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59" r:id="rId6"/>
    <p:sldId id="257" r:id="rId7"/>
    <p:sldId id="258" r:id="rId8"/>
    <p:sldId id="291" r:id="rId9"/>
    <p:sldId id="292" r:id="rId10"/>
    <p:sldId id="263" r:id="rId11"/>
    <p:sldId id="264" r:id="rId12"/>
    <p:sldId id="293" r:id="rId13"/>
    <p:sldId id="265" r:id="rId14"/>
    <p:sldId id="294" r:id="rId15"/>
    <p:sldId id="295" r:id="rId16"/>
    <p:sldId id="297" r:id="rId17"/>
    <p:sldId id="296" r:id="rId18"/>
    <p:sldId id="266" r:id="rId19"/>
    <p:sldId id="268" r:id="rId20"/>
    <p:sldId id="270" r:id="rId21"/>
    <p:sldId id="271" r:id="rId22"/>
    <p:sldId id="272" r:id="rId23"/>
    <p:sldId id="273" r:id="rId24"/>
    <p:sldId id="269" r:id="rId25"/>
    <p:sldId id="274" r:id="rId26"/>
    <p:sldId id="298" r:id="rId27"/>
    <p:sldId id="299" r:id="rId28"/>
    <p:sldId id="301" r:id="rId29"/>
    <p:sldId id="300" r:id="rId30"/>
    <p:sldId id="302" r:id="rId31"/>
    <p:sldId id="303" r:id="rId32"/>
    <p:sldId id="304" r:id="rId33"/>
    <p:sldId id="275" r:id="rId34"/>
    <p:sldId id="305" r:id="rId35"/>
    <p:sldId id="307" r:id="rId36"/>
    <p:sldId id="277" r:id="rId37"/>
    <p:sldId id="306" r:id="rId38"/>
    <p:sldId id="276" r:id="rId39"/>
    <p:sldId id="278" r:id="rId40"/>
    <p:sldId id="308" r:id="rId41"/>
    <p:sldId id="280" r:id="rId42"/>
    <p:sldId id="281" r:id="rId43"/>
    <p:sldId id="309" r:id="rId44"/>
    <p:sldId id="310" r:id="rId45"/>
    <p:sldId id="311" r:id="rId46"/>
    <p:sldId id="312" r:id="rId47"/>
    <p:sldId id="313" r:id="rId48"/>
    <p:sldId id="314" r:id="rId49"/>
    <p:sldId id="279" r:id="rId50"/>
    <p:sldId id="282" r:id="rId51"/>
    <p:sldId id="315" r:id="rId52"/>
    <p:sldId id="316" r:id="rId53"/>
    <p:sldId id="284" r:id="rId54"/>
    <p:sldId id="317" r:id="rId55"/>
    <p:sldId id="318" r:id="rId56"/>
    <p:sldId id="319" r:id="rId57"/>
    <p:sldId id="320" r:id="rId58"/>
    <p:sldId id="321" r:id="rId59"/>
    <p:sldId id="283" r:id="rId60"/>
    <p:sldId id="322" r:id="rId61"/>
    <p:sldId id="324" r:id="rId62"/>
    <p:sldId id="325" r:id="rId63"/>
    <p:sldId id="326" r:id="rId64"/>
    <p:sldId id="286" r:id="rId65"/>
    <p:sldId id="290" r:id="rId66"/>
    <p:sldId id="285" r:id="rId67"/>
    <p:sldId id="327" r:id="rId68"/>
    <p:sldId id="287" r:id="rId69"/>
    <p:sldId id="288" r:id="rId70"/>
    <p:sldId id="289" r:id="rId71"/>
    <p:sldId id="328" r:id="rId72"/>
    <p:sldId id="329" r:id="rId73"/>
    <p:sldId id="331" r:id="rId74"/>
    <p:sldId id="332" r:id="rId75"/>
    <p:sldId id="333" r:id="rId76"/>
    <p:sldId id="338" r:id="rId77"/>
    <p:sldId id="337" r:id="rId78"/>
    <p:sldId id="335" r:id="rId79"/>
    <p:sldId id="339" r:id="rId80"/>
    <p:sldId id="340" r:id="rId81"/>
    <p:sldId id="341" r:id="rId82"/>
    <p:sldId id="342" r:id="rId83"/>
    <p:sldId id="343" r:id="rId84"/>
    <p:sldId id="344" r:id="rId85"/>
    <p:sldId id="345" r:id="rId86"/>
    <p:sldId id="336" r:id="rId87"/>
    <p:sldId id="346" r:id="rId88"/>
    <p:sldId id="347" r:id="rId89"/>
    <p:sldId id="348" r:id="rId90"/>
    <p:sldId id="349" r:id="rId91"/>
    <p:sldId id="350" r:id="rId92"/>
    <p:sldId id="351" r:id="rId93"/>
    <p:sldId id="334" r:id="rId94"/>
    <p:sldId id="352" r:id="rId95"/>
    <p:sldId id="353" r:id="rId96"/>
    <p:sldId id="354" r:id="rId97"/>
    <p:sldId id="355" r:id="rId98"/>
    <p:sldId id="356" r:id="rId99"/>
    <p:sldId id="357"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DDA7-96A2-C06D-9A50-E2BA9AA936B6}"/>
              </a:ext>
            </a:extLst>
          </p:cNvPr>
          <p:cNvSpPr>
            <a:spLocks noGrp="1"/>
          </p:cNvSpPr>
          <p:nvPr>
            <p:ph type="ctrTitle"/>
          </p:nvPr>
        </p:nvSpPr>
        <p:spPr/>
        <p:txBody>
          <a:bodyPr/>
          <a:lstStyle/>
          <a:p>
            <a:r>
              <a:rPr lang="en-US" dirty="0"/>
              <a:t>Partitioning in </a:t>
            </a:r>
            <a:r>
              <a:rPr lang="en-US" dirty="0" err="1"/>
              <a:t>mysql</a:t>
            </a:r>
            <a:endParaRPr lang="en-IN" dirty="0"/>
          </a:p>
        </p:txBody>
      </p:sp>
      <p:sp>
        <p:nvSpPr>
          <p:cNvPr id="3" name="Subtitle 2">
            <a:extLst>
              <a:ext uri="{FF2B5EF4-FFF2-40B4-BE49-F238E27FC236}">
                <a16:creationId xmlns:a16="http://schemas.microsoft.com/office/drawing/2014/main" id="{0E16FB63-2113-B431-4ABB-3C5E92F3D375}"/>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362357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8704-903D-E47C-7FDA-384F80CBC022}"/>
              </a:ext>
            </a:extLst>
          </p:cNvPr>
          <p:cNvSpPr>
            <a:spLocks noGrp="1"/>
          </p:cNvSpPr>
          <p:nvPr>
            <p:ph type="title"/>
          </p:nvPr>
        </p:nvSpPr>
        <p:spPr/>
        <p:txBody>
          <a:bodyPr/>
          <a:lstStyle/>
          <a:p>
            <a:r>
              <a:rPr lang="en-US" b="1" i="0" dirty="0">
                <a:effectLst/>
                <a:latin typeface="Helvetica" panose="020B0604020202020204" pitchFamily="34" charset="0"/>
              </a:rPr>
              <a:t>Advantages of partitioning</a:t>
            </a:r>
            <a:endParaRPr lang="en-IN" dirty="0"/>
          </a:p>
        </p:txBody>
      </p:sp>
      <p:sp>
        <p:nvSpPr>
          <p:cNvPr id="3" name="Content Placeholder 2">
            <a:extLst>
              <a:ext uri="{FF2B5EF4-FFF2-40B4-BE49-F238E27FC236}">
                <a16:creationId xmlns:a16="http://schemas.microsoft.com/office/drawing/2014/main" id="{762FD450-1E4F-188B-A165-289ECE3F6BF0}"/>
              </a:ext>
            </a:extLst>
          </p:cNvPr>
          <p:cNvSpPr>
            <a:spLocks noGrp="1"/>
          </p:cNvSpPr>
          <p:nvPr>
            <p:ph idx="1"/>
          </p:nvPr>
        </p:nvSpPr>
        <p:spPr>
          <a:xfrm>
            <a:off x="1154954" y="2603499"/>
            <a:ext cx="10817971" cy="4054475"/>
          </a:xfrm>
        </p:spPr>
        <p:txBody>
          <a:bodyPr>
            <a:normAutofit/>
          </a:bodyPr>
          <a:lstStyle/>
          <a:p>
            <a:pPr marL="0" indent="0" algn="l">
              <a:buNone/>
            </a:pPr>
            <a:r>
              <a:rPr lang="en-US" b="0" i="0" dirty="0">
                <a:effectLst/>
                <a:latin typeface="Helvetica" panose="020B0604020202020204" pitchFamily="34" charset="0"/>
              </a:rPr>
              <a:t>During the scan operation, MySQL optimizer accesses those partitions that will satisfy a particular query. </a:t>
            </a:r>
          </a:p>
          <a:p>
            <a:pPr algn="l">
              <a:buFont typeface="Arial" panose="020B0604020202020204" pitchFamily="34" charset="0"/>
              <a:buChar char="•"/>
            </a:pPr>
            <a:r>
              <a:rPr lang="en-US" b="0" i="0" dirty="0">
                <a:effectLst/>
                <a:latin typeface="Helvetica" panose="020B0604020202020204" pitchFamily="34" charset="0"/>
              </a:rPr>
              <a:t>For example, a whole year sale records table may be broken up into 4 partitions (i.e. sale data from of Apr-Jun (partition p0), Jul-Sep (partition p1) , Oct-Dec (partition p3), Jan-Mar (partition p4)) .</a:t>
            </a:r>
          </a:p>
          <a:p>
            <a:pPr algn="l">
              <a:buFont typeface="Arial" panose="020B0604020202020204" pitchFamily="34" charset="0"/>
              <a:buChar char="•"/>
            </a:pPr>
            <a:r>
              <a:rPr lang="en-US" b="0" i="0" dirty="0">
                <a:effectLst/>
                <a:latin typeface="Helvetica" panose="020B0604020202020204" pitchFamily="34" charset="0"/>
              </a:rPr>
              <a:t> If a query is issued that contains sale data between Jul-Sep quarter, then it scans the partition p1 only instead of total table records and the query will complete much sooner.</a:t>
            </a:r>
          </a:p>
          <a:p>
            <a:pPr marL="0" indent="0" algn="l">
              <a:buNone/>
            </a:pPr>
            <a:r>
              <a:rPr lang="en-US" b="0" i="0" dirty="0">
                <a:effectLst/>
                <a:latin typeface="Helvetica" panose="020B0604020202020204" pitchFamily="34" charset="0"/>
              </a:rPr>
              <a:t>Partitioning allows you to have more control over how data is managed inside the database. </a:t>
            </a:r>
          </a:p>
          <a:p>
            <a:pPr algn="l">
              <a:buFont typeface="Arial" panose="020B0604020202020204" pitchFamily="34" charset="0"/>
              <a:buChar char="•"/>
            </a:pPr>
            <a:r>
              <a:rPr lang="en-US" b="0" i="0" dirty="0">
                <a:effectLst/>
                <a:latin typeface="Helvetica" panose="020B0604020202020204" pitchFamily="34" charset="0"/>
              </a:rPr>
              <a:t>For example, can drop specific partitions in a partitioned table where data loses its usefulness. </a:t>
            </a:r>
          </a:p>
          <a:p>
            <a:pPr algn="l">
              <a:buFont typeface="Arial" panose="020B0604020202020204" pitchFamily="34" charset="0"/>
              <a:buChar char="•"/>
            </a:pPr>
            <a:r>
              <a:rPr lang="en-US" b="0" i="0" dirty="0">
                <a:effectLst/>
                <a:latin typeface="Helvetica" panose="020B0604020202020204" pitchFamily="34" charset="0"/>
              </a:rPr>
              <a:t>The process of adding new data, in some cases, be greatly facilitated by adding one or more new partitions for storing that data using ALTER TABLE command.</a:t>
            </a:r>
          </a:p>
          <a:p>
            <a:pPr marL="0" indent="0">
              <a:buNone/>
            </a:pPr>
            <a:endParaRPr lang="en-IN" dirty="0"/>
          </a:p>
        </p:txBody>
      </p:sp>
    </p:spTree>
    <p:extLst>
      <p:ext uri="{BB962C8B-B14F-4D97-AF65-F5344CB8AC3E}">
        <p14:creationId xmlns:p14="http://schemas.microsoft.com/office/powerpoint/2010/main" val="16841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8704-903D-E47C-7FDA-384F80CBC022}"/>
              </a:ext>
            </a:extLst>
          </p:cNvPr>
          <p:cNvSpPr>
            <a:spLocks noGrp="1"/>
          </p:cNvSpPr>
          <p:nvPr>
            <p:ph type="title"/>
          </p:nvPr>
        </p:nvSpPr>
        <p:spPr/>
        <p:txBody>
          <a:bodyPr/>
          <a:lstStyle/>
          <a:p>
            <a:r>
              <a:rPr lang="en-US" b="1" i="0" dirty="0">
                <a:effectLst/>
                <a:latin typeface="Helvetica" panose="020B0604020202020204" pitchFamily="34" charset="0"/>
              </a:rPr>
              <a:t>Advantages of partitioning</a:t>
            </a:r>
            <a:endParaRPr lang="en-IN" dirty="0"/>
          </a:p>
        </p:txBody>
      </p:sp>
      <p:sp>
        <p:nvSpPr>
          <p:cNvPr id="3" name="Content Placeholder 2">
            <a:extLst>
              <a:ext uri="{FF2B5EF4-FFF2-40B4-BE49-F238E27FC236}">
                <a16:creationId xmlns:a16="http://schemas.microsoft.com/office/drawing/2014/main" id="{762FD450-1E4F-188B-A165-289ECE3F6BF0}"/>
              </a:ext>
            </a:extLst>
          </p:cNvPr>
          <p:cNvSpPr>
            <a:spLocks noGrp="1"/>
          </p:cNvSpPr>
          <p:nvPr>
            <p:ph idx="1"/>
          </p:nvPr>
        </p:nvSpPr>
        <p:spPr>
          <a:xfrm>
            <a:off x="1154954" y="2603499"/>
            <a:ext cx="10817971" cy="4054475"/>
          </a:xfrm>
        </p:spPr>
        <p:txBody>
          <a:bodyPr>
            <a:normAutofit/>
          </a:bodyPr>
          <a:lstStyle/>
          <a:p>
            <a:pPr algn="l">
              <a:buFont typeface="Arial" panose="020B0604020202020204" pitchFamily="34" charset="0"/>
              <a:buChar char="•"/>
            </a:pPr>
            <a:r>
              <a:rPr lang="en-US" b="0" i="0" dirty="0">
                <a:effectLst/>
                <a:latin typeface="Helvetica" panose="020B0604020202020204" pitchFamily="34" charset="0"/>
              </a:rPr>
              <a:t>In partitioning, it is possible to store more data in one table than can be held on a single disk or file system partition.</a:t>
            </a:r>
          </a:p>
          <a:p>
            <a:pPr algn="l">
              <a:buFont typeface="Arial" panose="020B0604020202020204" pitchFamily="34" charset="0"/>
              <a:buChar char="•"/>
            </a:pPr>
            <a:r>
              <a:rPr lang="en-US" b="0" i="0" dirty="0">
                <a:effectLst/>
                <a:latin typeface="Helvetica" panose="020B0604020202020204" pitchFamily="34" charset="0"/>
              </a:rPr>
              <a:t>Supports explicit partition selection for queries. </a:t>
            </a:r>
          </a:p>
          <a:p>
            <a:pPr marL="0" indent="0" algn="l">
              <a:buNone/>
            </a:pPr>
            <a:r>
              <a:rPr lang="en-US" b="0" i="0" dirty="0">
                <a:effectLst/>
                <a:latin typeface="Helvetica" panose="020B0604020202020204" pitchFamily="34" charset="0"/>
              </a:rPr>
              <a:t>For example, SELECT * FROM table1 PARTITION (p0,p1) WHERE col1&lt; 10</a:t>
            </a:r>
          </a:p>
          <a:p>
            <a:pPr algn="l">
              <a:buFont typeface="Arial" panose="020B0604020202020204" pitchFamily="34" charset="0"/>
              <a:buChar char="•"/>
            </a:pPr>
            <a:r>
              <a:rPr lang="en-US" b="0" i="0" dirty="0">
                <a:effectLst/>
                <a:latin typeface="Helvetica" panose="020B0604020202020204" pitchFamily="34" charset="0"/>
              </a:rPr>
              <a:t> selects only those rows in partitions p0 and p1 that match the WHERE condition, this can greatly speed up queries</a:t>
            </a:r>
          </a:p>
          <a:p>
            <a:pPr algn="l">
              <a:buFont typeface="Arial" panose="020B0604020202020204" pitchFamily="34" charset="0"/>
              <a:buChar char="•"/>
            </a:pPr>
            <a:r>
              <a:rPr lang="en-US" b="0" i="0" dirty="0">
                <a:effectLst/>
                <a:latin typeface="Helvetica" panose="020B0604020202020204" pitchFamily="34" charset="0"/>
              </a:rPr>
              <a:t>Partition selection also supports the data modification statements DELETE, INSERT, REPLACE, UPDATE, and LOAD DATA, LOAD XML.</a:t>
            </a:r>
          </a:p>
          <a:p>
            <a:endParaRPr lang="en-IN" dirty="0"/>
          </a:p>
        </p:txBody>
      </p:sp>
    </p:spTree>
    <p:extLst>
      <p:ext uri="{BB962C8B-B14F-4D97-AF65-F5344CB8AC3E}">
        <p14:creationId xmlns:p14="http://schemas.microsoft.com/office/powerpoint/2010/main" val="20793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D05-0F38-2C43-C179-CFB59D5E5675}"/>
              </a:ext>
            </a:extLst>
          </p:cNvPr>
          <p:cNvSpPr>
            <a:spLocks noGrp="1"/>
          </p:cNvSpPr>
          <p:nvPr>
            <p:ph type="title"/>
          </p:nvPr>
        </p:nvSpPr>
        <p:spPr/>
        <p:txBody>
          <a:bodyPr/>
          <a:lstStyle/>
          <a:p>
            <a:r>
              <a:rPr lang="en-US" b="1" i="0" dirty="0">
                <a:effectLst/>
                <a:latin typeface="Helvetica" panose="020B0604020202020204" pitchFamily="34" charset="0"/>
              </a:rPr>
              <a:t>Advantages of partitioning</a:t>
            </a:r>
            <a:endParaRPr lang="en-IN" dirty="0"/>
          </a:p>
        </p:txBody>
      </p:sp>
      <p:sp>
        <p:nvSpPr>
          <p:cNvPr id="3" name="Content Placeholder 2">
            <a:extLst>
              <a:ext uri="{FF2B5EF4-FFF2-40B4-BE49-F238E27FC236}">
                <a16:creationId xmlns:a16="http://schemas.microsoft.com/office/drawing/2014/main" id="{0FBA9CCA-5D4D-EE4C-C33D-D621C24D90FA}"/>
              </a:ext>
            </a:extLst>
          </p:cNvPr>
          <p:cNvSpPr>
            <a:spLocks noGrp="1"/>
          </p:cNvSpPr>
          <p:nvPr>
            <p:ph idx="1"/>
          </p:nvPr>
        </p:nvSpPr>
        <p:spPr>
          <a:xfrm>
            <a:off x="1154954" y="2603500"/>
            <a:ext cx="10032159" cy="3983038"/>
          </a:xfrm>
        </p:spPr>
        <p:txBody>
          <a:bodyPr/>
          <a:lstStyle/>
          <a:p>
            <a:r>
              <a:rPr lang="en-US" b="0" i="0" dirty="0">
                <a:solidFill>
                  <a:srgbClr val="555555"/>
                </a:solidFill>
                <a:effectLst/>
                <a:latin typeface="Open Sans" panose="020B0606030504020204" pitchFamily="34" charset="0"/>
              </a:rPr>
              <a:t>Because partitions can be altered after a partitioned table has been created, can reorganize your data to enhance frequent queries that may not have been often used when the partitioning scheme was first set up. </a:t>
            </a:r>
          </a:p>
          <a:p>
            <a:r>
              <a:rPr lang="en-US" dirty="0">
                <a:solidFill>
                  <a:srgbClr val="555555"/>
                </a:solidFill>
                <a:latin typeface="Open Sans" panose="020B0606030504020204" pitchFamily="34" charset="0"/>
              </a:rPr>
              <a:t>A</a:t>
            </a:r>
            <a:r>
              <a:rPr lang="en-US" b="0" i="0" dirty="0">
                <a:solidFill>
                  <a:srgbClr val="555555"/>
                </a:solidFill>
                <a:effectLst/>
                <a:latin typeface="Open Sans" panose="020B0606030504020204" pitchFamily="34" charset="0"/>
              </a:rPr>
              <a:t>bility to exclude non-matching partitions (and thus any rows they contain) is often referred to as partition pruning</a:t>
            </a:r>
            <a:endParaRPr lang="en-IN" dirty="0"/>
          </a:p>
        </p:txBody>
      </p:sp>
    </p:spTree>
    <p:extLst>
      <p:ext uri="{BB962C8B-B14F-4D97-AF65-F5344CB8AC3E}">
        <p14:creationId xmlns:p14="http://schemas.microsoft.com/office/powerpoint/2010/main" val="975654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0D53-51E7-418E-6CBA-29AFB7C5993F}"/>
              </a:ext>
            </a:extLst>
          </p:cNvPr>
          <p:cNvSpPr>
            <a:spLocks noGrp="1"/>
          </p:cNvSpPr>
          <p:nvPr>
            <p:ph type="title"/>
          </p:nvPr>
        </p:nvSpPr>
        <p:spPr/>
        <p:txBody>
          <a:bodyPr/>
          <a:lstStyle/>
          <a:p>
            <a:r>
              <a:rPr lang="en-US" dirty="0"/>
              <a:t>Types of MySQL partitioning</a:t>
            </a:r>
            <a:endParaRPr lang="en-IN" dirty="0"/>
          </a:p>
        </p:txBody>
      </p:sp>
      <p:sp>
        <p:nvSpPr>
          <p:cNvPr id="3" name="Content Placeholder 2">
            <a:extLst>
              <a:ext uri="{FF2B5EF4-FFF2-40B4-BE49-F238E27FC236}">
                <a16:creationId xmlns:a16="http://schemas.microsoft.com/office/drawing/2014/main" id="{DFC21A07-7BC1-84D1-843C-BAC2A4FB9780}"/>
              </a:ext>
            </a:extLst>
          </p:cNvPr>
          <p:cNvSpPr>
            <a:spLocks noGrp="1"/>
          </p:cNvSpPr>
          <p:nvPr>
            <p:ph idx="1"/>
          </p:nvPr>
        </p:nvSpPr>
        <p:spPr/>
        <p:txBody>
          <a:bodyPr>
            <a:normAutofit/>
          </a:bodyPr>
          <a:lstStyle/>
          <a:p>
            <a:endParaRPr lang="en-US" dirty="0"/>
          </a:p>
          <a:p>
            <a:endParaRPr lang="en-US" dirty="0"/>
          </a:p>
          <a:p>
            <a:r>
              <a:rPr lang="en-US" dirty="0"/>
              <a:t>RANGE Partitioning</a:t>
            </a:r>
          </a:p>
          <a:p>
            <a:r>
              <a:rPr lang="en-US" dirty="0"/>
              <a:t>LIST Partitioning</a:t>
            </a:r>
          </a:p>
          <a:p>
            <a:r>
              <a:rPr lang="en-US" dirty="0"/>
              <a:t>COLUMNS Partitioning</a:t>
            </a:r>
          </a:p>
          <a:p>
            <a:r>
              <a:rPr lang="en-US" dirty="0"/>
              <a:t>HASH Partitioning</a:t>
            </a:r>
          </a:p>
          <a:p>
            <a:r>
              <a:rPr lang="en-US" dirty="0"/>
              <a:t>KEY Partitioning</a:t>
            </a:r>
          </a:p>
          <a:p>
            <a:r>
              <a:rPr lang="en-US" dirty="0" err="1"/>
              <a:t>Subpartitioning</a:t>
            </a:r>
            <a:endParaRPr lang="en-IN" dirty="0"/>
          </a:p>
        </p:txBody>
      </p:sp>
    </p:spTree>
    <p:extLst>
      <p:ext uri="{BB962C8B-B14F-4D97-AF65-F5344CB8AC3E}">
        <p14:creationId xmlns:p14="http://schemas.microsoft.com/office/powerpoint/2010/main" val="223182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2251-1902-1A33-AE12-9D039D126A19}"/>
              </a:ext>
            </a:extLst>
          </p:cNvPr>
          <p:cNvSpPr>
            <a:spLocks noGrp="1"/>
          </p:cNvSpPr>
          <p:nvPr>
            <p:ph type="title"/>
          </p:nvPr>
        </p:nvSpPr>
        <p:spPr/>
        <p:txBody>
          <a:bodyPr/>
          <a:lstStyle/>
          <a:p>
            <a:r>
              <a:rPr lang="en-US" dirty="0"/>
              <a:t>Types of MySQL partitioning</a:t>
            </a:r>
            <a:endParaRPr lang="en-IN" dirty="0"/>
          </a:p>
        </p:txBody>
      </p:sp>
      <p:sp>
        <p:nvSpPr>
          <p:cNvPr id="3" name="Content Placeholder 2">
            <a:extLst>
              <a:ext uri="{FF2B5EF4-FFF2-40B4-BE49-F238E27FC236}">
                <a16:creationId xmlns:a16="http://schemas.microsoft.com/office/drawing/2014/main" id="{49309590-E1C0-6285-4590-6DCF994AF290}"/>
              </a:ext>
            </a:extLst>
          </p:cNvPr>
          <p:cNvSpPr>
            <a:spLocks noGrp="1"/>
          </p:cNvSpPr>
          <p:nvPr>
            <p:ph idx="1"/>
          </p:nvPr>
        </p:nvSpPr>
        <p:spPr>
          <a:xfrm>
            <a:off x="1154954" y="2603500"/>
            <a:ext cx="10189321" cy="3911600"/>
          </a:xfrm>
        </p:spPr>
        <p:txBody>
          <a:bodyPr>
            <a:normAutofit lnSpcReduction="10000"/>
          </a:bodyPr>
          <a:lstStyle/>
          <a:p>
            <a:r>
              <a:rPr lang="en-US" dirty="0"/>
              <a:t>RANGE partitioning --  assigns rows to partitions based on column values falling within a given range. </a:t>
            </a:r>
          </a:p>
          <a:p>
            <a:r>
              <a:rPr lang="en-US" dirty="0"/>
              <a:t>LIST partitioning --  Similar to partitioning by RANGE, except that the partition is selected based on columns matching one of a set of discrete values. </a:t>
            </a:r>
          </a:p>
          <a:p>
            <a:r>
              <a:rPr lang="en-US" dirty="0"/>
              <a:t>HASH partitioning --Partition is selected based on the value returned by a user-defined expression that operates on column values in rows to be inserted into the table. </a:t>
            </a:r>
          </a:p>
          <a:p>
            <a:pPr lvl="1"/>
            <a:r>
              <a:rPr lang="en-US" dirty="0"/>
              <a:t>The function may consist of any expression valid in MySQL that yields an integer value. </a:t>
            </a:r>
          </a:p>
          <a:p>
            <a:pPr lvl="1"/>
            <a:r>
              <a:rPr lang="en-US" dirty="0"/>
              <a:t>An extension to this type, LINEAR HASH, is also available</a:t>
            </a:r>
          </a:p>
          <a:p>
            <a:r>
              <a:rPr lang="en-US" dirty="0"/>
              <a:t>KEY partitioning.  Similar to partitioning by HASH, except that only one or more columns to be evaluated are supplied, and the MySQL server provides its own hashing function.</a:t>
            </a:r>
          </a:p>
          <a:p>
            <a:pPr lvl="1"/>
            <a:r>
              <a:rPr lang="en-US" dirty="0"/>
              <a:t> These columns can contain other than integer values, since the hashing function supplied by MySQL guarantees an integer result regardless of the column data type.</a:t>
            </a:r>
            <a:endParaRPr lang="en-IN" dirty="0"/>
          </a:p>
          <a:p>
            <a:endParaRPr lang="en-US" dirty="0"/>
          </a:p>
        </p:txBody>
      </p:sp>
    </p:spTree>
    <p:extLst>
      <p:ext uri="{BB962C8B-B14F-4D97-AF65-F5344CB8AC3E}">
        <p14:creationId xmlns:p14="http://schemas.microsoft.com/office/powerpoint/2010/main" val="187649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2251-1902-1A33-AE12-9D039D126A19}"/>
              </a:ext>
            </a:extLst>
          </p:cNvPr>
          <p:cNvSpPr>
            <a:spLocks noGrp="1"/>
          </p:cNvSpPr>
          <p:nvPr>
            <p:ph type="title"/>
          </p:nvPr>
        </p:nvSpPr>
        <p:spPr/>
        <p:txBody>
          <a:bodyPr/>
          <a:lstStyle/>
          <a:p>
            <a:r>
              <a:rPr lang="en-US" dirty="0"/>
              <a:t>Important considerations while partitioning</a:t>
            </a:r>
            <a:endParaRPr lang="en-IN" dirty="0"/>
          </a:p>
        </p:txBody>
      </p:sp>
      <p:sp>
        <p:nvSpPr>
          <p:cNvPr id="3" name="Content Placeholder 2">
            <a:extLst>
              <a:ext uri="{FF2B5EF4-FFF2-40B4-BE49-F238E27FC236}">
                <a16:creationId xmlns:a16="http://schemas.microsoft.com/office/drawing/2014/main" id="{49309590-E1C0-6285-4590-6DCF994AF290}"/>
              </a:ext>
            </a:extLst>
          </p:cNvPr>
          <p:cNvSpPr>
            <a:spLocks noGrp="1"/>
          </p:cNvSpPr>
          <p:nvPr>
            <p:ph idx="1"/>
          </p:nvPr>
        </p:nvSpPr>
        <p:spPr>
          <a:xfrm>
            <a:off x="1154954" y="2603499"/>
            <a:ext cx="10089309" cy="4011613"/>
          </a:xfrm>
        </p:spPr>
        <p:txBody>
          <a:bodyPr>
            <a:normAutofit fontScale="92500" lnSpcReduction="20000"/>
          </a:bodyPr>
          <a:lstStyle/>
          <a:p>
            <a:r>
              <a:rPr lang="en-US" dirty="0"/>
              <a:t>A very common use of database partitioning is to segregate data by date.</a:t>
            </a:r>
          </a:p>
          <a:p>
            <a:r>
              <a:rPr lang="en-US" dirty="0"/>
              <a:t> Some database systems support explicit date partitioning, which MySQL does not implement in 8.0.</a:t>
            </a:r>
          </a:p>
          <a:p>
            <a:r>
              <a:rPr lang="en-US" dirty="0"/>
              <a:t> However, it is not difficult in MySQL to create partitioning schemes based on DATE, TIME, or DATETIME columns, or based on expressions making use of such columns.</a:t>
            </a:r>
          </a:p>
          <a:p>
            <a:r>
              <a:rPr lang="en-US" dirty="0"/>
              <a:t>When partitioning by KEY or LINEAR KEY, you can use a DATE, TIME, or DATETIME column as the partitioning column without performing any modification of the column value. </a:t>
            </a:r>
          </a:p>
          <a:p>
            <a:r>
              <a:rPr lang="en-US" dirty="0"/>
              <a:t>In MySQL 8.0, it is also possible to use a DATE or DATETIME column as the partitioning column using RANGE COLUMNS and LIST COLUMNS partitioning.</a:t>
            </a:r>
          </a:p>
          <a:p>
            <a:r>
              <a:rPr lang="en-US" dirty="0"/>
              <a:t>Other partitioning types require a partitioning expression that yields an integer value or NULL.</a:t>
            </a:r>
          </a:p>
          <a:p>
            <a:r>
              <a:rPr lang="en-US" dirty="0"/>
              <a:t> If you wish to use date-based partitioning by RANGE, LIST, HASH, or LINEAR HASH, you can simply employ a function that operates on a DATE, TIME, or DATETIME column and returns such a value,</a:t>
            </a:r>
          </a:p>
          <a:p>
            <a:endParaRPr lang="en-US" dirty="0"/>
          </a:p>
          <a:p>
            <a:endParaRPr lang="en-IN" dirty="0"/>
          </a:p>
        </p:txBody>
      </p:sp>
    </p:spTree>
    <p:extLst>
      <p:ext uri="{BB962C8B-B14F-4D97-AF65-F5344CB8AC3E}">
        <p14:creationId xmlns:p14="http://schemas.microsoft.com/office/powerpoint/2010/main" val="242172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B85B-A9FE-09C5-30ED-4F7CE18914D8}"/>
              </a:ext>
            </a:extLst>
          </p:cNvPr>
          <p:cNvSpPr>
            <a:spLocks noGrp="1"/>
          </p:cNvSpPr>
          <p:nvPr>
            <p:ph type="title"/>
          </p:nvPr>
        </p:nvSpPr>
        <p:spPr/>
        <p:txBody>
          <a:bodyPr/>
          <a:lstStyle/>
          <a:p>
            <a:r>
              <a:rPr lang="en-US" dirty="0"/>
              <a:t>Important considerations while partitioning</a:t>
            </a:r>
            <a:endParaRPr lang="en-IN" dirty="0"/>
          </a:p>
        </p:txBody>
      </p:sp>
      <p:sp>
        <p:nvSpPr>
          <p:cNvPr id="3" name="Content Placeholder 2">
            <a:extLst>
              <a:ext uri="{FF2B5EF4-FFF2-40B4-BE49-F238E27FC236}">
                <a16:creationId xmlns:a16="http://schemas.microsoft.com/office/drawing/2014/main" id="{1D70D8B0-111F-DF77-B0D7-EC824EFEF0E0}"/>
              </a:ext>
            </a:extLst>
          </p:cNvPr>
          <p:cNvSpPr>
            <a:spLocks noGrp="1"/>
          </p:cNvSpPr>
          <p:nvPr>
            <p:ph idx="1"/>
          </p:nvPr>
        </p:nvSpPr>
        <p:spPr>
          <a:xfrm>
            <a:off x="1154954" y="2603499"/>
            <a:ext cx="10389346" cy="3997325"/>
          </a:xfrm>
        </p:spPr>
        <p:txBody>
          <a:bodyPr>
            <a:normAutofit fontScale="92500" lnSpcReduction="20000"/>
          </a:bodyPr>
          <a:lstStyle/>
          <a:p>
            <a:r>
              <a:rPr lang="en-US" dirty="0"/>
              <a:t>MySQL partitioning is optimized for use with the TO_DAYS(), YEAR(), and TO_SECONDS() functions.</a:t>
            </a:r>
          </a:p>
          <a:p>
            <a:r>
              <a:rPr lang="en-US" dirty="0"/>
              <a:t> However, you can use other date and time functions that return an integer or NULL, such as WEEKDAY(), DAYOFYEAR(), or MONTH().</a:t>
            </a:r>
          </a:p>
          <a:p>
            <a:r>
              <a:rPr lang="en-US" dirty="0"/>
              <a:t>Regardless of the type of partitioning that you use—that partitions are always numbered automatically and in sequence when created, starting with 0. </a:t>
            </a:r>
          </a:p>
          <a:p>
            <a:r>
              <a:rPr lang="en-US" dirty="0"/>
              <a:t>When a new row is inserted into a partitioned table, it is these partition numbers that are used in identifying the correct partition.</a:t>
            </a:r>
          </a:p>
          <a:p>
            <a:r>
              <a:rPr lang="en-US" dirty="0"/>
              <a:t> For example, if your table uses 4 partitions, these partitions are numbered 0, 1, 2, and 3.</a:t>
            </a:r>
          </a:p>
          <a:p>
            <a:r>
              <a:rPr lang="en-US" dirty="0"/>
              <a:t> For the RANGE and LIST partitioning types, it is necessary to ensure that there is a partition defined for each partition number. </a:t>
            </a:r>
          </a:p>
          <a:p>
            <a:r>
              <a:rPr lang="en-US" dirty="0"/>
              <a:t>For HASH partitioning, the user-supplied expression must evaluate to an integer value. </a:t>
            </a:r>
          </a:p>
          <a:p>
            <a:r>
              <a:rPr lang="en-US" dirty="0"/>
              <a:t>For KEY partitioning, this issue is taken care of automatically by the hashing function which the MySQL server employs internally.</a:t>
            </a:r>
            <a:endParaRPr lang="en-IN" dirty="0"/>
          </a:p>
        </p:txBody>
      </p:sp>
    </p:spTree>
    <p:extLst>
      <p:ext uri="{BB962C8B-B14F-4D97-AF65-F5344CB8AC3E}">
        <p14:creationId xmlns:p14="http://schemas.microsoft.com/office/powerpoint/2010/main" val="379407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5A809A-BDFD-4757-A4EC-92FAD62E4F12}"/>
              </a:ext>
            </a:extLst>
          </p:cNvPr>
          <p:cNvSpPr txBox="1"/>
          <p:nvPr/>
        </p:nvSpPr>
        <p:spPr>
          <a:xfrm>
            <a:off x="685800" y="785814"/>
            <a:ext cx="8454628" cy="2031325"/>
          </a:xfrm>
          <a:prstGeom prst="rect">
            <a:avLst/>
          </a:prstGeom>
          <a:noFill/>
          <a:ln>
            <a:solidFill>
              <a:schemeClr val="accent1"/>
            </a:solidFill>
          </a:ln>
        </p:spPr>
        <p:txBody>
          <a:bodyPr wrap="square">
            <a:spAutoFit/>
          </a:bodyPr>
          <a:lstStyle/>
          <a:p>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members </a:t>
            </a:r>
            <a:r>
              <a:rPr lang="en-US" b="0" i="0" dirty="0">
                <a:solidFill>
                  <a:srgbClr val="999999"/>
                </a:solidFill>
                <a:effectLst/>
                <a:latin typeface="Liberation Mono"/>
              </a:rPr>
              <a:t>(</a:t>
            </a:r>
          </a:p>
          <a:p>
            <a:r>
              <a:rPr lang="en-US" b="0" i="0" dirty="0">
                <a:solidFill>
                  <a:srgbClr val="000000"/>
                </a:solidFill>
                <a:effectLst/>
                <a:latin typeface="Liberation Mono"/>
              </a:rPr>
              <a:t> </a:t>
            </a:r>
            <a:r>
              <a:rPr lang="en-US" b="0" i="0" dirty="0" err="1">
                <a:solidFill>
                  <a:srgbClr val="000000"/>
                </a:solidFill>
                <a:effectLst/>
                <a:latin typeface="Liberation Mono"/>
              </a:rPr>
              <a:t>firstname</a:t>
            </a:r>
            <a:r>
              <a:rPr lang="en-US" b="0" i="0" dirty="0">
                <a:solidFill>
                  <a:srgbClr val="000000"/>
                </a:solidFill>
                <a:effectLst/>
                <a:latin typeface="Liberation Mono"/>
              </a:rPr>
              <a:t>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25</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err="1">
                <a:solidFill>
                  <a:srgbClr val="000000"/>
                </a:solidFill>
                <a:effectLst/>
                <a:latin typeface="Liberation Mono"/>
              </a:rPr>
              <a:t>lastname</a:t>
            </a:r>
            <a:r>
              <a:rPr lang="en-US" b="0" i="0" dirty="0">
                <a:solidFill>
                  <a:srgbClr val="000000"/>
                </a:solidFill>
                <a:effectLst/>
                <a:latin typeface="Liberation Mono"/>
              </a:rPr>
              <a:t>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25</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0000"/>
                </a:solidFill>
                <a:effectLst/>
                <a:latin typeface="Liberation Mono"/>
              </a:rPr>
              <a:t>username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16</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999999"/>
                </a:solidFill>
                <a:effectLst/>
                <a:latin typeface="Liberation Mono"/>
              </a:rPr>
              <a:t>,</a:t>
            </a:r>
          </a:p>
          <a:p>
            <a:r>
              <a:rPr lang="en-US" b="0" i="0" dirty="0">
                <a:solidFill>
                  <a:srgbClr val="000000"/>
                </a:solidFill>
                <a:effectLst/>
                <a:latin typeface="Liberation Mono"/>
              </a:rPr>
              <a:t> email </a:t>
            </a:r>
            <a:r>
              <a:rPr lang="en-US" b="0" i="0" dirty="0">
                <a:solidFill>
                  <a:srgbClr val="834689"/>
                </a:solidFill>
                <a:effectLst/>
                <a:latin typeface="Liberation Mono"/>
              </a:rPr>
              <a:t>VARCHAR</a:t>
            </a:r>
            <a:r>
              <a:rPr lang="en-US" b="0" i="0" dirty="0">
                <a:solidFill>
                  <a:srgbClr val="999999"/>
                </a:solidFill>
                <a:effectLst/>
                <a:latin typeface="Liberation Mono"/>
              </a:rPr>
              <a:t>(</a:t>
            </a:r>
            <a:r>
              <a:rPr lang="en-US" b="0" i="0" dirty="0">
                <a:solidFill>
                  <a:srgbClr val="990055"/>
                </a:solidFill>
                <a:effectLst/>
                <a:latin typeface="Liberation Mono"/>
              </a:rPr>
              <a:t>35</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0000"/>
                </a:solidFill>
                <a:effectLst/>
                <a:latin typeface="Liberation Mono"/>
              </a:rPr>
              <a:t>joined </a:t>
            </a:r>
            <a:r>
              <a:rPr lang="en-US" b="0" i="0" dirty="0">
                <a:solidFill>
                  <a:srgbClr val="834689"/>
                </a:solidFill>
                <a:effectLst/>
                <a:latin typeface="Liberation Mono"/>
              </a:rPr>
              <a:t>DATE</a:t>
            </a:r>
            <a:r>
              <a:rPr lang="en-US" b="0" i="0" dirty="0">
                <a:solidFill>
                  <a:srgbClr val="000000"/>
                </a:solidFill>
                <a:effectLst/>
                <a:latin typeface="Liberation Mono"/>
              </a:rPr>
              <a:t> </a:t>
            </a:r>
            <a:r>
              <a:rPr lang="en-US" b="0" i="0" dirty="0">
                <a:solidFill>
                  <a:srgbClr val="A67F59"/>
                </a:solidFill>
                <a:effectLst/>
                <a:latin typeface="Liberation Mono"/>
              </a:rPr>
              <a:t>NOT</a:t>
            </a:r>
            <a:r>
              <a:rPr lang="en-US" b="0" i="0" dirty="0">
                <a:solidFill>
                  <a:srgbClr val="000000"/>
                </a:solidFill>
                <a:effectLst/>
                <a:latin typeface="Liberation Mono"/>
              </a:rPr>
              <a:t> </a:t>
            </a:r>
            <a:r>
              <a:rPr lang="en-US" b="0" i="0" dirty="0">
                <a:solidFill>
                  <a:srgbClr val="990055"/>
                </a:solidFill>
                <a:effectLst/>
                <a:latin typeface="Liberation Mono"/>
              </a:rPr>
              <a:t>NULL</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KEY</a:t>
            </a:r>
            <a:r>
              <a:rPr lang="en-US" b="0" i="0" dirty="0">
                <a:solidFill>
                  <a:srgbClr val="999999"/>
                </a:solidFill>
                <a:effectLst/>
                <a:latin typeface="Liberation Mono"/>
              </a:rPr>
              <a:t>(</a:t>
            </a:r>
            <a:r>
              <a:rPr lang="en-US" b="0" i="0" dirty="0">
                <a:solidFill>
                  <a:srgbClr val="000000"/>
                </a:solidFill>
                <a:effectLst/>
                <a:latin typeface="Liberation Mono"/>
              </a:rPr>
              <a:t>joined</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PARTITIONS</a:t>
            </a:r>
            <a:r>
              <a:rPr lang="en-US" b="0" i="0" dirty="0">
                <a:solidFill>
                  <a:srgbClr val="000000"/>
                </a:solidFill>
                <a:effectLst/>
                <a:latin typeface="Liberation Mono"/>
              </a:rPr>
              <a:t> </a:t>
            </a:r>
            <a:r>
              <a:rPr lang="en-US" b="0" i="0" dirty="0">
                <a:solidFill>
                  <a:srgbClr val="990055"/>
                </a:solidFill>
                <a:effectLst/>
                <a:latin typeface="Liberation Mono"/>
              </a:rPr>
              <a:t>6</a:t>
            </a:r>
            <a:r>
              <a:rPr lang="en-US" b="0" i="0" dirty="0">
                <a:solidFill>
                  <a:srgbClr val="999999"/>
                </a:solidFill>
                <a:effectLst/>
                <a:latin typeface="Liberation Mono"/>
              </a:rPr>
              <a:t>;</a:t>
            </a:r>
            <a:endParaRPr lang="en-IN" dirty="0"/>
          </a:p>
        </p:txBody>
      </p:sp>
      <p:sp>
        <p:nvSpPr>
          <p:cNvPr id="7" name="TextBox 6">
            <a:extLst>
              <a:ext uri="{FF2B5EF4-FFF2-40B4-BE49-F238E27FC236}">
                <a16:creationId xmlns:a16="http://schemas.microsoft.com/office/drawing/2014/main" id="{36C49B6A-119D-6F10-4DF9-F203C853C258}"/>
              </a:ext>
            </a:extLst>
          </p:cNvPr>
          <p:cNvSpPr txBox="1"/>
          <p:nvPr/>
        </p:nvSpPr>
        <p:spPr>
          <a:xfrm>
            <a:off x="685800" y="3429000"/>
            <a:ext cx="8454628" cy="3416320"/>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members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firstname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25</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lastname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25</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username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16</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email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35</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joined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a:t>
            </a:r>
            <a:r>
              <a:rPr lang="en-IN" b="0" i="0" dirty="0">
                <a:solidFill>
                  <a:srgbClr val="0077AA"/>
                </a:solidFill>
                <a:effectLst/>
                <a:latin typeface="Liberation Mono"/>
              </a:rPr>
              <a:t>BY</a:t>
            </a:r>
            <a:r>
              <a:rPr lang="en-IN" b="0" i="0" dirty="0">
                <a:solidFill>
                  <a:srgbClr val="000000"/>
                </a:solidFill>
                <a:effectLst/>
                <a:latin typeface="Liberation Mono"/>
              </a:rPr>
              <a:t> </a:t>
            </a:r>
            <a:r>
              <a:rPr lang="en-IN" b="0" i="0" dirty="0">
                <a:solidFill>
                  <a:srgbClr val="0077AA"/>
                </a:solidFill>
                <a:effectLst/>
                <a:latin typeface="Liberation Mono"/>
              </a:rPr>
              <a:t>RANGE</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YEAR</a:t>
            </a:r>
            <a:r>
              <a:rPr lang="en-IN" b="0" i="0" dirty="0">
                <a:solidFill>
                  <a:srgbClr val="999999"/>
                </a:solidFill>
                <a:effectLst/>
                <a:latin typeface="Liberation Mono"/>
              </a:rPr>
              <a:t>(</a:t>
            </a:r>
            <a:r>
              <a:rPr lang="en-IN" b="0" i="0" dirty="0">
                <a:solidFill>
                  <a:srgbClr val="000000"/>
                </a:solidFill>
                <a:effectLst/>
                <a:latin typeface="Liberation Mono"/>
              </a:rPr>
              <a:t>joined</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p0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1960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p1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1970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p2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1980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p3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1990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p4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0077AA"/>
                </a:solidFill>
                <a:effectLst/>
                <a:latin typeface="Liberation Mono"/>
              </a:rPr>
              <a:t>MAXVALUE</a:t>
            </a:r>
            <a:r>
              <a:rPr lang="en-IN" b="0" i="0" dirty="0">
                <a:solidFill>
                  <a:srgbClr val="000000"/>
                </a:solidFill>
                <a:effectLst/>
                <a:latin typeface="Liberation Mono"/>
              </a:rPr>
              <a:t> </a:t>
            </a:r>
            <a:r>
              <a:rPr lang="en-IN"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356268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2BF5-8836-2A47-2994-B2BA5AAA452C}"/>
              </a:ext>
            </a:extLst>
          </p:cNvPr>
          <p:cNvSpPr>
            <a:spLocks noGrp="1"/>
          </p:cNvSpPr>
          <p:nvPr>
            <p:ph type="title"/>
          </p:nvPr>
        </p:nvSpPr>
        <p:spPr/>
        <p:txBody>
          <a:bodyPr/>
          <a:lstStyle/>
          <a:p>
            <a:r>
              <a:rPr lang="en-US" b="1" i="0" dirty="0">
                <a:effectLst/>
                <a:latin typeface="Helvetica" panose="020B0604020202020204" pitchFamily="34" charset="0"/>
              </a:rPr>
              <a:t>RANGE Partitioning</a:t>
            </a:r>
            <a:endParaRPr lang="en-IN" dirty="0"/>
          </a:p>
        </p:txBody>
      </p:sp>
      <p:sp>
        <p:nvSpPr>
          <p:cNvPr id="3" name="Content Placeholder 2">
            <a:extLst>
              <a:ext uri="{FF2B5EF4-FFF2-40B4-BE49-F238E27FC236}">
                <a16:creationId xmlns:a16="http://schemas.microsoft.com/office/drawing/2014/main" id="{E8557E40-FF5E-3CDD-AEF5-89B945C7A922}"/>
              </a:ext>
            </a:extLst>
          </p:cNvPr>
          <p:cNvSpPr>
            <a:spLocks noGrp="1"/>
          </p:cNvSpPr>
          <p:nvPr>
            <p:ph idx="1"/>
          </p:nvPr>
        </p:nvSpPr>
        <p:spPr>
          <a:xfrm>
            <a:off x="1154954" y="2603499"/>
            <a:ext cx="10446496" cy="4111625"/>
          </a:xfrm>
        </p:spPr>
        <p:txBody>
          <a:bodyPr>
            <a:normAutofit lnSpcReduction="10000"/>
          </a:bodyPr>
          <a:lstStyle/>
          <a:p>
            <a:pPr algn="l"/>
            <a:r>
              <a:rPr lang="en-US" b="0" i="0" dirty="0">
                <a:effectLst/>
                <a:latin typeface="Helvetica" panose="020B0604020202020204" pitchFamily="34" charset="0"/>
              </a:rPr>
              <a:t>RANGE partitioning mode allows us to specify various ranges for which data is assigned.</a:t>
            </a:r>
          </a:p>
          <a:p>
            <a:pPr algn="l"/>
            <a:r>
              <a:rPr lang="en-US" b="0" i="0" dirty="0">
                <a:effectLst/>
                <a:latin typeface="Helvetica" panose="020B0604020202020204" pitchFamily="34" charset="0"/>
              </a:rPr>
              <a:t> Ranges should be contiguous but not overlapping, and are defined using the VALUES LESS THAN operator.</a:t>
            </a:r>
          </a:p>
          <a:p>
            <a:pPr algn="l"/>
            <a:r>
              <a:rPr lang="en-US" b="0" i="0" dirty="0">
                <a:effectLst/>
                <a:latin typeface="Helvetica" panose="020B0604020202020204" pitchFamily="34" charset="0"/>
              </a:rPr>
              <a:t> In the following example, </a:t>
            </a:r>
            <a:r>
              <a:rPr lang="en-US" b="0" i="0" dirty="0" err="1">
                <a:effectLst/>
                <a:latin typeface="Helvetica" panose="020B0604020202020204" pitchFamily="34" charset="0"/>
              </a:rPr>
              <a:t>sale_mast</a:t>
            </a:r>
            <a:r>
              <a:rPr lang="en-US" b="0" i="0" dirty="0">
                <a:effectLst/>
                <a:latin typeface="Helvetica" panose="020B0604020202020204" pitchFamily="34" charset="0"/>
              </a:rPr>
              <a:t> table contains four columns </a:t>
            </a:r>
            <a:r>
              <a:rPr lang="en-US" b="0" i="0" dirty="0" err="1">
                <a:effectLst/>
                <a:latin typeface="Helvetica" panose="020B0604020202020204" pitchFamily="34" charset="0"/>
              </a:rPr>
              <a:t>bill_no</a:t>
            </a:r>
            <a:r>
              <a:rPr lang="en-US" b="0" i="0" dirty="0">
                <a:effectLst/>
                <a:latin typeface="Helvetica" panose="020B0604020202020204" pitchFamily="34" charset="0"/>
              </a:rPr>
              <a:t>, </a:t>
            </a:r>
            <a:r>
              <a:rPr lang="en-US" b="0" i="0" dirty="0" err="1">
                <a:effectLst/>
                <a:latin typeface="Helvetica" panose="020B0604020202020204" pitchFamily="34" charset="0"/>
              </a:rPr>
              <a:t>bill_date</a:t>
            </a:r>
            <a:r>
              <a:rPr lang="en-US" b="0" i="0" dirty="0">
                <a:effectLst/>
                <a:latin typeface="Helvetica" panose="020B0604020202020204" pitchFamily="34" charset="0"/>
              </a:rPr>
              <a:t>, </a:t>
            </a:r>
            <a:r>
              <a:rPr lang="en-US" b="0" i="0" dirty="0" err="1">
                <a:effectLst/>
                <a:latin typeface="Helvetica" panose="020B0604020202020204" pitchFamily="34" charset="0"/>
              </a:rPr>
              <a:t>cust_code</a:t>
            </a:r>
            <a:r>
              <a:rPr lang="en-US" b="0" i="0" dirty="0">
                <a:effectLst/>
                <a:latin typeface="Helvetica" panose="020B0604020202020204" pitchFamily="34" charset="0"/>
              </a:rPr>
              <a:t> and amount. </a:t>
            </a:r>
          </a:p>
          <a:p>
            <a:pPr algn="l"/>
            <a:r>
              <a:rPr lang="en-US" b="0" i="0" dirty="0">
                <a:effectLst/>
                <a:latin typeface="Helvetica" panose="020B0604020202020204" pitchFamily="34" charset="0"/>
              </a:rPr>
              <a:t>This table can be partitioned by range in various of ways, depending on your requirement.</a:t>
            </a:r>
          </a:p>
          <a:p>
            <a:pPr algn="l"/>
            <a:r>
              <a:rPr lang="en-US" dirty="0">
                <a:latin typeface="Helvetica" panose="020B0604020202020204" pitchFamily="34" charset="0"/>
              </a:rPr>
              <a:t>Can use</a:t>
            </a:r>
            <a:r>
              <a:rPr lang="en-US" b="0" i="0" dirty="0">
                <a:effectLst/>
                <a:latin typeface="Helvetica" panose="020B0604020202020204" pitchFamily="34" charset="0"/>
              </a:rPr>
              <a:t> the </a:t>
            </a:r>
            <a:r>
              <a:rPr lang="en-US" b="0" i="0" dirty="0" err="1">
                <a:effectLst/>
                <a:latin typeface="Helvetica" panose="020B0604020202020204" pitchFamily="34" charset="0"/>
              </a:rPr>
              <a:t>bill_date</a:t>
            </a:r>
            <a:r>
              <a:rPr lang="en-US" b="0" i="0" dirty="0">
                <a:effectLst/>
                <a:latin typeface="Helvetica" panose="020B0604020202020204" pitchFamily="34" charset="0"/>
              </a:rPr>
              <a:t> column and decide to partition the table 4 ways by adding a PARTITION BY RANGE clause.</a:t>
            </a:r>
          </a:p>
          <a:p>
            <a:pPr marL="0" indent="0" algn="l">
              <a:buNone/>
            </a:pPr>
            <a:r>
              <a:rPr lang="en-US" dirty="0"/>
              <a:t>partition p0 ( sale between 01-01-2013 to 31-03-2013)</a:t>
            </a:r>
          </a:p>
          <a:p>
            <a:pPr marL="0" indent="0" algn="l">
              <a:buNone/>
            </a:pPr>
            <a:r>
              <a:rPr lang="en-US" dirty="0"/>
              <a:t>partition p1 ( sale between 01-04-2013 to 30-06-2013)</a:t>
            </a:r>
          </a:p>
          <a:p>
            <a:pPr marL="0" indent="0" algn="l">
              <a:buNone/>
            </a:pPr>
            <a:r>
              <a:rPr lang="en-US" dirty="0"/>
              <a:t>partition p2 ( sale between 01-07-2013 to 30-09-2013)</a:t>
            </a:r>
          </a:p>
          <a:p>
            <a:pPr marL="0" indent="0" algn="l">
              <a:buNone/>
            </a:pPr>
            <a:r>
              <a:rPr lang="en-US" dirty="0"/>
              <a:t>partition p3 ( sale between 01-10-2013 to 30-12-2013)</a:t>
            </a:r>
            <a:endParaRPr lang="en-IN" dirty="0"/>
          </a:p>
        </p:txBody>
      </p:sp>
    </p:spTree>
    <p:extLst>
      <p:ext uri="{BB962C8B-B14F-4D97-AF65-F5344CB8AC3E}">
        <p14:creationId xmlns:p14="http://schemas.microsoft.com/office/powerpoint/2010/main" val="138937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7B3B74-6F24-CD34-5EE4-45A140F20C73}"/>
              </a:ext>
            </a:extLst>
          </p:cNvPr>
          <p:cNvSpPr txBox="1"/>
          <p:nvPr/>
        </p:nvSpPr>
        <p:spPr>
          <a:xfrm>
            <a:off x="1643063" y="1865322"/>
            <a:ext cx="8354615" cy="3416320"/>
          </a:xfrm>
          <a:prstGeom prst="rect">
            <a:avLst/>
          </a:prstGeom>
          <a:noFill/>
          <a:ln>
            <a:solidFill>
              <a:schemeClr val="accent1"/>
            </a:solidFill>
          </a:ln>
        </p:spPr>
        <p:txBody>
          <a:bodyPr wrap="square">
            <a:spAutoFit/>
          </a:bodyPr>
          <a:lstStyle/>
          <a:p>
            <a:r>
              <a:rPr lang="en-IN" dirty="0" err="1"/>
              <a:t>mysql</a:t>
            </a:r>
            <a:r>
              <a:rPr lang="en-IN" dirty="0"/>
              <a:t>&gt; CREATE TABLE </a:t>
            </a:r>
            <a:r>
              <a:rPr lang="en-IN" dirty="0" err="1"/>
              <a:t>sale_mast</a:t>
            </a:r>
            <a:r>
              <a:rPr lang="en-IN" dirty="0"/>
              <a:t> (</a:t>
            </a:r>
          </a:p>
          <a:p>
            <a:r>
              <a:rPr lang="en-IN" dirty="0" err="1"/>
              <a:t>bill_no</a:t>
            </a:r>
            <a:r>
              <a:rPr lang="en-IN" dirty="0"/>
              <a:t> INT NOT NULL, </a:t>
            </a:r>
          </a:p>
          <a:p>
            <a:r>
              <a:rPr lang="en-IN" dirty="0" err="1"/>
              <a:t>bill_date</a:t>
            </a:r>
            <a:r>
              <a:rPr lang="en-IN" dirty="0"/>
              <a:t> TIMESTAMP NOT NULL, </a:t>
            </a:r>
          </a:p>
          <a:p>
            <a:r>
              <a:rPr lang="en-IN" dirty="0" err="1"/>
              <a:t>cust_code</a:t>
            </a:r>
            <a:r>
              <a:rPr lang="en-IN" dirty="0"/>
              <a:t> VARCHAR(15) NOT NULL, </a:t>
            </a:r>
          </a:p>
          <a:p>
            <a:r>
              <a:rPr lang="en-IN" dirty="0"/>
              <a:t>amount DECIMAL(8,2) NOT NULL)  </a:t>
            </a:r>
          </a:p>
          <a:p>
            <a:r>
              <a:rPr lang="en-IN" dirty="0"/>
              <a:t>PARTITION BY RANGE (UNIX_TIMESTAMP(</a:t>
            </a:r>
            <a:r>
              <a:rPr lang="en-IN" dirty="0" err="1"/>
              <a:t>bill_date</a:t>
            </a:r>
            <a:r>
              <a:rPr lang="en-IN" dirty="0"/>
              <a:t>))(</a:t>
            </a:r>
          </a:p>
          <a:p>
            <a:r>
              <a:rPr lang="en-IN" dirty="0"/>
              <a:t>PARTITION p0 VALUES LESS THAN (UNIX_TIMESTAMP('2013-04-01')), </a:t>
            </a:r>
          </a:p>
          <a:p>
            <a:r>
              <a:rPr lang="en-IN" dirty="0"/>
              <a:t>PARTITION p1 VALUES LESS THAN (UNIX_TIMESTAMP('2013-07-01')), </a:t>
            </a:r>
          </a:p>
          <a:p>
            <a:r>
              <a:rPr lang="en-IN" dirty="0"/>
              <a:t>PARTITION p2 VALUES LESS THAN (UNIX_TIMESTAMP('2013-10-01')), </a:t>
            </a:r>
          </a:p>
          <a:p>
            <a:r>
              <a:rPr lang="en-IN" dirty="0"/>
              <a:t>PARTITION p3 VALUES LESS THAN (UNIX_TIMESTAMP('2014-01-01')));</a:t>
            </a:r>
          </a:p>
          <a:p>
            <a:endParaRPr lang="en-IN" dirty="0"/>
          </a:p>
          <a:p>
            <a:r>
              <a:rPr lang="en-IN" dirty="0"/>
              <a:t>Query OK, 0 rows affected (1.50 sec)</a:t>
            </a:r>
          </a:p>
        </p:txBody>
      </p:sp>
    </p:spTree>
    <p:extLst>
      <p:ext uri="{BB962C8B-B14F-4D97-AF65-F5344CB8AC3E}">
        <p14:creationId xmlns:p14="http://schemas.microsoft.com/office/powerpoint/2010/main" val="319450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7155-C30A-90E2-80AE-D0965A1CAB71}"/>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004AC85F-13C6-5BA5-D9F7-3121562FB0DB}"/>
              </a:ext>
            </a:extLst>
          </p:cNvPr>
          <p:cNvSpPr>
            <a:spLocks noGrp="1"/>
          </p:cNvSpPr>
          <p:nvPr>
            <p:ph idx="1"/>
          </p:nvPr>
        </p:nvSpPr>
        <p:spPr/>
        <p:txBody>
          <a:bodyPr/>
          <a:lstStyle/>
          <a:p>
            <a:r>
              <a:rPr lang="en-US" b="0" i="0" dirty="0">
                <a:effectLst/>
                <a:latin typeface="Helvetica" panose="020B0604020202020204" pitchFamily="34" charset="0"/>
              </a:rPr>
              <a:t>Partitioning (a database design technique) improves performance, manageability, simplifies maintenance and reduce the cost of storing large amounts of data.</a:t>
            </a:r>
          </a:p>
          <a:p>
            <a:r>
              <a:rPr lang="en-US" b="0" i="0" dirty="0">
                <a:effectLst/>
                <a:latin typeface="Helvetica" panose="020B0604020202020204" pitchFamily="34" charset="0"/>
              </a:rPr>
              <a:t>Partitioning can be achieved without splitting tables by physically putting tables on individual disk drives. </a:t>
            </a:r>
          </a:p>
          <a:p>
            <a:r>
              <a:rPr lang="en-US" b="0" i="0" dirty="0">
                <a:effectLst/>
                <a:latin typeface="Helvetica" panose="020B0604020202020204" pitchFamily="34" charset="0"/>
              </a:rPr>
              <a:t>Partitioning allows tables, indexes, and index-organized tables to be subdivided into smaller pieces, therefore queries that access only a fraction of the data can run faster because there is fewer data to scan.</a:t>
            </a:r>
            <a:endParaRPr lang="en-IN" dirty="0"/>
          </a:p>
        </p:txBody>
      </p:sp>
    </p:spTree>
    <p:extLst>
      <p:ext uri="{BB962C8B-B14F-4D97-AF65-F5344CB8AC3E}">
        <p14:creationId xmlns:p14="http://schemas.microsoft.com/office/powerpoint/2010/main" val="2387850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09550-031B-1235-9C70-D330173E6EDC}"/>
              </a:ext>
            </a:extLst>
          </p:cNvPr>
          <p:cNvSpPr txBox="1"/>
          <p:nvPr/>
        </p:nvSpPr>
        <p:spPr>
          <a:xfrm>
            <a:off x="685800" y="1414463"/>
            <a:ext cx="8454628" cy="3693319"/>
          </a:xfrm>
          <a:prstGeom prst="rect">
            <a:avLst/>
          </a:prstGeom>
          <a:noFill/>
          <a:ln>
            <a:solidFill>
              <a:schemeClr val="accent1"/>
            </a:solidFill>
          </a:ln>
        </p:spPr>
        <p:txBody>
          <a:bodyPr wrap="square">
            <a:spAutoFit/>
          </a:bodyPr>
          <a:lstStyle/>
          <a:p>
            <a:r>
              <a:rPr lang="en-US" dirty="0" err="1"/>
              <a:t>mysql</a:t>
            </a:r>
            <a:r>
              <a:rPr lang="en-US" dirty="0"/>
              <a:t>&gt; INSERT INTO </a:t>
            </a:r>
            <a:r>
              <a:rPr lang="en-US" dirty="0" err="1"/>
              <a:t>sale_mast</a:t>
            </a:r>
            <a:r>
              <a:rPr lang="en-US" dirty="0"/>
              <a:t> VALUES </a:t>
            </a:r>
          </a:p>
          <a:p>
            <a:r>
              <a:rPr lang="en-US" dirty="0"/>
              <a:t>(1, '2013-01-02', 'C001', 125.56), </a:t>
            </a:r>
          </a:p>
          <a:p>
            <a:r>
              <a:rPr lang="en-US" dirty="0"/>
              <a:t>(2, '2013-01-25', 'C003', 456.50), </a:t>
            </a:r>
          </a:p>
          <a:p>
            <a:r>
              <a:rPr lang="en-US" dirty="0"/>
              <a:t>(3, '2013-02-15', 'C012', 365.00), </a:t>
            </a:r>
          </a:p>
          <a:p>
            <a:r>
              <a:rPr lang="en-US" dirty="0"/>
              <a:t>(4, '2013-03-26', 'C345', 785.00), </a:t>
            </a:r>
          </a:p>
          <a:p>
            <a:r>
              <a:rPr lang="en-US" dirty="0"/>
              <a:t>(5, '2013-04-19', 'C234', 656.00), </a:t>
            </a:r>
          </a:p>
          <a:p>
            <a:r>
              <a:rPr lang="en-US" dirty="0"/>
              <a:t>(6, '2013-05-31', 'C743', 854.00), </a:t>
            </a:r>
          </a:p>
          <a:p>
            <a:r>
              <a:rPr lang="en-US" dirty="0"/>
              <a:t>(7, '2013-06-11', 'C234', 542.00), </a:t>
            </a:r>
          </a:p>
          <a:p>
            <a:r>
              <a:rPr lang="en-US" dirty="0"/>
              <a:t>(8, '2013-07-24', 'C003', 300.00), </a:t>
            </a:r>
          </a:p>
          <a:p>
            <a:r>
              <a:rPr lang="en-US" dirty="0"/>
              <a:t>(8, '2013-08-02', 'C456', 475.20);</a:t>
            </a:r>
          </a:p>
          <a:p>
            <a:endParaRPr lang="en-US" dirty="0"/>
          </a:p>
          <a:p>
            <a:r>
              <a:rPr lang="en-US" dirty="0"/>
              <a:t>Query OK, 9 rows affected (0.07 sec)</a:t>
            </a:r>
          </a:p>
          <a:p>
            <a:r>
              <a:rPr lang="en-US" dirty="0"/>
              <a:t>Records: 9  Duplicates: 0  Warnings: 0</a:t>
            </a:r>
            <a:endParaRPr lang="en-IN" dirty="0"/>
          </a:p>
        </p:txBody>
      </p:sp>
    </p:spTree>
    <p:extLst>
      <p:ext uri="{BB962C8B-B14F-4D97-AF65-F5344CB8AC3E}">
        <p14:creationId xmlns:p14="http://schemas.microsoft.com/office/powerpoint/2010/main" val="371537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7BC75-B870-80C5-665C-B8BCF2B1C6BE}"/>
              </a:ext>
            </a:extLst>
          </p:cNvPr>
          <p:cNvSpPr txBox="1"/>
          <p:nvPr/>
        </p:nvSpPr>
        <p:spPr>
          <a:xfrm>
            <a:off x="3046810" y="1298198"/>
            <a:ext cx="6093618" cy="4247317"/>
          </a:xfrm>
          <a:prstGeom prst="rect">
            <a:avLst/>
          </a:prstGeom>
          <a:noFill/>
          <a:ln>
            <a:solidFill>
              <a:schemeClr val="accent1"/>
            </a:solidFill>
          </a:ln>
        </p:spPr>
        <p:txBody>
          <a:bodyPr wrap="square">
            <a:spAutoFit/>
          </a:bodyPr>
          <a:lstStyle/>
          <a:p>
            <a:r>
              <a:rPr lang="en-IN" dirty="0" err="1"/>
              <a:t>mysql</a:t>
            </a:r>
            <a:r>
              <a:rPr lang="en-IN" dirty="0"/>
              <a:t>&gt; SELECT * FROM </a:t>
            </a:r>
            <a:r>
              <a:rPr lang="en-IN" dirty="0" err="1"/>
              <a:t>sale_mast</a:t>
            </a:r>
            <a:r>
              <a:rPr lang="en-IN" dirty="0"/>
              <a:t>;</a:t>
            </a:r>
          </a:p>
          <a:p>
            <a:r>
              <a:rPr lang="en-IN" dirty="0"/>
              <a:t>+---------+---------------------+-----------+--------+</a:t>
            </a:r>
          </a:p>
          <a:p>
            <a:r>
              <a:rPr lang="en-IN" dirty="0"/>
              <a:t>| </a:t>
            </a:r>
            <a:r>
              <a:rPr lang="en-IN" dirty="0" err="1"/>
              <a:t>bill_no</a:t>
            </a:r>
            <a:r>
              <a:rPr lang="en-IN" dirty="0"/>
              <a:t> | </a:t>
            </a:r>
            <a:r>
              <a:rPr lang="en-IN" dirty="0" err="1"/>
              <a:t>bill_date</a:t>
            </a:r>
            <a:r>
              <a:rPr lang="en-IN" dirty="0"/>
              <a:t>           | </a:t>
            </a:r>
            <a:r>
              <a:rPr lang="en-IN" dirty="0" err="1"/>
              <a:t>cust_code</a:t>
            </a:r>
            <a:r>
              <a:rPr lang="en-IN" dirty="0"/>
              <a:t> | amount |</a:t>
            </a:r>
          </a:p>
          <a:p>
            <a:r>
              <a:rPr lang="en-IN" dirty="0"/>
              <a:t>+---------+---------------------+-----------+--------+</a:t>
            </a:r>
          </a:p>
          <a:p>
            <a:r>
              <a:rPr lang="en-IN" dirty="0"/>
              <a:t>|       1 | 2013-01-02 00:00:00 | C001      | 125.56 |</a:t>
            </a:r>
          </a:p>
          <a:p>
            <a:r>
              <a:rPr lang="en-IN" dirty="0"/>
              <a:t>|       2 | 2013-01-25 00:00:00 | C003      | 456.50 |</a:t>
            </a:r>
          </a:p>
          <a:p>
            <a:r>
              <a:rPr lang="en-IN" dirty="0"/>
              <a:t>|       3 | 2013-02-15 00:00:00 | C012      | 365.00 |</a:t>
            </a:r>
          </a:p>
          <a:p>
            <a:r>
              <a:rPr lang="en-IN" dirty="0"/>
              <a:t>|       4 | 2013-03-26 00:00:00 | C345      | 785.00 |</a:t>
            </a:r>
          </a:p>
          <a:p>
            <a:r>
              <a:rPr lang="en-IN" dirty="0"/>
              <a:t>|       5 | 2013-04-19 00:00:00 | C234      | 656.00 |</a:t>
            </a:r>
          </a:p>
          <a:p>
            <a:r>
              <a:rPr lang="en-IN" dirty="0"/>
              <a:t>|       6 | 2013-05-31 00:00:00 | C743      | 854.00 |</a:t>
            </a:r>
          </a:p>
          <a:p>
            <a:r>
              <a:rPr lang="en-IN" dirty="0"/>
              <a:t>|       7 | 2013-06-11 00:00:00 | C234      | 542.00 |</a:t>
            </a:r>
          </a:p>
          <a:p>
            <a:r>
              <a:rPr lang="en-IN" dirty="0"/>
              <a:t>|       8 | 2013-07-24 00:00:00 | C003      | 300.00 |</a:t>
            </a:r>
          </a:p>
          <a:p>
            <a:r>
              <a:rPr lang="en-IN" dirty="0"/>
              <a:t>|       9 | 2013-08-02 00:00:00 | C456      | 475.20 |</a:t>
            </a:r>
          </a:p>
          <a:p>
            <a:r>
              <a:rPr lang="en-IN" dirty="0"/>
              <a:t>+---------+---------------------+-----------+--------+</a:t>
            </a:r>
          </a:p>
          <a:p>
            <a:r>
              <a:rPr lang="en-IN" dirty="0"/>
              <a:t>9 rows in set (0.00 sec) </a:t>
            </a:r>
          </a:p>
        </p:txBody>
      </p:sp>
    </p:spTree>
    <p:extLst>
      <p:ext uri="{BB962C8B-B14F-4D97-AF65-F5344CB8AC3E}">
        <p14:creationId xmlns:p14="http://schemas.microsoft.com/office/powerpoint/2010/main" val="122203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BA3BB-D70F-400C-F3A3-EA8ABB9DBA6B}"/>
              </a:ext>
            </a:extLst>
          </p:cNvPr>
          <p:cNvSpPr txBox="1"/>
          <p:nvPr/>
        </p:nvSpPr>
        <p:spPr>
          <a:xfrm>
            <a:off x="1771650" y="1713696"/>
            <a:ext cx="7368778" cy="3416320"/>
          </a:xfrm>
          <a:prstGeom prst="rect">
            <a:avLst/>
          </a:prstGeom>
          <a:noFill/>
          <a:ln>
            <a:solidFill>
              <a:schemeClr val="accent1"/>
            </a:solidFill>
          </a:ln>
        </p:spPr>
        <p:txBody>
          <a:bodyPr wrap="square">
            <a:spAutoFit/>
          </a:bodyPr>
          <a:lstStyle/>
          <a:p>
            <a:r>
              <a:rPr lang="en-IN" dirty="0" err="1"/>
              <a:t>mysql</a:t>
            </a:r>
            <a:r>
              <a:rPr lang="en-IN" dirty="0"/>
              <a:t>&gt; SELECT PARTITION_NAME, TABLE_ROWS FROM INFORMATION_SCHEMA.PARTITIONS WHERE TABLE_NAME='</a:t>
            </a:r>
            <a:r>
              <a:rPr lang="en-IN" dirty="0" err="1"/>
              <a:t>sale_mast</a:t>
            </a:r>
            <a:r>
              <a:rPr lang="en-IN" dirty="0"/>
              <a:t>';</a:t>
            </a:r>
          </a:p>
          <a:p>
            <a:r>
              <a:rPr lang="en-IN" dirty="0"/>
              <a:t>+----------------+------------+</a:t>
            </a:r>
          </a:p>
          <a:p>
            <a:r>
              <a:rPr lang="en-IN" dirty="0"/>
              <a:t>| PARTITION_NAME | TABLE_ROWS |</a:t>
            </a:r>
          </a:p>
          <a:p>
            <a:r>
              <a:rPr lang="en-IN" dirty="0"/>
              <a:t>+----------------+------------+</a:t>
            </a:r>
          </a:p>
          <a:p>
            <a:r>
              <a:rPr lang="en-IN" dirty="0"/>
              <a:t>| p0             |          4 |</a:t>
            </a:r>
          </a:p>
          <a:p>
            <a:r>
              <a:rPr lang="en-IN" dirty="0"/>
              <a:t>| p1             |          3 |</a:t>
            </a:r>
          </a:p>
          <a:p>
            <a:r>
              <a:rPr lang="en-IN" dirty="0"/>
              <a:t>| p2             |          2 |</a:t>
            </a:r>
          </a:p>
          <a:p>
            <a:r>
              <a:rPr lang="en-IN" dirty="0"/>
              <a:t>| p3             |          0 |</a:t>
            </a:r>
          </a:p>
          <a:p>
            <a:r>
              <a:rPr lang="en-IN" dirty="0"/>
              <a:t>+----------------+------------+</a:t>
            </a:r>
          </a:p>
          <a:p>
            <a:r>
              <a:rPr lang="en-IN" dirty="0"/>
              <a:t>4 rows in set (0.02 sec)</a:t>
            </a:r>
          </a:p>
        </p:txBody>
      </p:sp>
    </p:spTree>
    <p:extLst>
      <p:ext uri="{BB962C8B-B14F-4D97-AF65-F5344CB8AC3E}">
        <p14:creationId xmlns:p14="http://schemas.microsoft.com/office/powerpoint/2010/main" val="567081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C1ACD-FF0C-E912-1EB1-E351512CAE11}"/>
              </a:ext>
            </a:extLst>
          </p:cNvPr>
          <p:cNvSpPr txBox="1"/>
          <p:nvPr/>
        </p:nvSpPr>
        <p:spPr>
          <a:xfrm>
            <a:off x="1100137" y="1085851"/>
            <a:ext cx="8054578" cy="3139321"/>
          </a:xfrm>
          <a:prstGeom prst="rect">
            <a:avLst/>
          </a:prstGeom>
          <a:noFill/>
          <a:ln>
            <a:solidFill>
              <a:schemeClr val="accent1"/>
            </a:solidFill>
          </a:ln>
        </p:spPr>
        <p:txBody>
          <a:bodyPr wrap="square">
            <a:spAutoFit/>
          </a:bodyPr>
          <a:lstStyle/>
          <a:p>
            <a:r>
              <a:rPr lang="en-US" dirty="0" err="1"/>
              <a:t>mysql</a:t>
            </a:r>
            <a:r>
              <a:rPr lang="en-US" dirty="0"/>
              <a:t>&gt; CREATE TABLE sale_mast1 (</a:t>
            </a:r>
          </a:p>
          <a:p>
            <a:r>
              <a:rPr lang="en-US" dirty="0" err="1"/>
              <a:t>bill_no</a:t>
            </a:r>
            <a:r>
              <a:rPr lang="en-US" dirty="0"/>
              <a:t> INT NOT NULL,</a:t>
            </a:r>
          </a:p>
          <a:p>
            <a:r>
              <a:rPr lang="en-US" dirty="0"/>
              <a:t> </a:t>
            </a:r>
            <a:r>
              <a:rPr lang="en-US" dirty="0" err="1"/>
              <a:t>bill_date</a:t>
            </a:r>
            <a:r>
              <a:rPr lang="en-US" dirty="0"/>
              <a:t> TIMESTAMP NOT NULL, </a:t>
            </a:r>
          </a:p>
          <a:p>
            <a:r>
              <a:rPr lang="en-US" dirty="0" err="1"/>
              <a:t>cust_codE</a:t>
            </a:r>
            <a:r>
              <a:rPr lang="en-US" dirty="0"/>
              <a:t> VARCHAR(15) NOT NULL, </a:t>
            </a:r>
          </a:p>
          <a:p>
            <a:r>
              <a:rPr lang="en-US" dirty="0"/>
              <a:t>amount INT NOT NULL) </a:t>
            </a:r>
          </a:p>
          <a:p>
            <a:r>
              <a:rPr lang="en-US" dirty="0"/>
              <a:t>PARTITION  BY RANGE (amount) (</a:t>
            </a:r>
          </a:p>
          <a:p>
            <a:r>
              <a:rPr lang="en-US" dirty="0"/>
              <a:t>PARTITION p0 VALUES LESS THAN (100), </a:t>
            </a:r>
          </a:p>
          <a:p>
            <a:r>
              <a:rPr lang="en-US" dirty="0"/>
              <a:t>PARTITION  p1 VALUES LESS THAN (500), </a:t>
            </a:r>
          </a:p>
          <a:p>
            <a:r>
              <a:rPr lang="en-US" dirty="0"/>
              <a:t>PARTITION p2 VALUES LESS THAN (1000), </a:t>
            </a:r>
          </a:p>
          <a:p>
            <a:r>
              <a:rPr lang="en-US" dirty="0"/>
              <a:t>PARTITION  p3 VALUES LESS THAN (1500)); </a:t>
            </a:r>
          </a:p>
          <a:p>
            <a:r>
              <a:rPr lang="en-US" dirty="0"/>
              <a:t>Query OK, 0 rows affected (1.34 sec)</a:t>
            </a:r>
            <a:endParaRPr lang="en-IN" dirty="0"/>
          </a:p>
        </p:txBody>
      </p:sp>
      <p:sp>
        <p:nvSpPr>
          <p:cNvPr id="6" name="TextBox 5">
            <a:extLst>
              <a:ext uri="{FF2B5EF4-FFF2-40B4-BE49-F238E27FC236}">
                <a16:creationId xmlns:a16="http://schemas.microsoft.com/office/drawing/2014/main" id="{E9D84D66-D27E-3907-C6D2-079D8B437852}"/>
              </a:ext>
            </a:extLst>
          </p:cNvPr>
          <p:cNvSpPr txBox="1"/>
          <p:nvPr/>
        </p:nvSpPr>
        <p:spPr>
          <a:xfrm>
            <a:off x="1100137" y="4894986"/>
            <a:ext cx="8897541" cy="1754326"/>
          </a:xfrm>
          <a:prstGeom prst="rect">
            <a:avLst/>
          </a:prstGeom>
          <a:noFill/>
          <a:ln>
            <a:solidFill>
              <a:schemeClr val="accent1"/>
            </a:solidFill>
          </a:ln>
        </p:spPr>
        <p:txBody>
          <a:bodyPr wrap="square">
            <a:spAutoFit/>
          </a:bodyPr>
          <a:lstStyle/>
          <a:p>
            <a:pPr algn="l"/>
            <a:r>
              <a:rPr lang="en-US" b="0" i="0" dirty="0">
                <a:effectLst/>
                <a:latin typeface="Helvetica" panose="020B0604020202020204" pitchFamily="34" charset="0"/>
              </a:rPr>
              <a:t>can partition the table based on sale amount (amount. In these partitions the range of the sale amount (amount) are as of follow :</a:t>
            </a:r>
          </a:p>
          <a:p>
            <a:pPr algn="l">
              <a:buFont typeface="Arial" panose="020B0604020202020204" pitchFamily="34" charset="0"/>
              <a:buChar char="•"/>
            </a:pPr>
            <a:r>
              <a:rPr lang="en-US" b="0" i="0" dirty="0">
                <a:effectLst/>
                <a:latin typeface="Helvetica" panose="020B0604020202020204" pitchFamily="34" charset="0"/>
              </a:rPr>
              <a:t>partition p0 ( sale amount &lt; 100 )</a:t>
            </a:r>
          </a:p>
          <a:p>
            <a:pPr algn="l">
              <a:buFont typeface="Arial" panose="020B0604020202020204" pitchFamily="34" charset="0"/>
              <a:buChar char="•"/>
            </a:pPr>
            <a:r>
              <a:rPr lang="en-US" b="0" i="0" dirty="0">
                <a:effectLst/>
                <a:latin typeface="Helvetica" panose="020B0604020202020204" pitchFamily="34" charset="0"/>
              </a:rPr>
              <a:t>partition p1 ( sale amount &lt; 500 )</a:t>
            </a:r>
          </a:p>
          <a:p>
            <a:pPr algn="l">
              <a:buFont typeface="Arial" panose="020B0604020202020204" pitchFamily="34" charset="0"/>
              <a:buChar char="•"/>
            </a:pPr>
            <a:r>
              <a:rPr lang="en-US" b="0" i="0" dirty="0">
                <a:effectLst/>
                <a:latin typeface="Helvetica" panose="020B0604020202020204" pitchFamily="34" charset="0"/>
              </a:rPr>
              <a:t>partition p2 ( sale amount &lt;1000 )</a:t>
            </a:r>
          </a:p>
          <a:p>
            <a:pPr algn="l">
              <a:buFont typeface="Arial" panose="020B0604020202020204" pitchFamily="34" charset="0"/>
              <a:buChar char="•"/>
            </a:pPr>
            <a:r>
              <a:rPr lang="en-US" b="0" i="0" dirty="0">
                <a:effectLst/>
                <a:latin typeface="Helvetica" panose="020B0604020202020204" pitchFamily="34" charset="0"/>
              </a:rPr>
              <a:t>partition p3 ( sale amount&lt;1500 )</a:t>
            </a:r>
          </a:p>
        </p:txBody>
      </p:sp>
    </p:spTree>
    <p:extLst>
      <p:ext uri="{BB962C8B-B14F-4D97-AF65-F5344CB8AC3E}">
        <p14:creationId xmlns:p14="http://schemas.microsoft.com/office/powerpoint/2010/main" val="2988732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59CD-B0A3-BC14-BF2C-E8F7F0EC338A}"/>
              </a:ext>
            </a:extLst>
          </p:cNvPr>
          <p:cNvSpPr>
            <a:spLocks noGrp="1"/>
          </p:cNvSpPr>
          <p:nvPr>
            <p:ph type="title"/>
          </p:nvPr>
        </p:nvSpPr>
        <p:spPr/>
        <p:txBody>
          <a:bodyPr/>
          <a:lstStyle/>
          <a:p>
            <a:r>
              <a:rPr lang="en-US" dirty="0"/>
              <a:t>Drop a MySQL partition</a:t>
            </a:r>
            <a:endParaRPr lang="en-IN" dirty="0"/>
          </a:p>
        </p:txBody>
      </p:sp>
      <p:sp>
        <p:nvSpPr>
          <p:cNvPr id="3" name="Content Placeholder 2">
            <a:extLst>
              <a:ext uri="{FF2B5EF4-FFF2-40B4-BE49-F238E27FC236}">
                <a16:creationId xmlns:a16="http://schemas.microsoft.com/office/drawing/2014/main" id="{42BE84E4-BA2A-F663-6265-5C061523793D}"/>
              </a:ext>
            </a:extLst>
          </p:cNvPr>
          <p:cNvSpPr>
            <a:spLocks noGrp="1"/>
          </p:cNvSpPr>
          <p:nvPr>
            <p:ph idx="1"/>
          </p:nvPr>
        </p:nvSpPr>
        <p:spPr/>
        <p:txBody>
          <a:bodyPr/>
          <a:lstStyle/>
          <a:p>
            <a:endParaRPr lang="en-US" dirty="0"/>
          </a:p>
          <a:p>
            <a:r>
              <a:rPr lang="en-US" dirty="0"/>
              <a:t>If you feel some data are useless in a partitioned table you can drop one or more partition(s). </a:t>
            </a:r>
          </a:p>
          <a:p>
            <a:r>
              <a:rPr lang="en-US" dirty="0"/>
              <a:t>To delete all rows from partition p0 of </a:t>
            </a:r>
            <a:r>
              <a:rPr lang="en-US" dirty="0" err="1"/>
              <a:t>sale_mast</a:t>
            </a:r>
            <a:r>
              <a:rPr lang="en-US" dirty="0"/>
              <a:t>, you can use the following statement :</a:t>
            </a:r>
          </a:p>
          <a:p>
            <a:pPr marL="0" indent="0">
              <a:buNone/>
            </a:pPr>
            <a:r>
              <a:rPr lang="en-US" b="1" dirty="0">
                <a:solidFill>
                  <a:srgbClr val="FF0000"/>
                </a:solidFill>
              </a:rPr>
              <a:t>MySQL&gt; ALTER TABLE </a:t>
            </a:r>
            <a:r>
              <a:rPr lang="en-US" b="1" dirty="0" err="1">
                <a:solidFill>
                  <a:srgbClr val="FF0000"/>
                </a:solidFill>
              </a:rPr>
              <a:t>sale_mast</a:t>
            </a:r>
            <a:r>
              <a:rPr lang="en-US" b="1" dirty="0">
                <a:solidFill>
                  <a:srgbClr val="FF0000"/>
                </a:solidFill>
              </a:rPr>
              <a:t> TRUNCATE PARTITION p0;</a:t>
            </a:r>
            <a:endParaRPr lang="en-IN" b="1" dirty="0">
              <a:solidFill>
                <a:srgbClr val="FF0000"/>
              </a:solidFill>
            </a:endParaRPr>
          </a:p>
        </p:txBody>
      </p:sp>
    </p:spTree>
    <p:extLst>
      <p:ext uri="{BB962C8B-B14F-4D97-AF65-F5344CB8AC3E}">
        <p14:creationId xmlns:p14="http://schemas.microsoft.com/office/powerpoint/2010/main" val="308201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E5E986-486D-AEB7-DAFD-48B265A34515}"/>
              </a:ext>
            </a:extLst>
          </p:cNvPr>
          <p:cNvSpPr txBox="1"/>
          <p:nvPr/>
        </p:nvSpPr>
        <p:spPr>
          <a:xfrm>
            <a:off x="489348" y="169485"/>
            <a:ext cx="7911702" cy="3970318"/>
          </a:xfrm>
          <a:prstGeom prst="rect">
            <a:avLst/>
          </a:prstGeom>
          <a:noFill/>
          <a:ln>
            <a:solidFill>
              <a:schemeClr val="accent1"/>
            </a:solidFill>
          </a:ln>
        </p:spPr>
        <p:txBody>
          <a:bodyPr wrap="square">
            <a:spAutoFit/>
          </a:bodyPr>
          <a:lstStyle/>
          <a:p>
            <a:r>
              <a:rPr lang="en-IN" dirty="0"/>
              <a:t>MySQL&gt; ALTER TABLE </a:t>
            </a:r>
            <a:r>
              <a:rPr lang="en-IN" dirty="0" err="1"/>
              <a:t>sale_mast</a:t>
            </a:r>
            <a:r>
              <a:rPr lang="en-IN" dirty="0"/>
              <a:t> TRUNCATE PARTITION p0;</a:t>
            </a:r>
          </a:p>
          <a:p>
            <a:r>
              <a:rPr lang="en-IN" dirty="0"/>
              <a:t>Query OK, 0 rows affected (0.49 sec) </a:t>
            </a:r>
          </a:p>
          <a:p>
            <a:endParaRPr lang="en-IN" dirty="0"/>
          </a:p>
          <a:p>
            <a:r>
              <a:rPr lang="en-IN" dirty="0" err="1"/>
              <a:t>mysql</a:t>
            </a:r>
            <a:r>
              <a:rPr lang="en-IN" dirty="0"/>
              <a:t>&gt; SELECT * FROM </a:t>
            </a:r>
            <a:r>
              <a:rPr lang="en-IN" dirty="0" err="1"/>
              <a:t>sale_mast</a:t>
            </a:r>
            <a:r>
              <a:rPr lang="en-IN" dirty="0"/>
              <a:t>;</a:t>
            </a:r>
          </a:p>
          <a:p>
            <a:r>
              <a:rPr lang="en-IN" dirty="0"/>
              <a:t>+---------+---------------------+-----------+--------+</a:t>
            </a:r>
          </a:p>
          <a:p>
            <a:r>
              <a:rPr lang="en-IN" dirty="0"/>
              <a:t>| </a:t>
            </a:r>
            <a:r>
              <a:rPr lang="en-IN" dirty="0" err="1"/>
              <a:t>bill_no</a:t>
            </a:r>
            <a:r>
              <a:rPr lang="en-IN" dirty="0"/>
              <a:t> | </a:t>
            </a:r>
            <a:r>
              <a:rPr lang="en-IN" dirty="0" err="1"/>
              <a:t>bill_date</a:t>
            </a:r>
            <a:r>
              <a:rPr lang="en-IN" dirty="0"/>
              <a:t>           | </a:t>
            </a:r>
            <a:r>
              <a:rPr lang="en-IN" dirty="0" err="1"/>
              <a:t>cust_code</a:t>
            </a:r>
            <a:r>
              <a:rPr lang="en-IN" dirty="0"/>
              <a:t> | amount |</a:t>
            </a:r>
          </a:p>
          <a:p>
            <a:r>
              <a:rPr lang="en-IN" dirty="0"/>
              <a:t>+---------+---------------------+-----------+--------+</a:t>
            </a:r>
          </a:p>
          <a:p>
            <a:r>
              <a:rPr lang="en-IN" dirty="0"/>
              <a:t>|       5 | 2013-04-19 00:00:00 | C234      | 656.00 |</a:t>
            </a:r>
          </a:p>
          <a:p>
            <a:r>
              <a:rPr lang="en-IN" dirty="0"/>
              <a:t>|       6 | 2013-05-31 00:00:00 | C743      | 854.00 |</a:t>
            </a:r>
          </a:p>
          <a:p>
            <a:r>
              <a:rPr lang="en-IN" dirty="0"/>
              <a:t>|       7 | 2013-06-11 00:00:00 | C234      | 542.00 |</a:t>
            </a:r>
          </a:p>
          <a:p>
            <a:r>
              <a:rPr lang="en-IN" dirty="0"/>
              <a:t>|       8 | 2013-07-24 00:00:00 | C003      | 300.00 |</a:t>
            </a:r>
          </a:p>
          <a:p>
            <a:r>
              <a:rPr lang="en-IN" dirty="0"/>
              <a:t>|       9 | 2013-08-02 00:00:00 | C456      | 475.20 |</a:t>
            </a:r>
          </a:p>
          <a:p>
            <a:r>
              <a:rPr lang="en-IN" dirty="0"/>
              <a:t>+---------+---------------------+-----------+--------+</a:t>
            </a:r>
          </a:p>
          <a:p>
            <a:r>
              <a:rPr lang="en-IN" dirty="0"/>
              <a:t>5 rows in set (0.01 sec)</a:t>
            </a:r>
          </a:p>
        </p:txBody>
      </p:sp>
      <p:sp>
        <p:nvSpPr>
          <p:cNvPr id="7" name="TextBox 6">
            <a:extLst>
              <a:ext uri="{FF2B5EF4-FFF2-40B4-BE49-F238E27FC236}">
                <a16:creationId xmlns:a16="http://schemas.microsoft.com/office/drawing/2014/main" id="{82588DE8-0293-4ABA-4B94-E241CDB52970}"/>
              </a:ext>
            </a:extLst>
          </p:cNvPr>
          <p:cNvSpPr txBox="1"/>
          <p:nvPr/>
        </p:nvSpPr>
        <p:spPr>
          <a:xfrm>
            <a:off x="489348" y="4325541"/>
            <a:ext cx="10812066" cy="3139321"/>
          </a:xfrm>
          <a:prstGeom prst="rect">
            <a:avLst/>
          </a:prstGeom>
          <a:noFill/>
        </p:spPr>
        <p:txBody>
          <a:bodyPr wrap="square">
            <a:spAutoFit/>
          </a:bodyPr>
          <a:lstStyle/>
          <a:p>
            <a:r>
              <a:rPr lang="en-IN" dirty="0"/>
              <a:t>MySQL&gt; SELECT PARTITION_NAME, TABLE_ROWS FROM INFORMATION_SCHEMA.PARTITIONS</a:t>
            </a:r>
          </a:p>
          <a:p>
            <a:r>
              <a:rPr lang="en-IN" dirty="0"/>
              <a:t>WHERE TABLE_NAME='</a:t>
            </a:r>
            <a:r>
              <a:rPr lang="en-IN" dirty="0" err="1"/>
              <a:t>sale_mast</a:t>
            </a:r>
            <a:r>
              <a:rPr lang="en-IN" dirty="0"/>
              <a:t>';</a:t>
            </a:r>
          </a:p>
          <a:p>
            <a:r>
              <a:rPr lang="en-IN" dirty="0"/>
              <a:t>+----------------+------------+</a:t>
            </a:r>
          </a:p>
          <a:p>
            <a:r>
              <a:rPr lang="en-IN" dirty="0"/>
              <a:t>| PARTITION_NAME | TABLE_ROWS |</a:t>
            </a:r>
          </a:p>
          <a:p>
            <a:r>
              <a:rPr lang="en-IN" dirty="0"/>
              <a:t>+----------------+------------+</a:t>
            </a:r>
          </a:p>
          <a:p>
            <a:r>
              <a:rPr lang="en-IN" dirty="0"/>
              <a:t>| p0             |          0 |</a:t>
            </a:r>
          </a:p>
          <a:p>
            <a:r>
              <a:rPr lang="en-IN" dirty="0"/>
              <a:t>| p1             |          3 |</a:t>
            </a:r>
          </a:p>
          <a:p>
            <a:r>
              <a:rPr lang="en-IN" dirty="0"/>
              <a:t>| p2             |          2 |</a:t>
            </a:r>
          </a:p>
          <a:p>
            <a:r>
              <a:rPr lang="en-IN" dirty="0"/>
              <a:t>| p3             |          0 |</a:t>
            </a:r>
          </a:p>
          <a:p>
            <a:r>
              <a:rPr lang="en-IN" dirty="0"/>
              <a:t>+----------------+------------+</a:t>
            </a:r>
          </a:p>
          <a:p>
            <a:r>
              <a:rPr lang="en-IN" dirty="0"/>
              <a:t>4 rows in set (0.05 sec)</a:t>
            </a:r>
          </a:p>
        </p:txBody>
      </p:sp>
    </p:spTree>
    <p:extLst>
      <p:ext uri="{BB962C8B-B14F-4D97-AF65-F5344CB8AC3E}">
        <p14:creationId xmlns:p14="http://schemas.microsoft.com/office/powerpoint/2010/main" val="4210136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2AD97-7A0D-0984-0601-5BEAF9FBAF90}"/>
              </a:ext>
            </a:extLst>
          </p:cNvPr>
          <p:cNvSpPr txBox="1"/>
          <p:nvPr/>
        </p:nvSpPr>
        <p:spPr>
          <a:xfrm>
            <a:off x="2900363" y="489346"/>
            <a:ext cx="7215187" cy="3693319"/>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employees </a:t>
            </a:r>
            <a:r>
              <a:rPr lang="en-IN" b="0" i="0" dirty="0">
                <a:solidFill>
                  <a:srgbClr val="999999"/>
                </a:solidFill>
                <a:effectLst/>
                <a:latin typeface="Liberation Mono"/>
              </a:rPr>
              <a:t>(</a:t>
            </a:r>
          </a:p>
          <a:p>
            <a:r>
              <a:rPr lang="en-IN" b="0" i="0" dirty="0">
                <a:solidFill>
                  <a:srgbClr val="000000"/>
                </a:solidFill>
                <a:effectLst/>
                <a:latin typeface="Liberation Mono"/>
              </a:rPr>
              <a:t> id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fname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lname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hired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'1970-01-01’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separated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'9999-12-31’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job_code</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store_id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a:t>
            </a:r>
            <a:r>
              <a:rPr lang="en-IN" b="0" i="0" dirty="0">
                <a:solidFill>
                  <a:srgbClr val="0077AA"/>
                </a:solidFill>
                <a:effectLst/>
                <a:latin typeface="Liberation Mono"/>
              </a:rPr>
              <a:t>BY</a:t>
            </a:r>
            <a:r>
              <a:rPr lang="en-IN" b="0" i="0" dirty="0">
                <a:solidFill>
                  <a:srgbClr val="000000"/>
                </a:solidFill>
                <a:effectLst/>
                <a:latin typeface="Liberation Mono"/>
              </a:rPr>
              <a:t> </a:t>
            </a:r>
            <a:r>
              <a:rPr lang="en-IN" b="0" i="0" dirty="0">
                <a:solidFill>
                  <a:srgbClr val="0077AA"/>
                </a:solidFill>
                <a:effectLst/>
                <a:latin typeface="Liberation Mono"/>
              </a:rPr>
              <a:t>RANGE</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err="1">
                <a:solidFill>
                  <a:srgbClr val="000000"/>
                </a:solidFill>
                <a:effectLst/>
                <a:latin typeface="Liberation Mono"/>
              </a:rPr>
              <a:t>store_id</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p0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6</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p1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p2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16</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p3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21</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endParaRPr lang="en-IN" dirty="0"/>
          </a:p>
        </p:txBody>
      </p:sp>
      <p:sp>
        <p:nvSpPr>
          <p:cNvPr id="6" name="TextBox 5">
            <a:extLst>
              <a:ext uri="{FF2B5EF4-FFF2-40B4-BE49-F238E27FC236}">
                <a16:creationId xmlns:a16="http://schemas.microsoft.com/office/drawing/2014/main" id="{1E98877C-B25A-628A-930F-C8E8A3CD876A}"/>
              </a:ext>
            </a:extLst>
          </p:cNvPr>
          <p:cNvSpPr txBox="1"/>
          <p:nvPr/>
        </p:nvSpPr>
        <p:spPr>
          <a:xfrm>
            <a:off x="357188" y="4521994"/>
            <a:ext cx="11558587" cy="2308324"/>
          </a:xfrm>
          <a:prstGeom prst="rect">
            <a:avLst/>
          </a:prstGeom>
          <a:noFill/>
        </p:spPr>
        <p:txBody>
          <a:bodyPr wrap="square">
            <a:spAutoFit/>
          </a:bodyPr>
          <a:lstStyle/>
          <a:p>
            <a:pPr marL="285750" indent="-285750">
              <a:buFont typeface="Wingdings" panose="05000000000000000000" pitchFamily="2" charset="2"/>
              <a:buChar char="Ø"/>
            </a:pPr>
            <a:r>
              <a:rPr lang="en-US" dirty="0"/>
              <a:t>In this partitioning scheme, all rows corresponding to employees working at stores 1 through 5 are stored in partition p0, to those employed at stores 6 through 10 are stored in partition p1, and so on.</a:t>
            </a:r>
          </a:p>
          <a:p>
            <a:pPr marL="285750" indent="-285750">
              <a:buFont typeface="Wingdings" panose="05000000000000000000" pitchFamily="2" charset="2"/>
              <a:buChar char="Ø"/>
            </a:pPr>
            <a:r>
              <a:rPr lang="en-US" dirty="0"/>
              <a:t> Each partition is defined in order, from lowest to highest.</a:t>
            </a:r>
          </a:p>
          <a:p>
            <a:pPr marL="285750" indent="-285750">
              <a:buFont typeface="Wingdings" panose="05000000000000000000" pitchFamily="2" charset="2"/>
              <a:buChar char="Ø"/>
            </a:pPr>
            <a:r>
              <a:rPr lang="en-US" dirty="0"/>
              <a:t> This is a requirement of the PARTITION BY RANGE syntax; you can think of it as being analogous to a series of if ... elseif ... statements in C or Java in this regard.</a:t>
            </a:r>
          </a:p>
          <a:p>
            <a:pPr marL="285750" indent="-285750">
              <a:buFont typeface="Wingdings" panose="05000000000000000000" pitchFamily="2" charset="2"/>
              <a:buChar char="Ø"/>
            </a:pPr>
            <a:r>
              <a:rPr lang="en-US" dirty="0"/>
              <a:t>Under this scheme, there is no rule that covers a row whose </a:t>
            </a:r>
            <a:r>
              <a:rPr lang="en-US" dirty="0" err="1"/>
              <a:t>store_id</a:t>
            </a:r>
            <a:r>
              <a:rPr lang="en-US" dirty="0"/>
              <a:t> is greater than 20, so an error results because the server does not know where to place a </a:t>
            </a:r>
            <a:r>
              <a:rPr lang="en-US" dirty="0" err="1"/>
              <a:t>store_id</a:t>
            </a:r>
            <a:r>
              <a:rPr lang="en-US" dirty="0"/>
              <a:t> greater than 21 if we try to enter a value greater than 21. </a:t>
            </a:r>
            <a:endParaRPr lang="en-IN" dirty="0"/>
          </a:p>
        </p:txBody>
      </p:sp>
    </p:spTree>
    <p:extLst>
      <p:ext uri="{BB962C8B-B14F-4D97-AF65-F5344CB8AC3E}">
        <p14:creationId xmlns:p14="http://schemas.microsoft.com/office/powerpoint/2010/main" val="10876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AE8998-AAD6-D486-05A0-C557D1CA0A33}"/>
              </a:ext>
            </a:extLst>
          </p:cNvPr>
          <p:cNvSpPr txBox="1"/>
          <p:nvPr/>
        </p:nvSpPr>
        <p:spPr>
          <a:xfrm>
            <a:off x="1875235" y="503634"/>
            <a:ext cx="6093618" cy="3693319"/>
          </a:xfrm>
          <a:prstGeom prst="rect">
            <a:avLst/>
          </a:prstGeom>
          <a:noFill/>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employees </a:t>
            </a:r>
            <a:r>
              <a:rPr lang="en-IN" b="0" i="0" dirty="0">
                <a:solidFill>
                  <a:srgbClr val="999999"/>
                </a:solidFill>
                <a:effectLst/>
                <a:latin typeface="Liberation Mono"/>
              </a:rPr>
              <a:t>(</a:t>
            </a:r>
          </a:p>
          <a:p>
            <a:r>
              <a:rPr lang="en-IN" b="0" i="0" dirty="0">
                <a:solidFill>
                  <a:srgbClr val="000000"/>
                </a:solidFill>
                <a:effectLst/>
                <a:latin typeface="Liberation Mono"/>
              </a:rPr>
              <a:t> id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fname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lname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hired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'1970-01-01’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separated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'9999-12-31’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job_code</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store_id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a:t>
            </a:r>
            <a:r>
              <a:rPr lang="en-IN" b="0" i="0" dirty="0">
                <a:solidFill>
                  <a:srgbClr val="0077AA"/>
                </a:solidFill>
                <a:effectLst/>
                <a:latin typeface="Liberation Mono"/>
              </a:rPr>
              <a:t>BY</a:t>
            </a:r>
            <a:r>
              <a:rPr lang="en-IN" b="0" i="0" dirty="0">
                <a:solidFill>
                  <a:srgbClr val="000000"/>
                </a:solidFill>
                <a:effectLst/>
                <a:latin typeface="Liberation Mono"/>
              </a:rPr>
              <a:t> </a:t>
            </a:r>
            <a:r>
              <a:rPr lang="en-IN" b="0" i="0" dirty="0">
                <a:solidFill>
                  <a:srgbClr val="0077AA"/>
                </a:solidFill>
                <a:effectLst/>
                <a:latin typeface="Liberation Mono"/>
              </a:rPr>
              <a:t>RANGE</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err="1">
                <a:solidFill>
                  <a:srgbClr val="000000"/>
                </a:solidFill>
                <a:effectLst/>
                <a:latin typeface="Liberation Mono"/>
              </a:rPr>
              <a:t>store_id</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p0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6</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p1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p2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16</a:t>
            </a:r>
            <a:r>
              <a:rPr lang="en-IN" b="0" i="0" dirty="0">
                <a:solidFill>
                  <a:srgbClr val="999999"/>
                </a:solidFill>
                <a:effectLst/>
                <a:latin typeface="Liberation Mono"/>
              </a:rPr>
              <a:t>),</a:t>
            </a:r>
            <a:r>
              <a:rPr lang="en-IN" b="0" i="0" dirty="0">
                <a:solidFill>
                  <a:srgbClr val="000000"/>
                </a:solidFill>
                <a:effectLst/>
                <a:latin typeface="Liberation Mono"/>
              </a:rPr>
              <a:t> </a:t>
            </a:r>
          </a:p>
          <a:p>
            <a:r>
              <a:rPr lang="en-US" b="0" i="1" dirty="0">
                <a:solidFill>
                  <a:srgbClr val="0077AA"/>
                </a:solidFill>
                <a:effectLst/>
                <a:latin typeface="Liberation Mono"/>
              </a:rPr>
              <a:t>PARTITION</a:t>
            </a:r>
            <a:r>
              <a:rPr lang="en-US" b="0" i="1" dirty="0">
                <a:solidFill>
                  <a:srgbClr val="000000"/>
                </a:solidFill>
                <a:effectLst/>
                <a:latin typeface="Liberation Mono"/>
              </a:rPr>
              <a:t> p3 </a:t>
            </a:r>
            <a:r>
              <a:rPr lang="en-US" b="0" i="1" dirty="0">
                <a:solidFill>
                  <a:srgbClr val="0077AA"/>
                </a:solidFill>
                <a:effectLst/>
                <a:latin typeface="Liberation Mono"/>
              </a:rPr>
              <a:t>VALUES</a:t>
            </a:r>
            <a:r>
              <a:rPr lang="en-US" b="0" i="1" dirty="0">
                <a:solidFill>
                  <a:srgbClr val="000000"/>
                </a:solidFill>
                <a:effectLst/>
                <a:latin typeface="Liberation Mono"/>
              </a:rPr>
              <a:t> </a:t>
            </a:r>
            <a:r>
              <a:rPr lang="en-US" b="0" i="1" dirty="0">
                <a:solidFill>
                  <a:srgbClr val="0077AA"/>
                </a:solidFill>
                <a:effectLst/>
                <a:latin typeface="Liberation Mono"/>
              </a:rPr>
              <a:t>LESS</a:t>
            </a:r>
            <a:r>
              <a:rPr lang="en-US" b="0" i="1" dirty="0">
                <a:solidFill>
                  <a:srgbClr val="000000"/>
                </a:solidFill>
                <a:effectLst/>
                <a:latin typeface="Liberation Mono"/>
              </a:rPr>
              <a:t> </a:t>
            </a:r>
            <a:r>
              <a:rPr lang="en-US" b="0" i="1" dirty="0">
                <a:solidFill>
                  <a:srgbClr val="0077AA"/>
                </a:solidFill>
                <a:effectLst/>
                <a:latin typeface="Liberation Mono"/>
              </a:rPr>
              <a:t>THAN</a:t>
            </a:r>
            <a:r>
              <a:rPr lang="en-US" b="0" i="1" dirty="0">
                <a:solidFill>
                  <a:srgbClr val="000000"/>
                </a:solidFill>
                <a:effectLst/>
                <a:latin typeface="Liberation Mono"/>
              </a:rPr>
              <a:t> </a:t>
            </a:r>
            <a:r>
              <a:rPr lang="en-US" b="0" i="1" dirty="0">
                <a:solidFill>
                  <a:srgbClr val="0077AA"/>
                </a:solidFill>
                <a:effectLst/>
                <a:latin typeface="Liberation Mono"/>
              </a:rPr>
              <a:t>MAXVALUE);</a:t>
            </a:r>
            <a:endParaRPr lang="en-IN" dirty="0"/>
          </a:p>
        </p:txBody>
      </p:sp>
    </p:spTree>
    <p:extLst>
      <p:ext uri="{BB962C8B-B14F-4D97-AF65-F5344CB8AC3E}">
        <p14:creationId xmlns:p14="http://schemas.microsoft.com/office/powerpoint/2010/main" val="122348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EB4F-E1F6-8D4F-5279-6D8D64EE5128}"/>
              </a:ext>
            </a:extLst>
          </p:cNvPr>
          <p:cNvSpPr>
            <a:spLocks noGrp="1"/>
          </p:cNvSpPr>
          <p:nvPr>
            <p:ph type="title"/>
          </p:nvPr>
        </p:nvSpPr>
        <p:spPr/>
        <p:txBody>
          <a:bodyPr/>
          <a:lstStyle/>
          <a:p>
            <a:r>
              <a:rPr lang="en-US" dirty="0"/>
              <a:t>Range based partitioning</a:t>
            </a:r>
            <a:endParaRPr lang="en-IN" dirty="0"/>
          </a:p>
        </p:txBody>
      </p:sp>
      <p:sp>
        <p:nvSpPr>
          <p:cNvPr id="3" name="Content Placeholder 2">
            <a:extLst>
              <a:ext uri="{FF2B5EF4-FFF2-40B4-BE49-F238E27FC236}">
                <a16:creationId xmlns:a16="http://schemas.microsoft.com/office/drawing/2014/main" id="{C14B1BD7-028A-E800-7CA2-BBC7916CE2A1}"/>
              </a:ext>
            </a:extLst>
          </p:cNvPr>
          <p:cNvSpPr>
            <a:spLocks noGrp="1"/>
          </p:cNvSpPr>
          <p:nvPr>
            <p:ph idx="1"/>
          </p:nvPr>
        </p:nvSpPr>
        <p:spPr/>
        <p:txBody>
          <a:bodyPr/>
          <a:lstStyle/>
          <a:p>
            <a:r>
              <a:rPr lang="en-US" dirty="0"/>
              <a:t>MAXVALUE represents an integer value that is always greater than the largest possible integer value (in mathematical language, it serves as a least upper bound). </a:t>
            </a:r>
          </a:p>
          <a:p>
            <a:r>
              <a:rPr lang="en-US" dirty="0"/>
              <a:t>Now, any rows whose </a:t>
            </a:r>
            <a:r>
              <a:rPr lang="en-US" dirty="0" err="1"/>
              <a:t>store_id</a:t>
            </a:r>
            <a:r>
              <a:rPr lang="en-US" dirty="0"/>
              <a:t> column value is greater than or equal to 16 (the highest value defined) are stored in partition p3.</a:t>
            </a:r>
          </a:p>
          <a:p>
            <a:r>
              <a:rPr lang="en-US" dirty="0"/>
              <a:t> At some point in the future—when the number of stores has increased to 25, 30, or more—you can use an ALTER TABLE statement to add new partitions for stores 21-25, 26-30, and so on</a:t>
            </a:r>
            <a:endParaRPr lang="en-IN" dirty="0"/>
          </a:p>
        </p:txBody>
      </p:sp>
    </p:spTree>
    <p:extLst>
      <p:ext uri="{BB962C8B-B14F-4D97-AF65-F5344CB8AC3E}">
        <p14:creationId xmlns:p14="http://schemas.microsoft.com/office/powerpoint/2010/main" val="3498140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FD56FD-B9BC-7EB3-9E0C-83F9B36ECAC6}"/>
              </a:ext>
            </a:extLst>
          </p:cNvPr>
          <p:cNvSpPr txBox="1"/>
          <p:nvPr/>
        </p:nvSpPr>
        <p:spPr>
          <a:xfrm>
            <a:off x="1803797" y="660797"/>
            <a:ext cx="6093618" cy="3416320"/>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employees </a:t>
            </a:r>
            <a:r>
              <a:rPr lang="en-IN" b="0" i="0" dirty="0">
                <a:solidFill>
                  <a:srgbClr val="999999"/>
                </a:solidFill>
                <a:effectLst/>
                <a:latin typeface="Liberation Mono"/>
              </a:rPr>
              <a:t>(</a:t>
            </a:r>
          </a:p>
          <a:p>
            <a:r>
              <a:rPr lang="en-IN" b="0" i="0" dirty="0">
                <a:solidFill>
                  <a:srgbClr val="000000"/>
                </a:solidFill>
                <a:effectLst/>
                <a:latin typeface="Liberation Mono"/>
              </a:rPr>
              <a:t> id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fname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lname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hired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'1970-01-01’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separated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'9999-12-31’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job_code</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store_id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RANGE</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err="1">
                <a:solidFill>
                  <a:srgbClr val="000000"/>
                </a:solidFill>
                <a:effectLst/>
                <a:latin typeface="Liberation Mono"/>
              </a:rPr>
              <a:t>job_code</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p0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100</a:t>
            </a:r>
            <a:r>
              <a:rPr lang="en-US" b="0" i="0" dirty="0">
                <a:solidFill>
                  <a:srgbClr val="999999"/>
                </a:solidFill>
                <a:effectLst/>
                <a:latin typeface="Liberation Mono"/>
              </a:rPr>
              <a:t>),</a:t>
            </a:r>
          </a:p>
          <a:p>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p1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1000</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p2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10000</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
        <p:nvSpPr>
          <p:cNvPr id="8" name="TextBox 7">
            <a:extLst>
              <a:ext uri="{FF2B5EF4-FFF2-40B4-BE49-F238E27FC236}">
                <a16:creationId xmlns:a16="http://schemas.microsoft.com/office/drawing/2014/main" id="{FC812A87-F97C-C442-CC24-B6F3B573F858}"/>
              </a:ext>
            </a:extLst>
          </p:cNvPr>
          <p:cNvSpPr txBox="1"/>
          <p:nvPr/>
        </p:nvSpPr>
        <p:spPr>
          <a:xfrm>
            <a:off x="1360885" y="4165878"/>
            <a:ext cx="9769078" cy="1477328"/>
          </a:xfrm>
          <a:prstGeom prst="rect">
            <a:avLst/>
          </a:prstGeom>
          <a:noFill/>
        </p:spPr>
        <p:txBody>
          <a:bodyPr wrap="square">
            <a:spAutoFit/>
          </a:bodyPr>
          <a:lstStyle/>
          <a:p>
            <a:pPr marL="285750" indent="-285750">
              <a:buFont typeface="Wingdings" panose="05000000000000000000" pitchFamily="2" charset="2"/>
              <a:buChar char="Ø"/>
            </a:pPr>
            <a:r>
              <a:rPr lang="en-US" dirty="0"/>
              <a:t>could partition the table based on employee job codes—that is, based on ranges of </a:t>
            </a:r>
            <a:r>
              <a:rPr lang="en-US" dirty="0" err="1"/>
              <a:t>job_code</a:t>
            </a:r>
            <a:r>
              <a:rPr lang="en-US" dirty="0"/>
              <a:t> column values. </a:t>
            </a:r>
          </a:p>
          <a:p>
            <a:pPr marL="285750" indent="-285750">
              <a:buFont typeface="Wingdings" panose="05000000000000000000" pitchFamily="2" charset="2"/>
              <a:buChar char="Ø"/>
            </a:pPr>
            <a:r>
              <a:rPr lang="en-US" dirty="0"/>
              <a:t>For example—assuming that two-digit job codes are used for regular (in-store) workers, three-digit codes are used for office and support personnel, and four-digit codes are used for management positions</a:t>
            </a:r>
            <a:endParaRPr lang="en-IN" dirty="0"/>
          </a:p>
        </p:txBody>
      </p:sp>
    </p:spTree>
    <p:extLst>
      <p:ext uri="{BB962C8B-B14F-4D97-AF65-F5344CB8AC3E}">
        <p14:creationId xmlns:p14="http://schemas.microsoft.com/office/powerpoint/2010/main" val="100402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630C-7C87-752C-FD13-D746468F1851}"/>
              </a:ext>
            </a:extLst>
          </p:cNvPr>
          <p:cNvSpPr>
            <a:spLocks noGrp="1"/>
          </p:cNvSpPr>
          <p:nvPr>
            <p:ph type="title"/>
          </p:nvPr>
        </p:nvSpPr>
        <p:spPr/>
        <p:txBody>
          <a:bodyPr/>
          <a:lstStyle/>
          <a:p>
            <a:r>
              <a:rPr lang="en-US" dirty="0"/>
              <a:t>Types of Partitioning</a:t>
            </a:r>
            <a:endParaRPr lang="en-IN" dirty="0"/>
          </a:p>
        </p:txBody>
      </p:sp>
      <p:sp>
        <p:nvSpPr>
          <p:cNvPr id="3" name="Content Placeholder 2">
            <a:extLst>
              <a:ext uri="{FF2B5EF4-FFF2-40B4-BE49-F238E27FC236}">
                <a16:creationId xmlns:a16="http://schemas.microsoft.com/office/drawing/2014/main" id="{D136DB76-3EF7-F393-D8E5-A2C833F9905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FF0000"/>
                </a:solidFill>
                <a:effectLst/>
                <a:latin typeface="Helvetica" panose="020B0604020202020204" pitchFamily="34" charset="0"/>
              </a:rPr>
              <a:t>Horizontal Partitioning : </a:t>
            </a:r>
          </a:p>
          <a:p>
            <a:pPr algn="l">
              <a:buFont typeface="Arial" panose="020B0604020202020204" pitchFamily="34" charset="0"/>
              <a:buChar char="•"/>
            </a:pPr>
            <a:r>
              <a:rPr lang="en-US" dirty="0">
                <a:latin typeface="Helvetica" panose="020B0604020202020204" pitchFamily="34" charset="0"/>
              </a:rPr>
              <a:t>D</a:t>
            </a:r>
            <a:r>
              <a:rPr lang="en-US" b="0" i="0" dirty="0">
                <a:effectLst/>
                <a:latin typeface="Helvetica" panose="020B0604020202020204" pitchFamily="34" charset="0"/>
              </a:rPr>
              <a:t>ivides table rows into multiple partitions (based on a logic). </a:t>
            </a:r>
          </a:p>
          <a:p>
            <a:pPr algn="l">
              <a:buFont typeface="Arial" panose="020B0604020202020204" pitchFamily="34" charset="0"/>
              <a:buChar char="•"/>
            </a:pPr>
            <a:r>
              <a:rPr lang="en-US" b="0" i="0" dirty="0">
                <a:effectLst/>
                <a:latin typeface="Helvetica" panose="020B0604020202020204" pitchFamily="34" charset="0"/>
              </a:rPr>
              <a:t>All columns defined to a table are found in each partition, so no actual table attributes are missing. </a:t>
            </a:r>
          </a:p>
          <a:p>
            <a:pPr algn="l">
              <a:buFont typeface="Arial" panose="020B0604020202020204" pitchFamily="34" charset="0"/>
              <a:buChar char="•"/>
            </a:pPr>
            <a:r>
              <a:rPr lang="en-US" b="0" i="0" dirty="0">
                <a:effectLst/>
                <a:latin typeface="Helvetica" panose="020B0604020202020204" pitchFamily="34" charset="0"/>
              </a:rPr>
              <a:t>All the partition can be addressed individually or collectively.</a:t>
            </a:r>
          </a:p>
          <a:p>
            <a:pPr algn="l">
              <a:buFont typeface="Arial" panose="020B0604020202020204" pitchFamily="34" charset="0"/>
              <a:buChar char="•"/>
            </a:pPr>
            <a:r>
              <a:rPr lang="en-US" b="0" i="0" dirty="0">
                <a:effectLst/>
                <a:latin typeface="Helvetica" panose="020B0604020202020204" pitchFamily="34" charset="0"/>
              </a:rPr>
              <a:t> For example, a table that contains whole year sale transaction being partitioned horizontally into twelve distinct partitions, where each partition contains one month's data.</a:t>
            </a:r>
          </a:p>
          <a:p>
            <a:endParaRPr lang="en-IN" dirty="0"/>
          </a:p>
        </p:txBody>
      </p:sp>
    </p:spTree>
    <p:extLst>
      <p:ext uri="{BB962C8B-B14F-4D97-AF65-F5344CB8AC3E}">
        <p14:creationId xmlns:p14="http://schemas.microsoft.com/office/powerpoint/2010/main" val="3096124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FD56FD-B9BC-7EB3-9E0C-83F9B36ECAC6}"/>
              </a:ext>
            </a:extLst>
          </p:cNvPr>
          <p:cNvSpPr txBox="1"/>
          <p:nvPr/>
        </p:nvSpPr>
        <p:spPr>
          <a:xfrm>
            <a:off x="1760935" y="472559"/>
            <a:ext cx="6093618" cy="3693319"/>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employees </a:t>
            </a:r>
            <a:r>
              <a:rPr lang="en-IN" b="0" i="0" dirty="0">
                <a:solidFill>
                  <a:srgbClr val="999999"/>
                </a:solidFill>
                <a:effectLst/>
                <a:latin typeface="Liberation Mono"/>
              </a:rPr>
              <a:t>(</a:t>
            </a:r>
          </a:p>
          <a:p>
            <a:r>
              <a:rPr lang="en-IN" b="0" i="0" dirty="0">
                <a:solidFill>
                  <a:srgbClr val="000000"/>
                </a:solidFill>
                <a:effectLst/>
                <a:latin typeface="Liberation Mono"/>
              </a:rPr>
              <a:t> id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fname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lname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hired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'1970-01-01’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separated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'9999-12-31’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job_code</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store_id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RANGE</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YEAR</a:t>
            </a:r>
            <a:r>
              <a:rPr lang="en-US" b="0" i="0" dirty="0">
                <a:solidFill>
                  <a:srgbClr val="999999"/>
                </a:solidFill>
                <a:effectLst/>
                <a:latin typeface="Liberation Mono"/>
              </a:rPr>
              <a:t>(</a:t>
            </a:r>
            <a:r>
              <a:rPr lang="en-US" b="0" i="0" dirty="0">
                <a:solidFill>
                  <a:srgbClr val="000000"/>
                </a:solidFill>
                <a:effectLst/>
                <a:latin typeface="Liberation Mono"/>
              </a:rPr>
              <a:t>separated</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p>
          <a:p>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p0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1991</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p1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1996</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p2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2001</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p3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0077AA"/>
                </a:solidFill>
                <a:effectLst/>
                <a:latin typeface="Liberation Mono"/>
              </a:rPr>
              <a:t>MAXVALUE</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
        <p:nvSpPr>
          <p:cNvPr id="7" name="TextBox 6">
            <a:extLst>
              <a:ext uri="{FF2B5EF4-FFF2-40B4-BE49-F238E27FC236}">
                <a16:creationId xmlns:a16="http://schemas.microsoft.com/office/drawing/2014/main" id="{13A43CD7-EE85-8952-941B-213D48B233DE}"/>
              </a:ext>
            </a:extLst>
          </p:cNvPr>
          <p:cNvSpPr txBox="1"/>
          <p:nvPr/>
        </p:nvSpPr>
        <p:spPr>
          <a:xfrm>
            <a:off x="932260" y="4498866"/>
            <a:ext cx="9711928" cy="646331"/>
          </a:xfrm>
          <a:prstGeom prst="rect">
            <a:avLst/>
          </a:prstGeom>
          <a:noFill/>
        </p:spPr>
        <p:txBody>
          <a:bodyPr wrap="square">
            <a:spAutoFit/>
          </a:bodyPr>
          <a:lstStyle/>
          <a:p>
            <a:pPr marL="285750" indent="-285750">
              <a:buFont typeface="Wingdings" panose="05000000000000000000" pitchFamily="2" charset="2"/>
              <a:buChar char="Ø"/>
            </a:pPr>
            <a:r>
              <a:rPr lang="en-US" dirty="0"/>
              <a:t>partition based on the year that each employee left the company; that is, the value of YEAR(separated)</a:t>
            </a:r>
            <a:endParaRPr lang="en-IN" dirty="0"/>
          </a:p>
        </p:txBody>
      </p:sp>
    </p:spTree>
    <p:extLst>
      <p:ext uri="{BB962C8B-B14F-4D97-AF65-F5344CB8AC3E}">
        <p14:creationId xmlns:p14="http://schemas.microsoft.com/office/powerpoint/2010/main" val="298583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8AC7D-3A27-C69E-39AE-FD689CD6A86F}"/>
              </a:ext>
            </a:extLst>
          </p:cNvPr>
          <p:cNvSpPr txBox="1"/>
          <p:nvPr/>
        </p:nvSpPr>
        <p:spPr>
          <a:xfrm>
            <a:off x="842963" y="800100"/>
            <a:ext cx="9558337" cy="4524315"/>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a:t>
            </a:r>
            <a:r>
              <a:rPr lang="en-IN" b="0" i="0" dirty="0" err="1">
                <a:solidFill>
                  <a:srgbClr val="000000"/>
                </a:solidFill>
                <a:effectLst/>
                <a:latin typeface="Liberation Mono"/>
              </a:rPr>
              <a:t>quarterly_report_status</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report_id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report_status</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20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report_updated</a:t>
            </a:r>
            <a:r>
              <a:rPr lang="en-IN" b="0" i="0" dirty="0">
                <a:solidFill>
                  <a:srgbClr val="000000"/>
                </a:solidFill>
                <a:effectLst/>
                <a:latin typeface="Liberation Mono"/>
              </a:rPr>
              <a:t> </a:t>
            </a:r>
            <a:r>
              <a:rPr lang="en-IN" b="0" i="0" dirty="0">
                <a:solidFill>
                  <a:srgbClr val="834689"/>
                </a:solidFill>
                <a:effectLst/>
                <a:latin typeface="Liberation Mono"/>
              </a:rPr>
              <a:t>TIMESTAMP</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0077AA"/>
                </a:solidFill>
                <a:effectLst/>
                <a:latin typeface="Liberation Mono"/>
              </a:rPr>
              <a:t>CURRENT_TIMESTAMP</a:t>
            </a:r>
            <a:r>
              <a:rPr lang="en-IN" b="0" i="0" dirty="0">
                <a:solidFill>
                  <a:srgbClr val="000000"/>
                </a:solidFill>
                <a:effectLst/>
                <a:latin typeface="Liberation Mono"/>
              </a:rPr>
              <a:t> </a:t>
            </a:r>
            <a:r>
              <a:rPr lang="en-IN" b="0" i="0" dirty="0">
                <a:solidFill>
                  <a:srgbClr val="0077AA"/>
                </a:solidFill>
                <a:effectLst/>
                <a:latin typeface="Liberation Mono"/>
              </a:rPr>
              <a:t>ON</a:t>
            </a:r>
            <a:r>
              <a:rPr lang="en-IN" b="0" i="0" dirty="0">
                <a:solidFill>
                  <a:srgbClr val="000000"/>
                </a:solidFill>
                <a:effectLst/>
                <a:latin typeface="Liberation Mono"/>
              </a:rPr>
              <a:t> </a:t>
            </a:r>
            <a:r>
              <a:rPr lang="en-IN" b="0" i="0" dirty="0">
                <a:solidFill>
                  <a:srgbClr val="0077AA"/>
                </a:solidFill>
                <a:effectLst/>
                <a:latin typeface="Liberation Mono"/>
              </a:rPr>
              <a:t>UPDATE</a:t>
            </a:r>
            <a:r>
              <a:rPr lang="en-IN" b="0" i="0" dirty="0">
                <a:solidFill>
                  <a:srgbClr val="000000"/>
                </a:solidFill>
                <a:effectLst/>
                <a:latin typeface="Liberation Mono"/>
              </a:rPr>
              <a:t> </a:t>
            </a:r>
            <a:r>
              <a:rPr lang="en-IN" b="0" i="0" dirty="0">
                <a:solidFill>
                  <a:srgbClr val="0077AA"/>
                </a:solidFill>
                <a:effectLst/>
                <a:latin typeface="Liberation Mono"/>
              </a:rPr>
              <a:t>CURRENT_TIMESTAMP</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a:t>
            </a:r>
            <a:r>
              <a:rPr lang="en-IN" b="0" i="0" dirty="0">
                <a:solidFill>
                  <a:srgbClr val="0077AA"/>
                </a:solidFill>
                <a:effectLst/>
                <a:latin typeface="Liberation Mono"/>
              </a:rPr>
              <a:t>BY</a:t>
            </a:r>
            <a:r>
              <a:rPr lang="en-IN" b="0" i="0" dirty="0">
                <a:solidFill>
                  <a:srgbClr val="000000"/>
                </a:solidFill>
                <a:effectLst/>
                <a:latin typeface="Liberation Mono"/>
              </a:rPr>
              <a:t> </a:t>
            </a:r>
            <a:r>
              <a:rPr lang="en-IN" b="0" i="0" dirty="0">
                <a:solidFill>
                  <a:srgbClr val="0077AA"/>
                </a:solidFill>
                <a:effectLst/>
                <a:latin typeface="Liberation Mono"/>
              </a:rPr>
              <a:t>RANGE</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err="1">
                <a:solidFill>
                  <a:srgbClr val="000000"/>
                </a:solidFill>
                <a:effectLst/>
                <a:latin typeface="Liberation Mono"/>
              </a:rPr>
              <a:t>report_updated</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p0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'2008-01-01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p1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'2008-04-01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p2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'2008-07-01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p3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'2008-10-01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p4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'2009-01-01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p5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'2009-04-01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0077AA"/>
                </a:solidFill>
                <a:effectLst/>
                <a:latin typeface="Liberation Mono"/>
              </a:rPr>
              <a:t>PARTITION</a:t>
            </a:r>
            <a:r>
              <a:rPr lang="en-IN" b="0" i="0" dirty="0">
                <a:solidFill>
                  <a:srgbClr val="000000"/>
                </a:solidFill>
                <a:effectLst/>
                <a:latin typeface="Liberation Mono"/>
              </a:rPr>
              <a:t> p6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'2009-07-01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p7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'2009-10-01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p8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DD4A68"/>
                </a:solidFill>
                <a:effectLst/>
                <a:latin typeface="Liberation Mono"/>
              </a:rPr>
              <a:t>UNIX_TIMESTAMP</a:t>
            </a:r>
            <a:r>
              <a:rPr lang="en-IN" b="0" i="0" dirty="0">
                <a:solidFill>
                  <a:srgbClr val="999999"/>
                </a:solidFill>
                <a:effectLst/>
                <a:latin typeface="Liberation Mono"/>
              </a:rPr>
              <a:t>(</a:t>
            </a:r>
            <a:r>
              <a:rPr lang="en-IN" b="0" i="0" dirty="0">
                <a:solidFill>
                  <a:srgbClr val="669900"/>
                </a:solidFill>
                <a:effectLst/>
                <a:latin typeface="Liberation Mono"/>
              </a:rPr>
              <a:t>'2010-01-01 00:00:00'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77AA"/>
                </a:solidFill>
                <a:effectLst/>
                <a:latin typeface="Liberation Mono"/>
              </a:rPr>
              <a:t>PARTITION</a:t>
            </a:r>
            <a:r>
              <a:rPr lang="en-IN" b="0" i="0" dirty="0">
                <a:solidFill>
                  <a:srgbClr val="000000"/>
                </a:solidFill>
                <a:effectLst/>
                <a:latin typeface="Liberation Mono"/>
              </a:rPr>
              <a:t> p9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0077AA"/>
                </a:solidFill>
                <a:effectLst/>
                <a:latin typeface="Liberation Mono"/>
              </a:rPr>
              <a:t>LESS</a:t>
            </a:r>
            <a:r>
              <a:rPr lang="en-IN" b="0" i="0" dirty="0">
                <a:solidFill>
                  <a:srgbClr val="000000"/>
                </a:solidFill>
                <a:effectLst/>
                <a:latin typeface="Liberation Mono"/>
              </a:rPr>
              <a:t> </a:t>
            </a:r>
            <a:r>
              <a:rPr lang="en-IN" b="0" i="0" dirty="0">
                <a:solidFill>
                  <a:srgbClr val="0077AA"/>
                </a:solidFill>
                <a:effectLst/>
                <a:latin typeface="Liberation Mono"/>
              </a:rPr>
              <a:t>THAN</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77AA"/>
                </a:solidFill>
                <a:effectLst/>
                <a:latin typeface="Liberation Mono"/>
              </a:rPr>
              <a:t>MAXVALUE</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1041338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2339-7228-8D17-59EF-CB698C06DD07}"/>
              </a:ext>
            </a:extLst>
          </p:cNvPr>
          <p:cNvSpPr>
            <a:spLocks noGrp="1"/>
          </p:cNvSpPr>
          <p:nvPr>
            <p:ph type="title"/>
          </p:nvPr>
        </p:nvSpPr>
        <p:spPr/>
        <p:txBody>
          <a:bodyPr/>
          <a:lstStyle/>
          <a:p>
            <a:r>
              <a:rPr lang="en-US" dirty="0"/>
              <a:t>When to use Range based partitioning</a:t>
            </a:r>
            <a:endParaRPr lang="en-IN" dirty="0"/>
          </a:p>
        </p:txBody>
      </p:sp>
      <p:sp>
        <p:nvSpPr>
          <p:cNvPr id="3" name="Content Placeholder 2">
            <a:extLst>
              <a:ext uri="{FF2B5EF4-FFF2-40B4-BE49-F238E27FC236}">
                <a16:creationId xmlns:a16="http://schemas.microsoft.com/office/drawing/2014/main" id="{BF67F3E4-9B85-EE2F-E79E-99BA1FEAD18A}"/>
              </a:ext>
            </a:extLst>
          </p:cNvPr>
          <p:cNvSpPr>
            <a:spLocks noGrp="1"/>
          </p:cNvSpPr>
          <p:nvPr>
            <p:ph idx="1"/>
          </p:nvPr>
        </p:nvSpPr>
        <p:spPr>
          <a:xfrm>
            <a:off x="1154954" y="2603499"/>
            <a:ext cx="10289334" cy="3940175"/>
          </a:xfrm>
        </p:spPr>
        <p:txBody>
          <a:bodyPr>
            <a:normAutofit lnSpcReduction="10000"/>
          </a:bodyPr>
          <a:lstStyle/>
          <a:p>
            <a:r>
              <a:rPr lang="en-US" dirty="0"/>
              <a:t>Want or need to delete “old” data</a:t>
            </a:r>
          </a:p>
          <a:p>
            <a:pPr lvl="1"/>
            <a:r>
              <a:rPr lang="en-US" dirty="0"/>
              <a:t>Can simply use ALTER TABLE employees DROP PARTITION p0; to delete all rows relating to employees who stopped working for the firm prior to 1991. </a:t>
            </a:r>
          </a:p>
          <a:p>
            <a:pPr lvl="1"/>
            <a:r>
              <a:rPr lang="en-US" dirty="0"/>
              <a:t>For a table with a great many rows, this can be much more efficient than running a DELETE query such as DELETE FROM employees WHERE YEAR(separated) &lt;= 1990;.</a:t>
            </a:r>
          </a:p>
          <a:p>
            <a:r>
              <a:rPr lang="en-US" dirty="0"/>
              <a:t>Want to use a column containing date or time values, or containing values arising from some other series.</a:t>
            </a:r>
          </a:p>
          <a:p>
            <a:r>
              <a:rPr lang="en-US" dirty="0"/>
              <a:t>Frequently run queries that depend directly on the column used for partitioning the table.</a:t>
            </a:r>
          </a:p>
          <a:p>
            <a:pPr lvl="1"/>
            <a:r>
              <a:rPr lang="en-US" dirty="0"/>
              <a:t> For example, when executing a query such as EXPLAIN SELECT COUNT(*) FROM employees WHERE separated BETWEEN '2000-01-01' AND '2000-12-31' GROUP BY </a:t>
            </a:r>
            <a:r>
              <a:rPr lang="en-US" dirty="0" err="1"/>
              <a:t>store_id</a:t>
            </a:r>
            <a:r>
              <a:rPr lang="en-US" dirty="0"/>
              <a:t>;,</a:t>
            </a:r>
          </a:p>
          <a:p>
            <a:pPr lvl="1"/>
            <a:r>
              <a:rPr lang="en-US" dirty="0"/>
              <a:t> MySQL can quickly determine that only partition p2 needs to be scanned because the remaining partitions cannot contain any records satisfying the WHERE clause.</a:t>
            </a:r>
            <a:endParaRPr lang="en-IN" dirty="0"/>
          </a:p>
        </p:txBody>
      </p:sp>
    </p:spTree>
    <p:extLst>
      <p:ext uri="{BB962C8B-B14F-4D97-AF65-F5344CB8AC3E}">
        <p14:creationId xmlns:p14="http://schemas.microsoft.com/office/powerpoint/2010/main" val="2133803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A270-2884-BB21-D61A-55B2C2A70951}"/>
              </a:ext>
            </a:extLst>
          </p:cNvPr>
          <p:cNvSpPr>
            <a:spLocks noGrp="1"/>
          </p:cNvSpPr>
          <p:nvPr>
            <p:ph type="title"/>
          </p:nvPr>
        </p:nvSpPr>
        <p:spPr/>
        <p:txBody>
          <a:bodyPr/>
          <a:lstStyle/>
          <a:p>
            <a:r>
              <a:rPr lang="en-US" b="1" i="0" dirty="0">
                <a:effectLst/>
                <a:latin typeface="Helvetica" panose="020B0604020202020204" pitchFamily="34" charset="0"/>
              </a:rPr>
              <a:t>LIST Partitioning</a:t>
            </a:r>
            <a:endParaRPr lang="en-IN" dirty="0"/>
          </a:p>
        </p:txBody>
      </p:sp>
      <p:sp>
        <p:nvSpPr>
          <p:cNvPr id="3" name="Content Placeholder 2">
            <a:extLst>
              <a:ext uri="{FF2B5EF4-FFF2-40B4-BE49-F238E27FC236}">
                <a16:creationId xmlns:a16="http://schemas.microsoft.com/office/drawing/2014/main" id="{194B935C-CBFD-4A26-C75B-877C30178744}"/>
              </a:ext>
            </a:extLst>
          </p:cNvPr>
          <p:cNvSpPr>
            <a:spLocks noGrp="1"/>
          </p:cNvSpPr>
          <p:nvPr>
            <p:ph idx="1"/>
          </p:nvPr>
        </p:nvSpPr>
        <p:spPr>
          <a:xfrm>
            <a:off x="557214" y="2314576"/>
            <a:ext cx="11129962" cy="2586038"/>
          </a:xfrm>
        </p:spPr>
        <p:txBody>
          <a:bodyPr>
            <a:normAutofit fontScale="85000" lnSpcReduction="10000"/>
          </a:bodyPr>
          <a:lstStyle/>
          <a:p>
            <a:pPr algn="l"/>
            <a:r>
              <a:rPr lang="en-US" dirty="0">
                <a:latin typeface="Helvetica" panose="020B0604020202020204" pitchFamily="34" charset="0"/>
              </a:rPr>
              <a:t>A</a:t>
            </a:r>
            <a:r>
              <a:rPr lang="en-US" b="0" i="0" dirty="0">
                <a:effectLst/>
                <a:latin typeface="Helvetica" panose="020B0604020202020204" pitchFamily="34" charset="0"/>
              </a:rPr>
              <a:t>llows us to segment data based on a pre-defined set of values (e.g. 1, 2, 3). </a:t>
            </a:r>
          </a:p>
          <a:p>
            <a:pPr algn="l"/>
            <a:r>
              <a:rPr lang="en-US" dirty="0">
                <a:latin typeface="Helvetica" panose="020B0604020202020204" pitchFamily="34" charset="0"/>
              </a:rPr>
              <a:t>D</a:t>
            </a:r>
            <a:r>
              <a:rPr lang="en-US" b="0" i="0" dirty="0">
                <a:effectLst/>
                <a:latin typeface="Helvetica" panose="020B0604020202020204" pitchFamily="34" charset="0"/>
              </a:rPr>
              <a:t>one by using PARTITION BY LIST(expr) where expr is a column value and then defining each partition by means of a VALUES IN (</a:t>
            </a:r>
            <a:r>
              <a:rPr lang="en-US" b="0" i="0" dirty="0" err="1">
                <a:effectLst/>
                <a:latin typeface="Helvetica" panose="020B0604020202020204" pitchFamily="34" charset="0"/>
              </a:rPr>
              <a:t>value_list</a:t>
            </a:r>
            <a:r>
              <a:rPr lang="en-US" b="0" i="0" dirty="0">
                <a:effectLst/>
                <a:latin typeface="Helvetica" panose="020B0604020202020204" pitchFamily="34" charset="0"/>
              </a:rPr>
              <a:t>), where </a:t>
            </a:r>
            <a:r>
              <a:rPr lang="en-US" b="0" i="0" dirty="0" err="1">
                <a:effectLst/>
                <a:latin typeface="Helvetica" panose="020B0604020202020204" pitchFamily="34" charset="0"/>
              </a:rPr>
              <a:t>value_list</a:t>
            </a:r>
            <a:r>
              <a:rPr lang="en-US" b="0" i="0" dirty="0">
                <a:effectLst/>
                <a:latin typeface="Helvetica" panose="020B0604020202020204" pitchFamily="34" charset="0"/>
              </a:rPr>
              <a:t> is a comma-separated list of integers. </a:t>
            </a:r>
          </a:p>
          <a:p>
            <a:pPr algn="l"/>
            <a:r>
              <a:rPr lang="en-US" dirty="0">
                <a:latin typeface="Helvetica" panose="020B0604020202020204" pitchFamily="34" charset="0"/>
              </a:rPr>
              <a:t>E</a:t>
            </a:r>
            <a:r>
              <a:rPr lang="en-US" b="0" i="0" dirty="0">
                <a:effectLst/>
                <a:latin typeface="Helvetica" panose="020B0604020202020204" pitchFamily="34" charset="0"/>
              </a:rPr>
              <a:t>ach partition is defined and selected based on the membership of a column value in one of a set of value lists, rather than in one of a set of contiguous ranges of values.</a:t>
            </a:r>
          </a:p>
          <a:p>
            <a:pPr algn="l"/>
            <a:r>
              <a:rPr lang="en-US" dirty="0">
                <a:latin typeface="Helvetica" panose="020B0604020202020204" pitchFamily="34" charset="0"/>
              </a:rPr>
              <a:t>P</a:t>
            </a:r>
            <a:r>
              <a:rPr lang="en-US" b="0" i="0" dirty="0">
                <a:effectLst/>
                <a:latin typeface="Helvetica" panose="020B0604020202020204" pitchFamily="34" charset="0"/>
              </a:rPr>
              <a:t>ossible to match against only a list of integers (and possibly NULL) when partitioning by LIST.</a:t>
            </a:r>
          </a:p>
          <a:p>
            <a:pPr algn="l"/>
            <a:r>
              <a:rPr lang="en-US" b="0" i="0" dirty="0">
                <a:effectLst/>
                <a:latin typeface="Helvetica" panose="020B0604020202020204" pitchFamily="34" charset="0"/>
              </a:rPr>
              <a:t> In the following example, sale_mast2 table contains four columns </a:t>
            </a:r>
            <a:r>
              <a:rPr lang="en-US" b="0" i="0" dirty="0" err="1">
                <a:effectLst/>
                <a:latin typeface="Helvetica" panose="020B0604020202020204" pitchFamily="34" charset="0"/>
              </a:rPr>
              <a:t>bill_no</a:t>
            </a:r>
            <a:r>
              <a:rPr lang="en-US" b="0" i="0" dirty="0">
                <a:effectLst/>
                <a:latin typeface="Helvetica" panose="020B0604020202020204" pitchFamily="34" charset="0"/>
              </a:rPr>
              <a:t>, </a:t>
            </a:r>
            <a:r>
              <a:rPr lang="en-US" b="0" i="0" dirty="0" err="1">
                <a:effectLst/>
                <a:latin typeface="Helvetica" panose="020B0604020202020204" pitchFamily="34" charset="0"/>
              </a:rPr>
              <a:t>bill_date</a:t>
            </a:r>
            <a:r>
              <a:rPr lang="en-US" b="0" i="0" dirty="0">
                <a:effectLst/>
                <a:latin typeface="Helvetica" panose="020B0604020202020204" pitchFamily="34" charset="0"/>
              </a:rPr>
              <a:t>, </a:t>
            </a:r>
            <a:r>
              <a:rPr lang="en-US" b="0" i="0" dirty="0" err="1">
                <a:effectLst/>
                <a:latin typeface="Helvetica" panose="020B0604020202020204" pitchFamily="34" charset="0"/>
              </a:rPr>
              <a:t>agent_code</a:t>
            </a:r>
            <a:r>
              <a:rPr lang="en-US" b="0" i="0" dirty="0">
                <a:effectLst/>
                <a:latin typeface="Helvetica" panose="020B0604020202020204" pitchFamily="34" charset="0"/>
              </a:rPr>
              <a:t>, and amount. </a:t>
            </a:r>
          </a:p>
          <a:p>
            <a:pPr algn="l"/>
            <a:r>
              <a:rPr lang="en-US" b="0" i="0" dirty="0">
                <a:effectLst/>
                <a:latin typeface="Helvetica" panose="020B0604020202020204" pitchFamily="34" charset="0"/>
              </a:rPr>
              <a:t>Suppose there are 11 agents represent three cities A, B, C these can be arranged in three partitions with LIST Partitioning as follows :</a:t>
            </a:r>
          </a:p>
          <a:p>
            <a:pPr algn="l"/>
            <a:endParaRPr lang="en-US" b="0" i="0" dirty="0">
              <a:effectLst/>
              <a:latin typeface="Helvetica"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6A1F8257-97C1-1467-AF79-4F296CFEADCC}"/>
              </a:ext>
            </a:extLst>
          </p:cNvPr>
          <p:cNvGraphicFramePr>
            <a:graphicFrameLocks noGrp="1"/>
          </p:cNvGraphicFramePr>
          <p:nvPr>
            <p:extLst>
              <p:ext uri="{D42A27DB-BD31-4B8C-83A1-F6EECF244321}">
                <p14:modId xmlns:p14="http://schemas.microsoft.com/office/powerpoint/2010/main" val="547740878"/>
              </p:ext>
            </p:extLst>
          </p:nvPr>
        </p:nvGraphicFramePr>
        <p:xfrm>
          <a:off x="4292943" y="4749800"/>
          <a:ext cx="2485434" cy="1981200"/>
        </p:xfrm>
        <a:graphic>
          <a:graphicData uri="http://schemas.openxmlformats.org/drawingml/2006/table">
            <a:tbl>
              <a:tblPr/>
              <a:tblGrid>
                <a:gridCol w="1242717">
                  <a:extLst>
                    <a:ext uri="{9D8B030D-6E8A-4147-A177-3AD203B41FA5}">
                      <a16:colId xmlns:a16="http://schemas.microsoft.com/office/drawing/2014/main" val="3534275077"/>
                    </a:ext>
                  </a:extLst>
                </a:gridCol>
                <a:gridCol w="1242717">
                  <a:extLst>
                    <a:ext uri="{9D8B030D-6E8A-4147-A177-3AD203B41FA5}">
                      <a16:colId xmlns:a16="http://schemas.microsoft.com/office/drawing/2014/main" val="1320430554"/>
                    </a:ext>
                  </a:extLst>
                </a:gridCol>
              </a:tblGrid>
              <a:tr h="0">
                <a:tc>
                  <a:txBody>
                    <a:bodyPr/>
                    <a:lstStyle/>
                    <a:p>
                      <a:pPr algn="l" fontAlgn="t"/>
                      <a:r>
                        <a:rPr lang="en-IN">
                          <a:effectLst/>
                        </a:rPr>
                        <a:t>City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Agent 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35463100"/>
                  </a:ext>
                </a:extLst>
              </a:tr>
              <a:tr h="0">
                <a:tc>
                  <a:txBody>
                    <a:bodyPr/>
                    <a:lstStyle/>
                    <a:p>
                      <a:pPr fontAlgn="t"/>
                      <a:r>
                        <a:rPr lang="en-IN" dirty="0">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1, 2, 3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80382738"/>
                  </a:ext>
                </a:extLst>
              </a:tr>
              <a:tr h="0">
                <a:tc>
                  <a:txBody>
                    <a:bodyPr/>
                    <a:lstStyle/>
                    <a:p>
                      <a:pPr fontAlgn="t"/>
                      <a:r>
                        <a:rPr lang="en-IN">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4, 5, 6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56730568"/>
                  </a:ext>
                </a:extLst>
              </a:tr>
              <a:tr h="0">
                <a:tc>
                  <a:txBody>
                    <a:bodyPr/>
                    <a:lstStyle/>
                    <a:p>
                      <a:pPr fontAlgn="t"/>
                      <a:r>
                        <a:rPr lang="en-IN">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7, 8, 9, 10, 11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75259263"/>
                  </a:ext>
                </a:extLst>
              </a:tr>
            </a:tbl>
          </a:graphicData>
        </a:graphic>
      </p:graphicFrame>
    </p:spTree>
    <p:extLst>
      <p:ext uri="{BB962C8B-B14F-4D97-AF65-F5344CB8AC3E}">
        <p14:creationId xmlns:p14="http://schemas.microsoft.com/office/powerpoint/2010/main" val="2323890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D192-FECC-A89E-D67C-6BD38816EA53}"/>
              </a:ext>
            </a:extLst>
          </p:cNvPr>
          <p:cNvSpPr>
            <a:spLocks noGrp="1"/>
          </p:cNvSpPr>
          <p:nvPr>
            <p:ph type="title"/>
          </p:nvPr>
        </p:nvSpPr>
        <p:spPr/>
        <p:txBody>
          <a:bodyPr/>
          <a:lstStyle/>
          <a:p>
            <a:r>
              <a:rPr lang="en-US" dirty="0"/>
              <a:t>LIST Partitioning</a:t>
            </a:r>
            <a:endParaRPr lang="en-IN" dirty="0"/>
          </a:p>
        </p:txBody>
      </p:sp>
      <p:sp>
        <p:nvSpPr>
          <p:cNvPr id="3" name="Content Placeholder 2">
            <a:extLst>
              <a:ext uri="{FF2B5EF4-FFF2-40B4-BE49-F238E27FC236}">
                <a16:creationId xmlns:a16="http://schemas.microsoft.com/office/drawing/2014/main" id="{53B7D2E2-EB2E-5E5B-856A-89916D1152C0}"/>
              </a:ext>
            </a:extLst>
          </p:cNvPr>
          <p:cNvSpPr>
            <a:spLocks noGrp="1"/>
          </p:cNvSpPr>
          <p:nvPr>
            <p:ph idx="1"/>
          </p:nvPr>
        </p:nvSpPr>
        <p:spPr>
          <a:xfrm>
            <a:off x="1154954" y="2603499"/>
            <a:ext cx="10003584" cy="3825875"/>
          </a:xfrm>
        </p:spPr>
        <p:txBody>
          <a:bodyPr>
            <a:normAutofit/>
          </a:bodyPr>
          <a:lstStyle/>
          <a:p>
            <a:pPr marL="0" indent="0">
              <a:buNone/>
            </a:pPr>
            <a:r>
              <a:rPr lang="en-US" dirty="0"/>
              <a:t>PARTITION BY LIST(expr) </a:t>
            </a:r>
          </a:p>
          <a:p>
            <a:r>
              <a:rPr lang="en-US" dirty="0"/>
              <a:t>where expr is a column value or an expression based on a column value and returning an integer value, and then defining each partition by means of a VALUES IN (</a:t>
            </a:r>
            <a:r>
              <a:rPr lang="en-US" dirty="0" err="1"/>
              <a:t>value_list</a:t>
            </a:r>
            <a:r>
              <a:rPr lang="en-US" dirty="0"/>
              <a:t>), where </a:t>
            </a:r>
            <a:r>
              <a:rPr lang="en-US" dirty="0" err="1"/>
              <a:t>value_list</a:t>
            </a:r>
            <a:r>
              <a:rPr lang="en-US" dirty="0"/>
              <a:t> is a comma-separated list of integers.</a:t>
            </a:r>
          </a:p>
          <a:p>
            <a:endParaRPr lang="en-US" dirty="0"/>
          </a:p>
          <a:p>
            <a:r>
              <a:rPr lang="en-US" dirty="0"/>
              <a:t>In MySQL 8.0, it is possible to match against only a list of integers (and possibly NULL) when partitioning by LIST.</a:t>
            </a:r>
          </a:p>
          <a:p>
            <a:r>
              <a:rPr lang="en-US" dirty="0"/>
              <a:t>However, other column types may be used in value lists when employing LIST COLUMN partitioning</a:t>
            </a:r>
          </a:p>
          <a:p>
            <a:r>
              <a:rPr lang="en-US" b="0" i="0" dirty="0">
                <a:solidFill>
                  <a:srgbClr val="555555"/>
                </a:solidFill>
                <a:effectLst/>
                <a:latin typeface="Open Sans" panose="020B0606030504020204" pitchFamily="34" charset="0"/>
              </a:rPr>
              <a:t>Unlike the case with partitions defined by range, list partitions do not need to be declared in any particular order. </a:t>
            </a:r>
            <a:endParaRPr lang="en-IN" dirty="0"/>
          </a:p>
        </p:txBody>
      </p:sp>
    </p:spTree>
    <p:extLst>
      <p:ext uri="{BB962C8B-B14F-4D97-AF65-F5344CB8AC3E}">
        <p14:creationId xmlns:p14="http://schemas.microsoft.com/office/powerpoint/2010/main" val="758555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E204-74A9-2748-1D33-2965BE62022B}"/>
              </a:ext>
            </a:extLst>
          </p:cNvPr>
          <p:cNvSpPr>
            <a:spLocks noGrp="1"/>
          </p:cNvSpPr>
          <p:nvPr>
            <p:ph type="title"/>
          </p:nvPr>
        </p:nvSpPr>
        <p:spPr/>
        <p:txBody>
          <a:bodyPr/>
          <a:lstStyle/>
          <a:p>
            <a:r>
              <a:rPr lang="en-US" dirty="0"/>
              <a:t>LIST Partitioning</a:t>
            </a:r>
            <a:endParaRPr lang="en-IN" dirty="0"/>
          </a:p>
        </p:txBody>
      </p:sp>
      <p:sp>
        <p:nvSpPr>
          <p:cNvPr id="3" name="Content Placeholder 2">
            <a:extLst>
              <a:ext uri="{FF2B5EF4-FFF2-40B4-BE49-F238E27FC236}">
                <a16:creationId xmlns:a16="http://schemas.microsoft.com/office/drawing/2014/main" id="{D00787D2-5810-04C1-F88D-EE408C901BA4}"/>
              </a:ext>
            </a:extLst>
          </p:cNvPr>
          <p:cNvSpPr>
            <a:spLocks noGrp="1"/>
          </p:cNvSpPr>
          <p:nvPr>
            <p:ph idx="1"/>
          </p:nvPr>
        </p:nvSpPr>
        <p:spPr>
          <a:xfrm>
            <a:off x="1154954" y="2603500"/>
            <a:ext cx="10332196" cy="3983038"/>
          </a:xfrm>
        </p:spPr>
        <p:txBody>
          <a:bodyPr>
            <a:normAutofit/>
          </a:bodyPr>
          <a:lstStyle/>
          <a:p>
            <a:r>
              <a:rPr lang="en-US" dirty="0"/>
              <a:t>Unlike the case with RANGE partitioning, there is no “catch-all” such as MAXVALUE; all expected values for the partitioning expression should be covered in PARTITION ... VALUES IN (...) clauses.</a:t>
            </a:r>
          </a:p>
          <a:p>
            <a:r>
              <a:rPr lang="en-US" dirty="0"/>
              <a:t> An INSERT statement containing an unmatched partitioning column value fails with an error</a:t>
            </a:r>
          </a:p>
          <a:p>
            <a:r>
              <a:rPr lang="en-US" dirty="0"/>
              <a:t>When inserting multiple rows using a single INSERT statement into a single </a:t>
            </a:r>
            <a:r>
              <a:rPr lang="en-US" dirty="0" err="1"/>
              <a:t>InnoDB</a:t>
            </a:r>
            <a:r>
              <a:rPr lang="en-US" dirty="0"/>
              <a:t> table, </a:t>
            </a:r>
            <a:r>
              <a:rPr lang="en-US" dirty="0" err="1"/>
              <a:t>InnoDB</a:t>
            </a:r>
            <a:r>
              <a:rPr lang="en-US" dirty="0"/>
              <a:t> considers the statement a single transaction, so that the presence of any unmatched values causes the statement to fail completely, and so no rows are inserted.</a:t>
            </a:r>
          </a:p>
          <a:p>
            <a:r>
              <a:rPr lang="en-US" dirty="0"/>
              <a:t>Can cause this type of error to be ignored by using the IGNORE keyword. If you do so, rows containing unmatched partitioning column values are not inserted, but any rows with matching values are inserted, and no errors are reported</a:t>
            </a:r>
            <a:endParaRPr lang="en-IN" dirty="0"/>
          </a:p>
        </p:txBody>
      </p:sp>
    </p:spTree>
    <p:extLst>
      <p:ext uri="{BB962C8B-B14F-4D97-AF65-F5344CB8AC3E}">
        <p14:creationId xmlns:p14="http://schemas.microsoft.com/office/powerpoint/2010/main" val="482060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2DF5FB-3DBE-5C3D-B41A-71C974586239}"/>
              </a:ext>
            </a:extLst>
          </p:cNvPr>
          <p:cNvSpPr txBox="1"/>
          <p:nvPr/>
        </p:nvSpPr>
        <p:spPr>
          <a:xfrm>
            <a:off x="1214438" y="1385888"/>
            <a:ext cx="7925990" cy="3139321"/>
          </a:xfrm>
          <a:prstGeom prst="rect">
            <a:avLst/>
          </a:prstGeom>
          <a:noFill/>
        </p:spPr>
        <p:txBody>
          <a:bodyPr wrap="square">
            <a:spAutoFit/>
          </a:bodyPr>
          <a:lstStyle/>
          <a:p>
            <a:r>
              <a:rPr lang="en-US" dirty="0" err="1"/>
              <a:t>mysql</a:t>
            </a:r>
            <a:r>
              <a:rPr lang="en-US" dirty="0"/>
              <a:t>&gt; CREATE TABLE sale_mast2 (</a:t>
            </a:r>
          </a:p>
          <a:p>
            <a:r>
              <a:rPr lang="en-US" dirty="0" err="1"/>
              <a:t>bill_no</a:t>
            </a:r>
            <a:r>
              <a:rPr lang="en-US" dirty="0"/>
              <a:t> INT NOT NULL,</a:t>
            </a:r>
          </a:p>
          <a:p>
            <a:r>
              <a:rPr lang="en-US" dirty="0"/>
              <a:t> </a:t>
            </a:r>
            <a:r>
              <a:rPr lang="en-US" dirty="0" err="1"/>
              <a:t>bill_date</a:t>
            </a:r>
            <a:r>
              <a:rPr lang="en-US" dirty="0"/>
              <a:t> TIMESTAMP NOT NULL,</a:t>
            </a:r>
          </a:p>
          <a:p>
            <a:r>
              <a:rPr lang="en-US" dirty="0" err="1"/>
              <a:t>agent_codE</a:t>
            </a:r>
            <a:r>
              <a:rPr lang="en-US" dirty="0"/>
              <a:t> INT NOT NULL, </a:t>
            </a:r>
          </a:p>
          <a:p>
            <a:r>
              <a:rPr lang="en-US" dirty="0"/>
              <a:t>amount INT NOT NULL) </a:t>
            </a:r>
          </a:p>
          <a:p>
            <a:r>
              <a:rPr lang="en-US" b="1" dirty="0"/>
              <a:t>PARTITION  BY LIST(</a:t>
            </a:r>
            <a:r>
              <a:rPr lang="en-US" b="1" dirty="0" err="1"/>
              <a:t>agent_code</a:t>
            </a:r>
            <a:r>
              <a:rPr lang="en-US" b="1" dirty="0"/>
              <a:t>) (</a:t>
            </a:r>
          </a:p>
          <a:p>
            <a:r>
              <a:rPr lang="en-US" dirty="0"/>
              <a:t>PARTITION </a:t>
            </a:r>
            <a:r>
              <a:rPr lang="en-US" dirty="0" err="1"/>
              <a:t>pA</a:t>
            </a:r>
            <a:r>
              <a:rPr lang="en-US" dirty="0"/>
              <a:t> VALUES IN (1,2,3), </a:t>
            </a:r>
          </a:p>
          <a:p>
            <a:r>
              <a:rPr lang="en-US" dirty="0"/>
              <a:t>PARTITION </a:t>
            </a:r>
            <a:r>
              <a:rPr lang="en-US" dirty="0" err="1"/>
              <a:t>pB</a:t>
            </a:r>
            <a:r>
              <a:rPr lang="en-US" dirty="0"/>
              <a:t> VALUES IN (4,5,6), </a:t>
            </a:r>
          </a:p>
          <a:p>
            <a:r>
              <a:rPr lang="en-US" dirty="0"/>
              <a:t>PARTITION </a:t>
            </a:r>
            <a:r>
              <a:rPr lang="en-US" dirty="0" err="1"/>
              <a:t>pC</a:t>
            </a:r>
            <a:r>
              <a:rPr lang="en-US" dirty="0"/>
              <a:t> VALUES IN (7,8,9,10,11)); </a:t>
            </a:r>
          </a:p>
          <a:p>
            <a:endParaRPr lang="en-US" dirty="0"/>
          </a:p>
          <a:p>
            <a:r>
              <a:rPr lang="en-US" dirty="0"/>
              <a:t>Query OK, 0 rows affected (1.17 sec)</a:t>
            </a:r>
            <a:endParaRPr lang="en-IN" dirty="0"/>
          </a:p>
        </p:txBody>
      </p:sp>
    </p:spTree>
    <p:extLst>
      <p:ext uri="{BB962C8B-B14F-4D97-AF65-F5344CB8AC3E}">
        <p14:creationId xmlns:p14="http://schemas.microsoft.com/office/powerpoint/2010/main" val="87464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A364D2-BCC4-E07D-094C-4BBB27E82069}"/>
              </a:ext>
            </a:extLst>
          </p:cNvPr>
          <p:cNvSpPr txBox="1"/>
          <p:nvPr/>
        </p:nvSpPr>
        <p:spPr>
          <a:xfrm>
            <a:off x="1760935" y="472559"/>
            <a:ext cx="6093618" cy="3693319"/>
          </a:xfrm>
          <a:prstGeom prst="rect">
            <a:avLst/>
          </a:prstGeom>
          <a:noFill/>
          <a:ln>
            <a:solidFill>
              <a:schemeClr val="accent1"/>
            </a:solidFill>
          </a:ln>
        </p:spPr>
        <p:txBody>
          <a:bodyPr wrap="square">
            <a:spAutoFit/>
          </a:bodyPr>
          <a:lstStyle/>
          <a:p>
            <a:r>
              <a:rPr lang="en-IN" b="0" i="0" dirty="0">
                <a:solidFill>
                  <a:srgbClr val="0077AA"/>
                </a:solidFill>
                <a:effectLst/>
                <a:latin typeface="Liberation Mono"/>
              </a:rPr>
              <a:t>CREATE</a:t>
            </a:r>
            <a:r>
              <a:rPr lang="en-IN" b="0" i="0" dirty="0">
                <a:solidFill>
                  <a:srgbClr val="000000"/>
                </a:solidFill>
                <a:effectLst/>
                <a:latin typeface="Liberation Mono"/>
              </a:rPr>
              <a:t> </a:t>
            </a:r>
            <a:r>
              <a:rPr lang="en-IN" b="0" i="0" dirty="0">
                <a:solidFill>
                  <a:srgbClr val="0077AA"/>
                </a:solidFill>
                <a:effectLst/>
                <a:latin typeface="Liberation Mono"/>
              </a:rPr>
              <a:t>TABLE</a:t>
            </a:r>
            <a:r>
              <a:rPr lang="en-IN" b="0" i="0" dirty="0">
                <a:solidFill>
                  <a:srgbClr val="000000"/>
                </a:solidFill>
                <a:effectLst/>
                <a:latin typeface="Liberation Mono"/>
              </a:rPr>
              <a:t> employees </a:t>
            </a:r>
            <a:r>
              <a:rPr lang="en-IN" b="0" i="0" dirty="0">
                <a:solidFill>
                  <a:srgbClr val="999999"/>
                </a:solidFill>
                <a:effectLst/>
                <a:latin typeface="Liberation Mono"/>
              </a:rPr>
              <a:t>(</a:t>
            </a:r>
          </a:p>
          <a:p>
            <a:r>
              <a:rPr lang="en-IN" b="0" i="0" dirty="0">
                <a:solidFill>
                  <a:srgbClr val="000000"/>
                </a:solidFill>
                <a:effectLst/>
                <a:latin typeface="Liberation Mono"/>
              </a:rPr>
              <a:t> id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fname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lname</a:t>
            </a:r>
            <a:r>
              <a:rPr lang="en-IN" b="0" i="0" dirty="0">
                <a:solidFill>
                  <a:srgbClr val="000000"/>
                </a:solidFill>
                <a:effectLst/>
                <a:latin typeface="Liberation Mono"/>
              </a:rPr>
              <a:t> </a:t>
            </a:r>
            <a:r>
              <a:rPr lang="en-IN" b="0" i="0" dirty="0">
                <a:solidFill>
                  <a:srgbClr val="834689"/>
                </a:solidFill>
                <a:effectLst/>
                <a:latin typeface="Liberation Mono"/>
              </a:rPr>
              <a:t>VARCHAR</a:t>
            </a:r>
            <a:r>
              <a:rPr lang="en-IN" b="0" i="0" dirty="0">
                <a:solidFill>
                  <a:srgbClr val="999999"/>
                </a:solidFill>
                <a:effectLst/>
                <a:latin typeface="Liberation Mono"/>
              </a:rPr>
              <a:t>(</a:t>
            </a:r>
            <a:r>
              <a:rPr lang="en-IN" b="0" i="0" dirty="0">
                <a:solidFill>
                  <a:srgbClr val="990055"/>
                </a:solidFill>
                <a:effectLst/>
                <a:latin typeface="Liberation Mono"/>
              </a:rPr>
              <a:t>30</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hired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'1970-01-01’</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000000"/>
                </a:solidFill>
                <a:effectLst/>
                <a:latin typeface="Liberation Mono"/>
              </a:rPr>
              <a:t>separated </a:t>
            </a:r>
            <a:r>
              <a:rPr lang="en-IN" b="0" i="0" dirty="0">
                <a:solidFill>
                  <a:srgbClr val="834689"/>
                </a:solidFill>
                <a:effectLst/>
                <a:latin typeface="Liberation Mono"/>
              </a:rPr>
              <a:t>DATE</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0077AA"/>
                </a:solidFill>
                <a:effectLst/>
                <a:latin typeface="Liberation Mono"/>
              </a:rPr>
              <a:t>DEFAULT</a:t>
            </a:r>
            <a:r>
              <a:rPr lang="en-IN" b="0" i="0" dirty="0">
                <a:solidFill>
                  <a:srgbClr val="000000"/>
                </a:solidFill>
                <a:effectLst/>
                <a:latin typeface="Liberation Mono"/>
              </a:rPr>
              <a:t> </a:t>
            </a:r>
            <a:r>
              <a:rPr lang="en-IN" b="0" i="0" dirty="0">
                <a:solidFill>
                  <a:srgbClr val="669900"/>
                </a:solidFill>
                <a:effectLst/>
                <a:latin typeface="Liberation Mono"/>
              </a:rPr>
              <a:t>'9999-12-31’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err="1">
                <a:solidFill>
                  <a:srgbClr val="000000"/>
                </a:solidFill>
                <a:effectLst/>
                <a:latin typeface="Liberation Mono"/>
              </a:rPr>
              <a:t>job_code</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err="1">
                <a:solidFill>
                  <a:srgbClr val="000000"/>
                </a:solidFill>
                <a:effectLst/>
                <a:latin typeface="Liberation Mono"/>
              </a:rPr>
              <a:t>store_id</a:t>
            </a:r>
            <a:r>
              <a:rPr lang="en-IN" b="0" i="0" dirty="0">
                <a:solidFill>
                  <a:srgbClr val="000000"/>
                </a:solidFill>
                <a:effectLst/>
                <a:latin typeface="Liberation Mono"/>
              </a:rPr>
              <a:t> </a:t>
            </a:r>
            <a:r>
              <a:rPr lang="en-IN" b="0" i="0" dirty="0">
                <a:solidFill>
                  <a:srgbClr val="834689"/>
                </a:solidFill>
                <a:effectLst/>
                <a:latin typeface="Liberation Mono"/>
              </a:rPr>
              <a:t>INT</a:t>
            </a:r>
            <a:r>
              <a:rPr lang="en-IN" b="0" i="0" dirty="0">
                <a:solidFill>
                  <a:srgbClr val="000000"/>
                </a:solidFill>
                <a:effectLst/>
                <a:latin typeface="Liberation Mono"/>
              </a:rPr>
              <a:t> </a:t>
            </a:r>
            <a:r>
              <a:rPr lang="en-IN" b="0" i="0" dirty="0">
                <a:solidFill>
                  <a:srgbClr val="A67F59"/>
                </a:solidFill>
                <a:effectLst/>
                <a:latin typeface="Liberation Mono"/>
              </a:rPr>
              <a:t>NOT</a:t>
            </a:r>
            <a:r>
              <a:rPr lang="en-IN" b="0" i="0" dirty="0">
                <a:solidFill>
                  <a:srgbClr val="000000"/>
                </a:solidFill>
                <a:effectLst/>
                <a:latin typeface="Liberation Mono"/>
              </a:rPr>
              <a:t> </a:t>
            </a:r>
            <a:r>
              <a:rPr lang="en-IN" b="0" i="0" dirty="0">
                <a:solidFill>
                  <a:srgbClr val="990055"/>
                </a:solidFill>
                <a:effectLst/>
                <a:latin typeface="Liberation Mono"/>
              </a:rPr>
              <a:t>NULL</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LIST</a:t>
            </a:r>
            <a:r>
              <a:rPr lang="en-US" b="0" i="0" dirty="0">
                <a:solidFill>
                  <a:srgbClr val="999999"/>
                </a:solidFill>
                <a:effectLst/>
                <a:latin typeface="Liberation Mono"/>
              </a:rPr>
              <a:t>(</a:t>
            </a:r>
            <a:r>
              <a:rPr lang="en-US" b="0" i="0" dirty="0" err="1">
                <a:solidFill>
                  <a:srgbClr val="000000"/>
                </a:solidFill>
                <a:effectLst/>
                <a:latin typeface="Liberation Mono"/>
              </a:rPr>
              <a:t>store_id</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err="1">
                <a:solidFill>
                  <a:srgbClr val="000000"/>
                </a:solidFill>
                <a:effectLst/>
                <a:latin typeface="Liberation Mono"/>
              </a:rPr>
              <a:t>pNorth</a:t>
            </a:r>
            <a:r>
              <a:rPr lang="en-US" b="0" i="0" dirty="0">
                <a:solidFill>
                  <a:srgbClr val="000000"/>
                </a:solidFill>
                <a:effectLst/>
                <a:latin typeface="Liberation Mono"/>
              </a:rPr>
              <a:t>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IN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3</a:t>
            </a:r>
            <a:r>
              <a:rPr lang="en-US" b="0" i="0" dirty="0">
                <a:solidFill>
                  <a:srgbClr val="999999"/>
                </a:solidFill>
                <a:effectLst/>
                <a:latin typeface="Liberation Mono"/>
              </a:rPr>
              <a:t>,</a:t>
            </a:r>
            <a:r>
              <a:rPr lang="en-US" b="0" i="0" dirty="0">
                <a:solidFill>
                  <a:srgbClr val="990055"/>
                </a:solidFill>
                <a:effectLst/>
                <a:latin typeface="Liberation Mono"/>
              </a:rPr>
              <a:t>5</a:t>
            </a:r>
            <a:r>
              <a:rPr lang="en-US" b="0" i="0" dirty="0">
                <a:solidFill>
                  <a:srgbClr val="999999"/>
                </a:solidFill>
                <a:effectLst/>
                <a:latin typeface="Liberation Mono"/>
              </a:rPr>
              <a:t>,</a:t>
            </a:r>
            <a:r>
              <a:rPr lang="en-US" b="0" i="0" dirty="0">
                <a:solidFill>
                  <a:srgbClr val="990055"/>
                </a:solidFill>
                <a:effectLst/>
                <a:latin typeface="Liberation Mono"/>
              </a:rPr>
              <a:t>6</a:t>
            </a:r>
            <a:r>
              <a:rPr lang="en-US" b="0" i="0" dirty="0">
                <a:solidFill>
                  <a:srgbClr val="999999"/>
                </a:solidFill>
                <a:effectLst/>
                <a:latin typeface="Liberation Mono"/>
              </a:rPr>
              <a:t>,</a:t>
            </a:r>
            <a:r>
              <a:rPr lang="en-US" b="0" i="0" dirty="0">
                <a:solidFill>
                  <a:srgbClr val="990055"/>
                </a:solidFill>
                <a:effectLst/>
                <a:latin typeface="Liberation Mono"/>
              </a:rPr>
              <a:t>9</a:t>
            </a:r>
            <a:r>
              <a:rPr lang="en-US" b="0" i="0" dirty="0">
                <a:solidFill>
                  <a:srgbClr val="999999"/>
                </a:solidFill>
                <a:effectLst/>
                <a:latin typeface="Liberation Mono"/>
              </a:rPr>
              <a:t>,</a:t>
            </a:r>
            <a:r>
              <a:rPr lang="en-US" b="0" i="0" dirty="0">
                <a:solidFill>
                  <a:srgbClr val="990055"/>
                </a:solidFill>
                <a:effectLst/>
                <a:latin typeface="Liberation Mono"/>
              </a:rPr>
              <a:t>17</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err="1">
                <a:solidFill>
                  <a:srgbClr val="000000"/>
                </a:solidFill>
                <a:effectLst/>
                <a:latin typeface="Liberation Mono"/>
              </a:rPr>
              <a:t>pEast</a:t>
            </a:r>
            <a:r>
              <a:rPr lang="en-US" b="0" i="0" dirty="0">
                <a:solidFill>
                  <a:srgbClr val="000000"/>
                </a:solidFill>
                <a:effectLst/>
                <a:latin typeface="Liberation Mono"/>
              </a:rPr>
              <a:t>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IN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1</a:t>
            </a:r>
            <a:r>
              <a:rPr lang="en-US" b="0" i="0" dirty="0">
                <a:solidFill>
                  <a:srgbClr val="999999"/>
                </a:solidFill>
                <a:effectLst/>
                <a:latin typeface="Liberation Mono"/>
              </a:rPr>
              <a:t>,</a:t>
            </a:r>
            <a:r>
              <a:rPr lang="en-US" b="0" i="0" dirty="0">
                <a:solidFill>
                  <a:srgbClr val="990055"/>
                </a:solidFill>
                <a:effectLst/>
                <a:latin typeface="Liberation Mono"/>
              </a:rPr>
              <a:t>2</a:t>
            </a:r>
            <a:r>
              <a:rPr lang="en-US" b="0" i="0" dirty="0">
                <a:solidFill>
                  <a:srgbClr val="999999"/>
                </a:solidFill>
                <a:effectLst/>
                <a:latin typeface="Liberation Mono"/>
              </a:rPr>
              <a:t>,</a:t>
            </a:r>
            <a:r>
              <a:rPr lang="en-US" b="0" i="0" dirty="0">
                <a:solidFill>
                  <a:srgbClr val="990055"/>
                </a:solidFill>
                <a:effectLst/>
                <a:latin typeface="Liberation Mono"/>
              </a:rPr>
              <a:t>10</a:t>
            </a:r>
            <a:r>
              <a:rPr lang="en-US" b="0" i="0" dirty="0">
                <a:solidFill>
                  <a:srgbClr val="999999"/>
                </a:solidFill>
                <a:effectLst/>
                <a:latin typeface="Liberation Mono"/>
              </a:rPr>
              <a:t>,</a:t>
            </a:r>
            <a:r>
              <a:rPr lang="en-US" b="0" i="0" dirty="0">
                <a:solidFill>
                  <a:srgbClr val="990055"/>
                </a:solidFill>
                <a:effectLst/>
                <a:latin typeface="Liberation Mono"/>
              </a:rPr>
              <a:t>11</a:t>
            </a:r>
            <a:r>
              <a:rPr lang="en-US" b="0" i="0" dirty="0">
                <a:solidFill>
                  <a:srgbClr val="999999"/>
                </a:solidFill>
                <a:effectLst/>
                <a:latin typeface="Liberation Mono"/>
              </a:rPr>
              <a:t>,</a:t>
            </a:r>
            <a:r>
              <a:rPr lang="en-US" b="0" i="0" dirty="0">
                <a:solidFill>
                  <a:srgbClr val="990055"/>
                </a:solidFill>
                <a:effectLst/>
                <a:latin typeface="Liberation Mono"/>
              </a:rPr>
              <a:t>19</a:t>
            </a:r>
            <a:r>
              <a:rPr lang="en-US" b="0" i="0" dirty="0">
                <a:solidFill>
                  <a:srgbClr val="999999"/>
                </a:solidFill>
                <a:effectLst/>
                <a:latin typeface="Liberation Mono"/>
              </a:rPr>
              <a:t>,</a:t>
            </a:r>
            <a:r>
              <a:rPr lang="en-US" b="0" i="0" dirty="0">
                <a:solidFill>
                  <a:srgbClr val="990055"/>
                </a:solidFill>
                <a:effectLst/>
                <a:latin typeface="Liberation Mono"/>
              </a:rPr>
              <a:t>20</a:t>
            </a:r>
            <a:r>
              <a:rPr lang="en-US" b="0" i="0" dirty="0">
                <a:solidFill>
                  <a:srgbClr val="999999"/>
                </a:solidFill>
                <a:effectLst/>
                <a:latin typeface="Liberation Mono"/>
              </a:rPr>
              <a:t>),</a:t>
            </a:r>
          </a:p>
          <a:p>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err="1">
                <a:solidFill>
                  <a:srgbClr val="000000"/>
                </a:solidFill>
                <a:effectLst/>
                <a:latin typeface="Liberation Mono"/>
              </a:rPr>
              <a:t>pWest</a:t>
            </a:r>
            <a:r>
              <a:rPr lang="en-US" b="0" i="0" dirty="0">
                <a:solidFill>
                  <a:srgbClr val="000000"/>
                </a:solidFill>
                <a:effectLst/>
                <a:latin typeface="Liberation Mono"/>
              </a:rPr>
              <a:t>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IN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4</a:t>
            </a:r>
            <a:r>
              <a:rPr lang="en-US" b="0" i="0" dirty="0">
                <a:solidFill>
                  <a:srgbClr val="999999"/>
                </a:solidFill>
                <a:effectLst/>
                <a:latin typeface="Liberation Mono"/>
              </a:rPr>
              <a:t>,</a:t>
            </a:r>
            <a:r>
              <a:rPr lang="en-US" b="0" i="0" dirty="0">
                <a:solidFill>
                  <a:srgbClr val="990055"/>
                </a:solidFill>
                <a:effectLst/>
                <a:latin typeface="Liberation Mono"/>
              </a:rPr>
              <a:t>12</a:t>
            </a:r>
            <a:r>
              <a:rPr lang="en-US" b="0" i="0" dirty="0">
                <a:solidFill>
                  <a:srgbClr val="999999"/>
                </a:solidFill>
                <a:effectLst/>
                <a:latin typeface="Liberation Mono"/>
              </a:rPr>
              <a:t>,</a:t>
            </a:r>
            <a:r>
              <a:rPr lang="en-US" b="0" i="0" dirty="0">
                <a:solidFill>
                  <a:srgbClr val="990055"/>
                </a:solidFill>
                <a:effectLst/>
                <a:latin typeface="Liberation Mono"/>
              </a:rPr>
              <a:t>13</a:t>
            </a:r>
            <a:r>
              <a:rPr lang="en-US" b="0" i="0" dirty="0">
                <a:solidFill>
                  <a:srgbClr val="999999"/>
                </a:solidFill>
                <a:effectLst/>
                <a:latin typeface="Liberation Mono"/>
              </a:rPr>
              <a:t>,</a:t>
            </a:r>
            <a:r>
              <a:rPr lang="en-US" b="0" i="0" dirty="0">
                <a:solidFill>
                  <a:srgbClr val="990055"/>
                </a:solidFill>
                <a:effectLst/>
                <a:latin typeface="Liberation Mono"/>
              </a:rPr>
              <a:t>14</a:t>
            </a:r>
            <a:r>
              <a:rPr lang="en-US" b="0" i="0" dirty="0">
                <a:solidFill>
                  <a:srgbClr val="999999"/>
                </a:solidFill>
                <a:effectLst/>
                <a:latin typeface="Liberation Mono"/>
              </a:rPr>
              <a:t>,</a:t>
            </a:r>
            <a:r>
              <a:rPr lang="en-US" b="0" i="0" dirty="0">
                <a:solidFill>
                  <a:srgbClr val="990055"/>
                </a:solidFill>
                <a:effectLst/>
                <a:latin typeface="Liberation Mono"/>
              </a:rPr>
              <a:t>18</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err="1">
                <a:solidFill>
                  <a:srgbClr val="000000"/>
                </a:solidFill>
                <a:effectLst/>
                <a:latin typeface="Liberation Mono"/>
              </a:rPr>
              <a:t>pCentral</a:t>
            </a:r>
            <a:r>
              <a:rPr lang="en-US" b="0" i="0" dirty="0">
                <a:solidFill>
                  <a:srgbClr val="000000"/>
                </a:solidFill>
                <a:effectLst/>
                <a:latin typeface="Liberation Mono"/>
              </a:rPr>
              <a:t>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IN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7</a:t>
            </a:r>
            <a:r>
              <a:rPr lang="en-US" b="0" i="0" dirty="0">
                <a:solidFill>
                  <a:srgbClr val="999999"/>
                </a:solidFill>
                <a:effectLst/>
                <a:latin typeface="Liberation Mono"/>
              </a:rPr>
              <a:t>,</a:t>
            </a:r>
            <a:r>
              <a:rPr lang="en-US" b="0" i="0" dirty="0">
                <a:solidFill>
                  <a:srgbClr val="990055"/>
                </a:solidFill>
                <a:effectLst/>
                <a:latin typeface="Liberation Mono"/>
              </a:rPr>
              <a:t>8</a:t>
            </a:r>
            <a:r>
              <a:rPr lang="en-US" b="0" i="0" dirty="0">
                <a:solidFill>
                  <a:srgbClr val="999999"/>
                </a:solidFill>
                <a:effectLst/>
                <a:latin typeface="Liberation Mono"/>
              </a:rPr>
              <a:t>,</a:t>
            </a:r>
            <a:r>
              <a:rPr lang="en-US" b="0" i="0" dirty="0">
                <a:solidFill>
                  <a:srgbClr val="990055"/>
                </a:solidFill>
                <a:effectLst/>
                <a:latin typeface="Liberation Mono"/>
              </a:rPr>
              <a:t>15</a:t>
            </a:r>
            <a:r>
              <a:rPr lang="en-US" b="0" i="0" dirty="0">
                <a:solidFill>
                  <a:srgbClr val="999999"/>
                </a:solidFill>
                <a:effectLst/>
                <a:latin typeface="Liberation Mono"/>
              </a:rPr>
              <a:t>,</a:t>
            </a:r>
            <a:r>
              <a:rPr lang="en-US" b="0" i="0" dirty="0">
                <a:solidFill>
                  <a:srgbClr val="990055"/>
                </a:solidFill>
                <a:effectLst/>
                <a:latin typeface="Liberation Mono"/>
              </a:rPr>
              <a:t>16</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
        <p:nvSpPr>
          <p:cNvPr id="6" name="TextBox 5">
            <a:extLst>
              <a:ext uri="{FF2B5EF4-FFF2-40B4-BE49-F238E27FC236}">
                <a16:creationId xmlns:a16="http://schemas.microsoft.com/office/drawing/2014/main" id="{1978CE40-3C42-C400-E3E0-3BFF8D0CCC69}"/>
              </a:ext>
            </a:extLst>
          </p:cNvPr>
          <p:cNvSpPr txBox="1"/>
          <p:nvPr/>
        </p:nvSpPr>
        <p:spPr>
          <a:xfrm>
            <a:off x="546497" y="4165878"/>
            <a:ext cx="11497865" cy="2585323"/>
          </a:xfrm>
          <a:prstGeom prst="rect">
            <a:avLst/>
          </a:prstGeom>
          <a:noFill/>
        </p:spPr>
        <p:txBody>
          <a:bodyPr wrap="square">
            <a:spAutoFit/>
          </a:bodyPr>
          <a:lstStyle/>
          <a:p>
            <a:pPr marL="285750" indent="-285750">
              <a:buFont typeface="Wingdings" panose="05000000000000000000" pitchFamily="2" charset="2"/>
              <a:buChar char="Ø"/>
            </a:pPr>
            <a:r>
              <a:rPr lang="en-US" dirty="0"/>
              <a:t>Easy to add or drop employee records relating to specific regions to or from the table.</a:t>
            </a:r>
          </a:p>
          <a:p>
            <a:pPr marL="285750" indent="-285750">
              <a:buFont typeface="Wingdings" panose="05000000000000000000" pitchFamily="2" charset="2"/>
              <a:buChar char="Ø"/>
            </a:pPr>
            <a:r>
              <a:rPr lang="en-US" dirty="0"/>
              <a:t> For instance, suppose that all stores in the West region are sold to another company. </a:t>
            </a:r>
          </a:p>
          <a:p>
            <a:pPr marL="285750" indent="-285750">
              <a:buFont typeface="Wingdings" panose="05000000000000000000" pitchFamily="2" charset="2"/>
              <a:buChar char="Ø"/>
            </a:pPr>
            <a:r>
              <a:rPr lang="en-US" dirty="0"/>
              <a:t>In MySQL 8.0, all rows relating to employees working at stores in that region can be deleted with the query ALTER TABLE employees TRUNCATE PARTITION </a:t>
            </a:r>
            <a:r>
              <a:rPr lang="en-US" dirty="0" err="1"/>
              <a:t>pWest</a:t>
            </a:r>
            <a:r>
              <a:rPr lang="en-US" dirty="0"/>
              <a:t>, which can be executed much more efficiently than the equivalent DELETE statement DELETE FROM employees WHERE </a:t>
            </a:r>
            <a:r>
              <a:rPr lang="en-US" dirty="0" err="1"/>
              <a:t>store_id</a:t>
            </a:r>
            <a:r>
              <a:rPr lang="en-US" dirty="0"/>
              <a:t> IN (4,12,13,14,18);. </a:t>
            </a:r>
          </a:p>
          <a:p>
            <a:pPr marL="285750" indent="-285750">
              <a:buFont typeface="Wingdings" panose="05000000000000000000" pitchFamily="2" charset="2"/>
              <a:buChar char="Ø"/>
            </a:pPr>
            <a:r>
              <a:rPr lang="en-US" dirty="0"/>
              <a:t>(Using ALTER TABLE employees DROP PARTITION </a:t>
            </a:r>
            <a:r>
              <a:rPr lang="en-US" dirty="0" err="1"/>
              <a:t>pWest</a:t>
            </a:r>
            <a:r>
              <a:rPr lang="en-US" dirty="0"/>
              <a:t> would also delete all of these rows, but would also remove the partition </a:t>
            </a:r>
            <a:r>
              <a:rPr lang="en-US" dirty="0" err="1"/>
              <a:t>pWest</a:t>
            </a:r>
            <a:r>
              <a:rPr lang="en-US" dirty="0"/>
              <a:t> from the definition of the table; you would need to use an ALTER TABLE ... ADD PARTITION statement to restore the table's original partitioning scheme.)</a:t>
            </a:r>
            <a:endParaRPr lang="en-IN" dirty="0"/>
          </a:p>
        </p:txBody>
      </p:sp>
    </p:spTree>
    <p:extLst>
      <p:ext uri="{BB962C8B-B14F-4D97-AF65-F5344CB8AC3E}">
        <p14:creationId xmlns:p14="http://schemas.microsoft.com/office/powerpoint/2010/main" val="443985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F61A-374D-78F7-81A6-A738990E1301}"/>
              </a:ext>
            </a:extLst>
          </p:cNvPr>
          <p:cNvSpPr>
            <a:spLocks noGrp="1"/>
          </p:cNvSpPr>
          <p:nvPr>
            <p:ph type="title"/>
          </p:nvPr>
        </p:nvSpPr>
        <p:spPr/>
        <p:txBody>
          <a:bodyPr/>
          <a:lstStyle/>
          <a:p>
            <a:r>
              <a:rPr lang="en-US" b="1" i="0" dirty="0">
                <a:effectLst/>
                <a:latin typeface="Helvetica" panose="020B0604020202020204" pitchFamily="34" charset="0"/>
              </a:rPr>
              <a:t>COLUMNS Partitioning</a:t>
            </a:r>
            <a:endParaRPr lang="en-IN" dirty="0"/>
          </a:p>
        </p:txBody>
      </p:sp>
      <p:sp>
        <p:nvSpPr>
          <p:cNvPr id="3" name="Content Placeholder 2">
            <a:extLst>
              <a:ext uri="{FF2B5EF4-FFF2-40B4-BE49-F238E27FC236}">
                <a16:creationId xmlns:a16="http://schemas.microsoft.com/office/drawing/2014/main" id="{38CF99E2-E754-1FEE-E4ED-3C70CBABAF8F}"/>
              </a:ext>
            </a:extLst>
          </p:cNvPr>
          <p:cNvSpPr>
            <a:spLocks noGrp="1"/>
          </p:cNvSpPr>
          <p:nvPr>
            <p:ph idx="1"/>
          </p:nvPr>
        </p:nvSpPr>
        <p:spPr>
          <a:xfrm>
            <a:off x="1154954" y="2603500"/>
            <a:ext cx="9917859" cy="3797300"/>
          </a:xfrm>
        </p:spPr>
        <p:txBody>
          <a:bodyPr>
            <a:normAutofit fontScale="85000" lnSpcReduction="10000"/>
          </a:bodyPr>
          <a:lstStyle/>
          <a:p>
            <a:pPr algn="l"/>
            <a:r>
              <a:rPr lang="en-US" b="0" i="0" dirty="0">
                <a:effectLst/>
                <a:latin typeface="Helvetica" panose="020B0604020202020204" pitchFamily="34" charset="0"/>
              </a:rPr>
              <a:t>In COLUMNS partitioning it is possible to use multiple columns in partitioning keys. There are two types of COLUMNS partitioning :</a:t>
            </a:r>
          </a:p>
          <a:p>
            <a:pPr algn="l">
              <a:buFont typeface="Arial" panose="020B0604020202020204" pitchFamily="34" charset="0"/>
              <a:buChar char="•"/>
            </a:pPr>
            <a:r>
              <a:rPr lang="en-US" b="0" i="0" u="none" strike="noStrike" dirty="0">
                <a:solidFill>
                  <a:srgbClr val="448AFF"/>
                </a:solidFill>
                <a:effectLst/>
                <a:latin typeface="Helvetica" panose="020B0604020202020204" pitchFamily="34" charset="0"/>
              </a:rPr>
              <a:t>RANGE COLUMNS partitioning</a:t>
            </a:r>
            <a:endParaRPr lang="en-US" b="0" i="0" dirty="0">
              <a:effectLst/>
              <a:latin typeface="Helvetica" panose="020B0604020202020204" pitchFamily="34" charset="0"/>
            </a:endParaRPr>
          </a:p>
          <a:p>
            <a:pPr algn="l">
              <a:buFont typeface="Arial" panose="020B0604020202020204" pitchFamily="34" charset="0"/>
              <a:buChar char="•"/>
            </a:pPr>
            <a:r>
              <a:rPr lang="en-US" b="0" i="0" u="none" strike="noStrike" dirty="0">
                <a:solidFill>
                  <a:srgbClr val="448AFF"/>
                </a:solidFill>
                <a:effectLst/>
                <a:latin typeface="Helvetica" panose="020B0604020202020204" pitchFamily="34" charset="0"/>
              </a:rPr>
              <a:t>LIST COLUMNS partitioning</a:t>
            </a:r>
          </a:p>
          <a:p>
            <a:pPr algn="l"/>
            <a:r>
              <a:rPr lang="en-US" b="0" i="0" dirty="0">
                <a:solidFill>
                  <a:srgbClr val="555555"/>
                </a:solidFill>
                <a:effectLst/>
                <a:latin typeface="Open Sans" panose="020B0606030504020204" pitchFamily="34" charset="0"/>
              </a:rPr>
              <a:t>All of these columns are taken into account both for the purpose of placing rows in partitions and for the determination of which partitions are to be checked for matching rows in partition pruning</a:t>
            </a:r>
          </a:p>
          <a:p>
            <a:r>
              <a:rPr lang="en-US" b="0" i="0" dirty="0">
                <a:effectLst/>
                <a:latin typeface="Helvetica" panose="020B0604020202020204" pitchFamily="34" charset="0"/>
              </a:rPr>
              <a:t>In addition, both RANGE COLUMNS partitioning and LIST COLUMNS partitioning support the use of non-integer columns for defining value ranges or list members. </a:t>
            </a:r>
          </a:p>
          <a:p>
            <a:pPr algn="l"/>
            <a:r>
              <a:rPr lang="en-US" b="0" i="0" dirty="0">
                <a:effectLst/>
                <a:latin typeface="Helvetica" panose="020B0604020202020204" pitchFamily="34" charset="0"/>
              </a:rPr>
              <a:t>Both RANGE COLUMNS partitioning and LIST COLUMNS partitioning support following data types for defining value ranges or list members.</a:t>
            </a:r>
          </a:p>
          <a:p>
            <a:pPr algn="l">
              <a:buFont typeface="Arial" panose="020B0604020202020204" pitchFamily="34" charset="0"/>
              <a:buChar char="•"/>
            </a:pPr>
            <a:r>
              <a:rPr lang="en-US" b="0" i="0" dirty="0">
                <a:effectLst/>
                <a:latin typeface="Helvetica" panose="020B0604020202020204" pitchFamily="34" charset="0"/>
              </a:rPr>
              <a:t>All integer types: TINYINT, SMALLINT, MEDIUMINT, INT (INTEGER), and BIGINT.</a:t>
            </a:r>
          </a:p>
          <a:p>
            <a:pPr algn="l">
              <a:buFont typeface="Arial" panose="020B0604020202020204" pitchFamily="34" charset="0"/>
              <a:buChar char="•"/>
            </a:pPr>
            <a:r>
              <a:rPr lang="en-US" b="0" i="0" dirty="0">
                <a:effectLst/>
                <a:latin typeface="Helvetica" panose="020B0604020202020204" pitchFamily="34" charset="0"/>
              </a:rPr>
              <a:t>DATE and DATETIME.</a:t>
            </a:r>
          </a:p>
          <a:p>
            <a:pPr algn="l">
              <a:buFont typeface="Arial" panose="020B0604020202020204" pitchFamily="34" charset="0"/>
              <a:buChar char="•"/>
            </a:pPr>
            <a:r>
              <a:rPr lang="en-US" b="0" i="0" dirty="0">
                <a:effectLst/>
                <a:latin typeface="Helvetica" panose="020B0604020202020204" pitchFamily="34" charset="0"/>
              </a:rPr>
              <a:t>string types: CHAR, VARCHAR, BINARY, and VARBINARY.</a:t>
            </a:r>
          </a:p>
          <a:p>
            <a:endParaRPr lang="en-IN" dirty="0"/>
          </a:p>
        </p:txBody>
      </p:sp>
    </p:spTree>
    <p:extLst>
      <p:ext uri="{BB962C8B-B14F-4D97-AF65-F5344CB8AC3E}">
        <p14:creationId xmlns:p14="http://schemas.microsoft.com/office/powerpoint/2010/main" val="2378210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5646-4D7E-B83A-2334-F942F03329DC}"/>
              </a:ext>
            </a:extLst>
          </p:cNvPr>
          <p:cNvSpPr>
            <a:spLocks noGrp="1"/>
          </p:cNvSpPr>
          <p:nvPr>
            <p:ph type="title"/>
          </p:nvPr>
        </p:nvSpPr>
        <p:spPr/>
        <p:txBody>
          <a:bodyPr/>
          <a:lstStyle/>
          <a:p>
            <a:r>
              <a:rPr lang="en-US" b="1" i="0" dirty="0">
                <a:effectLst/>
                <a:latin typeface="Helvetica" panose="020B0604020202020204" pitchFamily="34" charset="0"/>
              </a:rPr>
              <a:t>RANGE COLUMNS partitioning</a:t>
            </a:r>
            <a:endParaRPr lang="en-IN" dirty="0"/>
          </a:p>
        </p:txBody>
      </p:sp>
      <p:sp>
        <p:nvSpPr>
          <p:cNvPr id="3" name="Content Placeholder 2">
            <a:extLst>
              <a:ext uri="{FF2B5EF4-FFF2-40B4-BE49-F238E27FC236}">
                <a16:creationId xmlns:a16="http://schemas.microsoft.com/office/drawing/2014/main" id="{EC2BA3EB-CE7B-FC12-B700-BE04CF4A71D5}"/>
              </a:ext>
            </a:extLst>
          </p:cNvPr>
          <p:cNvSpPr>
            <a:spLocks noGrp="1"/>
          </p:cNvSpPr>
          <p:nvPr>
            <p:ph idx="1"/>
          </p:nvPr>
        </p:nvSpPr>
        <p:spPr/>
        <p:txBody>
          <a:bodyPr/>
          <a:lstStyle/>
          <a:p>
            <a:pPr algn="l"/>
            <a:r>
              <a:rPr lang="en-US" b="0" i="0" dirty="0">
                <a:effectLst/>
                <a:latin typeface="Helvetica" panose="020B0604020202020204" pitchFamily="34" charset="0"/>
              </a:rPr>
              <a:t>RANGE COLUMNS partitioning is similar to range partitioning with some significant difference. </a:t>
            </a:r>
          </a:p>
          <a:p>
            <a:pPr algn="l"/>
            <a:r>
              <a:rPr lang="en-US" b="0" i="0" dirty="0">
                <a:effectLst/>
                <a:latin typeface="Helvetica" panose="020B0604020202020204" pitchFamily="34" charset="0"/>
              </a:rPr>
              <a:t>RANGE COLUMNS accepts a list of one or more columns as partition keys. </a:t>
            </a:r>
          </a:p>
          <a:p>
            <a:pPr algn="l"/>
            <a:r>
              <a:rPr lang="en-US" dirty="0">
                <a:latin typeface="Helvetica" panose="020B0604020202020204" pitchFamily="34" charset="0"/>
              </a:rPr>
              <a:t>C</a:t>
            </a:r>
            <a:r>
              <a:rPr lang="en-US" b="0" i="0" dirty="0">
                <a:effectLst/>
                <a:latin typeface="Helvetica" panose="020B0604020202020204" pitchFamily="34" charset="0"/>
              </a:rPr>
              <a:t>an define the ranges using various columns of types other than integer types.</a:t>
            </a:r>
          </a:p>
          <a:p>
            <a:endParaRPr lang="en-IN" dirty="0"/>
          </a:p>
        </p:txBody>
      </p:sp>
    </p:spTree>
    <p:extLst>
      <p:ext uri="{BB962C8B-B14F-4D97-AF65-F5344CB8AC3E}">
        <p14:creationId xmlns:p14="http://schemas.microsoft.com/office/powerpoint/2010/main" val="223863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630C-7C87-752C-FD13-D746468F1851}"/>
              </a:ext>
            </a:extLst>
          </p:cNvPr>
          <p:cNvSpPr>
            <a:spLocks noGrp="1"/>
          </p:cNvSpPr>
          <p:nvPr>
            <p:ph type="title"/>
          </p:nvPr>
        </p:nvSpPr>
        <p:spPr/>
        <p:txBody>
          <a:bodyPr/>
          <a:lstStyle/>
          <a:p>
            <a:r>
              <a:rPr lang="en-US" dirty="0"/>
              <a:t>Types of Partitioning</a:t>
            </a:r>
            <a:endParaRPr lang="en-IN" dirty="0"/>
          </a:p>
        </p:txBody>
      </p:sp>
      <p:sp>
        <p:nvSpPr>
          <p:cNvPr id="3" name="Content Placeholder 2">
            <a:extLst>
              <a:ext uri="{FF2B5EF4-FFF2-40B4-BE49-F238E27FC236}">
                <a16:creationId xmlns:a16="http://schemas.microsoft.com/office/drawing/2014/main" id="{D136DB76-3EF7-F393-D8E5-A2C833F99053}"/>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FF0000"/>
                </a:solidFill>
                <a:effectLst/>
                <a:latin typeface="Helvetica" panose="020B0604020202020204" pitchFamily="34" charset="0"/>
              </a:rPr>
              <a:t>Vertical Partitioning : </a:t>
            </a:r>
          </a:p>
          <a:p>
            <a:pPr algn="l">
              <a:buFont typeface="Arial" panose="020B0604020202020204" pitchFamily="34" charset="0"/>
              <a:buChar char="•"/>
            </a:pPr>
            <a:r>
              <a:rPr lang="en-US" dirty="0">
                <a:latin typeface="Helvetica" panose="020B0604020202020204" pitchFamily="34" charset="0"/>
              </a:rPr>
              <a:t>D</a:t>
            </a:r>
            <a:r>
              <a:rPr lang="en-US" b="0" i="0" dirty="0">
                <a:effectLst/>
                <a:latin typeface="Helvetica" panose="020B0604020202020204" pitchFamily="34" charset="0"/>
              </a:rPr>
              <a:t>ivides a table into multiple tables that contain fewer columns. </a:t>
            </a:r>
          </a:p>
          <a:p>
            <a:pPr algn="l">
              <a:buFont typeface="Arial" panose="020B0604020202020204" pitchFamily="34" charset="0"/>
              <a:buChar char="•"/>
            </a:pPr>
            <a:r>
              <a:rPr lang="en-US" b="0" i="0" dirty="0">
                <a:effectLst/>
                <a:latin typeface="Helvetica" panose="020B0604020202020204" pitchFamily="34" charset="0"/>
              </a:rPr>
              <a:t>Like horizontal partitioning, in vertical partitioning a query scan fewer data which increases query performance. </a:t>
            </a:r>
          </a:p>
          <a:p>
            <a:pPr algn="l">
              <a:buFont typeface="Arial" panose="020B0604020202020204" pitchFamily="34" charset="0"/>
              <a:buChar char="•"/>
            </a:pPr>
            <a:r>
              <a:rPr lang="en-US" b="0" i="0" dirty="0">
                <a:effectLst/>
                <a:latin typeface="Helvetica" panose="020B0604020202020204" pitchFamily="34" charset="0"/>
              </a:rPr>
              <a:t>For example, a table that contains a number of very wide text or BLOB columns that aren't addressed often being broken into two tables that have the most referenced columns in one table and the text or BLOB data in another.</a:t>
            </a:r>
          </a:p>
          <a:p>
            <a:endParaRPr lang="en-IN" dirty="0"/>
          </a:p>
        </p:txBody>
      </p:sp>
    </p:spTree>
    <p:extLst>
      <p:ext uri="{BB962C8B-B14F-4D97-AF65-F5344CB8AC3E}">
        <p14:creationId xmlns:p14="http://schemas.microsoft.com/office/powerpoint/2010/main" val="1359844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70A7-FF88-CA91-D5AC-00390E1C104E}"/>
              </a:ext>
            </a:extLst>
          </p:cNvPr>
          <p:cNvSpPr>
            <a:spLocks noGrp="1"/>
          </p:cNvSpPr>
          <p:nvPr>
            <p:ph type="title"/>
          </p:nvPr>
        </p:nvSpPr>
        <p:spPr/>
        <p:txBody>
          <a:bodyPr/>
          <a:lstStyle/>
          <a:p>
            <a:r>
              <a:rPr lang="en-US" dirty="0"/>
              <a:t>RANGE COLUMNS partitioning  vs RANGE partitioning</a:t>
            </a:r>
            <a:br>
              <a:rPr lang="en-US" dirty="0"/>
            </a:br>
            <a:endParaRPr lang="en-IN" dirty="0"/>
          </a:p>
        </p:txBody>
      </p:sp>
      <p:sp>
        <p:nvSpPr>
          <p:cNvPr id="3" name="Content Placeholder 2">
            <a:extLst>
              <a:ext uri="{FF2B5EF4-FFF2-40B4-BE49-F238E27FC236}">
                <a16:creationId xmlns:a16="http://schemas.microsoft.com/office/drawing/2014/main" id="{FD059F80-B2C7-0564-9C27-65D5FE854411}"/>
              </a:ext>
            </a:extLst>
          </p:cNvPr>
          <p:cNvSpPr>
            <a:spLocks noGrp="1"/>
          </p:cNvSpPr>
          <p:nvPr>
            <p:ph idx="1"/>
          </p:nvPr>
        </p:nvSpPr>
        <p:spPr/>
        <p:txBody>
          <a:bodyPr>
            <a:normAutofit fontScale="85000" lnSpcReduction="10000"/>
          </a:bodyPr>
          <a:lstStyle/>
          <a:p>
            <a:endParaRPr lang="en-US" dirty="0"/>
          </a:p>
          <a:p>
            <a:r>
              <a:rPr lang="en-US" dirty="0"/>
              <a:t>RANGE COLUMNS does not accept expressions, only names of columns.</a:t>
            </a:r>
          </a:p>
          <a:p>
            <a:endParaRPr lang="en-US" dirty="0"/>
          </a:p>
          <a:p>
            <a:r>
              <a:rPr lang="en-US" dirty="0"/>
              <a:t>RANGE COLUMNS accepts a list of one or more columns.</a:t>
            </a:r>
          </a:p>
          <a:p>
            <a:endParaRPr lang="en-US" dirty="0"/>
          </a:p>
          <a:p>
            <a:r>
              <a:rPr lang="en-US" dirty="0"/>
              <a:t>RANGE COLUMNS partitions are based on comparisons between tuples (lists of column values) rather than comparisons between scalar values. Placement of rows in RANGE COLUMNS partitions is also based on comparisons between tuples;</a:t>
            </a:r>
          </a:p>
          <a:p>
            <a:endParaRPr lang="en-US" dirty="0"/>
          </a:p>
          <a:p>
            <a:r>
              <a:rPr lang="en-US" dirty="0"/>
              <a:t>RANGE COLUMNS partitioning columns are not restricted to integer columns; string, DATE and DATETIME columns can also be used as partitioning columns.</a:t>
            </a:r>
            <a:endParaRPr lang="en-IN" dirty="0"/>
          </a:p>
        </p:txBody>
      </p:sp>
    </p:spTree>
    <p:extLst>
      <p:ext uri="{BB962C8B-B14F-4D97-AF65-F5344CB8AC3E}">
        <p14:creationId xmlns:p14="http://schemas.microsoft.com/office/powerpoint/2010/main" val="334031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1602B-CC7D-4539-0557-D7280F52707E}"/>
              </a:ext>
            </a:extLst>
          </p:cNvPr>
          <p:cNvSpPr txBox="1"/>
          <p:nvPr/>
        </p:nvSpPr>
        <p:spPr>
          <a:xfrm>
            <a:off x="1300163" y="814388"/>
            <a:ext cx="7840265" cy="3416320"/>
          </a:xfrm>
          <a:prstGeom prst="rect">
            <a:avLst/>
          </a:prstGeom>
          <a:noFill/>
          <a:ln>
            <a:solidFill>
              <a:schemeClr val="accent1"/>
            </a:solidFill>
          </a:ln>
        </p:spPr>
        <p:txBody>
          <a:bodyPr wrap="square">
            <a:spAutoFit/>
          </a:bodyPr>
          <a:lstStyle/>
          <a:p>
            <a:r>
              <a:rPr lang="en-US" dirty="0"/>
              <a:t>CREATE TABLE </a:t>
            </a:r>
            <a:r>
              <a:rPr lang="en-US" dirty="0" err="1"/>
              <a:t>table_name</a:t>
            </a:r>
            <a:endParaRPr lang="en-US" dirty="0"/>
          </a:p>
          <a:p>
            <a:r>
              <a:rPr lang="en-US" dirty="0"/>
              <a:t>PARTITIONED BY RANGE COLUMNS(</a:t>
            </a:r>
            <a:r>
              <a:rPr lang="en-US" dirty="0" err="1"/>
              <a:t>column_list</a:t>
            </a:r>
            <a:r>
              <a:rPr lang="en-US" dirty="0"/>
              <a:t>) (</a:t>
            </a:r>
          </a:p>
          <a:p>
            <a:r>
              <a:rPr lang="en-US" dirty="0"/>
              <a:t>    PARTITION </a:t>
            </a:r>
            <a:r>
              <a:rPr lang="en-US" dirty="0" err="1"/>
              <a:t>partition_name</a:t>
            </a:r>
            <a:r>
              <a:rPr lang="en-US" dirty="0"/>
              <a:t> VALUES LESS THAN (</a:t>
            </a:r>
            <a:r>
              <a:rPr lang="en-US" dirty="0" err="1"/>
              <a:t>value_list</a:t>
            </a:r>
            <a:r>
              <a:rPr lang="en-US" dirty="0"/>
              <a:t>)[,</a:t>
            </a:r>
          </a:p>
          <a:p>
            <a:r>
              <a:rPr lang="en-US" dirty="0"/>
              <a:t>    PARTITION </a:t>
            </a:r>
            <a:r>
              <a:rPr lang="en-US" dirty="0" err="1"/>
              <a:t>partition_name</a:t>
            </a:r>
            <a:r>
              <a:rPr lang="en-US" dirty="0"/>
              <a:t> VALUES LESS THAN (</a:t>
            </a:r>
            <a:r>
              <a:rPr lang="en-US" dirty="0" err="1"/>
              <a:t>value_list</a:t>
            </a:r>
            <a:r>
              <a:rPr lang="en-US" dirty="0"/>
              <a:t>)][,</a:t>
            </a:r>
          </a:p>
          <a:p>
            <a:r>
              <a:rPr lang="en-US" dirty="0"/>
              <a:t>    ...]</a:t>
            </a:r>
          </a:p>
          <a:p>
            <a:r>
              <a:rPr lang="en-US" dirty="0"/>
              <a:t>) </a:t>
            </a:r>
          </a:p>
          <a:p>
            <a:endParaRPr lang="en-US" dirty="0"/>
          </a:p>
          <a:p>
            <a:r>
              <a:rPr lang="en-US" dirty="0" err="1"/>
              <a:t>column_list</a:t>
            </a:r>
            <a:r>
              <a:rPr lang="en-US" dirty="0"/>
              <a:t>:</a:t>
            </a:r>
          </a:p>
          <a:p>
            <a:r>
              <a:rPr lang="en-US" dirty="0"/>
              <a:t>    </a:t>
            </a:r>
            <a:r>
              <a:rPr lang="en-US" dirty="0" err="1"/>
              <a:t>column_name</a:t>
            </a:r>
            <a:r>
              <a:rPr lang="en-US" dirty="0"/>
              <a:t>[, </a:t>
            </a:r>
            <a:r>
              <a:rPr lang="en-US" dirty="0" err="1"/>
              <a:t>column_name</a:t>
            </a:r>
            <a:r>
              <a:rPr lang="en-US" dirty="0"/>
              <a:t>][, ...]</a:t>
            </a:r>
          </a:p>
          <a:p>
            <a:endParaRPr lang="en-US" dirty="0"/>
          </a:p>
          <a:p>
            <a:r>
              <a:rPr lang="en-US" dirty="0" err="1"/>
              <a:t>value_list</a:t>
            </a:r>
            <a:r>
              <a:rPr lang="en-US" dirty="0"/>
              <a:t>:</a:t>
            </a:r>
          </a:p>
          <a:p>
            <a:r>
              <a:rPr lang="en-US" dirty="0"/>
              <a:t>    value[, value][, ...]</a:t>
            </a:r>
            <a:endParaRPr lang="en-IN" dirty="0"/>
          </a:p>
        </p:txBody>
      </p:sp>
      <p:sp>
        <p:nvSpPr>
          <p:cNvPr id="8" name="TextBox 7">
            <a:extLst>
              <a:ext uri="{FF2B5EF4-FFF2-40B4-BE49-F238E27FC236}">
                <a16:creationId xmlns:a16="http://schemas.microsoft.com/office/drawing/2014/main" id="{705A854D-4866-59C6-1D88-C102DDD177AB}"/>
              </a:ext>
            </a:extLst>
          </p:cNvPr>
          <p:cNvSpPr txBox="1"/>
          <p:nvPr/>
        </p:nvSpPr>
        <p:spPr>
          <a:xfrm>
            <a:off x="1300163" y="4415195"/>
            <a:ext cx="9886950" cy="1477328"/>
          </a:xfrm>
          <a:prstGeom prst="rect">
            <a:avLst/>
          </a:prstGeom>
          <a:noFill/>
        </p:spPr>
        <p:txBody>
          <a:bodyPr wrap="square">
            <a:spAutoFit/>
          </a:bodyPr>
          <a:lstStyle/>
          <a:p>
            <a:pPr algn="l">
              <a:buFont typeface="Arial" panose="020B0604020202020204" pitchFamily="34" charset="0"/>
              <a:buChar char="•"/>
            </a:pPr>
            <a:r>
              <a:rPr lang="en-US" b="0" i="0" dirty="0" err="1">
                <a:effectLst/>
                <a:latin typeface="Helvetica" panose="020B0604020202020204" pitchFamily="34" charset="0"/>
              </a:rPr>
              <a:t>column_list</a:t>
            </a:r>
            <a:r>
              <a:rPr lang="en-US" b="0" i="0" dirty="0">
                <a:effectLst/>
                <a:latin typeface="Helvetica" panose="020B0604020202020204" pitchFamily="34" charset="0"/>
              </a:rPr>
              <a:t> is a list of one or more columns.</a:t>
            </a:r>
          </a:p>
          <a:p>
            <a:pPr algn="l">
              <a:buFont typeface="Arial" panose="020B0604020202020204" pitchFamily="34" charset="0"/>
              <a:buChar char="•"/>
            </a:pPr>
            <a:r>
              <a:rPr lang="en-US" b="0" i="0" dirty="0" err="1">
                <a:effectLst/>
                <a:latin typeface="Helvetica" panose="020B0604020202020204" pitchFamily="34" charset="0"/>
              </a:rPr>
              <a:t>value_list</a:t>
            </a:r>
            <a:r>
              <a:rPr lang="en-US" b="0" i="0" dirty="0">
                <a:effectLst/>
                <a:latin typeface="Helvetica" panose="020B0604020202020204" pitchFamily="34" charset="0"/>
              </a:rPr>
              <a:t> is a list of values and must be supplied for each partition definition.</a:t>
            </a:r>
          </a:p>
          <a:p>
            <a:pPr algn="l">
              <a:buFont typeface="Arial" panose="020B0604020202020204" pitchFamily="34" charset="0"/>
              <a:buChar char="•"/>
            </a:pPr>
            <a:r>
              <a:rPr lang="en-US" b="0" i="0" dirty="0">
                <a:effectLst/>
                <a:latin typeface="Helvetica" panose="020B0604020202020204" pitchFamily="34" charset="0"/>
              </a:rPr>
              <a:t>column list and in the value list defining each partition must occur in the same order</a:t>
            </a:r>
          </a:p>
          <a:p>
            <a:pPr algn="l">
              <a:buFont typeface="Arial" panose="020B0604020202020204" pitchFamily="34" charset="0"/>
              <a:buChar char="•"/>
            </a:pPr>
            <a:r>
              <a:rPr lang="en-US" b="0" i="0" dirty="0">
                <a:effectLst/>
                <a:latin typeface="Helvetica" panose="020B0604020202020204" pitchFamily="34" charset="0"/>
              </a:rPr>
              <a:t>The order of the column names in the partitioning column list and the value lists do not have to be the same as the order of the table column definitions in CREATE TABLE statement.</a:t>
            </a:r>
          </a:p>
        </p:txBody>
      </p:sp>
    </p:spTree>
    <p:extLst>
      <p:ext uri="{BB962C8B-B14F-4D97-AF65-F5344CB8AC3E}">
        <p14:creationId xmlns:p14="http://schemas.microsoft.com/office/powerpoint/2010/main" val="67051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DB86D-2EEE-C48A-2330-728A8C17FB68}"/>
              </a:ext>
            </a:extLst>
          </p:cNvPr>
          <p:cNvSpPr txBox="1"/>
          <p:nvPr/>
        </p:nvSpPr>
        <p:spPr>
          <a:xfrm>
            <a:off x="385763" y="885825"/>
            <a:ext cx="10915650" cy="4524315"/>
          </a:xfrm>
          <a:prstGeom prst="rect">
            <a:avLst/>
          </a:prstGeom>
          <a:noFill/>
        </p:spPr>
        <p:txBody>
          <a:bodyPr wrap="square">
            <a:spAutoFit/>
          </a:bodyPr>
          <a:lstStyle/>
          <a:p>
            <a:r>
              <a:rPr lang="en-IN" dirty="0" err="1"/>
              <a:t>mysql</a:t>
            </a:r>
            <a:r>
              <a:rPr lang="en-IN" dirty="0"/>
              <a:t>&gt; CREATE TABLE table3 (col1 INT, col2 INT, col3 CHAR(5), col4 INT)</a:t>
            </a:r>
          </a:p>
          <a:p>
            <a:r>
              <a:rPr lang="en-IN" dirty="0"/>
              <a:t>PARTITION BY RANGE COLUMNS(col1, col2, col3) </a:t>
            </a:r>
          </a:p>
          <a:p>
            <a:r>
              <a:rPr lang="en-IN" dirty="0"/>
              <a:t> (PARTITION p0 VALUES LESS THAN (50, 100, '</a:t>
            </a:r>
            <a:r>
              <a:rPr lang="en-IN" dirty="0" err="1"/>
              <a:t>aaaaa</a:t>
            </a:r>
            <a:r>
              <a:rPr lang="en-IN" dirty="0"/>
              <a:t>'), </a:t>
            </a:r>
          </a:p>
          <a:p>
            <a:r>
              <a:rPr lang="en-IN" dirty="0"/>
              <a:t> PARTITION p1 VALUES LESS THAN (100,200,'bbbbb'), </a:t>
            </a:r>
          </a:p>
          <a:p>
            <a:r>
              <a:rPr lang="en-IN" dirty="0"/>
              <a:t> PARTITION p2 VALUES LESS THAN (150,300,'ccccc'), </a:t>
            </a:r>
          </a:p>
          <a:p>
            <a:r>
              <a:rPr lang="en-IN" dirty="0"/>
              <a:t> PARTITION p3 VALUES LESS THAN (MAXVALUE, MAXVALUE, MAXVALUE));</a:t>
            </a:r>
          </a:p>
          <a:p>
            <a:endParaRPr lang="en-IN" dirty="0"/>
          </a:p>
          <a:p>
            <a:r>
              <a:rPr lang="en-IN" dirty="0"/>
              <a:t>Query OK, 0 rows affected (1.39 sec)</a:t>
            </a:r>
          </a:p>
          <a:p>
            <a:endParaRPr lang="en-IN" dirty="0"/>
          </a:p>
          <a:p>
            <a:r>
              <a:rPr lang="en-IN" dirty="0"/>
              <a:t>In the above example -</a:t>
            </a:r>
          </a:p>
          <a:p>
            <a:endParaRPr lang="en-IN" dirty="0"/>
          </a:p>
          <a:p>
            <a:pPr marL="285750" indent="-285750">
              <a:buFont typeface="Wingdings" panose="05000000000000000000" pitchFamily="2" charset="2"/>
              <a:buChar char="Ø"/>
            </a:pPr>
            <a:r>
              <a:rPr lang="en-IN" dirty="0"/>
              <a:t>Table table3 contains the columns col1, col2, col3, col4</a:t>
            </a:r>
          </a:p>
          <a:p>
            <a:pPr marL="285750" indent="-285750">
              <a:buFont typeface="Wingdings" panose="05000000000000000000" pitchFamily="2" charset="2"/>
              <a:buChar char="Ø"/>
            </a:pPr>
            <a:r>
              <a:rPr lang="en-IN" dirty="0"/>
              <a:t>The first three columns have participated in partitioning COLUMNS clause, in the order col1, col2, col3.</a:t>
            </a:r>
          </a:p>
          <a:p>
            <a:pPr marL="285750" indent="-285750">
              <a:buFont typeface="Wingdings" panose="05000000000000000000" pitchFamily="2" charset="2"/>
              <a:buChar char="Ø"/>
            </a:pPr>
            <a:r>
              <a:rPr lang="en-IN" dirty="0"/>
              <a:t>Each value list used to define a partition contains 3 values in the same order and (INT, INT, CHAR(5)) form</a:t>
            </a:r>
          </a:p>
        </p:txBody>
      </p:sp>
    </p:spTree>
    <p:extLst>
      <p:ext uri="{BB962C8B-B14F-4D97-AF65-F5344CB8AC3E}">
        <p14:creationId xmlns:p14="http://schemas.microsoft.com/office/powerpoint/2010/main" val="2747267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71195-B2E3-460A-76B0-C6A9BA9CA00E}"/>
              </a:ext>
            </a:extLst>
          </p:cNvPr>
          <p:cNvSpPr txBox="1"/>
          <p:nvPr/>
        </p:nvSpPr>
        <p:spPr>
          <a:xfrm>
            <a:off x="1089422" y="531316"/>
            <a:ext cx="6093618" cy="1200329"/>
          </a:xfrm>
          <a:prstGeom prst="rect">
            <a:avLst/>
          </a:prstGeom>
          <a:noFill/>
          <a:ln>
            <a:solidFill>
              <a:schemeClr val="accent1"/>
            </a:solidFill>
          </a:ln>
        </p:spPr>
        <p:txBody>
          <a:bodyPr wrap="square">
            <a:spAutoFit/>
          </a:bodyPr>
          <a:lstStyle/>
          <a:p>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rc1 </a:t>
            </a:r>
            <a:r>
              <a:rPr lang="en-US" b="0" i="0" dirty="0">
                <a:solidFill>
                  <a:srgbClr val="999999"/>
                </a:solidFill>
                <a:effectLst/>
                <a:latin typeface="Liberation Mono"/>
              </a:rPr>
              <a:t>(</a:t>
            </a:r>
            <a:r>
              <a:rPr lang="en-US" b="0" i="0" dirty="0">
                <a:solidFill>
                  <a:srgbClr val="000000"/>
                </a:solidFill>
                <a:effectLst/>
                <a:latin typeface="Liberation Mono"/>
              </a:rPr>
              <a:t> a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b </a:t>
            </a:r>
            <a:r>
              <a:rPr lang="en-US" b="0" i="0" dirty="0">
                <a:solidFill>
                  <a:srgbClr val="834689"/>
                </a:solidFill>
                <a:effectLst/>
                <a:latin typeface="Liberation Mono"/>
              </a:rPr>
              <a:t>INT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RANGE</a:t>
            </a:r>
            <a:r>
              <a:rPr lang="en-US" b="0" i="0" dirty="0">
                <a:solidFill>
                  <a:srgbClr val="000000"/>
                </a:solidFill>
                <a:effectLst/>
                <a:latin typeface="Liberation Mono"/>
              </a:rPr>
              <a:t> </a:t>
            </a:r>
            <a:r>
              <a:rPr lang="en-US" b="0" i="0" dirty="0">
                <a:solidFill>
                  <a:srgbClr val="0077AA"/>
                </a:solidFill>
                <a:effectLst/>
                <a:latin typeface="Liberation Mono"/>
              </a:rPr>
              <a:t>COLUMNS</a:t>
            </a:r>
            <a:r>
              <a:rPr lang="en-US" b="0" i="0" dirty="0">
                <a:solidFill>
                  <a:srgbClr val="999999"/>
                </a:solidFill>
                <a:effectLst/>
                <a:latin typeface="Liberation Mono"/>
              </a:rPr>
              <a:t>(</a:t>
            </a:r>
            <a:r>
              <a:rPr lang="en-US" b="0" i="0" dirty="0">
                <a:solidFill>
                  <a:srgbClr val="000000"/>
                </a:solidFill>
                <a:effectLst/>
                <a:latin typeface="Liberation Mono"/>
              </a:rPr>
              <a:t>a</a:t>
            </a:r>
            <a:r>
              <a:rPr lang="en-US" b="0" i="0" dirty="0">
                <a:solidFill>
                  <a:srgbClr val="999999"/>
                </a:solidFill>
                <a:effectLst/>
                <a:latin typeface="Liberation Mono"/>
              </a:rPr>
              <a:t>,</a:t>
            </a:r>
            <a:r>
              <a:rPr lang="en-US" b="0" i="0" dirty="0">
                <a:solidFill>
                  <a:srgbClr val="000000"/>
                </a:solidFill>
                <a:effectLst/>
                <a:latin typeface="Liberation Mono"/>
              </a:rPr>
              <a:t> b</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a:t>
            </a:r>
            <a:r>
              <a:rPr lang="en-US" b="0" i="0" dirty="0">
                <a:solidFill>
                  <a:srgbClr val="000000"/>
                </a:solidFill>
                <a:effectLst/>
                <a:latin typeface="Liberation Mono"/>
              </a:rPr>
              <a:t> p0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990055"/>
                </a:solidFill>
                <a:effectLst/>
                <a:latin typeface="Liberation Mono"/>
              </a:rPr>
              <a:t>5</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0055"/>
                </a:solidFill>
                <a:effectLst/>
                <a:latin typeface="Liberation Mono"/>
              </a:rPr>
              <a:t>12</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PARTITION</a:t>
            </a:r>
            <a:r>
              <a:rPr lang="en-US" b="0" i="0" dirty="0">
                <a:solidFill>
                  <a:srgbClr val="000000"/>
                </a:solidFill>
                <a:effectLst/>
                <a:latin typeface="Liberation Mono"/>
              </a:rPr>
              <a:t> p3 </a:t>
            </a:r>
            <a:r>
              <a:rPr lang="en-US" b="0" i="0" dirty="0">
                <a:solidFill>
                  <a:srgbClr val="0077AA"/>
                </a:solidFill>
                <a:effectLst/>
                <a:latin typeface="Liberation Mono"/>
              </a:rPr>
              <a:t>VALUES</a:t>
            </a:r>
            <a:r>
              <a:rPr lang="en-US" b="0" i="0" dirty="0">
                <a:solidFill>
                  <a:srgbClr val="000000"/>
                </a:solidFill>
                <a:effectLst/>
                <a:latin typeface="Liberation Mono"/>
              </a:rPr>
              <a:t> </a:t>
            </a:r>
            <a:r>
              <a:rPr lang="en-US" b="0" i="0" dirty="0">
                <a:solidFill>
                  <a:srgbClr val="0077AA"/>
                </a:solidFill>
                <a:effectLst/>
                <a:latin typeface="Liberation Mono"/>
              </a:rPr>
              <a:t>LESS</a:t>
            </a:r>
            <a:r>
              <a:rPr lang="en-US" b="0" i="0" dirty="0">
                <a:solidFill>
                  <a:srgbClr val="000000"/>
                </a:solidFill>
                <a:effectLst/>
                <a:latin typeface="Liberation Mono"/>
              </a:rPr>
              <a:t> </a:t>
            </a:r>
            <a:r>
              <a:rPr lang="en-US" b="0" i="0" dirty="0">
                <a:solidFill>
                  <a:srgbClr val="0077AA"/>
                </a:solidFill>
                <a:effectLst/>
                <a:latin typeface="Liberation Mono"/>
              </a:rPr>
              <a:t>THAN</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77AA"/>
                </a:solidFill>
                <a:effectLst/>
                <a:latin typeface="Liberation Mono"/>
              </a:rPr>
              <a:t>MAXVALUE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MAXVALUE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endParaRPr lang="en-IN" dirty="0"/>
          </a:p>
        </p:txBody>
      </p:sp>
      <p:sp>
        <p:nvSpPr>
          <p:cNvPr id="5" name="TextBox 4">
            <a:extLst>
              <a:ext uri="{FF2B5EF4-FFF2-40B4-BE49-F238E27FC236}">
                <a16:creationId xmlns:a16="http://schemas.microsoft.com/office/drawing/2014/main" id="{94C92C0A-0142-87C4-B7E5-D35F4694A698}"/>
              </a:ext>
            </a:extLst>
          </p:cNvPr>
          <p:cNvSpPr txBox="1"/>
          <p:nvPr/>
        </p:nvSpPr>
        <p:spPr>
          <a:xfrm>
            <a:off x="1089421" y="2267694"/>
            <a:ext cx="8097441" cy="3139321"/>
          </a:xfrm>
          <a:prstGeom prst="rect">
            <a:avLst/>
          </a:prstGeom>
          <a:noFill/>
          <a:ln>
            <a:solidFill>
              <a:schemeClr val="accent1"/>
            </a:solidFill>
          </a:ln>
        </p:spPr>
        <p:txBody>
          <a:bodyPr wrap="square">
            <a:spAutoFit/>
          </a:bodyPr>
          <a:lstStyle/>
          <a:p>
            <a:r>
              <a:rPr lang="en-IN" b="0" i="0" dirty="0" err="1">
                <a:solidFill>
                  <a:srgbClr val="A67F59"/>
                </a:solidFill>
                <a:effectLst/>
                <a:latin typeface="Liberation Mono"/>
              </a:rPr>
              <a:t>mysql</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INSERT</a:t>
            </a:r>
            <a:r>
              <a:rPr lang="en-IN" b="0" i="0" dirty="0">
                <a:solidFill>
                  <a:srgbClr val="000000"/>
                </a:solidFill>
                <a:effectLst/>
                <a:latin typeface="Liberation Mono"/>
              </a:rPr>
              <a:t> </a:t>
            </a:r>
            <a:r>
              <a:rPr lang="en-IN" b="0" i="0" dirty="0">
                <a:solidFill>
                  <a:srgbClr val="0077AA"/>
                </a:solidFill>
                <a:effectLst/>
                <a:latin typeface="Liberation Mono"/>
              </a:rPr>
              <a:t>INTO</a:t>
            </a:r>
            <a:r>
              <a:rPr lang="en-IN" b="0" i="0" dirty="0">
                <a:solidFill>
                  <a:srgbClr val="000000"/>
                </a:solidFill>
                <a:effectLst/>
                <a:latin typeface="Liberation Mono"/>
              </a:rPr>
              <a:t> rc1 </a:t>
            </a:r>
            <a:r>
              <a:rPr lang="en-IN" b="0" i="0" dirty="0">
                <a:solidFill>
                  <a:srgbClr val="0077AA"/>
                </a:solidFill>
                <a:effectLst/>
                <a:latin typeface="Liberation Mono"/>
              </a:rPr>
              <a:t>VALUES</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5</a:t>
            </a:r>
            <a:r>
              <a:rPr lang="en-IN" b="0" i="0" dirty="0">
                <a:solidFill>
                  <a:srgbClr val="999999"/>
                </a:solidFill>
                <a:effectLst/>
                <a:latin typeface="Liberation Mono"/>
              </a:rPr>
              <a:t>,</a:t>
            </a:r>
            <a:r>
              <a:rPr lang="en-IN" b="0" i="0" dirty="0">
                <a:solidFill>
                  <a:srgbClr val="990055"/>
                </a:solidFill>
                <a:effectLst/>
                <a:latin typeface="Liberation Mono"/>
              </a:rPr>
              <a:t>10</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5</a:t>
            </a:r>
            <a:r>
              <a:rPr lang="en-IN" b="0" i="0" dirty="0">
                <a:solidFill>
                  <a:srgbClr val="999999"/>
                </a:solidFill>
                <a:effectLst/>
                <a:latin typeface="Liberation Mono"/>
              </a:rPr>
              <a:t>,</a:t>
            </a:r>
            <a:r>
              <a:rPr lang="en-IN" b="0" i="0" dirty="0">
                <a:solidFill>
                  <a:srgbClr val="990055"/>
                </a:solidFill>
                <a:effectLst/>
                <a:latin typeface="Liberation Mono"/>
              </a:rPr>
              <a:t>11</a:t>
            </a:r>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990055"/>
                </a:solidFill>
                <a:effectLst/>
                <a:latin typeface="Liberation Mono"/>
              </a:rPr>
              <a:t>5</a:t>
            </a:r>
            <a:r>
              <a:rPr lang="en-IN" b="0" i="0" dirty="0">
                <a:solidFill>
                  <a:srgbClr val="999999"/>
                </a:solidFill>
                <a:effectLst/>
                <a:latin typeface="Liberation Mono"/>
              </a:rPr>
              <a:t>,</a:t>
            </a:r>
            <a:r>
              <a:rPr lang="en-IN" b="0" i="0" dirty="0">
                <a:solidFill>
                  <a:srgbClr val="990055"/>
                </a:solidFill>
                <a:effectLst/>
                <a:latin typeface="Liberation Mono"/>
              </a:rPr>
              <a:t>12</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555555"/>
                </a:solidFill>
                <a:effectLst/>
                <a:latin typeface="Liberation Mono"/>
              </a:rPr>
              <a:t>Query OK, 3 rows affected (0.00 sec)</a:t>
            </a:r>
            <a:r>
              <a:rPr lang="en-IN" b="0" i="0" dirty="0">
                <a:solidFill>
                  <a:srgbClr val="000000"/>
                </a:solidFill>
                <a:effectLst/>
                <a:latin typeface="Liberation Mono"/>
              </a:rPr>
              <a:t> </a:t>
            </a:r>
            <a:r>
              <a:rPr lang="en-IN" b="0" i="0" dirty="0">
                <a:solidFill>
                  <a:srgbClr val="555555"/>
                </a:solidFill>
                <a:effectLst/>
                <a:latin typeface="Liberation Mono"/>
              </a:rPr>
              <a:t>Records: 3 Duplicates: 0 Warnings: 0</a:t>
            </a:r>
            <a:r>
              <a:rPr lang="en-IN" b="0" i="0" dirty="0">
                <a:solidFill>
                  <a:srgbClr val="000000"/>
                </a:solidFill>
                <a:effectLst/>
                <a:latin typeface="Liberation Mono"/>
              </a:rPr>
              <a:t> </a:t>
            </a:r>
          </a:p>
          <a:p>
            <a:r>
              <a:rPr lang="en-IN" b="0" i="0" dirty="0" err="1">
                <a:solidFill>
                  <a:srgbClr val="A67F59"/>
                </a:solidFill>
                <a:effectLst/>
                <a:latin typeface="Liberation Mono"/>
              </a:rPr>
              <a:t>mysql</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SELECT</a:t>
            </a:r>
            <a:r>
              <a:rPr lang="en-IN" b="0" i="0" dirty="0">
                <a:solidFill>
                  <a:srgbClr val="000000"/>
                </a:solidFill>
                <a:effectLst/>
                <a:latin typeface="Liberation Mono"/>
              </a:rPr>
              <a:t> PARTITION_NAME</a:t>
            </a:r>
            <a:r>
              <a:rPr lang="en-IN" b="0" i="0" dirty="0">
                <a:solidFill>
                  <a:srgbClr val="999999"/>
                </a:solidFill>
                <a:effectLst/>
                <a:latin typeface="Liberation Mono"/>
              </a:rPr>
              <a:t>,</a:t>
            </a:r>
            <a:r>
              <a:rPr lang="en-IN" b="0" i="0" dirty="0">
                <a:solidFill>
                  <a:srgbClr val="000000"/>
                </a:solidFill>
                <a:effectLst/>
                <a:latin typeface="Liberation Mono"/>
              </a:rPr>
              <a:t>TABLE_ROWS </a:t>
            </a:r>
          </a:p>
          <a:p>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FROM</a:t>
            </a:r>
            <a:r>
              <a:rPr lang="en-IN" b="0" i="0" dirty="0">
                <a:solidFill>
                  <a:srgbClr val="000000"/>
                </a:solidFill>
                <a:effectLst/>
                <a:latin typeface="Liberation Mono"/>
              </a:rPr>
              <a:t> INFORMATION_SCHEMA</a:t>
            </a:r>
            <a:r>
              <a:rPr lang="en-IN" b="0" i="0" dirty="0">
                <a:solidFill>
                  <a:srgbClr val="999999"/>
                </a:solidFill>
                <a:effectLst/>
                <a:latin typeface="Liberation Mono"/>
              </a:rPr>
              <a:t>.</a:t>
            </a:r>
            <a:r>
              <a:rPr lang="en-IN" b="0" i="0" dirty="0">
                <a:solidFill>
                  <a:srgbClr val="0077AA"/>
                </a:solidFill>
                <a:effectLst/>
                <a:latin typeface="Liberation Mono"/>
              </a:rPr>
              <a:t>PARTITIONS</a:t>
            </a:r>
          </a:p>
          <a:p>
            <a:r>
              <a:rPr lang="en-IN" b="0" i="0" dirty="0">
                <a:solidFill>
                  <a:srgbClr val="000000"/>
                </a:solidFill>
                <a:effectLst/>
                <a:latin typeface="Liberation Mono"/>
              </a:rPr>
              <a:t> </a:t>
            </a:r>
            <a:r>
              <a:rPr lang="en-IN" b="0" i="0" dirty="0">
                <a:solidFill>
                  <a:srgbClr val="A67F59"/>
                </a:solidFill>
                <a:effectLst/>
                <a:latin typeface="Liberation Mono"/>
              </a:rPr>
              <a:t>-&gt;</a:t>
            </a:r>
            <a:r>
              <a:rPr lang="en-IN" b="0" i="0" dirty="0">
                <a:solidFill>
                  <a:srgbClr val="000000"/>
                </a:solidFill>
                <a:effectLst/>
                <a:latin typeface="Liberation Mono"/>
              </a:rPr>
              <a:t> </a:t>
            </a:r>
            <a:r>
              <a:rPr lang="en-IN" b="0" i="0" dirty="0">
                <a:solidFill>
                  <a:srgbClr val="0077AA"/>
                </a:solidFill>
                <a:effectLst/>
                <a:latin typeface="Liberation Mono"/>
              </a:rPr>
              <a:t>WHERE</a:t>
            </a:r>
            <a:r>
              <a:rPr lang="en-IN" b="0" i="0" dirty="0">
                <a:solidFill>
                  <a:srgbClr val="000000"/>
                </a:solidFill>
                <a:effectLst/>
                <a:latin typeface="Liberation Mono"/>
              </a:rPr>
              <a:t> </a:t>
            </a:r>
            <a:r>
              <a:rPr lang="en-IN" b="0" i="0" dirty="0">
                <a:solidFill>
                  <a:srgbClr val="0077AA"/>
                </a:solidFill>
                <a:effectLst/>
                <a:latin typeface="Liberation Mono"/>
              </a:rPr>
              <a:t>TABLE_NAME</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0" dirty="0">
                <a:solidFill>
                  <a:srgbClr val="669900"/>
                </a:solidFill>
                <a:effectLst/>
                <a:latin typeface="Liberation Mono"/>
              </a:rPr>
              <a:t>'rc1’</a:t>
            </a:r>
            <a:r>
              <a:rPr lang="en-IN" b="0" i="0" dirty="0">
                <a:solidFill>
                  <a:srgbClr val="999999"/>
                </a:solidFill>
                <a:effectLst/>
                <a:latin typeface="Liberation Mono"/>
              </a:rPr>
              <a:t>;</a:t>
            </a:r>
          </a:p>
          <a:p>
            <a:r>
              <a:rPr lang="en-IN" b="0" i="0" dirty="0">
                <a:solidFill>
                  <a:srgbClr val="000000"/>
                </a:solidFill>
                <a:effectLst/>
                <a:latin typeface="Liberation Mono"/>
              </a:rPr>
              <a:t>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TABLE_SCHEMA </a:t>
            </a:r>
            <a:r>
              <a:rPr lang="en-IN" b="0" i="0" dirty="0">
                <a:solidFill>
                  <a:srgbClr val="999999"/>
                </a:solidFill>
                <a:effectLst/>
                <a:latin typeface="Liberation Mono"/>
              </a:rPr>
              <a:t>|</a:t>
            </a:r>
            <a:r>
              <a:rPr lang="en-IN" b="0" i="0" dirty="0">
                <a:solidFill>
                  <a:srgbClr val="555555"/>
                </a:solidFill>
                <a:effectLst/>
                <a:latin typeface="Liberation Mono"/>
              </a:rPr>
              <a:t> PARTITION_NAME </a:t>
            </a:r>
            <a:r>
              <a:rPr lang="en-IN" b="0" i="0" dirty="0">
                <a:solidFill>
                  <a:srgbClr val="999999"/>
                </a:solidFill>
                <a:effectLst/>
                <a:latin typeface="Liberation Mono"/>
              </a:rPr>
              <a:t>|</a:t>
            </a:r>
            <a:r>
              <a:rPr lang="en-IN" b="0" i="0" dirty="0">
                <a:solidFill>
                  <a:srgbClr val="555555"/>
                </a:solidFill>
                <a:effectLst/>
                <a:latin typeface="Liberation Mono"/>
              </a:rPr>
              <a:t> TABLE_ROWS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p </a:t>
            </a:r>
            <a:r>
              <a:rPr lang="en-IN" b="0" i="0" dirty="0">
                <a:solidFill>
                  <a:srgbClr val="999999"/>
                </a:solidFill>
                <a:effectLst/>
                <a:latin typeface="Liberation Mono"/>
              </a:rPr>
              <a:t>|</a:t>
            </a:r>
            <a:r>
              <a:rPr lang="en-IN" b="0" i="0" dirty="0">
                <a:solidFill>
                  <a:srgbClr val="555555"/>
                </a:solidFill>
                <a:effectLst/>
                <a:latin typeface="Liberation Mono"/>
              </a:rPr>
              <a:t> p0 </a:t>
            </a:r>
            <a:r>
              <a:rPr lang="en-IN" b="0" i="0" dirty="0">
                <a:solidFill>
                  <a:srgbClr val="999999"/>
                </a:solidFill>
                <a:effectLst/>
                <a:latin typeface="Liberation Mono"/>
              </a:rPr>
              <a:t>|</a:t>
            </a:r>
            <a:r>
              <a:rPr lang="en-IN" b="0" i="0" dirty="0">
                <a:solidFill>
                  <a:srgbClr val="555555"/>
                </a:solidFill>
                <a:effectLst/>
                <a:latin typeface="Liberation Mono"/>
              </a:rPr>
              <a:t> 2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555555"/>
                </a:solidFill>
                <a:effectLst/>
                <a:latin typeface="Liberation Mono"/>
              </a:rPr>
              <a:t> p </a:t>
            </a:r>
            <a:r>
              <a:rPr lang="en-IN" b="0" i="0" dirty="0">
                <a:solidFill>
                  <a:srgbClr val="999999"/>
                </a:solidFill>
                <a:effectLst/>
                <a:latin typeface="Liberation Mono"/>
              </a:rPr>
              <a:t>|</a:t>
            </a:r>
            <a:r>
              <a:rPr lang="en-IN" b="0" i="0" dirty="0">
                <a:solidFill>
                  <a:srgbClr val="555555"/>
                </a:solidFill>
                <a:effectLst/>
                <a:latin typeface="Liberation Mono"/>
              </a:rPr>
              <a:t> p1 </a:t>
            </a:r>
            <a:r>
              <a:rPr lang="en-IN" b="0" i="0" dirty="0">
                <a:solidFill>
                  <a:srgbClr val="999999"/>
                </a:solidFill>
                <a:effectLst/>
                <a:latin typeface="Liberation Mono"/>
              </a:rPr>
              <a:t>|</a:t>
            </a:r>
            <a:r>
              <a:rPr lang="en-IN" b="0" i="0" dirty="0">
                <a:solidFill>
                  <a:srgbClr val="555555"/>
                </a:solidFill>
                <a:effectLst/>
                <a:latin typeface="Liberation Mono"/>
              </a:rPr>
              <a:t> 1 </a:t>
            </a:r>
            <a:r>
              <a:rPr lang="en-IN" b="0" i="0" dirty="0">
                <a:solidFill>
                  <a:srgbClr val="999999"/>
                </a:solidFill>
                <a:effectLst/>
                <a:latin typeface="Liberation Mono"/>
              </a:rPr>
              <a:t>|</a:t>
            </a:r>
            <a:r>
              <a:rPr lang="en-IN" b="0" i="0" dirty="0">
                <a:solidFill>
                  <a:srgbClr val="000000"/>
                </a:solidFill>
                <a:effectLst/>
                <a:latin typeface="Liberation Mono"/>
              </a:rPr>
              <a:t> </a:t>
            </a:r>
          </a:p>
          <a:p>
            <a:r>
              <a:rPr lang="en-IN" b="0" i="0" dirty="0">
                <a:solidFill>
                  <a:srgbClr val="999999"/>
                </a:solidFill>
                <a:effectLst/>
                <a:latin typeface="Liberation Mono"/>
              </a:rPr>
              <a:t>+--------------+----------------+------------+</a:t>
            </a:r>
            <a:r>
              <a:rPr lang="en-IN" b="0" i="0" dirty="0">
                <a:solidFill>
                  <a:srgbClr val="000000"/>
                </a:solidFill>
                <a:effectLst/>
                <a:latin typeface="Liberation Mono"/>
              </a:rPr>
              <a:t> </a:t>
            </a:r>
            <a:r>
              <a:rPr lang="en-IN" b="0" i="0" dirty="0">
                <a:solidFill>
                  <a:srgbClr val="555555"/>
                </a:solidFill>
                <a:effectLst/>
                <a:latin typeface="Liberation Mono"/>
              </a:rPr>
              <a:t>2 rows in set (0.00 sec)</a:t>
            </a:r>
            <a:endParaRPr lang="en-IN" dirty="0"/>
          </a:p>
        </p:txBody>
      </p:sp>
      <p:sp>
        <p:nvSpPr>
          <p:cNvPr id="8" name="TextBox 7">
            <a:extLst>
              <a:ext uri="{FF2B5EF4-FFF2-40B4-BE49-F238E27FC236}">
                <a16:creationId xmlns:a16="http://schemas.microsoft.com/office/drawing/2014/main" id="{441AD14B-BCF6-9E60-9987-96EEFC7290A6}"/>
              </a:ext>
            </a:extLst>
          </p:cNvPr>
          <p:cNvSpPr txBox="1"/>
          <p:nvPr/>
        </p:nvSpPr>
        <p:spPr>
          <a:xfrm>
            <a:off x="1089421" y="5692765"/>
            <a:ext cx="10583467" cy="923330"/>
          </a:xfrm>
          <a:prstGeom prst="rect">
            <a:avLst/>
          </a:prstGeom>
          <a:noFill/>
        </p:spPr>
        <p:txBody>
          <a:bodyPr wrap="square">
            <a:spAutoFit/>
          </a:bodyPr>
          <a:lstStyle/>
          <a:p>
            <a:r>
              <a:rPr lang="en-US" dirty="0"/>
              <a:t>The 2 tuples (5,10) and (5,11) evaluate as less than (5,12), so they are stored in partition p0. Since 5 is not less than 5 and 12 is not less than 12, (5,12) is considered not less than (5,12), and is stored in partition p1.</a:t>
            </a:r>
            <a:endParaRPr lang="en-IN" dirty="0"/>
          </a:p>
        </p:txBody>
      </p:sp>
    </p:spTree>
    <p:extLst>
      <p:ext uri="{BB962C8B-B14F-4D97-AF65-F5344CB8AC3E}">
        <p14:creationId xmlns:p14="http://schemas.microsoft.com/office/powerpoint/2010/main" val="920229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7CFD77-42F2-D317-8289-8C28210E4ADC}"/>
              </a:ext>
            </a:extLst>
          </p:cNvPr>
          <p:cNvSpPr txBox="1"/>
          <p:nvPr/>
        </p:nvSpPr>
        <p:spPr>
          <a:xfrm>
            <a:off x="885826" y="51703"/>
            <a:ext cx="6929438" cy="6186309"/>
          </a:xfrm>
          <a:prstGeom prst="rect">
            <a:avLst/>
          </a:prstGeom>
          <a:noFill/>
          <a:ln>
            <a:solidFill>
              <a:schemeClr val="accent1"/>
            </a:solidFill>
          </a:ln>
        </p:spPr>
        <p:txBody>
          <a:bodyPr wrap="square">
            <a:spAutoFit/>
          </a:bodyPr>
          <a:lstStyle/>
          <a:p>
            <a:r>
              <a:rPr lang="en-IN" dirty="0"/>
              <a:t>CREATE TABLE rc2 (</a:t>
            </a:r>
          </a:p>
          <a:p>
            <a:r>
              <a:rPr lang="en-IN" dirty="0"/>
              <a:t>    a INT,</a:t>
            </a:r>
          </a:p>
          <a:p>
            <a:r>
              <a:rPr lang="en-IN" dirty="0"/>
              <a:t>    b INT</a:t>
            </a:r>
          </a:p>
          <a:p>
            <a:r>
              <a:rPr lang="en-IN" dirty="0"/>
              <a:t>)</a:t>
            </a:r>
          </a:p>
          <a:p>
            <a:r>
              <a:rPr lang="en-IN" dirty="0"/>
              <a:t>PARTITION BY RANGE COLUMNS(</a:t>
            </a:r>
            <a:r>
              <a:rPr lang="en-IN" dirty="0" err="1"/>
              <a:t>a,b</a:t>
            </a:r>
            <a:r>
              <a:rPr lang="en-IN" dirty="0"/>
              <a:t>) (</a:t>
            </a:r>
          </a:p>
          <a:p>
            <a:r>
              <a:rPr lang="en-IN" dirty="0"/>
              <a:t>    PARTITION p0 VALUES LESS THAN (0,10),</a:t>
            </a:r>
          </a:p>
          <a:p>
            <a:r>
              <a:rPr lang="en-IN" dirty="0"/>
              <a:t>    PARTITION p1 VALUES LESS THAN (10,20),</a:t>
            </a:r>
          </a:p>
          <a:p>
            <a:r>
              <a:rPr lang="en-IN" dirty="0"/>
              <a:t>    PARTITION p2 VALUES LESS THAN (10,30),</a:t>
            </a:r>
          </a:p>
          <a:p>
            <a:r>
              <a:rPr lang="en-IN" dirty="0"/>
              <a:t>    PARTITION p3 VALUES LESS THAN (MAXVALUE,MAXVALUE)</a:t>
            </a:r>
          </a:p>
          <a:p>
            <a:r>
              <a:rPr lang="en-IN" dirty="0"/>
              <a:t> );</a:t>
            </a:r>
          </a:p>
          <a:p>
            <a:r>
              <a:rPr lang="en-IN" dirty="0"/>
              <a:t>CREATE TABLE rc3 (</a:t>
            </a:r>
          </a:p>
          <a:p>
            <a:r>
              <a:rPr lang="en-IN" dirty="0"/>
              <a:t>    a INT,</a:t>
            </a:r>
          </a:p>
          <a:p>
            <a:r>
              <a:rPr lang="en-IN" dirty="0"/>
              <a:t>    b INT</a:t>
            </a:r>
          </a:p>
          <a:p>
            <a:r>
              <a:rPr lang="en-IN" dirty="0"/>
              <a:t>)</a:t>
            </a:r>
          </a:p>
          <a:p>
            <a:r>
              <a:rPr lang="en-IN" dirty="0"/>
              <a:t>PARTITION BY RANGE COLUMNS(</a:t>
            </a:r>
            <a:r>
              <a:rPr lang="en-IN" dirty="0" err="1"/>
              <a:t>a,b</a:t>
            </a:r>
            <a:r>
              <a:rPr lang="en-IN" dirty="0"/>
              <a:t>) (</a:t>
            </a:r>
          </a:p>
          <a:p>
            <a:r>
              <a:rPr lang="en-IN" dirty="0"/>
              <a:t>    PARTITION p0 VALUES LESS THAN (0,10),</a:t>
            </a:r>
          </a:p>
          <a:p>
            <a:r>
              <a:rPr lang="en-IN" dirty="0"/>
              <a:t>    PARTITION p1 VALUES LESS THAN (10,20),</a:t>
            </a:r>
          </a:p>
          <a:p>
            <a:r>
              <a:rPr lang="en-IN" dirty="0"/>
              <a:t>    PARTITION p2 VALUES LESS THAN (10,30),</a:t>
            </a:r>
          </a:p>
          <a:p>
            <a:r>
              <a:rPr lang="en-IN" dirty="0"/>
              <a:t>    PARTITION p3 VALUES LESS THAN (10,35),</a:t>
            </a:r>
          </a:p>
          <a:p>
            <a:r>
              <a:rPr lang="en-IN" dirty="0"/>
              <a:t>    PARTITION p4 VALUES LESS THAN (20,40),</a:t>
            </a:r>
          </a:p>
          <a:p>
            <a:r>
              <a:rPr lang="en-IN" dirty="0"/>
              <a:t>    PARTITION p5 VALUES LESS THAN (MAXVALUE,MAXVALUE)</a:t>
            </a:r>
          </a:p>
          <a:p>
            <a:r>
              <a:rPr lang="en-IN" dirty="0"/>
              <a:t> );</a:t>
            </a:r>
          </a:p>
        </p:txBody>
      </p:sp>
      <p:sp>
        <p:nvSpPr>
          <p:cNvPr id="7" name="TextBox 6">
            <a:extLst>
              <a:ext uri="{FF2B5EF4-FFF2-40B4-BE49-F238E27FC236}">
                <a16:creationId xmlns:a16="http://schemas.microsoft.com/office/drawing/2014/main" id="{5183DC35-0B51-7771-A90D-D6FE2833DD7C}"/>
              </a:ext>
            </a:extLst>
          </p:cNvPr>
          <p:cNvSpPr txBox="1"/>
          <p:nvPr/>
        </p:nvSpPr>
        <p:spPr>
          <a:xfrm>
            <a:off x="8259365" y="1674674"/>
            <a:ext cx="3499248" cy="341632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Ø"/>
            </a:pPr>
            <a:r>
              <a:rPr lang="en-US" dirty="0"/>
              <a:t>possible to create tables partitioned by RANGE COLUMNS where limiting values for one or more columns are repeated in successive partition definitions. </a:t>
            </a:r>
          </a:p>
          <a:p>
            <a:pPr marL="285750" indent="-285750">
              <a:buFont typeface="Wingdings" panose="05000000000000000000" pitchFamily="2" charset="2"/>
              <a:buChar char="Ø"/>
            </a:pPr>
            <a:r>
              <a:rPr lang="en-US" dirty="0"/>
              <a:t>Can do this as long as the tuples of column values used to define the partitions are strictly increasing</a:t>
            </a:r>
            <a:endParaRPr lang="en-IN" dirty="0"/>
          </a:p>
        </p:txBody>
      </p:sp>
    </p:spTree>
    <p:extLst>
      <p:ext uri="{BB962C8B-B14F-4D97-AF65-F5344CB8AC3E}">
        <p14:creationId xmlns:p14="http://schemas.microsoft.com/office/powerpoint/2010/main" val="3029716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9F47B1-8A27-F5B4-9BCA-37E383DCD571}"/>
              </a:ext>
            </a:extLst>
          </p:cNvPr>
          <p:cNvSpPr txBox="1"/>
          <p:nvPr/>
        </p:nvSpPr>
        <p:spPr>
          <a:xfrm>
            <a:off x="1289448" y="756434"/>
            <a:ext cx="6093618" cy="3416320"/>
          </a:xfrm>
          <a:prstGeom prst="rect">
            <a:avLst/>
          </a:prstGeom>
          <a:noFill/>
          <a:ln>
            <a:solidFill>
              <a:schemeClr val="accent1"/>
            </a:solidFill>
          </a:ln>
        </p:spPr>
        <p:txBody>
          <a:bodyPr wrap="square">
            <a:spAutoFit/>
          </a:bodyPr>
          <a:lstStyle/>
          <a:p>
            <a:r>
              <a:rPr lang="en-US" dirty="0"/>
              <a:t>CREATE TABLE rc4 (</a:t>
            </a:r>
          </a:p>
          <a:p>
            <a:r>
              <a:rPr lang="en-US" dirty="0"/>
              <a:t>    a INT,</a:t>
            </a:r>
          </a:p>
          <a:p>
            <a:r>
              <a:rPr lang="en-US" dirty="0"/>
              <a:t>    b INT,</a:t>
            </a:r>
          </a:p>
          <a:p>
            <a:r>
              <a:rPr lang="en-US" dirty="0"/>
              <a:t>    c INT</a:t>
            </a:r>
          </a:p>
          <a:p>
            <a:r>
              <a:rPr lang="en-US" dirty="0"/>
              <a:t>)</a:t>
            </a:r>
          </a:p>
          <a:p>
            <a:r>
              <a:rPr lang="en-US" dirty="0"/>
              <a:t>PARTITION BY RANGE COLUMNS(</a:t>
            </a:r>
            <a:r>
              <a:rPr lang="en-US" dirty="0" err="1"/>
              <a:t>a,b,c</a:t>
            </a:r>
            <a:r>
              <a:rPr lang="en-US" dirty="0"/>
              <a:t>) (</a:t>
            </a:r>
          </a:p>
          <a:p>
            <a:r>
              <a:rPr lang="en-US" dirty="0"/>
              <a:t>    PARTITION p0 VALUES LESS THAN (0,25,50),</a:t>
            </a:r>
          </a:p>
          <a:p>
            <a:r>
              <a:rPr lang="en-US" dirty="0"/>
              <a:t>    PARTITION p1 VALUES LESS THAN (10,20,100),</a:t>
            </a:r>
          </a:p>
          <a:p>
            <a:r>
              <a:rPr lang="en-US" dirty="0"/>
              <a:t>    PARTITION p2 VALUES LESS THAN (10,30,50)</a:t>
            </a:r>
          </a:p>
          <a:p>
            <a:r>
              <a:rPr lang="en-US" dirty="0"/>
              <a:t>    PARTITION p3 VALUES LESS THAN (MAXVALUE,MAXVALUE,MAXVALUE)</a:t>
            </a:r>
          </a:p>
          <a:p>
            <a:r>
              <a:rPr lang="en-US" dirty="0"/>
              <a:t> );</a:t>
            </a:r>
            <a:endParaRPr lang="en-IN" dirty="0"/>
          </a:p>
        </p:txBody>
      </p:sp>
      <p:sp>
        <p:nvSpPr>
          <p:cNvPr id="8" name="TextBox 7">
            <a:extLst>
              <a:ext uri="{FF2B5EF4-FFF2-40B4-BE49-F238E27FC236}">
                <a16:creationId xmlns:a16="http://schemas.microsoft.com/office/drawing/2014/main" id="{13E8F6DA-A77D-3D15-59EB-05D242A03E98}"/>
              </a:ext>
            </a:extLst>
          </p:cNvPr>
          <p:cNvSpPr txBox="1"/>
          <p:nvPr/>
        </p:nvSpPr>
        <p:spPr>
          <a:xfrm>
            <a:off x="1289448" y="4624238"/>
            <a:ext cx="9626202" cy="923330"/>
          </a:xfrm>
          <a:prstGeom prst="rect">
            <a:avLst/>
          </a:prstGeom>
          <a:noFill/>
        </p:spPr>
        <p:txBody>
          <a:bodyPr wrap="square">
            <a:spAutoFit/>
          </a:bodyPr>
          <a:lstStyle/>
          <a:p>
            <a:pPr marL="285750" indent="-285750">
              <a:buFont typeface="Wingdings" panose="05000000000000000000" pitchFamily="2" charset="2"/>
              <a:buChar char="Ø"/>
            </a:pPr>
            <a:r>
              <a:rPr lang="en-US" dirty="0"/>
              <a:t>also succeeds, even though it might appear at first glance that it would not, since the limiting value of column b is 25 for partition p0 and 20 for partition p1, and the limiting value of column c is 100 for partition p1 and 50 for partition p2</a:t>
            </a:r>
            <a:endParaRPr lang="en-IN" dirty="0"/>
          </a:p>
        </p:txBody>
      </p:sp>
    </p:spTree>
    <p:extLst>
      <p:ext uri="{BB962C8B-B14F-4D97-AF65-F5344CB8AC3E}">
        <p14:creationId xmlns:p14="http://schemas.microsoft.com/office/powerpoint/2010/main" val="1954149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A611F-9EEC-E521-B0AB-DA68F8BB71E0}"/>
              </a:ext>
            </a:extLst>
          </p:cNvPr>
          <p:cNvSpPr txBox="1"/>
          <p:nvPr/>
        </p:nvSpPr>
        <p:spPr>
          <a:xfrm>
            <a:off x="975123" y="479434"/>
            <a:ext cx="10040540" cy="3693319"/>
          </a:xfrm>
          <a:prstGeom prst="rect">
            <a:avLst/>
          </a:prstGeom>
          <a:noFill/>
        </p:spPr>
        <p:txBody>
          <a:bodyPr wrap="square">
            <a:spAutoFit/>
          </a:bodyPr>
          <a:lstStyle/>
          <a:p>
            <a:r>
              <a:rPr lang="en-IN" dirty="0" err="1"/>
              <a:t>mysql</a:t>
            </a:r>
            <a:r>
              <a:rPr lang="en-IN" dirty="0"/>
              <a:t>&gt; CREATE TABLE </a:t>
            </a:r>
            <a:r>
              <a:rPr lang="en-IN" dirty="0" err="1"/>
              <a:t>rcf</a:t>
            </a:r>
            <a:r>
              <a:rPr lang="en-IN" dirty="0"/>
              <a:t> (</a:t>
            </a:r>
          </a:p>
          <a:p>
            <a:r>
              <a:rPr lang="en-IN" dirty="0"/>
              <a:t>    -&gt;     a INT,</a:t>
            </a:r>
          </a:p>
          <a:p>
            <a:r>
              <a:rPr lang="en-IN" dirty="0"/>
              <a:t>    -&gt;     b INT,</a:t>
            </a:r>
          </a:p>
          <a:p>
            <a:r>
              <a:rPr lang="en-IN" dirty="0"/>
              <a:t>    -&gt;     c INT</a:t>
            </a:r>
          </a:p>
          <a:p>
            <a:r>
              <a:rPr lang="en-IN" dirty="0"/>
              <a:t>    -&gt; )</a:t>
            </a:r>
          </a:p>
          <a:p>
            <a:r>
              <a:rPr lang="en-IN" dirty="0"/>
              <a:t>    -&gt; PARTITION BY RANGE COLUMNS(</a:t>
            </a:r>
            <a:r>
              <a:rPr lang="en-IN" dirty="0" err="1"/>
              <a:t>a,b,c</a:t>
            </a:r>
            <a:r>
              <a:rPr lang="en-IN" dirty="0"/>
              <a:t>) (</a:t>
            </a:r>
          </a:p>
          <a:p>
            <a:r>
              <a:rPr lang="en-IN" dirty="0"/>
              <a:t>    -&gt;     PARTITION p0 VALUES LESS THAN (0,25,50),</a:t>
            </a:r>
          </a:p>
          <a:p>
            <a:r>
              <a:rPr lang="en-IN" dirty="0"/>
              <a:t>    -&gt;     PARTITION p1 VALUES LESS THAN (20,20,100),</a:t>
            </a:r>
          </a:p>
          <a:p>
            <a:r>
              <a:rPr lang="en-IN" dirty="0"/>
              <a:t>    -&gt;     PARTITION p2 VALUES LESS THAN (10,30,50),</a:t>
            </a:r>
          </a:p>
          <a:p>
            <a:r>
              <a:rPr lang="en-IN" dirty="0"/>
              <a:t>    -&gt;     PARTITION p3 VALUES LESS THAN (MAXVALUE,MAXVALUE,MAXVALUE)</a:t>
            </a:r>
          </a:p>
          <a:p>
            <a:r>
              <a:rPr lang="en-IN" dirty="0"/>
              <a:t>    -&gt;  );</a:t>
            </a:r>
          </a:p>
          <a:p>
            <a:r>
              <a:rPr lang="en-IN" dirty="0"/>
              <a:t>ERROR 1493 (HY000): VALUES LESS THAN value must be strictly increasing for each partition</a:t>
            </a:r>
          </a:p>
        </p:txBody>
      </p:sp>
      <p:sp>
        <p:nvSpPr>
          <p:cNvPr id="5" name="TextBox 4">
            <a:extLst>
              <a:ext uri="{FF2B5EF4-FFF2-40B4-BE49-F238E27FC236}">
                <a16:creationId xmlns:a16="http://schemas.microsoft.com/office/drawing/2014/main" id="{B0E5C509-D9CC-605A-ECA5-D52F788147D6}"/>
              </a:ext>
            </a:extLst>
          </p:cNvPr>
          <p:cNvSpPr txBox="1"/>
          <p:nvPr/>
        </p:nvSpPr>
        <p:spPr>
          <a:xfrm>
            <a:off x="975123" y="4624240"/>
            <a:ext cx="10312002" cy="1200329"/>
          </a:xfrm>
          <a:prstGeom prst="rect">
            <a:avLst/>
          </a:prstGeom>
          <a:noFill/>
        </p:spPr>
        <p:txBody>
          <a:bodyPr wrap="square">
            <a:spAutoFit/>
          </a:bodyPr>
          <a:lstStyle/>
          <a:p>
            <a:pPr marL="285750" indent="-285750">
              <a:buFont typeface="Wingdings" panose="05000000000000000000" pitchFamily="2" charset="2"/>
              <a:buChar char="Ø"/>
            </a:pPr>
            <a:r>
              <a:rPr lang="en-US" dirty="0"/>
              <a:t>On an error, can deduce which partition definitions are invalid by making “less than” comparisons between their column lists. </a:t>
            </a:r>
          </a:p>
          <a:p>
            <a:pPr marL="285750" indent="-285750">
              <a:buFont typeface="Wingdings" panose="05000000000000000000" pitchFamily="2" charset="2"/>
              <a:buChar char="Ø"/>
            </a:pPr>
            <a:r>
              <a:rPr lang="en-US" dirty="0"/>
              <a:t>In this case, the problem is with the definition of partition p1 because the tuple used to define it is not less than the tuple used to define partition p2</a:t>
            </a:r>
            <a:endParaRPr lang="en-IN" dirty="0"/>
          </a:p>
        </p:txBody>
      </p:sp>
    </p:spTree>
    <p:extLst>
      <p:ext uri="{BB962C8B-B14F-4D97-AF65-F5344CB8AC3E}">
        <p14:creationId xmlns:p14="http://schemas.microsoft.com/office/powerpoint/2010/main" val="3425185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E661B-B0C8-4FFC-9E2E-DC509AEB50D4}"/>
              </a:ext>
            </a:extLst>
          </p:cNvPr>
          <p:cNvSpPr txBox="1"/>
          <p:nvPr/>
        </p:nvSpPr>
        <p:spPr>
          <a:xfrm>
            <a:off x="885825" y="514350"/>
            <a:ext cx="8254603" cy="4247317"/>
          </a:xfrm>
          <a:prstGeom prst="rect">
            <a:avLst/>
          </a:prstGeom>
          <a:noFill/>
          <a:ln>
            <a:solidFill>
              <a:schemeClr val="accent1"/>
            </a:solidFill>
          </a:ln>
        </p:spPr>
        <p:txBody>
          <a:bodyPr wrap="square">
            <a:spAutoFit/>
          </a:bodyPr>
          <a:lstStyle/>
          <a:p>
            <a:r>
              <a:rPr lang="en-IN" dirty="0"/>
              <a:t>CREATE TABLE </a:t>
            </a:r>
            <a:r>
              <a:rPr lang="en-IN" dirty="0" err="1"/>
              <a:t>employees_by_lname</a:t>
            </a:r>
            <a:r>
              <a:rPr lang="en-IN" dirty="0"/>
              <a:t> (</a:t>
            </a:r>
          </a:p>
          <a:p>
            <a:r>
              <a:rPr lang="en-IN" dirty="0"/>
              <a:t>    id INT NOT NULL,</a:t>
            </a:r>
          </a:p>
          <a:p>
            <a:r>
              <a:rPr lang="en-IN" dirty="0"/>
              <a:t>    </a:t>
            </a:r>
            <a:r>
              <a:rPr lang="en-IN" dirty="0" err="1"/>
              <a:t>fname</a:t>
            </a:r>
            <a:r>
              <a:rPr lang="en-IN" dirty="0"/>
              <a:t> VARCHAR(30),</a:t>
            </a:r>
          </a:p>
          <a:p>
            <a:r>
              <a:rPr lang="en-IN" dirty="0"/>
              <a:t>    </a:t>
            </a:r>
            <a:r>
              <a:rPr lang="en-IN" dirty="0" err="1"/>
              <a:t>lname</a:t>
            </a:r>
            <a:r>
              <a:rPr lang="en-IN" dirty="0"/>
              <a:t> VARCHAR(30),</a:t>
            </a:r>
          </a:p>
          <a:p>
            <a:r>
              <a:rPr lang="en-IN" dirty="0"/>
              <a:t>    hired DATE NOT NULL DEFAULT '1970-01-01',</a:t>
            </a:r>
          </a:p>
          <a:p>
            <a:r>
              <a:rPr lang="en-IN" dirty="0"/>
              <a:t>    separated DATE NOT NULL DEFAULT '9999-12-31',</a:t>
            </a:r>
          </a:p>
          <a:p>
            <a:r>
              <a:rPr lang="en-IN" dirty="0"/>
              <a:t>    </a:t>
            </a:r>
            <a:r>
              <a:rPr lang="en-IN" dirty="0" err="1"/>
              <a:t>job_code</a:t>
            </a:r>
            <a:r>
              <a:rPr lang="en-IN" dirty="0"/>
              <a:t> INT NOT NULL,</a:t>
            </a:r>
          </a:p>
          <a:p>
            <a:r>
              <a:rPr lang="en-IN" dirty="0"/>
              <a:t>    </a:t>
            </a:r>
            <a:r>
              <a:rPr lang="en-IN" dirty="0" err="1"/>
              <a:t>store_id</a:t>
            </a:r>
            <a:r>
              <a:rPr lang="en-IN" dirty="0"/>
              <a:t> INT NOT NULL</a:t>
            </a:r>
          </a:p>
          <a:p>
            <a:r>
              <a:rPr lang="en-IN" dirty="0"/>
              <a:t>)</a:t>
            </a:r>
          </a:p>
          <a:p>
            <a:r>
              <a:rPr lang="en-IN" dirty="0"/>
              <a:t>PARTITION BY RANGE COLUMNS (</a:t>
            </a:r>
            <a:r>
              <a:rPr lang="en-IN" dirty="0" err="1"/>
              <a:t>lname</a:t>
            </a:r>
            <a:r>
              <a:rPr lang="en-IN" dirty="0"/>
              <a:t>)  (</a:t>
            </a:r>
          </a:p>
          <a:p>
            <a:r>
              <a:rPr lang="en-IN" dirty="0"/>
              <a:t>    PARTITION p0 VALUES LESS THAN ('g'),</a:t>
            </a:r>
          </a:p>
          <a:p>
            <a:r>
              <a:rPr lang="en-IN" dirty="0"/>
              <a:t>    PARTITION p1 VALUES LESS THAN ('m'),</a:t>
            </a:r>
          </a:p>
          <a:p>
            <a:r>
              <a:rPr lang="en-IN" dirty="0"/>
              <a:t>    PARTITION p2 VALUES LESS THAN ('t'),</a:t>
            </a:r>
          </a:p>
          <a:p>
            <a:r>
              <a:rPr lang="en-IN" dirty="0"/>
              <a:t>    PARTITION p3 VALUES LESS THAN (MAXVALUE)</a:t>
            </a:r>
          </a:p>
          <a:p>
            <a:r>
              <a:rPr lang="en-IN" dirty="0"/>
              <a:t>);</a:t>
            </a:r>
          </a:p>
        </p:txBody>
      </p:sp>
      <p:sp>
        <p:nvSpPr>
          <p:cNvPr id="5" name="TextBox 4">
            <a:extLst>
              <a:ext uri="{FF2B5EF4-FFF2-40B4-BE49-F238E27FC236}">
                <a16:creationId xmlns:a16="http://schemas.microsoft.com/office/drawing/2014/main" id="{9448A0BF-60D2-CD08-CA4C-8D13BFB4CCD7}"/>
              </a:ext>
            </a:extLst>
          </p:cNvPr>
          <p:cNvSpPr txBox="1"/>
          <p:nvPr/>
        </p:nvSpPr>
        <p:spPr>
          <a:xfrm>
            <a:off x="885825" y="5289053"/>
            <a:ext cx="10058400" cy="646331"/>
          </a:xfrm>
          <a:prstGeom prst="rect">
            <a:avLst/>
          </a:prstGeom>
          <a:noFill/>
        </p:spPr>
        <p:txBody>
          <a:bodyPr wrap="square">
            <a:spAutoFit/>
          </a:bodyPr>
          <a:lstStyle/>
          <a:p>
            <a:pPr marL="285750" indent="-285750">
              <a:buFont typeface="Wingdings" panose="05000000000000000000" pitchFamily="2" charset="2"/>
              <a:buChar char="Ø"/>
            </a:pPr>
            <a:r>
              <a:rPr lang="en-US" dirty="0"/>
              <a:t>Using RANGE COLUMNS partitioning, can create a version of this table that stores each row in one of four partitions based on the employee's last name,</a:t>
            </a:r>
            <a:endParaRPr lang="en-IN" dirty="0"/>
          </a:p>
        </p:txBody>
      </p:sp>
    </p:spTree>
    <p:extLst>
      <p:ext uri="{BB962C8B-B14F-4D97-AF65-F5344CB8AC3E}">
        <p14:creationId xmlns:p14="http://schemas.microsoft.com/office/powerpoint/2010/main" val="4118654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D55F4-64EC-867A-2140-596B054DAED6}"/>
              </a:ext>
            </a:extLst>
          </p:cNvPr>
          <p:cNvSpPr txBox="1"/>
          <p:nvPr/>
        </p:nvSpPr>
        <p:spPr>
          <a:xfrm>
            <a:off x="1532335" y="843677"/>
            <a:ext cx="7711678" cy="2308324"/>
          </a:xfrm>
          <a:prstGeom prst="rect">
            <a:avLst/>
          </a:prstGeom>
          <a:noFill/>
          <a:ln>
            <a:solidFill>
              <a:schemeClr val="accent1"/>
            </a:solidFill>
          </a:ln>
        </p:spPr>
        <p:txBody>
          <a:bodyPr wrap="square">
            <a:spAutoFit/>
          </a:bodyPr>
          <a:lstStyle/>
          <a:p>
            <a:r>
              <a:rPr lang="en-US" dirty="0"/>
              <a:t>ALTER TABLE employees PARTITION BY RANGE COLUMNS (hired)  (</a:t>
            </a:r>
          </a:p>
          <a:p>
            <a:r>
              <a:rPr lang="en-US" dirty="0"/>
              <a:t>    PARTITION p0 VALUES LESS THAN ('1970-01-01'),</a:t>
            </a:r>
          </a:p>
          <a:p>
            <a:r>
              <a:rPr lang="en-US" dirty="0"/>
              <a:t>    PARTITION p1 VALUES LESS THAN ('1980-01-01'),</a:t>
            </a:r>
          </a:p>
          <a:p>
            <a:r>
              <a:rPr lang="en-US" dirty="0"/>
              <a:t>    PARTITION p2 VALUES LESS THAN ('1990-01-01'),</a:t>
            </a:r>
          </a:p>
          <a:p>
            <a:r>
              <a:rPr lang="en-US" dirty="0"/>
              <a:t>    PARTITION p3 VALUES LESS THAN ('2000-01-01'),</a:t>
            </a:r>
          </a:p>
          <a:p>
            <a:r>
              <a:rPr lang="en-US" dirty="0"/>
              <a:t>    PARTITION p4 VALUES LESS THAN ('2010-01-01'),</a:t>
            </a:r>
          </a:p>
          <a:p>
            <a:r>
              <a:rPr lang="en-US" dirty="0"/>
              <a:t>    PARTITION p5 VALUES LESS THAN (MAXVALUE)</a:t>
            </a:r>
          </a:p>
          <a:p>
            <a:r>
              <a:rPr lang="en-US" dirty="0"/>
              <a:t>);</a:t>
            </a:r>
            <a:endParaRPr lang="en-IN" dirty="0"/>
          </a:p>
        </p:txBody>
      </p:sp>
      <p:sp>
        <p:nvSpPr>
          <p:cNvPr id="7" name="TextBox 6">
            <a:extLst>
              <a:ext uri="{FF2B5EF4-FFF2-40B4-BE49-F238E27FC236}">
                <a16:creationId xmlns:a16="http://schemas.microsoft.com/office/drawing/2014/main" id="{20DE8149-5CDA-748E-8699-94BB279A34A3}"/>
              </a:ext>
            </a:extLst>
          </p:cNvPr>
          <p:cNvSpPr txBox="1"/>
          <p:nvPr/>
        </p:nvSpPr>
        <p:spPr>
          <a:xfrm>
            <a:off x="1532334" y="3854767"/>
            <a:ext cx="9454753" cy="923330"/>
          </a:xfrm>
          <a:prstGeom prst="rect">
            <a:avLst/>
          </a:prstGeom>
          <a:noFill/>
        </p:spPr>
        <p:txBody>
          <a:bodyPr wrap="square">
            <a:spAutoFit/>
          </a:bodyPr>
          <a:lstStyle/>
          <a:p>
            <a:pPr marL="285750" indent="-285750">
              <a:buFont typeface="Wingdings" panose="05000000000000000000" pitchFamily="2" charset="2"/>
              <a:buChar char="Ø"/>
            </a:pPr>
            <a:r>
              <a:rPr lang="en-US" dirty="0"/>
              <a:t>can cause the employees table to be partitioned in such a way that each row is stored in one of several partitions based on the decade in which the corresponding employee was hired using the ALTER TABLE statement</a:t>
            </a:r>
            <a:endParaRPr lang="en-IN" dirty="0"/>
          </a:p>
        </p:txBody>
      </p:sp>
    </p:spTree>
    <p:extLst>
      <p:ext uri="{BB962C8B-B14F-4D97-AF65-F5344CB8AC3E}">
        <p14:creationId xmlns:p14="http://schemas.microsoft.com/office/powerpoint/2010/main" val="1575148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27FB-F265-596F-4C7C-9234879C9E9C}"/>
              </a:ext>
            </a:extLst>
          </p:cNvPr>
          <p:cNvSpPr>
            <a:spLocks noGrp="1"/>
          </p:cNvSpPr>
          <p:nvPr>
            <p:ph type="title"/>
          </p:nvPr>
        </p:nvSpPr>
        <p:spPr/>
        <p:txBody>
          <a:bodyPr/>
          <a:lstStyle/>
          <a:p>
            <a:r>
              <a:rPr lang="en-US" dirty="0"/>
              <a:t>LIST COLUMNS partitioning</a:t>
            </a:r>
            <a:endParaRPr lang="en-IN" b="1" dirty="0"/>
          </a:p>
        </p:txBody>
      </p:sp>
      <p:sp>
        <p:nvSpPr>
          <p:cNvPr id="3" name="Content Placeholder 2">
            <a:extLst>
              <a:ext uri="{FF2B5EF4-FFF2-40B4-BE49-F238E27FC236}">
                <a16:creationId xmlns:a16="http://schemas.microsoft.com/office/drawing/2014/main" id="{8A43109A-76D9-FAA2-D423-4E93C9005F64}"/>
              </a:ext>
            </a:extLst>
          </p:cNvPr>
          <p:cNvSpPr>
            <a:spLocks noGrp="1"/>
          </p:cNvSpPr>
          <p:nvPr>
            <p:ph idx="1"/>
          </p:nvPr>
        </p:nvSpPr>
        <p:spPr>
          <a:xfrm>
            <a:off x="1154954" y="2603499"/>
            <a:ext cx="10203609" cy="4011613"/>
          </a:xfrm>
        </p:spPr>
        <p:txBody>
          <a:bodyPr>
            <a:normAutofit/>
          </a:bodyPr>
          <a:lstStyle/>
          <a:p>
            <a:r>
              <a:rPr lang="en-US" dirty="0"/>
              <a:t>LIST COLUMNS accepts a list of one or more columns as partition keys.</a:t>
            </a:r>
          </a:p>
          <a:p>
            <a:r>
              <a:rPr lang="en-US" dirty="0"/>
              <a:t>Can use various columns of data of types other than integer types as partitioning columns. </a:t>
            </a:r>
          </a:p>
          <a:p>
            <a:r>
              <a:rPr lang="en-US" dirty="0"/>
              <a:t>Can use string types, DATE, and DATETIME columns</a:t>
            </a:r>
          </a:p>
          <a:p>
            <a:r>
              <a:rPr lang="en-US" dirty="0"/>
              <a:t>In a company there are agents in 3 cities, for sales and marketing purposes. We have organized the agents in 3 cities as shown in the following table :</a:t>
            </a:r>
          </a:p>
          <a:p>
            <a:pPr marL="0" indent="0">
              <a:buNone/>
            </a:pPr>
            <a:r>
              <a:rPr lang="en-US" dirty="0"/>
              <a:t>City	Agent ID</a:t>
            </a:r>
          </a:p>
          <a:p>
            <a:pPr marL="0" indent="0">
              <a:buNone/>
            </a:pPr>
            <a:r>
              <a:rPr lang="en-US" dirty="0"/>
              <a:t>A	A1, A2, A3</a:t>
            </a:r>
          </a:p>
          <a:p>
            <a:pPr marL="0" indent="0">
              <a:buNone/>
            </a:pPr>
            <a:r>
              <a:rPr lang="en-US" dirty="0"/>
              <a:t>B	B1, B2, B3</a:t>
            </a:r>
          </a:p>
          <a:p>
            <a:pPr marL="0" indent="0">
              <a:buNone/>
            </a:pPr>
            <a:r>
              <a:rPr lang="en-US" dirty="0"/>
              <a:t>C	C1, C2, C3, C4, C5</a:t>
            </a:r>
          </a:p>
          <a:p>
            <a:endParaRPr lang="en-IN" dirty="0"/>
          </a:p>
        </p:txBody>
      </p:sp>
    </p:spTree>
    <p:extLst>
      <p:ext uri="{BB962C8B-B14F-4D97-AF65-F5344CB8AC3E}">
        <p14:creationId xmlns:p14="http://schemas.microsoft.com/office/powerpoint/2010/main" val="297055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3D5D-929D-986F-B101-B62E32955698}"/>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17942D57-AC15-79BA-0795-A27C593DE796}"/>
              </a:ext>
            </a:extLst>
          </p:cNvPr>
          <p:cNvSpPr>
            <a:spLocks noGrp="1"/>
          </p:cNvSpPr>
          <p:nvPr>
            <p:ph idx="1"/>
          </p:nvPr>
        </p:nvSpPr>
        <p:spPr/>
        <p:txBody>
          <a:bodyPr/>
          <a:lstStyle/>
          <a:p>
            <a:r>
              <a:rPr lang="en-US" dirty="0"/>
              <a:t>In MySQL 8.0, partitioning support is provided by the </a:t>
            </a:r>
            <a:r>
              <a:rPr lang="en-US" dirty="0" err="1"/>
              <a:t>InnoDB</a:t>
            </a:r>
            <a:r>
              <a:rPr lang="en-US" dirty="0"/>
              <a:t> and NDB storage engines.</a:t>
            </a:r>
          </a:p>
          <a:p>
            <a:r>
              <a:rPr lang="en-US" dirty="0"/>
              <a:t>An attempt to create a partitioned tables using a storage engine that does not supply native partitioning support fails with ER_CHECK_NOT_IMPLEMENTED.</a:t>
            </a:r>
          </a:p>
          <a:p>
            <a:r>
              <a:rPr lang="en-US" b="0" i="0" dirty="0">
                <a:effectLst/>
                <a:latin typeface="Helvetica" panose="020B0604020202020204" pitchFamily="34" charset="0"/>
              </a:rPr>
              <a:t>MySQL supports basic table partitioning but does not support vertical partitioning </a:t>
            </a:r>
          </a:p>
          <a:p>
            <a:r>
              <a:rPr lang="en-US" b="0" i="0" dirty="0">
                <a:solidFill>
                  <a:srgbClr val="555555"/>
                </a:solidFill>
                <a:effectLst/>
                <a:latin typeface="Open Sans" panose="020B0606030504020204" pitchFamily="34" charset="0"/>
              </a:rPr>
              <a:t>All partitions of the same partitioned table must use the same storage engine.</a:t>
            </a:r>
          </a:p>
          <a:p>
            <a:r>
              <a:rPr lang="en-US" b="0" i="0" dirty="0">
                <a:solidFill>
                  <a:srgbClr val="555555"/>
                </a:solidFill>
                <a:effectLst/>
                <a:latin typeface="Open Sans" panose="020B0606030504020204" pitchFamily="34" charset="0"/>
              </a:rPr>
              <a:t> However, there is nothing preventing you from using different storage engines for different partitioned tables on the same MySQL server or even in the same database.</a:t>
            </a:r>
            <a:endParaRPr lang="en-IN" dirty="0"/>
          </a:p>
        </p:txBody>
      </p:sp>
    </p:spTree>
    <p:extLst>
      <p:ext uri="{BB962C8B-B14F-4D97-AF65-F5344CB8AC3E}">
        <p14:creationId xmlns:p14="http://schemas.microsoft.com/office/powerpoint/2010/main" val="1763057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D1DE02-1C88-5C5F-A694-12CD6189E553}"/>
              </a:ext>
            </a:extLst>
          </p:cNvPr>
          <p:cNvSpPr txBox="1"/>
          <p:nvPr/>
        </p:nvSpPr>
        <p:spPr>
          <a:xfrm>
            <a:off x="757238" y="528638"/>
            <a:ext cx="8383190" cy="2862322"/>
          </a:xfrm>
          <a:prstGeom prst="rect">
            <a:avLst/>
          </a:prstGeom>
          <a:noFill/>
          <a:ln>
            <a:solidFill>
              <a:schemeClr val="accent1"/>
            </a:solidFill>
          </a:ln>
        </p:spPr>
        <p:txBody>
          <a:bodyPr wrap="square">
            <a:spAutoFit/>
          </a:bodyPr>
          <a:lstStyle/>
          <a:p>
            <a:r>
              <a:rPr lang="en-IN" dirty="0" err="1"/>
              <a:t>mysql</a:t>
            </a:r>
            <a:r>
              <a:rPr lang="en-IN" dirty="0"/>
              <a:t>&gt; CREATE TABLE </a:t>
            </a:r>
            <a:r>
              <a:rPr lang="en-IN" dirty="0" err="1"/>
              <a:t>salemast</a:t>
            </a:r>
            <a:r>
              <a:rPr lang="en-IN" dirty="0"/>
              <a:t> ( </a:t>
            </a:r>
          </a:p>
          <a:p>
            <a:r>
              <a:rPr lang="en-IN" dirty="0" err="1"/>
              <a:t>agent_id</a:t>
            </a:r>
            <a:r>
              <a:rPr lang="en-IN" dirty="0"/>
              <a:t> VARCHAR(15), </a:t>
            </a:r>
          </a:p>
          <a:p>
            <a:r>
              <a:rPr lang="en-IN" dirty="0" err="1"/>
              <a:t>agent_name</a:t>
            </a:r>
            <a:r>
              <a:rPr lang="en-IN" dirty="0"/>
              <a:t> VARCHAR(50), </a:t>
            </a:r>
          </a:p>
          <a:p>
            <a:r>
              <a:rPr lang="en-IN" dirty="0" err="1"/>
              <a:t>agent_address</a:t>
            </a:r>
            <a:r>
              <a:rPr lang="en-IN" dirty="0"/>
              <a:t> VARCHAR(100), </a:t>
            </a:r>
          </a:p>
          <a:p>
            <a:r>
              <a:rPr lang="en-IN" dirty="0" err="1"/>
              <a:t>city_code</a:t>
            </a:r>
            <a:r>
              <a:rPr lang="en-IN" dirty="0"/>
              <a:t> VARCHAR(10)) </a:t>
            </a:r>
          </a:p>
          <a:p>
            <a:r>
              <a:rPr lang="en-IN" dirty="0"/>
              <a:t>PARTITION BY LIST COLUMNS(</a:t>
            </a:r>
            <a:r>
              <a:rPr lang="en-IN" dirty="0" err="1"/>
              <a:t>agent_id</a:t>
            </a:r>
            <a:r>
              <a:rPr lang="en-IN" dirty="0"/>
              <a:t>) ( </a:t>
            </a:r>
          </a:p>
          <a:p>
            <a:r>
              <a:rPr lang="en-IN" dirty="0"/>
              <a:t>PARTITION </a:t>
            </a:r>
            <a:r>
              <a:rPr lang="en-IN" dirty="0" err="1"/>
              <a:t>pcity_a</a:t>
            </a:r>
            <a:r>
              <a:rPr lang="en-IN" dirty="0"/>
              <a:t> VALUES IN('A1', 'A2', 'A3'), </a:t>
            </a:r>
          </a:p>
          <a:p>
            <a:r>
              <a:rPr lang="en-IN" dirty="0"/>
              <a:t>PARTITION </a:t>
            </a:r>
            <a:r>
              <a:rPr lang="en-IN" dirty="0" err="1"/>
              <a:t>pcity_b</a:t>
            </a:r>
            <a:r>
              <a:rPr lang="en-IN" dirty="0"/>
              <a:t> VALUES IN('B1', 'B2', 'B3'), </a:t>
            </a:r>
          </a:p>
          <a:p>
            <a:r>
              <a:rPr lang="en-IN" dirty="0"/>
              <a:t>PARTITION </a:t>
            </a:r>
            <a:r>
              <a:rPr lang="en-IN" dirty="0" err="1"/>
              <a:t>pcity_c</a:t>
            </a:r>
            <a:r>
              <a:rPr lang="en-IN" dirty="0"/>
              <a:t> VALUES IN ('C1', 'C2', 'C3', 'C4', 'C5'));</a:t>
            </a:r>
          </a:p>
          <a:p>
            <a:r>
              <a:rPr lang="en-IN" dirty="0"/>
              <a:t>Query OK, 0 rows affected (1.06 sec)</a:t>
            </a:r>
          </a:p>
        </p:txBody>
      </p:sp>
      <p:sp>
        <p:nvSpPr>
          <p:cNvPr id="6" name="TextBox 5">
            <a:extLst>
              <a:ext uri="{FF2B5EF4-FFF2-40B4-BE49-F238E27FC236}">
                <a16:creationId xmlns:a16="http://schemas.microsoft.com/office/drawing/2014/main" id="{23CC2269-B971-D1EF-B7D2-80E8391EC159}"/>
              </a:ext>
            </a:extLst>
          </p:cNvPr>
          <p:cNvSpPr txBox="1"/>
          <p:nvPr/>
        </p:nvSpPr>
        <p:spPr>
          <a:xfrm>
            <a:off x="757238" y="3744039"/>
            <a:ext cx="8383190" cy="2862322"/>
          </a:xfrm>
          <a:prstGeom prst="rect">
            <a:avLst/>
          </a:prstGeom>
          <a:noFill/>
          <a:ln>
            <a:solidFill>
              <a:schemeClr val="accent1"/>
            </a:solidFill>
          </a:ln>
        </p:spPr>
        <p:txBody>
          <a:bodyPr wrap="square">
            <a:spAutoFit/>
          </a:bodyPr>
          <a:lstStyle/>
          <a:p>
            <a:r>
              <a:rPr lang="en-US" dirty="0"/>
              <a:t>CREATE TABLE </a:t>
            </a:r>
            <a:r>
              <a:rPr lang="en-US" dirty="0" err="1"/>
              <a:t>sale_master</a:t>
            </a:r>
            <a:r>
              <a:rPr lang="en-US" dirty="0"/>
              <a:t> (</a:t>
            </a:r>
          </a:p>
          <a:p>
            <a:r>
              <a:rPr lang="en-US" dirty="0" err="1"/>
              <a:t>bill_no</a:t>
            </a:r>
            <a:r>
              <a:rPr lang="en-US" dirty="0"/>
              <a:t> INT NOT NULL,</a:t>
            </a:r>
          </a:p>
          <a:p>
            <a:r>
              <a:rPr lang="en-US" dirty="0"/>
              <a:t> </a:t>
            </a:r>
            <a:r>
              <a:rPr lang="en-US" dirty="0" err="1"/>
              <a:t>bill_date</a:t>
            </a:r>
            <a:r>
              <a:rPr lang="en-US" dirty="0"/>
              <a:t> DATE, </a:t>
            </a:r>
          </a:p>
          <a:p>
            <a:r>
              <a:rPr lang="en-US" dirty="0" err="1"/>
              <a:t>cust_code</a:t>
            </a:r>
            <a:r>
              <a:rPr lang="en-US" dirty="0"/>
              <a:t> VARCHAR(15) NOT NULL, </a:t>
            </a:r>
          </a:p>
          <a:p>
            <a:r>
              <a:rPr lang="en-US" dirty="0"/>
              <a:t>amount DECIMAL(8,2) NOT NULL)  </a:t>
            </a:r>
          </a:p>
          <a:p>
            <a:r>
              <a:rPr lang="en-US" dirty="0"/>
              <a:t>PARTITION BY RANGE COLUMNS (</a:t>
            </a:r>
            <a:r>
              <a:rPr lang="en-US" dirty="0" err="1"/>
              <a:t>bill_date</a:t>
            </a:r>
            <a:r>
              <a:rPr lang="en-US" dirty="0"/>
              <a:t>)(</a:t>
            </a:r>
          </a:p>
          <a:p>
            <a:r>
              <a:rPr lang="en-US" dirty="0"/>
              <a:t>PARTITION p_qtr1 VALUES LESS THAN ('2013-04-01'), </a:t>
            </a:r>
          </a:p>
          <a:p>
            <a:r>
              <a:rPr lang="en-US" dirty="0"/>
              <a:t>PARTITION p_qtr2 VALUES LESS THAN ('2013-07-01'), </a:t>
            </a:r>
          </a:p>
          <a:p>
            <a:r>
              <a:rPr lang="en-US" dirty="0"/>
              <a:t>PARTITION p_qtr3 VALUES LESS THAN ('2013-10-01'), </a:t>
            </a:r>
          </a:p>
          <a:p>
            <a:r>
              <a:rPr lang="en-US" dirty="0"/>
              <a:t>PARTITION p_qtr4 VALUES LESS THAN ('2014-01-01'));</a:t>
            </a:r>
            <a:endParaRPr lang="en-IN" dirty="0"/>
          </a:p>
        </p:txBody>
      </p:sp>
    </p:spTree>
    <p:extLst>
      <p:ext uri="{BB962C8B-B14F-4D97-AF65-F5344CB8AC3E}">
        <p14:creationId xmlns:p14="http://schemas.microsoft.com/office/powerpoint/2010/main" val="1717724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43EA8-4134-D41F-9888-228CC2A71B60}"/>
              </a:ext>
            </a:extLst>
          </p:cNvPr>
          <p:cNvSpPr txBox="1"/>
          <p:nvPr/>
        </p:nvSpPr>
        <p:spPr>
          <a:xfrm>
            <a:off x="735806" y="207883"/>
            <a:ext cx="10915650" cy="5078313"/>
          </a:xfrm>
          <a:prstGeom prst="rect">
            <a:avLst/>
          </a:prstGeom>
          <a:noFill/>
        </p:spPr>
        <p:txBody>
          <a:bodyPr wrap="square">
            <a:spAutoFit/>
          </a:bodyPr>
          <a:lstStyle/>
          <a:p>
            <a:r>
              <a:rPr lang="en-IN" dirty="0"/>
              <a:t>CREATE TABLE customers_2 (</a:t>
            </a:r>
          </a:p>
          <a:p>
            <a:r>
              <a:rPr lang="en-IN" dirty="0"/>
              <a:t>    </a:t>
            </a:r>
            <a:r>
              <a:rPr lang="en-IN" dirty="0" err="1"/>
              <a:t>first_name</a:t>
            </a:r>
            <a:r>
              <a:rPr lang="en-IN" dirty="0"/>
              <a:t> VARCHAR(25),</a:t>
            </a:r>
          </a:p>
          <a:p>
            <a:r>
              <a:rPr lang="en-IN" dirty="0"/>
              <a:t>    </a:t>
            </a:r>
            <a:r>
              <a:rPr lang="en-IN" dirty="0" err="1"/>
              <a:t>last_name</a:t>
            </a:r>
            <a:r>
              <a:rPr lang="en-IN" dirty="0"/>
              <a:t> VARCHAR(25),</a:t>
            </a:r>
          </a:p>
          <a:p>
            <a:r>
              <a:rPr lang="en-IN" dirty="0"/>
              <a:t>    street_1 VARCHAR(30),</a:t>
            </a:r>
          </a:p>
          <a:p>
            <a:r>
              <a:rPr lang="en-IN" dirty="0"/>
              <a:t>    street_2 VARCHAR(30),</a:t>
            </a:r>
          </a:p>
          <a:p>
            <a:r>
              <a:rPr lang="en-IN" dirty="0"/>
              <a:t>    city VARCHAR(15),</a:t>
            </a:r>
          </a:p>
          <a:p>
            <a:r>
              <a:rPr lang="en-IN" dirty="0"/>
              <a:t>    renewal DATE</a:t>
            </a:r>
          </a:p>
          <a:p>
            <a:r>
              <a:rPr lang="en-IN" dirty="0"/>
              <a:t>)</a:t>
            </a:r>
          </a:p>
          <a:p>
            <a:r>
              <a:rPr lang="en-IN" dirty="0"/>
              <a:t>PARTITION BY LIST COLUMNS(renewal) (</a:t>
            </a:r>
          </a:p>
          <a:p>
            <a:r>
              <a:rPr lang="en-IN" dirty="0"/>
              <a:t>    PARTITION pWeek_1 VALUES IN('2010-02-01', '2010-02-02', '2010-02-03',</a:t>
            </a:r>
          </a:p>
          <a:p>
            <a:r>
              <a:rPr lang="en-IN" dirty="0"/>
              <a:t>        '2010-02-04', '2010-02-05', '2010-02-06', '2010-02-07'),</a:t>
            </a:r>
          </a:p>
          <a:p>
            <a:r>
              <a:rPr lang="en-IN" dirty="0"/>
              <a:t>    PARTITION pWeek_2 VALUES IN('2010-02-08', '2010-02-09', '2010-02-10',</a:t>
            </a:r>
          </a:p>
          <a:p>
            <a:r>
              <a:rPr lang="en-IN" dirty="0"/>
              <a:t>        '2010-02-11', '2010-02-12', '2010-02-13', '2010-02-14'),</a:t>
            </a:r>
          </a:p>
          <a:p>
            <a:r>
              <a:rPr lang="en-IN" dirty="0"/>
              <a:t>    PARTITION pWeek_3 VALUES IN('2010-02-15', '2010-02-16', '2010-02-17',</a:t>
            </a:r>
          </a:p>
          <a:p>
            <a:r>
              <a:rPr lang="en-IN" dirty="0"/>
              <a:t>        '2010-02-18', '2010-02-19', '2010-02-20', '2010-02-21'),</a:t>
            </a:r>
          </a:p>
          <a:p>
            <a:r>
              <a:rPr lang="en-IN" dirty="0"/>
              <a:t>    PARTITION pWeek_4 VALUES IN('2010-02-22', '2010-02-23', '2010-02-24',</a:t>
            </a:r>
          </a:p>
          <a:p>
            <a:r>
              <a:rPr lang="en-IN" dirty="0"/>
              <a:t>        '2010-02-25', '2010-02-26', '2010-02-27', '2010-02-28')</a:t>
            </a:r>
          </a:p>
          <a:p>
            <a:r>
              <a:rPr lang="en-IN" dirty="0"/>
              <a:t>);</a:t>
            </a:r>
          </a:p>
        </p:txBody>
      </p:sp>
      <p:sp>
        <p:nvSpPr>
          <p:cNvPr id="5" name="TextBox 4">
            <a:extLst>
              <a:ext uri="{FF2B5EF4-FFF2-40B4-BE49-F238E27FC236}">
                <a16:creationId xmlns:a16="http://schemas.microsoft.com/office/drawing/2014/main" id="{28FA6817-CA9B-2ED6-25CC-A4545202C81F}"/>
              </a:ext>
            </a:extLst>
          </p:cNvPr>
          <p:cNvSpPr txBox="1"/>
          <p:nvPr/>
        </p:nvSpPr>
        <p:spPr>
          <a:xfrm>
            <a:off x="785813" y="5322450"/>
            <a:ext cx="10815637" cy="92333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Ø"/>
            </a:pPr>
            <a:r>
              <a:rPr lang="en-US" dirty="0"/>
              <a:t>possible to use DATE and DATETIME </a:t>
            </a:r>
            <a:r>
              <a:rPr lang="en-US" dirty="0" err="1"/>
              <a:t>columnsas</a:t>
            </a:r>
            <a:r>
              <a:rPr lang="en-US" dirty="0"/>
              <a:t> part of LIST COLUMNS partitioning based on the renewal column to store rows in one of 4 partitions depending on the week in February 2010 the customer's account is scheduled to renew</a:t>
            </a:r>
            <a:endParaRPr lang="en-IN" dirty="0"/>
          </a:p>
        </p:txBody>
      </p:sp>
    </p:spTree>
    <p:extLst>
      <p:ext uri="{BB962C8B-B14F-4D97-AF65-F5344CB8AC3E}">
        <p14:creationId xmlns:p14="http://schemas.microsoft.com/office/powerpoint/2010/main" val="1264001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9EB8-7420-DDE0-E88D-FB0198401654}"/>
              </a:ext>
            </a:extLst>
          </p:cNvPr>
          <p:cNvSpPr>
            <a:spLocks noGrp="1"/>
          </p:cNvSpPr>
          <p:nvPr>
            <p:ph type="title"/>
          </p:nvPr>
        </p:nvSpPr>
        <p:spPr/>
        <p:txBody>
          <a:bodyPr/>
          <a:lstStyle/>
          <a:p>
            <a:r>
              <a:rPr lang="en-US" b="1" i="0" dirty="0">
                <a:effectLst/>
                <a:latin typeface="Helvetica" panose="020B0604020202020204" pitchFamily="34" charset="0"/>
              </a:rPr>
              <a:t>HASH Partitioning</a:t>
            </a:r>
            <a:endParaRPr lang="en-IN" dirty="0"/>
          </a:p>
        </p:txBody>
      </p:sp>
      <p:sp>
        <p:nvSpPr>
          <p:cNvPr id="3" name="Content Placeholder 2">
            <a:extLst>
              <a:ext uri="{FF2B5EF4-FFF2-40B4-BE49-F238E27FC236}">
                <a16:creationId xmlns:a16="http://schemas.microsoft.com/office/drawing/2014/main" id="{6B441244-FEB8-6074-AC5E-430E4535E6D0}"/>
              </a:ext>
            </a:extLst>
          </p:cNvPr>
          <p:cNvSpPr>
            <a:spLocks noGrp="1"/>
          </p:cNvSpPr>
          <p:nvPr>
            <p:ph idx="1"/>
          </p:nvPr>
        </p:nvSpPr>
        <p:spPr>
          <a:xfrm>
            <a:off x="1154954" y="2603499"/>
            <a:ext cx="10403634" cy="3897313"/>
          </a:xfrm>
        </p:spPr>
        <p:txBody>
          <a:bodyPr>
            <a:normAutofit/>
          </a:bodyPr>
          <a:lstStyle/>
          <a:p>
            <a:r>
              <a:rPr lang="en-US" dirty="0"/>
              <a:t>With range or list partitioning, must specify explicitly which partition a given column value or set of column values should be stored in</a:t>
            </a:r>
          </a:p>
          <a:p>
            <a:r>
              <a:rPr lang="en-US" dirty="0"/>
              <a:t>With hash partitioning, this decision is taken care of for you, and you need only specify a column value or expression based on a column value to be hashed and the number of partitions into which the partitioned table is to be divided.</a:t>
            </a:r>
          </a:p>
        </p:txBody>
      </p:sp>
    </p:spTree>
    <p:extLst>
      <p:ext uri="{BB962C8B-B14F-4D97-AF65-F5344CB8AC3E}">
        <p14:creationId xmlns:p14="http://schemas.microsoft.com/office/powerpoint/2010/main" val="3226969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B41D-2793-48C8-C111-F1C21074355D}"/>
              </a:ext>
            </a:extLst>
          </p:cNvPr>
          <p:cNvSpPr>
            <a:spLocks noGrp="1"/>
          </p:cNvSpPr>
          <p:nvPr>
            <p:ph type="title"/>
          </p:nvPr>
        </p:nvSpPr>
        <p:spPr/>
        <p:txBody>
          <a:bodyPr/>
          <a:lstStyle/>
          <a:p>
            <a:r>
              <a:rPr lang="en-US" b="1" i="0" dirty="0">
                <a:effectLst/>
                <a:latin typeface="Helvetica" panose="020B0604020202020204" pitchFamily="34" charset="0"/>
              </a:rPr>
              <a:t>HASH Partitioning</a:t>
            </a:r>
            <a:endParaRPr lang="en-IN" dirty="0"/>
          </a:p>
        </p:txBody>
      </p:sp>
      <p:sp>
        <p:nvSpPr>
          <p:cNvPr id="3" name="Content Placeholder 2">
            <a:extLst>
              <a:ext uri="{FF2B5EF4-FFF2-40B4-BE49-F238E27FC236}">
                <a16:creationId xmlns:a16="http://schemas.microsoft.com/office/drawing/2014/main" id="{AE0AD926-2C59-5518-7C92-AB8B917B5817}"/>
              </a:ext>
            </a:extLst>
          </p:cNvPr>
          <p:cNvSpPr>
            <a:spLocks noGrp="1"/>
          </p:cNvSpPr>
          <p:nvPr>
            <p:ph idx="1"/>
          </p:nvPr>
        </p:nvSpPr>
        <p:spPr>
          <a:xfrm>
            <a:off x="1154954" y="2603499"/>
            <a:ext cx="10403634" cy="3825875"/>
          </a:xfrm>
        </p:spPr>
        <p:txBody>
          <a:bodyPr/>
          <a:lstStyle/>
          <a:p>
            <a:pPr algn="l"/>
            <a:r>
              <a:rPr lang="en-US" dirty="0">
                <a:latin typeface="Helvetica" panose="020B0604020202020204" pitchFamily="34" charset="0"/>
              </a:rPr>
              <a:t>U</a:t>
            </a:r>
            <a:r>
              <a:rPr lang="en-US" b="0" i="0" dirty="0">
                <a:effectLst/>
                <a:latin typeface="Helvetica" panose="020B0604020202020204" pitchFamily="34" charset="0"/>
              </a:rPr>
              <a:t>sed to distribute data among a predefined number of partitions on a column value or expression based on a column value. </a:t>
            </a:r>
          </a:p>
          <a:p>
            <a:pPr algn="l"/>
            <a:r>
              <a:rPr lang="en-US" b="0" i="0" dirty="0">
                <a:effectLst/>
                <a:latin typeface="Helvetica" panose="020B0604020202020204" pitchFamily="34" charset="0"/>
              </a:rPr>
              <a:t>This is done by using PARTITION BY HASH(expr) clause, adding in CREATE TABLE STATEMENT  where expr is an expression that returns an integer.</a:t>
            </a:r>
          </a:p>
          <a:p>
            <a:pPr algn="l"/>
            <a:r>
              <a:rPr lang="en-US" b="0" i="0" dirty="0">
                <a:effectLst/>
                <a:latin typeface="Helvetica" panose="020B0604020202020204" pitchFamily="34" charset="0"/>
              </a:rPr>
              <a:t> In PARTITIONS num clause, num is a positive integer represents the number of partitions of the table. </a:t>
            </a:r>
          </a:p>
          <a:p>
            <a:pPr algn="l"/>
            <a:r>
              <a:rPr lang="en-US" b="0" i="0" dirty="0">
                <a:effectLst/>
                <a:latin typeface="Helvetica" panose="020B0604020202020204" pitchFamily="34" charset="0"/>
              </a:rPr>
              <a:t>The following statement creates a table that uses hashing on the </a:t>
            </a:r>
            <a:r>
              <a:rPr lang="en-US" b="0" i="0" dirty="0" err="1">
                <a:effectLst/>
                <a:latin typeface="Helvetica" panose="020B0604020202020204" pitchFamily="34" charset="0"/>
              </a:rPr>
              <a:t>studetn_id</a:t>
            </a:r>
            <a:r>
              <a:rPr lang="en-US" b="0" i="0" dirty="0">
                <a:effectLst/>
                <a:latin typeface="Helvetica" panose="020B0604020202020204" pitchFamily="34" charset="0"/>
              </a:rPr>
              <a:t> column and is divided into 4 partitions</a:t>
            </a:r>
          </a:p>
          <a:p>
            <a:endParaRPr lang="en-IN" dirty="0"/>
          </a:p>
        </p:txBody>
      </p:sp>
    </p:spTree>
    <p:extLst>
      <p:ext uri="{BB962C8B-B14F-4D97-AF65-F5344CB8AC3E}">
        <p14:creationId xmlns:p14="http://schemas.microsoft.com/office/powerpoint/2010/main" val="4173675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D8D6-927D-EA59-966A-250A9F42C667}"/>
              </a:ext>
            </a:extLst>
          </p:cNvPr>
          <p:cNvSpPr>
            <a:spLocks noGrp="1"/>
          </p:cNvSpPr>
          <p:nvPr>
            <p:ph type="title"/>
          </p:nvPr>
        </p:nvSpPr>
        <p:spPr/>
        <p:txBody>
          <a:bodyPr/>
          <a:lstStyle/>
          <a:p>
            <a:r>
              <a:rPr lang="en-US" dirty="0"/>
              <a:t>Important points</a:t>
            </a:r>
            <a:endParaRPr lang="en-IN" dirty="0"/>
          </a:p>
        </p:txBody>
      </p:sp>
      <p:sp>
        <p:nvSpPr>
          <p:cNvPr id="3" name="Content Placeholder 2">
            <a:extLst>
              <a:ext uri="{FF2B5EF4-FFF2-40B4-BE49-F238E27FC236}">
                <a16:creationId xmlns:a16="http://schemas.microsoft.com/office/drawing/2014/main" id="{BF4F776F-8049-0A60-B992-8F25DE62C229}"/>
              </a:ext>
            </a:extLst>
          </p:cNvPr>
          <p:cNvSpPr>
            <a:spLocks noGrp="1"/>
          </p:cNvSpPr>
          <p:nvPr>
            <p:ph idx="1"/>
          </p:nvPr>
        </p:nvSpPr>
        <p:spPr>
          <a:xfrm>
            <a:off x="1154954" y="2603500"/>
            <a:ext cx="9726406" cy="3721100"/>
          </a:xfrm>
        </p:spPr>
        <p:txBody>
          <a:bodyPr/>
          <a:lstStyle/>
          <a:p>
            <a:r>
              <a:rPr lang="en-US" b="0" i="0" dirty="0">
                <a:solidFill>
                  <a:srgbClr val="555555"/>
                </a:solidFill>
                <a:effectLst/>
                <a:latin typeface="Open Sans" panose="020B0606030504020204" pitchFamily="34" charset="0"/>
              </a:rPr>
              <a:t>If a table has any unique keys, every column used in the partitioning expression for this table must be part of every unique key, including the primary key.</a:t>
            </a:r>
          </a:p>
          <a:p>
            <a:r>
              <a:rPr lang="en-US" dirty="0"/>
              <a:t>MySQL 8.0 also supports a variant of HASH partitioning known as linear hashing which employs a more complex algorithm for determining the placement of new rows inserted into the partitioned table.</a:t>
            </a:r>
          </a:p>
          <a:p>
            <a:r>
              <a:rPr lang="en-US" dirty="0"/>
              <a:t>The user-supplied expression is evaluated each time a record is inserted or updated. It may also—depending on the circumstances—be evaluated when records are deleted.</a:t>
            </a:r>
            <a:endParaRPr lang="en-IN" dirty="0"/>
          </a:p>
        </p:txBody>
      </p:sp>
    </p:spTree>
    <p:extLst>
      <p:ext uri="{BB962C8B-B14F-4D97-AF65-F5344CB8AC3E}">
        <p14:creationId xmlns:p14="http://schemas.microsoft.com/office/powerpoint/2010/main" val="2035194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93DC-9174-5B20-8E6F-7204C29888E0}"/>
              </a:ext>
            </a:extLst>
          </p:cNvPr>
          <p:cNvSpPr>
            <a:spLocks noGrp="1"/>
          </p:cNvSpPr>
          <p:nvPr>
            <p:ph type="title"/>
          </p:nvPr>
        </p:nvSpPr>
        <p:spPr/>
        <p:txBody>
          <a:bodyPr/>
          <a:lstStyle/>
          <a:p>
            <a:r>
              <a:rPr lang="en-IN" dirty="0"/>
              <a:t>HASH Partitioning</a:t>
            </a:r>
          </a:p>
        </p:txBody>
      </p:sp>
      <p:sp>
        <p:nvSpPr>
          <p:cNvPr id="3" name="Content Placeholder 2">
            <a:extLst>
              <a:ext uri="{FF2B5EF4-FFF2-40B4-BE49-F238E27FC236}">
                <a16:creationId xmlns:a16="http://schemas.microsoft.com/office/drawing/2014/main" id="{E6AABD03-5598-FBCD-9287-6FAB36A15521}"/>
              </a:ext>
            </a:extLst>
          </p:cNvPr>
          <p:cNvSpPr>
            <a:spLocks noGrp="1"/>
          </p:cNvSpPr>
          <p:nvPr>
            <p:ph idx="1"/>
          </p:nvPr>
        </p:nvSpPr>
        <p:spPr>
          <a:xfrm>
            <a:off x="1154954" y="2603499"/>
            <a:ext cx="10189321" cy="3883025"/>
          </a:xfrm>
        </p:spPr>
        <p:txBody>
          <a:bodyPr/>
          <a:lstStyle/>
          <a:p>
            <a:r>
              <a:rPr lang="en-US" dirty="0"/>
              <a:t>expr on which partitioning is done must return a nonconstant, nonrandom integer value (in other words, it should be varying but deterministic), </a:t>
            </a:r>
          </a:p>
          <a:p>
            <a:r>
              <a:rPr lang="en-US" dirty="0"/>
              <a:t>Should also keep in mind that this expression is evaluated each time a row is inserted or updated (or possibly deleted)</a:t>
            </a:r>
          </a:p>
          <a:p>
            <a:r>
              <a:rPr lang="en-US" dirty="0"/>
              <a:t>So very complex expressions may give rise to performance issues, particularly when performing operations (such as batch inserts) that affect a great many rows at one time.</a:t>
            </a:r>
            <a:endParaRPr lang="en-IN" dirty="0"/>
          </a:p>
        </p:txBody>
      </p:sp>
    </p:spTree>
    <p:extLst>
      <p:ext uri="{BB962C8B-B14F-4D97-AF65-F5344CB8AC3E}">
        <p14:creationId xmlns:p14="http://schemas.microsoft.com/office/powerpoint/2010/main" val="1009535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0E66-FC8E-60F6-983D-C1145C14D0BB}"/>
              </a:ext>
            </a:extLst>
          </p:cNvPr>
          <p:cNvSpPr>
            <a:spLocks noGrp="1"/>
          </p:cNvSpPr>
          <p:nvPr>
            <p:ph type="title"/>
          </p:nvPr>
        </p:nvSpPr>
        <p:spPr/>
        <p:txBody>
          <a:bodyPr/>
          <a:lstStyle/>
          <a:p>
            <a:r>
              <a:rPr lang="en-IN" dirty="0"/>
              <a:t>HASH Partitioning</a:t>
            </a:r>
          </a:p>
        </p:txBody>
      </p:sp>
      <p:sp>
        <p:nvSpPr>
          <p:cNvPr id="3" name="Content Placeholder 2">
            <a:extLst>
              <a:ext uri="{FF2B5EF4-FFF2-40B4-BE49-F238E27FC236}">
                <a16:creationId xmlns:a16="http://schemas.microsoft.com/office/drawing/2014/main" id="{455A54E8-8320-7507-42B3-2D240136C799}"/>
              </a:ext>
            </a:extLst>
          </p:cNvPr>
          <p:cNvSpPr>
            <a:spLocks noGrp="1"/>
          </p:cNvSpPr>
          <p:nvPr>
            <p:ph idx="1"/>
          </p:nvPr>
        </p:nvSpPr>
        <p:spPr>
          <a:xfrm>
            <a:off x="1154954" y="2603500"/>
            <a:ext cx="10560796" cy="3868738"/>
          </a:xfrm>
        </p:spPr>
        <p:txBody>
          <a:bodyPr>
            <a:normAutofit fontScale="92500" lnSpcReduction="10000"/>
          </a:bodyPr>
          <a:lstStyle/>
          <a:p>
            <a:r>
              <a:rPr lang="en-US" dirty="0"/>
              <a:t>Most efficient hashing function is one which operates upon a single table column and whose value increases or decreases consistently with the column value, as this allows for “pruning” on ranges of partitions. </a:t>
            </a:r>
          </a:p>
          <a:p>
            <a:r>
              <a:rPr lang="en-US" dirty="0"/>
              <a:t>The more closely that the expression varies with the value of the column on which it is based, the more efficiently MySQL can use the expression for hash partitioning.</a:t>
            </a:r>
          </a:p>
          <a:p>
            <a:r>
              <a:rPr lang="en-US" dirty="0"/>
              <a:t>For example, where </a:t>
            </a:r>
            <a:r>
              <a:rPr lang="en-US" dirty="0" err="1"/>
              <a:t>date_col</a:t>
            </a:r>
            <a:r>
              <a:rPr lang="en-US" dirty="0"/>
              <a:t> is a column of type DATE, then the </a:t>
            </a:r>
            <a:r>
              <a:rPr lang="en-US" b="1" dirty="0"/>
              <a:t>expression TO_DAYS(</a:t>
            </a:r>
            <a:r>
              <a:rPr lang="en-US" b="1" dirty="0" err="1"/>
              <a:t>date_col</a:t>
            </a:r>
            <a:r>
              <a:rPr lang="en-US" b="1" dirty="0"/>
              <a:t>) </a:t>
            </a:r>
            <a:r>
              <a:rPr lang="en-US" dirty="0"/>
              <a:t>is said to vary directly with the value of </a:t>
            </a:r>
            <a:r>
              <a:rPr lang="en-US" dirty="0" err="1"/>
              <a:t>date_col</a:t>
            </a:r>
            <a:r>
              <a:rPr lang="en-US" dirty="0"/>
              <a:t>, because for every change in the value of </a:t>
            </a:r>
            <a:r>
              <a:rPr lang="en-US" dirty="0" err="1"/>
              <a:t>date_col</a:t>
            </a:r>
            <a:r>
              <a:rPr lang="en-US" dirty="0"/>
              <a:t>, the value of the expression changes in a consistent manner. </a:t>
            </a:r>
          </a:p>
          <a:p>
            <a:r>
              <a:rPr lang="en-US" dirty="0"/>
              <a:t>Variance of the expression </a:t>
            </a:r>
            <a:r>
              <a:rPr lang="en-US" b="1" dirty="0"/>
              <a:t>YEAR(</a:t>
            </a:r>
            <a:r>
              <a:rPr lang="en-US" b="1" dirty="0" err="1"/>
              <a:t>date_col</a:t>
            </a:r>
            <a:r>
              <a:rPr lang="en-US" b="1" dirty="0"/>
              <a:t>) </a:t>
            </a:r>
            <a:r>
              <a:rPr lang="en-US" dirty="0"/>
              <a:t>with respect to </a:t>
            </a:r>
            <a:r>
              <a:rPr lang="en-US" dirty="0" err="1"/>
              <a:t>date_col</a:t>
            </a:r>
            <a:r>
              <a:rPr lang="en-US" dirty="0"/>
              <a:t> is not quite as direct as that of TO_DAYS(</a:t>
            </a:r>
            <a:r>
              <a:rPr lang="en-US" dirty="0" err="1"/>
              <a:t>date_col</a:t>
            </a:r>
            <a:r>
              <a:rPr lang="en-US" dirty="0"/>
              <a:t>), because not every possible change in </a:t>
            </a:r>
            <a:r>
              <a:rPr lang="en-US" dirty="0" err="1"/>
              <a:t>date_col</a:t>
            </a:r>
            <a:r>
              <a:rPr lang="en-US" dirty="0"/>
              <a:t> produces an equivalent change in YEAR(</a:t>
            </a:r>
            <a:r>
              <a:rPr lang="en-US" dirty="0" err="1"/>
              <a:t>date_col</a:t>
            </a:r>
            <a:r>
              <a:rPr lang="en-US" dirty="0"/>
              <a:t>). </a:t>
            </a:r>
          </a:p>
          <a:p>
            <a:r>
              <a:rPr lang="en-US" dirty="0"/>
              <a:t>Even so, YEAR(</a:t>
            </a:r>
            <a:r>
              <a:rPr lang="en-US" dirty="0" err="1"/>
              <a:t>date_col</a:t>
            </a:r>
            <a:r>
              <a:rPr lang="en-US" dirty="0"/>
              <a:t>) is a good candidate for a hashing function, because it varies directly with a portion of </a:t>
            </a:r>
            <a:r>
              <a:rPr lang="en-US" dirty="0" err="1"/>
              <a:t>date_col</a:t>
            </a:r>
            <a:r>
              <a:rPr lang="en-US" dirty="0"/>
              <a:t> and there is no possible change in </a:t>
            </a:r>
            <a:r>
              <a:rPr lang="en-US" dirty="0" err="1"/>
              <a:t>date_col</a:t>
            </a:r>
            <a:r>
              <a:rPr lang="en-US" dirty="0"/>
              <a:t> that produces a disproportionate change in YEAR(</a:t>
            </a:r>
            <a:r>
              <a:rPr lang="en-US" dirty="0" err="1"/>
              <a:t>date_col</a:t>
            </a:r>
            <a:r>
              <a:rPr lang="en-US" dirty="0"/>
              <a:t>).</a:t>
            </a:r>
            <a:endParaRPr lang="en-IN" dirty="0"/>
          </a:p>
        </p:txBody>
      </p:sp>
    </p:spTree>
    <p:extLst>
      <p:ext uri="{BB962C8B-B14F-4D97-AF65-F5344CB8AC3E}">
        <p14:creationId xmlns:p14="http://schemas.microsoft.com/office/powerpoint/2010/main" val="1329728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A70E-6EC6-4348-5D4D-717FDD8F8ED6}"/>
              </a:ext>
            </a:extLst>
          </p:cNvPr>
          <p:cNvSpPr>
            <a:spLocks noGrp="1"/>
          </p:cNvSpPr>
          <p:nvPr>
            <p:ph type="title"/>
          </p:nvPr>
        </p:nvSpPr>
        <p:spPr/>
        <p:txBody>
          <a:bodyPr/>
          <a:lstStyle/>
          <a:p>
            <a:r>
              <a:rPr lang="en-IN" dirty="0"/>
              <a:t>HASH Partitioning</a:t>
            </a:r>
          </a:p>
        </p:txBody>
      </p:sp>
      <p:sp>
        <p:nvSpPr>
          <p:cNvPr id="3" name="Content Placeholder 2">
            <a:extLst>
              <a:ext uri="{FF2B5EF4-FFF2-40B4-BE49-F238E27FC236}">
                <a16:creationId xmlns:a16="http://schemas.microsoft.com/office/drawing/2014/main" id="{C2916846-3FB3-D94F-CDDD-815A5950CAE2}"/>
              </a:ext>
            </a:extLst>
          </p:cNvPr>
          <p:cNvSpPr>
            <a:spLocks noGrp="1"/>
          </p:cNvSpPr>
          <p:nvPr>
            <p:ph idx="1"/>
          </p:nvPr>
        </p:nvSpPr>
        <p:spPr>
          <a:xfrm>
            <a:off x="1154954" y="2603500"/>
            <a:ext cx="10232184" cy="3868738"/>
          </a:xfrm>
        </p:spPr>
        <p:txBody>
          <a:bodyPr/>
          <a:lstStyle/>
          <a:p>
            <a:r>
              <a:rPr lang="en-US" dirty="0"/>
              <a:t>By way of contrast, suppose that you have a column named </a:t>
            </a:r>
            <a:r>
              <a:rPr lang="en-US" dirty="0" err="1"/>
              <a:t>int_col</a:t>
            </a:r>
            <a:r>
              <a:rPr lang="en-US" dirty="0"/>
              <a:t> whose type is INT. Now consider the expression </a:t>
            </a:r>
            <a:r>
              <a:rPr lang="en-US" b="1" dirty="0"/>
              <a:t>POW(5-int_col,3) + 6. </a:t>
            </a:r>
          </a:p>
          <a:p>
            <a:r>
              <a:rPr lang="en-US" dirty="0"/>
              <a:t>Would be a poor choice for a hashing function because a change in the value of </a:t>
            </a:r>
            <a:r>
              <a:rPr lang="en-US" dirty="0" err="1"/>
              <a:t>int_col</a:t>
            </a:r>
            <a:r>
              <a:rPr lang="en-US" dirty="0"/>
              <a:t> is not guaranteed to produce a proportional change in the value of the expression. </a:t>
            </a:r>
          </a:p>
          <a:p>
            <a:r>
              <a:rPr lang="en-US" dirty="0"/>
              <a:t>Changing the value of </a:t>
            </a:r>
            <a:r>
              <a:rPr lang="en-US" dirty="0" err="1"/>
              <a:t>int_col</a:t>
            </a:r>
            <a:r>
              <a:rPr lang="en-US" dirty="0"/>
              <a:t> by a given amount can produce widely differing changes in the value of the expression.</a:t>
            </a:r>
          </a:p>
          <a:p>
            <a:r>
              <a:rPr lang="en-US" dirty="0"/>
              <a:t> For example, changing </a:t>
            </a:r>
            <a:r>
              <a:rPr lang="en-US" dirty="0" err="1"/>
              <a:t>int_col</a:t>
            </a:r>
            <a:r>
              <a:rPr lang="en-US" dirty="0"/>
              <a:t> from 5 to 6 produces a change of -1 in the value of the expression, but changing the value of </a:t>
            </a:r>
            <a:r>
              <a:rPr lang="en-US" dirty="0" err="1"/>
              <a:t>int_col</a:t>
            </a:r>
            <a:r>
              <a:rPr lang="en-US" dirty="0"/>
              <a:t> from 6 to 7 produces a change of -7 in the expression value.</a:t>
            </a:r>
            <a:endParaRPr lang="en-IN" dirty="0"/>
          </a:p>
        </p:txBody>
      </p:sp>
    </p:spTree>
    <p:extLst>
      <p:ext uri="{BB962C8B-B14F-4D97-AF65-F5344CB8AC3E}">
        <p14:creationId xmlns:p14="http://schemas.microsoft.com/office/powerpoint/2010/main" val="3230926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2408-B08C-4BCE-8A73-FB1CF07BEE1F}"/>
              </a:ext>
            </a:extLst>
          </p:cNvPr>
          <p:cNvSpPr>
            <a:spLocks noGrp="1"/>
          </p:cNvSpPr>
          <p:nvPr>
            <p:ph type="title"/>
          </p:nvPr>
        </p:nvSpPr>
        <p:spPr/>
        <p:txBody>
          <a:bodyPr/>
          <a:lstStyle/>
          <a:p>
            <a:r>
              <a:rPr lang="en-US" dirty="0"/>
              <a:t>How is hashing done</a:t>
            </a:r>
            <a:endParaRPr lang="en-IN" dirty="0"/>
          </a:p>
        </p:txBody>
      </p:sp>
      <p:sp>
        <p:nvSpPr>
          <p:cNvPr id="3" name="Content Placeholder 2">
            <a:extLst>
              <a:ext uri="{FF2B5EF4-FFF2-40B4-BE49-F238E27FC236}">
                <a16:creationId xmlns:a16="http://schemas.microsoft.com/office/drawing/2014/main" id="{6E7CF371-CD28-0385-6831-1DBC3C5EAC5C}"/>
              </a:ext>
            </a:extLst>
          </p:cNvPr>
          <p:cNvSpPr>
            <a:spLocks noGrp="1"/>
          </p:cNvSpPr>
          <p:nvPr>
            <p:ph idx="1"/>
          </p:nvPr>
        </p:nvSpPr>
        <p:spPr>
          <a:xfrm>
            <a:off x="1154954" y="2603499"/>
            <a:ext cx="10403634" cy="3954463"/>
          </a:xfrm>
        </p:spPr>
        <p:txBody>
          <a:bodyPr>
            <a:normAutofit fontScale="92500" lnSpcReduction="20000"/>
          </a:bodyPr>
          <a:lstStyle/>
          <a:p>
            <a:r>
              <a:rPr lang="en-US" dirty="0"/>
              <a:t>Storage engine determines which partition of num partitions to use based on the modulus of the result of the expression. </a:t>
            </a:r>
          </a:p>
          <a:p>
            <a:r>
              <a:rPr lang="en-US" dirty="0"/>
              <a:t>For a given expression expr, the partition in which the record is stored is partition number N, where N = MOD(expr, num).</a:t>
            </a:r>
          </a:p>
          <a:p>
            <a:r>
              <a:rPr lang="en-US" dirty="0"/>
              <a:t>Suppose that table t1 is defined as follows, so that it has 4 partitions:</a:t>
            </a:r>
          </a:p>
          <a:p>
            <a:pPr marL="0" indent="0">
              <a:buNone/>
            </a:pPr>
            <a:r>
              <a:rPr lang="en-US" b="1" dirty="0">
                <a:solidFill>
                  <a:srgbClr val="FF0000"/>
                </a:solidFill>
              </a:rPr>
              <a:t>CREATE TABLE t1 (col1 INT, col2 CHAR(5), col3 DATE)</a:t>
            </a:r>
          </a:p>
          <a:p>
            <a:pPr marL="0" indent="0">
              <a:buNone/>
            </a:pPr>
            <a:r>
              <a:rPr lang="en-US" b="1" dirty="0">
                <a:solidFill>
                  <a:srgbClr val="FF0000"/>
                </a:solidFill>
              </a:rPr>
              <a:t>    PARTITION BY HASH( YEAR(col3) )</a:t>
            </a:r>
          </a:p>
          <a:p>
            <a:pPr marL="0" indent="0">
              <a:buNone/>
            </a:pPr>
            <a:r>
              <a:rPr lang="en-US" b="1" dirty="0">
                <a:solidFill>
                  <a:srgbClr val="FF0000"/>
                </a:solidFill>
              </a:rPr>
              <a:t>    PARTITIONS 4;</a:t>
            </a:r>
          </a:p>
          <a:p>
            <a:r>
              <a:rPr lang="en-US" dirty="0"/>
              <a:t>If you insert a record into t1 whose col3 value is '2005-09-15', then the partition in which it is stored is determined as follows:</a:t>
            </a:r>
          </a:p>
          <a:p>
            <a:pPr marL="0" indent="0">
              <a:buNone/>
            </a:pPr>
            <a:r>
              <a:rPr lang="en-US" b="1" dirty="0">
                <a:solidFill>
                  <a:srgbClr val="FF0000"/>
                </a:solidFill>
              </a:rPr>
              <a:t>MOD(YEAR('2005-09-01'),4)</a:t>
            </a:r>
          </a:p>
          <a:p>
            <a:pPr marL="0" indent="0">
              <a:buNone/>
            </a:pPr>
            <a:r>
              <a:rPr lang="en-US" b="1" dirty="0">
                <a:solidFill>
                  <a:srgbClr val="FF0000"/>
                </a:solidFill>
              </a:rPr>
              <a:t>=  MOD(2005,4)</a:t>
            </a:r>
          </a:p>
          <a:p>
            <a:pPr marL="0" indent="0">
              <a:buNone/>
            </a:pPr>
            <a:r>
              <a:rPr lang="en-US" b="1" dirty="0">
                <a:solidFill>
                  <a:srgbClr val="FF0000"/>
                </a:solidFill>
              </a:rPr>
              <a:t>=  1</a:t>
            </a:r>
            <a:endParaRPr lang="en-IN" b="1" dirty="0">
              <a:solidFill>
                <a:srgbClr val="FF0000"/>
              </a:solidFill>
            </a:endParaRPr>
          </a:p>
        </p:txBody>
      </p:sp>
    </p:spTree>
    <p:extLst>
      <p:ext uri="{BB962C8B-B14F-4D97-AF65-F5344CB8AC3E}">
        <p14:creationId xmlns:p14="http://schemas.microsoft.com/office/powerpoint/2010/main" val="3479322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2E456-3B81-2EDD-1FAC-CE7762555677}"/>
              </a:ext>
            </a:extLst>
          </p:cNvPr>
          <p:cNvSpPr txBox="1"/>
          <p:nvPr/>
        </p:nvSpPr>
        <p:spPr>
          <a:xfrm>
            <a:off x="771525" y="728663"/>
            <a:ext cx="8368903" cy="2308324"/>
          </a:xfrm>
          <a:prstGeom prst="rect">
            <a:avLst/>
          </a:prstGeom>
          <a:noFill/>
          <a:ln>
            <a:solidFill>
              <a:schemeClr val="accent1"/>
            </a:solidFill>
          </a:ln>
        </p:spPr>
        <p:txBody>
          <a:bodyPr wrap="square">
            <a:spAutoFit/>
          </a:bodyPr>
          <a:lstStyle/>
          <a:p>
            <a:r>
              <a:rPr lang="en-IN" dirty="0"/>
              <a:t>MySQL&gt;CREATE TABLE student (</a:t>
            </a:r>
          </a:p>
          <a:p>
            <a:r>
              <a:rPr lang="en-IN" dirty="0" err="1"/>
              <a:t>student_id</a:t>
            </a:r>
            <a:r>
              <a:rPr lang="en-IN" dirty="0"/>
              <a:t> INT NOT NULL, </a:t>
            </a:r>
          </a:p>
          <a:p>
            <a:r>
              <a:rPr lang="en-IN" dirty="0"/>
              <a:t>class VARCHAR(8), </a:t>
            </a:r>
          </a:p>
          <a:p>
            <a:r>
              <a:rPr lang="en-IN" dirty="0"/>
              <a:t>name VARCHAR(40),</a:t>
            </a:r>
          </a:p>
          <a:p>
            <a:r>
              <a:rPr lang="en-IN" dirty="0" err="1"/>
              <a:t>date_of_admission</a:t>
            </a:r>
            <a:r>
              <a:rPr lang="en-IN" dirty="0"/>
              <a:t> DATE NOT NULL DEFAULT '2000-01-01') </a:t>
            </a:r>
          </a:p>
          <a:p>
            <a:r>
              <a:rPr lang="en-IN" dirty="0"/>
              <a:t>PARTITION BY HASH(</a:t>
            </a:r>
            <a:r>
              <a:rPr lang="en-IN" dirty="0" err="1"/>
              <a:t>student_id</a:t>
            </a:r>
            <a:r>
              <a:rPr lang="en-IN" dirty="0"/>
              <a:t>) </a:t>
            </a:r>
          </a:p>
          <a:p>
            <a:r>
              <a:rPr lang="en-IN" dirty="0"/>
              <a:t>PARTITIONS 4;</a:t>
            </a:r>
          </a:p>
          <a:p>
            <a:r>
              <a:rPr lang="en-IN" dirty="0"/>
              <a:t>Query OK, 0 rows affected (1.43 sec)</a:t>
            </a:r>
          </a:p>
        </p:txBody>
      </p:sp>
      <p:sp>
        <p:nvSpPr>
          <p:cNvPr id="5" name="TextBox 4">
            <a:extLst>
              <a:ext uri="{FF2B5EF4-FFF2-40B4-BE49-F238E27FC236}">
                <a16:creationId xmlns:a16="http://schemas.microsoft.com/office/drawing/2014/main" id="{24655B9F-2104-3C66-7CAC-4E53D09B441A}"/>
              </a:ext>
            </a:extLst>
          </p:cNvPr>
          <p:cNvSpPr txBox="1"/>
          <p:nvPr/>
        </p:nvSpPr>
        <p:spPr>
          <a:xfrm>
            <a:off x="771525" y="3429000"/>
            <a:ext cx="8368902" cy="2585323"/>
          </a:xfrm>
          <a:prstGeom prst="rect">
            <a:avLst/>
          </a:prstGeom>
          <a:noFill/>
          <a:ln>
            <a:solidFill>
              <a:schemeClr val="accent1"/>
            </a:solidFill>
          </a:ln>
        </p:spPr>
        <p:txBody>
          <a:bodyPr wrap="square">
            <a:spAutoFit/>
          </a:bodyPr>
          <a:lstStyle/>
          <a:p>
            <a:r>
              <a:rPr lang="en-IN" dirty="0"/>
              <a:t>MySQL&gt; CREATE TABLE student (</a:t>
            </a:r>
          </a:p>
          <a:p>
            <a:r>
              <a:rPr lang="en-IN" dirty="0" err="1"/>
              <a:t>student_id</a:t>
            </a:r>
            <a:r>
              <a:rPr lang="en-IN" dirty="0"/>
              <a:t> INT NOT NULL, </a:t>
            </a:r>
          </a:p>
          <a:p>
            <a:r>
              <a:rPr lang="en-IN" dirty="0"/>
              <a:t>class VARCHAR(8), </a:t>
            </a:r>
          </a:p>
          <a:p>
            <a:r>
              <a:rPr lang="en-IN" dirty="0"/>
              <a:t>class VARCHAR(8), </a:t>
            </a:r>
          </a:p>
          <a:p>
            <a:r>
              <a:rPr lang="en-IN" dirty="0"/>
              <a:t>name VARCHAR(40),</a:t>
            </a:r>
          </a:p>
          <a:p>
            <a:r>
              <a:rPr lang="en-IN" dirty="0" err="1"/>
              <a:t>date_of_admission</a:t>
            </a:r>
            <a:r>
              <a:rPr lang="en-IN" dirty="0"/>
              <a:t> DATE NOT NULL DEFAULT '2000-01-01') </a:t>
            </a:r>
          </a:p>
          <a:p>
            <a:r>
              <a:rPr lang="en-IN" dirty="0"/>
              <a:t>PARTITION BY HASH(YEAR(</a:t>
            </a:r>
            <a:r>
              <a:rPr lang="en-IN" dirty="0" err="1"/>
              <a:t>date_of_admission</a:t>
            </a:r>
            <a:r>
              <a:rPr lang="en-IN" dirty="0"/>
              <a:t>)) </a:t>
            </a:r>
          </a:p>
          <a:p>
            <a:r>
              <a:rPr lang="en-IN" dirty="0"/>
              <a:t>PARTITIONS 4;</a:t>
            </a:r>
          </a:p>
          <a:p>
            <a:r>
              <a:rPr lang="en-IN" dirty="0"/>
              <a:t>Query OK, 0 rows affected (1.27 sec)</a:t>
            </a:r>
          </a:p>
        </p:txBody>
      </p:sp>
    </p:spTree>
    <p:extLst>
      <p:ext uri="{BB962C8B-B14F-4D97-AF65-F5344CB8AC3E}">
        <p14:creationId xmlns:p14="http://schemas.microsoft.com/office/powerpoint/2010/main" val="427598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342C-3B49-E90F-3DB9-79044FDC38B5}"/>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2360934E-D2B2-659C-AB44-799A428851F9}"/>
              </a:ext>
            </a:extLst>
          </p:cNvPr>
          <p:cNvSpPr>
            <a:spLocks noGrp="1"/>
          </p:cNvSpPr>
          <p:nvPr>
            <p:ph idx="1"/>
          </p:nvPr>
        </p:nvSpPr>
        <p:spPr>
          <a:xfrm>
            <a:off x="1154954" y="2603499"/>
            <a:ext cx="10503646" cy="3783013"/>
          </a:xfrm>
        </p:spPr>
        <p:txBody>
          <a:bodyPr>
            <a:normAutofit/>
          </a:bodyPr>
          <a:lstStyle/>
          <a:p>
            <a:r>
              <a:rPr lang="en-US" dirty="0">
                <a:solidFill>
                  <a:srgbClr val="555555"/>
                </a:solidFill>
                <a:latin typeface="Open Sans" panose="020B0606030504020204" pitchFamily="34" charset="0"/>
              </a:rPr>
              <a:t>D</a:t>
            </a:r>
            <a:r>
              <a:rPr lang="en-US" b="0" i="0" dirty="0">
                <a:solidFill>
                  <a:srgbClr val="555555"/>
                </a:solidFill>
                <a:effectLst/>
                <a:latin typeface="Open Sans" panose="020B0606030504020204" pitchFamily="34" charset="0"/>
              </a:rPr>
              <a:t>istribute portions of individual tables across a file system according to rules which you can set largely as needed.</a:t>
            </a:r>
          </a:p>
          <a:p>
            <a:r>
              <a:rPr lang="en-US" dirty="0">
                <a:solidFill>
                  <a:srgbClr val="555555"/>
                </a:solidFill>
                <a:latin typeface="Open Sans" panose="020B0606030504020204" pitchFamily="34" charset="0"/>
              </a:rPr>
              <a:t>D</a:t>
            </a:r>
            <a:r>
              <a:rPr lang="en-US" b="0" i="0" dirty="0">
                <a:solidFill>
                  <a:srgbClr val="555555"/>
                </a:solidFill>
                <a:effectLst/>
                <a:latin typeface="Open Sans" panose="020B0606030504020204" pitchFamily="34" charset="0"/>
              </a:rPr>
              <a:t>ifferent portions of a table are stored as separate tables in different locations. </a:t>
            </a:r>
          </a:p>
          <a:p>
            <a:r>
              <a:rPr lang="en-US" b="0" i="0" dirty="0">
                <a:solidFill>
                  <a:srgbClr val="555555"/>
                </a:solidFill>
                <a:effectLst/>
                <a:latin typeface="Open Sans" panose="020B0606030504020204" pitchFamily="34" charset="0"/>
              </a:rPr>
              <a:t>User-selected rule by which the division of data is accomplished is known as a partitioning function, which in MySQL can be the modulus, simple matching against a set of ranges or value lists, an internal hashing function, or a linear hashing function. </a:t>
            </a:r>
          </a:p>
          <a:p>
            <a:r>
              <a:rPr lang="en-US" b="0" i="0" dirty="0">
                <a:solidFill>
                  <a:srgbClr val="555555"/>
                </a:solidFill>
                <a:effectLst/>
                <a:latin typeface="Open Sans" panose="020B0606030504020204" pitchFamily="34" charset="0"/>
              </a:rPr>
              <a:t>Function is selected according to the partitioning type specified by the user, and takes as its parameter the value of a user-supplied expression. </a:t>
            </a:r>
          </a:p>
          <a:p>
            <a:r>
              <a:rPr lang="en-US" b="0" i="0" dirty="0">
                <a:solidFill>
                  <a:srgbClr val="555555"/>
                </a:solidFill>
                <a:effectLst/>
                <a:latin typeface="Open Sans" panose="020B0606030504020204" pitchFamily="34" charset="0"/>
              </a:rPr>
              <a:t>Expression can be a column value, a function acting on one or more column values, or a set of one or more column values, depending on the type of partitioning that is used.</a:t>
            </a:r>
            <a:endParaRPr lang="en-IN" dirty="0"/>
          </a:p>
        </p:txBody>
      </p:sp>
    </p:spTree>
    <p:extLst>
      <p:ext uri="{BB962C8B-B14F-4D97-AF65-F5344CB8AC3E}">
        <p14:creationId xmlns:p14="http://schemas.microsoft.com/office/powerpoint/2010/main" val="1064966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C38A-879B-31F9-02CE-56EEBB043749}"/>
              </a:ext>
            </a:extLst>
          </p:cNvPr>
          <p:cNvSpPr>
            <a:spLocks noGrp="1"/>
          </p:cNvSpPr>
          <p:nvPr>
            <p:ph type="title"/>
          </p:nvPr>
        </p:nvSpPr>
        <p:spPr/>
        <p:txBody>
          <a:bodyPr/>
          <a:lstStyle/>
          <a:p>
            <a:r>
              <a:rPr lang="en-US" dirty="0"/>
              <a:t>LINEAR HASH Partitioning</a:t>
            </a:r>
            <a:endParaRPr lang="en-IN" dirty="0"/>
          </a:p>
        </p:txBody>
      </p:sp>
      <p:sp>
        <p:nvSpPr>
          <p:cNvPr id="3" name="Content Placeholder 2">
            <a:extLst>
              <a:ext uri="{FF2B5EF4-FFF2-40B4-BE49-F238E27FC236}">
                <a16:creationId xmlns:a16="http://schemas.microsoft.com/office/drawing/2014/main" id="{063A35A6-92EB-ADDF-8184-1A50C29D8A73}"/>
              </a:ext>
            </a:extLst>
          </p:cNvPr>
          <p:cNvSpPr>
            <a:spLocks noGrp="1"/>
          </p:cNvSpPr>
          <p:nvPr>
            <p:ph idx="1"/>
          </p:nvPr>
        </p:nvSpPr>
        <p:spPr>
          <a:xfrm>
            <a:off x="1154954" y="2603500"/>
            <a:ext cx="10046446" cy="3766820"/>
          </a:xfrm>
        </p:spPr>
        <p:txBody>
          <a:bodyPr/>
          <a:lstStyle/>
          <a:p>
            <a:r>
              <a:rPr lang="en-US" dirty="0"/>
              <a:t>MySQL also supports linear hashing, which differs from regular hashing in that linear hashing utilizes a linear powers-of-two algorithm whereas regular hashing employs the modulus of the hashing function's value.</a:t>
            </a:r>
          </a:p>
          <a:p>
            <a:endParaRPr lang="en-US" dirty="0"/>
          </a:p>
          <a:p>
            <a:r>
              <a:rPr lang="en-US" dirty="0"/>
              <a:t>Syntactically, the only difference between linear-hash partitioning and regular hashing is the addition of the LINEAR keyword in the PARTITION BY clause</a:t>
            </a:r>
          </a:p>
          <a:p>
            <a:r>
              <a:rPr lang="en-US" dirty="0"/>
              <a:t>Advantage --Adding, dropping, merging, and splitting of partitions is made much faster, which can be beneficial when dealing with tables containing extremely large amounts (terabytes) of data. </a:t>
            </a:r>
          </a:p>
          <a:p>
            <a:r>
              <a:rPr lang="en-US" dirty="0"/>
              <a:t>Disadvantage --Data is less likely to be evenly distributed between partitions as compared with the distribution obtained using regular hash partitioning.</a:t>
            </a:r>
            <a:endParaRPr lang="en-IN" dirty="0"/>
          </a:p>
        </p:txBody>
      </p:sp>
    </p:spTree>
    <p:extLst>
      <p:ext uri="{BB962C8B-B14F-4D97-AF65-F5344CB8AC3E}">
        <p14:creationId xmlns:p14="http://schemas.microsoft.com/office/powerpoint/2010/main" val="3495920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7B7E9-BE60-B601-7A96-9313D6698AFC}"/>
              </a:ext>
            </a:extLst>
          </p:cNvPr>
          <p:cNvSpPr txBox="1"/>
          <p:nvPr/>
        </p:nvSpPr>
        <p:spPr>
          <a:xfrm>
            <a:off x="1524000" y="1051560"/>
            <a:ext cx="7620000" cy="3139321"/>
          </a:xfrm>
          <a:prstGeom prst="rect">
            <a:avLst/>
          </a:prstGeom>
          <a:noFill/>
        </p:spPr>
        <p:txBody>
          <a:bodyPr wrap="square">
            <a:spAutoFit/>
          </a:bodyPr>
          <a:lstStyle/>
          <a:p>
            <a:r>
              <a:rPr lang="en-US" dirty="0"/>
              <a:t>CREATE TABLE employees (</a:t>
            </a:r>
          </a:p>
          <a:p>
            <a:r>
              <a:rPr lang="en-US" dirty="0"/>
              <a:t>    id INT NOT NULL,</a:t>
            </a:r>
          </a:p>
          <a:p>
            <a:r>
              <a:rPr lang="en-US" dirty="0"/>
              <a:t>    </a:t>
            </a:r>
            <a:r>
              <a:rPr lang="en-US" dirty="0" err="1"/>
              <a:t>fname</a:t>
            </a:r>
            <a:r>
              <a:rPr lang="en-US" dirty="0"/>
              <a:t> VARCHAR(30),</a:t>
            </a:r>
          </a:p>
          <a:p>
            <a:r>
              <a:rPr lang="en-US" dirty="0"/>
              <a:t>    </a:t>
            </a:r>
            <a:r>
              <a:rPr lang="en-US" dirty="0" err="1"/>
              <a:t>lname</a:t>
            </a:r>
            <a:r>
              <a:rPr lang="en-US" dirty="0"/>
              <a:t> VARCHAR(30),</a:t>
            </a:r>
          </a:p>
          <a:p>
            <a:r>
              <a:rPr lang="en-US" dirty="0"/>
              <a:t>    hired DATE NOT NULL DEFAULT '1970-01-01',</a:t>
            </a:r>
          </a:p>
          <a:p>
            <a:r>
              <a:rPr lang="en-US" dirty="0"/>
              <a:t>    separated DATE NOT NULL DEFAULT '9999-12-31',</a:t>
            </a:r>
          </a:p>
          <a:p>
            <a:r>
              <a:rPr lang="en-US" dirty="0"/>
              <a:t>    </a:t>
            </a:r>
            <a:r>
              <a:rPr lang="en-US" dirty="0" err="1"/>
              <a:t>job_code</a:t>
            </a:r>
            <a:r>
              <a:rPr lang="en-US" dirty="0"/>
              <a:t> INT,</a:t>
            </a:r>
          </a:p>
          <a:p>
            <a:r>
              <a:rPr lang="en-US" dirty="0"/>
              <a:t>    </a:t>
            </a:r>
            <a:r>
              <a:rPr lang="en-US" dirty="0" err="1"/>
              <a:t>store_id</a:t>
            </a:r>
            <a:r>
              <a:rPr lang="en-US" dirty="0"/>
              <a:t> INT</a:t>
            </a:r>
          </a:p>
          <a:p>
            <a:r>
              <a:rPr lang="en-US" dirty="0"/>
              <a:t>)</a:t>
            </a:r>
          </a:p>
          <a:p>
            <a:r>
              <a:rPr lang="en-US" dirty="0"/>
              <a:t>PARTITION BY LINEAR HASH( YEAR(hired) )</a:t>
            </a:r>
          </a:p>
          <a:p>
            <a:r>
              <a:rPr lang="en-US" dirty="0"/>
              <a:t>PARTITIONS 4;</a:t>
            </a:r>
            <a:endParaRPr lang="en-IN" dirty="0"/>
          </a:p>
        </p:txBody>
      </p:sp>
    </p:spTree>
    <p:extLst>
      <p:ext uri="{BB962C8B-B14F-4D97-AF65-F5344CB8AC3E}">
        <p14:creationId xmlns:p14="http://schemas.microsoft.com/office/powerpoint/2010/main" val="3149285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D59739-8346-FBB9-578E-D2BD137E5B42}"/>
              </a:ext>
            </a:extLst>
          </p:cNvPr>
          <p:cNvSpPr txBox="1"/>
          <p:nvPr/>
        </p:nvSpPr>
        <p:spPr>
          <a:xfrm>
            <a:off x="822960" y="1289685"/>
            <a:ext cx="10546080" cy="5078313"/>
          </a:xfrm>
          <a:prstGeom prst="rect">
            <a:avLst/>
          </a:prstGeom>
          <a:noFill/>
        </p:spPr>
        <p:txBody>
          <a:bodyPr wrap="square">
            <a:spAutoFit/>
          </a:bodyPr>
          <a:lstStyle/>
          <a:p>
            <a:r>
              <a:rPr lang="en-US" dirty="0"/>
              <a:t>Given an expression expr, the partition in which the record is stored when linear hashing is used is partition number N from among num partitions, where N is derived according to the following algorithm:</a:t>
            </a:r>
          </a:p>
          <a:p>
            <a:endParaRPr lang="en-US" dirty="0"/>
          </a:p>
          <a:p>
            <a:r>
              <a:rPr lang="en-US" dirty="0"/>
              <a:t>Find the next power of 2 greater than num. We call this value V; it can be calculated as:</a:t>
            </a:r>
          </a:p>
          <a:p>
            <a:endParaRPr lang="en-US" dirty="0"/>
          </a:p>
          <a:p>
            <a:r>
              <a:rPr lang="en-US" dirty="0"/>
              <a:t>V = POWER(2, CEILING(LOG(2, num)))</a:t>
            </a:r>
          </a:p>
          <a:p>
            <a:r>
              <a:rPr lang="en-US" dirty="0"/>
              <a:t>(Suppose that num is 13. Then LOG(2,13) is 3.7004397181411. CEILING(3.7004397181411) is 4, and V = POWER(2,4), which is 16.)</a:t>
            </a:r>
          </a:p>
          <a:p>
            <a:endParaRPr lang="en-US" dirty="0"/>
          </a:p>
          <a:p>
            <a:r>
              <a:rPr lang="en-US" dirty="0"/>
              <a:t>Set N = F(</a:t>
            </a:r>
            <a:r>
              <a:rPr lang="en-US" dirty="0" err="1"/>
              <a:t>column_list</a:t>
            </a:r>
            <a:r>
              <a:rPr lang="en-US" dirty="0"/>
              <a:t>) &amp; (V - 1).</a:t>
            </a:r>
          </a:p>
          <a:p>
            <a:endParaRPr lang="en-US" dirty="0"/>
          </a:p>
          <a:p>
            <a:r>
              <a:rPr lang="en-US" dirty="0"/>
              <a:t>While N &gt;= num:</a:t>
            </a:r>
          </a:p>
          <a:p>
            <a:endParaRPr lang="en-US" dirty="0"/>
          </a:p>
          <a:p>
            <a:r>
              <a:rPr lang="en-US" dirty="0"/>
              <a:t>Set V = V / 2</a:t>
            </a:r>
          </a:p>
          <a:p>
            <a:endParaRPr lang="en-US" dirty="0"/>
          </a:p>
          <a:p>
            <a:r>
              <a:rPr lang="en-US" dirty="0"/>
              <a:t>Set N = N &amp; (V - 1)</a:t>
            </a:r>
          </a:p>
          <a:p>
            <a:endParaRPr lang="en-IN" dirty="0"/>
          </a:p>
        </p:txBody>
      </p:sp>
    </p:spTree>
    <p:extLst>
      <p:ext uri="{BB962C8B-B14F-4D97-AF65-F5344CB8AC3E}">
        <p14:creationId xmlns:p14="http://schemas.microsoft.com/office/powerpoint/2010/main" val="36695127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E2683-981A-8122-B62A-310075A4AB33}"/>
              </a:ext>
            </a:extLst>
          </p:cNvPr>
          <p:cNvSpPr txBox="1"/>
          <p:nvPr/>
        </p:nvSpPr>
        <p:spPr>
          <a:xfrm>
            <a:off x="426720" y="-779770"/>
            <a:ext cx="11765280" cy="7848302"/>
          </a:xfrm>
          <a:prstGeom prst="rect">
            <a:avLst/>
          </a:prstGeom>
          <a:noFill/>
        </p:spPr>
        <p:txBody>
          <a:bodyPr wrap="square">
            <a:spAutoFit/>
          </a:bodyPr>
          <a:lstStyle/>
          <a:p>
            <a:endParaRPr lang="en-US" dirty="0"/>
          </a:p>
          <a:p>
            <a:endParaRPr lang="en-US" dirty="0"/>
          </a:p>
          <a:p>
            <a:endParaRPr lang="en-US" dirty="0"/>
          </a:p>
          <a:p>
            <a:r>
              <a:rPr lang="en-US" dirty="0"/>
              <a:t>Suppose that the table t1, using linear hash partitioning and having 6 partitions, is created using this statement:</a:t>
            </a:r>
          </a:p>
          <a:p>
            <a:endParaRPr lang="en-US" dirty="0"/>
          </a:p>
          <a:p>
            <a:r>
              <a:rPr lang="en-US" dirty="0"/>
              <a:t>CREATE TABLE t1 (col1 INT, col2 CHAR(5), col3 DATE)</a:t>
            </a:r>
          </a:p>
          <a:p>
            <a:r>
              <a:rPr lang="en-US" dirty="0"/>
              <a:t>    PARTITION BY LINEAR HASH( YEAR(col3) )</a:t>
            </a:r>
          </a:p>
          <a:p>
            <a:r>
              <a:rPr lang="en-US" dirty="0"/>
              <a:t>    PARTITIONS 6;</a:t>
            </a:r>
          </a:p>
          <a:p>
            <a:r>
              <a:rPr lang="en-US" dirty="0"/>
              <a:t>Now assume that you want to insert two records into t1 having the col3 column values '2003-04-14' and '1998-10-19'. The partition number for the first of these is determined as follows:</a:t>
            </a:r>
          </a:p>
          <a:p>
            <a:endParaRPr lang="en-US" dirty="0"/>
          </a:p>
          <a:p>
            <a:r>
              <a:rPr lang="en-US" dirty="0"/>
              <a:t>V = POWER(2, CEILING( LOG(2,6) )) = 8</a:t>
            </a:r>
          </a:p>
          <a:p>
            <a:r>
              <a:rPr lang="en-US" dirty="0"/>
              <a:t>N = YEAR('2003-04-14') &amp; (8 - 1)</a:t>
            </a:r>
          </a:p>
          <a:p>
            <a:r>
              <a:rPr lang="en-US" dirty="0"/>
              <a:t>   = 2003 &amp; 7</a:t>
            </a:r>
          </a:p>
          <a:p>
            <a:r>
              <a:rPr lang="en-US" dirty="0"/>
              <a:t>   = 3</a:t>
            </a:r>
          </a:p>
          <a:p>
            <a:r>
              <a:rPr lang="en-US" dirty="0"/>
              <a:t>(3 &gt;= 6 is FALSE: record stored in partition #3)</a:t>
            </a:r>
          </a:p>
          <a:p>
            <a:r>
              <a:rPr lang="en-US" dirty="0"/>
              <a:t>The number of the partition where the second record is stored is calculated as shown here:</a:t>
            </a:r>
          </a:p>
          <a:p>
            <a:endParaRPr lang="en-US" dirty="0"/>
          </a:p>
          <a:p>
            <a:r>
              <a:rPr lang="en-US" dirty="0"/>
              <a:t>V = 8</a:t>
            </a:r>
          </a:p>
          <a:p>
            <a:r>
              <a:rPr lang="en-US" dirty="0"/>
              <a:t>N = YEAR('1998-10-19') &amp; (8 - 1)</a:t>
            </a:r>
          </a:p>
          <a:p>
            <a:r>
              <a:rPr lang="en-US" dirty="0"/>
              <a:t>  = 1998 &amp; 7</a:t>
            </a:r>
          </a:p>
          <a:p>
            <a:r>
              <a:rPr lang="en-US" dirty="0"/>
              <a:t>  = 6</a:t>
            </a:r>
          </a:p>
          <a:p>
            <a:r>
              <a:rPr lang="en-US" dirty="0"/>
              <a:t>(6 &gt;= 6 is TRUE: additional step required)</a:t>
            </a:r>
          </a:p>
          <a:p>
            <a:r>
              <a:rPr lang="en-US" dirty="0"/>
              <a:t>N = 6 &amp; ((8 / 2) - 1)</a:t>
            </a:r>
          </a:p>
          <a:p>
            <a:r>
              <a:rPr lang="en-US" dirty="0"/>
              <a:t>  = 6 &amp; 3   = 2</a:t>
            </a:r>
          </a:p>
          <a:p>
            <a:r>
              <a:rPr lang="en-US" dirty="0"/>
              <a:t>(2 &gt;= 6 is FALSE: record stored in partition #2)</a:t>
            </a:r>
            <a:endParaRPr lang="en-IN" dirty="0"/>
          </a:p>
        </p:txBody>
      </p:sp>
    </p:spTree>
    <p:extLst>
      <p:ext uri="{BB962C8B-B14F-4D97-AF65-F5344CB8AC3E}">
        <p14:creationId xmlns:p14="http://schemas.microsoft.com/office/powerpoint/2010/main" val="20187763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1093-C0CD-6D52-D52F-90FFF30E6713}"/>
              </a:ext>
            </a:extLst>
          </p:cNvPr>
          <p:cNvSpPr>
            <a:spLocks noGrp="1"/>
          </p:cNvSpPr>
          <p:nvPr>
            <p:ph type="title"/>
          </p:nvPr>
        </p:nvSpPr>
        <p:spPr/>
        <p:txBody>
          <a:bodyPr/>
          <a:lstStyle/>
          <a:p>
            <a:r>
              <a:rPr lang="en-US" b="1" i="0" dirty="0">
                <a:effectLst/>
                <a:latin typeface="Helvetica" panose="020B0604020202020204" pitchFamily="34" charset="0"/>
              </a:rPr>
              <a:t>KEY Partitioning</a:t>
            </a:r>
            <a:endParaRPr lang="en-IN" dirty="0"/>
          </a:p>
        </p:txBody>
      </p:sp>
      <p:sp>
        <p:nvSpPr>
          <p:cNvPr id="3" name="Content Placeholder 2">
            <a:extLst>
              <a:ext uri="{FF2B5EF4-FFF2-40B4-BE49-F238E27FC236}">
                <a16:creationId xmlns:a16="http://schemas.microsoft.com/office/drawing/2014/main" id="{F69AEAD1-C780-2271-010F-6A055F8ACF2F}"/>
              </a:ext>
            </a:extLst>
          </p:cNvPr>
          <p:cNvSpPr>
            <a:spLocks noGrp="1"/>
          </p:cNvSpPr>
          <p:nvPr>
            <p:ph idx="1"/>
          </p:nvPr>
        </p:nvSpPr>
        <p:spPr>
          <a:xfrm>
            <a:off x="1154954" y="2603500"/>
            <a:ext cx="10017871" cy="3925888"/>
          </a:xfrm>
        </p:spPr>
        <p:txBody>
          <a:bodyPr>
            <a:normAutofit/>
          </a:bodyPr>
          <a:lstStyle/>
          <a:p>
            <a:pPr algn="l"/>
            <a:r>
              <a:rPr lang="en-US" b="0" i="0" dirty="0">
                <a:effectLst/>
                <a:latin typeface="Helvetica" panose="020B0604020202020204" pitchFamily="34" charset="0"/>
              </a:rPr>
              <a:t>KEY partition is a special form of HASH partition, where the hashing function for key partitioning is supplied by the MySQL server. </a:t>
            </a:r>
          </a:p>
          <a:p>
            <a:pPr algn="l"/>
            <a:r>
              <a:rPr lang="en-US" dirty="0">
                <a:latin typeface="Helvetica" panose="020B0604020202020204" pitchFamily="34" charset="0"/>
              </a:rPr>
              <a:t>S</a:t>
            </a:r>
            <a:r>
              <a:rPr lang="en-US" b="0" i="0" dirty="0">
                <a:effectLst/>
                <a:latin typeface="Helvetica" panose="020B0604020202020204" pitchFamily="34" charset="0"/>
              </a:rPr>
              <a:t>erver employs its own internal hashing function which is based on the same algorithm as PASSWORD(). NDB Cluster uses MD5() for this purpose</a:t>
            </a:r>
          </a:p>
          <a:p>
            <a:pPr algn="l"/>
            <a:r>
              <a:rPr lang="en-US" b="0" i="0" dirty="0">
                <a:effectLst/>
                <a:latin typeface="Helvetica" panose="020B0604020202020204" pitchFamily="34" charset="0"/>
              </a:rPr>
              <a:t>This is done by using PARTITION BY KEY, adding in CREATE TABLE STATEMENT. </a:t>
            </a:r>
          </a:p>
          <a:p>
            <a:pPr algn="l"/>
            <a:r>
              <a:rPr lang="en-US" b="0" i="0" dirty="0">
                <a:effectLst/>
                <a:latin typeface="Helvetica" panose="020B0604020202020204" pitchFamily="34" charset="0"/>
              </a:rPr>
              <a:t>In KEY partitioning KEY takes only a list of zero or more column names.</a:t>
            </a:r>
          </a:p>
          <a:p>
            <a:pPr algn="l"/>
            <a:r>
              <a:rPr lang="en-US" b="0" i="0" dirty="0">
                <a:effectLst/>
                <a:latin typeface="Helvetica" panose="020B0604020202020204" pitchFamily="34" charset="0"/>
              </a:rPr>
              <a:t> Any columns used as the partitioning key must comprise part or all of the table's primary key if the table has one. </a:t>
            </a:r>
          </a:p>
          <a:p>
            <a:pPr algn="l"/>
            <a:r>
              <a:rPr lang="en-US" b="0" i="0" dirty="0">
                <a:effectLst/>
                <a:latin typeface="Helvetica" panose="020B0604020202020204" pitchFamily="34" charset="0"/>
              </a:rPr>
              <a:t>If there is a primary key in a table, it is used as partitioning key when no column is specified as the partitioning key.</a:t>
            </a:r>
          </a:p>
        </p:txBody>
      </p:sp>
    </p:spTree>
    <p:extLst>
      <p:ext uri="{BB962C8B-B14F-4D97-AF65-F5344CB8AC3E}">
        <p14:creationId xmlns:p14="http://schemas.microsoft.com/office/powerpoint/2010/main" val="3142501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F639-C145-7268-5547-D9FCE23AA327}"/>
              </a:ext>
            </a:extLst>
          </p:cNvPr>
          <p:cNvSpPr>
            <a:spLocks noGrp="1"/>
          </p:cNvSpPr>
          <p:nvPr>
            <p:ph type="title"/>
          </p:nvPr>
        </p:nvSpPr>
        <p:spPr/>
        <p:txBody>
          <a:bodyPr/>
          <a:lstStyle/>
          <a:p>
            <a:r>
              <a:rPr lang="en-US" b="1" i="0" dirty="0">
                <a:effectLst/>
                <a:latin typeface="Helvetica" panose="020B0604020202020204" pitchFamily="34" charset="0"/>
              </a:rPr>
              <a:t>KEY Partitioning</a:t>
            </a:r>
            <a:endParaRPr lang="en-IN" dirty="0"/>
          </a:p>
        </p:txBody>
      </p:sp>
      <p:sp>
        <p:nvSpPr>
          <p:cNvPr id="3" name="Content Placeholder 2">
            <a:extLst>
              <a:ext uri="{FF2B5EF4-FFF2-40B4-BE49-F238E27FC236}">
                <a16:creationId xmlns:a16="http://schemas.microsoft.com/office/drawing/2014/main" id="{4EAF7A14-334E-9B23-7F22-75D87CDA491A}"/>
              </a:ext>
            </a:extLst>
          </p:cNvPr>
          <p:cNvSpPr>
            <a:spLocks noGrp="1"/>
          </p:cNvSpPr>
          <p:nvPr>
            <p:ph idx="1"/>
          </p:nvPr>
        </p:nvSpPr>
        <p:spPr>
          <a:xfrm>
            <a:off x="1154954" y="2603500"/>
            <a:ext cx="10075021" cy="3740150"/>
          </a:xfrm>
        </p:spPr>
        <p:txBody>
          <a:bodyPr/>
          <a:lstStyle/>
          <a:p>
            <a:r>
              <a:rPr lang="en-US" dirty="0"/>
              <a:t>Partitioning by KEY or LINEAR KEY is possible with NDB, but other types of user-defined partitioning are not supported for tables using this storage engine. </a:t>
            </a:r>
          </a:p>
          <a:p>
            <a:r>
              <a:rPr lang="en-US" dirty="0"/>
              <a:t>In addition, an NDB table that employs user-defined partitioning must have an explicit primary key, and any columns referenced in the table's partitioning expression must be part of the primary key.</a:t>
            </a:r>
          </a:p>
          <a:p>
            <a:r>
              <a:rPr lang="en-US" dirty="0"/>
              <a:t> However, if no columns are listed in the PARTITION BY KEY or PARTITION BY LINEAR KEY clause of the CREATE TABLE or ALTER TABLE statement used to create or modify a user-partitioned NDB table, then the table is not required to have an explicit primary key</a:t>
            </a:r>
            <a:endParaRPr lang="en-IN" dirty="0"/>
          </a:p>
        </p:txBody>
      </p:sp>
    </p:spTree>
    <p:extLst>
      <p:ext uri="{BB962C8B-B14F-4D97-AF65-F5344CB8AC3E}">
        <p14:creationId xmlns:p14="http://schemas.microsoft.com/office/powerpoint/2010/main" val="1208696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FB35EE-0492-C438-EBF9-1AB525646CFA}"/>
              </a:ext>
            </a:extLst>
          </p:cNvPr>
          <p:cNvSpPr txBox="1"/>
          <p:nvPr/>
        </p:nvSpPr>
        <p:spPr>
          <a:xfrm>
            <a:off x="1017985" y="587306"/>
            <a:ext cx="6093618" cy="2031325"/>
          </a:xfrm>
          <a:prstGeom prst="rect">
            <a:avLst/>
          </a:prstGeom>
          <a:noFill/>
          <a:ln>
            <a:solidFill>
              <a:schemeClr val="accent1"/>
            </a:solidFill>
          </a:ln>
        </p:spPr>
        <p:txBody>
          <a:bodyPr wrap="square">
            <a:spAutoFit/>
          </a:bodyPr>
          <a:lstStyle/>
          <a:p>
            <a:r>
              <a:rPr lang="en-US" dirty="0"/>
              <a:t>MySQL&gt; CREATE TABLE table1 ( </a:t>
            </a:r>
          </a:p>
          <a:p>
            <a:r>
              <a:rPr lang="en-US" dirty="0"/>
              <a:t>id INT NOT NULL PRIMARY KEY, </a:t>
            </a:r>
          </a:p>
          <a:p>
            <a:r>
              <a:rPr lang="en-US" dirty="0" err="1"/>
              <a:t>fname</a:t>
            </a:r>
            <a:r>
              <a:rPr lang="en-US" dirty="0"/>
              <a:t>  VARCHAR(25), </a:t>
            </a:r>
          </a:p>
          <a:p>
            <a:r>
              <a:rPr lang="en-US" dirty="0" err="1"/>
              <a:t>lname</a:t>
            </a:r>
            <a:r>
              <a:rPr lang="en-US" dirty="0"/>
              <a:t> VARCHAR(25)) </a:t>
            </a:r>
          </a:p>
          <a:p>
            <a:r>
              <a:rPr lang="en-US" dirty="0"/>
              <a:t>PARTITION BY KEY() </a:t>
            </a:r>
          </a:p>
          <a:p>
            <a:r>
              <a:rPr lang="en-US" dirty="0"/>
              <a:t>PARTITIONS 2;</a:t>
            </a:r>
          </a:p>
          <a:p>
            <a:r>
              <a:rPr lang="en-US" dirty="0"/>
              <a:t>Query OK, 0 rows affected (0.84 sec)</a:t>
            </a:r>
            <a:endParaRPr lang="en-IN" dirty="0"/>
          </a:p>
        </p:txBody>
      </p:sp>
      <p:sp>
        <p:nvSpPr>
          <p:cNvPr id="7" name="TextBox 6">
            <a:extLst>
              <a:ext uri="{FF2B5EF4-FFF2-40B4-BE49-F238E27FC236}">
                <a16:creationId xmlns:a16="http://schemas.microsoft.com/office/drawing/2014/main" id="{C53D9960-8780-8AE4-E646-E6004219C3A0}"/>
              </a:ext>
            </a:extLst>
          </p:cNvPr>
          <p:cNvSpPr txBox="1"/>
          <p:nvPr/>
        </p:nvSpPr>
        <p:spPr>
          <a:xfrm>
            <a:off x="1017985" y="2995196"/>
            <a:ext cx="9983390" cy="2862322"/>
          </a:xfrm>
          <a:prstGeom prst="rect">
            <a:avLst/>
          </a:prstGeom>
          <a:noFill/>
          <a:ln>
            <a:solidFill>
              <a:schemeClr val="accent1"/>
            </a:solidFill>
          </a:ln>
        </p:spPr>
        <p:txBody>
          <a:bodyPr wrap="square">
            <a:spAutoFit/>
          </a:bodyPr>
          <a:lstStyle/>
          <a:p>
            <a:r>
              <a:rPr lang="en-US" dirty="0"/>
              <a:t>If there is no primary key but there is a unique key in a table, then the unique key is used for the partitioning key :</a:t>
            </a:r>
          </a:p>
          <a:p>
            <a:endParaRPr lang="en-US" dirty="0"/>
          </a:p>
          <a:p>
            <a:r>
              <a:rPr lang="en-US" dirty="0"/>
              <a:t>MySQL&gt; CREATE TABLE table2 ( </a:t>
            </a:r>
          </a:p>
          <a:p>
            <a:r>
              <a:rPr lang="en-US" dirty="0"/>
              <a:t>id INT NOT NULL, </a:t>
            </a:r>
            <a:r>
              <a:rPr lang="en-US" dirty="0" err="1"/>
              <a:t>fname</a:t>
            </a:r>
            <a:r>
              <a:rPr lang="en-US" dirty="0"/>
              <a:t>  VARCHAR(25), </a:t>
            </a:r>
          </a:p>
          <a:p>
            <a:r>
              <a:rPr lang="en-US" dirty="0" err="1"/>
              <a:t>lname</a:t>
            </a:r>
            <a:r>
              <a:rPr lang="en-US" dirty="0"/>
              <a:t> VARCHAR(25), </a:t>
            </a:r>
          </a:p>
          <a:p>
            <a:r>
              <a:rPr lang="en-US" dirty="0"/>
              <a:t>UNIQUE KEY (id)) </a:t>
            </a:r>
          </a:p>
          <a:p>
            <a:r>
              <a:rPr lang="en-US" dirty="0"/>
              <a:t>PARTITION BY KEY() </a:t>
            </a:r>
          </a:p>
          <a:p>
            <a:r>
              <a:rPr lang="en-US" dirty="0"/>
              <a:t>PARTITIONS 2;</a:t>
            </a:r>
          </a:p>
          <a:p>
            <a:r>
              <a:rPr lang="en-US" dirty="0"/>
              <a:t>Query OK, 0 rows affected (0.77 sec)</a:t>
            </a:r>
            <a:endParaRPr lang="en-IN" dirty="0"/>
          </a:p>
        </p:txBody>
      </p:sp>
    </p:spTree>
    <p:extLst>
      <p:ext uri="{BB962C8B-B14F-4D97-AF65-F5344CB8AC3E}">
        <p14:creationId xmlns:p14="http://schemas.microsoft.com/office/powerpoint/2010/main" val="3232026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4E1E67-D7B8-AB00-9C5E-C0ED90B57756}"/>
              </a:ext>
            </a:extLst>
          </p:cNvPr>
          <p:cNvSpPr txBox="1"/>
          <p:nvPr/>
        </p:nvSpPr>
        <p:spPr>
          <a:xfrm>
            <a:off x="1379220" y="2136338"/>
            <a:ext cx="9433560" cy="2585323"/>
          </a:xfrm>
          <a:prstGeom prst="rect">
            <a:avLst/>
          </a:prstGeom>
          <a:noFill/>
          <a:ln>
            <a:solidFill>
              <a:schemeClr val="accent1"/>
            </a:solidFill>
          </a:ln>
        </p:spPr>
        <p:txBody>
          <a:bodyPr wrap="square">
            <a:spAutoFit/>
          </a:bodyPr>
          <a:lstStyle/>
          <a:p>
            <a:r>
              <a:rPr lang="en-US" dirty="0"/>
              <a:t> columns used for partitioning by KEY are not restricted to integer or NULL values. For example, the following CREATE TABLE statement is valid:</a:t>
            </a:r>
          </a:p>
          <a:p>
            <a:endParaRPr lang="en-US" dirty="0"/>
          </a:p>
          <a:p>
            <a:endParaRPr lang="en-US" dirty="0"/>
          </a:p>
          <a:p>
            <a:r>
              <a:rPr lang="en-US" dirty="0"/>
              <a:t>CREATE TABLE tm1 (</a:t>
            </a:r>
          </a:p>
          <a:p>
            <a:r>
              <a:rPr lang="en-US" dirty="0"/>
              <a:t>    s1 CHAR(32) PRIMARY KEY</a:t>
            </a:r>
          </a:p>
          <a:p>
            <a:r>
              <a:rPr lang="en-US" dirty="0"/>
              <a:t>)</a:t>
            </a:r>
          </a:p>
          <a:p>
            <a:r>
              <a:rPr lang="en-US" dirty="0"/>
              <a:t>PARTITION BY KEY(s1)</a:t>
            </a:r>
          </a:p>
          <a:p>
            <a:r>
              <a:rPr lang="en-US" dirty="0"/>
              <a:t>PARTITIONS 10;</a:t>
            </a:r>
            <a:endParaRPr lang="en-IN" dirty="0"/>
          </a:p>
        </p:txBody>
      </p:sp>
    </p:spTree>
    <p:extLst>
      <p:ext uri="{BB962C8B-B14F-4D97-AF65-F5344CB8AC3E}">
        <p14:creationId xmlns:p14="http://schemas.microsoft.com/office/powerpoint/2010/main" val="12253638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1FF-CFD2-E522-046F-7C1AC2707ED6}"/>
              </a:ext>
            </a:extLst>
          </p:cNvPr>
          <p:cNvSpPr>
            <a:spLocks noGrp="1"/>
          </p:cNvSpPr>
          <p:nvPr>
            <p:ph type="title"/>
          </p:nvPr>
        </p:nvSpPr>
        <p:spPr/>
        <p:txBody>
          <a:bodyPr/>
          <a:lstStyle/>
          <a:p>
            <a:r>
              <a:rPr lang="en-US" b="1" i="0" dirty="0" err="1">
                <a:effectLst/>
                <a:latin typeface="Helvetica" panose="020B0604020202020204" pitchFamily="34" charset="0"/>
              </a:rPr>
              <a:t>Subpartitioning</a:t>
            </a:r>
            <a:endParaRPr lang="en-IN" dirty="0"/>
          </a:p>
        </p:txBody>
      </p:sp>
      <p:sp>
        <p:nvSpPr>
          <p:cNvPr id="3" name="Content Placeholder 2">
            <a:extLst>
              <a:ext uri="{FF2B5EF4-FFF2-40B4-BE49-F238E27FC236}">
                <a16:creationId xmlns:a16="http://schemas.microsoft.com/office/drawing/2014/main" id="{F7C46D70-94C6-B0CF-6B81-E024E7F6D419}"/>
              </a:ext>
            </a:extLst>
          </p:cNvPr>
          <p:cNvSpPr>
            <a:spLocks noGrp="1"/>
          </p:cNvSpPr>
          <p:nvPr>
            <p:ph idx="1"/>
          </p:nvPr>
        </p:nvSpPr>
        <p:spPr>
          <a:xfrm>
            <a:off x="1154954" y="2603500"/>
            <a:ext cx="10381726" cy="3964940"/>
          </a:xfrm>
        </p:spPr>
        <p:txBody>
          <a:bodyPr/>
          <a:lstStyle/>
          <a:p>
            <a:pPr algn="l"/>
            <a:r>
              <a:rPr lang="en-US" b="0" i="0" dirty="0" err="1">
                <a:effectLst/>
                <a:latin typeface="Helvetica" panose="020B0604020202020204" pitchFamily="34" charset="0"/>
              </a:rPr>
              <a:t>Subpartitioning</a:t>
            </a:r>
            <a:r>
              <a:rPr lang="en-US" b="0" i="0" dirty="0">
                <a:effectLst/>
                <a:latin typeface="Helvetica" panose="020B0604020202020204" pitchFamily="34" charset="0"/>
              </a:rPr>
              <a:t> is a method to divide each partition further in a partitioned table</a:t>
            </a:r>
          </a:p>
          <a:p>
            <a:pPr algn="l"/>
            <a:r>
              <a:rPr lang="en-US" b="0" i="0" dirty="0">
                <a:solidFill>
                  <a:srgbClr val="555555"/>
                </a:solidFill>
                <a:effectLst/>
                <a:latin typeface="Open Sans" panose="020B0606030504020204" pitchFamily="34" charset="0"/>
              </a:rPr>
              <a:t>also known as composite partitioning</a:t>
            </a:r>
          </a:p>
          <a:p>
            <a:pPr algn="l"/>
            <a:r>
              <a:rPr lang="en-US" dirty="0">
                <a:latin typeface="Helvetica" panose="020B0604020202020204" pitchFamily="34" charset="0"/>
              </a:rPr>
              <a:t>P</a:t>
            </a:r>
            <a:r>
              <a:rPr lang="en-US" b="0" i="0" dirty="0">
                <a:effectLst/>
                <a:latin typeface="Helvetica" panose="020B0604020202020204" pitchFamily="34" charset="0"/>
              </a:rPr>
              <a:t>ossible to </a:t>
            </a:r>
            <a:r>
              <a:rPr lang="en-US" b="0" i="0" dirty="0" err="1">
                <a:effectLst/>
                <a:latin typeface="Helvetica" panose="020B0604020202020204" pitchFamily="34" charset="0"/>
              </a:rPr>
              <a:t>subpartition</a:t>
            </a:r>
            <a:r>
              <a:rPr lang="en-US" b="0" i="0" dirty="0">
                <a:effectLst/>
                <a:latin typeface="Helvetica" panose="020B0604020202020204" pitchFamily="34" charset="0"/>
              </a:rPr>
              <a:t> tables that are partitioned by RANGE or LIST.</a:t>
            </a:r>
          </a:p>
          <a:p>
            <a:pPr lvl="1"/>
            <a:r>
              <a:rPr lang="en-US" b="0" i="0" dirty="0">
                <a:effectLst/>
                <a:latin typeface="Helvetica" panose="020B0604020202020204" pitchFamily="34" charset="0"/>
              </a:rPr>
              <a:t> </a:t>
            </a:r>
            <a:r>
              <a:rPr lang="en-US" b="0" i="0" dirty="0" err="1">
                <a:effectLst/>
                <a:latin typeface="Helvetica" panose="020B0604020202020204" pitchFamily="34" charset="0"/>
              </a:rPr>
              <a:t>Subpartitions</a:t>
            </a:r>
            <a:r>
              <a:rPr lang="en-US" b="0" i="0" dirty="0">
                <a:effectLst/>
                <a:latin typeface="Helvetica" panose="020B0604020202020204" pitchFamily="34" charset="0"/>
              </a:rPr>
              <a:t> may use either HASH or KEY partitioning.</a:t>
            </a:r>
          </a:p>
          <a:p>
            <a:r>
              <a:rPr lang="en-US" b="0" i="0" dirty="0">
                <a:effectLst/>
                <a:latin typeface="Helvetica" panose="020B0604020202020204" pitchFamily="34" charset="0"/>
              </a:rPr>
              <a:t>SUBPARTITION BY KEY (unlike PARTITION BY KEY) does not currently support a default column, so the column used for this purpose must be specified, even if the table has an explicit primary key</a:t>
            </a:r>
          </a:p>
          <a:p>
            <a:endParaRPr lang="en-IN" dirty="0"/>
          </a:p>
        </p:txBody>
      </p:sp>
    </p:spTree>
    <p:extLst>
      <p:ext uri="{BB962C8B-B14F-4D97-AF65-F5344CB8AC3E}">
        <p14:creationId xmlns:p14="http://schemas.microsoft.com/office/powerpoint/2010/main" val="3920590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EB351-C126-6D47-A24A-ED1A9087C96E}"/>
              </a:ext>
            </a:extLst>
          </p:cNvPr>
          <p:cNvSpPr txBox="1"/>
          <p:nvPr/>
        </p:nvSpPr>
        <p:spPr>
          <a:xfrm>
            <a:off x="1057275" y="628650"/>
            <a:ext cx="7911703" cy="3693319"/>
          </a:xfrm>
          <a:prstGeom prst="rect">
            <a:avLst/>
          </a:prstGeom>
          <a:noFill/>
          <a:ln>
            <a:solidFill>
              <a:schemeClr val="accent1"/>
            </a:solidFill>
          </a:ln>
        </p:spPr>
        <p:txBody>
          <a:bodyPr wrap="square">
            <a:spAutoFit/>
          </a:bodyPr>
          <a:lstStyle/>
          <a:p>
            <a:r>
              <a:rPr lang="en-IN" dirty="0"/>
              <a:t>CREATE TABLE table10 (</a:t>
            </a:r>
          </a:p>
          <a:p>
            <a:r>
              <a:rPr lang="en-IN" dirty="0"/>
              <a:t>BILL_NO INT, </a:t>
            </a:r>
          </a:p>
          <a:p>
            <a:r>
              <a:rPr lang="en-IN" dirty="0" err="1"/>
              <a:t>sale_date</a:t>
            </a:r>
            <a:r>
              <a:rPr lang="en-IN" dirty="0"/>
              <a:t> DATE, </a:t>
            </a:r>
          </a:p>
          <a:p>
            <a:r>
              <a:rPr lang="en-IN" dirty="0" err="1"/>
              <a:t>cust_code</a:t>
            </a:r>
            <a:r>
              <a:rPr lang="en-IN" dirty="0"/>
              <a:t> VARCHAR(15), </a:t>
            </a:r>
          </a:p>
          <a:p>
            <a:r>
              <a:rPr lang="en-IN" dirty="0"/>
              <a:t>AMOUNT DECIMAL(8,2))</a:t>
            </a:r>
          </a:p>
          <a:p>
            <a:r>
              <a:rPr lang="en-IN" dirty="0"/>
              <a:t>PARTITION BY RANGE(YEAR(</a:t>
            </a:r>
            <a:r>
              <a:rPr lang="en-IN" dirty="0" err="1"/>
              <a:t>sale_date</a:t>
            </a:r>
            <a:r>
              <a:rPr lang="en-IN" dirty="0"/>
              <a:t>) )</a:t>
            </a:r>
          </a:p>
          <a:p>
            <a:r>
              <a:rPr lang="en-IN" dirty="0"/>
              <a:t>SUBPARTITION BY HASH(TO_DAYS(</a:t>
            </a:r>
            <a:r>
              <a:rPr lang="en-IN" dirty="0" err="1"/>
              <a:t>sale_date</a:t>
            </a:r>
            <a:r>
              <a:rPr lang="en-IN" dirty="0"/>
              <a:t>))</a:t>
            </a:r>
          </a:p>
          <a:p>
            <a:r>
              <a:rPr lang="en-IN" dirty="0"/>
              <a:t>SUBPARTITIONS 4 (</a:t>
            </a:r>
          </a:p>
          <a:p>
            <a:r>
              <a:rPr lang="en-IN" dirty="0"/>
              <a:t>PARTITION p0 VALUES LESS THAN (1990),</a:t>
            </a:r>
          </a:p>
          <a:p>
            <a:r>
              <a:rPr lang="en-IN" dirty="0"/>
              <a:t>PARTITION p1 VALUES LESS THAN (2000),</a:t>
            </a:r>
          </a:p>
          <a:p>
            <a:r>
              <a:rPr lang="en-IN" dirty="0"/>
              <a:t>PARTITION p2 VALUES LESS THAN (2010),</a:t>
            </a:r>
          </a:p>
          <a:p>
            <a:r>
              <a:rPr lang="en-IN" dirty="0"/>
              <a:t>PARTITION p3 VALUES LESS THAN MAXVALUE</a:t>
            </a:r>
          </a:p>
          <a:p>
            <a:r>
              <a:rPr lang="en-IN" dirty="0"/>
              <a:t>);</a:t>
            </a:r>
          </a:p>
        </p:txBody>
      </p:sp>
      <p:sp>
        <p:nvSpPr>
          <p:cNvPr id="5" name="TextBox 4">
            <a:extLst>
              <a:ext uri="{FF2B5EF4-FFF2-40B4-BE49-F238E27FC236}">
                <a16:creationId xmlns:a16="http://schemas.microsoft.com/office/drawing/2014/main" id="{ECB07B4F-1FC6-BCBB-9CC0-E5A1A34E807A}"/>
              </a:ext>
            </a:extLst>
          </p:cNvPr>
          <p:cNvSpPr txBox="1"/>
          <p:nvPr/>
        </p:nvSpPr>
        <p:spPr>
          <a:xfrm>
            <a:off x="1057275" y="4664870"/>
            <a:ext cx="7911702" cy="1477328"/>
          </a:xfrm>
          <a:prstGeom prst="rect">
            <a:avLst/>
          </a:prstGeom>
          <a:noFill/>
          <a:ln>
            <a:solidFill>
              <a:schemeClr val="accent1"/>
            </a:solidFill>
          </a:ln>
        </p:spPr>
        <p:txBody>
          <a:bodyPr wrap="square">
            <a:spAutoFit/>
          </a:bodyPr>
          <a:lstStyle/>
          <a:p>
            <a:pPr algn="l"/>
            <a:r>
              <a:rPr lang="en-US" b="0" i="0" dirty="0">
                <a:effectLst/>
                <a:latin typeface="Helvetica" panose="020B0604020202020204" pitchFamily="34" charset="0"/>
              </a:rPr>
              <a:t>In the above statement -</a:t>
            </a:r>
          </a:p>
          <a:p>
            <a:pPr algn="l">
              <a:buFont typeface="Arial" panose="020B0604020202020204" pitchFamily="34" charset="0"/>
              <a:buChar char="•"/>
            </a:pPr>
            <a:r>
              <a:rPr lang="en-US" b="0" i="0" dirty="0">
                <a:effectLst/>
                <a:latin typeface="Helvetica" panose="020B0604020202020204" pitchFamily="34" charset="0"/>
              </a:rPr>
              <a:t>The table has 4 RANGE partitions.</a:t>
            </a:r>
          </a:p>
          <a:p>
            <a:pPr algn="l">
              <a:buFont typeface="Arial" panose="020B0604020202020204" pitchFamily="34" charset="0"/>
              <a:buChar char="•"/>
            </a:pPr>
            <a:r>
              <a:rPr lang="en-US" b="0" i="0" dirty="0">
                <a:effectLst/>
                <a:latin typeface="Helvetica" panose="020B0604020202020204" pitchFamily="34" charset="0"/>
              </a:rPr>
              <a:t>Each of these partitions—p0, p1, p2 and p3—is further divided into 4 </a:t>
            </a:r>
            <a:r>
              <a:rPr lang="en-US" b="0" i="0" dirty="0" err="1">
                <a:effectLst/>
                <a:latin typeface="Helvetica" panose="020B0604020202020204" pitchFamily="34" charset="0"/>
              </a:rPr>
              <a:t>subpartitions</a:t>
            </a:r>
            <a:r>
              <a:rPr lang="en-US" b="0" i="0" dirty="0">
                <a:effectLst/>
                <a:latin typeface="Helvetica" panose="020B0604020202020204" pitchFamily="34" charset="0"/>
              </a:rPr>
              <a:t>.</a:t>
            </a:r>
          </a:p>
          <a:p>
            <a:pPr algn="l">
              <a:buFont typeface="Arial" panose="020B0604020202020204" pitchFamily="34" charset="0"/>
              <a:buChar char="•"/>
            </a:pPr>
            <a:r>
              <a:rPr lang="en-US" b="0" i="0" dirty="0">
                <a:effectLst/>
                <a:latin typeface="Helvetica" panose="020B0604020202020204" pitchFamily="34" charset="0"/>
              </a:rPr>
              <a:t>Therefore the entire table is divided into 4 * 4 = 16 partitions.</a:t>
            </a:r>
          </a:p>
        </p:txBody>
      </p:sp>
    </p:spTree>
    <p:extLst>
      <p:ext uri="{BB962C8B-B14F-4D97-AF65-F5344CB8AC3E}">
        <p14:creationId xmlns:p14="http://schemas.microsoft.com/office/powerpoint/2010/main" val="352565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3D28-8396-D850-3D0A-D7AC964ED247}"/>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DDE0F45D-22D1-B9BA-A911-1894CE1C2E43}"/>
              </a:ext>
            </a:extLst>
          </p:cNvPr>
          <p:cNvSpPr>
            <a:spLocks noGrp="1"/>
          </p:cNvSpPr>
          <p:nvPr>
            <p:ph idx="1"/>
          </p:nvPr>
        </p:nvSpPr>
        <p:spPr/>
        <p:txBody>
          <a:bodyPr>
            <a:normAutofit fontScale="92500" lnSpcReduction="10000"/>
          </a:bodyPr>
          <a:lstStyle/>
          <a:p>
            <a:r>
              <a:rPr lang="en-US" dirty="0"/>
              <a:t>In the case of RANGE, LIST, and [LINEAR] HASH partitioning, the value of the partitioning column is passed to the partitioning function, which returns an integer value representing the number of the partition in which that particular record should be stored. </a:t>
            </a:r>
          </a:p>
          <a:p>
            <a:r>
              <a:rPr lang="en-US" dirty="0"/>
              <a:t>Function must be nonconstant and nonrandom. </a:t>
            </a:r>
          </a:p>
          <a:p>
            <a:r>
              <a:rPr lang="en-US" dirty="0"/>
              <a:t>May not contain any queries, but may use an SQL expression that is valid in MySQL, as long as that expression returns either NULL or an integer </a:t>
            </a:r>
            <a:r>
              <a:rPr lang="en-US" dirty="0" err="1"/>
              <a:t>intval</a:t>
            </a:r>
            <a:r>
              <a:rPr lang="en-US" dirty="0"/>
              <a:t> such that</a:t>
            </a:r>
          </a:p>
          <a:p>
            <a:pPr marL="0" indent="0">
              <a:buNone/>
            </a:pPr>
            <a:r>
              <a:rPr lang="en-US" b="1" dirty="0">
                <a:solidFill>
                  <a:srgbClr val="FF0000"/>
                </a:solidFill>
              </a:rPr>
              <a:t>-MAXVALUE &lt;= </a:t>
            </a:r>
            <a:r>
              <a:rPr lang="en-US" b="1" dirty="0" err="1">
                <a:solidFill>
                  <a:srgbClr val="FF0000"/>
                </a:solidFill>
              </a:rPr>
              <a:t>intval</a:t>
            </a:r>
            <a:r>
              <a:rPr lang="en-US" b="1" dirty="0">
                <a:solidFill>
                  <a:srgbClr val="FF0000"/>
                </a:solidFill>
              </a:rPr>
              <a:t> &lt;= MAXVALUE</a:t>
            </a:r>
          </a:p>
          <a:p>
            <a:r>
              <a:rPr lang="en-US" dirty="0"/>
              <a:t>(MAXVALUE is used to represent the least upper bound for the type of integer in question. -MAXVALUE represents the greatest lower bound.)</a:t>
            </a:r>
            <a:endParaRPr lang="en-IN" dirty="0"/>
          </a:p>
        </p:txBody>
      </p:sp>
    </p:spTree>
    <p:extLst>
      <p:ext uri="{BB962C8B-B14F-4D97-AF65-F5344CB8AC3E}">
        <p14:creationId xmlns:p14="http://schemas.microsoft.com/office/powerpoint/2010/main" val="17076229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876F0A-D3EA-F4FD-6826-8543C85672CF}"/>
              </a:ext>
            </a:extLst>
          </p:cNvPr>
          <p:cNvSpPr txBox="1"/>
          <p:nvPr/>
        </p:nvSpPr>
        <p:spPr>
          <a:xfrm>
            <a:off x="2014538" y="51703"/>
            <a:ext cx="7125890" cy="6740307"/>
          </a:xfrm>
          <a:prstGeom prst="rect">
            <a:avLst/>
          </a:prstGeom>
          <a:noFill/>
        </p:spPr>
        <p:txBody>
          <a:bodyPr wrap="square">
            <a:spAutoFit/>
          </a:bodyPr>
          <a:lstStyle/>
          <a:p>
            <a:r>
              <a:rPr lang="en-IN" dirty="0" err="1"/>
              <a:t>mysql</a:t>
            </a:r>
            <a:r>
              <a:rPr lang="en-IN" dirty="0"/>
              <a:t>&gt; SELECT PARTITION_NAME, TABLE_ROWS FROM </a:t>
            </a:r>
          </a:p>
          <a:p>
            <a:r>
              <a:rPr lang="en-IN" dirty="0"/>
              <a:t>INFORMATION_SCHEMA.PARTITIONS WHERE TABLE_NAME='table10';</a:t>
            </a:r>
          </a:p>
          <a:p>
            <a:r>
              <a:rPr lang="en-IN" dirty="0"/>
              <a:t>+----------------+------------+</a:t>
            </a:r>
          </a:p>
          <a:p>
            <a:r>
              <a:rPr lang="en-IN" dirty="0"/>
              <a:t>| PARTITION_NAME | TABLE_ROWS |</a:t>
            </a:r>
          </a:p>
          <a:p>
            <a:r>
              <a:rPr lang="en-IN" dirty="0"/>
              <a:t>+----------------+------------+</a:t>
            </a:r>
          </a:p>
          <a:p>
            <a:r>
              <a:rPr lang="en-IN" dirty="0"/>
              <a:t>| p0             |          0 |</a:t>
            </a:r>
          </a:p>
          <a:p>
            <a:r>
              <a:rPr lang="en-IN" dirty="0"/>
              <a:t>| p0             |          0 |</a:t>
            </a:r>
          </a:p>
          <a:p>
            <a:r>
              <a:rPr lang="en-IN" dirty="0"/>
              <a:t>| p0             |          0 |</a:t>
            </a:r>
          </a:p>
          <a:p>
            <a:r>
              <a:rPr lang="en-IN" dirty="0"/>
              <a:t>| p0             |          0 |</a:t>
            </a:r>
          </a:p>
          <a:p>
            <a:r>
              <a:rPr lang="en-IN" dirty="0"/>
              <a:t>| p1             |          0 |</a:t>
            </a:r>
          </a:p>
          <a:p>
            <a:r>
              <a:rPr lang="en-IN" dirty="0"/>
              <a:t>| p1             |          0 |</a:t>
            </a:r>
          </a:p>
          <a:p>
            <a:r>
              <a:rPr lang="en-IN" dirty="0"/>
              <a:t>| p1             |          0 |</a:t>
            </a:r>
          </a:p>
          <a:p>
            <a:r>
              <a:rPr lang="en-IN" dirty="0"/>
              <a:t>| p1             |          0 |</a:t>
            </a:r>
          </a:p>
          <a:p>
            <a:r>
              <a:rPr lang="en-IN" dirty="0"/>
              <a:t>| p2             |          0 |</a:t>
            </a:r>
          </a:p>
          <a:p>
            <a:r>
              <a:rPr lang="en-IN" dirty="0"/>
              <a:t>| p2             |          0 |</a:t>
            </a:r>
          </a:p>
          <a:p>
            <a:r>
              <a:rPr lang="en-IN" dirty="0"/>
              <a:t>| p2             |          0 |</a:t>
            </a:r>
          </a:p>
          <a:p>
            <a:r>
              <a:rPr lang="en-IN" dirty="0"/>
              <a:t>| p2             |          0 |</a:t>
            </a:r>
          </a:p>
          <a:p>
            <a:r>
              <a:rPr lang="en-IN" dirty="0"/>
              <a:t>| p3             |          0 |</a:t>
            </a:r>
          </a:p>
          <a:p>
            <a:r>
              <a:rPr lang="en-IN" dirty="0"/>
              <a:t>| p3             |          0 |</a:t>
            </a:r>
          </a:p>
          <a:p>
            <a:r>
              <a:rPr lang="en-IN" dirty="0"/>
              <a:t>| p3             |          0 |</a:t>
            </a:r>
          </a:p>
          <a:p>
            <a:r>
              <a:rPr lang="en-IN" dirty="0"/>
              <a:t>| p3             |          0 |</a:t>
            </a:r>
          </a:p>
          <a:p>
            <a:r>
              <a:rPr lang="en-IN" dirty="0"/>
              <a:t>+----------------+------------+</a:t>
            </a:r>
          </a:p>
          <a:p>
            <a:r>
              <a:rPr lang="en-IN" dirty="0"/>
              <a:t>16 rows in set (0.16 sec)</a:t>
            </a:r>
          </a:p>
        </p:txBody>
      </p:sp>
    </p:spTree>
    <p:extLst>
      <p:ext uri="{BB962C8B-B14F-4D97-AF65-F5344CB8AC3E}">
        <p14:creationId xmlns:p14="http://schemas.microsoft.com/office/powerpoint/2010/main" val="24886423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25719C-5827-3A37-653F-821881863584}"/>
              </a:ext>
            </a:extLst>
          </p:cNvPr>
          <p:cNvSpPr txBox="1"/>
          <p:nvPr/>
        </p:nvSpPr>
        <p:spPr>
          <a:xfrm>
            <a:off x="1341120" y="1143000"/>
            <a:ext cx="7802880" cy="2308324"/>
          </a:xfrm>
          <a:prstGeom prst="rect">
            <a:avLst/>
          </a:prstGeom>
          <a:noFill/>
          <a:ln>
            <a:solidFill>
              <a:schemeClr val="accent1"/>
            </a:solidFill>
          </a:ln>
        </p:spPr>
        <p:txBody>
          <a:bodyPr wrap="square">
            <a:spAutoFit/>
          </a:bodyPr>
          <a:lstStyle/>
          <a:p>
            <a:r>
              <a:rPr lang="en-US" dirty="0"/>
              <a:t>CREATE TABLE </a:t>
            </a:r>
            <a:r>
              <a:rPr lang="en-US" dirty="0" err="1"/>
              <a:t>ts</a:t>
            </a:r>
            <a:r>
              <a:rPr lang="en-US" dirty="0"/>
              <a:t> (id INT, purchased DATE)</a:t>
            </a:r>
          </a:p>
          <a:p>
            <a:r>
              <a:rPr lang="en-US" dirty="0"/>
              <a:t>    PARTITION BY RANGE( YEAR(purchased) )</a:t>
            </a:r>
          </a:p>
          <a:p>
            <a:r>
              <a:rPr lang="en-US" dirty="0"/>
              <a:t>    SUBPARTITION BY HASH( TO_DAYS(purchased) )</a:t>
            </a:r>
          </a:p>
          <a:p>
            <a:r>
              <a:rPr lang="en-US" dirty="0"/>
              <a:t>    SUBPARTITIONS 2 (</a:t>
            </a:r>
          </a:p>
          <a:p>
            <a:r>
              <a:rPr lang="en-US" dirty="0"/>
              <a:t>        PARTITION p0 VALUES LESS THAN (1990),</a:t>
            </a:r>
          </a:p>
          <a:p>
            <a:r>
              <a:rPr lang="en-US" dirty="0"/>
              <a:t>        PARTITION p1 VALUES LESS THAN (2000),</a:t>
            </a:r>
          </a:p>
          <a:p>
            <a:r>
              <a:rPr lang="en-US" dirty="0"/>
              <a:t>        PARTITION p2 VALUES LESS THAN MAXVALUE</a:t>
            </a:r>
          </a:p>
          <a:p>
            <a:r>
              <a:rPr lang="en-US" dirty="0"/>
              <a:t>    );</a:t>
            </a:r>
            <a:endParaRPr lang="en-IN" dirty="0"/>
          </a:p>
        </p:txBody>
      </p:sp>
      <p:sp>
        <p:nvSpPr>
          <p:cNvPr id="5" name="TextBox 4">
            <a:extLst>
              <a:ext uri="{FF2B5EF4-FFF2-40B4-BE49-F238E27FC236}">
                <a16:creationId xmlns:a16="http://schemas.microsoft.com/office/drawing/2014/main" id="{051BA742-A84E-6FC0-0D4D-B2ED89CE2731}"/>
              </a:ext>
            </a:extLst>
          </p:cNvPr>
          <p:cNvSpPr txBox="1"/>
          <p:nvPr/>
        </p:nvSpPr>
        <p:spPr>
          <a:xfrm>
            <a:off x="1341120" y="3683675"/>
            <a:ext cx="9814560" cy="1477328"/>
          </a:xfrm>
          <a:prstGeom prst="rect">
            <a:avLst/>
          </a:prstGeom>
          <a:noFill/>
        </p:spPr>
        <p:txBody>
          <a:bodyPr wrap="square">
            <a:spAutoFit/>
          </a:bodyPr>
          <a:lstStyle/>
          <a:p>
            <a:pPr marL="285750" indent="-285750">
              <a:buFont typeface="Wingdings" panose="05000000000000000000" pitchFamily="2" charset="2"/>
              <a:buChar char="Ø"/>
            </a:pPr>
            <a:r>
              <a:rPr lang="en-US" dirty="0"/>
              <a:t>Table </a:t>
            </a:r>
            <a:r>
              <a:rPr lang="en-US" dirty="0" err="1"/>
              <a:t>ts</a:t>
            </a:r>
            <a:r>
              <a:rPr lang="en-US" dirty="0"/>
              <a:t> has 3 RANGE partitions. </a:t>
            </a:r>
          </a:p>
          <a:p>
            <a:pPr marL="285750" indent="-285750">
              <a:buFont typeface="Wingdings" panose="05000000000000000000" pitchFamily="2" charset="2"/>
              <a:buChar char="Ø"/>
            </a:pPr>
            <a:r>
              <a:rPr lang="en-US" dirty="0"/>
              <a:t>Each of these partitions—p0, p1, and p2—is further divided into 2 </a:t>
            </a:r>
            <a:r>
              <a:rPr lang="en-US" dirty="0" err="1"/>
              <a:t>subpartitions</a:t>
            </a:r>
            <a:r>
              <a:rPr lang="en-US" dirty="0"/>
              <a:t>. </a:t>
            </a:r>
          </a:p>
          <a:p>
            <a:pPr marL="285750" indent="-285750">
              <a:buFont typeface="Wingdings" panose="05000000000000000000" pitchFamily="2" charset="2"/>
              <a:buChar char="Ø"/>
            </a:pPr>
            <a:r>
              <a:rPr lang="en-US" dirty="0"/>
              <a:t>In effect, the entire table is divided into 3 * 2 = 6 partitions. </a:t>
            </a:r>
          </a:p>
          <a:p>
            <a:pPr marL="285750" indent="-285750">
              <a:buFont typeface="Wingdings" panose="05000000000000000000" pitchFamily="2" charset="2"/>
              <a:buChar char="Ø"/>
            </a:pPr>
            <a:r>
              <a:rPr lang="en-US" dirty="0"/>
              <a:t>However, due to the action of the PARTITION BY RANGE clause, the first 2 of these store only those records with a value less than 1990 in the purchased column</a:t>
            </a:r>
            <a:endParaRPr lang="en-IN" dirty="0"/>
          </a:p>
        </p:txBody>
      </p:sp>
    </p:spTree>
    <p:extLst>
      <p:ext uri="{BB962C8B-B14F-4D97-AF65-F5344CB8AC3E}">
        <p14:creationId xmlns:p14="http://schemas.microsoft.com/office/powerpoint/2010/main" val="946752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C712F-F936-C471-CF9F-9622A3482089}"/>
              </a:ext>
            </a:extLst>
          </p:cNvPr>
          <p:cNvSpPr txBox="1"/>
          <p:nvPr/>
        </p:nvSpPr>
        <p:spPr>
          <a:xfrm>
            <a:off x="1417320" y="1127761"/>
            <a:ext cx="7726680" cy="4555778"/>
          </a:xfrm>
          <a:prstGeom prst="rect">
            <a:avLst/>
          </a:prstGeom>
          <a:noFill/>
        </p:spPr>
        <p:txBody>
          <a:bodyPr wrap="square">
            <a:spAutoFit/>
          </a:bodyPr>
          <a:lstStyle/>
          <a:p>
            <a:r>
              <a:rPr lang="en-US" dirty="0"/>
              <a:t>CREATE TABLE </a:t>
            </a:r>
            <a:r>
              <a:rPr lang="en-US" dirty="0" err="1"/>
              <a:t>ts</a:t>
            </a:r>
            <a:r>
              <a:rPr lang="en-US" dirty="0"/>
              <a:t> (id INT, purchased DATE)</a:t>
            </a:r>
          </a:p>
          <a:p>
            <a:r>
              <a:rPr lang="en-US" dirty="0"/>
              <a:t>    PARTITION BY RANGE( YEAR(purchased) )</a:t>
            </a:r>
          </a:p>
          <a:p>
            <a:r>
              <a:rPr lang="en-US" dirty="0"/>
              <a:t>    SUBPARTITION BY HASH( TO_DAYS(purchased) ) (</a:t>
            </a:r>
          </a:p>
          <a:p>
            <a:r>
              <a:rPr lang="en-US" dirty="0"/>
              <a:t>        PARTITION p0 VALUES LESS THAN (1990) (</a:t>
            </a:r>
          </a:p>
          <a:p>
            <a:r>
              <a:rPr lang="en-US" dirty="0"/>
              <a:t>            SUBPARTITION s0,</a:t>
            </a:r>
          </a:p>
          <a:p>
            <a:r>
              <a:rPr lang="en-US" dirty="0"/>
              <a:t>            SUBPARTITION s1</a:t>
            </a:r>
          </a:p>
          <a:p>
            <a:r>
              <a:rPr lang="en-US" dirty="0"/>
              <a:t>        ),</a:t>
            </a:r>
          </a:p>
          <a:p>
            <a:r>
              <a:rPr lang="en-US" dirty="0"/>
              <a:t>        PARTITION p1 VALUES LESS THAN (2000) (</a:t>
            </a:r>
          </a:p>
          <a:p>
            <a:r>
              <a:rPr lang="en-US" dirty="0"/>
              <a:t>            SUBPARTITION s2,</a:t>
            </a:r>
          </a:p>
          <a:p>
            <a:r>
              <a:rPr lang="en-US" dirty="0"/>
              <a:t>            SUBPARTITION s3</a:t>
            </a:r>
          </a:p>
          <a:p>
            <a:r>
              <a:rPr lang="en-US" dirty="0"/>
              <a:t>        ),</a:t>
            </a:r>
          </a:p>
          <a:p>
            <a:r>
              <a:rPr lang="en-US" dirty="0"/>
              <a:t>        PARTITION p2 VALUES LESS THAN MAXVALUE (</a:t>
            </a:r>
          </a:p>
          <a:p>
            <a:r>
              <a:rPr lang="en-US" dirty="0"/>
              <a:t>            SUBPARTITION s4,</a:t>
            </a:r>
          </a:p>
          <a:p>
            <a:r>
              <a:rPr lang="en-US" dirty="0"/>
              <a:t>            SUBPARTITION s5</a:t>
            </a:r>
          </a:p>
          <a:p>
            <a:r>
              <a:rPr lang="en-US" dirty="0"/>
              <a:t>        )</a:t>
            </a:r>
          </a:p>
          <a:p>
            <a:r>
              <a:rPr lang="en-US" dirty="0"/>
              <a:t>    );</a:t>
            </a:r>
            <a:endParaRPr lang="en-IN" dirty="0"/>
          </a:p>
        </p:txBody>
      </p:sp>
    </p:spTree>
    <p:extLst>
      <p:ext uri="{BB962C8B-B14F-4D97-AF65-F5344CB8AC3E}">
        <p14:creationId xmlns:p14="http://schemas.microsoft.com/office/powerpoint/2010/main" val="4412992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B8F0-0761-B87A-21FA-3C8AE9DC6063}"/>
              </a:ext>
            </a:extLst>
          </p:cNvPr>
          <p:cNvSpPr>
            <a:spLocks noGrp="1"/>
          </p:cNvSpPr>
          <p:nvPr>
            <p:ph type="title"/>
          </p:nvPr>
        </p:nvSpPr>
        <p:spPr/>
        <p:txBody>
          <a:bodyPr/>
          <a:lstStyle/>
          <a:p>
            <a:r>
              <a:rPr lang="en-US" dirty="0"/>
              <a:t>Rules for </a:t>
            </a:r>
            <a:r>
              <a:rPr lang="en-US" dirty="0" err="1"/>
              <a:t>subpartitioning</a:t>
            </a:r>
            <a:endParaRPr lang="en-IN" dirty="0"/>
          </a:p>
        </p:txBody>
      </p:sp>
      <p:sp>
        <p:nvSpPr>
          <p:cNvPr id="3" name="Content Placeholder 2">
            <a:extLst>
              <a:ext uri="{FF2B5EF4-FFF2-40B4-BE49-F238E27FC236}">
                <a16:creationId xmlns:a16="http://schemas.microsoft.com/office/drawing/2014/main" id="{F33DE1B1-99BB-725F-ADF0-200A44878895}"/>
              </a:ext>
            </a:extLst>
          </p:cNvPr>
          <p:cNvSpPr>
            <a:spLocks noGrp="1"/>
          </p:cNvSpPr>
          <p:nvPr>
            <p:ph idx="1"/>
          </p:nvPr>
        </p:nvSpPr>
        <p:spPr>
          <a:xfrm>
            <a:off x="594360" y="2316480"/>
            <a:ext cx="10972800" cy="1386840"/>
          </a:xfrm>
        </p:spPr>
        <p:txBody>
          <a:bodyPr>
            <a:normAutofit lnSpcReduction="10000"/>
          </a:bodyPr>
          <a:lstStyle/>
          <a:p>
            <a:r>
              <a:rPr lang="en-US" dirty="0"/>
              <a:t>Each partition must have the same number of </a:t>
            </a:r>
            <a:r>
              <a:rPr lang="en-US" dirty="0" err="1"/>
              <a:t>subpartitions</a:t>
            </a:r>
            <a:r>
              <a:rPr lang="en-US" dirty="0"/>
              <a:t>.</a:t>
            </a:r>
          </a:p>
          <a:p>
            <a:r>
              <a:rPr lang="en-US" dirty="0"/>
              <a:t>If you explicitly define any </a:t>
            </a:r>
            <a:r>
              <a:rPr lang="en-US" dirty="0" err="1"/>
              <a:t>subpartitions</a:t>
            </a:r>
            <a:r>
              <a:rPr lang="en-US" dirty="0"/>
              <a:t> using SUBPARTITION on any partition of a partitioned table, you must define them all.</a:t>
            </a:r>
          </a:p>
          <a:p>
            <a:r>
              <a:rPr lang="en-US" dirty="0"/>
              <a:t> In other words, the following statement fails</a:t>
            </a:r>
            <a:endParaRPr lang="en-IN" dirty="0"/>
          </a:p>
        </p:txBody>
      </p:sp>
      <p:sp>
        <p:nvSpPr>
          <p:cNvPr id="5" name="TextBox 4">
            <a:extLst>
              <a:ext uri="{FF2B5EF4-FFF2-40B4-BE49-F238E27FC236}">
                <a16:creationId xmlns:a16="http://schemas.microsoft.com/office/drawing/2014/main" id="{93E8217F-013D-59F1-AED3-92939E40C4FD}"/>
              </a:ext>
            </a:extLst>
          </p:cNvPr>
          <p:cNvSpPr txBox="1"/>
          <p:nvPr/>
        </p:nvSpPr>
        <p:spPr>
          <a:xfrm>
            <a:off x="1466580" y="3703320"/>
            <a:ext cx="8138160" cy="2862322"/>
          </a:xfrm>
          <a:prstGeom prst="rect">
            <a:avLst/>
          </a:prstGeom>
          <a:noFill/>
          <a:ln>
            <a:solidFill>
              <a:schemeClr val="accent1"/>
            </a:solidFill>
          </a:ln>
        </p:spPr>
        <p:txBody>
          <a:bodyPr wrap="square">
            <a:spAutoFit/>
          </a:bodyPr>
          <a:lstStyle/>
          <a:p>
            <a:r>
              <a:rPr lang="en-US" dirty="0"/>
              <a:t>CREATE TABLE </a:t>
            </a:r>
            <a:r>
              <a:rPr lang="en-US" dirty="0" err="1"/>
              <a:t>ts</a:t>
            </a:r>
            <a:r>
              <a:rPr lang="en-US" dirty="0"/>
              <a:t> (id INT, purchased DATE)</a:t>
            </a:r>
          </a:p>
          <a:p>
            <a:r>
              <a:rPr lang="en-US" dirty="0"/>
              <a:t>    PARTITION BY RANGE( YEAR(purchased) )</a:t>
            </a:r>
          </a:p>
          <a:p>
            <a:r>
              <a:rPr lang="en-US" dirty="0"/>
              <a:t>    SUBPARTITION BY HASH( TO_DAYS(purchased) ) (</a:t>
            </a:r>
          </a:p>
          <a:p>
            <a:r>
              <a:rPr lang="en-US" dirty="0"/>
              <a:t>        PARTITION p0 VALUES LESS THAN (1990) (</a:t>
            </a:r>
          </a:p>
          <a:p>
            <a:r>
              <a:rPr lang="en-US" dirty="0"/>
              <a:t>            SUBPARTITION s0,	            SUBPARTITION s1</a:t>
            </a:r>
          </a:p>
          <a:p>
            <a:r>
              <a:rPr lang="en-US" dirty="0"/>
              <a:t>        ),</a:t>
            </a:r>
          </a:p>
          <a:p>
            <a:r>
              <a:rPr lang="en-US" dirty="0"/>
              <a:t>        PARTITION p1 VALUES LESS THAN (2000),</a:t>
            </a:r>
          </a:p>
          <a:p>
            <a:r>
              <a:rPr lang="en-US" dirty="0"/>
              <a:t>        PARTITION p2 VALUES LESS THAN MAXVALUE (</a:t>
            </a:r>
          </a:p>
          <a:p>
            <a:r>
              <a:rPr lang="en-US" dirty="0"/>
              <a:t>            SUBPARTITION s2, 	            SUBPARTITION s3	        )</a:t>
            </a:r>
          </a:p>
          <a:p>
            <a:r>
              <a:rPr lang="en-US" dirty="0"/>
              <a:t>    );</a:t>
            </a:r>
            <a:endParaRPr lang="en-IN" dirty="0"/>
          </a:p>
        </p:txBody>
      </p:sp>
    </p:spTree>
    <p:extLst>
      <p:ext uri="{BB962C8B-B14F-4D97-AF65-F5344CB8AC3E}">
        <p14:creationId xmlns:p14="http://schemas.microsoft.com/office/powerpoint/2010/main" val="32305448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5332-67A7-75CA-F8B9-9C13AA577EAA}"/>
              </a:ext>
            </a:extLst>
          </p:cNvPr>
          <p:cNvSpPr>
            <a:spLocks noGrp="1"/>
          </p:cNvSpPr>
          <p:nvPr>
            <p:ph type="title"/>
          </p:nvPr>
        </p:nvSpPr>
        <p:spPr/>
        <p:txBody>
          <a:bodyPr/>
          <a:lstStyle/>
          <a:p>
            <a:r>
              <a:rPr lang="en-US" dirty="0"/>
              <a:t>Rules for </a:t>
            </a:r>
            <a:r>
              <a:rPr lang="en-US" dirty="0" err="1"/>
              <a:t>subpartitioning</a:t>
            </a:r>
            <a:endParaRPr lang="en-IN" dirty="0"/>
          </a:p>
        </p:txBody>
      </p:sp>
      <p:sp>
        <p:nvSpPr>
          <p:cNvPr id="3" name="Content Placeholder 2">
            <a:extLst>
              <a:ext uri="{FF2B5EF4-FFF2-40B4-BE49-F238E27FC236}">
                <a16:creationId xmlns:a16="http://schemas.microsoft.com/office/drawing/2014/main" id="{ABB04DF3-B01D-464A-DA1D-7993C8428426}"/>
              </a:ext>
            </a:extLst>
          </p:cNvPr>
          <p:cNvSpPr>
            <a:spLocks noGrp="1"/>
          </p:cNvSpPr>
          <p:nvPr>
            <p:ph idx="1"/>
          </p:nvPr>
        </p:nvSpPr>
        <p:spPr/>
        <p:txBody>
          <a:bodyPr/>
          <a:lstStyle/>
          <a:p>
            <a:r>
              <a:rPr lang="en-US" dirty="0"/>
              <a:t>Each SUBPARTITION clause must include (at a minimum) a name for the </a:t>
            </a:r>
            <a:r>
              <a:rPr lang="en-US" dirty="0" err="1"/>
              <a:t>subpartition</a:t>
            </a:r>
            <a:r>
              <a:rPr lang="en-US" dirty="0"/>
              <a:t>. </a:t>
            </a:r>
          </a:p>
          <a:p>
            <a:r>
              <a:rPr lang="en-US" dirty="0"/>
              <a:t>Otherwise, you may set any desired option for the </a:t>
            </a:r>
            <a:r>
              <a:rPr lang="en-US" dirty="0" err="1"/>
              <a:t>subpartition</a:t>
            </a:r>
            <a:r>
              <a:rPr lang="en-US" dirty="0"/>
              <a:t> or allow it to assume its default setting for that option.</a:t>
            </a:r>
          </a:p>
          <a:p>
            <a:endParaRPr lang="en-US" dirty="0"/>
          </a:p>
          <a:p>
            <a:r>
              <a:rPr lang="en-US" dirty="0" err="1"/>
              <a:t>Subpartition</a:t>
            </a:r>
            <a:r>
              <a:rPr lang="en-US" dirty="0"/>
              <a:t> names must be unique across the entire table</a:t>
            </a:r>
            <a:endParaRPr lang="en-IN" dirty="0"/>
          </a:p>
        </p:txBody>
      </p:sp>
    </p:spTree>
    <p:extLst>
      <p:ext uri="{BB962C8B-B14F-4D97-AF65-F5344CB8AC3E}">
        <p14:creationId xmlns:p14="http://schemas.microsoft.com/office/powerpoint/2010/main" val="33981506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D8E2-B853-A0A7-13F4-966FE8665DFA}"/>
              </a:ext>
            </a:extLst>
          </p:cNvPr>
          <p:cNvSpPr>
            <a:spLocks noGrp="1"/>
          </p:cNvSpPr>
          <p:nvPr>
            <p:ph type="title"/>
          </p:nvPr>
        </p:nvSpPr>
        <p:spPr/>
        <p:txBody>
          <a:bodyPr/>
          <a:lstStyle/>
          <a:p>
            <a:r>
              <a:rPr lang="en-US" dirty="0"/>
              <a:t>Handling of NULL</a:t>
            </a:r>
            <a:endParaRPr lang="en-IN" dirty="0"/>
          </a:p>
        </p:txBody>
      </p:sp>
      <p:sp>
        <p:nvSpPr>
          <p:cNvPr id="3" name="Content Placeholder 2">
            <a:extLst>
              <a:ext uri="{FF2B5EF4-FFF2-40B4-BE49-F238E27FC236}">
                <a16:creationId xmlns:a16="http://schemas.microsoft.com/office/drawing/2014/main" id="{9689C6C0-63B2-DE79-1684-7212C3AC1087}"/>
              </a:ext>
            </a:extLst>
          </p:cNvPr>
          <p:cNvSpPr>
            <a:spLocks noGrp="1"/>
          </p:cNvSpPr>
          <p:nvPr>
            <p:ph idx="1"/>
          </p:nvPr>
        </p:nvSpPr>
        <p:spPr>
          <a:xfrm>
            <a:off x="1154954" y="2603500"/>
            <a:ext cx="10229326" cy="3660140"/>
          </a:xfrm>
        </p:spPr>
        <p:txBody>
          <a:bodyPr>
            <a:normAutofit/>
          </a:bodyPr>
          <a:lstStyle/>
          <a:p>
            <a:r>
              <a:rPr lang="en-US" dirty="0"/>
              <a:t>RANGE partitioning --  If you insert a row into a table partitioned by RANGE such that the column value used to determine the partition is NULL, the row is inserted into the lowest partition</a:t>
            </a:r>
          </a:p>
          <a:p>
            <a:r>
              <a:rPr lang="en-US" dirty="0"/>
              <a:t>LIST partitioning --A table that is partitioned by LIST admits NULL values if and only if one of its partitions is defined using that value-list that contains NULL. </a:t>
            </a:r>
          </a:p>
          <a:p>
            <a:pPr lvl="1"/>
            <a:r>
              <a:rPr lang="en-US" dirty="0"/>
              <a:t>The converse of this is that a table partitioned by LIST which does not explicitly use NULL in a value list rejects rows(throws error) resulting in a NULL value for the partitioning expression</a:t>
            </a:r>
          </a:p>
          <a:p>
            <a:r>
              <a:rPr lang="en-US" dirty="0"/>
              <a:t>HASH and KEY partitioning -- Any partition expression that yields a NULL value is treated as though its return value were zero. </a:t>
            </a:r>
          </a:p>
        </p:txBody>
      </p:sp>
    </p:spTree>
    <p:extLst>
      <p:ext uri="{BB962C8B-B14F-4D97-AF65-F5344CB8AC3E}">
        <p14:creationId xmlns:p14="http://schemas.microsoft.com/office/powerpoint/2010/main" val="6222164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B129-CC3D-F8F3-4150-EEF6D75C0050}"/>
              </a:ext>
            </a:extLst>
          </p:cNvPr>
          <p:cNvSpPr>
            <a:spLocks noGrp="1"/>
          </p:cNvSpPr>
          <p:nvPr>
            <p:ph type="title"/>
          </p:nvPr>
        </p:nvSpPr>
        <p:spPr/>
        <p:txBody>
          <a:bodyPr/>
          <a:lstStyle/>
          <a:p>
            <a:r>
              <a:rPr lang="en-US" dirty="0"/>
              <a:t>Dropping LIST partitions</a:t>
            </a:r>
            <a:endParaRPr lang="en-IN" dirty="0"/>
          </a:p>
        </p:txBody>
      </p:sp>
      <p:sp>
        <p:nvSpPr>
          <p:cNvPr id="3" name="Content Placeholder 2">
            <a:extLst>
              <a:ext uri="{FF2B5EF4-FFF2-40B4-BE49-F238E27FC236}">
                <a16:creationId xmlns:a16="http://schemas.microsoft.com/office/drawing/2014/main" id="{27E9BCE8-BDD7-2ABD-37BC-5F92938222D9}"/>
              </a:ext>
            </a:extLst>
          </p:cNvPr>
          <p:cNvSpPr>
            <a:spLocks noGrp="1"/>
          </p:cNvSpPr>
          <p:nvPr>
            <p:ph idx="1"/>
          </p:nvPr>
        </p:nvSpPr>
        <p:spPr>
          <a:xfrm>
            <a:off x="1154954" y="2603500"/>
            <a:ext cx="10564606" cy="3934460"/>
          </a:xfrm>
        </p:spPr>
        <p:txBody>
          <a:bodyPr/>
          <a:lstStyle/>
          <a:p>
            <a:r>
              <a:rPr lang="en-US" dirty="0"/>
              <a:t>Dropping LIST partitions uses exactly the same ALTER TABLE ... DROP PARTITION syntax as used for dropping RANGE partitions. </a:t>
            </a:r>
          </a:p>
          <a:p>
            <a:r>
              <a:rPr lang="en-US" dirty="0"/>
              <a:t>Can no longer insert into the table any rows having any of the values that were included in the value list defining the deleted partition</a:t>
            </a:r>
          </a:p>
          <a:p>
            <a:r>
              <a:rPr lang="en-US" dirty="0"/>
              <a:t>To add a new range or list partition to a previously partitioned table, use the ALTER TABLE ... ADD PARTITION statement. </a:t>
            </a:r>
          </a:p>
          <a:p>
            <a:pPr lvl="1"/>
            <a:r>
              <a:rPr lang="en-US" dirty="0"/>
              <a:t>For tables which are partitioned by RANGE, this can be used to add a new range to the end of the list of existing partitions</a:t>
            </a:r>
            <a:endParaRPr lang="en-IN" dirty="0"/>
          </a:p>
        </p:txBody>
      </p:sp>
    </p:spTree>
    <p:extLst>
      <p:ext uri="{BB962C8B-B14F-4D97-AF65-F5344CB8AC3E}">
        <p14:creationId xmlns:p14="http://schemas.microsoft.com/office/powerpoint/2010/main" val="3267301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8BC-643A-2EE6-3594-4BFCF464A8A3}"/>
              </a:ext>
            </a:extLst>
          </p:cNvPr>
          <p:cNvSpPr>
            <a:spLocks noGrp="1"/>
          </p:cNvSpPr>
          <p:nvPr>
            <p:ph type="title"/>
          </p:nvPr>
        </p:nvSpPr>
        <p:spPr/>
        <p:txBody>
          <a:bodyPr/>
          <a:lstStyle/>
          <a:p>
            <a:r>
              <a:rPr lang="en-IN" dirty="0"/>
              <a:t>ALTER TABLE tr DROP PARTITION p2;</a:t>
            </a:r>
          </a:p>
        </p:txBody>
      </p:sp>
      <p:sp>
        <p:nvSpPr>
          <p:cNvPr id="3" name="Content Placeholder 2">
            <a:extLst>
              <a:ext uri="{FF2B5EF4-FFF2-40B4-BE49-F238E27FC236}">
                <a16:creationId xmlns:a16="http://schemas.microsoft.com/office/drawing/2014/main" id="{E3CFBFD6-F175-0C35-4B2E-F98CD22BD616}"/>
              </a:ext>
            </a:extLst>
          </p:cNvPr>
          <p:cNvSpPr>
            <a:spLocks noGrp="1"/>
          </p:cNvSpPr>
          <p:nvPr>
            <p:ph idx="1"/>
          </p:nvPr>
        </p:nvSpPr>
        <p:spPr>
          <a:xfrm>
            <a:off x="1154954" y="2603500"/>
            <a:ext cx="10061686" cy="3949700"/>
          </a:xfrm>
        </p:spPr>
        <p:txBody>
          <a:bodyPr/>
          <a:lstStyle/>
          <a:p>
            <a:r>
              <a:rPr lang="en-US" dirty="0"/>
              <a:t>when you drop a partition, you also delete all the data that was stored in that partition</a:t>
            </a:r>
          </a:p>
          <a:p>
            <a:r>
              <a:rPr lang="en-US" dirty="0"/>
              <a:t>DROP PARTITION with ALGORITHM=INPLACE deletes data stored in the partition and drops the partition. </a:t>
            </a:r>
          </a:p>
          <a:p>
            <a:r>
              <a:rPr lang="en-US" dirty="0"/>
              <a:t>However, DROP PARTITION with ALGORITHM=COPY or </a:t>
            </a:r>
            <a:r>
              <a:rPr lang="en-US" dirty="0" err="1"/>
              <a:t>old_alter_table</a:t>
            </a:r>
            <a:r>
              <a:rPr lang="en-US" dirty="0"/>
              <a:t>=ON rebuilds the partitioned table and attempts to move data from the dropped partition to another partition with a compatible PARTITION ... VALUES definition. </a:t>
            </a:r>
          </a:p>
          <a:p>
            <a:pPr lvl="1"/>
            <a:r>
              <a:rPr lang="en-US" dirty="0"/>
              <a:t>Data that cannot be moved to another partition is deleted.</a:t>
            </a:r>
          </a:p>
          <a:p>
            <a:r>
              <a:rPr lang="en-US" dirty="0"/>
              <a:t>Intend to change the partitioning of a table without losing data, use ALTER TABLE ... REORGANIZE PARTITION instead.</a:t>
            </a:r>
            <a:endParaRPr lang="en-IN" dirty="0"/>
          </a:p>
        </p:txBody>
      </p:sp>
    </p:spTree>
    <p:extLst>
      <p:ext uri="{BB962C8B-B14F-4D97-AF65-F5344CB8AC3E}">
        <p14:creationId xmlns:p14="http://schemas.microsoft.com/office/powerpoint/2010/main" val="4160172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EF0D2-3807-B173-ACDB-26880D076158}"/>
              </a:ext>
            </a:extLst>
          </p:cNvPr>
          <p:cNvSpPr txBox="1"/>
          <p:nvPr/>
        </p:nvSpPr>
        <p:spPr>
          <a:xfrm>
            <a:off x="853440" y="1427619"/>
            <a:ext cx="6096000" cy="2308324"/>
          </a:xfrm>
          <a:prstGeom prst="rect">
            <a:avLst/>
          </a:prstGeom>
          <a:noFill/>
          <a:ln>
            <a:solidFill>
              <a:schemeClr val="accent1"/>
            </a:solidFill>
          </a:ln>
        </p:spPr>
        <p:txBody>
          <a:bodyPr wrap="square">
            <a:spAutoFit/>
          </a:bodyPr>
          <a:lstStyle/>
          <a:p>
            <a:r>
              <a:rPr lang="en-US" dirty="0"/>
              <a:t>CREATE TABLE trb3 (</a:t>
            </a:r>
          </a:p>
          <a:p>
            <a:r>
              <a:rPr lang="en-US" dirty="0"/>
              <a:t>id INT, name VARCHAR(50), purchased DATE)</a:t>
            </a:r>
          </a:p>
          <a:p>
            <a:r>
              <a:rPr lang="en-US" dirty="0"/>
              <a:t>    PARTITION BY RANGE( YEAR(purchased) ) (</a:t>
            </a:r>
          </a:p>
          <a:p>
            <a:r>
              <a:rPr lang="en-US" dirty="0"/>
              <a:t>        PARTITION p0 VALUES LESS THAN (1990),</a:t>
            </a:r>
          </a:p>
          <a:p>
            <a:r>
              <a:rPr lang="en-US" dirty="0"/>
              <a:t>        PARTITION p1 VALUES LESS THAN (1995),</a:t>
            </a:r>
          </a:p>
          <a:p>
            <a:r>
              <a:rPr lang="en-US" dirty="0"/>
              <a:t>        PARTITION p2 VALUES LESS THAN (2000),</a:t>
            </a:r>
          </a:p>
          <a:p>
            <a:r>
              <a:rPr lang="en-US" dirty="0"/>
              <a:t>        PARTITION p3 VALUES LESS THAN (2005)</a:t>
            </a:r>
          </a:p>
          <a:p>
            <a:r>
              <a:rPr lang="en-US" dirty="0"/>
              <a:t>    );</a:t>
            </a:r>
            <a:endParaRPr lang="en-IN" dirty="0"/>
          </a:p>
        </p:txBody>
      </p:sp>
      <p:sp>
        <p:nvSpPr>
          <p:cNvPr id="5" name="TextBox 4">
            <a:extLst>
              <a:ext uri="{FF2B5EF4-FFF2-40B4-BE49-F238E27FC236}">
                <a16:creationId xmlns:a16="http://schemas.microsoft.com/office/drawing/2014/main" id="{F139CF59-A717-D8F5-4F18-965E93CE2A36}"/>
              </a:ext>
            </a:extLst>
          </p:cNvPr>
          <p:cNvSpPr txBox="1"/>
          <p:nvPr/>
        </p:nvSpPr>
        <p:spPr>
          <a:xfrm>
            <a:off x="853440" y="4276219"/>
            <a:ext cx="10485120" cy="2031325"/>
          </a:xfrm>
          <a:prstGeom prst="rect">
            <a:avLst/>
          </a:prstGeom>
          <a:noFill/>
        </p:spPr>
        <p:txBody>
          <a:bodyPr wrap="square">
            <a:spAutoFit/>
          </a:bodyPr>
          <a:lstStyle/>
          <a:p>
            <a:r>
              <a:rPr lang="en-US" dirty="0"/>
              <a:t>To repartition this table so that it is partitioned by key into two partitions using the id column value as the basis for the key, you can use this statement:</a:t>
            </a:r>
          </a:p>
          <a:p>
            <a:endParaRPr lang="en-US" dirty="0"/>
          </a:p>
          <a:p>
            <a:r>
              <a:rPr lang="en-US" dirty="0"/>
              <a:t>ALTER TABLE trb3 PARTITION BY KEY(id) PARTITIONS 2;</a:t>
            </a:r>
          </a:p>
          <a:p>
            <a:endParaRPr lang="en-US" dirty="0"/>
          </a:p>
          <a:p>
            <a:r>
              <a:rPr lang="en-US" dirty="0"/>
              <a:t>This has the same effect on the structure of the table as dropping the table and re-creating it using CREATE TABLE trb3 PARTITION BY KEY(id) PARTITIONS 2;.</a:t>
            </a:r>
            <a:endParaRPr lang="en-IN" dirty="0"/>
          </a:p>
        </p:txBody>
      </p:sp>
    </p:spTree>
    <p:extLst>
      <p:ext uri="{BB962C8B-B14F-4D97-AF65-F5344CB8AC3E}">
        <p14:creationId xmlns:p14="http://schemas.microsoft.com/office/powerpoint/2010/main" val="35758407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1F96F-621A-49B4-74CB-F407F341F950}"/>
              </a:ext>
            </a:extLst>
          </p:cNvPr>
          <p:cNvSpPr txBox="1"/>
          <p:nvPr/>
        </p:nvSpPr>
        <p:spPr>
          <a:xfrm>
            <a:off x="1203960" y="769680"/>
            <a:ext cx="6096000" cy="3139321"/>
          </a:xfrm>
          <a:prstGeom prst="rect">
            <a:avLst/>
          </a:prstGeom>
          <a:noFill/>
          <a:ln>
            <a:solidFill>
              <a:schemeClr val="accent1"/>
            </a:solidFill>
          </a:ln>
        </p:spPr>
        <p:txBody>
          <a:bodyPr wrap="square">
            <a:spAutoFit/>
          </a:bodyPr>
          <a:lstStyle/>
          <a:p>
            <a:r>
              <a:rPr lang="en-US" dirty="0"/>
              <a:t>CREATE TABLE members (</a:t>
            </a:r>
          </a:p>
          <a:p>
            <a:r>
              <a:rPr lang="en-US" dirty="0"/>
              <a:t>    id INT,</a:t>
            </a:r>
          </a:p>
          <a:p>
            <a:r>
              <a:rPr lang="en-US" dirty="0"/>
              <a:t>    </a:t>
            </a:r>
            <a:r>
              <a:rPr lang="en-US" dirty="0" err="1"/>
              <a:t>fname</a:t>
            </a:r>
            <a:r>
              <a:rPr lang="en-US" dirty="0"/>
              <a:t> VARCHAR(25),</a:t>
            </a:r>
          </a:p>
          <a:p>
            <a:r>
              <a:rPr lang="en-US" dirty="0"/>
              <a:t>    </a:t>
            </a:r>
            <a:r>
              <a:rPr lang="en-US" dirty="0" err="1"/>
              <a:t>lname</a:t>
            </a:r>
            <a:r>
              <a:rPr lang="en-US" dirty="0"/>
              <a:t> VARCHAR(25),</a:t>
            </a:r>
          </a:p>
          <a:p>
            <a:r>
              <a:rPr lang="en-US" dirty="0"/>
              <a:t>    dob DATE</a:t>
            </a:r>
          </a:p>
          <a:p>
            <a:r>
              <a:rPr lang="en-US" dirty="0"/>
              <a:t>)</a:t>
            </a:r>
          </a:p>
          <a:p>
            <a:r>
              <a:rPr lang="en-US" dirty="0"/>
              <a:t>PARTITION BY RANGE( YEAR(dob) ) (</a:t>
            </a:r>
          </a:p>
          <a:p>
            <a:r>
              <a:rPr lang="en-US" dirty="0"/>
              <a:t>    PARTITION p0 VALUES LESS THAN (1980),</a:t>
            </a:r>
          </a:p>
          <a:p>
            <a:r>
              <a:rPr lang="en-US" dirty="0"/>
              <a:t>    PARTITION p1 VALUES LESS THAN (1990),</a:t>
            </a:r>
          </a:p>
          <a:p>
            <a:r>
              <a:rPr lang="en-US" dirty="0"/>
              <a:t>    PARTITION p2 VALUES LESS THAN (2000)</a:t>
            </a:r>
          </a:p>
          <a:p>
            <a:r>
              <a:rPr lang="en-US" dirty="0"/>
              <a:t>);</a:t>
            </a:r>
            <a:endParaRPr lang="en-IN" dirty="0"/>
          </a:p>
        </p:txBody>
      </p:sp>
      <p:sp>
        <p:nvSpPr>
          <p:cNvPr id="5" name="TextBox 4">
            <a:extLst>
              <a:ext uri="{FF2B5EF4-FFF2-40B4-BE49-F238E27FC236}">
                <a16:creationId xmlns:a16="http://schemas.microsoft.com/office/drawing/2014/main" id="{6CA463E2-3417-0313-1CD5-236F8EA8731C}"/>
              </a:ext>
            </a:extLst>
          </p:cNvPr>
          <p:cNvSpPr txBox="1"/>
          <p:nvPr/>
        </p:nvSpPr>
        <p:spPr>
          <a:xfrm>
            <a:off x="1051560" y="4210735"/>
            <a:ext cx="6096000" cy="646331"/>
          </a:xfrm>
          <a:prstGeom prst="rect">
            <a:avLst/>
          </a:prstGeom>
          <a:noFill/>
          <a:ln>
            <a:solidFill>
              <a:schemeClr val="accent1"/>
            </a:solidFill>
          </a:ln>
        </p:spPr>
        <p:txBody>
          <a:bodyPr wrap="square">
            <a:spAutoFit/>
          </a:bodyPr>
          <a:lstStyle/>
          <a:p>
            <a:r>
              <a:rPr lang="en-US" dirty="0"/>
              <a:t>ALTER TABLE members ADD PARTITION (PARTITION p3 VALUES LESS THAN (2010));</a:t>
            </a:r>
            <a:endParaRPr lang="en-IN" dirty="0"/>
          </a:p>
        </p:txBody>
      </p:sp>
    </p:spTree>
    <p:extLst>
      <p:ext uri="{BB962C8B-B14F-4D97-AF65-F5344CB8AC3E}">
        <p14:creationId xmlns:p14="http://schemas.microsoft.com/office/powerpoint/2010/main" val="240269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1F3B-9505-403A-DBAE-175C49E97506}"/>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E9C5934D-155B-4441-5406-7B792657A44B}"/>
              </a:ext>
            </a:extLst>
          </p:cNvPr>
          <p:cNvSpPr>
            <a:spLocks noGrp="1"/>
          </p:cNvSpPr>
          <p:nvPr>
            <p:ph idx="1"/>
          </p:nvPr>
        </p:nvSpPr>
        <p:spPr/>
        <p:txBody>
          <a:bodyPr/>
          <a:lstStyle/>
          <a:p>
            <a:r>
              <a:rPr lang="en-US" dirty="0"/>
              <a:t> Should keep in mind that [STORAGE] ENGINE (and other table options) need to be listed before any partitioning options are used in a CREATE TABLE statement. </a:t>
            </a:r>
          </a:p>
          <a:p>
            <a:r>
              <a:rPr lang="en-US" dirty="0"/>
              <a:t>Example shows how to create a table that is partitioned by hash into 6 partitions and which uses the </a:t>
            </a:r>
            <a:r>
              <a:rPr lang="en-US" dirty="0" err="1"/>
              <a:t>InnoDB</a:t>
            </a:r>
            <a:r>
              <a:rPr lang="en-US" dirty="0"/>
              <a:t> storage engine (regardless of the value of </a:t>
            </a:r>
            <a:r>
              <a:rPr lang="en-US" dirty="0" err="1"/>
              <a:t>default_storage_engine</a:t>
            </a:r>
            <a:r>
              <a:rPr lang="en-US" dirty="0"/>
              <a:t>):</a:t>
            </a:r>
          </a:p>
          <a:p>
            <a:pPr marL="0" indent="0">
              <a:buNone/>
            </a:pP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a:t>
            </a:r>
            <a:r>
              <a:rPr lang="en-US" b="0" i="0" dirty="0" err="1">
                <a:solidFill>
                  <a:srgbClr val="000000"/>
                </a:solidFill>
                <a:effectLst/>
                <a:latin typeface="Liberation Mono"/>
              </a:rPr>
              <a:t>ti</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id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amount </a:t>
            </a:r>
            <a:r>
              <a:rPr lang="en-US" b="0" i="0" dirty="0">
                <a:solidFill>
                  <a:srgbClr val="834689"/>
                </a:solidFill>
                <a:effectLst/>
                <a:latin typeface="Liberation Mono"/>
              </a:rPr>
              <a:t>DECIMAL</a:t>
            </a:r>
            <a:r>
              <a:rPr lang="en-US" b="0" i="0" dirty="0">
                <a:solidFill>
                  <a:srgbClr val="999999"/>
                </a:solidFill>
                <a:effectLst/>
                <a:latin typeface="Liberation Mono"/>
              </a:rPr>
              <a:t>(</a:t>
            </a:r>
            <a:r>
              <a:rPr lang="en-US" b="0" i="0" dirty="0">
                <a:solidFill>
                  <a:srgbClr val="990055"/>
                </a:solidFill>
                <a:effectLst/>
                <a:latin typeface="Liberation Mono"/>
              </a:rPr>
              <a:t>7</a:t>
            </a:r>
            <a:r>
              <a:rPr lang="en-US" b="0" i="0" dirty="0">
                <a:solidFill>
                  <a:srgbClr val="999999"/>
                </a:solidFill>
                <a:effectLst/>
                <a:latin typeface="Liberation Mono"/>
              </a:rPr>
              <a:t>,</a:t>
            </a:r>
            <a:r>
              <a:rPr lang="en-US" b="0" i="0" dirty="0">
                <a:solidFill>
                  <a:srgbClr val="990055"/>
                </a:solidFill>
                <a:effectLst/>
                <a:latin typeface="Liberation Mono"/>
              </a:rPr>
              <a:t>2</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err="1">
                <a:solidFill>
                  <a:srgbClr val="000000"/>
                </a:solidFill>
                <a:effectLst/>
                <a:latin typeface="Liberation Mono"/>
              </a:rPr>
              <a:t>tr_date</a:t>
            </a:r>
            <a:r>
              <a:rPr lang="en-US" b="0" i="0" dirty="0">
                <a:solidFill>
                  <a:srgbClr val="000000"/>
                </a:solidFill>
                <a:effectLst/>
                <a:latin typeface="Liberation Mono"/>
              </a:rPr>
              <a:t> </a:t>
            </a:r>
            <a:r>
              <a:rPr lang="en-US" b="0" i="0" dirty="0">
                <a:solidFill>
                  <a:srgbClr val="834689"/>
                </a:solidFill>
                <a:effectLst/>
                <a:latin typeface="Liberation Mono"/>
              </a:rPr>
              <a:t>DATE</a:t>
            </a:r>
            <a:r>
              <a:rPr lang="en-US" b="0" i="0" dirty="0">
                <a:solidFill>
                  <a:srgbClr val="999999"/>
                </a:solidFill>
                <a:effectLst/>
                <a:latin typeface="Liberation Mono"/>
              </a:rPr>
              <a:t>)</a:t>
            </a:r>
            <a:r>
              <a:rPr lang="en-US" b="0" i="0" dirty="0">
                <a:solidFill>
                  <a:srgbClr val="000000"/>
                </a:solidFill>
                <a:effectLst/>
                <a:latin typeface="Liberation Mono"/>
              </a:rPr>
              <a:t> </a:t>
            </a:r>
          </a:p>
          <a:p>
            <a:pPr marL="0" indent="0">
              <a:buNone/>
            </a:pPr>
            <a:r>
              <a:rPr lang="en-US" b="0" i="0" dirty="0">
                <a:solidFill>
                  <a:srgbClr val="0077AA"/>
                </a:solidFill>
                <a:effectLst/>
                <a:latin typeface="Liberation Mono"/>
              </a:rPr>
              <a:t>ENGINE</a:t>
            </a:r>
            <a:r>
              <a:rPr lang="en-US" b="0" i="0" dirty="0">
                <a:solidFill>
                  <a:srgbClr val="A67F59"/>
                </a:solidFill>
                <a:effectLst/>
                <a:latin typeface="Liberation Mono"/>
              </a:rPr>
              <a:t>=</a:t>
            </a:r>
            <a:r>
              <a:rPr lang="en-US" b="0" i="0" dirty="0">
                <a:solidFill>
                  <a:srgbClr val="000000"/>
                </a:solidFill>
                <a:effectLst/>
                <a:latin typeface="Liberation Mono"/>
              </a:rPr>
              <a:t>INNODB </a:t>
            </a:r>
          </a:p>
          <a:p>
            <a:pPr marL="0" indent="0">
              <a:buNone/>
            </a:pPr>
            <a:r>
              <a:rPr lang="en-US" b="0" i="0" dirty="0">
                <a:solidFill>
                  <a:srgbClr val="0077AA"/>
                </a:solidFill>
                <a:effectLst/>
                <a:latin typeface="Liberation Mono"/>
              </a:rPr>
              <a:t>PARTITION</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0077AA"/>
                </a:solidFill>
                <a:effectLst/>
                <a:latin typeface="Liberation Mono"/>
              </a:rPr>
              <a:t>HASH</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DD4A68"/>
                </a:solidFill>
                <a:effectLst/>
                <a:latin typeface="Liberation Mono"/>
              </a:rPr>
              <a:t>MONTH</a:t>
            </a:r>
            <a:r>
              <a:rPr lang="en-US" b="0" i="0" dirty="0">
                <a:solidFill>
                  <a:srgbClr val="999999"/>
                </a:solidFill>
                <a:effectLst/>
                <a:latin typeface="Liberation Mono"/>
              </a:rPr>
              <a:t>(</a:t>
            </a:r>
            <a:r>
              <a:rPr lang="en-US" b="0" i="0" dirty="0" err="1">
                <a:solidFill>
                  <a:srgbClr val="000000"/>
                </a:solidFill>
                <a:effectLst/>
                <a:latin typeface="Liberation Mono"/>
              </a:rPr>
              <a:t>tr_date</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PARTITIONS</a:t>
            </a:r>
            <a:r>
              <a:rPr lang="en-US" b="0" i="0" dirty="0">
                <a:solidFill>
                  <a:srgbClr val="000000"/>
                </a:solidFill>
                <a:effectLst/>
                <a:latin typeface="Liberation Mono"/>
              </a:rPr>
              <a:t> </a:t>
            </a:r>
            <a:r>
              <a:rPr lang="en-US" b="0" i="0" dirty="0">
                <a:solidFill>
                  <a:srgbClr val="990055"/>
                </a:solidFill>
                <a:effectLst/>
                <a:latin typeface="Liberation Mono"/>
              </a:rPr>
              <a:t>6</a:t>
            </a:r>
            <a:r>
              <a:rPr lang="en-US" b="0" i="0" dirty="0">
                <a:solidFill>
                  <a:srgbClr val="999999"/>
                </a:solidFill>
                <a:effectLst/>
                <a:latin typeface="Liberation Mono"/>
              </a:rPr>
              <a:t>;</a:t>
            </a:r>
            <a:endParaRPr lang="en-IN" dirty="0"/>
          </a:p>
        </p:txBody>
      </p:sp>
    </p:spTree>
    <p:extLst>
      <p:ext uri="{BB962C8B-B14F-4D97-AF65-F5344CB8AC3E}">
        <p14:creationId xmlns:p14="http://schemas.microsoft.com/office/powerpoint/2010/main" val="29726804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50F36-AF1A-8583-E89A-2234CA3FC5A2}"/>
              </a:ext>
            </a:extLst>
          </p:cNvPr>
          <p:cNvSpPr txBox="1"/>
          <p:nvPr/>
        </p:nvSpPr>
        <p:spPr>
          <a:xfrm>
            <a:off x="1112520" y="2499836"/>
            <a:ext cx="6096000" cy="1477328"/>
          </a:xfrm>
          <a:prstGeom prst="rect">
            <a:avLst/>
          </a:prstGeom>
          <a:noFill/>
          <a:ln>
            <a:solidFill>
              <a:schemeClr val="accent1"/>
            </a:solidFill>
          </a:ln>
        </p:spPr>
        <p:txBody>
          <a:bodyPr wrap="square">
            <a:spAutoFit/>
          </a:bodyPr>
          <a:lstStyle/>
          <a:p>
            <a:r>
              <a:rPr lang="en-US" dirty="0"/>
              <a:t>ALTER TABLE members</a:t>
            </a:r>
          </a:p>
          <a:p>
            <a:r>
              <a:rPr lang="en-US" dirty="0"/>
              <a:t>    REORGANIZE PARTITION p0 INTO (</a:t>
            </a:r>
          </a:p>
          <a:p>
            <a:r>
              <a:rPr lang="en-US" dirty="0"/>
              <a:t>        PARTITION n0 VALUES LESS THAN (1970),</a:t>
            </a:r>
          </a:p>
          <a:p>
            <a:r>
              <a:rPr lang="en-US" dirty="0"/>
              <a:t>        PARTITION n1 VALUES LESS THAN (1980)</a:t>
            </a:r>
          </a:p>
          <a:p>
            <a:r>
              <a:rPr lang="en-US" dirty="0"/>
              <a:t>);</a:t>
            </a:r>
            <a:endParaRPr lang="en-IN" dirty="0"/>
          </a:p>
        </p:txBody>
      </p:sp>
      <p:sp>
        <p:nvSpPr>
          <p:cNvPr id="5" name="TextBox 4">
            <a:extLst>
              <a:ext uri="{FF2B5EF4-FFF2-40B4-BE49-F238E27FC236}">
                <a16:creationId xmlns:a16="http://schemas.microsoft.com/office/drawing/2014/main" id="{029B4EDA-9645-F0E7-9D47-3CB85C04EFB6}"/>
              </a:ext>
            </a:extLst>
          </p:cNvPr>
          <p:cNvSpPr txBox="1"/>
          <p:nvPr/>
        </p:nvSpPr>
        <p:spPr>
          <a:xfrm>
            <a:off x="1112520" y="684937"/>
            <a:ext cx="7604760" cy="1477328"/>
          </a:xfrm>
          <a:prstGeom prst="rect">
            <a:avLst/>
          </a:prstGeom>
          <a:noFill/>
          <a:ln>
            <a:solidFill>
              <a:schemeClr val="accent1"/>
            </a:solidFill>
          </a:ln>
        </p:spPr>
        <p:txBody>
          <a:bodyPr wrap="square">
            <a:spAutoFit/>
          </a:bodyPr>
          <a:lstStyle/>
          <a:p>
            <a:r>
              <a:rPr lang="en-US" dirty="0" err="1"/>
              <a:t>mysql</a:t>
            </a:r>
            <a:r>
              <a:rPr lang="en-US" dirty="0"/>
              <a:t>&gt; ALTER TABLE members</a:t>
            </a:r>
          </a:p>
          <a:p>
            <a:r>
              <a:rPr lang="en-US" dirty="0"/>
              <a:t>     &gt;     ADD PARTITION (</a:t>
            </a:r>
          </a:p>
          <a:p>
            <a:r>
              <a:rPr lang="en-US" dirty="0"/>
              <a:t>     &gt;     PARTITION n VALUES LESS THAN (1970));</a:t>
            </a:r>
          </a:p>
          <a:p>
            <a:r>
              <a:rPr lang="en-US" dirty="0"/>
              <a:t>ERROR 1463 (HY000): VALUES LESS THAN value must be strictly »</a:t>
            </a:r>
          </a:p>
          <a:p>
            <a:r>
              <a:rPr lang="en-US" dirty="0"/>
              <a:t>   increasing for each partition</a:t>
            </a:r>
            <a:endParaRPr lang="en-IN" dirty="0"/>
          </a:p>
        </p:txBody>
      </p:sp>
      <p:sp>
        <p:nvSpPr>
          <p:cNvPr id="7" name="TextBox 6">
            <a:extLst>
              <a:ext uri="{FF2B5EF4-FFF2-40B4-BE49-F238E27FC236}">
                <a16:creationId xmlns:a16="http://schemas.microsoft.com/office/drawing/2014/main" id="{1E31D0F3-02C9-BCE4-0664-34AF21801C4A}"/>
              </a:ext>
            </a:extLst>
          </p:cNvPr>
          <p:cNvSpPr txBox="1"/>
          <p:nvPr/>
        </p:nvSpPr>
        <p:spPr>
          <a:xfrm>
            <a:off x="1112520" y="4316551"/>
            <a:ext cx="10058400" cy="1477328"/>
          </a:xfrm>
          <a:prstGeom prst="rect">
            <a:avLst/>
          </a:prstGeom>
          <a:noFill/>
          <a:ln>
            <a:solidFill>
              <a:schemeClr val="accent1"/>
            </a:solidFill>
          </a:ln>
        </p:spPr>
        <p:txBody>
          <a:bodyPr wrap="square">
            <a:spAutoFit/>
          </a:bodyPr>
          <a:lstStyle/>
          <a:p>
            <a:r>
              <a:rPr lang="en-US" dirty="0"/>
              <a:t>can work around this problem by reorganizing the first partition into two new ones that split the range between them</a:t>
            </a:r>
          </a:p>
          <a:p>
            <a:r>
              <a:rPr lang="en-US" dirty="0"/>
              <a:t>In effect, this command splits partition p0 into two new partitions s0 and s1. </a:t>
            </a:r>
          </a:p>
          <a:p>
            <a:r>
              <a:rPr lang="en-US" dirty="0"/>
              <a:t>It also moves the data that was stored in p0 into the new partitions according to the rules embodied in the two PARTITION ... VALUES ... clauses</a:t>
            </a:r>
            <a:endParaRPr lang="en-IN" dirty="0"/>
          </a:p>
        </p:txBody>
      </p:sp>
    </p:spTree>
    <p:extLst>
      <p:ext uri="{BB962C8B-B14F-4D97-AF65-F5344CB8AC3E}">
        <p14:creationId xmlns:p14="http://schemas.microsoft.com/office/powerpoint/2010/main" val="21045656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7D705B-DC5B-352D-9934-06A3601B6753}"/>
              </a:ext>
            </a:extLst>
          </p:cNvPr>
          <p:cNvSpPr>
            <a:spLocks noGrp="1"/>
          </p:cNvSpPr>
          <p:nvPr>
            <p:ph type="title"/>
          </p:nvPr>
        </p:nvSpPr>
        <p:spPr/>
        <p:txBody>
          <a:bodyPr/>
          <a:lstStyle/>
          <a:p>
            <a:r>
              <a:rPr lang="en-US" dirty="0"/>
              <a:t>REORGANIZE PARTITION</a:t>
            </a:r>
            <a:endParaRPr lang="en-IN" dirty="0"/>
          </a:p>
        </p:txBody>
      </p:sp>
      <p:sp>
        <p:nvSpPr>
          <p:cNvPr id="7" name="Content Placeholder 6">
            <a:extLst>
              <a:ext uri="{FF2B5EF4-FFF2-40B4-BE49-F238E27FC236}">
                <a16:creationId xmlns:a16="http://schemas.microsoft.com/office/drawing/2014/main" id="{D9D81645-3452-42AB-015B-4B868D609ED5}"/>
              </a:ext>
            </a:extLst>
          </p:cNvPr>
          <p:cNvSpPr>
            <a:spLocks noGrp="1"/>
          </p:cNvSpPr>
          <p:nvPr>
            <p:ph idx="1"/>
          </p:nvPr>
        </p:nvSpPr>
        <p:spPr/>
        <p:txBody>
          <a:bodyPr>
            <a:normAutofit fontScale="92500" lnSpcReduction="10000"/>
          </a:bodyPr>
          <a:lstStyle/>
          <a:p>
            <a:r>
              <a:rPr lang="en-US" dirty="0"/>
              <a:t>REORGANIZE PARTITION clause may also be used for merging adjacent partitions. </a:t>
            </a:r>
          </a:p>
          <a:p>
            <a:endParaRPr lang="en-US" dirty="0"/>
          </a:p>
          <a:p>
            <a:r>
              <a:rPr lang="en-US" dirty="0"/>
              <a:t>ALTER TABLE members REORGANIZE PARTITION s0,s1 INTO (</a:t>
            </a:r>
          </a:p>
          <a:p>
            <a:r>
              <a:rPr lang="en-US" dirty="0"/>
              <a:t>    PARTITION p0 VALUES LESS THAN (1970)</a:t>
            </a:r>
          </a:p>
          <a:p>
            <a:r>
              <a:rPr lang="en-US" dirty="0"/>
              <a:t>);</a:t>
            </a:r>
          </a:p>
          <a:p>
            <a:endParaRPr lang="en-US" dirty="0"/>
          </a:p>
          <a:p>
            <a:pPr marL="285750" indent="-285750">
              <a:buFont typeface="Wingdings" panose="05000000000000000000" pitchFamily="2" charset="2"/>
              <a:buChar char="Ø"/>
            </a:pPr>
            <a:r>
              <a:rPr lang="en-US" dirty="0"/>
              <a:t>No data is lost in splitting or merging partitions using REORGANIZE PARTITION.</a:t>
            </a:r>
          </a:p>
          <a:p>
            <a:pPr marL="285750" indent="-285750">
              <a:buFont typeface="Wingdings" panose="05000000000000000000" pitchFamily="2" charset="2"/>
              <a:buChar char="Ø"/>
            </a:pPr>
            <a:r>
              <a:rPr lang="en-US" dirty="0"/>
              <a:t> In executing the above statement, MySQL moves all of the records that were stored in partitions s0 and s1 into partition p0.</a:t>
            </a:r>
            <a:endParaRPr lang="en-IN" dirty="0"/>
          </a:p>
          <a:p>
            <a:endParaRPr lang="en-IN" dirty="0"/>
          </a:p>
        </p:txBody>
      </p:sp>
    </p:spTree>
    <p:extLst>
      <p:ext uri="{BB962C8B-B14F-4D97-AF65-F5344CB8AC3E}">
        <p14:creationId xmlns:p14="http://schemas.microsoft.com/office/powerpoint/2010/main" val="1620287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770F-984F-F375-9D16-BCB36892CAD8}"/>
              </a:ext>
            </a:extLst>
          </p:cNvPr>
          <p:cNvSpPr>
            <a:spLocks noGrp="1"/>
          </p:cNvSpPr>
          <p:nvPr>
            <p:ph type="title"/>
          </p:nvPr>
        </p:nvSpPr>
        <p:spPr/>
        <p:txBody>
          <a:bodyPr/>
          <a:lstStyle/>
          <a:p>
            <a:r>
              <a:rPr lang="en-US" dirty="0"/>
              <a:t>Syntax for REORGANIZE PARTITION</a:t>
            </a:r>
            <a:endParaRPr lang="en-IN" dirty="0"/>
          </a:p>
        </p:txBody>
      </p:sp>
      <p:sp>
        <p:nvSpPr>
          <p:cNvPr id="3" name="Content Placeholder 2">
            <a:extLst>
              <a:ext uri="{FF2B5EF4-FFF2-40B4-BE49-F238E27FC236}">
                <a16:creationId xmlns:a16="http://schemas.microsoft.com/office/drawing/2014/main" id="{61EE9DBC-9A99-FB73-8989-CAD434A05D08}"/>
              </a:ext>
            </a:extLst>
          </p:cNvPr>
          <p:cNvSpPr>
            <a:spLocks noGrp="1"/>
          </p:cNvSpPr>
          <p:nvPr>
            <p:ph idx="1"/>
          </p:nvPr>
        </p:nvSpPr>
        <p:spPr>
          <a:xfrm>
            <a:off x="1154954" y="2603500"/>
            <a:ext cx="10701766" cy="4071620"/>
          </a:xfrm>
        </p:spPr>
        <p:txBody>
          <a:bodyPr>
            <a:normAutofit fontScale="85000" lnSpcReduction="20000"/>
          </a:bodyPr>
          <a:lstStyle/>
          <a:p>
            <a:pPr marL="0" indent="0">
              <a:buNone/>
            </a:pPr>
            <a:r>
              <a:rPr lang="en-US" b="1" dirty="0">
                <a:solidFill>
                  <a:srgbClr val="FF0000"/>
                </a:solidFill>
              </a:rPr>
              <a:t>ALTER TABLE </a:t>
            </a:r>
            <a:r>
              <a:rPr lang="en-US" b="1" dirty="0" err="1">
                <a:solidFill>
                  <a:srgbClr val="FF0000"/>
                </a:solidFill>
              </a:rPr>
              <a:t>tbl_name</a:t>
            </a:r>
            <a:endParaRPr lang="en-US" b="1" dirty="0">
              <a:solidFill>
                <a:srgbClr val="FF0000"/>
              </a:solidFill>
            </a:endParaRPr>
          </a:p>
          <a:p>
            <a:pPr marL="0" indent="0">
              <a:buNone/>
            </a:pPr>
            <a:r>
              <a:rPr lang="en-US" b="1" dirty="0">
                <a:solidFill>
                  <a:srgbClr val="FF0000"/>
                </a:solidFill>
              </a:rPr>
              <a:t>    REORGANIZE PARTITION </a:t>
            </a:r>
            <a:r>
              <a:rPr lang="en-US" b="1" dirty="0" err="1">
                <a:solidFill>
                  <a:srgbClr val="FF0000"/>
                </a:solidFill>
              </a:rPr>
              <a:t>partition_list</a:t>
            </a:r>
            <a:endParaRPr lang="en-US" b="1" dirty="0">
              <a:solidFill>
                <a:srgbClr val="FF0000"/>
              </a:solidFill>
            </a:endParaRPr>
          </a:p>
          <a:p>
            <a:pPr marL="0" indent="0">
              <a:buNone/>
            </a:pPr>
            <a:r>
              <a:rPr lang="en-US" b="1" dirty="0">
                <a:solidFill>
                  <a:srgbClr val="FF0000"/>
                </a:solidFill>
              </a:rPr>
              <a:t>    INTO (</a:t>
            </a:r>
            <a:r>
              <a:rPr lang="en-US" b="1" dirty="0" err="1">
                <a:solidFill>
                  <a:srgbClr val="FF0000"/>
                </a:solidFill>
              </a:rPr>
              <a:t>partition_definitions</a:t>
            </a:r>
            <a:r>
              <a:rPr lang="en-US" b="1" dirty="0">
                <a:solidFill>
                  <a:srgbClr val="FF0000"/>
                </a:solidFill>
              </a:rPr>
              <a:t>);</a:t>
            </a:r>
          </a:p>
          <a:p>
            <a:r>
              <a:rPr lang="en-US" dirty="0" err="1"/>
              <a:t>tbl_name</a:t>
            </a:r>
            <a:r>
              <a:rPr lang="en-US" dirty="0"/>
              <a:t> is the name of the partitioned table, </a:t>
            </a:r>
          </a:p>
          <a:p>
            <a:r>
              <a:rPr lang="en-US" dirty="0" err="1"/>
              <a:t>partition_list</a:t>
            </a:r>
            <a:r>
              <a:rPr lang="en-US" dirty="0"/>
              <a:t> is a comma-separated list of names of one or more existing partitions to be changed. </a:t>
            </a:r>
          </a:p>
          <a:p>
            <a:r>
              <a:rPr lang="en-US" dirty="0" err="1"/>
              <a:t>partition_definitions</a:t>
            </a:r>
            <a:r>
              <a:rPr lang="en-US" dirty="0"/>
              <a:t> is a comma-separated list of new partition definitions, which follow the same rules as for the </a:t>
            </a:r>
            <a:r>
              <a:rPr lang="en-US" dirty="0" err="1"/>
              <a:t>partition_definitions</a:t>
            </a:r>
            <a:r>
              <a:rPr lang="en-US" dirty="0"/>
              <a:t> list used in CREATE TABLE. </a:t>
            </a:r>
          </a:p>
          <a:p>
            <a:r>
              <a:rPr lang="en-US" dirty="0"/>
              <a:t>Not limited to merging several partitions into one, or to splitting one partition into many, when using REORGANIZE PARTITION. </a:t>
            </a:r>
          </a:p>
          <a:p>
            <a:r>
              <a:rPr lang="en-US" dirty="0"/>
              <a:t>For example, you can reorganize all four partitions of the members table into two, like this:</a:t>
            </a:r>
          </a:p>
          <a:p>
            <a:pPr marL="0" indent="0">
              <a:buNone/>
            </a:pPr>
            <a:r>
              <a:rPr lang="en-US" b="1" dirty="0">
                <a:solidFill>
                  <a:srgbClr val="FF0000"/>
                </a:solidFill>
              </a:rPr>
              <a:t>ALTER TABLE members REORGANIZE PARTITION p0,p1,p2,p3 INTO (</a:t>
            </a:r>
          </a:p>
          <a:p>
            <a:pPr marL="0" indent="0">
              <a:buNone/>
            </a:pPr>
            <a:r>
              <a:rPr lang="en-US" b="1" dirty="0">
                <a:solidFill>
                  <a:srgbClr val="FF0000"/>
                </a:solidFill>
              </a:rPr>
              <a:t>    PARTITION m0 VALUES LESS THAN (1980),</a:t>
            </a:r>
          </a:p>
          <a:p>
            <a:pPr marL="0" indent="0">
              <a:buNone/>
            </a:pPr>
            <a:r>
              <a:rPr lang="en-US" b="1" dirty="0">
                <a:solidFill>
                  <a:srgbClr val="FF0000"/>
                </a:solidFill>
              </a:rPr>
              <a:t>    PARTITION m1 VALUES LESS THAN (2000)</a:t>
            </a:r>
          </a:p>
          <a:p>
            <a:pPr marL="0" indent="0">
              <a:buNone/>
            </a:pP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2830512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9343-3765-423D-457F-F19100B79708}"/>
              </a:ext>
            </a:extLst>
          </p:cNvPr>
          <p:cNvSpPr>
            <a:spLocks noGrp="1"/>
          </p:cNvSpPr>
          <p:nvPr>
            <p:ph type="title"/>
          </p:nvPr>
        </p:nvSpPr>
        <p:spPr/>
        <p:txBody>
          <a:bodyPr/>
          <a:lstStyle/>
          <a:p>
            <a:r>
              <a:rPr lang="en-US" dirty="0"/>
              <a:t>REORGANIZE PARTITION</a:t>
            </a:r>
            <a:endParaRPr lang="en-IN" dirty="0"/>
          </a:p>
        </p:txBody>
      </p:sp>
      <p:sp>
        <p:nvSpPr>
          <p:cNvPr id="3" name="Content Placeholder 2">
            <a:extLst>
              <a:ext uri="{FF2B5EF4-FFF2-40B4-BE49-F238E27FC236}">
                <a16:creationId xmlns:a16="http://schemas.microsoft.com/office/drawing/2014/main" id="{BABF4B3E-B835-E1F7-2493-78A1EB1D62B8}"/>
              </a:ext>
            </a:extLst>
          </p:cNvPr>
          <p:cNvSpPr>
            <a:spLocks noGrp="1"/>
          </p:cNvSpPr>
          <p:nvPr>
            <p:ph idx="1"/>
          </p:nvPr>
        </p:nvSpPr>
        <p:spPr>
          <a:xfrm>
            <a:off x="1154954" y="2603500"/>
            <a:ext cx="10031206" cy="3614420"/>
          </a:xfrm>
        </p:spPr>
        <p:txBody>
          <a:bodyPr>
            <a:normAutofit/>
          </a:bodyPr>
          <a:lstStyle/>
          <a:p>
            <a:r>
              <a:rPr lang="en-US" dirty="0"/>
              <a:t>The PARTITION options used to determine the new partitioning scheme are subject to the same rules as those used with a CREATE TABLE statement.</a:t>
            </a:r>
          </a:p>
          <a:p>
            <a:r>
              <a:rPr lang="en-US" dirty="0"/>
              <a:t>A new RANGE partitioning scheme cannot have any overlapping ranges; a new LIST partitioning scheme cannot have any overlapping sets of values.</a:t>
            </a:r>
          </a:p>
          <a:p>
            <a:r>
              <a:rPr lang="en-US" dirty="0"/>
              <a:t>The combination of partitions in the </a:t>
            </a:r>
            <a:r>
              <a:rPr lang="en-US" dirty="0" err="1"/>
              <a:t>partition_definitions</a:t>
            </a:r>
            <a:r>
              <a:rPr lang="en-US" dirty="0"/>
              <a:t> list should account for the same range or set of values overall as the combined partitions named in the </a:t>
            </a:r>
            <a:r>
              <a:rPr lang="en-US" dirty="0" err="1"/>
              <a:t>partition_list</a:t>
            </a:r>
            <a:r>
              <a:rPr lang="en-US" dirty="0"/>
              <a:t>.</a:t>
            </a:r>
          </a:p>
          <a:p>
            <a:r>
              <a:rPr lang="en-US" dirty="0"/>
              <a:t>For example, partitions p1 and p2 together cover the years 1980 through 1999 in the members table used as an example in this section. Any reorganization of these two partitions should cover the same range of years overall.</a:t>
            </a:r>
            <a:endParaRPr lang="en-IN" dirty="0"/>
          </a:p>
        </p:txBody>
      </p:sp>
    </p:spTree>
    <p:extLst>
      <p:ext uri="{BB962C8B-B14F-4D97-AF65-F5344CB8AC3E}">
        <p14:creationId xmlns:p14="http://schemas.microsoft.com/office/powerpoint/2010/main" val="848423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3689-A13D-CB35-3A33-3165B283B13C}"/>
              </a:ext>
            </a:extLst>
          </p:cNvPr>
          <p:cNvSpPr>
            <a:spLocks noGrp="1"/>
          </p:cNvSpPr>
          <p:nvPr>
            <p:ph type="title"/>
          </p:nvPr>
        </p:nvSpPr>
        <p:spPr/>
        <p:txBody>
          <a:bodyPr/>
          <a:lstStyle/>
          <a:p>
            <a:r>
              <a:rPr lang="en-US" dirty="0"/>
              <a:t>REORGANIZE PARTITION</a:t>
            </a:r>
            <a:endParaRPr lang="en-IN" dirty="0"/>
          </a:p>
        </p:txBody>
      </p:sp>
      <p:sp>
        <p:nvSpPr>
          <p:cNvPr id="3" name="Content Placeholder 2">
            <a:extLst>
              <a:ext uri="{FF2B5EF4-FFF2-40B4-BE49-F238E27FC236}">
                <a16:creationId xmlns:a16="http://schemas.microsoft.com/office/drawing/2014/main" id="{7CE608E6-90EC-C538-8EB4-10E32F82A54F}"/>
              </a:ext>
            </a:extLst>
          </p:cNvPr>
          <p:cNvSpPr>
            <a:spLocks noGrp="1"/>
          </p:cNvSpPr>
          <p:nvPr>
            <p:ph idx="1"/>
          </p:nvPr>
        </p:nvSpPr>
        <p:spPr>
          <a:xfrm>
            <a:off x="1154954" y="2603500"/>
            <a:ext cx="10442686" cy="3888740"/>
          </a:xfrm>
        </p:spPr>
        <p:txBody>
          <a:bodyPr>
            <a:normAutofit fontScale="92500" lnSpcReduction="20000"/>
          </a:bodyPr>
          <a:lstStyle/>
          <a:p>
            <a:r>
              <a:rPr lang="en-US" dirty="0"/>
              <a:t>For tables partitioned by RANGE, you can reorganize only adjacent partitions; you cannot skip range partitions.</a:t>
            </a:r>
          </a:p>
          <a:p>
            <a:r>
              <a:rPr lang="en-US" dirty="0"/>
              <a:t>Could not reorganize the example members table using a statement beginning with ALTER TABLE members REORGANIZE PARTITION p0,p2 INTO ... because p0 covers the years prior to 1970 and p2 the years from 1990 through 1999 inclusive, so these are not adjacent partitions. (Cannot skip partition p1 in this case.)</a:t>
            </a:r>
          </a:p>
          <a:p>
            <a:r>
              <a:rPr lang="en-US" dirty="0"/>
              <a:t>Cannot use REORGANIZE PARTITION to change the type of partitioning used by the table (for example, you cannot change RANGE partitions to HASH partitions or the reverse). </a:t>
            </a:r>
          </a:p>
          <a:p>
            <a:r>
              <a:rPr lang="en-US" dirty="0"/>
              <a:t>Cannot use this statement to change the partitioning expression or column. </a:t>
            </a:r>
          </a:p>
          <a:p>
            <a:r>
              <a:rPr lang="en-US" dirty="0"/>
              <a:t>To accomplish either of these tasks without dropping and re-creating the table, you can use ALTER TABLE ... PARTITION BY</a:t>
            </a:r>
          </a:p>
          <a:p>
            <a:pPr marL="0" indent="0">
              <a:buNone/>
            </a:pPr>
            <a:r>
              <a:rPr lang="en-US" b="1" dirty="0">
                <a:solidFill>
                  <a:srgbClr val="FF0000"/>
                </a:solidFill>
              </a:rPr>
              <a:t>ALTER TABLE members</a:t>
            </a:r>
          </a:p>
          <a:p>
            <a:pPr marL="0" indent="0">
              <a:buNone/>
            </a:pPr>
            <a:r>
              <a:rPr lang="en-US" b="1" dirty="0">
                <a:solidFill>
                  <a:srgbClr val="FF0000"/>
                </a:solidFill>
              </a:rPr>
              <a:t>    PARTITION BY HASH( YEAR(dob) )</a:t>
            </a:r>
          </a:p>
          <a:p>
            <a:pPr marL="0" indent="0">
              <a:buNone/>
            </a:pPr>
            <a:r>
              <a:rPr lang="en-US" b="1" dirty="0">
                <a:solidFill>
                  <a:srgbClr val="FF0000"/>
                </a:solidFill>
              </a:rPr>
              <a:t>    PARTITIONS 8;</a:t>
            </a:r>
            <a:endParaRPr lang="en-IN" b="1" dirty="0">
              <a:solidFill>
                <a:srgbClr val="FF0000"/>
              </a:solidFill>
            </a:endParaRPr>
          </a:p>
        </p:txBody>
      </p:sp>
    </p:spTree>
    <p:extLst>
      <p:ext uri="{BB962C8B-B14F-4D97-AF65-F5344CB8AC3E}">
        <p14:creationId xmlns:p14="http://schemas.microsoft.com/office/powerpoint/2010/main" val="35360295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72A3-716C-B79F-948D-86DEB61B9FA8}"/>
              </a:ext>
            </a:extLst>
          </p:cNvPr>
          <p:cNvSpPr>
            <a:spLocks noGrp="1"/>
          </p:cNvSpPr>
          <p:nvPr>
            <p:ph type="title"/>
          </p:nvPr>
        </p:nvSpPr>
        <p:spPr/>
        <p:txBody>
          <a:bodyPr/>
          <a:lstStyle/>
          <a:p>
            <a:r>
              <a:rPr lang="en-IN" dirty="0"/>
              <a:t>HASH and KEY Partitions</a:t>
            </a:r>
          </a:p>
        </p:txBody>
      </p:sp>
      <p:sp>
        <p:nvSpPr>
          <p:cNvPr id="3" name="Content Placeholder 2">
            <a:extLst>
              <a:ext uri="{FF2B5EF4-FFF2-40B4-BE49-F238E27FC236}">
                <a16:creationId xmlns:a16="http://schemas.microsoft.com/office/drawing/2014/main" id="{3D7EE697-8915-D888-121A-174B835F2E65}"/>
              </a:ext>
            </a:extLst>
          </p:cNvPr>
          <p:cNvSpPr>
            <a:spLocks noGrp="1"/>
          </p:cNvSpPr>
          <p:nvPr>
            <p:ph idx="1"/>
          </p:nvPr>
        </p:nvSpPr>
        <p:spPr>
          <a:xfrm>
            <a:off x="1154954" y="2603500"/>
            <a:ext cx="10488406" cy="3782060"/>
          </a:xfrm>
        </p:spPr>
        <p:txBody>
          <a:bodyPr/>
          <a:lstStyle/>
          <a:p>
            <a:r>
              <a:rPr lang="en-US" dirty="0"/>
              <a:t>cannot drop partitions from tables that are partitioned by HASH or KEY in the same way that you can from tables that are partitioned by RANGE or LIST. </a:t>
            </a:r>
          </a:p>
          <a:p>
            <a:r>
              <a:rPr lang="en-US" dirty="0"/>
              <a:t>However, Can merge HASH or KEY partitions using ALTER TABLE ... COALESCE PARTITION.</a:t>
            </a:r>
          </a:p>
          <a:p>
            <a:r>
              <a:rPr lang="en-US" dirty="0"/>
              <a:t>COALESCE works equally well with tables that are partitioned by HASH, KEY, LINEAR HASH, or LINEAR KEY</a:t>
            </a:r>
          </a:p>
          <a:p>
            <a:r>
              <a:rPr lang="en-US" dirty="0"/>
              <a:t>number following COALESCE PARTITION is the number of partitions to merge into the remainder—in other words, it is the number of partitions to remove from the table</a:t>
            </a:r>
          </a:p>
          <a:p>
            <a:r>
              <a:rPr lang="en-US" dirty="0"/>
              <a:t>To increase the number of partitions for the clients table from 12 to 18, use ALTER TABLE ... ADD PARTITION </a:t>
            </a:r>
            <a:endParaRPr lang="en-IN" dirty="0"/>
          </a:p>
        </p:txBody>
      </p:sp>
    </p:spTree>
    <p:extLst>
      <p:ext uri="{BB962C8B-B14F-4D97-AF65-F5344CB8AC3E}">
        <p14:creationId xmlns:p14="http://schemas.microsoft.com/office/powerpoint/2010/main" val="16039326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831F2-508E-6262-C7CA-DA1A2FA3583C}"/>
              </a:ext>
            </a:extLst>
          </p:cNvPr>
          <p:cNvSpPr txBox="1"/>
          <p:nvPr/>
        </p:nvSpPr>
        <p:spPr>
          <a:xfrm>
            <a:off x="1203960" y="788938"/>
            <a:ext cx="6096000" cy="2308324"/>
          </a:xfrm>
          <a:prstGeom prst="rect">
            <a:avLst/>
          </a:prstGeom>
          <a:noFill/>
          <a:ln>
            <a:solidFill>
              <a:schemeClr val="accent1"/>
            </a:solidFill>
          </a:ln>
        </p:spPr>
        <p:txBody>
          <a:bodyPr wrap="square">
            <a:spAutoFit/>
          </a:bodyPr>
          <a:lstStyle/>
          <a:p>
            <a:r>
              <a:rPr lang="en-US" dirty="0"/>
              <a:t>CREATE TABLE clients (</a:t>
            </a:r>
          </a:p>
          <a:p>
            <a:r>
              <a:rPr lang="en-US" dirty="0"/>
              <a:t>    id INT,</a:t>
            </a:r>
          </a:p>
          <a:p>
            <a:r>
              <a:rPr lang="en-US" dirty="0"/>
              <a:t>    </a:t>
            </a:r>
            <a:r>
              <a:rPr lang="en-US" dirty="0" err="1"/>
              <a:t>fname</a:t>
            </a:r>
            <a:r>
              <a:rPr lang="en-US" dirty="0"/>
              <a:t> VARCHAR(30),</a:t>
            </a:r>
          </a:p>
          <a:p>
            <a:r>
              <a:rPr lang="en-US" dirty="0"/>
              <a:t>    </a:t>
            </a:r>
            <a:r>
              <a:rPr lang="en-US" dirty="0" err="1"/>
              <a:t>lname</a:t>
            </a:r>
            <a:r>
              <a:rPr lang="en-US" dirty="0"/>
              <a:t> VARCHAR(30),</a:t>
            </a:r>
          </a:p>
          <a:p>
            <a:r>
              <a:rPr lang="en-US" dirty="0"/>
              <a:t>    signed DATE</a:t>
            </a:r>
          </a:p>
          <a:p>
            <a:r>
              <a:rPr lang="en-US" dirty="0"/>
              <a:t>)</a:t>
            </a:r>
          </a:p>
          <a:p>
            <a:r>
              <a:rPr lang="en-US" dirty="0"/>
              <a:t>PARTITION BY HASH( MONTH(signed) )</a:t>
            </a:r>
          </a:p>
          <a:p>
            <a:r>
              <a:rPr lang="en-US" dirty="0"/>
              <a:t>PARTITIONS 12;</a:t>
            </a:r>
            <a:endParaRPr lang="en-IN" dirty="0"/>
          </a:p>
        </p:txBody>
      </p:sp>
      <p:sp>
        <p:nvSpPr>
          <p:cNvPr id="5" name="TextBox 4">
            <a:extLst>
              <a:ext uri="{FF2B5EF4-FFF2-40B4-BE49-F238E27FC236}">
                <a16:creationId xmlns:a16="http://schemas.microsoft.com/office/drawing/2014/main" id="{22D8DCC4-ACA8-18B7-251E-D24A05E5C83B}"/>
              </a:ext>
            </a:extLst>
          </p:cNvPr>
          <p:cNvSpPr txBox="1"/>
          <p:nvPr/>
        </p:nvSpPr>
        <p:spPr>
          <a:xfrm>
            <a:off x="1203960" y="4195495"/>
            <a:ext cx="6096000" cy="646331"/>
          </a:xfrm>
          <a:prstGeom prst="rect">
            <a:avLst/>
          </a:prstGeom>
          <a:noFill/>
          <a:ln>
            <a:solidFill>
              <a:schemeClr val="accent1"/>
            </a:solidFill>
          </a:ln>
        </p:spPr>
        <p:txBody>
          <a:bodyPr wrap="square">
            <a:spAutoFit/>
          </a:bodyPr>
          <a:lstStyle/>
          <a:p>
            <a:r>
              <a:rPr lang="en-IN" dirty="0" err="1"/>
              <a:t>mysql</a:t>
            </a:r>
            <a:r>
              <a:rPr lang="en-IN" dirty="0"/>
              <a:t>&gt; ALTER TABLE clients COALESCE PARTITION 4;</a:t>
            </a:r>
          </a:p>
          <a:p>
            <a:r>
              <a:rPr lang="en-IN" dirty="0"/>
              <a:t>Query OK, 0 rows affected (0.02 sec)</a:t>
            </a:r>
          </a:p>
        </p:txBody>
      </p:sp>
      <p:sp>
        <p:nvSpPr>
          <p:cNvPr id="7" name="TextBox 6">
            <a:extLst>
              <a:ext uri="{FF2B5EF4-FFF2-40B4-BE49-F238E27FC236}">
                <a16:creationId xmlns:a16="http://schemas.microsoft.com/office/drawing/2014/main" id="{C04234E1-9310-87D3-E5BE-F3B9B22E5914}"/>
              </a:ext>
            </a:extLst>
          </p:cNvPr>
          <p:cNvSpPr txBox="1"/>
          <p:nvPr/>
        </p:nvSpPr>
        <p:spPr>
          <a:xfrm>
            <a:off x="1203960" y="3323213"/>
            <a:ext cx="9479280" cy="646331"/>
          </a:xfrm>
          <a:prstGeom prst="rect">
            <a:avLst/>
          </a:prstGeom>
          <a:noFill/>
        </p:spPr>
        <p:txBody>
          <a:bodyPr wrap="square">
            <a:spAutoFit/>
          </a:bodyPr>
          <a:lstStyle/>
          <a:p>
            <a:r>
              <a:rPr lang="en-US" dirty="0"/>
              <a:t>To reduce the number of partitions from 12 to 8, execute the following ALTER TABLE statement:</a:t>
            </a:r>
            <a:endParaRPr lang="en-IN" dirty="0"/>
          </a:p>
        </p:txBody>
      </p:sp>
    </p:spTree>
    <p:extLst>
      <p:ext uri="{BB962C8B-B14F-4D97-AF65-F5344CB8AC3E}">
        <p14:creationId xmlns:p14="http://schemas.microsoft.com/office/powerpoint/2010/main" val="3755855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F82C-7AD6-3ED6-D737-63A78BA8010C}"/>
              </a:ext>
            </a:extLst>
          </p:cNvPr>
          <p:cNvSpPr>
            <a:spLocks noGrp="1"/>
          </p:cNvSpPr>
          <p:nvPr>
            <p:ph type="title"/>
          </p:nvPr>
        </p:nvSpPr>
        <p:spPr>
          <a:xfrm>
            <a:off x="1154954" y="973668"/>
            <a:ext cx="9589246" cy="706964"/>
          </a:xfrm>
        </p:spPr>
        <p:txBody>
          <a:bodyPr/>
          <a:lstStyle/>
          <a:p>
            <a:r>
              <a:rPr lang="en-US" dirty="0"/>
              <a:t>Exchanging Partitions and </a:t>
            </a:r>
            <a:r>
              <a:rPr lang="en-US" dirty="0" err="1"/>
              <a:t>Subpartitions</a:t>
            </a:r>
            <a:r>
              <a:rPr lang="en-US" dirty="0"/>
              <a:t> with Tables</a:t>
            </a:r>
            <a:endParaRPr lang="en-IN" dirty="0"/>
          </a:p>
        </p:txBody>
      </p:sp>
      <p:sp>
        <p:nvSpPr>
          <p:cNvPr id="3" name="Content Placeholder 2">
            <a:extLst>
              <a:ext uri="{FF2B5EF4-FFF2-40B4-BE49-F238E27FC236}">
                <a16:creationId xmlns:a16="http://schemas.microsoft.com/office/drawing/2014/main" id="{A14F3B22-EF07-6A3F-0477-2B104AF0452B}"/>
              </a:ext>
            </a:extLst>
          </p:cNvPr>
          <p:cNvSpPr>
            <a:spLocks noGrp="1"/>
          </p:cNvSpPr>
          <p:nvPr>
            <p:ph idx="1"/>
          </p:nvPr>
        </p:nvSpPr>
        <p:spPr/>
        <p:txBody>
          <a:bodyPr/>
          <a:lstStyle/>
          <a:p>
            <a:r>
              <a:rPr lang="en-US" dirty="0"/>
              <a:t>Possible to exchange a table partition or </a:t>
            </a:r>
            <a:r>
              <a:rPr lang="en-US" dirty="0" err="1"/>
              <a:t>subpartition</a:t>
            </a:r>
            <a:r>
              <a:rPr lang="en-US" dirty="0"/>
              <a:t> with a table using ALTER TABLE </a:t>
            </a:r>
            <a:r>
              <a:rPr lang="en-US" dirty="0" err="1"/>
              <a:t>pt</a:t>
            </a:r>
            <a:r>
              <a:rPr lang="en-US" dirty="0"/>
              <a:t> EXCHANGE PARTITION p WITH TABLE </a:t>
            </a:r>
            <a:r>
              <a:rPr lang="en-US" dirty="0" err="1"/>
              <a:t>nt</a:t>
            </a:r>
            <a:r>
              <a:rPr lang="en-US" dirty="0"/>
              <a:t>, </a:t>
            </a:r>
          </a:p>
          <a:p>
            <a:r>
              <a:rPr lang="en-US" dirty="0"/>
              <a:t>where </a:t>
            </a:r>
            <a:r>
              <a:rPr lang="en-US" dirty="0" err="1"/>
              <a:t>pt</a:t>
            </a:r>
            <a:r>
              <a:rPr lang="en-US" dirty="0"/>
              <a:t> is the partitioned table </a:t>
            </a:r>
          </a:p>
          <a:p>
            <a:r>
              <a:rPr lang="en-US" dirty="0"/>
              <a:t>and p is the partition or </a:t>
            </a:r>
            <a:r>
              <a:rPr lang="en-US" dirty="0" err="1"/>
              <a:t>subpartition</a:t>
            </a:r>
            <a:r>
              <a:rPr lang="en-US" dirty="0"/>
              <a:t> of </a:t>
            </a:r>
            <a:r>
              <a:rPr lang="en-US" dirty="0" err="1"/>
              <a:t>pt</a:t>
            </a:r>
            <a:r>
              <a:rPr lang="en-US" dirty="0"/>
              <a:t> to be exchanged with unpartitioned table </a:t>
            </a:r>
            <a:r>
              <a:rPr lang="en-US" dirty="0" err="1"/>
              <a:t>nt</a:t>
            </a:r>
            <a:r>
              <a:rPr lang="en-US" dirty="0"/>
              <a:t>, </a:t>
            </a:r>
          </a:p>
          <a:p>
            <a:r>
              <a:rPr lang="en-US" dirty="0"/>
              <a:t>provided that the some conditions are true:</a:t>
            </a:r>
            <a:endParaRPr lang="en-IN" dirty="0"/>
          </a:p>
        </p:txBody>
      </p:sp>
    </p:spTree>
    <p:extLst>
      <p:ext uri="{BB962C8B-B14F-4D97-AF65-F5344CB8AC3E}">
        <p14:creationId xmlns:p14="http://schemas.microsoft.com/office/powerpoint/2010/main" val="3102534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071702-D752-A3E1-1970-B96301A00BFF}"/>
              </a:ext>
            </a:extLst>
          </p:cNvPr>
          <p:cNvSpPr txBox="1"/>
          <p:nvPr/>
        </p:nvSpPr>
        <p:spPr>
          <a:xfrm>
            <a:off x="548640" y="1097845"/>
            <a:ext cx="11643360" cy="5355312"/>
          </a:xfrm>
          <a:prstGeom prst="rect">
            <a:avLst/>
          </a:prstGeom>
          <a:noFill/>
        </p:spPr>
        <p:txBody>
          <a:bodyPr wrap="square">
            <a:spAutoFit/>
          </a:bodyPr>
          <a:lstStyle/>
          <a:p>
            <a:pPr marL="285750" indent="-285750">
              <a:buFont typeface="Wingdings" panose="05000000000000000000" pitchFamily="2" charset="2"/>
              <a:buChar char="Ø"/>
            </a:pPr>
            <a:r>
              <a:rPr lang="en-US"/>
              <a:t>Table nt is not itself partitioned.</a:t>
            </a:r>
          </a:p>
          <a:p>
            <a:pPr marL="285750" indent="-285750">
              <a:buFont typeface="Wingdings" panose="05000000000000000000" pitchFamily="2" charset="2"/>
              <a:buChar char="Ø"/>
            </a:pPr>
            <a:r>
              <a:rPr lang="en-US"/>
              <a:t>Table nt is not a temporary table.</a:t>
            </a:r>
          </a:p>
          <a:p>
            <a:pPr marL="285750" indent="-285750">
              <a:buFont typeface="Wingdings" panose="05000000000000000000" pitchFamily="2" charset="2"/>
              <a:buChar char="Ø"/>
            </a:pPr>
            <a:r>
              <a:rPr lang="en-US"/>
              <a:t>The structures of tables pt and nt are otherwise identical.</a:t>
            </a:r>
          </a:p>
          <a:p>
            <a:pPr marL="285750" indent="-285750">
              <a:buFont typeface="Wingdings" panose="05000000000000000000" pitchFamily="2" charset="2"/>
              <a:buChar char="Ø"/>
            </a:pPr>
            <a:r>
              <a:rPr lang="en-US"/>
              <a:t>Table nt contains no foreign key references, and no other table has any foreign keys that refer to nt.</a:t>
            </a:r>
          </a:p>
          <a:p>
            <a:pPr marL="285750" indent="-285750">
              <a:buFont typeface="Wingdings" panose="05000000000000000000" pitchFamily="2" charset="2"/>
              <a:buChar char="Ø"/>
            </a:pPr>
            <a:r>
              <a:rPr lang="en-US"/>
              <a:t>There are no rows in nt that lie outside the boundaries of the partition definition for p. This condition does not apply if WITHOUT VALIDATION is used.</a:t>
            </a:r>
          </a:p>
          <a:p>
            <a:pPr marL="285750" indent="-285750">
              <a:buFont typeface="Wingdings" panose="05000000000000000000" pitchFamily="2" charset="2"/>
              <a:buChar char="Ø"/>
            </a:pPr>
            <a:r>
              <a:rPr lang="en-US"/>
              <a:t>Both tables must use the same character set and collation.</a:t>
            </a:r>
          </a:p>
          <a:p>
            <a:pPr marL="285750" indent="-285750">
              <a:buFont typeface="Wingdings" panose="05000000000000000000" pitchFamily="2" charset="2"/>
              <a:buChar char="Ø"/>
            </a:pPr>
            <a:r>
              <a:rPr lang="en-US"/>
              <a:t>For InnoDB tables, both tables must use the same row format. To determine the row format of an InnoDB table, query INFORMATION_SCHEMA.INNODB_TABLES.</a:t>
            </a:r>
          </a:p>
          <a:p>
            <a:pPr marL="285750" indent="-285750">
              <a:buFont typeface="Wingdings" panose="05000000000000000000" pitchFamily="2" charset="2"/>
              <a:buChar char="Ø"/>
            </a:pPr>
            <a:r>
              <a:rPr lang="en-US"/>
              <a:t>Any partition-level MAX_ROWS setting for p must be the same as the table-level MAX_ROWS value set for nt. The setting for any partition-level MIN_ROWS setting for p must also be the same any table-level MIN_ROWS value set for nt.</a:t>
            </a:r>
          </a:p>
          <a:p>
            <a:pPr marL="285750" indent="-285750">
              <a:buFont typeface="Wingdings" panose="05000000000000000000" pitchFamily="2" charset="2"/>
              <a:buChar char="Ø"/>
            </a:pPr>
            <a:r>
              <a:rPr lang="en-US"/>
              <a:t>This is true in either case whether not pt has an exlpicit table-level MAX_ROWS or MIN_ROWS option in effect.</a:t>
            </a:r>
          </a:p>
          <a:p>
            <a:pPr marL="285750" indent="-285750">
              <a:buFont typeface="Wingdings" panose="05000000000000000000" pitchFamily="2" charset="2"/>
              <a:buChar char="Ø"/>
            </a:pPr>
            <a:r>
              <a:rPr lang="en-US"/>
              <a:t>The AVG_ROW_LENGTH cannot differ between the two tables pt and nt.</a:t>
            </a:r>
          </a:p>
          <a:p>
            <a:pPr marL="285750" indent="-285750">
              <a:buFont typeface="Wingdings" panose="05000000000000000000" pitchFamily="2" charset="2"/>
              <a:buChar char="Ø"/>
            </a:pPr>
            <a:r>
              <a:rPr lang="en-US"/>
              <a:t>pt does not have any partitions that use the DATA DIRECTORY option. This restriction is lifted for InnoDB tables in MySQL 8.0.14 and later.</a:t>
            </a:r>
          </a:p>
          <a:p>
            <a:pPr marL="285750" indent="-285750">
              <a:buFont typeface="Wingdings" panose="05000000000000000000" pitchFamily="2" charset="2"/>
              <a:buChar char="Ø"/>
            </a:pPr>
            <a:r>
              <a:rPr lang="en-US"/>
              <a:t>INDEX DIRECTORY cannot differ between the table and the partition to be exchanged with it.</a:t>
            </a:r>
          </a:p>
          <a:p>
            <a:pPr marL="285750" indent="-285750">
              <a:buFont typeface="Wingdings" panose="05000000000000000000" pitchFamily="2" charset="2"/>
              <a:buChar char="Ø"/>
            </a:pPr>
            <a:r>
              <a:rPr lang="en-US"/>
              <a:t>No table or partition TABLESPACE options can be used in either of the tables.</a:t>
            </a:r>
            <a:endParaRPr lang="en-IN" dirty="0"/>
          </a:p>
        </p:txBody>
      </p:sp>
      <p:sp>
        <p:nvSpPr>
          <p:cNvPr id="7" name="TextBox 6">
            <a:extLst>
              <a:ext uri="{FF2B5EF4-FFF2-40B4-BE49-F238E27FC236}">
                <a16:creationId xmlns:a16="http://schemas.microsoft.com/office/drawing/2014/main" id="{B4F3AEA8-DCD2-9410-3E2C-7E4418F5A68C}"/>
              </a:ext>
            </a:extLst>
          </p:cNvPr>
          <p:cNvSpPr txBox="1"/>
          <p:nvPr/>
        </p:nvSpPr>
        <p:spPr>
          <a:xfrm>
            <a:off x="1565910" y="539234"/>
            <a:ext cx="7334250" cy="369332"/>
          </a:xfrm>
          <a:prstGeom prst="rect">
            <a:avLst/>
          </a:prstGeom>
          <a:noFill/>
        </p:spPr>
        <p:txBody>
          <a:bodyPr wrap="square">
            <a:spAutoFit/>
          </a:bodyPr>
          <a:lstStyle/>
          <a:p>
            <a:r>
              <a:rPr lang="en-US" b="1" dirty="0">
                <a:solidFill>
                  <a:srgbClr val="FF0000"/>
                </a:solidFill>
              </a:rPr>
              <a:t>Rules for Exchanging Partitions and </a:t>
            </a:r>
            <a:r>
              <a:rPr lang="en-US" b="1" dirty="0" err="1">
                <a:solidFill>
                  <a:srgbClr val="FF0000"/>
                </a:solidFill>
              </a:rPr>
              <a:t>Subpartitions</a:t>
            </a:r>
            <a:r>
              <a:rPr lang="en-US" b="1" dirty="0">
                <a:solidFill>
                  <a:srgbClr val="FF0000"/>
                </a:solidFill>
              </a:rPr>
              <a:t> with Tables</a:t>
            </a:r>
            <a:endParaRPr lang="en-IN" b="1" dirty="0">
              <a:solidFill>
                <a:srgbClr val="FF0000"/>
              </a:solidFill>
            </a:endParaRPr>
          </a:p>
        </p:txBody>
      </p:sp>
    </p:spTree>
    <p:extLst>
      <p:ext uri="{BB962C8B-B14F-4D97-AF65-F5344CB8AC3E}">
        <p14:creationId xmlns:p14="http://schemas.microsoft.com/office/powerpoint/2010/main" val="3331896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8D890D-394B-19AC-3B45-15267F7B44BF}"/>
              </a:ext>
            </a:extLst>
          </p:cNvPr>
          <p:cNvSpPr txBox="1"/>
          <p:nvPr/>
        </p:nvSpPr>
        <p:spPr>
          <a:xfrm>
            <a:off x="1097280" y="1112521"/>
            <a:ext cx="8046720" cy="4571018"/>
          </a:xfrm>
          <a:prstGeom prst="rect">
            <a:avLst/>
          </a:prstGeom>
          <a:noFill/>
          <a:ln>
            <a:solidFill>
              <a:schemeClr val="accent1"/>
            </a:solidFill>
          </a:ln>
        </p:spPr>
        <p:txBody>
          <a:bodyPr wrap="square">
            <a:spAutoFit/>
          </a:bodyPr>
          <a:lstStyle/>
          <a:p>
            <a:r>
              <a:rPr lang="en-IN" dirty="0"/>
              <a:t>CREATE TABLE e (</a:t>
            </a:r>
          </a:p>
          <a:p>
            <a:r>
              <a:rPr lang="en-IN" dirty="0"/>
              <a:t>    id INT NOT NULL,</a:t>
            </a:r>
          </a:p>
          <a:p>
            <a:r>
              <a:rPr lang="en-IN" dirty="0"/>
              <a:t>    </a:t>
            </a:r>
            <a:r>
              <a:rPr lang="en-IN" dirty="0" err="1"/>
              <a:t>fname</a:t>
            </a:r>
            <a:r>
              <a:rPr lang="en-IN" dirty="0"/>
              <a:t> VARCHAR(30),</a:t>
            </a:r>
          </a:p>
          <a:p>
            <a:r>
              <a:rPr lang="en-IN" dirty="0"/>
              <a:t>    </a:t>
            </a:r>
            <a:r>
              <a:rPr lang="en-IN" dirty="0" err="1"/>
              <a:t>lname</a:t>
            </a:r>
            <a:r>
              <a:rPr lang="en-IN" dirty="0"/>
              <a:t> VARCHAR(30)</a:t>
            </a:r>
          </a:p>
          <a:p>
            <a:r>
              <a:rPr lang="en-IN" dirty="0"/>
              <a:t>)</a:t>
            </a:r>
          </a:p>
          <a:p>
            <a:r>
              <a:rPr lang="en-IN" dirty="0"/>
              <a:t>    PARTITION BY RANGE (id) (</a:t>
            </a:r>
          </a:p>
          <a:p>
            <a:r>
              <a:rPr lang="en-IN" dirty="0"/>
              <a:t>        PARTITION p0 VALUES LESS THAN (50),</a:t>
            </a:r>
          </a:p>
          <a:p>
            <a:r>
              <a:rPr lang="en-IN" dirty="0"/>
              <a:t>        PARTITION p1 VALUES LESS THAN (100),</a:t>
            </a:r>
          </a:p>
          <a:p>
            <a:r>
              <a:rPr lang="en-IN" dirty="0"/>
              <a:t>        PARTITION p2 VALUES LESS THAN (150),</a:t>
            </a:r>
          </a:p>
          <a:p>
            <a:r>
              <a:rPr lang="en-IN" dirty="0"/>
              <a:t>        PARTITION p3 VALUES LESS THAN (MAXVALUE)</a:t>
            </a:r>
          </a:p>
          <a:p>
            <a:r>
              <a:rPr lang="en-IN" dirty="0"/>
              <a:t>);</a:t>
            </a:r>
          </a:p>
          <a:p>
            <a:r>
              <a:rPr lang="en-IN" dirty="0"/>
              <a:t>INSERT INTO e VALUES</a:t>
            </a:r>
          </a:p>
          <a:p>
            <a:r>
              <a:rPr lang="en-IN" dirty="0"/>
              <a:t>    (1669, "Jim", "Smith"),</a:t>
            </a:r>
          </a:p>
          <a:p>
            <a:r>
              <a:rPr lang="en-IN" dirty="0"/>
              <a:t>    (337, "Mary", "Jones"),</a:t>
            </a:r>
          </a:p>
          <a:p>
            <a:r>
              <a:rPr lang="en-IN" dirty="0"/>
              <a:t>    (16, "Frank", "White"),</a:t>
            </a:r>
          </a:p>
          <a:p>
            <a:r>
              <a:rPr lang="en-IN" dirty="0"/>
              <a:t>    (2005, "Linda", "Black");</a:t>
            </a:r>
          </a:p>
        </p:txBody>
      </p:sp>
      <p:sp>
        <p:nvSpPr>
          <p:cNvPr id="5" name="TextBox 4">
            <a:extLst>
              <a:ext uri="{FF2B5EF4-FFF2-40B4-BE49-F238E27FC236}">
                <a16:creationId xmlns:a16="http://schemas.microsoft.com/office/drawing/2014/main" id="{1382D46D-8586-14C6-3F05-FB3652F6AAA0}"/>
              </a:ext>
            </a:extLst>
          </p:cNvPr>
          <p:cNvSpPr txBox="1"/>
          <p:nvPr/>
        </p:nvSpPr>
        <p:spPr>
          <a:xfrm>
            <a:off x="777240" y="466190"/>
            <a:ext cx="9083040" cy="646331"/>
          </a:xfrm>
          <a:prstGeom prst="rect">
            <a:avLst/>
          </a:prstGeom>
          <a:noFill/>
        </p:spPr>
        <p:txBody>
          <a:bodyPr wrap="square">
            <a:spAutoFit/>
          </a:bodyPr>
          <a:lstStyle/>
          <a:p>
            <a:r>
              <a:rPr lang="en-US" dirty="0"/>
              <a:t>Suppose that a partitioned table e has been created and populated using the following SQL statements:</a:t>
            </a:r>
            <a:endParaRPr lang="en-IN" dirty="0"/>
          </a:p>
        </p:txBody>
      </p:sp>
    </p:spTree>
    <p:extLst>
      <p:ext uri="{BB962C8B-B14F-4D97-AF65-F5344CB8AC3E}">
        <p14:creationId xmlns:p14="http://schemas.microsoft.com/office/powerpoint/2010/main" val="308170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35C7-C1E8-3F9A-5536-DAB387093815}"/>
              </a:ext>
            </a:extLst>
          </p:cNvPr>
          <p:cNvSpPr>
            <a:spLocks noGrp="1"/>
          </p:cNvSpPr>
          <p:nvPr>
            <p:ph type="title"/>
          </p:nvPr>
        </p:nvSpPr>
        <p:spPr/>
        <p:txBody>
          <a:bodyPr/>
          <a:lstStyle/>
          <a:p>
            <a:r>
              <a:rPr lang="en-US" dirty="0"/>
              <a:t>PARTITIONING</a:t>
            </a:r>
            <a:endParaRPr lang="en-IN" dirty="0"/>
          </a:p>
        </p:txBody>
      </p:sp>
      <p:sp>
        <p:nvSpPr>
          <p:cNvPr id="3" name="Content Placeholder 2">
            <a:extLst>
              <a:ext uri="{FF2B5EF4-FFF2-40B4-BE49-F238E27FC236}">
                <a16:creationId xmlns:a16="http://schemas.microsoft.com/office/drawing/2014/main" id="{62B222E2-4967-3D51-D503-7485B6CE2B9D}"/>
              </a:ext>
            </a:extLst>
          </p:cNvPr>
          <p:cNvSpPr>
            <a:spLocks noGrp="1"/>
          </p:cNvSpPr>
          <p:nvPr>
            <p:ph idx="1"/>
          </p:nvPr>
        </p:nvSpPr>
        <p:spPr/>
        <p:txBody>
          <a:bodyPr/>
          <a:lstStyle/>
          <a:p>
            <a:r>
              <a:rPr lang="en-US" dirty="0"/>
              <a:t>Data and indexes for each partition can be assigned to a specific directory using the DATA DIRECTORY and INDEX DIRECTORY options for the PARTITION clause of the CREATE TABLE statement used to create the partitioned table.</a:t>
            </a:r>
          </a:p>
          <a:p>
            <a:endParaRPr lang="en-US" dirty="0"/>
          </a:p>
          <a:p>
            <a:r>
              <a:rPr lang="en-US" dirty="0"/>
              <a:t>Only the DATA DIRECTORY option is supported for individual partitions and </a:t>
            </a:r>
            <a:r>
              <a:rPr lang="en-US" dirty="0" err="1"/>
              <a:t>subpartitions</a:t>
            </a:r>
            <a:r>
              <a:rPr lang="en-US" dirty="0"/>
              <a:t> of </a:t>
            </a:r>
            <a:r>
              <a:rPr lang="en-US" dirty="0" err="1"/>
              <a:t>InnoDB</a:t>
            </a:r>
            <a:r>
              <a:rPr lang="en-US" dirty="0"/>
              <a:t> tables. </a:t>
            </a:r>
          </a:p>
          <a:p>
            <a:r>
              <a:rPr lang="en-US" dirty="0"/>
              <a:t>As of MySQL 8.0.21, the directory specified in a DATA DIRECTORY clause must be known to </a:t>
            </a:r>
            <a:r>
              <a:rPr lang="en-US" dirty="0" err="1"/>
              <a:t>InnoDB</a:t>
            </a:r>
            <a:endParaRPr lang="en-IN" dirty="0"/>
          </a:p>
        </p:txBody>
      </p:sp>
    </p:spTree>
    <p:extLst>
      <p:ext uri="{BB962C8B-B14F-4D97-AF65-F5344CB8AC3E}">
        <p14:creationId xmlns:p14="http://schemas.microsoft.com/office/powerpoint/2010/main" val="41347301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B346E5-C6BE-B24C-064C-4D4099EAB36B}"/>
              </a:ext>
            </a:extLst>
          </p:cNvPr>
          <p:cNvSpPr txBox="1"/>
          <p:nvPr/>
        </p:nvSpPr>
        <p:spPr>
          <a:xfrm>
            <a:off x="1051560" y="254765"/>
            <a:ext cx="9814560" cy="2031325"/>
          </a:xfrm>
          <a:prstGeom prst="rect">
            <a:avLst/>
          </a:prstGeom>
          <a:noFill/>
          <a:ln>
            <a:solidFill>
              <a:schemeClr val="accent1"/>
            </a:solidFill>
          </a:ln>
        </p:spPr>
        <p:txBody>
          <a:bodyPr wrap="square">
            <a:spAutoFit/>
          </a:bodyPr>
          <a:lstStyle/>
          <a:p>
            <a:r>
              <a:rPr lang="en-US" dirty="0"/>
              <a:t>Now we create a nonpartitioned copy of e named e2. </a:t>
            </a:r>
          </a:p>
          <a:p>
            <a:endParaRPr lang="en-US" dirty="0"/>
          </a:p>
          <a:p>
            <a:r>
              <a:rPr lang="en-US" dirty="0" err="1"/>
              <a:t>mysql</a:t>
            </a:r>
            <a:r>
              <a:rPr lang="en-US" dirty="0"/>
              <a:t>&gt; CREATE TABLE e2 LIKE e;</a:t>
            </a:r>
          </a:p>
          <a:p>
            <a:r>
              <a:rPr lang="en-US" dirty="0"/>
              <a:t>Query OK, 0 rows affected (0.04 sec)</a:t>
            </a:r>
          </a:p>
          <a:p>
            <a:r>
              <a:rPr lang="en-US" dirty="0" err="1"/>
              <a:t>mysql</a:t>
            </a:r>
            <a:r>
              <a:rPr lang="en-US" dirty="0"/>
              <a:t>&gt; ALTER TABLE e2 REMOVE PARTITIONING;</a:t>
            </a:r>
          </a:p>
          <a:p>
            <a:r>
              <a:rPr lang="en-US" dirty="0"/>
              <a:t>Query OK, 0 rows affected (0.07 sec)</a:t>
            </a:r>
          </a:p>
          <a:p>
            <a:r>
              <a:rPr lang="en-US" dirty="0"/>
              <a:t>Records: 0  Duplicates: 0  Warnings: 0</a:t>
            </a:r>
            <a:endParaRPr lang="en-IN" dirty="0"/>
          </a:p>
        </p:txBody>
      </p:sp>
      <p:sp>
        <p:nvSpPr>
          <p:cNvPr id="5" name="TextBox 4">
            <a:extLst>
              <a:ext uri="{FF2B5EF4-FFF2-40B4-BE49-F238E27FC236}">
                <a16:creationId xmlns:a16="http://schemas.microsoft.com/office/drawing/2014/main" id="{05BFE44A-2FE7-0029-A63E-DD7AAFF5EADA}"/>
              </a:ext>
            </a:extLst>
          </p:cNvPr>
          <p:cNvSpPr txBox="1"/>
          <p:nvPr/>
        </p:nvSpPr>
        <p:spPr>
          <a:xfrm>
            <a:off x="998220" y="2632917"/>
            <a:ext cx="9921240" cy="3970318"/>
          </a:xfrm>
          <a:prstGeom prst="rect">
            <a:avLst/>
          </a:prstGeom>
          <a:noFill/>
          <a:ln>
            <a:solidFill>
              <a:schemeClr val="accent1"/>
            </a:solidFill>
          </a:ln>
        </p:spPr>
        <p:txBody>
          <a:bodyPr wrap="square">
            <a:spAutoFit/>
          </a:bodyPr>
          <a:lstStyle/>
          <a:p>
            <a:r>
              <a:rPr lang="en-IN" dirty="0"/>
              <a:t> can see which partitions in table e contain rows by querying the INFORMATION_SCHEMA.PARTITIONS table, like this:</a:t>
            </a:r>
          </a:p>
          <a:p>
            <a:r>
              <a:rPr lang="en-IN" dirty="0" err="1"/>
              <a:t>mysql</a:t>
            </a:r>
            <a:r>
              <a:rPr lang="en-IN" dirty="0"/>
              <a:t>&gt; SELECT PARTITION_NAME, TABLE_ROWS</a:t>
            </a:r>
          </a:p>
          <a:p>
            <a:r>
              <a:rPr lang="en-IN" dirty="0"/>
              <a:t>           FROM INFORMATION_SCHEMA.PARTITIONS</a:t>
            </a:r>
          </a:p>
          <a:p>
            <a:r>
              <a:rPr lang="en-IN" dirty="0"/>
              <a:t>           WHERE TABLE_NAME = 'e';</a:t>
            </a:r>
          </a:p>
          <a:p>
            <a:r>
              <a:rPr lang="en-IN" dirty="0"/>
              <a:t>+----------------+------------+</a:t>
            </a:r>
          </a:p>
          <a:p>
            <a:r>
              <a:rPr lang="en-IN" dirty="0"/>
              <a:t>| PARTITION_NAME | TABLE_ROWS |</a:t>
            </a:r>
          </a:p>
          <a:p>
            <a:r>
              <a:rPr lang="en-IN" dirty="0"/>
              <a:t>+----------------+------------+</a:t>
            </a:r>
          </a:p>
          <a:p>
            <a:r>
              <a:rPr lang="en-IN" dirty="0"/>
              <a:t>| p0             |          1 |</a:t>
            </a:r>
          </a:p>
          <a:p>
            <a:r>
              <a:rPr lang="en-IN" dirty="0"/>
              <a:t>| p1             |          0 |</a:t>
            </a:r>
          </a:p>
          <a:p>
            <a:r>
              <a:rPr lang="en-IN" dirty="0"/>
              <a:t>| p2             |          0 |</a:t>
            </a:r>
          </a:p>
          <a:p>
            <a:r>
              <a:rPr lang="en-IN" dirty="0"/>
              <a:t>| p3             |          3 |</a:t>
            </a:r>
          </a:p>
          <a:p>
            <a:r>
              <a:rPr lang="en-IN" dirty="0"/>
              <a:t>+----------------+------------+</a:t>
            </a:r>
          </a:p>
          <a:p>
            <a:r>
              <a:rPr lang="en-IN" dirty="0"/>
              <a:t>2 rows in set (0.00 sec)</a:t>
            </a:r>
          </a:p>
        </p:txBody>
      </p:sp>
    </p:spTree>
    <p:extLst>
      <p:ext uri="{BB962C8B-B14F-4D97-AF65-F5344CB8AC3E}">
        <p14:creationId xmlns:p14="http://schemas.microsoft.com/office/powerpoint/2010/main" val="1778900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9DB28-BD9F-BC10-CB3A-1E56BC733A2B}"/>
              </a:ext>
            </a:extLst>
          </p:cNvPr>
          <p:cNvSpPr txBox="1"/>
          <p:nvPr/>
        </p:nvSpPr>
        <p:spPr>
          <a:xfrm>
            <a:off x="350520" y="624840"/>
            <a:ext cx="10866120" cy="5909310"/>
          </a:xfrm>
          <a:prstGeom prst="rect">
            <a:avLst/>
          </a:prstGeom>
          <a:noFill/>
        </p:spPr>
        <p:txBody>
          <a:bodyPr wrap="square">
            <a:spAutoFit/>
          </a:bodyPr>
          <a:lstStyle/>
          <a:p>
            <a:r>
              <a:rPr lang="en-US" dirty="0"/>
              <a:t>To exchange partition p0 in table e with table e2, you can use ALTER TABLE, </a:t>
            </a:r>
          </a:p>
          <a:p>
            <a:endParaRPr lang="en-US" dirty="0"/>
          </a:p>
          <a:p>
            <a:r>
              <a:rPr lang="en-US" dirty="0" err="1"/>
              <a:t>mysql</a:t>
            </a:r>
            <a:r>
              <a:rPr lang="en-US" dirty="0"/>
              <a:t>&gt; ALTER TABLE e EXCHANGE PARTITION p0 WITH TABLE e2;</a:t>
            </a:r>
          </a:p>
          <a:p>
            <a:endParaRPr lang="en-US" dirty="0"/>
          </a:p>
          <a:p>
            <a:r>
              <a:rPr lang="en-US" dirty="0"/>
              <a:t>Query OK, 0 rows affected (0.04 sec)</a:t>
            </a:r>
          </a:p>
          <a:p>
            <a:r>
              <a:rPr lang="en-US" dirty="0"/>
              <a:t>More precisely, the statement just issued causes any rows found in the partition to be swapped with those found in the table. You can observe how this has happened by querying the INFORMATION_SCHEMA.PARTITIONS table</a:t>
            </a:r>
          </a:p>
          <a:p>
            <a:r>
              <a:rPr lang="en-IN" dirty="0"/>
              <a:t>The table row that was previously found in partition p0 is no longer present:</a:t>
            </a:r>
          </a:p>
          <a:p>
            <a:endParaRPr lang="en-IN" dirty="0"/>
          </a:p>
          <a:p>
            <a:r>
              <a:rPr lang="en-IN" dirty="0" err="1"/>
              <a:t>mysql</a:t>
            </a:r>
            <a:r>
              <a:rPr lang="en-IN" dirty="0"/>
              <a:t>&gt; SELECT PARTITION_NAME, TABLE_ROWS</a:t>
            </a:r>
          </a:p>
          <a:p>
            <a:r>
              <a:rPr lang="en-IN" dirty="0"/>
              <a:t>           FROM INFORMATION_SCHEMA.PARTITIONS            WHERE TABLE_NAME = 'e';</a:t>
            </a:r>
          </a:p>
          <a:p>
            <a:r>
              <a:rPr lang="en-IN" dirty="0"/>
              <a:t>+----------------+------------+</a:t>
            </a:r>
          </a:p>
          <a:p>
            <a:r>
              <a:rPr lang="en-IN" dirty="0"/>
              <a:t>| PARTITION_NAME | TABLE_ROWS |</a:t>
            </a:r>
          </a:p>
          <a:p>
            <a:r>
              <a:rPr lang="en-IN" dirty="0"/>
              <a:t>+----------------+------------+</a:t>
            </a:r>
          </a:p>
          <a:p>
            <a:r>
              <a:rPr lang="en-IN" dirty="0"/>
              <a:t>| p0             |          0 |</a:t>
            </a:r>
          </a:p>
          <a:p>
            <a:r>
              <a:rPr lang="en-IN" dirty="0"/>
              <a:t>| p1             |          0 |</a:t>
            </a:r>
          </a:p>
          <a:p>
            <a:r>
              <a:rPr lang="en-IN" dirty="0"/>
              <a:t>| p2             |          0 |</a:t>
            </a:r>
          </a:p>
          <a:p>
            <a:r>
              <a:rPr lang="en-IN" dirty="0"/>
              <a:t>| p3             |          3 |</a:t>
            </a:r>
          </a:p>
          <a:p>
            <a:r>
              <a:rPr lang="en-IN" dirty="0"/>
              <a:t>+----------------+------------+</a:t>
            </a:r>
          </a:p>
          <a:p>
            <a:r>
              <a:rPr lang="en-IN" dirty="0"/>
              <a:t>4 rows in set (0.00 sec)</a:t>
            </a:r>
          </a:p>
        </p:txBody>
      </p:sp>
    </p:spTree>
    <p:extLst>
      <p:ext uri="{BB962C8B-B14F-4D97-AF65-F5344CB8AC3E}">
        <p14:creationId xmlns:p14="http://schemas.microsoft.com/office/powerpoint/2010/main" val="24351698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420718-18CA-4020-3165-F85808EBE55A}"/>
              </a:ext>
            </a:extLst>
          </p:cNvPr>
          <p:cNvSpPr txBox="1"/>
          <p:nvPr/>
        </p:nvSpPr>
        <p:spPr>
          <a:xfrm>
            <a:off x="1005840" y="1325880"/>
            <a:ext cx="10332720" cy="3139321"/>
          </a:xfrm>
          <a:prstGeom prst="rect">
            <a:avLst/>
          </a:prstGeom>
          <a:noFill/>
        </p:spPr>
        <p:txBody>
          <a:bodyPr wrap="square">
            <a:spAutoFit/>
          </a:bodyPr>
          <a:lstStyle/>
          <a:p>
            <a:r>
              <a:rPr lang="en-US" dirty="0"/>
              <a:t>If you query table e2, you can see that the “missing” row can now be found there:</a:t>
            </a:r>
          </a:p>
          <a:p>
            <a:endParaRPr lang="en-US" dirty="0"/>
          </a:p>
          <a:p>
            <a:r>
              <a:rPr lang="en-US" dirty="0" err="1"/>
              <a:t>mysql</a:t>
            </a:r>
            <a:r>
              <a:rPr lang="en-US" dirty="0"/>
              <a:t>&gt; SELECT * FROM e2;</a:t>
            </a:r>
          </a:p>
          <a:p>
            <a:r>
              <a:rPr lang="en-US" dirty="0"/>
              <a:t>+----+-------+-------+</a:t>
            </a:r>
          </a:p>
          <a:p>
            <a:r>
              <a:rPr lang="en-US" dirty="0"/>
              <a:t>| id | </a:t>
            </a:r>
            <a:r>
              <a:rPr lang="en-US" dirty="0" err="1"/>
              <a:t>fname</a:t>
            </a:r>
            <a:r>
              <a:rPr lang="en-US" dirty="0"/>
              <a:t> | </a:t>
            </a:r>
            <a:r>
              <a:rPr lang="en-US" dirty="0" err="1"/>
              <a:t>lname</a:t>
            </a:r>
            <a:r>
              <a:rPr lang="en-US" dirty="0"/>
              <a:t> |</a:t>
            </a:r>
          </a:p>
          <a:p>
            <a:r>
              <a:rPr lang="en-US" dirty="0"/>
              <a:t>+----+-------+-------+</a:t>
            </a:r>
          </a:p>
          <a:p>
            <a:r>
              <a:rPr lang="en-US" dirty="0"/>
              <a:t>| 16 | Frank | White |</a:t>
            </a:r>
          </a:p>
          <a:p>
            <a:r>
              <a:rPr lang="en-US" dirty="0"/>
              <a:t>+----+-------+-------+</a:t>
            </a:r>
          </a:p>
          <a:p>
            <a:r>
              <a:rPr lang="en-US" dirty="0"/>
              <a:t>1 row in set (0.00 sec)</a:t>
            </a:r>
          </a:p>
          <a:p>
            <a:endParaRPr lang="en-US" dirty="0"/>
          </a:p>
          <a:p>
            <a:r>
              <a:rPr lang="en-US" b="1" dirty="0"/>
              <a:t>The table to be exchanged with the partition does not necessarily have to be empty</a:t>
            </a:r>
            <a:endParaRPr lang="en-IN" b="1" dirty="0"/>
          </a:p>
        </p:txBody>
      </p:sp>
    </p:spTree>
    <p:extLst>
      <p:ext uri="{BB962C8B-B14F-4D97-AF65-F5344CB8AC3E}">
        <p14:creationId xmlns:p14="http://schemas.microsoft.com/office/powerpoint/2010/main" val="33529536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3165-F09B-24FE-ABCF-DD6BB7BC4FF3}"/>
              </a:ext>
            </a:extLst>
          </p:cNvPr>
          <p:cNvSpPr>
            <a:spLocks noGrp="1"/>
          </p:cNvSpPr>
          <p:nvPr>
            <p:ph type="title"/>
          </p:nvPr>
        </p:nvSpPr>
        <p:spPr/>
        <p:txBody>
          <a:bodyPr/>
          <a:lstStyle/>
          <a:p>
            <a:r>
              <a:rPr lang="en-US" dirty="0"/>
              <a:t>Rebuilding partitions</a:t>
            </a:r>
            <a:endParaRPr lang="en-IN" dirty="0"/>
          </a:p>
        </p:txBody>
      </p:sp>
      <p:sp>
        <p:nvSpPr>
          <p:cNvPr id="3" name="Content Placeholder 2">
            <a:extLst>
              <a:ext uri="{FF2B5EF4-FFF2-40B4-BE49-F238E27FC236}">
                <a16:creationId xmlns:a16="http://schemas.microsoft.com/office/drawing/2014/main" id="{0CA1285E-AC68-2382-3B99-7BFB24AD5F83}"/>
              </a:ext>
            </a:extLst>
          </p:cNvPr>
          <p:cNvSpPr>
            <a:spLocks noGrp="1"/>
          </p:cNvSpPr>
          <p:nvPr>
            <p:ph idx="1"/>
          </p:nvPr>
        </p:nvSpPr>
        <p:spPr/>
        <p:txBody>
          <a:bodyPr/>
          <a:lstStyle/>
          <a:p>
            <a:r>
              <a:rPr lang="en-US" dirty="0"/>
              <a:t>Rebuilds the partition; this has the same effect as dropping all records stored in the partition, then reinserting them. </a:t>
            </a:r>
          </a:p>
          <a:p>
            <a:r>
              <a:rPr lang="en-US" dirty="0"/>
              <a:t>Can be useful for purposes of defragmentation.</a:t>
            </a:r>
          </a:p>
          <a:p>
            <a:endParaRPr lang="en-US" dirty="0"/>
          </a:p>
          <a:p>
            <a:r>
              <a:rPr lang="en-US" dirty="0"/>
              <a:t>Example:</a:t>
            </a:r>
          </a:p>
          <a:p>
            <a:endParaRPr lang="en-US" dirty="0"/>
          </a:p>
          <a:p>
            <a:endParaRPr lang="en-US" dirty="0"/>
          </a:p>
          <a:p>
            <a:r>
              <a:rPr lang="en-US" dirty="0"/>
              <a:t>ALTER TABLE t1 REBUILD PARTITION p0, p1;</a:t>
            </a:r>
            <a:endParaRPr lang="en-IN" dirty="0"/>
          </a:p>
        </p:txBody>
      </p:sp>
    </p:spTree>
    <p:extLst>
      <p:ext uri="{BB962C8B-B14F-4D97-AF65-F5344CB8AC3E}">
        <p14:creationId xmlns:p14="http://schemas.microsoft.com/office/powerpoint/2010/main" val="3686801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7A74-F618-6979-CFCF-6C270E57B504}"/>
              </a:ext>
            </a:extLst>
          </p:cNvPr>
          <p:cNvSpPr>
            <a:spLocks noGrp="1"/>
          </p:cNvSpPr>
          <p:nvPr>
            <p:ph type="title"/>
          </p:nvPr>
        </p:nvSpPr>
        <p:spPr/>
        <p:txBody>
          <a:bodyPr/>
          <a:lstStyle/>
          <a:p>
            <a:r>
              <a:rPr lang="en-US" dirty="0"/>
              <a:t>Optimizing partitions</a:t>
            </a:r>
            <a:endParaRPr lang="en-IN" dirty="0"/>
          </a:p>
        </p:txBody>
      </p:sp>
      <p:sp>
        <p:nvSpPr>
          <p:cNvPr id="3" name="Content Placeholder 2">
            <a:extLst>
              <a:ext uri="{FF2B5EF4-FFF2-40B4-BE49-F238E27FC236}">
                <a16:creationId xmlns:a16="http://schemas.microsoft.com/office/drawing/2014/main" id="{2D00087B-7D15-6DAF-0D04-ADD289BB2832}"/>
              </a:ext>
            </a:extLst>
          </p:cNvPr>
          <p:cNvSpPr>
            <a:spLocks noGrp="1"/>
          </p:cNvSpPr>
          <p:nvPr>
            <p:ph idx="1"/>
          </p:nvPr>
        </p:nvSpPr>
        <p:spPr>
          <a:xfrm>
            <a:off x="1154954" y="2603500"/>
            <a:ext cx="10488406" cy="3812540"/>
          </a:xfrm>
        </p:spPr>
        <p:txBody>
          <a:bodyPr>
            <a:normAutofit/>
          </a:bodyPr>
          <a:lstStyle/>
          <a:p>
            <a:r>
              <a:rPr lang="en-US" dirty="0"/>
              <a:t>  If you have deleted a large number of rows from a partition or if you have made many changes to a partitioned table with variable-length rows (that is, having VARCHAR, BLOB, or TEXT columns), you can use ALTER TABLE ... OPTIMIZE PARTITION to reclaim any unused space and to defragment the partition data file.</a:t>
            </a:r>
          </a:p>
          <a:p>
            <a:r>
              <a:rPr lang="en-US" dirty="0"/>
              <a:t>Example:</a:t>
            </a:r>
          </a:p>
          <a:p>
            <a:r>
              <a:rPr lang="en-US" dirty="0"/>
              <a:t>ALTER TABLE t1 OPTIMIZE PARTITION p0, p1;</a:t>
            </a:r>
          </a:p>
          <a:p>
            <a:r>
              <a:rPr lang="en-US" dirty="0"/>
              <a:t>Using OPTIMIZE PARTITION on a given partition is equivalent to running CHECK PARTITION, ANALYZE PARTITION, and REPAIR PARTITION on that partition.</a:t>
            </a:r>
            <a:endParaRPr lang="en-IN" dirty="0"/>
          </a:p>
        </p:txBody>
      </p:sp>
    </p:spTree>
    <p:extLst>
      <p:ext uri="{BB962C8B-B14F-4D97-AF65-F5344CB8AC3E}">
        <p14:creationId xmlns:p14="http://schemas.microsoft.com/office/powerpoint/2010/main" val="2811586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6CED-2437-928C-320B-050052C6C0D7}"/>
              </a:ext>
            </a:extLst>
          </p:cNvPr>
          <p:cNvSpPr>
            <a:spLocks noGrp="1"/>
          </p:cNvSpPr>
          <p:nvPr>
            <p:ph type="title"/>
          </p:nvPr>
        </p:nvSpPr>
        <p:spPr/>
        <p:txBody>
          <a:bodyPr/>
          <a:lstStyle/>
          <a:p>
            <a:r>
              <a:rPr lang="en-US" dirty="0"/>
              <a:t>Analyzing partitions</a:t>
            </a:r>
            <a:endParaRPr lang="en-IN" dirty="0"/>
          </a:p>
        </p:txBody>
      </p:sp>
      <p:sp>
        <p:nvSpPr>
          <p:cNvPr id="3" name="Content Placeholder 2">
            <a:extLst>
              <a:ext uri="{FF2B5EF4-FFF2-40B4-BE49-F238E27FC236}">
                <a16:creationId xmlns:a16="http://schemas.microsoft.com/office/drawing/2014/main" id="{40487967-7923-CB60-B49A-C84E9AA4760E}"/>
              </a:ext>
            </a:extLst>
          </p:cNvPr>
          <p:cNvSpPr>
            <a:spLocks noGrp="1"/>
          </p:cNvSpPr>
          <p:nvPr>
            <p:ph idx="1"/>
          </p:nvPr>
        </p:nvSpPr>
        <p:spPr>
          <a:xfrm>
            <a:off x="1154954" y="2603500"/>
            <a:ext cx="10015966" cy="3675380"/>
          </a:xfrm>
        </p:spPr>
        <p:txBody>
          <a:bodyPr/>
          <a:lstStyle/>
          <a:p>
            <a:r>
              <a:rPr lang="en-US" dirty="0"/>
              <a:t>This reads and stores the key distributions for partitions.</a:t>
            </a:r>
          </a:p>
          <a:p>
            <a:endParaRPr lang="en-US" dirty="0"/>
          </a:p>
          <a:p>
            <a:r>
              <a:rPr lang="en-US" dirty="0"/>
              <a:t>Example:</a:t>
            </a:r>
          </a:p>
          <a:p>
            <a:endParaRPr lang="en-US" dirty="0"/>
          </a:p>
          <a:p>
            <a:r>
              <a:rPr lang="en-US" dirty="0"/>
              <a:t>ALTER TABLE t1 ANALYZE PARTITION p3;</a:t>
            </a:r>
            <a:endParaRPr lang="en-IN" dirty="0"/>
          </a:p>
        </p:txBody>
      </p:sp>
    </p:spTree>
    <p:extLst>
      <p:ext uri="{BB962C8B-B14F-4D97-AF65-F5344CB8AC3E}">
        <p14:creationId xmlns:p14="http://schemas.microsoft.com/office/powerpoint/2010/main" val="18673079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177-F8C1-0A2D-F5C5-C5D744E0696F}"/>
              </a:ext>
            </a:extLst>
          </p:cNvPr>
          <p:cNvSpPr>
            <a:spLocks noGrp="1"/>
          </p:cNvSpPr>
          <p:nvPr>
            <p:ph type="title"/>
          </p:nvPr>
        </p:nvSpPr>
        <p:spPr/>
        <p:txBody>
          <a:bodyPr/>
          <a:lstStyle/>
          <a:p>
            <a:r>
              <a:rPr lang="en-US" dirty="0"/>
              <a:t>Repairing partitions</a:t>
            </a:r>
            <a:endParaRPr lang="en-IN" dirty="0"/>
          </a:p>
        </p:txBody>
      </p:sp>
      <p:sp>
        <p:nvSpPr>
          <p:cNvPr id="3" name="Content Placeholder 2">
            <a:extLst>
              <a:ext uri="{FF2B5EF4-FFF2-40B4-BE49-F238E27FC236}">
                <a16:creationId xmlns:a16="http://schemas.microsoft.com/office/drawing/2014/main" id="{128FC0AF-EABE-12A1-382A-F53E4BCCFC50}"/>
              </a:ext>
            </a:extLst>
          </p:cNvPr>
          <p:cNvSpPr>
            <a:spLocks noGrp="1"/>
          </p:cNvSpPr>
          <p:nvPr>
            <p:ph idx="1"/>
          </p:nvPr>
        </p:nvSpPr>
        <p:spPr>
          <a:xfrm>
            <a:off x="1154954" y="2603500"/>
            <a:ext cx="10137886" cy="3766820"/>
          </a:xfrm>
        </p:spPr>
        <p:txBody>
          <a:bodyPr/>
          <a:lstStyle/>
          <a:p>
            <a:r>
              <a:rPr lang="en-US" dirty="0"/>
              <a:t>This repairs corrupted partitions.</a:t>
            </a:r>
          </a:p>
          <a:p>
            <a:endParaRPr lang="en-US" dirty="0"/>
          </a:p>
          <a:p>
            <a:r>
              <a:rPr lang="en-US" dirty="0"/>
              <a:t>Example:</a:t>
            </a:r>
          </a:p>
          <a:p>
            <a:endParaRPr lang="en-US" dirty="0"/>
          </a:p>
          <a:p>
            <a:r>
              <a:rPr lang="en-US" dirty="0"/>
              <a:t>ALTER TABLE t1 REPAIR PARTITION p0,p1;</a:t>
            </a:r>
          </a:p>
          <a:p>
            <a:r>
              <a:rPr lang="en-US" dirty="0"/>
              <a:t>Normally, REPAIR PARTITION fails when the partition contains duplicate key errors. </a:t>
            </a:r>
          </a:p>
          <a:p>
            <a:r>
              <a:rPr lang="en-US" dirty="0"/>
              <a:t>You can use ALTER IGNORE TABLE with this option, in which case all rows that cannot be moved due to the presence of duplicate keys are removed from the partition</a:t>
            </a:r>
            <a:endParaRPr lang="en-IN" dirty="0"/>
          </a:p>
        </p:txBody>
      </p:sp>
    </p:spTree>
    <p:extLst>
      <p:ext uri="{BB962C8B-B14F-4D97-AF65-F5344CB8AC3E}">
        <p14:creationId xmlns:p14="http://schemas.microsoft.com/office/powerpoint/2010/main" val="34622727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4702-C251-68BF-F5BE-1B17D45E87DC}"/>
              </a:ext>
            </a:extLst>
          </p:cNvPr>
          <p:cNvSpPr>
            <a:spLocks noGrp="1"/>
          </p:cNvSpPr>
          <p:nvPr>
            <p:ph type="title"/>
          </p:nvPr>
        </p:nvSpPr>
        <p:spPr/>
        <p:txBody>
          <a:bodyPr/>
          <a:lstStyle/>
          <a:p>
            <a:r>
              <a:rPr lang="en-US" dirty="0"/>
              <a:t>Checking partitions</a:t>
            </a:r>
            <a:endParaRPr lang="en-IN" dirty="0"/>
          </a:p>
        </p:txBody>
      </p:sp>
      <p:sp>
        <p:nvSpPr>
          <p:cNvPr id="3" name="Content Placeholder 2">
            <a:extLst>
              <a:ext uri="{FF2B5EF4-FFF2-40B4-BE49-F238E27FC236}">
                <a16:creationId xmlns:a16="http://schemas.microsoft.com/office/drawing/2014/main" id="{994CAB20-6EDE-36DE-CEB1-220817585904}"/>
              </a:ext>
            </a:extLst>
          </p:cNvPr>
          <p:cNvSpPr>
            <a:spLocks noGrp="1"/>
          </p:cNvSpPr>
          <p:nvPr>
            <p:ph idx="1"/>
          </p:nvPr>
        </p:nvSpPr>
        <p:spPr>
          <a:xfrm>
            <a:off x="1154954" y="2603500"/>
            <a:ext cx="10625566" cy="3705860"/>
          </a:xfrm>
        </p:spPr>
        <p:txBody>
          <a:bodyPr/>
          <a:lstStyle/>
          <a:p>
            <a:r>
              <a:rPr lang="en-US" dirty="0"/>
              <a:t>  You can check partitions for errors in much the same way that you can use CHECK TABLE with nonpartitioned tables.</a:t>
            </a:r>
          </a:p>
          <a:p>
            <a:r>
              <a:rPr lang="en-US" dirty="0"/>
              <a:t>Example:</a:t>
            </a:r>
          </a:p>
          <a:p>
            <a:r>
              <a:rPr lang="en-US" dirty="0"/>
              <a:t>ALTER TABLE trb3 CHECK PARTITION p1;</a:t>
            </a:r>
          </a:p>
          <a:p>
            <a:r>
              <a:rPr lang="en-US" dirty="0"/>
              <a:t>This statement tells you whether the data or indexes in partition p1 of table t1 are corrupted. If this is the case, use ALTER TABLE ... REPAIR PARTITION to repair the partition.</a:t>
            </a:r>
            <a:endParaRPr lang="en-IN" dirty="0"/>
          </a:p>
        </p:txBody>
      </p:sp>
    </p:spTree>
    <p:extLst>
      <p:ext uri="{BB962C8B-B14F-4D97-AF65-F5344CB8AC3E}">
        <p14:creationId xmlns:p14="http://schemas.microsoft.com/office/powerpoint/2010/main" val="34631238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9D88-22EC-836F-73B8-B135452C5BA8}"/>
              </a:ext>
            </a:extLst>
          </p:cNvPr>
          <p:cNvSpPr>
            <a:spLocks noGrp="1"/>
          </p:cNvSpPr>
          <p:nvPr>
            <p:ph type="title"/>
          </p:nvPr>
        </p:nvSpPr>
        <p:spPr/>
        <p:txBody>
          <a:bodyPr/>
          <a:lstStyle/>
          <a:p>
            <a:r>
              <a:rPr lang="en-US" dirty="0"/>
              <a:t>Obtaining Information About Partitions</a:t>
            </a:r>
            <a:endParaRPr lang="en-IN" dirty="0"/>
          </a:p>
        </p:txBody>
      </p:sp>
      <p:sp>
        <p:nvSpPr>
          <p:cNvPr id="3" name="Content Placeholder 2">
            <a:extLst>
              <a:ext uri="{FF2B5EF4-FFF2-40B4-BE49-F238E27FC236}">
                <a16:creationId xmlns:a16="http://schemas.microsoft.com/office/drawing/2014/main" id="{0DEAC275-E1BF-B228-F78D-ABAEB1AC8AC0}"/>
              </a:ext>
            </a:extLst>
          </p:cNvPr>
          <p:cNvSpPr>
            <a:spLocks noGrp="1"/>
          </p:cNvSpPr>
          <p:nvPr>
            <p:ph idx="1"/>
          </p:nvPr>
        </p:nvSpPr>
        <p:spPr/>
        <p:txBody>
          <a:bodyPr>
            <a:normAutofit fontScale="92500" lnSpcReduction="20000"/>
          </a:bodyPr>
          <a:lstStyle/>
          <a:p>
            <a:endParaRPr lang="en-US" dirty="0"/>
          </a:p>
          <a:p>
            <a:r>
              <a:rPr lang="en-US" dirty="0"/>
              <a:t>Using the SHOW CREATE TABLE statement to view the partitioning clauses used in creating a partitioned table.</a:t>
            </a:r>
          </a:p>
          <a:p>
            <a:endParaRPr lang="en-US" dirty="0"/>
          </a:p>
          <a:p>
            <a:r>
              <a:rPr lang="en-US" dirty="0"/>
              <a:t>Using the SHOW TABLE STATUS statement to determine whether a table is partitioned.</a:t>
            </a:r>
          </a:p>
          <a:p>
            <a:endParaRPr lang="en-US" dirty="0"/>
          </a:p>
          <a:p>
            <a:r>
              <a:rPr lang="en-US" dirty="0"/>
              <a:t>Querying the INFORMATION_SCHEMA.PARTITIONS table.</a:t>
            </a:r>
          </a:p>
          <a:p>
            <a:endParaRPr lang="en-US" dirty="0"/>
          </a:p>
          <a:p>
            <a:r>
              <a:rPr lang="en-US" dirty="0"/>
              <a:t>Using the statement EXPLAIN SELECT to see which partitions are used by a given SELECT.</a:t>
            </a:r>
            <a:endParaRPr lang="en-IN" dirty="0"/>
          </a:p>
        </p:txBody>
      </p:sp>
    </p:spTree>
    <p:extLst>
      <p:ext uri="{BB962C8B-B14F-4D97-AF65-F5344CB8AC3E}">
        <p14:creationId xmlns:p14="http://schemas.microsoft.com/office/powerpoint/2010/main" val="25099395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EB66-FC81-A5FF-0C48-831A5ECA15DD}"/>
              </a:ext>
            </a:extLst>
          </p:cNvPr>
          <p:cNvSpPr>
            <a:spLocks noGrp="1"/>
          </p:cNvSpPr>
          <p:nvPr>
            <p:ph type="title"/>
          </p:nvPr>
        </p:nvSpPr>
        <p:spPr/>
        <p:txBody>
          <a:bodyPr/>
          <a:lstStyle/>
          <a:p>
            <a:r>
              <a:rPr lang="en-IN" dirty="0"/>
              <a:t>Limitations on Partitioning</a:t>
            </a:r>
          </a:p>
        </p:txBody>
      </p:sp>
      <p:sp>
        <p:nvSpPr>
          <p:cNvPr id="3" name="Content Placeholder 2">
            <a:extLst>
              <a:ext uri="{FF2B5EF4-FFF2-40B4-BE49-F238E27FC236}">
                <a16:creationId xmlns:a16="http://schemas.microsoft.com/office/drawing/2014/main" id="{F348B684-35BE-5777-A9C9-52848ED93A30}"/>
              </a:ext>
            </a:extLst>
          </p:cNvPr>
          <p:cNvSpPr>
            <a:spLocks noGrp="1"/>
          </p:cNvSpPr>
          <p:nvPr>
            <p:ph idx="1"/>
          </p:nvPr>
        </p:nvSpPr>
        <p:spPr>
          <a:xfrm>
            <a:off x="1154954" y="2603500"/>
            <a:ext cx="10671286" cy="3644900"/>
          </a:xfrm>
        </p:spPr>
        <p:txBody>
          <a:bodyPr/>
          <a:lstStyle/>
          <a:p>
            <a:r>
              <a:rPr lang="en-US" dirty="0"/>
              <a:t>Prohibited constructs.  The following constructs are not permitted in partitioning expressions:</a:t>
            </a:r>
          </a:p>
          <a:p>
            <a:pPr lvl="1"/>
            <a:r>
              <a:rPr lang="en-US" dirty="0"/>
              <a:t>Stored procedures, stored functions, loadable functions, or plugins.</a:t>
            </a:r>
          </a:p>
          <a:p>
            <a:pPr lvl="1"/>
            <a:r>
              <a:rPr lang="en-US" dirty="0"/>
              <a:t>Declared variables or user variables.</a:t>
            </a:r>
          </a:p>
          <a:p>
            <a:r>
              <a:rPr lang="en-US" dirty="0"/>
              <a:t> maximum possible number of partitions for a given table not using the NDB storage engine is 8192. This number includes </a:t>
            </a:r>
            <a:r>
              <a:rPr lang="en-US" dirty="0" err="1"/>
              <a:t>subpartitions</a:t>
            </a:r>
            <a:r>
              <a:rPr lang="en-US" dirty="0"/>
              <a:t>.</a:t>
            </a:r>
          </a:p>
          <a:p>
            <a:r>
              <a:rPr lang="en-US" dirty="0"/>
              <a:t>Maximum possible number of user-defined partitions for a table using the NDB storage engine is determined according to the version of the NDB Cluster software being used, the number of data nodes, and other factors</a:t>
            </a:r>
            <a:endParaRPr lang="en-IN" dirty="0"/>
          </a:p>
        </p:txBody>
      </p:sp>
    </p:spTree>
    <p:extLst>
      <p:ext uri="{BB962C8B-B14F-4D97-AF65-F5344CB8AC3E}">
        <p14:creationId xmlns:p14="http://schemas.microsoft.com/office/powerpoint/2010/main" val="155819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209</TotalTime>
  <Words>11775</Words>
  <Application>Microsoft Office PowerPoint</Application>
  <PresentationFormat>Widescreen</PresentationFormat>
  <Paragraphs>1032</Paragraphs>
  <Slides>99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99</vt:i4>
      </vt:variant>
    </vt:vector>
  </HeadingPairs>
  <TitlesOfParts>
    <vt:vector size="107" baseType="lpstr">
      <vt:lpstr>Arial</vt:lpstr>
      <vt:lpstr>Century Gothic</vt:lpstr>
      <vt:lpstr>Helvetica</vt:lpstr>
      <vt:lpstr>Liberation Mono</vt:lpstr>
      <vt:lpstr>Open Sans</vt:lpstr>
      <vt:lpstr>Wingdings</vt:lpstr>
      <vt:lpstr>Wingdings 3</vt:lpstr>
      <vt:lpstr>Ion Boardroom</vt:lpstr>
      <vt:lpstr>Partitioning in mysql</vt:lpstr>
      <vt:lpstr>Partitioning</vt:lpstr>
      <vt:lpstr>Types of Partitioning</vt:lpstr>
      <vt:lpstr>Types of Partitioning</vt:lpstr>
      <vt:lpstr>Partitioning</vt:lpstr>
      <vt:lpstr>PARTITIONING</vt:lpstr>
      <vt:lpstr>PARTITIONING</vt:lpstr>
      <vt:lpstr>PARTITIONING</vt:lpstr>
      <vt:lpstr>PARTITIONING</vt:lpstr>
      <vt:lpstr>Advantages of partitioning</vt:lpstr>
      <vt:lpstr>Advantages of partitioning</vt:lpstr>
      <vt:lpstr>Advantages of partitioning</vt:lpstr>
      <vt:lpstr>Types of MySQL partitioning</vt:lpstr>
      <vt:lpstr>Types of MySQL partitioning</vt:lpstr>
      <vt:lpstr>Important considerations while partitioning</vt:lpstr>
      <vt:lpstr>Important considerations while partitioning</vt:lpstr>
      <vt:lpstr>PowerPoint Presentation</vt:lpstr>
      <vt:lpstr>RANGE Partitioning</vt:lpstr>
      <vt:lpstr>PowerPoint Presentation</vt:lpstr>
      <vt:lpstr>PowerPoint Presentation</vt:lpstr>
      <vt:lpstr>PowerPoint Presentation</vt:lpstr>
      <vt:lpstr>PowerPoint Presentation</vt:lpstr>
      <vt:lpstr>PowerPoint Presentation</vt:lpstr>
      <vt:lpstr>Drop a MySQL partition</vt:lpstr>
      <vt:lpstr>PowerPoint Presentation</vt:lpstr>
      <vt:lpstr>PowerPoint Presentation</vt:lpstr>
      <vt:lpstr>PowerPoint Presentation</vt:lpstr>
      <vt:lpstr>Range based partitioning</vt:lpstr>
      <vt:lpstr>PowerPoint Presentation</vt:lpstr>
      <vt:lpstr>PowerPoint Presentation</vt:lpstr>
      <vt:lpstr>PowerPoint Presentation</vt:lpstr>
      <vt:lpstr>When to use Range based partitioning</vt:lpstr>
      <vt:lpstr>LIST Partitioning</vt:lpstr>
      <vt:lpstr>LIST Partitioning</vt:lpstr>
      <vt:lpstr>LIST Partitioning</vt:lpstr>
      <vt:lpstr>PowerPoint Presentation</vt:lpstr>
      <vt:lpstr>PowerPoint Presentation</vt:lpstr>
      <vt:lpstr>COLUMNS Partitioning</vt:lpstr>
      <vt:lpstr>RANGE COLUMNS partitioning</vt:lpstr>
      <vt:lpstr>RANGE COLUMNS partitioning  vs RANGE partitioning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COLUMNS partitioning</vt:lpstr>
      <vt:lpstr>PowerPoint Presentation</vt:lpstr>
      <vt:lpstr>PowerPoint Presentation</vt:lpstr>
      <vt:lpstr>HASH Partitioning</vt:lpstr>
      <vt:lpstr>HASH Partitioning</vt:lpstr>
      <vt:lpstr>Important points</vt:lpstr>
      <vt:lpstr>HASH Partitioning</vt:lpstr>
      <vt:lpstr>HASH Partitioning</vt:lpstr>
      <vt:lpstr>HASH Partitioning</vt:lpstr>
      <vt:lpstr>How is hashing done</vt:lpstr>
      <vt:lpstr>PowerPoint Presentation</vt:lpstr>
      <vt:lpstr>LINEAR HASH Partitioning</vt:lpstr>
      <vt:lpstr>PowerPoint Presentation</vt:lpstr>
      <vt:lpstr>PowerPoint Presentation</vt:lpstr>
      <vt:lpstr>PowerPoint Presentation</vt:lpstr>
      <vt:lpstr>KEY Partitioning</vt:lpstr>
      <vt:lpstr>KEY Partitioning</vt:lpstr>
      <vt:lpstr>PowerPoint Presentation</vt:lpstr>
      <vt:lpstr>PowerPoint Presentation</vt:lpstr>
      <vt:lpstr>Subpartitioning</vt:lpstr>
      <vt:lpstr>PowerPoint Presentation</vt:lpstr>
      <vt:lpstr>PowerPoint Presentation</vt:lpstr>
      <vt:lpstr>PowerPoint Presentation</vt:lpstr>
      <vt:lpstr>PowerPoint Presentation</vt:lpstr>
      <vt:lpstr>Rules for subpartitioning</vt:lpstr>
      <vt:lpstr>Rules for subpartitioning</vt:lpstr>
      <vt:lpstr>Handling of NULL</vt:lpstr>
      <vt:lpstr>Dropping LIST partitions</vt:lpstr>
      <vt:lpstr>ALTER TABLE tr DROP PARTITION p2;</vt:lpstr>
      <vt:lpstr>PowerPoint Presentation</vt:lpstr>
      <vt:lpstr>PowerPoint Presentation</vt:lpstr>
      <vt:lpstr>PowerPoint Presentation</vt:lpstr>
      <vt:lpstr>REORGANIZE PARTITION</vt:lpstr>
      <vt:lpstr>Syntax for REORGANIZE PARTITION</vt:lpstr>
      <vt:lpstr>REORGANIZE PARTITION</vt:lpstr>
      <vt:lpstr>REORGANIZE PARTITION</vt:lpstr>
      <vt:lpstr>HASH and KEY Partitions</vt:lpstr>
      <vt:lpstr>PowerPoint Presentation</vt:lpstr>
      <vt:lpstr>Exchanging Partitions and Subpartitions with Tables</vt:lpstr>
      <vt:lpstr>PowerPoint Presentation</vt:lpstr>
      <vt:lpstr>PowerPoint Presentation</vt:lpstr>
      <vt:lpstr>PowerPoint Presentation</vt:lpstr>
      <vt:lpstr>PowerPoint Presentation</vt:lpstr>
      <vt:lpstr>PowerPoint Presentation</vt:lpstr>
      <vt:lpstr>Rebuilding partitions</vt:lpstr>
      <vt:lpstr>Optimizing partitions</vt:lpstr>
      <vt:lpstr>Analyzing partitions</vt:lpstr>
      <vt:lpstr>Repairing partitions</vt:lpstr>
      <vt:lpstr>Checking partitions</vt:lpstr>
      <vt:lpstr>Obtaining Information About Partitions</vt:lpstr>
      <vt:lpstr>Limitations on Partitioning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Partitioning in mysql</dc:title>
  <dc:creator>anju munoth</dc:creator>
  <cp:lastModifiedBy>anju munoth</cp:lastModifiedBy>
  <cp:revision>159</cp:revision>
  <dcterms:created xsi:type="dcterms:W3CDTF">2022-06-28T16:19:02Z</dcterms:created>
  <dcterms:modified xsi:type="dcterms:W3CDTF">2022-06-29T01:33:46Z</dcterms:modified>
</cp:coreProperties>
</file>