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7" d="100"/>
          <a:sy n="67" d="100"/>
        </p:scale>
        <p:origin x="85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6/27/2022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6/27/2022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6/27/2022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6/27/2022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6/27/2022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6/27/2022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6/27/2022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6/27/2022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6/27/2022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6/27/2022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6/27/2022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9C4B8-9482-BB95-ED55-5A9D0BAD4D49}"/>
              </a:ext>
            </a:extLst>
          </p:cNvPr>
          <p:cNvSpPr>
            <a:spLocks noGrp="1"/>
          </p:cNvSpPr>
          <p:nvPr>
            <p:ph type="ctrTitle"/>
          </p:nvPr>
        </p:nvSpPr>
        <p:spPr/>
        <p:txBody>
          <a:bodyPr/>
          <a:lstStyle/>
          <a:p>
            <a:r>
              <a:rPr lang="en-US" dirty="0"/>
              <a:t>Storage engines in </a:t>
            </a:r>
            <a:r>
              <a:rPr lang="en-US" dirty="0" err="1"/>
              <a:t>mysql</a:t>
            </a:r>
            <a:endParaRPr lang="en-IN" dirty="0"/>
          </a:p>
        </p:txBody>
      </p:sp>
      <p:sp>
        <p:nvSpPr>
          <p:cNvPr id="3" name="Subtitle 2">
            <a:extLst>
              <a:ext uri="{FF2B5EF4-FFF2-40B4-BE49-F238E27FC236}">
                <a16:creationId xmlns:a16="http://schemas.microsoft.com/office/drawing/2014/main" id="{AE667A96-62AD-813F-A423-49FA712ED22C}"/>
              </a:ext>
            </a:extLst>
          </p:cNvPr>
          <p:cNvSpPr>
            <a:spLocks noGrp="1"/>
          </p:cNvSpPr>
          <p:nvPr>
            <p:ph type="subTitle" idx="1"/>
          </p:nvPr>
        </p:nvSpPr>
        <p:spPr/>
        <p:txBody>
          <a:bodyPr/>
          <a:lstStyle/>
          <a:p>
            <a:r>
              <a:rPr lang="en-US" dirty="0"/>
              <a:t>Anju munoth</a:t>
            </a:r>
          </a:p>
          <a:p>
            <a:endParaRPr lang="en-IN" dirty="0"/>
          </a:p>
        </p:txBody>
      </p:sp>
    </p:spTree>
    <p:extLst>
      <p:ext uri="{BB962C8B-B14F-4D97-AF65-F5344CB8AC3E}">
        <p14:creationId xmlns:p14="http://schemas.microsoft.com/office/powerpoint/2010/main" val="2714294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32F1B-9432-62F8-F49A-77CCFD7FB96E}"/>
              </a:ext>
            </a:extLst>
          </p:cNvPr>
          <p:cNvSpPr>
            <a:spLocks noGrp="1"/>
          </p:cNvSpPr>
          <p:nvPr>
            <p:ph type="title"/>
          </p:nvPr>
        </p:nvSpPr>
        <p:spPr/>
        <p:txBody>
          <a:bodyPr/>
          <a:lstStyle/>
          <a:p>
            <a:r>
              <a:rPr lang="en-US" dirty="0"/>
              <a:t>Limitation: </a:t>
            </a:r>
            <a:r>
              <a:rPr lang="en-US" dirty="0" err="1"/>
              <a:t>InnoDB</a:t>
            </a:r>
            <a:r>
              <a:rPr lang="en-US" dirty="0"/>
              <a:t> table :</a:t>
            </a:r>
            <a:endParaRPr lang="en-IN" dirty="0"/>
          </a:p>
        </p:txBody>
      </p:sp>
      <p:sp>
        <p:nvSpPr>
          <p:cNvPr id="3" name="Content Placeholder 2">
            <a:extLst>
              <a:ext uri="{FF2B5EF4-FFF2-40B4-BE49-F238E27FC236}">
                <a16:creationId xmlns:a16="http://schemas.microsoft.com/office/drawing/2014/main" id="{4118A51F-AC38-F978-9CD4-5FBAFD77C090}"/>
              </a:ext>
            </a:extLst>
          </p:cNvPr>
          <p:cNvSpPr>
            <a:spLocks noGrp="1"/>
          </p:cNvSpPr>
          <p:nvPr>
            <p:ph idx="1"/>
          </p:nvPr>
        </p:nvSpPr>
        <p:spPr>
          <a:xfrm>
            <a:off x="1154954" y="2603500"/>
            <a:ext cx="10532221" cy="3968750"/>
          </a:xfrm>
        </p:spPr>
        <p:txBody>
          <a:bodyPr>
            <a:normAutofit fontScale="92500" lnSpcReduction="20000"/>
          </a:bodyPr>
          <a:lstStyle/>
          <a:p>
            <a:r>
              <a:rPr lang="en-US" dirty="0"/>
              <a:t>Maximum 1017 columns are allowed in a table (raised in MySQL 5.6.9 from the earlier limit of 1000).</a:t>
            </a:r>
          </a:p>
          <a:p>
            <a:r>
              <a:rPr lang="en-US" dirty="0"/>
              <a:t>Maximum 64 secondary indexes are allowed in a table. Secondary indexes is a type of </a:t>
            </a:r>
            <a:r>
              <a:rPr lang="en-US" dirty="0" err="1"/>
              <a:t>InnoDB</a:t>
            </a:r>
            <a:r>
              <a:rPr lang="en-US" dirty="0"/>
              <a:t> index that represents a subset of table columns.</a:t>
            </a:r>
          </a:p>
          <a:p>
            <a:r>
              <a:rPr lang="en-US" dirty="0"/>
              <a:t>By default, an index key for a single-column index can be up to 767 bytes. The same length limit applies to any index key prefix.</a:t>
            </a:r>
          </a:p>
          <a:p>
            <a:r>
              <a:rPr lang="en-US" dirty="0"/>
              <a:t>The </a:t>
            </a:r>
            <a:r>
              <a:rPr lang="en-US" dirty="0" err="1"/>
              <a:t>InnoDB</a:t>
            </a:r>
            <a:r>
              <a:rPr lang="en-US" dirty="0"/>
              <a:t> internal maximum key length is 3500 bytes, but MySQL itself restricts this to 3072 bytes (combined index key in a multi-column index).</a:t>
            </a:r>
          </a:p>
          <a:p>
            <a:r>
              <a:rPr lang="en-US" dirty="0"/>
              <a:t>The maximum row length except for variable-length columns (VARBINARY, VARCHAR, BLOB and TEXT), is about 8000 bytes for the default page size of 16KB.</a:t>
            </a:r>
          </a:p>
          <a:p>
            <a:r>
              <a:rPr lang="en-US" dirty="0"/>
              <a:t>Internally </a:t>
            </a:r>
            <a:r>
              <a:rPr lang="en-US" dirty="0" err="1"/>
              <a:t>InnoDB</a:t>
            </a:r>
            <a:r>
              <a:rPr lang="en-US" dirty="0"/>
              <a:t> supports row sizes larger than 65,535 bytes, but MySQL itself imposes a row-size limit of 65,535 for the combined size of all columns.</a:t>
            </a:r>
          </a:p>
          <a:p>
            <a:r>
              <a:rPr lang="en-US" dirty="0"/>
              <a:t>The maximum table space size is four billion database pages (64TB) and the minimum table space size is slightly larger than 10MB.</a:t>
            </a:r>
            <a:endParaRPr lang="en-IN" dirty="0"/>
          </a:p>
        </p:txBody>
      </p:sp>
    </p:spTree>
    <p:extLst>
      <p:ext uri="{BB962C8B-B14F-4D97-AF65-F5344CB8AC3E}">
        <p14:creationId xmlns:p14="http://schemas.microsoft.com/office/powerpoint/2010/main" val="2937840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67A8-EAB7-DDE4-C87A-E858EB33B58A}"/>
              </a:ext>
            </a:extLst>
          </p:cNvPr>
          <p:cNvSpPr>
            <a:spLocks noGrp="1"/>
          </p:cNvSpPr>
          <p:nvPr>
            <p:ph type="title"/>
          </p:nvPr>
        </p:nvSpPr>
        <p:spPr/>
        <p:txBody>
          <a:bodyPr/>
          <a:lstStyle/>
          <a:p>
            <a:r>
              <a:rPr lang="en-US" dirty="0" err="1"/>
              <a:t>MyISAM</a:t>
            </a:r>
            <a:r>
              <a:rPr lang="en-US" dirty="0"/>
              <a:t> Storage Engine</a:t>
            </a:r>
            <a:br>
              <a:rPr lang="en-US" dirty="0"/>
            </a:br>
            <a:endParaRPr lang="en-IN" dirty="0"/>
          </a:p>
        </p:txBody>
      </p:sp>
      <p:sp>
        <p:nvSpPr>
          <p:cNvPr id="3" name="Content Placeholder 2">
            <a:extLst>
              <a:ext uri="{FF2B5EF4-FFF2-40B4-BE49-F238E27FC236}">
                <a16:creationId xmlns:a16="http://schemas.microsoft.com/office/drawing/2014/main" id="{2154257C-72AD-C4B2-4389-9EE1B17C092C}"/>
              </a:ext>
            </a:extLst>
          </p:cNvPr>
          <p:cNvSpPr>
            <a:spLocks noGrp="1"/>
          </p:cNvSpPr>
          <p:nvPr>
            <p:ph idx="1"/>
          </p:nvPr>
        </p:nvSpPr>
        <p:spPr/>
        <p:txBody>
          <a:bodyPr/>
          <a:lstStyle/>
          <a:p>
            <a:r>
              <a:rPr lang="en-US" dirty="0"/>
              <a:t> </a:t>
            </a:r>
          </a:p>
          <a:p>
            <a:r>
              <a:rPr lang="en-US" dirty="0" err="1"/>
              <a:t>MyISAM</a:t>
            </a:r>
            <a:r>
              <a:rPr lang="en-US" dirty="0"/>
              <a:t> storage engine is based on the older ISAM storage engine (not available now) but has many useful extensions.</a:t>
            </a:r>
          </a:p>
          <a:p>
            <a:pPr marL="0" indent="0">
              <a:buNone/>
            </a:pPr>
            <a:r>
              <a:rPr lang="en-US" dirty="0"/>
              <a:t>Each </a:t>
            </a:r>
            <a:r>
              <a:rPr lang="en-US" dirty="0" err="1"/>
              <a:t>MyISAM</a:t>
            </a:r>
            <a:r>
              <a:rPr lang="en-US" dirty="0"/>
              <a:t> table is stored on disk in three files.</a:t>
            </a:r>
          </a:p>
          <a:p>
            <a:endParaRPr lang="en-US" dirty="0"/>
          </a:p>
          <a:p>
            <a:r>
              <a:rPr lang="en-US" dirty="0"/>
              <a:t>An .</a:t>
            </a:r>
            <a:r>
              <a:rPr lang="en-US" dirty="0" err="1"/>
              <a:t>frm</a:t>
            </a:r>
            <a:r>
              <a:rPr lang="en-US" dirty="0"/>
              <a:t> file stores the table format.</a:t>
            </a:r>
          </a:p>
          <a:p>
            <a:r>
              <a:rPr lang="en-US" dirty="0"/>
              <a:t>The data file has an .MYD (</a:t>
            </a:r>
            <a:r>
              <a:rPr lang="en-US" dirty="0" err="1"/>
              <a:t>MYData</a:t>
            </a:r>
            <a:r>
              <a:rPr lang="en-US" dirty="0"/>
              <a:t>) extension.</a:t>
            </a:r>
          </a:p>
          <a:p>
            <a:r>
              <a:rPr lang="en-US" dirty="0"/>
              <a:t>The index file has an .MYI (</a:t>
            </a:r>
            <a:r>
              <a:rPr lang="en-US" dirty="0" err="1"/>
              <a:t>MYIndex</a:t>
            </a:r>
            <a:r>
              <a:rPr lang="en-US" dirty="0"/>
              <a:t>) extension.</a:t>
            </a:r>
            <a:endParaRPr lang="en-IN" dirty="0"/>
          </a:p>
        </p:txBody>
      </p:sp>
    </p:spTree>
    <p:extLst>
      <p:ext uri="{BB962C8B-B14F-4D97-AF65-F5344CB8AC3E}">
        <p14:creationId xmlns:p14="http://schemas.microsoft.com/office/powerpoint/2010/main" val="1497282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A7283-BD9F-ECD5-3438-45CC314A8E92}"/>
              </a:ext>
            </a:extLst>
          </p:cNvPr>
          <p:cNvSpPr>
            <a:spLocks noGrp="1"/>
          </p:cNvSpPr>
          <p:nvPr>
            <p:ph type="title"/>
          </p:nvPr>
        </p:nvSpPr>
        <p:spPr/>
        <p:txBody>
          <a:bodyPr/>
          <a:lstStyle/>
          <a:p>
            <a:r>
              <a:rPr lang="en-US" dirty="0" err="1"/>
              <a:t>MyISAM</a:t>
            </a:r>
            <a:r>
              <a:rPr lang="en-US" dirty="0"/>
              <a:t> Storage Engine</a:t>
            </a:r>
            <a:endParaRPr lang="en-IN" dirty="0"/>
          </a:p>
        </p:txBody>
      </p:sp>
      <p:graphicFrame>
        <p:nvGraphicFramePr>
          <p:cNvPr id="4" name="Table 4">
            <a:extLst>
              <a:ext uri="{FF2B5EF4-FFF2-40B4-BE49-F238E27FC236}">
                <a16:creationId xmlns:a16="http://schemas.microsoft.com/office/drawing/2014/main" id="{D15318A8-6452-271E-5A3D-52882023793F}"/>
              </a:ext>
            </a:extLst>
          </p:cNvPr>
          <p:cNvGraphicFramePr>
            <a:graphicFrameLocks noGrp="1"/>
          </p:cNvGraphicFramePr>
          <p:nvPr>
            <p:ph idx="1"/>
            <p:extLst>
              <p:ext uri="{D42A27DB-BD31-4B8C-83A1-F6EECF244321}">
                <p14:modId xmlns:p14="http://schemas.microsoft.com/office/powerpoint/2010/main" val="1297579688"/>
              </p:ext>
            </p:extLst>
          </p:nvPr>
        </p:nvGraphicFramePr>
        <p:xfrm>
          <a:off x="542925" y="2603500"/>
          <a:ext cx="11344273" cy="4084320"/>
        </p:xfrm>
        <a:graphic>
          <a:graphicData uri="http://schemas.openxmlformats.org/drawingml/2006/table">
            <a:tbl>
              <a:tblPr firstRow="1" bandRow="1">
                <a:tableStyleId>{5C22544A-7EE6-4342-B048-85BDC9FD1C3A}</a:tableStyleId>
              </a:tblPr>
              <a:tblGrid>
                <a:gridCol w="2900363">
                  <a:extLst>
                    <a:ext uri="{9D8B030D-6E8A-4147-A177-3AD203B41FA5}">
                      <a16:colId xmlns:a16="http://schemas.microsoft.com/office/drawing/2014/main" val="1069237029"/>
                    </a:ext>
                  </a:extLst>
                </a:gridCol>
                <a:gridCol w="557212">
                  <a:extLst>
                    <a:ext uri="{9D8B030D-6E8A-4147-A177-3AD203B41FA5}">
                      <a16:colId xmlns:a16="http://schemas.microsoft.com/office/drawing/2014/main" val="2846968312"/>
                    </a:ext>
                  </a:extLst>
                </a:gridCol>
                <a:gridCol w="2520949">
                  <a:extLst>
                    <a:ext uri="{9D8B030D-6E8A-4147-A177-3AD203B41FA5}">
                      <a16:colId xmlns:a16="http://schemas.microsoft.com/office/drawing/2014/main" val="3727687203"/>
                    </a:ext>
                  </a:extLst>
                </a:gridCol>
                <a:gridCol w="993776">
                  <a:extLst>
                    <a:ext uri="{9D8B030D-6E8A-4147-A177-3AD203B41FA5}">
                      <a16:colId xmlns:a16="http://schemas.microsoft.com/office/drawing/2014/main" val="4045037587"/>
                    </a:ext>
                  </a:extLst>
                </a:gridCol>
                <a:gridCol w="3343275">
                  <a:extLst>
                    <a:ext uri="{9D8B030D-6E8A-4147-A177-3AD203B41FA5}">
                      <a16:colId xmlns:a16="http://schemas.microsoft.com/office/drawing/2014/main" val="4090024340"/>
                    </a:ext>
                  </a:extLst>
                </a:gridCol>
                <a:gridCol w="1028698">
                  <a:extLst>
                    <a:ext uri="{9D8B030D-6E8A-4147-A177-3AD203B41FA5}">
                      <a16:colId xmlns:a16="http://schemas.microsoft.com/office/drawing/2014/main" val="2815362987"/>
                    </a:ext>
                  </a:extLst>
                </a:gridCol>
              </a:tblGrid>
              <a:tr h="370840">
                <a:tc>
                  <a:txBody>
                    <a:bodyPr/>
                    <a:lstStyle/>
                    <a:p>
                      <a:pPr fontAlgn="t"/>
                      <a:r>
                        <a:rPr lang="en-IN" dirty="0">
                          <a:effectLst/>
                        </a:rPr>
                        <a:t>Storage limits</a:t>
                      </a:r>
                    </a:p>
                  </a:txBody>
                  <a:tcPr marL="76200" marR="76200" marT="76200" marB="76200"/>
                </a:tc>
                <a:tc>
                  <a:txBody>
                    <a:bodyPr/>
                    <a:lstStyle/>
                    <a:p>
                      <a:pPr fontAlgn="t"/>
                      <a:r>
                        <a:rPr lang="en-IN">
                          <a:effectLst/>
                        </a:rPr>
                        <a:t>256TB</a:t>
                      </a:r>
                    </a:p>
                  </a:txBody>
                  <a:tcPr marL="76200" marR="76200" marT="76200" marB="76200"/>
                </a:tc>
                <a:tc>
                  <a:txBody>
                    <a:bodyPr/>
                    <a:lstStyle/>
                    <a:p>
                      <a:pPr fontAlgn="t"/>
                      <a:r>
                        <a:rPr lang="en-IN">
                          <a:effectLst/>
                        </a:rPr>
                        <a:t>Transactions</a:t>
                      </a:r>
                    </a:p>
                  </a:txBody>
                  <a:tcPr marL="76200" marR="76200" marT="76200" marB="76200"/>
                </a:tc>
                <a:tc>
                  <a:txBody>
                    <a:bodyPr/>
                    <a:lstStyle/>
                    <a:p>
                      <a:pPr fontAlgn="t"/>
                      <a:r>
                        <a:rPr lang="en-IN">
                          <a:effectLst/>
                        </a:rPr>
                        <a:t>No</a:t>
                      </a:r>
                    </a:p>
                  </a:txBody>
                  <a:tcPr marL="76200" marR="76200" marT="76200" marB="76200"/>
                </a:tc>
                <a:tc>
                  <a:txBody>
                    <a:bodyPr/>
                    <a:lstStyle/>
                    <a:p>
                      <a:pPr fontAlgn="t"/>
                      <a:r>
                        <a:rPr lang="en-IN">
                          <a:effectLst/>
                        </a:rPr>
                        <a:t>Locking granularity</a:t>
                      </a:r>
                    </a:p>
                  </a:txBody>
                  <a:tcPr marL="76200" marR="76200" marT="76200" marB="76200"/>
                </a:tc>
                <a:tc>
                  <a:txBody>
                    <a:bodyPr/>
                    <a:lstStyle/>
                    <a:p>
                      <a:pPr fontAlgn="t"/>
                      <a:r>
                        <a:rPr lang="en-IN">
                          <a:effectLst/>
                        </a:rPr>
                        <a:t>Table</a:t>
                      </a:r>
                    </a:p>
                  </a:txBody>
                  <a:tcPr marL="76200" marR="76200" marT="76200" marB="76200"/>
                </a:tc>
                <a:extLst>
                  <a:ext uri="{0D108BD9-81ED-4DB2-BD59-A6C34878D82A}">
                    <a16:rowId xmlns:a16="http://schemas.microsoft.com/office/drawing/2014/main" val="2643694650"/>
                  </a:ext>
                </a:extLst>
              </a:tr>
              <a:tr h="370840">
                <a:tc>
                  <a:txBody>
                    <a:bodyPr/>
                    <a:lstStyle/>
                    <a:p>
                      <a:pPr fontAlgn="t"/>
                      <a:r>
                        <a:rPr lang="en-IN">
                          <a:effectLst/>
                        </a:rPr>
                        <a:t>MVCC (Multiversion concurrency control)</a:t>
                      </a:r>
                    </a:p>
                  </a:txBody>
                  <a:tcPr marL="76200" marR="76200" marT="76200" marB="76200"/>
                </a:tc>
                <a:tc>
                  <a:txBody>
                    <a:bodyPr/>
                    <a:lstStyle/>
                    <a:p>
                      <a:pPr fontAlgn="t"/>
                      <a:r>
                        <a:rPr lang="en-IN">
                          <a:effectLst/>
                        </a:rPr>
                        <a:t>No</a:t>
                      </a:r>
                    </a:p>
                  </a:txBody>
                  <a:tcPr marL="76200" marR="76200" marT="76200" marB="76200"/>
                </a:tc>
                <a:tc>
                  <a:txBody>
                    <a:bodyPr/>
                    <a:lstStyle/>
                    <a:p>
                      <a:pPr fontAlgn="t"/>
                      <a:r>
                        <a:rPr lang="en-IN">
                          <a:effectLst/>
                        </a:rPr>
                        <a:t>Geospatial data type support</a:t>
                      </a:r>
                    </a:p>
                  </a:txBody>
                  <a:tcPr marL="76200" marR="76200" marT="76200" marB="76200"/>
                </a:tc>
                <a:tc>
                  <a:txBody>
                    <a:bodyPr/>
                    <a:lstStyle/>
                    <a:p>
                      <a:pPr fontAlgn="t"/>
                      <a:r>
                        <a:rPr lang="en-IN">
                          <a:effectLst/>
                        </a:rPr>
                        <a:t>Yes</a:t>
                      </a:r>
                    </a:p>
                  </a:txBody>
                  <a:tcPr marL="76200" marR="76200" marT="76200" marB="76200"/>
                </a:tc>
                <a:tc>
                  <a:txBody>
                    <a:bodyPr/>
                    <a:lstStyle/>
                    <a:p>
                      <a:pPr fontAlgn="t"/>
                      <a:r>
                        <a:rPr lang="en-IN">
                          <a:effectLst/>
                        </a:rPr>
                        <a:t>Geospatial indexing support</a:t>
                      </a:r>
                    </a:p>
                  </a:txBody>
                  <a:tcPr marL="76200" marR="76200" marT="76200" marB="76200"/>
                </a:tc>
                <a:tc>
                  <a:txBody>
                    <a:bodyPr/>
                    <a:lstStyle/>
                    <a:p>
                      <a:pPr fontAlgn="t"/>
                      <a:r>
                        <a:rPr lang="en-IN">
                          <a:effectLst/>
                        </a:rPr>
                        <a:t>Yes</a:t>
                      </a:r>
                    </a:p>
                  </a:txBody>
                  <a:tcPr marL="76200" marR="76200" marT="76200" marB="76200"/>
                </a:tc>
                <a:extLst>
                  <a:ext uri="{0D108BD9-81ED-4DB2-BD59-A6C34878D82A}">
                    <a16:rowId xmlns:a16="http://schemas.microsoft.com/office/drawing/2014/main" val="1774593981"/>
                  </a:ext>
                </a:extLst>
              </a:tr>
              <a:tr h="370840">
                <a:tc>
                  <a:txBody>
                    <a:bodyPr/>
                    <a:lstStyle/>
                    <a:p>
                      <a:pPr fontAlgn="t"/>
                      <a:r>
                        <a:rPr lang="en-IN">
                          <a:effectLst/>
                        </a:rPr>
                        <a:t>B-tree indexes</a:t>
                      </a:r>
                    </a:p>
                  </a:txBody>
                  <a:tcPr marL="76200" marR="76200" marT="76200" marB="76200"/>
                </a:tc>
                <a:tc>
                  <a:txBody>
                    <a:bodyPr/>
                    <a:lstStyle/>
                    <a:p>
                      <a:pPr fontAlgn="t"/>
                      <a:r>
                        <a:rPr lang="en-IN">
                          <a:effectLst/>
                        </a:rPr>
                        <a:t>Yes</a:t>
                      </a:r>
                    </a:p>
                  </a:txBody>
                  <a:tcPr marL="76200" marR="76200" marT="76200" marB="76200"/>
                </a:tc>
                <a:tc>
                  <a:txBody>
                    <a:bodyPr/>
                    <a:lstStyle/>
                    <a:p>
                      <a:pPr fontAlgn="t"/>
                      <a:r>
                        <a:rPr lang="en-IN">
                          <a:effectLst/>
                        </a:rPr>
                        <a:t>T-tree indexes</a:t>
                      </a:r>
                    </a:p>
                  </a:txBody>
                  <a:tcPr marL="76200" marR="76200" marT="76200" marB="76200"/>
                </a:tc>
                <a:tc>
                  <a:txBody>
                    <a:bodyPr/>
                    <a:lstStyle/>
                    <a:p>
                      <a:pPr fontAlgn="t"/>
                      <a:r>
                        <a:rPr lang="en-IN">
                          <a:effectLst/>
                        </a:rPr>
                        <a:t>No</a:t>
                      </a:r>
                    </a:p>
                  </a:txBody>
                  <a:tcPr marL="76200" marR="76200" marT="76200" marB="76200"/>
                </a:tc>
                <a:tc>
                  <a:txBody>
                    <a:bodyPr/>
                    <a:lstStyle/>
                    <a:p>
                      <a:pPr fontAlgn="t"/>
                      <a:r>
                        <a:rPr lang="en-IN">
                          <a:effectLst/>
                        </a:rPr>
                        <a:t>Hash indexes</a:t>
                      </a:r>
                    </a:p>
                  </a:txBody>
                  <a:tcPr marL="76200" marR="76200" marT="76200" marB="76200"/>
                </a:tc>
                <a:tc>
                  <a:txBody>
                    <a:bodyPr/>
                    <a:lstStyle/>
                    <a:p>
                      <a:pPr fontAlgn="t"/>
                      <a:r>
                        <a:rPr lang="en-IN">
                          <a:effectLst/>
                        </a:rPr>
                        <a:t>No</a:t>
                      </a:r>
                    </a:p>
                  </a:txBody>
                  <a:tcPr marL="76200" marR="76200" marT="76200" marB="76200"/>
                </a:tc>
                <a:extLst>
                  <a:ext uri="{0D108BD9-81ED-4DB2-BD59-A6C34878D82A}">
                    <a16:rowId xmlns:a16="http://schemas.microsoft.com/office/drawing/2014/main" val="1633949752"/>
                  </a:ext>
                </a:extLst>
              </a:tr>
              <a:tr h="370840">
                <a:tc>
                  <a:txBody>
                    <a:bodyPr/>
                    <a:lstStyle/>
                    <a:p>
                      <a:pPr fontAlgn="t"/>
                      <a:r>
                        <a:rPr lang="en-IN">
                          <a:effectLst/>
                        </a:rPr>
                        <a:t>Full-text search indexes</a:t>
                      </a:r>
                    </a:p>
                  </a:txBody>
                  <a:tcPr marL="76200" marR="76200" marT="76200" marB="76200"/>
                </a:tc>
                <a:tc>
                  <a:txBody>
                    <a:bodyPr/>
                    <a:lstStyle/>
                    <a:p>
                      <a:pPr fontAlgn="t"/>
                      <a:r>
                        <a:rPr lang="en-IN">
                          <a:effectLst/>
                        </a:rPr>
                        <a:t>Yes</a:t>
                      </a:r>
                    </a:p>
                  </a:txBody>
                  <a:tcPr marL="76200" marR="76200" marT="76200" marB="76200"/>
                </a:tc>
                <a:tc>
                  <a:txBody>
                    <a:bodyPr/>
                    <a:lstStyle/>
                    <a:p>
                      <a:pPr fontAlgn="t"/>
                      <a:r>
                        <a:rPr lang="en-IN">
                          <a:effectLst/>
                        </a:rPr>
                        <a:t>Clustered indexes</a:t>
                      </a:r>
                    </a:p>
                  </a:txBody>
                  <a:tcPr marL="76200" marR="76200" marT="76200" marB="76200"/>
                </a:tc>
                <a:tc>
                  <a:txBody>
                    <a:bodyPr/>
                    <a:lstStyle/>
                    <a:p>
                      <a:pPr fontAlgn="t"/>
                      <a:r>
                        <a:rPr lang="en-IN">
                          <a:effectLst/>
                        </a:rPr>
                        <a:t>No</a:t>
                      </a:r>
                    </a:p>
                  </a:txBody>
                  <a:tcPr marL="76200" marR="76200" marT="76200" marB="76200"/>
                </a:tc>
                <a:tc>
                  <a:txBody>
                    <a:bodyPr/>
                    <a:lstStyle/>
                    <a:p>
                      <a:pPr fontAlgn="t"/>
                      <a:r>
                        <a:rPr lang="en-IN">
                          <a:effectLst/>
                        </a:rPr>
                        <a:t>Data caches</a:t>
                      </a:r>
                    </a:p>
                  </a:txBody>
                  <a:tcPr marL="76200" marR="76200" marT="76200" marB="76200"/>
                </a:tc>
                <a:tc>
                  <a:txBody>
                    <a:bodyPr/>
                    <a:lstStyle/>
                    <a:p>
                      <a:pPr fontAlgn="t"/>
                      <a:r>
                        <a:rPr lang="en-IN">
                          <a:effectLst/>
                        </a:rPr>
                        <a:t>No</a:t>
                      </a:r>
                    </a:p>
                  </a:txBody>
                  <a:tcPr marL="76200" marR="76200" marT="76200" marB="76200"/>
                </a:tc>
                <a:extLst>
                  <a:ext uri="{0D108BD9-81ED-4DB2-BD59-A6C34878D82A}">
                    <a16:rowId xmlns:a16="http://schemas.microsoft.com/office/drawing/2014/main" val="3712841896"/>
                  </a:ext>
                </a:extLst>
              </a:tr>
              <a:tr h="370840">
                <a:tc>
                  <a:txBody>
                    <a:bodyPr/>
                    <a:lstStyle/>
                    <a:p>
                      <a:pPr fontAlgn="t"/>
                      <a:r>
                        <a:rPr lang="en-IN">
                          <a:effectLst/>
                        </a:rPr>
                        <a:t>Index caches</a:t>
                      </a:r>
                    </a:p>
                  </a:txBody>
                  <a:tcPr marL="76200" marR="76200" marT="76200" marB="76200"/>
                </a:tc>
                <a:tc>
                  <a:txBody>
                    <a:bodyPr/>
                    <a:lstStyle/>
                    <a:p>
                      <a:pPr fontAlgn="t"/>
                      <a:r>
                        <a:rPr lang="en-IN">
                          <a:effectLst/>
                        </a:rPr>
                        <a:t>Yes</a:t>
                      </a:r>
                    </a:p>
                  </a:txBody>
                  <a:tcPr marL="76200" marR="76200" marT="76200" marB="76200"/>
                </a:tc>
                <a:tc>
                  <a:txBody>
                    <a:bodyPr/>
                    <a:lstStyle/>
                    <a:p>
                      <a:pPr fontAlgn="t"/>
                      <a:r>
                        <a:rPr lang="en-IN">
                          <a:effectLst/>
                        </a:rPr>
                        <a:t>Compressed data</a:t>
                      </a:r>
                    </a:p>
                  </a:txBody>
                  <a:tcPr marL="76200" marR="76200" marT="76200" marB="76200"/>
                </a:tc>
                <a:tc>
                  <a:txBody>
                    <a:bodyPr/>
                    <a:lstStyle/>
                    <a:p>
                      <a:pPr fontAlgn="t"/>
                      <a:r>
                        <a:rPr lang="en-IN">
                          <a:effectLst/>
                        </a:rPr>
                        <a:t>Yes</a:t>
                      </a:r>
                    </a:p>
                  </a:txBody>
                  <a:tcPr marL="76200" marR="76200" marT="76200" marB="76200"/>
                </a:tc>
                <a:tc>
                  <a:txBody>
                    <a:bodyPr/>
                    <a:lstStyle/>
                    <a:p>
                      <a:pPr fontAlgn="t"/>
                      <a:r>
                        <a:rPr lang="en-IN">
                          <a:effectLst/>
                        </a:rPr>
                        <a:t>Encrypted data</a:t>
                      </a:r>
                    </a:p>
                  </a:txBody>
                  <a:tcPr marL="76200" marR="76200" marT="76200" marB="76200"/>
                </a:tc>
                <a:tc>
                  <a:txBody>
                    <a:bodyPr/>
                    <a:lstStyle/>
                    <a:p>
                      <a:pPr fontAlgn="t"/>
                      <a:r>
                        <a:rPr lang="en-IN">
                          <a:effectLst/>
                        </a:rPr>
                        <a:t>Yes</a:t>
                      </a:r>
                    </a:p>
                  </a:txBody>
                  <a:tcPr marL="76200" marR="76200" marT="76200" marB="76200"/>
                </a:tc>
                <a:extLst>
                  <a:ext uri="{0D108BD9-81ED-4DB2-BD59-A6C34878D82A}">
                    <a16:rowId xmlns:a16="http://schemas.microsoft.com/office/drawing/2014/main" val="521734592"/>
                  </a:ext>
                </a:extLst>
              </a:tr>
              <a:tr h="370840">
                <a:tc>
                  <a:txBody>
                    <a:bodyPr/>
                    <a:lstStyle/>
                    <a:p>
                      <a:pPr fontAlgn="t"/>
                      <a:r>
                        <a:rPr lang="en-IN">
                          <a:effectLst/>
                        </a:rPr>
                        <a:t>Cluster database support</a:t>
                      </a:r>
                    </a:p>
                  </a:txBody>
                  <a:tcPr marL="76200" marR="76200" marT="76200" marB="76200"/>
                </a:tc>
                <a:tc>
                  <a:txBody>
                    <a:bodyPr/>
                    <a:lstStyle/>
                    <a:p>
                      <a:pPr fontAlgn="t"/>
                      <a:r>
                        <a:rPr lang="en-IN">
                          <a:effectLst/>
                        </a:rPr>
                        <a:t>No</a:t>
                      </a:r>
                    </a:p>
                  </a:txBody>
                  <a:tcPr marL="76200" marR="76200" marT="76200" marB="76200"/>
                </a:tc>
                <a:tc>
                  <a:txBody>
                    <a:bodyPr/>
                    <a:lstStyle/>
                    <a:p>
                      <a:pPr fontAlgn="t"/>
                      <a:r>
                        <a:rPr lang="en-IN">
                          <a:effectLst/>
                        </a:rPr>
                        <a:t>Replication support</a:t>
                      </a:r>
                    </a:p>
                  </a:txBody>
                  <a:tcPr marL="76200" marR="76200" marT="76200" marB="76200"/>
                </a:tc>
                <a:tc>
                  <a:txBody>
                    <a:bodyPr/>
                    <a:lstStyle/>
                    <a:p>
                      <a:pPr fontAlgn="t"/>
                      <a:r>
                        <a:rPr lang="en-IN">
                          <a:effectLst/>
                        </a:rPr>
                        <a:t>Yes</a:t>
                      </a:r>
                    </a:p>
                  </a:txBody>
                  <a:tcPr marL="76200" marR="76200" marT="76200" marB="76200"/>
                </a:tc>
                <a:tc>
                  <a:txBody>
                    <a:bodyPr/>
                    <a:lstStyle/>
                    <a:p>
                      <a:pPr fontAlgn="t"/>
                      <a:r>
                        <a:rPr lang="en-IN">
                          <a:effectLst/>
                        </a:rPr>
                        <a:t>Foreign key support</a:t>
                      </a:r>
                    </a:p>
                  </a:txBody>
                  <a:tcPr marL="76200" marR="76200" marT="76200" marB="76200"/>
                </a:tc>
                <a:tc>
                  <a:txBody>
                    <a:bodyPr/>
                    <a:lstStyle/>
                    <a:p>
                      <a:pPr fontAlgn="t"/>
                      <a:r>
                        <a:rPr lang="en-IN">
                          <a:effectLst/>
                        </a:rPr>
                        <a:t>No</a:t>
                      </a:r>
                    </a:p>
                  </a:txBody>
                  <a:tcPr marL="76200" marR="76200" marT="76200" marB="76200"/>
                </a:tc>
                <a:extLst>
                  <a:ext uri="{0D108BD9-81ED-4DB2-BD59-A6C34878D82A}">
                    <a16:rowId xmlns:a16="http://schemas.microsoft.com/office/drawing/2014/main" val="1517791579"/>
                  </a:ext>
                </a:extLst>
              </a:tr>
              <a:tr h="370840">
                <a:tc>
                  <a:txBody>
                    <a:bodyPr/>
                    <a:lstStyle/>
                    <a:p>
                      <a:pPr fontAlgn="t"/>
                      <a:r>
                        <a:rPr lang="en-IN">
                          <a:effectLst/>
                        </a:rPr>
                        <a:t>Backup / point-in-time recovery</a:t>
                      </a:r>
                    </a:p>
                  </a:txBody>
                  <a:tcPr marL="76200" marR="76200" marT="76200" marB="76200"/>
                </a:tc>
                <a:tc>
                  <a:txBody>
                    <a:bodyPr/>
                    <a:lstStyle/>
                    <a:p>
                      <a:pPr fontAlgn="t"/>
                      <a:r>
                        <a:rPr lang="en-IN">
                          <a:effectLst/>
                        </a:rPr>
                        <a:t>Yes</a:t>
                      </a:r>
                    </a:p>
                  </a:txBody>
                  <a:tcPr marL="76200" marR="76200" marT="76200" marB="76200"/>
                </a:tc>
                <a:tc>
                  <a:txBody>
                    <a:bodyPr/>
                    <a:lstStyle/>
                    <a:p>
                      <a:pPr fontAlgn="t"/>
                      <a:r>
                        <a:rPr lang="en-IN">
                          <a:effectLst/>
                        </a:rPr>
                        <a:t>Query cache support</a:t>
                      </a:r>
                    </a:p>
                  </a:txBody>
                  <a:tcPr marL="76200" marR="76200" marT="76200" marB="76200"/>
                </a:tc>
                <a:tc>
                  <a:txBody>
                    <a:bodyPr/>
                    <a:lstStyle/>
                    <a:p>
                      <a:pPr fontAlgn="t"/>
                      <a:r>
                        <a:rPr lang="en-IN">
                          <a:effectLst/>
                        </a:rPr>
                        <a:t>Yes</a:t>
                      </a:r>
                    </a:p>
                  </a:txBody>
                  <a:tcPr marL="76200" marR="76200" marT="76200" marB="76200"/>
                </a:tc>
                <a:tc>
                  <a:txBody>
                    <a:bodyPr/>
                    <a:lstStyle/>
                    <a:p>
                      <a:pPr fontAlgn="t"/>
                      <a:r>
                        <a:rPr lang="en-US">
                          <a:effectLst/>
                        </a:rPr>
                        <a:t>Update statistics for data dictionary</a:t>
                      </a:r>
                    </a:p>
                  </a:txBody>
                  <a:tcPr marL="76200" marR="76200" marT="76200" marB="76200"/>
                </a:tc>
                <a:tc>
                  <a:txBody>
                    <a:bodyPr/>
                    <a:lstStyle/>
                    <a:p>
                      <a:pPr fontAlgn="t"/>
                      <a:r>
                        <a:rPr lang="en-IN" dirty="0">
                          <a:effectLst/>
                        </a:rPr>
                        <a:t>Yes</a:t>
                      </a:r>
                    </a:p>
                  </a:txBody>
                  <a:tcPr marL="76200" marR="76200" marT="76200" marB="76200"/>
                </a:tc>
                <a:extLst>
                  <a:ext uri="{0D108BD9-81ED-4DB2-BD59-A6C34878D82A}">
                    <a16:rowId xmlns:a16="http://schemas.microsoft.com/office/drawing/2014/main" val="1068359193"/>
                  </a:ext>
                </a:extLst>
              </a:tr>
            </a:tbl>
          </a:graphicData>
        </a:graphic>
      </p:graphicFrame>
    </p:spTree>
    <p:extLst>
      <p:ext uri="{BB962C8B-B14F-4D97-AF65-F5344CB8AC3E}">
        <p14:creationId xmlns:p14="http://schemas.microsoft.com/office/powerpoint/2010/main" val="1445316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CD0F9-76BC-591E-E200-8363493F292E}"/>
              </a:ext>
            </a:extLst>
          </p:cNvPr>
          <p:cNvSpPr>
            <a:spLocks noGrp="1"/>
          </p:cNvSpPr>
          <p:nvPr>
            <p:ph type="title"/>
          </p:nvPr>
        </p:nvSpPr>
        <p:spPr/>
        <p:txBody>
          <a:bodyPr/>
          <a:lstStyle/>
          <a:p>
            <a:r>
              <a:rPr lang="en-US" dirty="0"/>
              <a:t>Main characteristics of </a:t>
            </a:r>
            <a:r>
              <a:rPr lang="en-US" dirty="0" err="1"/>
              <a:t>MyISAM</a:t>
            </a:r>
            <a:r>
              <a:rPr lang="en-US" dirty="0"/>
              <a:t> tables </a:t>
            </a:r>
            <a:endParaRPr lang="en-IN" dirty="0"/>
          </a:p>
        </p:txBody>
      </p:sp>
      <p:sp>
        <p:nvSpPr>
          <p:cNvPr id="3" name="Content Placeholder 2">
            <a:extLst>
              <a:ext uri="{FF2B5EF4-FFF2-40B4-BE49-F238E27FC236}">
                <a16:creationId xmlns:a16="http://schemas.microsoft.com/office/drawing/2014/main" id="{EF4F6806-E09A-A5D9-07CE-67DE87F6A50D}"/>
              </a:ext>
            </a:extLst>
          </p:cNvPr>
          <p:cNvSpPr>
            <a:spLocks noGrp="1"/>
          </p:cNvSpPr>
          <p:nvPr>
            <p:ph idx="1"/>
          </p:nvPr>
        </p:nvSpPr>
        <p:spPr>
          <a:xfrm>
            <a:off x="1154954" y="2603500"/>
            <a:ext cx="10603659" cy="4083050"/>
          </a:xfrm>
        </p:spPr>
        <p:txBody>
          <a:bodyPr>
            <a:normAutofit fontScale="77500" lnSpcReduction="20000"/>
          </a:bodyPr>
          <a:lstStyle/>
          <a:p>
            <a:r>
              <a:rPr lang="en-US" dirty="0"/>
              <a:t>Up to 63-bit file length large files are supported on file systems and operating systems that support large files.</a:t>
            </a:r>
          </a:p>
          <a:p>
            <a:r>
              <a:rPr lang="en-US" dirty="0"/>
              <a:t>(232)2(1.844E+19) rows are allowed in a </a:t>
            </a:r>
            <a:r>
              <a:rPr lang="en-US" dirty="0" err="1"/>
              <a:t>MyISAM</a:t>
            </a:r>
            <a:r>
              <a:rPr lang="en-US" dirty="0"/>
              <a:t> table.</a:t>
            </a:r>
          </a:p>
          <a:p>
            <a:r>
              <a:rPr lang="en-US" dirty="0"/>
              <a:t>Maximum 64 number of indexes and 16 number of columns per index are allowed.</a:t>
            </a:r>
          </a:p>
          <a:p>
            <a:r>
              <a:rPr lang="en-US" dirty="0"/>
              <a:t>The maximum key length is 1000 bytes.</a:t>
            </a:r>
          </a:p>
          <a:p>
            <a:r>
              <a:rPr lang="en-US" dirty="0"/>
              <a:t>Internal handling of one AUTO_INCREMENT column per table is supported.</a:t>
            </a:r>
          </a:p>
          <a:p>
            <a:r>
              <a:rPr lang="en-US" dirty="0"/>
              <a:t>You can put the data file and index file in different directories on different physical devices to get more speed with the DATA DIRECTORY and INDEX DIRECTORY table options to CREATE TABLE</a:t>
            </a:r>
          </a:p>
          <a:p>
            <a:r>
              <a:rPr lang="en-US" dirty="0"/>
              <a:t>BLOB and TEXT columns can be indexed.</a:t>
            </a:r>
          </a:p>
          <a:p>
            <a:r>
              <a:rPr lang="en-US" dirty="0"/>
              <a:t>NULL values are permitted in indexed columns. This takes 0 to 1 bytes per key.</a:t>
            </a:r>
          </a:p>
          <a:p>
            <a:r>
              <a:rPr lang="en-US" dirty="0"/>
              <a:t>Each character column can have a different character set.</a:t>
            </a:r>
          </a:p>
          <a:p>
            <a:r>
              <a:rPr lang="en-US" dirty="0"/>
              <a:t>Support for a true VARCHAR type; a VARCHAR column starts with a length stored in one or two bytes.</a:t>
            </a:r>
          </a:p>
          <a:p>
            <a:r>
              <a:rPr lang="en-US" dirty="0"/>
              <a:t>Tables with VARCHAR columns may have fixed or dynamic row length.</a:t>
            </a:r>
          </a:p>
          <a:p>
            <a:r>
              <a:rPr lang="en-US" dirty="0"/>
              <a:t>The sum of the lengths of the VARCHAR and CHAR columns in a table may be up to 64KB.</a:t>
            </a:r>
          </a:p>
          <a:p>
            <a:r>
              <a:rPr lang="en-US" dirty="0"/>
              <a:t>Arbitrary length UNIQUE constraints.</a:t>
            </a:r>
            <a:endParaRPr lang="en-IN" dirty="0"/>
          </a:p>
        </p:txBody>
      </p:sp>
    </p:spTree>
    <p:extLst>
      <p:ext uri="{BB962C8B-B14F-4D97-AF65-F5344CB8AC3E}">
        <p14:creationId xmlns:p14="http://schemas.microsoft.com/office/powerpoint/2010/main" val="1431613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30B0A-B49C-CDA6-FA45-66E88BC09B94}"/>
              </a:ext>
            </a:extLst>
          </p:cNvPr>
          <p:cNvSpPr>
            <a:spLocks noGrp="1"/>
          </p:cNvSpPr>
          <p:nvPr>
            <p:ph type="title"/>
          </p:nvPr>
        </p:nvSpPr>
        <p:spPr/>
        <p:txBody>
          <a:bodyPr/>
          <a:lstStyle/>
          <a:p>
            <a:r>
              <a:rPr lang="en-US" dirty="0"/>
              <a:t>Corrupted </a:t>
            </a:r>
            <a:r>
              <a:rPr lang="en-US" dirty="0" err="1"/>
              <a:t>MyISAM</a:t>
            </a:r>
            <a:r>
              <a:rPr lang="en-US" dirty="0"/>
              <a:t> Tables :</a:t>
            </a:r>
            <a:br>
              <a:rPr lang="en-US" dirty="0"/>
            </a:br>
            <a:endParaRPr lang="en-IN" dirty="0"/>
          </a:p>
        </p:txBody>
      </p:sp>
      <p:sp>
        <p:nvSpPr>
          <p:cNvPr id="3" name="Content Placeholder 2">
            <a:extLst>
              <a:ext uri="{FF2B5EF4-FFF2-40B4-BE49-F238E27FC236}">
                <a16:creationId xmlns:a16="http://schemas.microsoft.com/office/drawing/2014/main" id="{4A610360-F463-4585-F60B-747AA11B2DE0}"/>
              </a:ext>
            </a:extLst>
          </p:cNvPr>
          <p:cNvSpPr>
            <a:spLocks noGrp="1"/>
          </p:cNvSpPr>
          <p:nvPr>
            <p:ph idx="1"/>
          </p:nvPr>
        </p:nvSpPr>
        <p:spPr/>
        <p:txBody>
          <a:bodyPr>
            <a:normAutofit/>
          </a:bodyPr>
          <a:lstStyle/>
          <a:p>
            <a:r>
              <a:rPr lang="en-US" dirty="0" err="1"/>
              <a:t>MyISAM</a:t>
            </a:r>
            <a:r>
              <a:rPr lang="en-US" dirty="0"/>
              <a:t> table format is very reliable, but in some occasion you can get corrupted tables if any of the following events occur :</a:t>
            </a:r>
          </a:p>
          <a:p>
            <a:endParaRPr lang="en-US" dirty="0"/>
          </a:p>
          <a:p>
            <a:r>
              <a:rPr lang="en-US" dirty="0"/>
              <a:t>The </a:t>
            </a:r>
            <a:r>
              <a:rPr lang="en-US" dirty="0" err="1"/>
              <a:t>mysqld</a:t>
            </a:r>
            <a:r>
              <a:rPr lang="en-US" dirty="0"/>
              <a:t> (Known as MySQL Server) process is killed in the middle of a write.</a:t>
            </a:r>
          </a:p>
          <a:p>
            <a:r>
              <a:rPr lang="en-US" dirty="0"/>
              <a:t>Hardware failures.</a:t>
            </a:r>
          </a:p>
          <a:p>
            <a:r>
              <a:rPr lang="en-US" dirty="0"/>
              <a:t>An unexpected computer shutdown occurs.</a:t>
            </a:r>
          </a:p>
          <a:p>
            <a:r>
              <a:rPr lang="en-US" dirty="0"/>
              <a:t>Using an external program to modify a table</a:t>
            </a:r>
          </a:p>
          <a:p>
            <a:r>
              <a:rPr lang="en-US" dirty="0"/>
              <a:t>A software bug in the MySQL or </a:t>
            </a:r>
            <a:r>
              <a:rPr lang="en-US" dirty="0" err="1"/>
              <a:t>MyISAM</a:t>
            </a:r>
            <a:r>
              <a:rPr lang="en-US" dirty="0"/>
              <a:t> code.</a:t>
            </a:r>
            <a:endParaRPr lang="en-IN" dirty="0"/>
          </a:p>
        </p:txBody>
      </p:sp>
    </p:spTree>
    <p:extLst>
      <p:ext uri="{BB962C8B-B14F-4D97-AF65-F5344CB8AC3E}">
        <p14:creationId xmlns:p14="http://schemas.microsoft.com/office/powerpoint/2010/main" val="424651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B7D32-5A27-96C8-0BF5-1FE5FD06294E}"/>
              </a:ext>
            </a:extLst>
          </p:cNvPr>
          <p:cNvSpPr>
            <a:spLocks noGrp="1"/>
          </p:cNvSpPr>
          <p:nvPr>
            <p:ph type="title"/>
          </p:nvPr>
        </p:nvSpPr>
        <p:spPr/>
        <p:txBody>
          <a:bodyPr/>
          <a:lstStyle/>
          <a:p>
            <a:r>
              <a:rPr lang="en-US" dirty="0"/>
              <a:t>MEMORY Storage Engine</a:t>
            </a:r>
            <a:br>
              <a:rPr lang="en-US" dirty="0"/>
            </a:br>
            <a:endParaRPr lang="en-IN" dirty="0"/>
          </a:p>
        </p:txBody>
      </p:sp>
      <p:sp>
        <p:nvSpPr>
          <p:cNvPr id="3" name="Content Placeholder 2">
            <a:extLst>
              <a:ext uri="{FF2B5EF4-FFF2-40B4-BE49-F238E27FC236}">
                <a16:creationId xmlns:a16="http://schemas.microsoft.com/office/drawing/2014/main" id="{B5D7BDC4-67C5-2BDE-2578-0098D15C5349}"/>
              </a:ext>
            </a:extLst>
          </p:cNvPr>
          <p:cNvSpPr>
            <a:spLocks noGrp="1"/>
          </p:cNvSpPr>
          <p:nvPr>
            <p:ph idx="1"/>
          </p:nvPr>
        </p:nvSpPr>
        <p:spPr/>
        <p:txBody>
          <a:bodyPr/>
          <a:lstStyle/>
          <a:p>
            <a:endParaRPr lang="en-US" dirty="0"/>
          </a:p>
          <a:p>
            <a:r>
              <a:rPr lang="en-US" dirty="0"/>
              <a:t>MEMORY storage engine creates tables that are stored in memory.</a:t>
            </a:r>
          </a:p>
          <a:p>
            <a:r>
              <a:rPr lang="en-US" dirty="0"/>
              <a:t>Because the data can be crashed due to hardware or power issues, you can only use these tables as temporary work areas or read-only caches for data pulled from other tables.</a:t>
            </a:r>
          </a:p>
          <a:p>
            <a:r>
              <a:rPr lang="en-US" dirty="0"/>
              <a:t> When the MySQL server halts or restarts, the data in MEMORY tables is lost.</a:t>
            </a:r>
            <a:endParaRPr lang="en-IN" dirty="0"/>
          </a:p>
        </p:txBody>
      </p:sp>
    </p:spTree>
    <p:extLst>
      <p:ext uri="{BB962C8B-B14F-4D97-AF65-F5344CB8AC3E}">
        <p14:creationId xmlns:p14="http://schemas.microsoft.com/office/powerpoint/2010/main" val="575244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233DF391-B4DE-02F3-78B3-8895470A6915}"/>
              </a:ext>
            </a:extLst>
          </p:cNvPr>
          <p:cNvGraphicFramePr>
            <a:graphicFrameLocks noGrp="1"/>
          </p:cNvGraphicFramePr>
          <p:nvPr>
            <p:ph idx="4294967295"/>
            <p:extLst>
              <p:ext uri="{D42A27DB-BD31-4B8C-83A1-F6EECF244321}">
                <p14:modId xmlns:p14="http://schemas.microsoft.com/office/powerpoint/2010/main" val="244125513"/>
              </p:ext>
            </p:extLst>
          </p:nvPr>
        </p:nvGraphicFramePr>
        <p:xfrm>
          <a:off x="747712" y="1444942"/>
          <a:ext cx="11201402" cy="4632960"/>
        </p:xfrm>
        <a:graphic>
          <a:graphicData uri="http://schemas.openxmlformats.org/drawingml/2006/table">
            <a:tbl>
              <a:tblPr firstRow="1" bandRow="1">
                <a:tableStyleId>{5C22544A-7EE6-4342-B048-85BDC9FD1C3A}</a:tableStyleId>
              </a:tblPr>
              <a:tblGrid>
                <a:gridCol w="1866900">
                  <a:extLst>
                    <a:ext uri="{9D8B030D-6E8A-4147-A177-3AD203B41FA5}">
                      <a16:colId xmlns:a16="http://schemas.microsoft.com/office/drawing/2014/main" val="4123205877"/>
                    </a:ext>
                  </a:extLst>
                </a:gridCol>
                <a:gridCol w="1054481">
                  <a:extLst>
                    <a:ext uri="{9D8B030D-6E8A-4147-A177-3AD203B41FA5}">
                      <a16:colId xmlns:a16="http://schemas.microsoft.com/office/drawing/2014/main" val="2765714133"/>
                    </a:ext>
                  </a:extLst>
                </a:gridCol>
                <a:gridCol w="2679320">
                  <a:extLst>
                    <a:ext uri="{9D8B030D-6E8A-4147-A177-3AD203B41FA5}">
                      <a16:colId xmlns:a16="http://schemas.microsoft.com/office/drawing/2014/main" val="3333460491"/>
                    </a:ext>
                  </a:extLst>
                </a:gridCol>
                <a:gridCol w="944124">
                  <a:extLst>
                    <a:ext uri="{9D8B030D-6E8A-4147-A177-3AD203B41FA5}">
                      <a16:colId xmlns:a16="http://schemas.microsoft.com/office/drawing/2014/main" val="1437247581"/>
                    </a:ext>
                  </a:extLst>
                </a:gridCol>
                <a:gridCol w="2789677">
                  <a:extLst>
                    <a:ext uri="{9D8B030D-6E8A-4147-A177-3AD203B41FA5}">
                      <a16:colId xmlns:a16="http://schemas.microsoft.com/office/drawing/2014/main" val="356432851"/>
                    </a:ext>
                  </a:extLst>
                </a:gridCol>
                <a:gridCol w="1866900">
                  <a:extLst>
                    <a:ext uri="{9D8B030D-6E8A-4147-A177-3AD203B41FA5}">
                      <a16:colId xmlns:a16="http://schemas.microsoft.com/office/drawing/2014/main" val="490395326"/>
                    </a:ext>
                  </a:extLst>
                </a:gridCol>
              </a:tblGrid>
              <a:tr h="370840">
                <a:tc>
                  <a:txBody>
                    <a:bodyPr/>
                    <a:lstStyle/>
                    <a:p>
                      <a:pPr fontAlgn="t"/>
                      <a:r>
                        <a:rPr lang="en-IN" dirty="0">
                          <a:effectLst/>
                        </a:rPr>
                        <a:t>Storage limits</a:t>
                      </a:r>
                    </a:p>
                  </a:txBody>
                  <a:tcPr marL="76200" marR="76200" marT="76200" marB="76200"/>
                </a:tc>
                <a:tc>
                  <a:txBody>
                    <a:bodyPr/>
                    <a:lstStyle/>
                    <a:p>
                      <a:pPr fontAlgn="t"/>
                      <a:r>
                        <a:rPr lang="en-IN">
                          <a:effectLst/>
                        </a:rPr>
                        <a:t>RAM</a:t>
                      </a:r>
                    </a:p>
                  </a:txBody>
                  <a:tcPr marL="76200" marR="76200" marT="76200" marB="76200"/>
                </a:tc>
                <a:tc>
                  <a:txBody>
                    <a:bodyPr/>
                    <a:lstStyle/>
                    <a:p>
                      <a:pPr fontAlgn="t"/>
                      <a:r>
                        <a:rPr lang="en-IN" dirty="0">
                          <a:effectLst/>
                        </a:rPr>
                        <a:t>Transactions</a:t>
                      </a:r>
                    </a:p>
                  </a:txBody>
                  <a:tcPr marL="76200" marR="76200" marT="76200" marB="76200"/>
                </a:tc>
                <a:tc>
                  <a:txBody>
                    <a:bodyPr/>
                    <a:lstStyle/>
                    <a:p>
                      <a:pPr fontAlgn="t"/>
                      <a:r>
                        <a:rPr lang="en-IN">
                          <a:effectLst/>
                        </a:rPr>
                        <a:t>No</a:t>
                      </a:r>
                    </a:p>
                  </a:txBody>
                  <a:tcPr marL="76200" marR="76200" marT="76200" marB="76200"/>
                </a:tc>
                <a:tc>
                  <a:txBody>
                    <a:bodyPr/>
                    <a:lstStyle/>
                    <a:p>
                      <a:pPr fontAlgn="t"/>
                      <a:r>
                        <a:rPr lang="en-IN">
                          <a:effectLst/>
                        </a:rPr>
                        <a:t>Locking granularity</a:t>
                      </a:r>
                    </a:p>
                  </a:txBody>
                  <a:tcPr marL="76200" marR="76200" marT="76200" marB="76200"/>
                </a:tc>
                <a:tc>
                  <a:txBody>
                    <a:bodyPr/>
                    <a:lstStyle/>
                    <a:p>
                      <a:pPr fontAlgn="t"/>
                      <a:r>
                        <a:rPr lang="en-IN">
                          <a:effectLst/>
                        </a:rPr>
                        <a:t>Table</a:t>
                      </a:r>
                    </a:p>
                  </a:txBody>
                  <a:tcPr marL="76200" marR="76200" marT="76200" marB="76200"/>
                </a:tc>
                <a:extLst>
                  <a:ext uri="{0D108BD9-81ED-4DB2-BD59-A6C34878D82A}">
                    <a16:rowId xmlns:a16="http://schemas.microsoft.com/office/drawing/2014/main" val="1652333889"/>
                  </a:ext>
                </a:extLst>
              </a:tr>
              <a:tr h="370840">
                <a:tc>
                  <a:txBody>
                    <a:bodyPr/>
                    <a:lstStyle/>
                    <a:p>
                      <a:pPr fontAlgn="t"/>
                      <a:r>
                        <a:rPr lang="en-IN">
                          <a:effectLst/>
                        </a:rPr>
                        <a:t>MVCC</a:t>
                      </a:r>
                    </a:p>
                  </a:txBody>
                  <a:tcPr marL="76200" marR="76200" marT="76200" marB="76200"/>
                </a:tc>
                <a:tc>
                  <a:txBody>
                    <a:bodyPr/>
                    <a:lstStyle/>
                    <a:p>
                      <a:pPr fontAlgn="t"/>
                      <a:r>
                        <a:rPr lang="en-IN">
                          <a:effectLst/>
                        </a:rPr>
                        <a:t>No</a:t>
                      </a:r>
                    </a:p>
                  </a:txBody>
                  <a:tcPr marL="76200" marR="76200" marT="76200" marB="76200"/>
                </a:tc>
                <a:tc>
                  <a:txBody>
                    <a:bodyPr/>
                    <a:lstStyle/>
                    <a:p>
                      <a:pPr fontAlgn="t"/>
                      <a:r>
                        <a:rPr lang="en-IN">
                          <a:effectLst/>
                        </a:rPr>
                        <a:t>Geospatial data type support</a:t>
                      </a:r>
                    </a:p>
                  </a:txBody>
                  <a:tcPr marL="76200" marR="76200" marT="76200" marB="76200"/>
                </a:tc>
                <a:tc>
                  <a:txBody>
                    <a:bodyPr/>
                    <a:lstStyle/>
                    <a:p>
                      <a:pPr fontAlgn="t"/>
                      <a:r>
                        <a:rPr lang="en-IN">
                          <a:effectLst/>
                        </a:rPr>
                        <a:t>No</a:t>
                      </a:r>
                    </a:p>
                  </a:txBody>
                  <a:tcPr marL="76200" marR="76200" marT="76200" marB="76200"/>
                </a:tc>
                <a:tc>
                  <a:txBody>
                    <a:bodyPr/>
                    <a:lstStyle/>
                    <a:p>
                      <a:pPr fontAlgn="t"/>
                      <a:r>
                        <a:rPr lang="en-IN">
                          <a:effectLst/>
                        </a:rPr>
                        <a:t>Geospatial indexing support</a:t>
                      </a:r>
                    </a:p>
                  </a:txBody>
                  <a:tcPr marL="76200" marR="76200" marT="76200" marB="76200"/>
                </a:tc>
                <a:tc>
                  <a:txBody>
                    <a:bodyPr/>
                    <a:lstStyle/>
                    <a:p>
                      <a:pPr fontAlgn="t"/>
                      <a:r>
                        <a:rPr lang="en-IN">
                          <a:effectLst/>
                        </a:rPr>
                        <a:t>No</a:t>
                      </a:r>
                    </a:p>
                  </a:txBody>
                  <a:tcPr marL="76200" marR="76200" marT="76200" marB="76200"/>
                </a:tc>
                <a:extLst>
                  <a:ext uri="{0D108BD9-81ED-4DB2-BD59-A6C34878D82A}">
                    <a16:rowId xmlns:a16="http://schemas.microsoft.com/office/drawing/2014/main" val="1877947240"/>
                  </a:ext>
                </a:extLst>
              </a:tr>
              <a:tr h="370840">
                <a:tc>
                  <a:txBody>
                    <a:bodyPr/>
                    <a:lstStyle/>
                    <a:p>
                      <a:pPr fontAlgn="t"/>
                      <a:r>
                        <a:rPr lang="en-IN">
                          <a:effectLst/>
                        </a:rPr>
                        <a:t>B-tree indexes</a:t>
                      </a:r>
                    </a:p>
                  </a:txBody>
                  <a:tcPr marL="76200" marR="76200" marT="76200" marB="76200"/>
                </a:tc>
                <a:tc>
                  <a:txBody>
                    <a:bodyPr/>
                    <a:lstStyle/>
                    <a:p>
                      <a:pPr fontAlgn="t"/>
                      <a:r>
                        <a:rPr lang="en-IN">
                          <a:effectLst/>
                        </a:rPr>
                        <a:t>Yes</a:t>
                      </a:r>
                    </a:p>
                  </a:txBody>
                  <a:tcPr marL="76200" marR="76200" marT="76200" marB="76200"/>
                </a:tc>
                <a:tc>
                  <a:txBody>
                    <a:bodyPr/>
                    <a:lstStyle/>
                    <a:p>
                      <a:pPr fontAlgn="t"/>
                      <a:r>
                        <a:rPr lang="en-IN">
                          <a:effectLst/>
                        </a:rPr>
                        <a:t>T-tree indexes</a:t>
                      </a:r>
                    </a:p>
                  </a:txBody>
                  <a:tcPr marL="76200" marR="76200" marT="76200" marB="76200"/>
                </a:tc>
                <a:tc>
                  <a:txBody>
                    <a:bodyPr/>
                    <a:lstStyle/>
                    <a:p>
                      <a:pPr fontAlgn="t"/>
                      <a:r>
                        <a:rPr lang="en-IN">
                          <a:effectLst/>
                        </a:rPr>
                        <a:t>No</a:t>
                      </a:r>
                    </a:p>
                  </a:txBody>
                  <a:tcPr marL="76200" marR="76200" marT="76200" marB="76200"/>
                </a:tc>
                <a:tc>
                  <a:txBody>
                    <a:bodyPr/>
                    <a:lstStyle/>
                    <a:p>
                      <a:pPr fontAlgn="t"/>
                      <a:r>
                        <a:rPr lang="en-IN">
                          <a:effectLst/>
                        </a:rPr>
                        <a:t>Hash indexes</a:t>
                      </a:r>
                    </a:p>
                  </a:txBody>
                  <a:tcPr marL="76200" marR="76200" marT="76200" marB="76200"/>
                </a:tc>
                <a:tc>
                  <a:txBody>
                    <a:bodyPr/>
                    <a:lstStyle/>
                    <a:p>
                      <a:pPr fontAlgn="t"/>
                      <a:r>
                        <a:rPr lang="en-IN">
                          <a:effectLst/>
                        </a:rPr>
                        <a:t>Yes</a:t>
                      </a:r>
                    </a:p>
                  </a:txBody>
                  <a:tcPr marL="76200" marR="76200" marT="76200" marB="76200"/>
                </a:tc>
                <a:extLst>
                  <a:ext uri="{0D108BD9-81ED-4DB2-BD59-A6C34878D82A}">
                    <a16:rowId xmlns:a16="http://schemas.microsoft.com/office/drawing/2014/main" val="1708773078"/>
                  </a:ext>
                </a:extLst>
              </a:tr>
              <a:tr h="370840">
                <a:tc>
                  <a:txBody>
                    <a:bodyPr/>
                    <a:lstStyle/>
                    <a:p>
                      <a:pPr fontAlgn="t"/>
                      <a:r>
                        <a:rPr lang="en-IN">
                          <a:effectLst/>
                        </a:rPr>
                        <a:t>Full-text search indexes</a:t>
                      </a:r>
                    </a:p>
                  </a:txBody>
                  <a:tcPr marL="76200" marR="76200" marT="76200" marB="76200"/>
                </a:tc>
                <a:tc>
                  <a:txBody>
                    <a:bodyPr/>
                    <a:lstStyle/>
                    <a:p>
                      <a:pPr fontAlgn="t"/>
                      <a:r>
                        <a:rPr lang="en-IN">
                          <a:effectLst/>
                        </a:rPr>
                        <a:t>No</a:t>
                      </a:r>
                    </a:p>
                  </a:txBody>
                  <a:tcPr marL="76200" marR="76200" marT="76200" marB="76200"/>
                </a:tc>
                <a:tc>
                  <a:txBody>
                    <a:bodyPr/>
                    <a:lstStyle/>
                    <a:p>
                      <a:pPr fontAlgn="t"/>
                      <a:r>
                        <a:rPr lang="en-IN">
                          <a:effectLst/>
                        </a:rPr>
                        <a:t>Clustered indexes</a:t>
                      </a:r>
                    </a:p>
                  </a:txBody>
                  <a:tcPr marL="76200" marR="76200" marT="76200" marB="76200"/>
                </a:tc>
                <a:tc>
                  <a:txBody>
                    <a:bodyPr/>
                    <a:lstStyle/>
                    <a:p>
                      <a:pPr fontAlgn="t"/>
                      <a:r>
                        <a:rPr lang="en-IN">
                          <a:effectLst/>
                        </a:rPr>
                        <a:t>No</a:t>
                      </a:r>
                    </a:p>
                  </a:txBody>
                  <a:tcPr marL="76200" marR="76200" marT="76200" marB="76200"/>
                </a:tc>
                <a:tc>
                  <a:txBody>
                    <a:bodyPr/>
                    <a:lstStyle/>
                    <a:p>
                      <a:pPr fontAlgn="t"/>
                      <a:r>
                        <a:rPr lang="en-IN">
                          <a:effectLst/>
                        </a:rPr>
                        <a:t>Data caches</a:t>
                      </a:r>
                    </a:p>
                  </a:txBody>
                  <a:tcPr marL="76200" marR="76200" marT="76200" marB="76200"/>
                </a:tc>
                <a:tc>
                  <a:txBody>
                    <a:bodyPr/>
                    <a:lstStyle/>
                    <a:p>
                      <a:pPr fontAlgn="t"/>
                      <a:r>
                        <a:rPr lang="en-IN">
                          <a:effectLst/>
                        </a:rPr>
                        <a:t>N/A</a:t>
                      </a:r>
                    </a:p>
                  </a:txBody>
                  <a:tcPr marL="76200" marR="76200" marT="76200" marB="76200"/>
                </a:tc>
                <a:extLst>
                  <a:ext uri="{0D108BD9-81ED-4DB2-BD59-A6C34878D82A}">
                    <a16:rowId xmlns:a16="http://schemas.microsoft.com/office/drawing/2014/main" val="4075857611"/>
                  </a:ext>
                </a:extLst>
              </a:tr>
              <a:tr h="370840">
                <a:tc>
                  <a:txBody>
                    <a:bodyPr/>
                    <a:lstStyle/>
                    <a:p>
                      <a:pPr fontAlgn="t"/>
                      <a:r>
                        <a:rPr lang="en-IN">
                          <a:effectLst/>
                        </a:rPr>
                        <a:t>Index caches</a:t>
                      </a:r>
                    </a:p>
                  </a:txBody>
                  <a:tcPr marL="76200" marR="76200" marT="76200" marB="76200"/>
                </a:tc>
                <a:tc>
                  <a:txBody>
                    <a:bodyPr/>
                    <a:lstStyle/>
                    <a:p>
                      <a:pPr fontAlgn="t"/>
                      <a:r>
                        <a:rPr lang="en-IN">
                          <a:effectLst/>
                        </a:rPr>
                        <a:t>N/A</a:t>
                      </a:r>
                    </a:p>
                  </a:txBody>
                  <a:tcPr marL="76200" marR="76200" marT="76200" marB="76200"/>
                </a:tc>
                <a:tc>
                  <a:txBody>
                    <a:bodyPr/>
                    <a:lstStyle/>
                    <a:p>
                      <a:pPr fontAlgn="t"/>
                      <a:r>
                        <a:rPr lang="en-IN">
                          <a:effectLst/>
                        </a:rPr>
                        <a:t>Compressed data</a:t>
                      </a:r>
                    </a:p>
                  </a:txBody>
                  <a:tcPr marL="76200" marR="76200" marT="76200" marB="76200"/>
                </a:tc>
                <a:tc>
                  <a:txBody>
                    <a:bodyPr/>
                    <a:lstStyle/>
                    <a:p>
                      <a:pPr fontAlgn="t"/>
                      <a:r>
                        <a:rPr lang="en-IN">
                          <a:effectLst/>
                        </a:rPr>
                        <a:t>No</a:t>
                      </a:r>
                    </a:p>
                  </a:txBody>
                  <a:tcPr marL="76200" marR="76200" marT="76200" marB="76200"/>
                </a:tc>
                <a:tc>
                  <a:txBody>
                    <a:bodyPr/>
                    <a:lstStyle/>
                    <a:p>
                      <a:pPr fontAlgn="t"/>
                      <a:r>
                        <a:rPr lang="en-IN">
                          <a:effectLst/>
                        </a:rPr>
                        <a:t>Encrypted data</a:t>
                      </a:r>
                    </a:p>
                  </a:txBody>
                  <a:tcPr marL="76200" marR="76200" marT="76200" marB="76200"/>
                </a:tc>
                <a:tc>
                  <a:txBody>
                    <a:bodyPr/>
                    <a:lstStyle/>
                    <a:p>
                      <a:pPr fontAlgn="t"/>
                      <a:r>
                        <a:rPr lang="en-IN">
                          <a:effectLst/>
                        </a:rPr>
                        <a:t>Yes</a:t>
                      </a:r>
                    </a:p>
                  </a:txBody>
                  <a:tcPr marL="76200" marR="76200" marT="76200" marB="76200"/>
                </a:tc>
                <a:extLst>
                  <a:ext uri="{0D108BD9-81ED-4DB2-BD59-A6C34878D82A}">
                    <a16:rowId xmlns:a16="http://schemas.microsoft.com/office/drawing/2014/main" val="917280501"/>
                  </a:ext>
                </a:extLst>
              </a:tr>
              <a:tr h="370840">
                <a:tc>
                  <a:txBody>
                    <a:bodyPr/>
                    <a:lstStyle/>
                    <a:p>
                      <a:pPr fontAlgn="t"/>
                      <a:r>
                        <a:rPr lang="en-IN">
                          <a:effectLst/>
                        </a:rPr>
                        <a:t>Cluster database support</a:t>
                      </a:r>
                    </a:p>
                  </a:txBody>
                  <a:tcPr marL="76200" marR="76200" marT="76200" marB="76200"/>
                </a:tc>
                <a:tc>
                  <a:txBody>
                    <a:bodyPr/>
                    <a:lstStyle/>
                    <a:p>
                      <a:pPr fontAlgn="t"/>
                      <a:r>
                        <a:rPr lang="en-IN">
                          <a:effectLst/>
                        </a:rPr>
                        <a:t>No</a:t>
                      </a:r>
                    </a:p>
                  </a:txBody>
                  <a:tcPr marL="76200" marR="76200" marT="76200" marB="76200"/>
                </a:tc>
                <a:tc>
                  <a:txBody>
                    <a:bodyPr/>
                    <a:lstStyle/>
                    <a:p>
                      <a:pPr fontAlgn="t"/>
                      <a:r>
                        <a:rPr lang="en-IN">
                          <a:effectLst/>
                        </a:rPr>
                        <a:t>Replication support</a:t>
                      </a:r>
                    </a:p>
                  </a:txBody>
                  <a:tcPr marL="76200" marR="76200" marT="76200" marB="76200"/>
                </a:tc>
                <a:tc>
                  <a:txBody>
                    <a:bodyPr/>
                    <a:lstStyle/>
                    <a:p>
                      <a:pPr fontAlgn="t"/>
                      <a:r>
                        <a:rPr lang="en-IN">
                          <a:effectLst/>
                        </a:rPr>
                        <a:t>Yes</a:t>
                      </a:r>
                    </a:p>
                  </a:txBody>
                  <a:tcPr marL="76200" marR="76200" marT="76200" marB="76200"/>
                </a:tc>
                <a:tc>
                  <a:txBody>
                    <a:bodyPr/>
                    <a:lstStyle/>
                    <a:p>
                      <a:pPr fontAlgn="t"/>
                      <a:r>
                        <a:rPr lang="en-IN">
                          <a:effectLst/>
                        </a:rPr>
                        <a:t>Foreign key support</a:t>
                      </a:r>
                    </a:p>
                  </a:txBody>
                  <a:tcPr marL="76200" marR="76200" marT="76200" marB="76200"/>
                </a:tc>
                <a:tc>
                  <a:txBody>
                    <a:bodyPr/>
                    <a:lstStyle/>
                    <a:p>
                      <a:pPr fontAlgn="t"/>
                      <a:r>
                        <a:rPr lang="en-IN">
                          <a:effectLst/>
                        </a:rPr>
                        <a:t>No</a:t>
                      </a:r>
                    </a:p>
                  </a:txBody>
                  <a:tcPr marL="76200" marR="76200" marT="76200" marB="76200"/>
                </a:tc>
                <a:extLst>
                  <a:ext uri="{0D108BD9-81ED-4DB2-BD59-A6C34878D82A}">
                    <a16:rowId xmlns:a16="http://schemas.microsoft.com/office/drawing/2014/main" val="1697259363"/>
                  </a:ext>
                </a:extLst>
              </a:tr>
              <a:tr h="370840">
                <a:tc>
                  <a:txBody>
                    <a:bodyPr/>
                    <a:lstStyle/>
                    <a:p>
                      <a:pPr fontAlgn="t"/>
                      <a:r>
                        <a:rPr lang="en-IN">
                          <a:effectLst/>
                        </a:rPr>
                        <a:t>Backup / point-in-time recover</a:t>
                      </a:r>
                    </a:p>
                  </a:txBody>
                  <a:tcPr marL="76200" marR="76200" marT="76200" marB="76200"/>
                </a:tc>
                <a:tc>
                  <a:txBody>
                    <a:bodyPr/>
                    <a:lstStyle/>
                    <a:p>
                      <a:pPr fontAlgn="t"/>
                      <a:r>
                        <a:rPr lang="en-IN">
                          <a:effectLst/>
                        </a:rPr>
                        <a:t>Yes</a:t>
                      </a:r>
                    </a:p>
                  </a:txBody>
                  <a:tcPr marL="76200" marR="76200" marT="76200" marB="76200"/>
                </a:tc>
                <a:tc>
                  <a:txBody>
                    <a:bodyPr/>
                    <a:lstStyle/>
                    <a:p>
                      <a:pPr fontAlgn="t"/>
                      <a:r>
                        <a:rPr lang="en-IN">
                          <a:effectLst/>
                        </a:rPr>
                        <a:t>Query cache support</a:t>
                      </a:r>
                    </a:p>
                  </a:txBody>
                  <a:tcPr marL="76200" marR="76200" marT="76200" marB="76200"/>
                </a:tc>
                <a:tc>
                  <a:txBody>
                    <a:bodyPr/>
                    <a:lstStyle/>
                    <a:p>
                      <a:pPr fontAlgn="t"/>
                      <a:r>
                        <a:rPr lang="en-IN">
                          <a:effectLst/>
                        </a:rPr>
                        <a:t>Yes</a:t>
                      </a:r>
                    </a:p>
                  </a:txBody>
                  <a:tcPr marL="76200" marR="76200" marT="76200" marB="76200"/>
                </a:tc>
                <a:tc>
                  <a:txBody>
                    <a:bodyPr/>
                    <a:lstStyle/>
                    <a:p>
                      <a:pPr fontAlgn="t"/>
                      <a:r>
                        <a:rPr lang="en-US">
                          <a:effectLst/>
                        </a:rPr>
                        <a:t>Update statistics for data dictionary</a:t>
                      </a:r>
                    </a:p>
                  </a:txBody>
                  <a:tcPr marL="76200" marR="76200" marT="76200" marB="76200"/>
                </a:tc>
                <a:tc>
                  <a:txBody>
                    <a:bodyPr/>
                    <a:lstStyle/>
                    <a:p>
                      <a:pPr fontAlgn="t"/>
                      <a:r>
                        <a:rPr lang="en-IN" dirty="0">
                          <a:effectLst/>
                        </a:rPr>
                        <a:t>Yes</a:t>
                      </a:r>
                    </a:p>
                  </a:txBody>
                  <a:tcPr marL="76200" marR="76200" marT="76200" marB="76200"/>
                </a:tc>
                <a:extLst>
                  <a:ext uri="{0D108BD9-81ED-4DB2-BD59-A6C34878D82A}">
                    <a16:rowId xmlns:a16="http://schemas.microsoft.com/office/drawing/2014/main" val="952407290"/>
                  </a:ext>
                </a:extLst>
              </a:tr>
            </a:tbl>
          </a:graphicData>
        </a:graphic>
      </p:graphicFrame>
    </p:spTree>
    <p:extLst>
      <p:ext uri="{BB962C8B-B14F-4D97-AF65-F5344CB8AC3E}">
        <p14:creationId xmlns:p14="http://schemas.microsoft.com/office/powerpoint/2010/main" val="2941072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601D2-EF51-EC8B-18C4-C3A25F4335A4}"/>
              </a:ext>
            </a:extLst>
          </p:cNvPr>
          <p:cNvSpPr>
            <a:spLocks noGrp="1"/>
          </p:cNvSpPr>
          <p:nvPr>
            <p:ph type="title"/>
          </p:nvPr>
        </p:nvSpPr>
        <p:spPr/>
        <p:txBody>
          <a:bodyPr/>
          <a:lstStyle/>
          <a:p>
            <a:r>
              <a:rPr lang="en-US" dirty="0"/>
              <a:t>When to Use MEMORY storage engine:</a:t>
            </a:r>
            <a:endParaRPr lang="en-IN" dirty="0"/>
          </a:p>
        </p:txBody>
      </p:sp>
      <p:sp>
        <p:nvSpPr>
          <p:cNvPr id="3" name="Content Placeholder 2">
            <a:extLst>
              <a:ext uri="{FF2B5EF4-FFF2-40B4-BE49-F238E27FC236}">
                <a16:creationId xmlns:a16="http://schemas.microsoft.com/office/drawing/2014/main" id="{BAC6F7A7-502B-972C-AC70-2C097300691D}"/>
              </a:ext>
            </a:extLst>
          </p:cNvPr>
          <p:cNvSpPr>
            <a:spLocks noGrp="1"/>
          </p:cNvSpPr>
          <p:nvPr>
            <p:ph idx="1"/>
          </p:nvPr>
        </p:nvSpPr>
        <p:spPr>
          <a:xfrm>
            <a:off x="1154954" y="2603499"/>
            <a:ext cx="10417921" cy="3897313"/>
          </a:xfrm>
        </p:spPr>
        <p:txBody>
          <a:bodyPr>
            <a:normAutofit fontScale="92500" lnSpcReduction="10000"/>
          </a:bodyPr>
          <a:lstStyle/>
          <a:p>
            <a:r>
              <a:rPr lang="en-US" dirty="0"/>
              <a:t>Operations involving transient, non-critical data such as session management or caching.</a:t>
            </a:r>
          </a:p>
          <a:p>
            <a:r>
              <a:rPr lang="en-US" dirty="0"/>
              <a:t>In-memory storage for fast access and low latency. Data volume can fit entirely in memory without causing the operating system to swap out virtual memory pages.</a:t>
            </a:r>
          </a:p>
          <a:p>
            <a:r>
              <a:rPr lang="en-US" dirty="0"/>
              <a:t>By default, an index key for a single-column index can be up to 767 bytes. The same length limit applies to any index key prefix.</a:t>
            </a:r>
          </a:p>
          <a:p>
            <a:r>
              <a:rPr lang="en-US" dirty="0"/>
              <a:t>The </a:t>
            </a:r>
            <a:r>
              <a:rPr lang="en-US" dirty="0" err="1"/>
              <a:t>InnoDB</a:t>
            </a:r>
            <a:r>
              <a:rPr lang="en-US" dirty="0"/>
              <a:t> internal maximum key length is 3500 bytes, but MySQL itself restricts this to 3072 bytes (combined index key in a multi-column index).</a:t>
            </a:r>
          </a:p>
          <a:p>
            <a:r>
              <a:rPr lang="en-US" dirty="0"/>
              <a:t>The maximum row length except for variable-length columns (VARBINARY, VARCHAR, BLOB and TEXT), is about 8000 bytes for the default page size of 16KB.</a:t>
            </a:r>
          </a:p>
          <a:p>
            <a:r>
              <a:rPr lang="en-US" dirty="0"/>
              <a:t>Internally </a:t>
            </a:r>
            <a:r>
              <a:rPr lang="en-US" dirty="0" err="1"/>
              <a:t>InnoDB</a:t>
            </a:r>
            <a:r>
              <a:rPr lang="en-US" dirty="0"/>
              <a:t> supports row sizes larger than 65,535 bytes, but MySQL itself imposes a row-size limit of 65,535 for the combined size of all columns.</a:t>
            </a:r>
          </a:p>
          <a:p>
            <a:r>
              <a:rPr lang="en-US" dirty="0"/>
              <a:t>The maximum tablespace size is four billion database pages (64TB) and the minimum tablespace size is slightly larger than 10MB.</a:t>
            </a:r>
            <a:endParaRPr lang="en-IN" dirty="0"/>
          </a:p>
        </p:txBody>
      </p:sp>
    </p:spTree>
    <p:extLst>
      <p:ext uri="{BB962C8B-B14F-4D97-AF65-F5344CB8AC3E}">
        <p14:creationId xmlns:p14="http://schemas.microsoft.com/office/powerpoint/2010/main" val="47420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C6FA4-D81D-DFFA-0CB9-6298E23DD254}"/>
              </a:ext>
            </a:extLst>
          </p:cNvPr>
          <p:cNvSpPr>
            <a:spLocks noGrp="1"/>
          </p:cNvSpPr>
          <p:nvPr>
            <p:ph type="title"/>
          </p:nvPr>
        </p:nvSpPr>
        <p:spPr/>
        <p:txBody>
          <a:bodyPr/>
          <a:lstStyle/>
          <a:p>
            <a:r>
              <a:rPr lang="en-US" dirty="0"/>
              <a:t>MERGE Storage Engine</a:t>
            </a:r>
            <a:endParaRPr lang="en-IN" dirty="0"/>
          </a:p>
        </p:txBody>
      </p:sp>
      <p:sp>
        <p:nvSpPr>
          <p:cNvPr id="3" name="Content Placeholder 2">
            <a:extLst>
              <a:ext uri="{FF2B5EF4-FFF2-40B4-BE49-F238E27FC236}">
                <a16:creationId xmlns:a16="http://schemas.microsoft.com/office/drawing/2014/main" id="{E6E26F44-D1BB-05E2-F7FB-91C545B768E1}"/>
              </a:ext>
            </a:extLst>
          </p:cNvPr>
          <p:cNvSpPr>
            <a:spLocks noGrp="1"/>
          </p:cNvSpPr>
          <p:nvPr>
            <p:ph idx="1"/>
          </p:nvPr>
        </p:nvSpPr>
        <p:spPr>
          <a:xfrm>
            <a:off x="1154954" y="2603499"/>
            <a:ext cx="9832134" cy="3783013"/>
          </a:xfrm>
        </p:spPr>
        <p:txBody>
          <a:bodyPr/>
          <a:lstStyle/>
          <a:p>
            <a:endParaRPr lang="en-US" dirty="0"/>
          </a:p>
          <a:p>
            <a:r>
              <a:rPr lang="en-US" dirty="0"/>
              <a:t>The MERGE storage engine (also known as </a:t>
            </a:r>
            <a:r>
              <a:rPr lang="en-US" dirty="0" err="1"/>
              <a:t>MRG_MyISAM</a:t>
            </a:r>
            <a:r>
              <a:rPr lang="en-US" dirty="0"/>
              <a:t>) is a collection of identical </a:t>
            </a:r>
            <a:r>
              <a:rPr lang="en-US" dirty="0" err="1"/>
              <a:t>MyISAM</a:t>
            </a:r>
            <a:r>
              <a:rPr lang="en-US" dirty="0"/>
              <a:t> tables (identical column and index information with same order) that can be used as single table. </a:t>
            </a:r>
          </a:p>
          <a:p>
            <a:r>
              <a:rPr lang="en-US" dirty="0"/>
              <a:t>Must have SELECT, DELETE, and UPDATE privileges on the </a:t>
            </a:r>
            <a:r>
              <a:rPr lang="en-US" dirty="0" err="1"/>
              <a:t>MyISAM</a:t>
            </a:r>
            <a:r>
              <a:rPr lang="en-US" dirty="0"/>
              <a:t> tables that you map to a MERGE table.</a:t>
            </a:r>
            <a:endParaRPr lang="en-IN" dirty="0"/>
          </a:p>
        </p:txBody>
      </p:sp>
    </p:spTree>
    <p:extLst>
      <p:ext uri="{BB962C8B-B14F-4D97-AF65-F5344CB8AC3E}">
        <p14:creationId xmlns:p14="http://schemas.microsoft.com/office/powerpoint/2010/main" val="3491418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AFA4E-3697-7018-33AC-14FDF2D17008}"/>
              </a:ext>
            </a:extLst>
          </p:cNvPr>
          <p:cNvSpPr>
            <a:spLocks noGrp="1"/>
          </p:cNvSpPr>
          <p:nvPr>
            <p:ph type="title"/>
          </p:nvPr>
        </p:nvSpPr>
        <p:spPr/>
        <p:txBody>
          <a:bodyPr/>
          <a:lstStyle/>
          <a:p>
            <a:r>
              <a:rPr lang="en-US" dirty="0"/>
              <a:t>Creating MERGE tables :</a:t>
            </a:r>
            <a:endParaRPr lang="en-IN" dirty="0"/>
          </a:p>
        </p:txBody>
      </p:sp>
      <p:sp>
        <p:nvSpPr>
          <p:cNvPr id="3" name="Content Placeholder 2">
            <a:extLst>
              <a:ext uri="{FF2B5EF4-FFF2-40B4-BE49-F238E27FC236}">
                <a16:creationId xmlns:a16="http://schemas.microsoft.com/office/drawing/2014/main" id="{8221E62D-0153-E57D-30AA-9408AE9067AD}"/>
              </a:ext>
            </a:extLst>
          </p:cNvPr>
          <p:cNvSpPr>
            <a:spLocks noGrp="1"/>
          </p:cNvSpPr>
          <p:nvPr>
            <p:ph idx="1"/>
          </p:nvPr>
        </p:nvSpPr>
        <p:spPr>
          <a:xfrm>
            <a:off x="1154954" y="2603500"/>
            <a:ext cx="9960721" cy="3797300"/>
          </a:xfrm>
        </p:spPr>
        <p:txBody>
          <a:bodyPr>
            <a:normAutofit/>
          </a:bodyPr>
          <a:lstStyle/>
          <a:p>
            <a:r>
              <a:rPr lang="en-US" dirty="0"/>
              <a:t>To create a MERGE table, you must specify a UNION=(list-of-tables) option (indicates which </a:t>
            </a:r>
            <a:r>
              <a:rPr lang="en-US" dirty="0" err="1"/>
              <a:t>MyISAM</a:t>
            </a:r>
            <a:r>
              <a:rPr lang="en-US" dirty="0"/>
              <a:t> tables to use) in the CREAE TABLE statement.</a:t>
            </a:r>
          </a:p>
          <a:p>
            <a:r>
              <a:rPr lang="en-US" dirty="0"/>
              <a:t> The following example at first we have created three tables with two rows then merge it into one table use MERGE storage engine </a:t>
            </a:r>
          </a:p>
        </p:txBody>
      </p:sp>
    </p:spTree>
    <p:extLst>
      <p:ext uri="{BB962C8B-B14F-4D97-AF65-F5344CB8AC3E}">
        <p14:creationId xmlns:p14="http://schemas.microsoft.com/office/powerpoint/2010/main" val="2613103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2799B-E561-ABFB-1190-7123200AAC58}"/>
              </a:ext>
            </a:extLst>
          </p:cNvPr>
          <p:cNvSpPr>
            <a:spLocks noGrp="1"/>
          </p:cNvSpPr>
          <p:nvPr>
            <p:ph type="title"/>
          </p:nvPr>
        </p:nvSpPr>
        <p:spPr/>
        <p:txBody>
          <a:bodyPr/>
          <a:lstStyle/>
          <a:p>
            <a:r>
              <a:rPr lang="en-US" dirty="0"/>
              <a:t>Storage Engines</a:t>
            </a:r>
            <a:endParaRPr lang="en-IN" dirty="0"/>
          </a:p>
        </p:txBody>
      </p:sp>
      <p:sp>
        <p:nvSpPr>
          <p:cNvPr id="3" name="Content Placeholder 2">
            <a:extLst>
              <a:ext uri="{FF2B5EF4-FFF2-40B4-BE49-F238E27FC236}">
                <a16:creationId xmlns:a16="http://schemas.microsoft.com/office/drawing/2014/main" id="{E98A0221-E36E-4A02-DA29-B2C641A98629}"/>
              </a:ext>
            </a:extLst>
          </p:cNvPr>
          <p:cNvSpPr>
            <a:spLocks noGrp="1"/>
          </p:cNvSpPr>
          <p:nvPr>
            <p:ph idx="1"/>
          </p:nvPr>
        </p:nvSpPr>
        <p:spPr/>
        <p:txBody>
          <a:bodyPr/>
          <a:lstStyle/>
          <a:p>
            <a:r>
              <a:rPr lang="en-US" dirty="0"/>
              <a:t>Storage engines- underlying software component are MySQL components</a:t>
            </a:r>
          </a:p>
          <a:p>
            <a:r>
              <a:rPr lang="en-US" dirty="0"/>
              <a:t>Can handle the SQL operations for different table types to store and manage information in a database.</a:t>
            </a:r>
          </a:p>
          <a:p>
            <a:r>
              <a:rPr lang="en-US" dirty="0"/>
              <a:t> </a:t>
            </a:r>
            <a:r>
              <a:rPr lang="en-US" dirty="0" err="1"/>
              <a:t>InnoDB</a:t>
            </a:r>
            <a:r>
              <a:rPr lang="en-US" dirty="0"/>
              <a:t> --mostly used general-purpose storage engine and as of MySQL 5.5 and later it is the default engine. </a:t>
            </a:r>
          </a:p>
          <a:p>
            <a:r>
              <a:rPr lang="en-US" dirty="0"/>
              <a:t>Many storage engines available in MySQL and they are used for different purposes.</a:t>
            </a:r>
            <a:endParaRPr lang="en-IN" dirty="0"/>
          </a:p>
        </p:txBody>
      </p:sp>
    </p:spTree>
    <p:extLst>
      <p:ext uri="{BB962C8B-B14F-4D97-AF65-F5344CB8AC3E}">
        <p14:creationId xmlns:p14="http://schemas.microsoft.com/office/powerpoint/2010/main" val="15554724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66B7172-C6E2-C185-3864-6E4ADB303FFE}"/>
              </a:ext>
            </a:extLst>
          </p:cNvPr>
          <p:cNvSpPr txBox="1"/>
          <p:nvPr/>
        </p:nvSpPr>
        <p:spPr>
          <a:xfrm>
            <a:off x="688181" y="117693"/>
            <a:ext cx="10815638" cy="6740307"/>
          </a:xfrm>
          <a:prstGeom prst="rect">
            <a:avLst/>
          </a:prstGeom>
          <a:noFill/>
        </p:spPr>
        <p:txBody>
          <a:bodyPr wrap="square">
            <a:spAutoFit/>
          </a:bodyPr>
          <a:lstStyle/>
          <a:p>
            <a:r>
              <a:rPr lang="en-IN" dirty="0"/>
              <a:t>CREATE TABLE tabl1 (</a:t>
            </a:r>
            <a:r>
              <a:rPr lang="en-IN" dirty="0" err="1"/>
              <a:t>rollno</a:t>
            </a:r>
            <a:r>
              <a:rPr lang="en-IN" dirty="0"/>
              <a:t> INT NOT NULL AUTO_INCREMENT PRIMARY KEY, class CHAR(5), </a:t>
            </a:r>
            <a:r>
              <a:rPr lang="en-IN" dirty="0" err="1"/>
              <a:t>student_name</a:t>
            </a:r>
            <a:r>
              <a:rPr lang="en-IN" dirty="0"/>
              <a:t> CHAR(40)) ENGINE = </a:t>
            </a:r>
            <a:r>
              <a:rPr lang="en-IN" dirty="0" err="1"/>
              <a:t>MyISAM</a:t>
            </a:r>
            <a:r>
              <a:rPr lang="en-IN" dirty="0"/>
              <a:t>;</a:t>
            </a:r>
          </a:p>
          <a:p>
            <a:r>
              <a:rPr lang="en-IN" dirty="0"/>
              <a:t>Query OK, 0 rows affected (0.07 sec)</a:t>
            </a:r>
          </a:p>
          <a:p>
            <a:endParaRPr lang="en-IN" dirty="0"/>
          </a:p>
          <a:p>
            <a:r>
              <a:rPr lang="en-IN" dirty="0" err="1"/>
              <a:t>mysql</a:t>
            </a:r>
            <a:r>
              <a:rPr lang="en-IN" dirty="0"/>
              <a:t>&gt; CREATE TABLE tabl2 (</a:t>
            </a:r>
            <a:r>
              <a:rPr lang="en-IN" dirty="0" err="1"/>
              <a:t>rollno</a:t>
            </a:r>
            <a:r>
              <a:rPr lang="en-IN" dirty="0"/>
              <a:t> INT NOT NULL AUTO_INCREMENT PRIMARY KEY, class CHAR(5), </a:t>
            </a:r>
            <a:r>
              <a:rPr lang="en-IN" dirty="0" err="1"/>
              <a:t>student_name</a:t>
            </a:r>
            <a:r>
              <a:rPr lang="en-IN" dirty="0"/>
              <a:t> CHAR(40)) ENGINE = </a:t>
            </a:r>
            <a:r>
              <a:rPr lang="en-IN" dirty="0" err="1"/>
              <a:t>MyISAM</a:t>
            </a:r>
            <a:r>
              <a:rPr lang="en-IN" dirty="0"/>
              <a:t>;</a:t>
            </a:r>
          </a:p>
          <a:p>
            <a:r>
              <a:rPr lang="en-IN" dirty="0"/>
              <a:t>Query OK, 0 rows affected (0.06 sec)</a:t>
            </a:r>
          </a:p>
          <a:p>
            <a:endParaRPr lang="en-IN" dirty="0"/>
          </a:p>
          <a:p>
            <a:r>
              <a:rPr lang="en-IN" dirty="0" err="1"/>
              <a:t>mysql</a:t>
            </a:r>
            <a:r>
              <a:rPr lang="en-IN" dirty="0"/>
              <a:t>&gt; CREATE TABLE tabl3 (</a:t>
            </a:r>
            <a:r>
              <a:rPr lang="en-IN" dirty="0" err="1"/>
              <a:t>rollno</a:t>
            </a:r>
            <a:r>
              <a:rPr lang="en-IN" dirty="0"/>
              <a:t> INT NOT NULL AUTO_INCREMENT PRIMARY KEY, class CHAR(5), </a:t>
            </a:r>
            <a:r>
              <a:rPr lang="en-IN" dirty="0" err="1"/>
              <a:t>student_name</a:t>
            </a:r>
            <a:r>
              <a:rPr lang="en-IN" dirty="0"/>
              <a:t> CHAR(40)) ENGINE = </a:t>
            </a:r>
            <a:r>
              <a:rPr lang="en-IN" dirty="0" err="1"/>
              <a:t>MyISAM</a:t>
            </a:r>
            <a:r>
              <a:rPr lang="en-IN" dirty="0"/>
              <a:t>;</a:t>
            </a:r>
          </a:p>
          <a:p>
            <a:r>
              <a:rPr lang="en-IN" dirty="0"/>
              <a:t>Query OK, 0 rows affected (0.09 sec)</a:t>
            </a:r>
          </a:p>
          <a:p>
            <a:endParaRPr lang="en-IN" dirty="0"/>
          </a:p>
          <a:p>
            <a:r>
              <a:rPr lang="en-IN" dirty="0" err="1"/>
              <a:t>mysql</a:t>
            </a:r>
            <a:r>
              <a:rPr lang="en-IN" dirty="0"/>
              <a:t>&gt; INSERT INTO tabl1 (class, </a:t>
            </a:r>
            <a:r>
              <a:rPr lang="en-IN" dirty="0" err="1"/>
              <a:t>student_name</a:t>
            </a:r>
            <a:r>
              <a:rPr lang="en-IN" dirty="0"/>
              <a:t>) VALUES ('</a:t>
            </a:r>
            <a:r>
              <a:rPr lang="en-IN" dirty="0" err="1"/>
              <a:t>V','Steven</a:t>
            </a:r>
            <a:r>
              <a:rPr lang="en-IN" dirty="0"/>
              <a:t>'), ('V', '</a:t>
            </a:r>
            <a:r>
              <a:rPr lang="en-IN" dirty="0" err="1"/>
              <a:t>Neena</a:t>
            </a:r>
            <a:r>
              <a:rPr lang="en-IN" dirty="0"/>
              <a:t>');</a:t>
            </a:r>
          </a:p>
          <a:p>
            <a:r>
              <a:rPr lang="en-IN" dirty="0"/>
              <a:t>Query OK, 2 rows affected (0.07 sec)</a:t>
            </a:r>
          </a:p>
          <a:p>
            <a:endParaRPr lang="en-IN" dirty="0"/>
          </a:p>
          <a:p>
            <a:r>
              <a:rPr lang="en-IN" dirty="0" err="1"/>
              <a:t>mysql</a:t>
            </a:r>
            <a:r>
              <a:rPr lang="en-IN" dirty="0"/>
              <a:t>&gt; INSERT INTO tabl2 (class, </a:t>
            </a:r>
            <a:r>
              <a:rPr lang="en-IN" dirty="0" err="1"/>
              <a:t>student_name</a:t>
            </a:r>
            <a:r>
              <a:rPr lang="en-IN" dirty="0"/>
              <a:t>) VALUES ('</a:t>
            </a:r>
            <a:r>
              <a:rPr lang="en-IN" dirty="0" err="1"/>
              <a:t>VI','Lex</a:t>
            </a:r>
            <a:r>
              <a:rPr lang="en-IN" dirty="0"/>
              <a:t>'), ('VI', 'Alexander');</a:t>
            </a:r>
          </a:p>
          <a:p>
            <a:r>
              <a:rPr lang="en-IN" dirty="0"/>
              <a:t>Query OK, 2 rows affected (0.02 sec)</a:t>
            </a:r>
          </a:p>
          <a:p>
            <a:endParaRPr lang="en-IN" dirty="0"/>
          </a:p>
          <a:p>
            <a:r>
              <a:rPr lang="en-IN" dirty="0" err="1"/>
              <a:t>mysql</a:t>
            </a:r>
            <a:r>
              <a:rPr lang="en-IN" dirty="0"/>
              <a:t>&gt; INSERT INTO tabl3 (class, </a:t>
            </a:r>
            <a:r>
              <a:rPr lang="en-IN" dirty="0" err="1"/>
              <a:t>student_name</a:t>
            </a:r>
            <a:r>
              <a:rPr lang="en-IN" dirty="0"/>
              <a:t>) VALUES ('</a:t>
            </a:r>
            <a:r>
              <a:rPr lang="en-IN" dirty="0" err="1"/>
              <a:t>VII','Bruce</a:t>
            </a:r>
            <a:r>
              <a:rPr lang="en-IN" dirty="0"/>
              <a:t>'), ('VII', 'David');</a:t>
            </a:r>
          </a:p>
          <a:p>
            <a:r>
              <a:rPr lang="en-IN" dirty="0"/>
              <a:t>Query OK, 2 rows affected (0.01 sec)</a:t>
            </a:r>
          </a:p>
          <a:p>
            <a:endParaRPr lang="en-IN" dirty="0"/>
          </a:p>
          <a:p>
            <a:r>
              <a:rPr lang="en-IN" dirty="0" err="1"/>
              <a:t>mysql</a:t>
            </a:r>
            <a:r>
              <a:rPr lang="en-IN" dirty="0"/>
              <a:t>&gt; CREATE TABLE </a:t>
            </a:r>
            <a:r>
              <a:rPr lang="en-IN" dirty="0" err="1"/>
              <a:t>allclass</a:t>
            </a:r>
            <a:r>
              <a:rPr lang="en-IN" dirty="0"/>
              <a:t> (</a:t>
            </a:r>
            <a:r>
              <a:rPr lang="en-IN" dirty="0" err="1"/>
              <a:t>rollno</a:t>
            </a:r>
            <a:r>
              <a:rPr lang="en-IN" dirty="0"/>
              <a:t> INT NOT NULL, class CHAR(5), </a:t>
            </a:r>
            <a:r>
              <a:rPr lang="en-IN" dirty="0" err="1"/>
              <a:t>student_name</a:t>
            </a:r>
            <a:r>
              <a:rPr lang="en-IN" dirty="0"/>
              <a:t> CHAR(40)) ENGINE = MERGE UNION = (tabl1, tabl2, tabl3) INSERT_METHOD = LAST;</a:t>
            </a:r>
          </a:p>
          <a:p>
            <a:r>
              <a:rPr lang="en-IN" dirty="0"/>
              <a:t>Query OK, 0 rows affected (0.09 sec)</a:t>
            </a:r>
          </a:p>
        </p:txBody>
      </p:sp>
    </p:spTree>
    <p:extLst>
      <p:ext uri="{BB962C8B-B14F-4D97-AF65-F5344CB8AC3E}">
        <p14:creationId xmlns:p14="http://schemas.microsoft.com/office/powerpoint/2010/main" val="492761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73241-49BB-3202-B056-F724978574E8}"/>
              </a:ext>
            </a:extLst>
          </p:cNvPr>
          <p:cNvSpPr>
            <a:spLocks noGrp="1"/>
          </p:cNvSpPr>
          <p:nvPr>
            <p:ph type="title"/>
          </p:nvPr>
        </p:nvSpPr>
        <p:spPr/>
        <p:txBody>
          <a:bodyPr/>
          <a:lstStyle/>
          <a:p>
            <a:r>
              <a:rPr lang="en-US" dirty="0"/>
              <a:t>CSV Storage Engine</a:t>
            </a:r>
            <a:endParaRPr lang="en-IN" dirty="0"/>
          </a:p>
        </p:txBody>
      </p:sp>
      <p:sp>
        <p:nvSpPr>
          <p:cNvPr id="3" name="Content Placeholder 2">
            <a:extLst>
              <a:ext uri="{FF2B5EF4-FFF2-40B4-BE49-F238E27FC236}">
                <a16:creationId xmlns:a16="http://schemas.microsoft.com/office/drawing/2014/main" id="{DDFBE417-F230-03E1-869F-D21F8BB8396C}"/>
              </a:ext>
            </a:extLst>
          </p:cNvPr>
          <p:cNvSpPr>
            <a:spLocks noGrp="1"/>
          </p:cNvSpPr>
          <p:nvPr>
            <p:ph idx="1"/>
          </p:nvPr>
        </p:nvSpPr>
        <p:spPr>
          <a:xfrm>
            <a:off x="1154954" y="2603500"/>
            <a:ext cx="10446496" cy="3797300"/>
          </a:xfrm>
        </p:spPr>
        <p:txBody>
          <a:bodyPr/>
          <a:lstStyle/>
          <a:p>
            <a:endParaRPr lang="en-US" dirty="0"/>
          </a:p>
          <a:p>
            <a:r>
              <a:rPr lang="en-US" dirty="0"/>
              <a:t>Stores data in text files using comma-separated values format and the CSV storage engine is always compiled into the MySQL server. </a:t>
            </a:r>
          </a:p>
          <a:p>
            <a:r>
              <a:rPr lang="en-US" dirty="0"/>
              <a:t>The server creates a table format file (.</a:t>
            </a:r>
            <a:r>
              <a:rPr lang="en-US" dirty="0" err="1"/>
              <a:t>frm</a:t>
            </a:r>
            <a:r>
              <a:rPr lang="en-US" dirty="0"/>
              <a:t> extension) and a data file (.csv extension) in the database directory when you create a CSV table. </a:t>
            </a:r>
          </a:p>
          <a:p>
            <a:r>
              <a:rPr lang="en-US" dirty="0"/>
              <a:t>Both .</a:t>
            </a:r>
            <a:r>
              <a:rPr lang="en-US" dirty="0" err="1"/>
              <a:t>frm</a:t>
            </a:r>
            <a:r>
              <a:rPr lang="en-US" dirty="0"/>
              <a:t> and .csv files name begins with the table name. </a:t>
            </a:r>
          </a:p>
          <a:p>
            <a:r>
              <a:rPr lang="en-US" dirty="0"/>
              <a:t>The data file is a plain text file and the storage engine saves data in comma-separated values format. </a:t>
            </a:r>
          </a:p>
          <a:p>
            <a:r>
              <a:rPr lang="en-US" dirty="0"/>
              <a:t>The following example shows how to create and use a CSV table </a:t>
            </a:r>
            <a:endParaRPr lang="en-IN" dirty="0"/>
          </a:p>
        </p:txBody>
      </p:sp>
    </p:spTree>
    <p:extLst>
      <p:ext uri="{BB962C8B-B14F-4D97-AF65-F5344CB8AC3E}">
        <p14:creationId xmlns:p14="http://schemas.microsoft.com/office/powerpoint/2010/main" val="15558880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2A9BD-0E60-0C43-871B-FE551B4CB9E9}"/>
              </a:ext>
            </a:extLst>
          </p:cNvPr>
          <p:cNvSpPr>
            <a:spLocks noGrp="1"/>
          </p:cNvSpPr>
          <p:nvPr>
            <p:ph type="title"/>
          </p:nvPr>
        </p:nvSpPr>
        <p:spPr/>
        <p:txBody>
          <a:bodyPr/>
          <a:lstStyle/>
          <a:p>
            <a:r>
              <a:rPr lang="en-US" dirty="0"/>
              <a:t>CSV Storage Engine</a:t>
            </a:r>
            <a:endParaRPr lang="en-IN" dirty="0"/>
          </a:p>
        </p:txBody>
      </p:sp>
      <p:sp>
        <p:nvSpPr>
          <p:cNvPr id="3" name="Content Placeholder 2">
            <a:extLst>
              <a:ext uri="{FF2B5EF4-FFF2-40B4-BE49-F238E27FC236}">
                <a16:creationId xmlns:a16="http://schemas.microsoft.com/office/drawing/2014/main" id="{7AE81D11-C4D5-DF33-5234-158347B2D616}"/>
              </a:ext>
            </a:extLst>
          </p:cNvPr>
          <p:cNvSpPr>
            <a:spLocks noGrp="1"/>
          </p:cNvSpPr>
          <p:nvPr>
            <p:ph idx="1"/>
          </p:nvPr>
        </p:nvSpPr>
        <p:spPr/>
        <p:txBody>
          <a:bodyPr>
            <a:normAutofit lnSpcReduction="10000"/>
          </a:bodyPr>
          <a:lstStyle/>
          <a:p>
            <a:r>
              <a:rPr lang="en-IN" dirty="0" err="1"/>
              <a:t>mysql</a:t>
            </a:r>
            <a:r>
              <a:rPr lang="en-IN" dirty="0"/>
              <a:t>&gt; CREATE TABLE </a:t>
            </a:r>
            <a:r>
              <a:rPr lang="en-IN" dirty="0" err="1"/>
              <a:t>color</a:t>
            </a:r>
            <a:r>
              <a:rPr lang="en-IN" dirty="0"/>
              <a:t> (</a:t>
            </a:r>
            <a:r>
              <a:rPr lang="en-IN" dirty="0" err="1"/>
              <a:t>slno</a:t>
            </a:r>
            <a:r>
              <a:rPr lang="en-IN" dirty="0"/>
              <a:t> INT NOT NULL, </a:t>
            </a:r>
            <a:r>
              <a:rPr lang="en-IN" dirty="0" err="1"/>
              <a:t>cname</a:t>
            </a:r>
            <a:r>
              <a:rPr lang="en-IN" dirty="0"/>
              <a:t> CHAR(30) NOT NULL,</a:t>
            </a:r>
          </a:p>
          <a:p>
            <a:pPr marL="0" indent="0">
              <a:buNone/>
            </a:pPr>
            <a:r>
              <a:rPr lang="en-IN" dirty="0" err="1"/>
              <a:t>ccode</a:t>
            </a:r>
            <a:r>
              <a:rPr lang="en-IN" dirty="0"/>
              <a:t> CHAR(6) NOT NULL) ENGINE = CSV;</a:t>
            </a:r>
          </a:p>
          <a:p>
            <a:r>
              <a:rPr lang="en-IN" dirty="0"/>
              <a:t>Query OK, 0 rows affected (0.12 sec)</a:t>
            </a:r>
          </a:p>
          <a:p>
            <a:endParaRPr lang="en-IN" dirty="0"/>
          </a:p>
          <a:p>
            <a:r>
              <a:rPr lang="en-IN" dirty="0" err="1"/>
              <a:t>mysql</a:t>
            </a:r>
            <a:r>
              <a:rPr lang="en-IN" dirty="0"/>
              <a:t>&gt; INSERT INTO </a:t>
            </a:r>
            <a:r>
              <a:rPr lang="en-IN" dirty="0" err="1"/>
              <a:t>color</a:t>
            </a:r>
            <a:r>
              <a:rPr lang="en-IN" dirty="0"/>
              <a:t> VALUES(1, '</a:t>
            </a:r>
            <a:r>
              <a:rPr lang="en-IN" dirty="0" err="1"/>
              <a:t>IndianRed</a:t>
            </a:r>
            <a:r>
              <a:rPr lang="en-IN" dirty="0"/>
              <a:t>', 'CD5C5C'),</a:t>
            </a:r>
          </a:p>
          <a:p>
            <a:pPr marL="0" indent="0">
              <a:buNone/>
            </a:pPr>
            <a:r>
              <a:rPr lang="en-IN" dirty="0"/>
              <a:t>(2, '</a:t>
            </a:r>
            <a:r>
              <a:rPr lang="en-IN" dirty="0" err="1"/>
              <a:t>LightCoral</a:t>
            </a:r>
            <a:r>
              <a:rPr lang="en-IN" dirty="0"/>
              <a:t>', 'F08080'), (3, 'Salmon', 'FA8072');</a:t>
            </a:r>
          </a:p>
          <a:p>
            <a:r>
              <a:rPr lang="en-IN" dirty="0"/>
              <a:t>Query OK, 3 rows affected (0.02 sec)</a:t>
            </a:r>
          </a:p>
          <a:p>
            <a:r>
              <a:rPr lang="en-IN" dirty="0"/>
              <a:t>Records: 3  Duplicates: 0  Warnings: 0</a:t>
            </a:r>
          </a:p>
        </p:txBody>
      </p:sp>
    </p:spTree>
    <p:extLst>
      <p:ext uri="{BB962C8B-B14F-4D97-AF65-F5344CB8AC3E}">
        <p14:creationId xmlns:p14="http://schemas.microsoft.com/office/powerpoint/2010/main" val="40213232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F706A-882A-8D03-6440-DA6BA0C0C183}"/>
              </a:ext>
            </a:extLst>
          </p:cNvPr>
          <p:cNvSpPr>
            <a:spLocks noGrp="1"/>
          </p:cNvSpPr>
          <p:nvPr>
            <p:ph type="title"/>
          </p:nvPr>
        </p:nvSpPr>
        <p:spPr/>
        <p:txBody>
          <a:bodyPr/>
          <a:lstStyle/>
          <a:p>
            <a:r>
              <a:rPr lang="en-US" dirty="0"/>
              <a:t>CSV Limitations </a:t>
            </a:r>
            <a:endParaRPr lang="en-IN" dirty="0"/>
          </a:p>
        </p:txBody>
      </p:sp>
      <p:sp>
        <p:nvSpPr>
          <p:cNvPr id="3" name="Content Placeholder 2">
            <a:extLst>
              <a:ext uri="{FF2B5EF4-FFF2-40B4-BE49-F238E27FC236}">
                <a16:creationId xmlns:a16="http://schemas.microsoft.com/office/drawing/2014/main" id="{F5E4A065-6581-9862-DF10-47F6391D8480}"/>
              </a:ext>
            </a:extLst>
          </p:cNvPr>
          <p:cNvSpPr>
            <a:spLocks noGrp="1"/>
          </p:cNvSpPr>
          <p:nvPr>
            <p:ph idx="1"/>
          </p:nvPr>
        </p:nvSpPr>
        <p:spPr/>
        <p:txBody>
          <a:bodyPr/>
          <a:lstStyle/>
          <a:p>
            <a:endParaRPr lang="en-US" dirty="0"/>
          </a:p>
          <a:p>
            <a:r>
              <a:rPr lang="en-US" dirty="0"/>
              <a:t>Does not support indexing.</a:t>
            </a:r>
          </a:p>
          <a:p>
            <a:r>
              <a:rPr lang="en-US" dirty="0"/>
              <a:t>Does not support partitioning.</a:t>
            </a:r>
          </a:p>
          <a:p>
            <a:r>
              <a:rPr lang="en-US" dirty="0"/>
              <a:t>All columns must have the NOT NULL attribute in a CSV table.</a:t>
            </a:r>
            <a:endParaRPr lang="en-IN" dirty="0"/>
          </a:p>
        </p:txBody>
      </p:sp>
    </p:spTree>
    <p:extLst>
      <p:ext uri="{BB962C8B-B14F-4D97-AF65-F5344CB8AC3E}">
        <p14:creationId xmlns:p14="http://schemas.microsoft.com/office/powerpoint/2010/main" val="41791815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7D9EB-0375-4684-C74C-4BF0A946585D}"/>
              </a:ext>
            </a:extLst>
          </p:cNvPr>
          <p:cNvSpPr>
            <a:spLocks noGrp="1"/>
          </p:cNvSpPr>
          <p:nvPr>
            <p:ph type="title"/>
          </p:nvPr>
        </p:nvSpPr>
        <p:spPr/>
        <p:txBody>
          <a:bodyPr/>
          <a:lstStyle/>
          <a:p>
            <a:r>
              <a:rPr lang="en-US" dirty="0"/>
              <a:t>ARCHIVE Storage Engine</a:t>
            </a:r>
            <a:endParaRPr lang="en-IN" dirty="0"/>
          </a:p>
        </p:txBody>
      </p:sp>
      <p:sp>
        <p:nvSpPr>
          <p:cNvPr id="3" name="Content Placeholder 2">
            <a:extLst>
              <a:ext uri="{FF2B5EF4-FFF2-40B4-BE49-F238E27FC236}">
                <a16:creationId xmlns:a16="http://schemas.microsoft.com/office/drawing/2014/main" id="{CE4104FF-F893-B38E-5CFD-6FEA073B9018}"/>
              </a:ext>
            </a:extLst>
          </p:cNvPr>
          <p:cNvSpPr>
            <a:spLocks noGrp="1"/>
          </p:cNvSpPr>
          <p:nvPr>
            <p:ph idx="1"/>
          </p:nvPr>
        </p:nvSpPr>
        <p:spPr/>
        <p:txBody>
          <a:bodyPr/>
          <a:lstStyle/>
          <a:p>
            <a:endParaRPr lang="en-US" dirty="0"/>
          </a:p>
          <a:p>
            <a:r>
              <a:rPr lang="en-US" dirty="0"/>
              <a:t>Used to store large amounts of unindexed data in a very small footprint.</a:t>
            </a:r>
          </a:p>
          <a:p>
            <a:r>
              <a:rPr lang="en-US" dirty="0"/>
              <a:t>The storage engine is included in MySQL binary distributions. </a:t>
            </a:r>
          </a:p>
          <a:p>
            <a:r>
              <a:rPr lang="en-US" dirty="0"/>
              <a:t>To enable this storage engine (if you build MySQL from source), invoke </a:t>
            </a:r>
            <a:r>
              <a:rPr lang="en-US" dirty="0" err="1"/>
              <a:t>CMake</a:t>
            </a:r>
            <a:r>
              <a:rPr lang="en-US" dirty="0"/>
              <a:t> with the -DWITH_ARCHIVE_STORAGE_ENGINE option.</a:t>
            </a:r>
          </a:p>
          <a:p>
            <a:r>
              <a:rPr lang="en-US" dirty="0"/>
              <a:t> When you create an ARCHIVE table, the server creates a table format file (.</a:t>
            </a:r>
            <a:r>
              <a:rPr lang="en-US" dirty="0" err="1"/>
              <a:t>frm</a:t>
            </a:r>
            <a:r>
              <a:rPr lang="en-US" dirty="0"/>
              <a:t> extension) in the database directory.</a:t>
            </a:r>
            <a:endParaRPr lang="en-IN" dirty="0"/>
          </a:p>
        </p:txBody>
      </p:sp>
    </p:spTree>
    <p:extLst>
      <p:ext uri="{BB962C8B-B14F-4D97-AF65-F5344CB8AC3E}">
        <p14:creationId xmlns:p14="http://schemas.microsoft.com/office/powerpoint/2010/main" val="3268608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A340E-CC41-6162-4643-DBA81A7ECC95}"/>
              </a:ext>
            </a:extLst>
          </p:cNvPr>
          <p:cNvSpPr>
            <a:spLocks noGrp="1"/>
          </p:cNvSpPr>
          <p:nvPr>
            <p:ph type="title"/>
          </p:nvPr>
        </p:nvSpPr>
        <p:spPr/>
        <p:txBody>
          <a:bodyPr/>
          <a:lstStyle/>
          <a:p>
            <a:r>
              <a:rPr lang="en-US" b="1" i="0" dirty="0">
                <a:effectLst/>
                <a:latin typeface="Helvetica" panose="020B0604020202020204" pitchFamily="34" charset="0"/>
              </a:rPr>
              <a:t>Features of ARCHIVE storage engine</a:t>
            </a:r>
            <a:endParaRPr lang="en-IN" dirty="0"/>
          </a:p>
        </p:txBody>
      </p:sp>
      <p:graphicFrame>
        <p:nvGraphicFramePr>
          <p:cNvPr id="4" name="Table 4">
            <a:extLst>
              <a:ext uri="{FF2B5EF4-FFF2-40B4-BE49-F238E27FC236}">
                <a16:creationId xmlns:a16="http://schemas.microsoft.com/office/drawing/2014/main" id="{DDC94404-3D12-39DE-A187-5D63A04300F6}"/>
              </a:ext>
            </a:extLst>
          </p:cNvPr>
          <p:cNvGraphicFramePr>
            <a:graphicFrameLocks noGrp="1"/>
          </p:cNvGraphicFramePr>
          <p:nvPr>
            <p:ph idx="1"/>
            <p:extLst>
              <p:ext uri="{D42A27DB-BD31-4B8C-83A1-F6EECF244321}">
                <p14:modId xmlns:p14="http://schemas.microsoft.com/office/powerpoint/2010/main" val="907960524"/>
              </p:ext>
            </p:extLst>
          </p:nvPr>
        </p:nvGraphicFramePr>
        <p:xfrm>
          <a:off x="614363" y="2274887"/>
          <a:ext cx="11329986" cy="4358640"/>
        </p:xfrm>
        <a:graphic>
          <a:graphicData uri="http://schemas.openxmlformats.org/drawingml/2006/table">
            <a:tbl>
              <a:tblPr firstRow="1" bandRow="1">
                <a:tableStyleId>{5C22544A-7EE6-4342-B048-85BDC9FD1C3A}</a:tableStyleId>
              </a:tblPr>
              <a:tblGrid>
                <a:gridCol w="2157412">
                  <a:extLst>
                    <a:ext uri="{9D8B030D-6E8A-4147-A177-3AD203B41FA5}">
                      <a16:colId xmlns:a16="http://schemas.microsoft.com/office/drawing/2014/main" val="2796644448"/>
                    </a:ext>
                  </a:extLst>
                </a:gridCol>
                <a:gridCol w="714375">
                  <a:extLst>
                    <a:ext uri="{9D8B030D-6E8A-4147-A177-3AD203B41FA5}">
                      <a16:colId xmlns:a16="http://schemas.microsoft.com/office/drawing/2014/main" val="2633409903"/>
                    </a:ext>
                  </a:extLst>
                </a:gridCol>
                <a:gridCol w="2793206">
                  <a:extLst>
                    <a:ext uri="{9D8B030D-6E8A-4147-A177-3AD203B41FA5}">
                      <a16:colId xmlns:a16="http://schemas.microsoft.com/office/drawing/2014/main" val="4045163743"/>
                    </a:ext>
                  </a:extLst>
                </a:gridCol>
                <a:gridCol w="935832">
                  <a:extLst>
                    <a:ext uri="{9D8B030D-6E8A-4147-A177-3AD203B41FA5}">
                      <a16:colId xmlns:a16="http://schemas.microsoft.com/office/drawing/2014/main" val="2376481154"/>
                    </a:ext>
                  </a:extLst>
                </a:gridCol>
                <a:gridCol w="3671887">
                  <a:extLst>
                    <a:ext uri="{9D8B030D-6E8A-4147-A177-3AD203B41FA5}">
                      <a16:colId xmlns:a16="http://schemas.microsoft.com/office/drawing/2014/main" val="2669890210"/>
                    </a:ext>
                  </a:extLst>
                </a:gridCol>
                <a:gridCol w="1057274">
                  <a:extLst>
                    <a:ext uri="{9D8B030D-6E8A-4147-A177-3AD203B41FA5}">
                      <a16:colId xmlns:a16="http://schemas.microsoft.com/office/drawing/2014/main" val="3762789383"/>
                    </a:ext>
                  </a:extLst>
                </a:gridCol>
              </a:tblGrid>
              <a:tr h="370840">
                <a:tc>
                  <a:txBody>
                    <a:bodyPr/>
                    <a:lstStyle/>
                    <a:p>
                      <a:pPr fontAlgn="t"/>
                      <a:r>
                        <a:rPr lang="en-IN" dirty="0">
                          <a:effectLst/>
                        </a:rPr>
                        <a:t>Storage limits</a:t>
                      </a:r>
                    </a:p>
                  </a:txBody>
                  <a:tcPr marL="76200" marR="76200" marT="76200" marB="76200"/>
                </a:tc>
                <a:tc>
                  <a:txBody>
                    <a:bodyPr/>
                    <a:lstStyle/>
                    <a:p>
                      <a:pPr fontAlgn="t"/>
                      <a:r>
                        <a:rPr lang="en-IN">
                          <a:effectLst/>
                        </a:rPr>
                        <a:t>None</a:t>
                      </a:r>
                    </a:p>
                  </a:txBody>
                  <a:tcPr marL="76200" marR="76200" marT="76200" marB="76200"/>
                </a:tc>
                <a:tc>
                  <a:txBody>
                    <a:bodyPr/>
                    <a:lstStyle/>
                    <a:p>
                      <a:pPr fontAlgn="t"/>
                      <a:r>
                        <a:rPr lang="en-IN">
                          <a:effectLst/>
                        </a:rPr>
                        <a:t>Transactions</a:t>
                      </a:r>
                    </a:p>
                  </a:txBody>
                  <a:tcPr marL="76200" marR="76200" marT="76200" marB="76200"/>
                </a:tc>
                <a:tc>
                  <a:txBody>
                    <a:bodyPr/>
                    <a:lstStyle/>
                    <a:p>
                      <a:pPr fontAlgn="t"/>
                      <a:r>
                        <a:rPr lang="en-IN">
                          <a:effectLst/>
                        </a:rPr>
                        <a:t>No</a:t>
                      </a:r>
                    </a:p>
                  </a:txBody>
                  <a:tcPr marL="76200" marR="76200" marT="76200" marB="76200"/>
                </a:tc>
                <a:tc>
                  <a:txBody>
                    <a:bodyPr/>
                    <a:lstStyle/>
                    <a:p>
                      <a:pPr fontAlgn="t"/>
                      <a:r>
                        <a:rPr lang="en-IN" dirty="0">
                          <a:effectLst/>
                        </a:rPr>
                        <a:t>Locking granularity</a:t>
                      </a:r>
                    </a:p>
                  </a:txBody>
                  <a:tcPr marL="76200" marR="76200" marT="76200" marB="76200"/>
                </a:tc>
                <a:tc>
                  <a:txBody>
                    <a:bodyPr/>
                    <a:lstStyle/>
                    <a:p>
                      <a:pPr fontAlgn="t"/>
                      <a:r>
                        <a:rPr lang="en-IN" dirty="0">
                          <a:effectLst/>
                        </a:rPr>
                        <a:t>Table</a:t>
                      </a:r>
                    </a:p>
                  </a:txBody>
                  <a:tcPr marL="76200" marR="76200" marT="76200" marB="76200"/>
                </a:tc>
                <a:extLst>
                  <a:ext uri="{0D108BD9-81ED-4DB2-BD59-A6C34878D82A}">
                    <a16:rowId xmlns:a16="http://schemas.microsoft.com/office/drawing/2014/main" val="885564028"/>
                  </a:ext>
                </a:extLst>
              </a:tr>
              <a:tr h="370840">
                <a:tc>
                  <a:txBody>
                    <a:bodyPr/>
                    <a:lstStyle/>
                    <a:p>
                      <a:pPr fontAlgn="t"/>
                      <a:r>
                        <a:rPr lang="en-IN">
                          <a:effectLst/>
                        </a:rPr>
                        <a:t>MVCC</a:t>
                      </a:r>
                    </a:p>
                  </a:txBody>
                  <a:tcPr marL="76200" marR="76200" marT="76200" marB="76200"/>
                </a:tc>
                <a:tc>
                  <a:txBody>
                    <a:bodyPr/>
                    <a:lstStyle/>
                    <a:p>
                      <a:pPr fontAlgn="t"/>
                      <a:r>
                        <a:rPr lang="en-IN">
                          <a:effectLst/>
                        </a:rPr>
                        <a:t>No</a:t>
                      </a:r>
                    </a:p>
                  </a:txBody>
                  <a:tcPr marL="76200" marR="76200" marT="76200" marB="76200"/>
                </a:tc>
                <a:tc>
                  <a:txBody>
                    <a:bodyPr/>
                    <a:lstStyle/>
                    <a:p>
                      <a:pPr fontAlgn="t"/>
                      <a:r>
                        <a:rPr lang="en-IN">
                          <a:effectLst/>
                        </a:rPr>
                        <a:t>Geospatial data type support</a:t>
                      </a:r>
                    </a:p>
                  </a:txBody>
                  <a:tcPr marL="76200" marR="76200" marT="76200" marB="76200"/>
                </a:tc>
                <a:tc>
                  <a:txBody>
                    <a:bodyPr/>
                    <a:lstStyle/>
                    <a:p>
                      <a:pPr fontAlgn="t"/>
                      <a:r>
                        <a:rPr lang="en-IN">
                          <a:effectLst/>
                        </a:rPr>
                        <a:t>Yes</a:t>
                      </a:r>
                    </a:p>
                  </a:txBody>
                  <a:tcPr marL="76200" marR="76200" marT="76200" marB="76200"/>
                </a:tc>
                <a:tc>
                  <a:txBody>
                    <a:bodyPr/>
                    <a:lstStyle/>
                    <a:p>
                      <a:pPr fontAlgn="t"/>
                      <a:r>
                        <a:rPr lang="en-IN">
                          <a:effectLst/>
                        </a:rPr>
                        <a:t>Geospatial indexing support</a:t>
                      </a:r>
                    </a:p>
                  </a:txBody>
                  <a:tcPr marL="76200" marR="76200" marT="76200" marB="76200"/>
                </a:tc>
                <a:tc>
                  <a:txBody>
                    <a:bodyPr/>
                    <a:lstStyle/>
                    <a:p>
                      <a:pPr fontAlgn="t"/>
                      <a:r>
                        <a:rPr lang="en-IN">
                          <a:effectLst/>
                        </a:rPr>
                        <a:t>No</a:t>
                      </a:r>
                    </a:p>
                  </a:txBody>
                  <a:tcPr marL="76200" marR="76200" marT="76200" marB="76200"/>
                </a:tc>
                <a:extLst>
                  <a:ext uri="{0D108BD9-81ED-4DB2-BD59-A6C34878D82A}">
                    <a16:rowId xmlns:a16="http://schemas.microsoft.com/office/drawing/2014/main" val="339342760"/>
                  </a:ext>
                </a:extLst>
              </a:tr>
              <a:tr h="370840">
                <a:tc>
                  <a:txBody>
                    <a:bodyPr/>
                    <a:lstStyle/>
                    <a:p>
                      <a:pPr fontAlgn="t"/>
                      <a:r>
                        <a:rPr lang="en-IN">
                          <a:effectLst/>
                        </a:rPr>
                        <a:t>B-tree indexes</a:t>
                      </a:r>
                    </a:p>
                  </a:txBody>
                  <a:tcPr marL="76200" marR="76200" marT="76200" marB="76200"/>
                </a:tc>
                <a:tc>
                  <a:txBody>
                    <a:bodyPr/>
                    <a:lstStyle/>
                    <a:p>
                      <a:pPr fontAlgn="t"/>
                      <a:r>
                        <a:rPr lang="en-IN">
                          <a:effectLst/>
                        </a:rPr>
                        <a:t>No</a:t>
                      </a:r>
                    </a:p>
                  </a:txBody>
                  <a:tcPr marL="76200" marR="76200" marT="76200" marB="76200"/>
                </a:tc>
                <a:tc>
                  <a:txBody>
                    <a:bodyPr/>
                    <a:lstStyle/>
                    <a:p>
                      <a:pPr fontAlgn="t"/>
                      <a:r>
                        <a:rPr lang="en-IN">
                          <a:effectLst/>
                        </a:rPr>
                        <a:t>T-tree indexes</a:t>
                      </a:r>
                    </a:p>
                  </a:txBody>
                  <a:tcPr marL="76200" marR="76200" marT="76200" marB="76200"/>
                </a:tc>
                <a:tc>
                  <a:txBody>
                    <a:bodyPr/>
                    <a:lstStyle/>
                    <a:p>
                      <a:pPr fontAlgn="t"/>
                      <a:r>
                        <a:rPr lang="en-IN">
                          <a:effectLst/>
                        </a:rPr>
                        <a:t>No</a:t>
                      </a:r>
                    </a:p>
                  </a:txBody>
                  <a:tcPr marL="76200" marR="76200" marT="76200" marB="76200"/>
                </a:tc>
                <a:tc>
                  <a:txBody>
                    <a:bodyPr/>
                    <a:lstStyle/>
                    <a:p>
                      <a:pPr fontAlgn="t"/>
                      <a:r>
                        <a:rPr lang="en-IN">
                          <a:effectLst/>
                        </a:rPr>
                        <a:t>Hash indexes</a:t>
                      </a:r>
                    </a:p>
                  </a:txBody>
                  <a:tcPr marL="76200" marR="76200" marT="76200" marB="76200"/>
                </a:tc>
                <a:tc>
                  <a:txBody>
                    <a:bodyPr/>
                    <a:lstStyle/>
                    <a:p>
                      <a:pPr fontAlgn="t"/>
                      <a:r>
                        <a:rPr lang="en-IN">
                          <a:effectLst/>
                        </a:rPr>
                        <a:t>No</a:t>
                      </a:r>
                    </a:p>
                  </a:txBody>
                  <a:tcPr marL="76200" marR="76200" marT="76200" marB="76200"/>
                </a:tc>
                <a:extLst>
                  <a:ext uri="{0D108BD9-81ED-4DB2-BD59-A6C34878D82A}">
                    <a16:rowId xmlns:a16="http://schemas.microsoft.com/office/drawing/2014/main" val="1028106652"/>
                  </a:ext>
                </a:extLst>
              </a:tr>
              <a:tr h="370840">
                <a:tc>
                  <a:txBody>
                    <a:bodyPr/>
                    <a:lstStyle/>
                    <a:p>
                      <a:pPr fontAlgn="t"/>
                      <a:r>
                        <a:rPr lang="en-IN">
                          <a:effectLst/>
                        </a:rPr>
                        <a:t>Full-text search indexes</a:t>
                      </a:r>
                    </a:p>
                  </a:txBody>
                  <a:tcPr marL="76200" marR="76200" marT="76200" marB="76200"/>
                </a:tc>
                <a:tc>
                  <a:txBody>
                    <a:bodyPr/>
                    <a:lstStyle/>
                    <a:p>
                      <a:pPr fontAlgn="t"/>
                      <a:r>
                        <a:rPr lang="en-IN">
                          <a:effectLst/>
                        </a:rPr>
                        <a:t>No</a:t>
                      </a:r>
                    </a:p>
                  </a:txBody>
                  <a:tcPr marL="76200" marR="76200" marT="76200" marB="76200"/>
                </a:tc>
                <a:tc>
                  <a:txBody>
                    <a:bodyPr/>
                    <a:lstStyle/>
                    <a:p>
                      <a:pPr fontAlgn="t"/>
                      <a:r>
                        <a:rPr lang="en-IN">
                          <a:effectLst/>
                        </a:rPr>
                        <a:t>Clustered indexes</a:t>
                      </a:r>
                    </a:p>
                  </a:txBody>
                  <a:tcPr marL="76200" marR="76200" marT="76200" marB="76200"/>
                </a:tc>
                <a:tc>
                  <a:txBody>
                    <a:bodyPr/>
                    <a:lstStyle/>
                    <a:p>
                      <a:pPr fontAlgn="t"/>
                      <a:r>
                        <a:rPr lang="en-IN">
                          <a:effectLst/>
                        </a:rPr>
                        <a:t>No</a:t>
                      </a:r>
                    </a:p>
                  </a:txBody>
                  <a:tcPr marL="76200" marR="76200" marT="76200" marB="76200"/>
                </a:tc>
                <a:tc>
                  <a:txBody>
                    <a:bodyPr/>
                    <a:lstStyle/>
                    <a:p>
                      <a:pPr fontAlgn="t"/>
                      <a:r>
                        <a:rPr lang="en-IN">
                          <a:effectLst/>
                        </a:rPr>
                        <a:t>Data caches</a:t>
                      </a:r>
                    </a:p>
                  </a:txBody>
                  <a:tcPr marL="76200" marR="76200" marT="76200" marB="76200"/>
                </a:tc>
                <a:tc>
                  <a:txBody>
                    <a:bodyPr/>
                    <a:lstStyle/>
                    <a:p>
                      <a:pPr fontAlgn="t"/>
                      <a:r>
                        <a:rPr lang="en-IN">
                          <a:effectLst/>
                        </a:rPr>
                        <a:t>No</a:t>
                      </a:r>
                    </a:p>
                  </a:txBody>
                  <a:tcPr marL="76200" marR="76200" marT="76200" marB="76200"/>
                </a:tc>
                <a:extLst>
                  <a:ext uri="{0D108BD9-81ED-4DB2-BD59-A6C34878D82A}">
                    <a16:rowId xmlns:a16="http://schemas.microsoft.com/office/drawing/2014/main" val="2404932481"/>
                  </a:ext>
                </a:extLst>
              </a:tr>
              <a:tr h="370840">
                <a:tc>
                  <a:txBody>
                    <a:bodyPr/>
                    <a:lstStyle/>
                    <a:p>
                      <a:pPr fontAlgn="t"/>
                      <a:r>
                        <a:rPr lang="en-IN">
                          <a:effectLst/>
                        </a:rPr>
                        <a:t>Index caches</a:t>
                      </a:r>
                    </a:p>
                  </a:txBody>
                  <a:tcPr marL="76200" marR="76200" marT="76200" marB="76200"/>
                </a:tc>
                <a:tc>
                  <a:txBody>
                    <a:bodyPr/>
                    <a:lstStyle/>
                    <a:p>
                      <a:pPr fontAlgn="t"/>
                      <a:r>
                        <a:rPr lang="en-IN">
                          <a:effectLst/>
                        </a:rPr>
                        <a:t>No</a:t>
                      </a:r>
                    </a:p>
                  </a:txBody>
                  <a:tcPr marL="76200" marR="76200" marT="76200" marB="76200"/>
                </a:tc>
                <a:tc>
                  <a:txBody>
                    <a:bodyPr/>
                    <a:lstStyle/>
                    <a:p>
                      <a:pPr fontAlgn="t"/>
                      <a:r>
                        <a:rPr lang="en-IN">
                          <a:effectLst/>
                        </a:rPr>
                        <a:t>Compressed data</a:t>
                      </a:r>
                    </a:p>
                  </a:txBody>
                  <a:tcPr marL="76200" marR="76200" marT="76200" marB="76200"/>
                </a:tc>
                <a:tc>
                  <a:txBody>
                    <a:bodyPr/>
                    <a:lstStyle/>
                    <a:p>
                      <a:pPr fontAlgn="t"/>
                      <a:r>
                        <a:rPr lang="en-IN">
                          <a:effectLst/>
                        </a:rPr>
                        <a:t>Yes</a:t>
                      </a:r>
                    </a:p>
                  </a:txBody>
                  <a:tcPr marL="76200" marR="76200" marT="76200" marB="76200"/>
                </a:tc>
                <a:tc>
                  <a:txBody>
                    <a:bodyPr/>
                    <a:lstStyle/>
                    <a:p>
                      <a:pPr fontAlgn="t"/>
                      <a:r>
                        <a:rPr lang="en-IN">
                          <a:effectLst/>
                        </a:rPr>
                        <a:t>Encrypted data</a:t>
                      </a:r>
                    </a:p>
                  </a:txBody>
                  <a:tcPr marL="76200" marR="76200" marT="76200" marB="76200"/>
                </a:tc>
                <a:tc>
                  <a:txBody>
                    <a:bodyPr/>
                    <a:lstStyle/>
                    <a:p>
                      <a:pPr fontAlgn="t"/>
                      <a:r>
                        <a:rPr lang="en-IN">
                          <a:effectLst/>
                        </a:rPr>
                        <a:t>Yes</a:t>
                      </a:r>
                    </a:p>
                  </a:txBody>
                  <a:tcPr marL="76200" marR="76200" marT="76200" marB="76200"/>
                </a:tc>
                <a:extLst>
                  <a:ext uri="{0D108BD9-81ED-4DB2-BD59-A6C34878D82A}">
                    <a16:rowId xmlns:a16="http://schemas.microsoft.com/office/drawing/2014/main" val="452660541"/>
                  </a:ext>
                </a:extLst>
              </a:tr>
              <a:tr h="370840">
                <a:tc>
                  <a:txBody>
                    <a:bodyPr/>
                    <a:lstStyle/>
                    <a:p>
                      <a:pPr fontAlgn="t"/>
                      <a:r>
                        <a:rPr lang="en-IN">
                          <a:effectLst/>
                        </a:rPr>
                        <a:t>Cluster database support</a:t>
                      </a:r>
                    </a:p>
                  </a:txBody>
                  <a:tcPr marL="76200" marR="76200" marT="76200" marB="76200"/>
                </a:tc>
                <a:tc>
                  <a:txBody>
                    <a:bodyPr/>
                    <a:lstStyle/>
                    <a:p>
                      <a:pPr fontAlgn="t"/>
                      <a:r>
                        <a:rPr lang="en-IN">
                          <a:effectLst/>
                        </a:rPr>
                        <a:t>No</a:t>
                      </a:r>
                    </a:p>
                  </a:txBody>
                  <a:tcPr marL="76200" marR="76200" marT="76200" marB="76200"/>
                </a:tc>
                <a:tc>
                  <a:txBody>
                    <a:bodyPr/>
                    <a:lstStyle/>
                    <a:p>
                      <a:pPr fontAlgn="t"/>
                      <a:r>
                        <a:rPr lang="en-IN">
                          <a:effectLst/>
                        </a:rPr>
                        <a:t>Replication support</a:t>
                      </a:r>
                    </a:p>
                  </a:txBody>
                  <a:tcPr marL="76200" marR="76200" marT="76200" marB="76200"/>
                </a:tc>
                <a:tc>
                  <a:txBody>
                    <a:bodyPr/>
                    <a:lstStyle/>
                    <a:p>
                      <a:pPr fontAlgn="t"/>
                      <a:r>
                        <a:rPr lang="en-IN">
                          <a:effectLst/>
                        </a:rPr>
                        <a:t>Yes</a:t>
                      </a:r>
                    </a:p>
                  </a:txBody>
                  <a:tcPr marL="76200" marR="76200" marT="76200" marB="76200"/>
                </a:tc>
                <a:tc>
                  <a:txBody>
                    <a:bodyPr/>
                    <a:lstStyle/>
                    <a:p>
                      <a:pPr fontAlgn="t"/>
                      <a:r>
                        <a:rPr lang="en-IN">
                          <a:effectLst/>
                        </a:rPr>
                        <a:t>Foreign key support</a:t>
                      </a:r>
                    </a:p>
                  </a:txBody>
                  <a:tcPr marL="76200" marR="76200" marT="76200" marB="76200"/>
                </a:tc>
                <a:tc>
                  <a:txBody>
                    <a:bodyPr/>
                    <a:lstStyle/>
                    <a:p>
                      <a:pPr fontAlgn="t"/>
                      <a:r>
                        <a:rPr lang="en-IN">
                          <a:effectLst/>
                        </a:rPr>
                        <a:t>No</a:t>
                      </a:r>
                    </a:p>
                  </a:txBody>
                  <a:tcPr marL="76200" marR="76200" marT="76200" marB="76200"/>
                </a:tc>
                <a:extLst>
                  <a:ext uri="{0D108BD9-81ED-4DB2-BD59-A6C34878D82A}">
                    <a16:rowId xmlns:a16="http://schemas.microsoft.com/office/drawing/2014/main" val="366564084"/>
                  </a:ext>
                </a:extLst>
              </a:tr>
              <a:tr h="370840">
                <a:tc>
                  <a:txBody>
                    <a:bodyPr/>
                    <a:lstStyle/>
                    <a:p>
                      <a:pPr fontAlgn="t"/>
                      <a:r>
                        <a:rPr lang="en-IN">
                          <a:effectLst/>
                        </a:rPr>
                        <a:t>Backup / point-in-time recovery</a:t>
                      </a:r>
                    </a:p>
                  </a:txBody>
                  <a:tcPr marL="76200" marR="76200" marT="76200" marB="76200"/>
                </a:tc>
                <a:tc>
                  <a:txBody>
                    <a:bodyPr/>
                    <a:lstStyle/>
                    <a:p>
                      <a:pPr fontAlgn="t"/>
                      <a:r>
                        <a:rPr lang="en-IN">
                          <a:effectLst/>
                        </a:rPr>
                        <a:t>Yes</a:t>
                      </a:r>
                    </a:p>
                  </a:txBody>
                  <a:tcPr marL="76200" marR="76200" marT="76200" marB="76200"/>
                </a:tc>
                <a:tc>
                  <a:txBody>
                    <a:bodyPr/>
                    <a:lstStyle/>
                    <a:p>
                      <a:pPr fontAlgn="t"/>
                      <a:r>
                        <a:rPr lang="en-IN">
                          <a:effectLst/>
                        </a:rPr>
                        <a:t>Query cache support</a:t>
                      </a:r>
                    </a:p>
                  </a:txBody>
                  <a:tcPr marL="76200" marR="76200" marT="76200" marB="76200"/>
                </a:tc>
                <a:tc>
                  <a:txBody>
                    <a:bodyPr/>
                    <a:lstStyle/>
                    <a:p>
                      <a:pPr fontAlgn="t"/>
                      <a:r>
                        <a:rPr lang="en-IN">
                          <a:effectLst/>
                        </a:rPr>
                        <a:t>Yes</a:t>
                      </a:r>
                    </a:p>
                  </a:txBody>
                  <a:tcPr marL="76200" marR="76200" marT="76200" marB="76200"/>
                </a:tc>
                <a:tc>
                  <a:txBody>
                    <a:bodyPr/>
                    <a:lstStyle/>
                    <a:p>
                      <a:pPr fontAlgn="t"/>
                      <a:r>
                        <a:rPr lang="en-US">
                          <a:effectLst/>
                        </a:rPr>
                        <a:t>Update statistics for data dictionary</a:t>
                      </a:r>
                    </a:p>
                  </a:txBody>
                  <a:tcPr marL="76200" marR="76200" marT="76200" marB="76200"/>
                </a:tc>
                <a:tc>
                  <a:txBody>
                    <a:bodyPr/>
                    <a:lstStyle/>
                    <a:p>
                      <a:pPr fontAlgn="t"/>
                      <a:r>
                        <a:rPr lang="en-IN" dirty="0">
                          <a:effectLst/>
                        </a:rPr>
                        <a:t>Yes</a:t>
                      </a:r>
                    </a:p>
                  </a:txBody>
                  <a:tcPr marL="76200" marR="76200" marT="76200" marB="76200"/>
                </a:tc>
                <a:extLst>
                  <a:ext uri="{0D108BD9-81ED-4DB2-BD59-A6C34878D82A}">
                    <a16:rowId xmlns:a16="http://schemas.microsoft.com/office/drawing/2014/main" val="2990072965"/>
                  </a:ext>
                </a:extLst>
              </a:tr>
            </a:tbl>
          </a:graphicData>
        </a:graphic>
      </p:graphicFrame>
    </p:spTree>
    <p:extLst>
      <p:ext uri="{BB962C8B-B14F-4D97-AF65-F5344CB8AC3E}">
        <p14:creationId xmlns:p14="http://schemas.microsoft.com/office/powerpoint/2010/main" val="32064693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BF2D4-CFE8-7A92-49F1-CA7C706FFD47}"/>
              </a:ext>
            </a:extLst>
          </p:cNvPr>
          <p:cNvSpPr>
            <a:spLocks noGrp="1"/>
          </p:cNvSpPr>
          <p:nvPr>
            <p:ph type="title"/>
          </p:nvPr>
        </p:nvSpPr>
        <p:spPr/>
        <p:txBody>
          <a:bodyPr/>
          <a:lstStyle/>
          <a:p>
            <a:r>
              <a:rPr lang="en-US" dirty="0"/>
              <a:t>ARCHIVE storage engine supports</a:t>
            </a:r>
            <a:endParaRPr lang="en-IN" dirty="0"/>
          </a:p>
        </p:txBody>
      </p:sp>
      <p:sp>
        <p:nvSpPr>
          <p:cNvPr id="3" name="Content Placeholder 2">
            <a:extLst>
              <a:ext uri="{FF2B5EF4-FFF2-40B4-BE49-F238E27FC236}">
                <a16:creationId xmlns:a16="http://schemas.microsoft.com/office/drawing/2014/main" id="{945C6B7A-8765-7D9D-5B8B-BB1483940C55}"/>
              </a:ext>
            </a:extLst>
          </p:cNvPr>
          <p:cNvSpPr>
            <a:spLocks noGrp="1"/>
          </p:cNvSpPr>
          <p:nvPr>
            <p:ph idx="1"/>
          </p:nvPr>
        </p:nvSpPr>
        <p:spPr/>
        <p:txBody>
          <a:bodyPr/>
          <a:lstStyle/>
          <a:p>
            <a:endParaRPr lang="en-US" dirty="0"/>
          </a:p>
          <a:p>
            <a:r>
              <a:rPr lang="en-US" dirty="0"/>
              <a:t>INSERT and SELECT.</a:t>
            </a:r>
          </a:p>
          <a:p>
            <a:r>
              <a:rPr lang="en-US" dirty="0"/>
              <a:t>ORDER BY operations</a:t>
            </a:r>
          </a:p>
          <a:p>
            <a:r>
              <a:rPr lang="en-US" dirty="0"/>
              <a:t>BLOB columns</a:t>
            </a:r>
          </a:p>
          <a:p>
            <a:r>
              <a:rPr lang="en-US" dirty="0"/>
              <a:t>AUTO_INCREMENT column attribute. The AUTO_INCREMENT column can have either a unique or nonunique index.</a:t>
            </a:r>
          </a:p>
          <a:p>
            <a:r>
              <a:rPr lang="en-US" dirty="0"/>
              <a:t>AUTO_INCREMENT table option in CREATE TABLE statements</a:t>
            </a:r>
            <a:endParaRPr lang="en-IN" dirty="0"/>
          </a:p>
        </p:txBody>
      </p:sp>
    </p:spTree>
    <p:extLst>
      <p:ext uri="{BB962C8B-B14F-4D97-AF65-F5344CB8AC3E}">
        <p14:creationId xmlns:p14="http://schemas.microsoft.com/office/powerpoint/2010/main" val="20034563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6E8F1-7864-9C55-F27C-0464FF843154}"/>
              </a:ext>
            </a:extLst>
          </p:cNvPr>
          <p:cNvSpPr>
            <a:spLocks noGrp="1"/>
          </p:cNvSpPr>
          <p:nvPr>
            <p:ph type="title"/>
          </p:nvPr>
        </p:nvSpPr>
        <p:spPr/>
        <p:txBody>
          <a:bodyPr/>
          <a:lstStyle/>
          <a:p>
            <a:r>
              <a:rPr lang="en-US" dirty="0"/>
              <a:t>ARCHIVE storage engine does not support</a:t>
            </a:r>
            <a:endParaRPr lang="en-IN" dirty="0"/>
          </a:p>
        </p:txBody>
      </p:sp>
      <p:sp>
        <p:nvSpPr>
          <p:cNvPr id="3" name="Content Placeholder 2">
            <a:extLst>
              <a:ext uri="{FF2B5EF4-FFF2-40B4-BE49-F238E27FC236}">
                <a16:creationId xmlns:a16="http://schemas.microsoft.com/office/drawing/2014/main" id="{275D4AAD-D6C6-A92F-0CA9-BAC7063E5056}"/>
              </a:ext>
            </a:extLst>
          </p:cNvPr>
          <p:cNvSpPr>
            <a:spLocks noGrp="1"/>
          </p:cNvSpPr>
          <p:nvPr>
            <p:ph idx="1"/>
          </p:nvPr>
        </p:nvSpPr>
        <p:spPr/>
        <p:txBody>
          <a:bodyPr/>
          <a:lstStyle/>
          <a:p>
            <a:endParaRPr lang="en-US" dirty="0"/>
          </a:p>
          <a:p>
            <a:r>
              <a:rPr lang="en-US" dirty="0"/>
              <a:t>DELETE, REPLACE, or UPDATE</a:t>
            </a:r>
          </a:p>
          <a:p>
            <a:r>
              <a:rPr lang="en-US" dirty="0"/>
              <a:t>Inserting a value into an AUTO_INCREMENT column less than the current maximum column value.</a:t>
            </a:r>
            <a:endParaRPr lang="en-IN" dirty="0"/>
          </a:p>
        </p:txBody>
      </p:sp>
    </p:spTree>
    <p:extLst>
      <p:ext uri="{BB962C8B-B14F-4D97-AF65-F5344CB8AC3E}">
        <p14:creationId xmlns:p14="http://schemas.microsoft.com/office/powerpoint/2010/main" val="7196330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33B10-EF02-B0C5-1BCA-588C6D406C14}"/>
              </a:ext>
            </a:extLst>
          </p:cNvPr>
          <p:cNvSpPr>
            <a:spLocks noGrp="1"/>
          </p:cNvSpPr>
          <p:nvPr>
            <p:ph type="title"/>
          </p:nvPr>
        </p:nvSpPr>
        <p:spPr/>
        <p:txBody>
          <a:bodyPr/>
          <a:lstStyle/>
          <a:p>
            <a:r>
              <a:rPr lang="en-US" dirty="0"/>
              <a:t>ARCHIVE storage engine: Storage &amp; Retrieval</a:t>
            </a:r>
            <a:endParaRPr lang="en-IN" dirty="0"/>
          </a:p>
        </p:txBody>
      </p:sp>
      <p:sp>
        <p:nvSpPr>
          <p:cNvPr id="3" name="Content Placeholder 2">
            <a:extLst>
              <a:ext uri="{FF2B5EF4-FFF2-40B4-BE49-F238E27FC236}">
                <a16:creationId xmlns:a16="http://schemas.microsoft.com/office/drawing/2014/main" id="{C26999AE-F9D4-E41E-E5D1-4216ADD73898}"/>
              </a:ext>
            </a:extLst>
          </p:cNvPr>
          <p:cNvSpPr>
            <a:spLocks noGrp="1"/>
          </p:cNvSpPr>
          <p:nvPr>
            <p:ph idx="1"/>
          </p:nvPr>
        </p:nvSpPr>
        <p:spPr/>
        <p:txBody>
          <a:bodyPr/>
          <a:lstStyle/>
          <a:p>
            <a:endParaRPr lang="en-US" dirty="0"/>
          </a:p>
          <a:p>
            <a:r>
              <a:rPr lang="en-US" dirty="0"/>
              <a:t>The ARCHIVE engine uses </a:t>
            </a:r>
            <a:r>
              <a:rPr lang="en-US" dirty="0" err="1"/>
              <a:t>zlib</a:t>
            </a:r>
            <a:r>
              <a:rPr lang="en-US" dirty="0"/>
              <a:t> lossless data compression (see http://www.zlib.net/).</a:t>
            </a:r>
          </a:p>
          <a:p>
            <a:r>
              <a:rPr lang="en-US" dirty="0"/>
              <a:t>Rows are compressed as they are inserted.</a:t>
            </a:r>
          </a:p>
          <a:p>
            <a:r>
              <a:rPr lang="en-US" dirty="0"/>
              <a:t>On retrieval, rows are uncompressed on demand; there is no row cache.</a:t>
            </a:r>
            <a:endParaRPr lang="en-IN" dirty="0"/>
          </a:p>
        </p:txBody>
      </p:sp>
    </p:spTree>
    <p:extLst>
      <p:ext uri="{BB962C8B-B14F-4D97-AF65-F5344CB8AC3E}">
        <p14:creationId xmlns:p14="http://schemas.microsoft.com/office/powerpoint/2010/main" val="17174129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7F6AE-F367-EBEB-4FE7-F762208CA552}"/>
              </a:ext>
            </a:extLst>
          </p:cNvPr>
          <p:cNvSpPr>
            <a:spLocks noGrp="1"/>
          </p:cNvSpPr>
          <p:nvPr>
            <p:ph type="title"/>
          </p:nvPr>
        </p:nvSpPr>
        <p:spPr/>
        <p:txBody>
          <a:bodyPr/>
          <a:lstStyle/>
          <a:p>
            <a:r>
              <a:rPr lang="en-US" dirty="0"/>
              <a:t>EXAMPLE Storage Engine</a:t>
            </a:r>
            <a:br>
              <a:rPr lang="en-US" dirty="0"/>
            </a:br>
            <a:endParaRPr lang="en-IN" dirty="0"/>
          </a:p>
        </p:txBody>
      </p:sp>
      <p:sp>
        <p:nvSpPr>
          <p:cNvPr id="3" name="Content Placeholder 2">
            <a:extLst>
              <a:ext uri="{FF2B5EF4-FFF2-40B4-BE49-F238E27FC236}">
                <a16:creationId xmlns:a16="http://schemas.microsoft.com/office/drawing/2014/main" id="{516A2E63-0BCB-069A-DBA9-1BD70A15A70D}"/>
              </a:ext>
            </a:extLst>
          </p:cNvPr>
          <p:cNvSpPr>
            <a:spLocks noGrp="1"/>
          </p:cNvSpPr>
          <p:nvPr>
            <p:ph idx="1"/>
          </p:nvPr>
        </p:nvSpPr>
        <p:spPr>
          <a:xfrm>
            <a:off x="1154954" y="2603499"/>
            <a:ext cx="10475071" cy="3654425"/>
          </a:xfrm>
        </p:spPr>
        <p:txBody>
          <a:bodyPr>
            <a:normAutofit lnSpcReduction="10000"/>
          </a:bodyPr>
          <a:lstStyle/>
          <a:p>
            <a:r>
              <a:rPr lang="en-US" dirty="0"/>
              <a:t>The EXAMPLE storage engine is a stub engine that does nothing and serve as an example in the MySQL source code that clarify how to begin writing new storage engines. </a:t>
            </a:r>
          </a:p>
          <a:p>
            <a:r>
              <a:rPr lang="en-US" dirty="0"/>
              <a:t>To examine the source for the EXAMPLE engine, look in the storage/example directory of a MySQL source distribution. </a:t>
            </a:r>
          </a:p>
          <a:p>
            <a:pPr marL="0" indent="0">
              <a:buNone/>
            </a:pPr>
            <a:r>
              <a:rPr lang="en-US" dirty="0"/>
              <a:t>When you create an EXAMPLE table :</a:t>
            </a:r>
          </a:p>
          <a:p>
            <a:r>
              <a:rPr lang="en-US" dirty="0"/>
              <a:t>The server creates a table format file (.</a:t>
            </a:r>
            <a:r>
              <a:rPr lang="en-US" dirty="0" err="1"/>
              <a:t>frm</a:t>
            </a:r>
            <a:r>
              <a:rPr lang="en-US" dirty="0"/>
              <a:t> extension) in the database directory.</a:t>
            </a:r>
          </a:p>
          <a:p>
            <a:r>
              <a:rPr lang="en-US" dirty="0"/>
              <a:t>No other files are created</a:t>
            </a:r>
          </a:p>
          <a:p>
            <a:r>
              <a:rPr lang="en-US" dirty="0"/>
              <a:t>No data can be stored into the table.</a:t>
            </a:r>
          </a:p>
          <a:p>
            <a:r>
              <a:rPr lang="en-US" dirty="0"/>
              <a:t>Retrievals return an empty result.</a:t>
            </a:r>
          </a:p>
          <a:p>
            <a:r>
              <a:rPr lang="en-US" dirty="0"/>
              <a:t>Does not support indexing.</a:t>
            </a:r>
            <a:endParaRPr lang="en-IN" dirty="0"/>
          </a:p>
        </p:txBody>
      </p:sp>
    </p:spTree>
    <p:extLst>
      <p:ext uri="{BB962C8B-B14F-4D97-AF65-F5344CB8AC3E}">
        <p14:creationId xmlns:p14="http://schemas.microsoft.com/office/powerpoint/2010/main" val="1670464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D67E786E-0386-5958-5FA3-1AB0B0CB697D}"/>
              </a:ext>
            </a:extLst>
          </p:cNvPr>
          <p:cNvGraphicFramePr>
            <a:graphicFrameLocks noGrp="1"/>
          </p:cNvGraphicFramePr>
          <p:nvPr>
            <p:ph idx="4294967295"/>
            <p:extLst>
              <p:ext uri="{D42A27DB-BD31-4B8C-83A1-F6EECF244321}">
                <p14:modId xmlns:p14="http://schemas.microsoft.com/office/powerpoint/2010/main" val="2752847823"/>
              </p:ext>
            </p:extLst>
          </p:nvPr>
        </p:nvGraphicFramePr>
        <p:xfrm>
          <a:off x="195262" y="103187"/>
          <a:ext cx="11649076" cy="6461760"/>
        </p:xfrm>
        <a:graphic>
          <a:graphicData uri="http://schemas.openxmlformats.org/drawingml/2006/table">
            <a:tbl>
              <a:tblPr firstRow="1" bandRow="1">
                <a:tableStyleId>{5C22544A-7EE6-4342-B048-85BDC9FD1C3A}</a:tableStyleId>
              </a:tblPr>
              <a:tblGrid>
                <a:gridCol w="1529285">
                  <a:extLst>
                    <a:ext uri="{9D8B030D-6E8A-4147-A177-3AD203B41FA5}">
                      <a16:colId xmlns:a16="http://schemas.microsoft.com/office/drawing/2014/main" val="3744503238"/>
                    </a:ext>
                  </a:extLst>
                </a:gridCol>
                <a:gridCol w="10119791">
                  <a:extLst>
                    <a:ext uri="{9D8B030D-6E8A-4147-A177-3AD203B41FA5}">
                      <a16:colId xmlns:a16="http://schemas.microsoft.com/office/drawing/2014/main" val="622753488"/>
                    </a:ext>
                  </a:extLst>
                </a:gridCol>
              </a:tblGrid>
              <a:tr h="370840">
                <a:tc>
                  <a:txBody>
                    <a:bodyPr/>
                    <a:lstStyle/>
                    <a:p>
                      <a:pPr algn="l" fontAlgn="t"/>
                      <a:r>
                        <a:rPr lang="en-IN" dirty="0">
                          <a:effectLst/>
                        </a:rPr>
                        <a:t>Engines</a:t>
                      </a:r>
                    </a:p>
                  </a:txBody>
                  <a:tcPr marL="76200" marR="76200" marT="76200" marB="76200"/>
                </a:tc>
                <a:tc>
                  <a:txBody>
                    <a:bodyPr/>
                    <a:lstStyle/>
                    <a:p>
                      <a:pPr algn="l" fontAlgn="t"/>
                      <a:r>
                        <a:rPr lang="en-IN" dirty="0">
                          <a:effectLst/>
                        </a:rPr>
                        <a:t>Description</a:t>
                      </a:r>
                    </a:p>
                  </a:txBody>
                  <a:tcPr marL="76200" marR="76200" marT="76200" marB="76200"/>
                </a:tc>
                <a:extLst>
                  <a:ext uri="{0D108BD9-81ED-4DB2-BD59-A6C34878D82A}">
                    <a16:rowId xmlns:a16="http://schemas.microsoft.com/office/drawing/2014/main" val="1633997163"/>
                  </a:ext>
                </a:extLst>
              </a:tr>
              <a:tr h="370840">
                <a:tc>
                  <a:txBody>
                    <a:bodyPr/>
                    <a:lstStyle/>
                    <a:p>
                      <a:pPr fontAlgn="t"/>
                      <a:r>
                        <a:rPr lang="en-IN" b="0" u="none" strike="noStrike" dirty="0" err="1">
                          <a:solidFill>
                            <a:srgbClr val="448AFF"/>
                          </a:solidFill>
                          <a:effectLst/>
                        </a:rPr>
                        <a:t>InnoDB</a:t>
                      </a:r>
                      <a:endParaRPr lang="en-IN" dirty="0">
                        <a:effectLst/>
                      </a:endParaRPr>
                    </a:p>
                  </a:txBody>
                  <a:tcPr marL="76200" marR="76200" marT="76200" marB="76200"/>
                </a:tc>
                <a:tc>
                  <a:txBody>
                    <a:bodyPr/>
                    <a:lstStyle/>
                    <a:p>
                      <a:pPr fontAlgn="t"/>
                      <a:r>
                        <a:rPr lang="en-US" b="0" dirty="0">
                          <a:effectLst/>
                        </a:rPr>
                        <a:t>Default storage engine for MySQL 5.5 and higher. Provides transaction-safe (ACID compliant) tables, supports FOREIGN KEY referential-integrity constraints. Supports commit, rollback, and crash-recovery capabilities to protect data. Also support row-level locking. Stores data in clustered indexes which reduces I/O for queries based on primary keys.</a:t>
                      </a:r>
                    </a:p>
                  </a:txBody>
                  <a:tcPr marL="76200" marR="76200" marT="76200" marB="76200"/>
                </a:tc>
                <a:extLst>
                  <a:ext uri="{0D108BD9-81ED-4DB2-BD59-A6C34878D82A}">
                    <a16:rowId xmlns:a16="http://schemas.microsoft.com/office/drawing/2014/main" val="1571946841"/>
                  </a:ext>
                </a:extLst>
              </a:tr>
              <a:tr h="370840">
                <a:tc>
                  <a:txBody>
                    <a:bodyPr/>
                    <a:lstStyle/>
                    <a:p>
                      <a:pPr fontAlgn="t"/>
                      <a:r>
                        <a:rPr lang="en-IN" b="0" u="none" strike="noStrike" dirty="0" err="1">
                          <a:solidFill>
                            <a:srgbClr val="448AFF"/>
                          </a:solidFill>
                          <a:effectLst/>
                        </a:rPr>
                        <a:t>MyISAM</a:t>
                      </a:r>
                      <a:endParaRPr lang="en-IN" dirty="0">
                        <a:effectLst/>
                      </a:endParaRPr>
                    </a:p>
                  </a:txBody>
                  <a:tcPr marL="76200" marR="76200" marT="76200" marB="76200"/>
                </a:tc>
                <a:tc>
                  <a:txBody>
                    <a:bodyPr/>
                    <a:lstStyle/>
                    <a:p>
                      <a:pPr fontAlgn="t"/>
                      <a:r>
                        <a:rPr lang="en-US">
                          <a:effectLst/>
                        </a:rPr>
                        <a:t>This storage engine, manages non transactional tables, provides high-speed storage and retrieval, supports full text searching.</a:t>
                      </a:r>
                    </a:p>
                  </a:txBody>
                  <a:tcPr marL="76200" marR="76200" marT="76200" marB="76200"/>
                </a:tc>
                <a:extLst>
                  <a:ext uri="{0D108BD9-81ED-4DB2-BD59-A6C34878D82A}">
                    <a16:rowId xmlns:a16="http://schemas.microsoft.com/office/drawing/2014/main" val="3350943788"/>
                  </a:ext>
                </a:extLst>
              </a:tr>
              <a:tr h="370840">
                <a:tc>
                  <a:txBody>
                    <a:bodyPr/>
                    <a:lstStyle/>
                    <a:p>
                      <a:pPr fontAlgn="t"/>
                      <a:r>
                        <a:rPr lang="en-IN" b="0" u="none" strike="noStrike" dirty="0">
                          <a:solidFill>
                            <a:srgbClr val="448AFF"/>
                          </a:solidFill>
                          <a:effectLst/>
                        </a:rPr>
                        <a:t>MEMORY</a:t>
                      </a:r>
                      <a:endParaRPr lang="en-IN" dirty="0">
                        <a:effectLst/>
                      </a:endParaRPr>
                    </a:p>
                  </a:txBody>
                  <a:tcPr marL="76200" marR="76200" marT="76200" marB="76200"/>
                </a:tc>
                <a:tc>
                  <a:txBody>
                    <a:bodyPr/>
                    <a:lstStyle/>
                    <a:p>
                      <a:pPr fontAlgn="t"/>
                      <a:r>
                        <a:rPr lang="en-US">
                          <a:effectLst/>
                        </a:rPr>
                        <a:t>Provides in-memory tables, formerly known as HEAP. It sores all data in RAM for faster access than storing data on disks. Useful for quick looks up of reference and other identical data.</a:t>
                      </a:r>
                    </a:p>
                  </a:txBody>
                  <a:tcPr marL="76200" marR="76200" marT="76200" marB="76200"/>
                </a:tc>
                <a:extLst>
                  <a:ext uri="{0D108BD9-81ED-4DB2-BD59-A6C34878D82A}">
                    <a16:rowId xmlns:a16="http://schemas.microsoft.com/office/drawing/2014/main" val="512591654"/>
                  </a:ext>
                </a:extLst>
              </a:tr>
              <a:tr h="370840">
                <a:tc>
                  <a:txBody>
                    <a:bodyPr/>
                    <a:lstStyle/>
                    <a:p>
                      <a:pPr fontAlgn="t"/>
                      <a:r>
                        <a:rPr lang="en-IN" b="0" u="none" strike="noStrike" dirty="0">
                          <a:solidFill>
                            <a:srgbClr val="448AFF"/>
                          </a:solidFill>
                          <a:effectLst/>
                        </a:rPr>
                        <a:t>MERGE</a:t>
                      </a:r>
                      <a:endParaRPr lang="en-IN" dirty="0">
                        <a:effectLst/>
                      </a:endParaRPr>
                    </a:p>
                  </a:txBody>
                  <a:tcPr marL="76200" marR="76200" marT="76200" marB="76200"/>
                </a:tc>
                <a:tc>
                  <a:txBody>
                    <a:bodyPr/>
                    <a:lstStyle/>
                    <a:p>
                      <a:pPr fontAlgn="t"/>
                      <a:r>
                        <a:rPr lang="en-US">
                          <a:effectLst/>
                        </a:rPr>
                        <a:t>Groups more than one similar MyISAM tables to be treated as a single table, can handle non transactional tables, included by default.</a:t>
                      </a:r>
                    </a:p>
                  </a:txBody>
                  <a:tcPr marL="76200" marR="76200" marT="76200" marB="76200"/>
                </a:tc>
                <a:extLst>
                  <a:ext uri="{0D108BD9-81ED-4DB2-BD59-A6C34878D82A}">
                    <a16:rowId xmlns:a16="http://schemas.microsoft.com/office/drawing/2014/main" val="322396984"/>
                  </a:ext>
                </a:extLst>
              </a:tr>
              <a:tr h="370840">
                <a:tc>
                  <a:txBody>
                    <a:bodyPr/>
                    <a:lstStyle/>
                    <a:p>
                      <a:pPr fontAlgn="t"/>
                      <a:r>
                        <a:rPr lang="en-IN" b="0" u="none" strike="noStrike" dirty="0">
                          <a:solidFill>
                            <a:srgbClr val="448AFF"/>
                          </a:solidFill>
                          <a:effectLst/>
                        </a:rPr>
                        <a:t>EXAMPLE</a:t>
                      </a:r>
                      <a:endParaRPr lang="en-IN" dirty="0">
                        <a:effectLst/>
                      </a:endParaRPr>
                    </a:p>
                  </a:txBody>
                  <a:tcPr marL="76200" marR="76200" marT="76200" marB="76200"/>
                </a:tc>
                <a:tc>
                  <a:txBody>
                    <a:bodyPr/>
                    <a:lstStyle/>
                    <a:p>
                      <a:pPr fontAlgn="t"/>
                      <a:r>
                        <a:rPr lang="en-US" dirty="0">
                          <a:effectLst/>
                        </a:rPr>
                        <a:t>You can create tables with this engine, but can not store or fetch data. Purpose of this is to teach developers about how to write a new storage engine.</a:t>
                      </a:r>
                    </a:p>
                  </a:txBody>
                  <a:tcPr marL="76200" marR="76200" marT="76200" marB="76200"/>
                </a:tc>
                <a:extLst>
                  <a:ext uri="{0D108BD9-81ED-4DB2-BD59-A6C34878D82A}">
                    <a16:rowId xmlns:a16="http://schemas.microsoft.com/office/drawing/2014/main" val="3236104338"/>
                  </a:ext>
                </a:extLst>
              </a:tr>
              <a:tr h="370840">
                <a:tc>
                  <a:txBody>
                    <a:bodyPr/>
                    <a:lstStyle/>
                    <a:p>
                      <a:pPr fontAlgn="t"/>
                      <a:r>
                        <a:rPr lang="en-IN" b="0" u="none" strike="noStrike" dirty="0">
                          <a:solidFill>
                            <a:srgbClr val="448AFF"/>
                          </a:solidFill>
                          <a:effectLst/>
                        </a:rPr>
                        <a:t>ARCHIVE</a:t>
                      </a:r>
                      <a:endParaRPr lang="en-IN" dirty="0">
                        <a:effectLst/>
                      </a:endParaRPr>
                    </a:p>
                  </a:txBody>
                  <a:tcPr marL="76200" marR="76200" marT="76200" marB="76200"/>
                </a:tc>
                <a:tc>
                  <a:txBody>
                    <a:bodyPr/>
                    <a:lstStyle/>
                    <a:p>
                      <a:pPr fontAlgn="t"/>
                      <a:r>
                        <a:rPr lang="en-US">
                          <a:effectLst/>
                        </a:rPr>
                        <a:t>Used to store a large amount of data, does not support indexes.</a:t>
                      </a:r>
                    </a:p>
                  </a:txBody>
                  <a:tcPr marL="76200" marR="76200" marT="76200" marB="76200"/>
                </a:tc>
                <a:extLst>
                  <a:ext uri="{0D108BD9-81ED-4DB2-BD59-A6C34878D82A}">
                    <a16:rowId xmlns:a16="http://schemas.microsoft.com/office/drawing/2014/main" val="968949131"/>
                  </a:ext>
                </a:extLst>
              </a:tr>
              <a:tr h="370840">
                <a:tc>
                  <a:txBody>
                    <a:bodyPr/>
                    <a:lstStyle/>
                    <a:p>
                      <a:pPr fontAlgn="t"/>
                      <a:r>
                        <a:rPr lang="en-IN" b="0" u="none" strike="noStrike" dirty="0">
                          <a:solidFill>
                            <a:srgbClr val="448AFF"/>
                          </a:solidFill>
                          <a:effectLst/>
                        </a:rPr>
                        <a:t>CSV</a:t>
                      </a:r>
                      <a:endParaRPr lang="en-IN" dirty="0">
                        <a:effectLst/>
                      </a:endParaRPr>
                    </a:p>
                  </a:txBody>
                  <a:tcPr marL="76200" marR="76200" marT="76200" marB="76200"/>
                </a:tc>
                <a:tc>
                  <a:txBody>
                    <a:bodyPr/>
                    <a:lstStyle/>
                    <a:p>
                      <a:pPr fontAlgn="t"/>
                      <a:r>
                        <a:rPr lang="en-IN">
                          <a:effectLst/>
                        </a:rPr>
                        <a:t>Stores data in Comma Separated Value format in a text file.</a:t>
                      </a:r>
                    </a:p>
                  </a:txBody>
                  <a:tcPr marL="76200" marR="76200" marT="76200" marB="76200"/>
                </a:tc>
                <a:extLst>
                  <a:ext uri="{0D108BD9-81ED-4DB2-BD59-A6C34878D82A}">
                    <a16:rowId xmlns:a16="http://schemas.microsoft.com/office/drawing/2014/main" val="1782140723"/>
                  </a:ext>
                </a:extLst>
              </a:tr>
              <a:tr h="370840">
                <a:tc>
                  <a:txBody>
                    <a:bodyPr/>
                    <a:lstStyle/>
                    <a:p>
                      <a:pPr fontAlgn="t"/>
                      <a:r>
                        <a:rPr lang="en-IN" b="0" u="none" strike="noStrike" dirty="0">
                          <a:solidFill>
                            <a:srgbClr val="448AFF"/>
                          </a:solidFill>
                          <a:effectLst/>
                        </a:rPr>
                        <a:t>BLACKHOLE</a:t>
                      </a:r>
                      <a:endParaRPr lang="en-IN" dirty="0">
                        <a:effectLst/>
                      </a:endParaRPr>
                    </a:p>
                  </a:txBody>
                  <a:tcPr marL="76200" marR="76200" marT="76200" marB="76200"/>
                </a:tc>
                <a:tc>
                  <a:txBody>
                    <a:bodyPr/>
                    <a:lstStyle/>
                    <a:p>
                      <a:pPr fontAlgn="t"/>
                      <a:r>
                        <a:rPr lang="en-US">
                          <a:effectLst/>
                        </a:rPr>
                        <a:t>Accepts data to store but always returns empty.</a:t>
                      </a:r>
                    </a:p>
                  </a:txBody>
                  <a:tcPr marL="76200" marR="76200" marT="76200" marB="76200"/>
                </a:tc>
                <a:extLst>
                  <a:ext uri="{0D108BD9-81ED-4DB2-BD59-A6C34878D82A}">
                    <a16:rowId xmlns:a16="http://schemas.microsoft.com/office/drawing/2014/main" val="4205564816"/>
                  </a:ext>
                </a:extLst>
              </a:tr>
              <a:tr h="370840">
                <a:tc>
                  <a:txBody>
                    <a:bodyPr/>
                    <a:lstStyle/>
                    <a:p>
                      <a:pPr fontAlgn="t"/>
                      <a:r>
                        <a:rPr lang="en-IN" b="0" u="none" strike="noStrike" dirty="0">
                          <a:solidFill>
                            <a:srgbClr val="448AFF"/>
                          </a:solidFill>
                          <a:effectLst/>
                        </a:rPr>
                        <a:t>FEDERATED</a:t>
                      </a:r>
                      <a:endParaRPr lang="en-IN" dirty="0">
                        <a:effectLst/>
                      </a:endParaRPr>
                    </a:p>
                  </a:txBody>
                  <a:tcPr marL="76200" marR="76200" marT="76200" marB="76200"/>
                </a:tc>
                <a:tc>
                  <a:txBody>
                    <a:bodyPr/>
                    <a:lstStyle/>
                    <a:p>
                      <a:pPr fontAlgn="t"/>
                      <a:r>
                        <a:rPr lang="it-IT" dirty="0">
                          <a:effectLst/>
                        </a:rPr>
                        <a:t>Stores data in a remote database.</a:t>
                      </a:r>
                    </a:p>
                  </a:txBody>
                  <a:tcPr marL="76200" marR="76200" marT="76200" marB="76200"/>
                </a:tc>
                <a:extLst>
                  <a:ext uri="{0D108BD9-81ED-4DB2-BD59-A6C34878D82A}">
                    <a16:rowId xmlns:a16="http://schemas.microsoft.com/office/drawing/2014/main" val="4165681494"/>
                  </a:ext>
                </a:extLst>
              </a:tr>
            </a:tbl>
          </a:graphicData>
        </a:graphic>
      </p:graphicFrame>
    </p:spTree>
    <p:extLst>
      <p:ext uri="{BB962C8B-B14F-4D97-AF65-F5344CB8AC3E}">
        <p14:creationId xmlns:p14="http://schemas.microsoft.com/office/powerpoint/2010/main" val="8684192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1BCA9-B874-210A-6C86-13996FB2F0F7}"/>
              </a:ext>
            </a:extLst>
          </p:cNvPr>
          <p:cNvSpPr>
            <a:spLocks noGrp="1"/>
          </p:cNvSpPr>
          <p:nvPr>
            <p:ph type="title"/>
          </p:nvPr>
        </p:nvSpPr>
        <p:spPr/>
        <p:txBody>
          <a:bodyPr/>
          <a:lstStyle/>
          <a:p>
            <a:r>
              <a:rPr lang="en-US" dirty="0"/>
              <a:t>BLACKHOLE Storage Engine</a:t>
            </a:r>
            <a:endParaRPr lang="en-IN" dirty="0"/>
          </a:p>
        </p:txBody>
      </p:sp>
      <p:sp>
        <p:nvSpPr>
          <p:cNvPr id="3" name="Content Placeholder 2">
            <a:extLst>
              <a:ext uri="{FF2B5EF4-FFF2-40B4-BE49-F238E27FC236}">
                <a16:creationId xmlns:a16="http://schemas.microsoft.com/office/drawing/2014/main" id="{B944D414-BE19-C9A4-812E-EE1778B5BE2A}"/>
              </a:ext>
            </a:extLst>
          </p:cNvPr>
          <p:cNvSpPr>
            <a:spLocks noGrp="1"/>
          </p:cNvSpPr>
          <p:nvPr>
            <p:ph idx="1"/>
          </p:nvPr>
        </p:nvSpPr>
        <p:spPr/>
        <p:txBody>
          <a:bodyPr/>
          <a:lstStyle/>
          <a:p>
            <a:r>
              <a:rPr lang="en-US" dirty="0"/>
              <a:t>The BLACKHOLE storage engine acts as a "black hole" that accepts data but returns an empty result. </a:t>
            </a:r>
          </a:p>
          <a:p>
            <a:r>
              <a:rPr lang="en-US" dirty="0"/>
              <a:t>To enable the BLACKHOLE storage engine (in case of MySQL build from source), invoke </a:t>
            </a:r>
            <a:r>
              <a:rPr lang="en-US" dirty="0" err="1"/>
              <a:t>CMake</a:t>
            </a:r>
            <a:r>
              <a:rPr lang="en-US" dirty="0"/>
              <a:t> with the -DWITH_BLACKHOLE_STORAGE_ENGINE option.</a:t>
            </a:r>
          </a:p>
          <a:p>
            <a:r>
              <a:rPr lang="en-US" dirty="0"/>
              <a:t> When you create a BLACKHOLE table, the server creates a table format file (.</a:t>
            </a:r>
            <a:r>
              <a:rPr lang="en-US" dirty="0" err="1"/>
              <a:t>frm</a:t>
            </a:r>
            <a:r>
              <a:rPr lang="en-US" dirty="0"/>
              <a:t>) in the database directory.</a:t>
            </a:r>
          </a:p>
          <a:p>
            <a:r>
              <a:rPr lang="en-US" dirty="0"/>
              <a:t> The BLACKHOLE storage engine supports all kinds of indexes</a:t>
            </a:r>
            <a:endParaRPr lang="en-IN" dirty="0"/>
          </a:p>
        </p:txBody>
      </p:sp>
    </p:spTree>
    <p:extLst>
      <p:ext uri="{BB962C8B-B14F-4D97-AF65-F5344CB8AC3E}">
        <p14:creationId xmlns:p14="http://schemas.microsoft.com/office/powerpoint/2010/main" val="28191730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8C1B-A5A5-1C55-7278-6FF2C5D7349D}"/>
              </a:ext>
            </a:extLst>
          </p:cNvPr>
          <p:cNvSpPr>
            <a:spLocks noGrp="1"/>
          </p:cNvSpPr>
          <p:nvPr>
            <p:ph type="title"/>
          </p:nvPr>
        </p:nvSpPr>
        <p:spPr/>
        <p:txBody>
          <a:bodyPr/>
          <a:lstStyle/>
          <a:p>
            <a:r>
              <a:rPr lang="en-US" dirty="0"/>
              <a:t>FEDERATED Storage Engine</a:t>
            </a:r>
            <a:endParaRPr lang="en-IN" dirty="0"/>
          </a:p>
        </p:txBody>
      </p:sp>
      <p:sp>
        <p:nvSpPr>
          <p:cNvPr id="3" name="Content Placeholder 2">
            <a:extLst>
              <a:ext uri="{FF2B5EF4-FFF2-40B4-BE49-F238E27FC236}">
                <a16:creationId xmlns:a16="http://schemas.microsoft.com/office/drawing/2014/main" id="{2F10C9BA-26FD-56EA-910C-8746F5048128}"/>
              </a:ext>
            </a:extLst>
          </p:cNvPr>
          <p:cNvSpPr>
            <a:spLocks noGrp="1"/>
          </p:cNvSpPr>
          <p:nvPr>
            <p:ph idx="1"/>
          </p:nvPr>
        </p:nvSpPr>
        <p:spPr>
          <a:xfrm>
            <a:off x="1154954" y="2603499"/>
            <a:ext cx="10517934" cy="3783013"/>
          </a:xfrm>
        </p:spPr>
        <p:txBody>
          <a:bodyPr>
            <a:normAutofit/>
          </a:bodyPr>
          <a:lstStyle/>
          <a:p>
            <a:r>
              <a:rPr lang="en-US" dirty="0"/>
              <a:t>Used to access data from a remote MySQL database without using replication or cluster technology. </a:t>
            </a:r>
          </a:p>
          <a:p>
            <a:r>
              <a:rPr lang="en-US" dirty="0"/>
              <a:t>Querying a local FEDERATED table automatically pulls the data from the remote (federated) tables. </a:t>
            </a:r>
          </a:p>
          <a:p>
            <a:r>
              <a:rPr lang="en-US" dirty="0"/>
              <a:t>No data is stored on the local tables. </a:t>
            </a:r>
          </a:p>
          <a:p>
            <a:r>
              <a:rPr lang="en-US" dirty="0"/>
              <a:t>To include the FEDERATED storage engine (in case of MySQL build from source), invoke </a:t>
            </a:r>
            <a:r>
              <a:rPr lang="en-US" dirty="0" err="1"/>
              <a:t>CMake</a:t>
            </a:r>
            <a:r>
              <a:rPr lang="en-US" dirty="0"/>
              <a:t> with the -DWITH_FEDERATED_STORAGE_ ENGINE option.</a:t>
            </a:r>
          </a:p>
          <a:p>
            <a:r>
              <a:rPr lang="en-US" dirty="0"/>
              <a:t>To enable FEDERATED (not enabled by default in the running server), you must start the MySQL server binary using the --federated option. </a:t>
            </a:r>
          </a:p>
          <a:p>
            <a:r>
              <a:rPr lang="en-US" dirty="0"/>
              <a:t>To check the source for the FEDERATED engine, look in the storage/ federated directory of a MySQL source distribution.</a:t>
            </a:r>
            <a:endParaRPr lang="en-IN" dirty="0"/>
          </a:p>
        </p:txBody>
      </p:sp>
    </p:spTree>
    <p:extLst>
      <p:ext uri="{BB962C8B-B14F-4D97-AF65-F5344CB8AC3E}">
        <p14:creationId xmlns:p14="http://schemas.microsoft.com/office/powerpoint/2010/main" val="39365865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1BC19-9B7E-852E-C2FA-3D276E55E5F5}"/>
              </a:ext>
            </a:extLst>
          </p:cNvPr>
          <p:cNvSpPr>
            <a:spLocks noGrp="1"/>
          </p:cNvSpPr>
          <p:nvPr>
            <p:ph type="title"/>
          </p:nvPr>
        </p:nvSpPr>
        <p:spPr/>
        <p:txBody>
          <a:bodyPr/>
          <a:lstStyle/>
          <a:p>
            <a:r>
              <a:rPr lang="en-US" dirty="0"/>
              <a:t>Create a FEDERATED table</a:t>
            </a:r>
            <a:endParaRPr lang="en-IN" dirty="0"/>
          </a:p>
        </p:txBody>
      </p:sp>
      <p:sp>
        <p:nvSpPr>
          <p:cNvPr id="3" name="Content Placeholder 2">
            <a:extLst>
              <a:ext uri="{FF2B5EF4-FFF2-40B4-BE49-F238E27FC236}">
                <a16:creationId xmlns:a16="http://schemas.microsoft.com/office/drawing/2014/main" id="{9A85FD8C-63D7-87C7-7178-0592A18618A8}"/>
              </a:ext>
            </a:extLst>
          </p:cNvPr>
          <p:cNvSpPr>
            <a:spLocks noGrp="1"/>
          </p:cNvSpPr>
          <p:nvPr>
            <p:ph idx="1"/>
          </p:nvPr>
        </p:nvSpPr>
        <p:spPr/>
        <p:txBody>
          <a:bodyPr/>
          <a:lstStyle/>
          <a:p>
            <a:r>
              <a:rPr lang="en-US" dirty="0"/>
              <a:t>Can create a FEDERATED table in the following ways :</a:t>
            </a:r>
          </a:p>
          <a:p>
            <a:endParaRPr lang="en-US" dirty="0"/>
          </a:p>
          <a:p>
            <a:r>
              <a:rPr lang="en-US" dirty="0"/>
              <a:t>Using CONNECTION</a:t>
            </a:r>
          </a:p>
          <a:p>
            <a:r>
              <a:rPr lang="en-US" dirty="0"/>
              <a:t>Using CREATE SERVER</a:t>
            </a:r>
          </a:p>
          <a:p>
            <a:r>
              <a:rPr lang="en-US" dirty="0"/>
              <a:t>Using CONNECTION : To use this method, you must specify the CONNECTION string after the engine type in a CREATE TABLE statement.</a:t>
            </a:r>
            <a:endParaRPr lang="en-IN" dirty="0"/>
          </a:p>
        </p:txBody>
      </p:sp>
    </p:spTree>
    <p:extLst>
      <p:ext uri="{BB962C8B-B14F-4D97-AF65-F5344CB8AC3E}">
        <p14:creationId xmlns:p14="http://schemas.microsoft.com/office/powerpoint/2010/main" val="42199890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353EB-86C0-8C17-A87F-7BF722A8EE59}"/>
              </a:ext>
            </a:extLst>
          </p:cNvPr>
          <p:cNvSpPr>
            <a:spLocks noGrp="1"/>
          </p:cNvSpPr>
          <p:nvPr>
            <p:ph type="title"/>
          </p:nvPr>
        </p:nvSpPr>
        <p:spPr/>
        <p:txBody>
          <a:bodyPr/>
          <a:lstStyle/>
          <a:p>
            <a:r>
              <a:rPr lang="en-US" dirty="0"/>
              <a:t>Create a FEDERATED table</a:t>
            </a:r>
            <a:endParaRPr lang="en-IN" dirty="0"/>
          </a:p>
        </p:txBody>
      </p:sp>
      <p:sp>
        <p:nvSpPr>
          <p:cNvPr id="3" name="Content Placeholder 2">
            <a:extLst>
              <a:ext uri="{FF2B5EF4-FFF2-40B4-BE49-F238E27FC236}">
                <a16:creationId xmlns:a16="http://schemas.microsoft.com/office/drawing/2014/main" id="{D541D237-A192-35E0-9875-99C6DE4C758C}"/>
              </a:ext>
            </a:extLst>
          </p:cNvPr>
          <p:cNvSpPr>
            <a:spLocks noGrp="1"/>
          </p:cNvSpPr>
          <p:nvPr>
            <p:ph idx="1"/>
          </p:nvPr>
        </p:nvSpPr>
        <p:spPr>
          <a:xfrm>
            <a:off x="571500" y="2514600"/>
            <a:ext cx="10829925" cy="4171950"/>
          </a:xfrm>
        </p:spPr>
        <p:txBody>
          <a:bodyPr>
            <a:normAutofit fontScale="85000" lnSpcReduction="20000"/>
          </a:bodyPr>
          <a:lstStyle/>
          <a:p>
            <a:pPr marL="0" indent="0">
              <a:buNone/>
            </a:pPr>
            <a:r>
              <a:rPr lang="en-US" dirty="0"/>
              <a:t>CREATE TABLE </a:t>
            </a:r>
            <a:r>
              <a:rPr lang="en-US" dirty="0" err="1"/>
              <a:t>federated_table</a:t>
            </a:r>
            <a:r>
              <a:rPr lang="en-US" dirty="0"/>
              <a:t> (</a:t>
            </a:r>
          </a:p>
          <a:p>
            <a:pPr marL="0" indent="0">
              <a:buNone/>
            </a:pPr>
            <a:r>
              <a:rPr lang="en-US" dirty="0"/>
              <a:t>    </a:t>
            </a:r>
            <a:r>
              <a:rPr lang="en-US" dirty="0" err="1"/>
              <a:t>roll_no</a:t>
            </a:r>
            <a:r>
              <a:rPr lang="en-US" dirty="0"/>
              <a:t>     INT(3) NOT NULL AUTO_INCREMENT,</a:t>
            </a:r>
          </a:p>
          <a:p>
            <a:pPr marL="0" indent="0">
              <a:buNone/>
            </a:pPr>
            <a:r>
              <a:rPr lang="en-US" dirty="0"/>
              <a:t>    </a:t>
            </a:r>
            <a:r>
              <a:rPr lang="en-US" dirty="0" err="1"/>
              <a:t>stu_name</a:t>
            </a:r>
            <a:r>
              <a:rPr lang="en-US" dirty="0"/>
              <a:t>   VARCHAR(42) NOT NULL DEFAULT '',</a:t>
            </a:r>
          </a:p>
          <a:p>
            <a:pPr marL="0" indent="0">
              <a:buNone/>
            </a:pPr>
            <a:r>
              <a:rPr lang="en-US" dirty="0"/>
              <a:t>    </a:t>
            </a:r>
            <a:r>
              <a:rPr lang="en-US" dirty="0" err="1"/>
              <a:t>total_marks</a:t>
            </a:r>
            <a:r>
              <a:rPr lang="en-US" dirty="0"/>
              <a:t>  INT(5) NOT NULL DEFAULT '0',</a:t>
            </a:r>
          </a:p>
          <a:p>
            <a:pPr marL="0" indent="0">
              <a:buNone/>
            </a:pPr>
            <a:r>
              <a:rPr lang="en-US" dirty="0"/>
              <a:t>    PRIMARY KEY  (</a:t>
            </a:r>
            <a:r>
              <a:rPr lang="en-US" dirty="0" err="1"/>
              <a:t>roll_no</a:t>
            </a:r>
            <a:r>
              <a:rPr lang="en-US" dirty="0"/>
              <a:t>),</a:t>
            </a:r>
          </a:p>
          <a:p>
            <a:pPr marL="0" indent="0">
              <a:buNone/>
            </a:pPr>
            <a:r>
              <a:rPr lang="en-US" dirty="0"/>
              <a:t>    INDEX </a:t>
            </a:r>
            <a:r>
              <a:rPr lang="en-US" dirty="0" err="1"/>
              <a:t>stu_name</a:t>
            </a:r>
            <a:r>
              <a:rPr lang="en-US" dirty="0"/>
              <a:t> (</a:t>
            </a:r>
            <a:r>
              <a:rPr lang="en-US" dirty="0" err="1"/>
              <a:t>stu_name</a:t>
            </a:r>
            <a:r>
              <a:rPr lang="en-US" dirty="0"/>
              <a:t>),</a:t>
            </a:r>
          </a:p>
          <a:p>
            <a:pPr marL="0" indent="0">
              <a:buNone/>
            </a:pPr>
            <a:r>
              <a:rPr lang="en-US" dirty="0"/>
              <a:t>    INDEX </a:t>
            </a:r>
            <a:r>
              <a:rPr lang="en-US" dirty="0" err="1"/>
              <a:t>total_marks</a:t>
            </a:r>
            <a:r>
              <a:rPr lang="en-US" dirty="0"/>
              <a:t> (</a:t>
            </a:r>
            <a:r>
              <a:rPr lang="en-US" dirty="0" err="1"/>
              <a:t>total_marks</a:t>
            </a:r>
            <a:r>
              <a:rPr lang="en-US" dirty="0"/>
              <a:t>)</a:t>
            </a:r>
          </a:p>
          <a:p>
            <a:pPr marL="0" indent="0">
              <a:buNone/>
            </a:pPr>
            <a:r>
              <a:rPr lang="en-US" dirty="0"/>
              <a:t>)</a:t>
            </a:r>
          </a:p>
          <a:p>
            <a:pPr marL="0" indent="0">
              <a:buNone/>
            </a:pPr>
            <a:r>
              <a:rPr lang="en-US" dirty="0"/>
              <a:t>ENGINE=FEDERATED</a:t>
            </a:r>
          </a:p>
          <a:p>
            <a:pPr marL="0" indent="0">
              <a:buNone/>
            </a:pPr>
            <a:r>
              <a:rPr lang="en-US" dirty="0"/>
              <a:t>DEFAULT CHARSET=latin1</a:t>
            </a:r>
          </a:p>
          <a:p>
            <a:pPr marL="0" indent="0">
              <a:buNone/>
            </a:pPr>
            <a:r>
              <a:rPr lang="en-US" dirty="0"/>
              <a:t>CONNECTION='</a:t>
            </a:r>
            <a:r>
              <a:rPr lang="en-US" dirty="0" err="1"/>
              <a:t>mysql</a:t>
            </a:r>
            <a:r>
              <a:rPr lang="en-US" dirty="0"/>
              <a:t>://feduser@remote_host:9306/federated/test10_table';</a:t>
            </a:r>
          </a:p>
          <a:p>
            <a:pPr marL="0" indent="0">
              <a:buNone/>
            </a:pPr>
            <a:r>
              <a:rPr lang="en-US" dirty="0"/>
              <a:t>The format of the connection string is as follows :</a:t>
            </a:r>
          </a:p>
          <a:p>
            <a:pPr marL="0" indent="0">
              <a:buNone/>
            </a:pPr>
            <a:r>
              <a:rPr lang="en-US" dirty="0"/>
              <a:t>scheme://user_name[:password]@host_name[:port_num]/db_name/tbl_name</a:t>
            </a:r>
            <a:endParaRPr lang="en-IN" dirty="0"/>
          </a:p>
        </p:txBody>
      </p:sp>
    </p:spTree>
    <p:extLst>
      <p:ext uri="{BB962C8B-B14F-4D97-AF65-F5344CB8AC3E}">
        <p14:creationId xmlns:p14="http://schemas.microsoft.com/office/powerpoint/2010/main" val="15648394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D9A4F-0486-6C94-DA5C-CC78CAB65859}"/>
              </a:ext>
            </a:extLst>
          </p:cNvPr>
          <p:cNvSpPr>
            <a:spLocks noGrp="1"/>
          </p:cNvSpPr>
          <p:nvPr>
            <p:ph type="title"/>
          </p:nvPr>
        </p:nvSpPr>
        <p:spPr/>
        <p:txBody>
          <a:bodyPr/>
          <a:lstStyle/>
          <a:p>
            <a:r>
              <a:rPr lang="en-US" dirty="0"/>
              <a:t>Create a FEDERATED table</a:t>
            </a:r>
            <a:endParaRPr lang="en-IN" dirty="0"/>
          </a:p>
        </p:txBody>
      </p:sp>
      <p:sp>
        <p:nvSpPr>
          <p:cNvPr id="3" name="Content Placeholder 2">
            <a:extLst>
              <a:ext uri="{FF2B5EF4-FFF2-40B4-BE49-F238E27FC236}">
                <a16:creationId xmlns:a16="http://schemas.microsoft.com/office/drawing/2014/main" id="{B7293291-CC95-F561-68CE-F028AB375577}"/>
              </a:ext>
            </a:extLst>
          </p:cNvPr>
          <p:cNvSpPr>
            <a:spLocks noGrp="1"/>
          </p:cNvSpPr>
          <p:nvPr>
            <p:ph idx="1"/>
          </p:nvPr>
        </p:nvSpPr>
        <p:spPr/>
        <p:txBody>
          <a:bodyPr>
            <a:normAutofit fontScale="92500" lnSpcReduction="10000"/>
          </a:bodyPr>
          <a:lstStyle/>
          <a:p>
            <a:r>
              <a:rPr lang="en-US" dirty="0"/>
              <a:t>scheme : A recognized connection protocol. Only </a:t>
            </a:r>
            <a:r>
              <a:rPr lang="en-US" dirty="0" err="1"/>
              <a:t>mysql</a:t>
            </a:r>
            <a:r>
              <a:rPr lang="en-US" dirty="0"/>
              <a:t> is supported as the scheme value at this point.</a:t>
            </a:r>
          </a:p>
          <a:p>
            <a:r>
              <a:rPr lang="en-US" dirty="0"/>
              <a:t>The user name for the connection, must have been created on the remote server, and have suitable privileges to perform the required actions like SELECT, INSERT, UPDATE, and so forth on the remote table.</a:t>
            </a:r>
          </a:p>
          <a:p>
            <a:r>
              <a:rPr lang="en-US" dirty="0"/>
              <a:t>The password for </a:t>
            </a:r>
            <a:r>
              <a:rPr lang="en-US" dirty="0" err="1"/>
              <a:t>user_name</a:t>
            </a:r>
            <a:r>
              <a:rPr lang="en-US" dirty="0"/>
              <a:t>. (Optional)</a:t>
            </a:r>
          </a:p>
          <a:p>
            <a:r>
              <a:rPr lang="en-US" dirty="0" err="1"/>
              <a:t>host_name</a:t>
            </a:r>
            <a:r>
              <a:rPr lang="en-US" dirty="0"/>
              <a:t>: The host name or IP address of the remote server.</a:t>
            </a:r>
          </a:p>
          <a:p>
            <a:r>
              <a:rPr lang="en-US" dirty="0" err="1"/>
              <a:t>port_num</a:t>
            </a:r>
            <a:r>
              <a:rPr lang="en-US" dirty="0"/>
              <a:t>: The port number (default : 3306) for the remote server. (Optional)</a:t>
            </a:r>
          </a:p>
          <a:p>
            <a:r>
              <a:rPr lang="en-US" dirty="0" err="1"/>
              <a:t>db_name</a:t>
            </a:r>
            <a:r>
              <a:rPr lang="en-US" dirty="0"/>
              <a:t>: The name of the database holding the remote table.</a:t>
            </a:r>
          </a:p>
          <a:p>
            <a:r>
              <a:rPr lang="en-US" dirty="0" err="1"/>
              <a:t>tbl_name</a:t>
            </a:r>
            <a:r>
              <a:rPr lang="en-US" dirty="0"/>
              <a:t>: The name of the remote table.</a:t>
            </a:r>
            <a:endParaRPr lang="en-IN" dirty="0"/>
          </a:p>
        </p:txBody>
      </p:sp>
    </p:spTree>
    <p:extLst>
      <p:ext uri="{BB962C8B-B14F-4D97-AF65-F5344CB8AC3E}">
        <p14:creationId xmlns:p14="http://schemas.microsoft.com/office/powerpoint/2010/main" val="16062211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787B7-8BC1-9EE5-FEBA-E6E2DA07B3AD}"/>
              </a:ext>
            </a:extLst>
          </p:cNvPr>
          <p:cNvSpPr>
            <a:spLocks noGrp="1"/>
          </p:cNvSpPr>
          <p:nvPr>
            <p:ph type="title"/>
          </p:nvPr>
        </p:nvSpPr>
        <p:spPr/>
        <p:txBody>
          <a:bodyPr/>
          <a:lstStyle/>
          <a:p>
            <a:r>
              <a:rPr lang="en-US"/>
              <a:t>Create a FEDERATED table</a:t>
            </a:r>
            <a:endParaRPr lang="en-IN"/>
          </a:p>
        </p:txBody>
      </p:sp>
      <p:sp>
        <p:nvSpPr>
          <p:cNvPr id="3" name="Content Placeholder 2">
            <a:extLst>
              <a:ext uri="{FF2B5EF4-FFF2-40B4-BE49-F238E27FC236}">
                <a16:creationId xmlns:a16="http://schemas.microsoft.com/office/drawing/2014/main" id="{27CB0673-ECF5-8C8D-1693-BDF4B51693FA}"/>
              </a:ext>
            </a:extLst>
          </p:cNvPr>
          <p:cNvSpPr>
            <a:spLocks noGrp="1"/>
          </p:cNvSpPr>
          <p:nvPr>
            <p:ph idx="1"/>
          </p:nvPr>
        </p:nvSpPr>
        <p:spPr/>
        <p:txBody>
          <a:bodyPr>
            <a:normAutofit lnSpcReduction="10000"/>
          </a:bodyPr>
          <a:lstStyle/>
          <a:p>
            <a:r>
              <a:rPr lang="en-US" dirty="0"/>
              <a:t>Using CREATE SERVER: To use this method, you must specify the CONNECTION string after the engine type in a CREATE TABLE statement. See the following example:</a:t>
            </a:r>
          </a:p>
          <a:p>
            <a:endParaRPr lang="en-US" dirty="0"/>
          </a:p>
          <a:p>
            <a:r>
              <a:rPr lang="en-US" dirty="0"/>
              <a:t>CREATE SERVER</a:t>
            </a:r>
          </a:p>
          <a:p>
            <a:pPr marL="0" indent="0">
              <a:buNone/>
            </a:pPr>
            <a:r>
              <a:rPr lang="en-US" dirty="0" err="1"/>
              <a:t>server_name</a:t>
            </a:r>
            <a:endParaRPr lang="en-US" dirty="0"/>
          </a:p>
          <a:p>
            <a:pPr marL="0" indent="0">
              <a:buNone/>
            </a:pPr>
            <a:r>
              <a:rPr lang="en-US" dirty="0"/>
              <a:t>FOREIGN DATA WRAPPER </a:t>
            </a:r>
            <a:r>
              <a:rPr lang="en-US" dirty="0" err="1"/>
              <a:t>wrapper_name</a:t>
            </a:r>
            <a:endParaRPr lang="en-US" dirty="0"/>
          </a:p>
          <a:p>
            <a:pPr marL="0" indent="0">
              <a:buNone/>
            </a:pPr>
            <a:r>
              <a:rPr lang="en-US" dirty="0"/>
              <a:t>OPTIONS (option [, option] ...)</a:t>
            </a:r>
          </a:p>
          <a:p>
            <a:r>
              <a:rPr lang="en-US" dirty="0"/>
              <a:t>The </a:t>
            </a:r>
            <a:r>
              <a:rPr lang="en-US" dirty="0" err="1"/>
              <a:t>server_name</a:t>
            </a:r>
            <a:r>
              <a:rPr lang="en-US" dirty="0"/>
              <a:t> is used in the connection string when creating a new FEDERATED table.</a:t>
            </a:r>
            <a:endParaRPr lang="en-IN" dirty="0"/>
          </a:p>
        </p:txBody>
      </p:sp>
    </p:spTree>
    <p:extLst>
      <p:ext uri="{BB962C8B-B14F-4D97-AF65-F5344CB8AC3E}">
        <p14:creationId xmlns:p14="http://schemas.microsoft.com/office/powerpoint/2010/main" val="2004376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2D983-71D6-5EA8-8AD1-35C086D9B655}"/>
              </a:ext>
            </a:extLst>
          </p:cNvPr>
          <p:cNvSpPr>
            <a:spLocks noGrp="1"/>
          </p:cNvSpPr>
          <p:nvPr>
            <p:ph type="title"/>
          </p:nvPr>
        </p:nvSpPr>
        <p:spPr/>
        <p:txBody>
          <a:bodyPr/>
          <a:lstStyle/>
          <a:p>
            <a:r>
              <a:rPr lang="en-IN" b="1" i="0" dirty="0">
                <a:effectLst/>
                <a:latin typeface="Helvetica" panose="020B0604020202020204" pitchFamily="34" charset="0"/>
              </a:rPr>
              <a:t>List of Storage Engines </a:t>
            </a:r>
            <a:endParaRPr lang="en-IN" dirty="0"/>
          </a:p>
        </p:txBody>
      </p:sp>
      <p:sp>
        <p:nvSpPr>
          <p:cNvPr id="3" name="Content Placeholder 2">
            <a:extLst>
              <a:ext uri="{FF2B5EF4-FFF2-40B4-BE49-F238E27FC236}">
                <a16:creationId xmlns:a16="http://schemas.microsoft.com/office/drawing/2014/main" id="{CBA0E941-72C6-C860-A2DD-6AE3F9214CF2}"/>
              </a:ext>
            </a:extLst>
          </p:cNvPr>
          <p:cNvSpPr>
            <a:spLocks noGrp="1"/>
          </p:cNvSpPr>
          <p:nvPr>
            <p:ph idx="1"/>
          </p:nvPr>
        </p:nvSpPr>
        <p:spPr/>
        <p:txBody>
          <a:bodyPr/>
          <a:lstStyle/>
          <a:p>
            <a:pPr marL="0" indent="0">
              <a:buNone/>
            </a:pPr>
            <a:r>
              <a:rPr lang="en-US" dirty="0"/>
              <a:t>Command to display the status information of the server's storage engines.</a:t>
            </a:r>
          </a:p>
          <a:p>
            <a:pPr marL="0" indent="0">
              <a:buNone/>
            </a:pPr>
            <a:endParaRPr lang="en-US" dirty="0"/>
          </a:p>
          <a:p>
            <a:pPr marL="0" indent="0">
              <a:buNone/>
            </a:pPr>
            <a:r>
              <a:rPr lang="en-US" dirty="0" err="1"/>
              <a:t>mysql</a:t>
            </a:r>
            <a:r>
              <a:rPr lang="en-US" dirty="0"/>
              <a:t>&gt; SHOW ENGINES;</a:t>
            </a:r>
            <a:endParaRPr lang="en-IN" dirty="0"/>
          </a:p>
        </p:txBody>
      </p:sp>
    </p:spTree>
    <p:extLst>
      <p:ext uri="{BB962C8B-B14F-4D97-AF65-F5344CB8AC3E}">
        <p14:creationId xmlns:p14="http://schemas.microsoft.com/office/powerpoint/2010/main" val="1841767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45151-0862-A887-025A-9A815CC82DB9}"/>
              </a:ext>
            </a:extLst>
          </p:cNvPr>
          <p:cNvSpPr>
            <a:spLocks noGrp="1"/>
          </p:cNvSpPr>
          <p:nvPr>
            <p:ph type="title"/>
          </p:nvPr>
        </p:nvSpPr>
        <p:spPr/>
        <p:txBody>
          <a:bodyPr/>
          <a:lstStyle/>
          <a:p>
            <a:r>
              <a:rPr lang="en-US" dirty="0"/>
              <a:t>Setting the Storage Engine</a:t>
            </a:r>
            <a:endParaRPr lang="en-IN" dirty="0"/>
          </a:p>
        </p:txBody>
      </p:sp>
      <p:sp>
        <p:nvSpPr>
          <p:cNvPr id="3" name="Content Placeholder 2">
            <a:extLst>
              <a:ext uri="{FF2B5EF4-FFF2-40B4-BE49-F238E27FC236}">
                <a16:creationId xmlns:a16="http://schemas.microsoft.com/office/drawing/2014/main" id="{B113914C-49D8-D1F7-8223-4B3A602688CB}"/>
              </a:ext>
            </a:extLst>
          </p:cNvPr>
          <p:cNvSpPr>
            <a:spLocks noGrp="1"/>
          </p:cNvSpPr>
          <p:nvPr>
            <p:ph idx="1"/>
          </p:nvPr>
        </p:nvSpPr>
        <p:spPr>
          <a:xfrm>
            <a:off x="1154954" y="2603500"/>
            <a:ext cx="10732246" cy="3983038"/>
          </a:xfrm>
        </p:spPr>
        <p:txBody>
          <a:bodyPr>
            <a:normAutofit fontScale="85000" lnSpcReduction="10000"/>
          </a:bodyPr>
          <a:lstStyle/>
          <a:p>
            <a:r>
              <a:rPr lang="en-US" dirty="0"/>
              <a:t>In CREATE TABLE STATEMENT can add ENGINE table option to mention a storage engine. </a:t>
            </a:r>
          </a:p>
          <a:p>
            <a:r>
              <a:rPr lang="en-US" dirty="0"/>
              <a:t>See the following CREATE TABLE statements, where different engines have used :</a:t>
            </a:r>
          </a:p>
          <a:p>
            <a:pPr marL="0" indent="0">
              <a:buNone/>
            </a:pPr>
            <a:r>
              <a:rPr lang="en-US" dirty="0"/>
              <a:t>CREATE TABLE t1 (</a:t>
            </a:r>
            <a:r>
              <a:rPr lang="en-US" dirty="0" err="1"/>
              <a:t>i</a:t>
            </a:r>
            <a:r>
              <a:rPr lang="en-US" dirty="0"/>
              <a:t> INT) ENGINE = INNODB;</a:t>
            </a:r>
          </a:p>
          <a:p>
            <a:pPr marL="0" indent="0">
              <a:buNone/>
            </a:pPr>
            <a:r>
              <a:rPr lang="en-US" dirty="0"/>
              <a:t>CREATE TABLE t2 (</a:t>
            </a:r>
            <a:r>
              <a:rPr lang="en-US" dirty="0" err="1"/>
              <a:t>i</a:t>
            </a:r>
            <a:r>
              <a:rPr lang="en-US" dirty="0"/>
              <a:t> INT) ENGINE = CSV;</a:t>
            </a:r>
          </a:p>
          <a:p>
            <a:pPr marL="0" indent="0">
              <a:buNone/>
            </a:pPr>
            <a:r>
              <a:rPr lang="en-US" dirty="0"/>
              <a:t>CREATE TABLE t3 (</a:t>
            </a:r>
            <a:r>
              <a:rPr lang="en-US" dirty="0" err="1"/>
              <a:t>i</a:t>
            </a:r>
            <a:r>
              <a:rPr lang="en-US" dirty="0"/>
              <a:t> INT) ENGINE = MEMORY;</a:t>
            </a:r>
          </a:p>
          <a:p>
            <a:r>
              <a:rPr lang="en-US" dirty="0"/>
              <a:t>In MySQL 5.6, the default engine is </a:t>
            </a:r>
            <a:r>
              <a:rPr lang="en-US" dirty="0" err="1"/>
              <a:t>InnoDB</a:t>
            </a:r>
            <a:r>
              <a:rPr lang="en-US" dirty="0"/>
              <a:t>.</a:t>
            </a:r>
          </a:p>
          <a:p>
            <a:r>
              <a:rPr lang="en-US" dirty="0"/>
              <a:t> The default storage engine is used if you do not mention the other engine name in ENGINE option. </a:t>
            </a:r>
          </a:p>
          <a:p>
            <a:r>
              <a:rPr lang="en-US" dirty="0"/>
              <a:t>Can specify the default engine by using the --default-storage-engine server startup option (Command-Line Format), or by setting the default-storage-engine option in the </a:t>
            </a:r>
            <a:r>
              <a:rPr lang="en-US" dirty="0" err="1"/>
              <a:t>my.cnf</a:t>
            </a:r>
            <a:r>
              <a:rPr lang="en-US" dirty="0"/>
              <a:t> configuration file.</a:t>
            </a:r>
          </a:p>
          <a:p>
            <a:r>
              <a:rPr lang="en-US" dirty="0"/>
              <a:t>Can set the default storage engine for the current session by setting the </a:t>
            </a:r>
            <a:r>
              <a:rPr lang="en-US" dirty="0" err="1"/>
              <a:t>default_storage_engine</a:t>
            </a:r>
            <a:r>
              <a:rPr lang="en-US" dirty="0"/>
              <a:t> variable using set command.</a:t>
            </a:r>
          </a:p>
          <a:p>
            <a:pPr marL="0" indent="0">
              <a:buNone/>
            </a:pPr>
            <a:r>
              <a:rPr lang="en-US" dirty="0"/>
              <a:t>SET </a:t>
            </a:r>
            <a:r>
              <a:rPr lang="en-US" dirty="0" err="1"/>
              <a:t>default_storage_engine</a:t>
            </a:r>
            <a:r>
              <a:rPr lang="en-US" dirty="0"/>
              <a:t>=ARCHIVE;</a:t>
            </a:r>
            <a:endParaRPr lang="en-IN" dirty="0"/>
          </a:p>
        </p:txBody>
      </p:sp>
    </p:spTree>
    <p:extLst>
      <p:ext uri="{BB962C8B-B14F-4D97-AF65-F5344CB8AC3E}">
        <p14:creationId xmlns:p14="http://schemas.microsoft.com/office/powerpoint/2010/main" val="3114941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957BE-109D-3311-D1DA-FEDA52A36512}"/>
              </a:ext>
            </a:extLst>
          </p:cNvPr>
          <p:cNvSpPr>
            <a:spLocks noGrp="1"/>
          </p:cNvSpPr>
          <p:nvPr>
            <p:ph type="title"/>
          </p:nvPr>
        </p:nvSpPr>
        <p:spPr/>
        <p:txBody>
          <a:bodyPr/>
          <a:lstStyle/>
          <a:p>
            <a:r>
              <a:rPr lang="en-US" dirty="0"/>
              <a:t>Setting the Storage Engine</a:t>
            </a:r>
            <a:endParaRPr lang="en-IN" dirty="0"/>
          </a:p>
        </p:txBody>
      </p:sp>
      <p:sp>
        <p:nvSpPr>
          <p:cNvPr id="3" name="Content Placeholder 2">
            <a:extLst>
              <a:ext uri="{FF2B5EF4-FFF2-40B4-BE49-F238E27FC236}">
                <a16:creationId xmlns:a16="http://schemas.microsoft.com/office/drawing/2014/main" id="{7F403F83-5C6C-617A-FFE7-2ACDE4E7A88E}"/>
              </a:ext>
            </a:extLst>
          </p:cNvPr>
          <p:cNvSpPr>
            <a:spLocks noGrp="1"/>
          </p:cNvSpPr>
          <p:nvPr>
            <p:ph idx="1"/>
          </p:nvPr>
        </p:nvSpPr>
        <p:spPr/>
        <p:txBody>
          <a:bodyPr/>
          <a:lstStyle/>
          <a:p>
            <a:r>
              <a:rPr lang="en-US" dirty="0"/>
              <a:t>If you want to convert a table form one storage engine to another, use an ALTER TABLE statement. See the following statement :</a:t>
            </a:r>
          </a:p>
          <a:p>
            <a:endParaRPr lang="en-US" dirty="0"/>
          </a:p>
          <a:p>
            <a:r>
              <a:rPr lang="en-US" dirty="0"/>
              <a:t>ALTER TABLE table1 ENGINE = </a:t>
            </a:r>
            <a:r>
              <a:rPr lang="en-US" dirty="0" err="1"/>
              <a:t>InnoDB</a:t>
            </a:r>
            <a:r>
              <a:rPr lang="en-US" dirty="0"/>
              <a:t>;</a:t>
            </a:r>
          </a:p>
          <a:p>
            <a:r>
              <a:rPr lang="en-US" dirty="0"/>
              <a:t>To store the table and column definitions for a new table, MySQL always creates an .</a:t>
            </a:r>
            <a:r>
              <a:rPr lang="en-US" dirty="0" err="1"/>
              <a:t>frm</a:t>
            </a:r>
            <a:r>
              <a:rPr lang="en-US" dirty="0"/>
              <a:t> file. </a:t>
            </a:r>
          </a:p>
          <a:p>
            <a:r>
              <a:rPr lang="en-US" dirty="0"/>
              <a:t>Depending on the storage engine the table's index and data may be stored in one or more other files.</a:t>
            </a:r>
          </a:p>
          <a:p>
            <a:r>
              <a:rPr lang="en-US" dirty="0"/>
              <a:t> The server creates the .</a:t>
            </a:r>
            <a:r>
              <a:rPr lang="en-US" dirty="0" err="1"/>
              <a:t>frm</a:t>
            </a:r>
            <a:r>
              <a:rPr lang="en-US" dirty="0"/>
              <a:t> file above the storage engine level.</a:t>
            </a:r>
            <a:endParaRPr lang="en-IN" dirty="0"/>
          </a:p>
        </p:txBody>
      </p:sp>
    </p:spTree>
    <p:extLst>
      <p:ext uri="{BB962C8B-B14F-4D97-AF65-F5344CB8AC3E}">
        <p14:creationId xmlns:p14="http://schemas.microsoft.com/office/powerpoint/2010/main" val="968525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27C1E-E484-63EA-197E-EF301DF99995}"/>
              </a:ext>
            </a:extLst>
          </p:cNvPr>
          <p:cNvSpPr>
            <a:spLocks noGrp="1"/>
          </p:cNvSpPr>
          <p:nvPr>
            <p:ph type="title"/>
          </p:nvPr>
        </p:nvSpPr>
        <p:spPr/>
        <p:txBody>
          <a:bodyPr/>
          <a:lstStyle/>
          <a:p>
            <a:r>
              <a:rPr lang="en-US" dirty="0" err="1"/>
              <a:t>InnoDB</a:t>
            </a:r>
            <a:r>
              <a:rPr lang="en-US" dirty="0"/>
              <a:t> Storage Engine</a:t>
            </a:r>
            <a:endParaRPr lang="en-IN" dirty="0"/>
          </a:p>
        </p:txBody>
      </p:sp>
      <p:sp>
        <p:nvSpPr>
          <p:cNvPr id="3" name="Content Placeholder 2">
            <a:extLst>
              <a:ext uri="{FF2B5EF4-FFF2-40B4-BE49-F238E27FC236}">
                <a16:creationId xmlns:a16="http://schemas.microsoft.com/office/drawing/2014/main" id="{40E239D7-FF4A-C7D9-C5E6-508E0793C643}"/>
              </a:ext>
            </a:extLst>
          </p:cNvPr>
          <p:cNvSpPr>
            <a:spLocks noGrp="1"/>
          </p:cNvSpPr>
          <p:nvPr>
            <p:ph idx="1"/>
          </p:nvPr>
        </p:nvSpPr>
        <p:spPr/>
        <p:txBody>
          <a:bodyPr/>
          <a:lstStyle/>
          <a:p>
            <a:endParaRPr lang="en-US" dirty="0"/>
          </a:p>
          <a:p>
            <a:r>
              <a:rPr lang="en-US" dirty="0" err="1"/>
              <a:t>InnoDB</a:t>
            </a:r>
            <a:r>
              <a:rPr lang="en-US" dirty="0"/>
              <a:t> is a storage engine for MySQL that balances high reliability and high performance. </a:t>
            </a:r>
          </a:p>
          <a:p>
            <a:r>
              <a:rPr lang="en-US" dirty="0"/>
              <a:t>As of MySQL 5.5 and later, it is the default storage engine.</a:t>
            </a:r>
            <a:endParaRPr lang="en-IN" dirty="0"/>
          </a:p>
        </p:txBody>
      </p:sp>
    </p:spTree>
    <p:extLst>
      <p:ext uri="{BB962C8B-B14F-4D97-AF65-F5344CB8AC3E}">
        <p14:creationId xmlns:p14="http://schemas.microsoft.com/office/powerpoint/2010/main" val="1320986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9BB37-5697-CF44-A76A-D8343349A32A}"/>
              </a:ext>
            </a:extLst>
          </p:cNvPr>
          <p:cNvSpPr>
            <a:spLocks noGrp="1"/>
          </p:cNvSpPr>
          <p:nvPr>
            <p:ph type="title"/>
          </p:nvPr>
        </p:nvSpPr>
        <p:spPr/>
        <p:txBody>
          <a:bodyPr/>
          <a:lstStyle/>
          <a:p>
            <a:r>
              <a:rPr lang="en-US" dirty="0" err="1"/>
              <a:t>InnoDB</a:t>
            </a:r>
            <a:r>
              <a:rPr lang="en-US" dirty="0"/>
              <a:t> Storage Engine</a:t>
            </a:r>
            <a:endParaRPr lang="en-IN" dirty="0"/>
          </a:p>
        </p:txBody>
      </p:sp>
      <p:graphicFrame>
        <p:nvGraphicFramePr>
          <p:cNvPr id="4" name="Table 4">
            <a:extLst>
              <a:ext uri="{FF2B5EF4-FFF2-40B4-BE49-F238E27FC236}">
                <a16:creationId xmlns:a16="http://schemas.microsoft.com/office/drawing/2014/main" id="{2635B8DF-B9E3-DB22-1809-A662E26C98CC}"/>
              </a:ext>
            </a:extLst>
          </p:cNvPr>
          <p:cNvGraphicFramePr>
            <a:graphicFrameLocks noGrp="1"/>
          </p:cNvGraphicFramePr>
          <p:nvPr>
            <p:ph idx="1"/>
            <p:extLst>
              <p:ext uri="{D42A27DB-BD31-4B8C-83A1-F6EECF244321}">
                <p14:modId xmlns:p14="http://schemas.microsoft.com/office/powerpoint/2010/main" val="1249607819"/>
              </p:ext>
            </p:extLst>
          </p:nvPr>
        </p:nvGraphicFramePr>
        <p:xfrm>
          <a:off x="527050" y="1989138"/>
          <a:ext cx="10688640" cy="4632960"/>
        </p:xfrm>
        <a:graphic>
          <a:graphicData uri="http://schemas.openxmlformats.org/drawingml/2006/table">
            <a:tbl>
              <a:tblPr firstRow="1" bandRow="1">
                <a:tableStyleId>{5C22544A-7EE6-4342-B048-85BDC9FD1C3A}</a:tableStyleId>
              </a:tblPr>
              <a:tblGrid>
                <a:gridCol w="2424113">
                  <a:extLst>
                    <a:ext uri="{9D8B030D-6E8A-4147-A177-3AD203B41FA5}">
                      <a16:colId xmlns:a16="http://schemas.microsoft.com/office/drawing/2014/main" val="3716663047"/>
                    </a:ext>
                  </a:extLst>
                </a:gridCol>
                <a:gridCol w="777875">
                  <a:extLst>
                    <a:ext uri="{9D8B030D-6E8A-4147-A177-3AD203B41FA5}">
                      <a16:colId xmlns:a16="http://schemas.microsoft.com/office/drawing/2014/main" val="3103512989"/>
                    </a:ext>
                  </a:extLst>
                </a:gridCol>
                <a:gridCol w="2142332">
                  <a:extLst>
                    <a:ext uri="{9D8B030D-6E8A-4147-A177-3AD203B41FA5}">
                      <a16:colId xmlns:a16="http://schemas.microsoft.com/office/drawing/2014/main" val="3719311962"/>
                    </a:ext>
                  </a:extLst>
                </a:gridCol>
                <a:gridCol w="943768">
                  <a:extLst>
                    <a:ext uri="{9D8B030D-6E8A-4147-A177-3AD203B41FA5}">
                      <a16:colId xmlns:a16="http://schemas.microsoft.com/office/drawing/2014/main" val="3654938101"/>
                    </a:ext>
                  </a:extLst>
                </a:gridCol>
                <a:gridCol w="2619112">
                  <a:extLst>
                    <a:ext uri="{9D8B030D-6E8A-4147-A177-3AD203B41FA5}">
                      <a16:colId xmlns:a16="http://schemas.microsoft.com/office/drawing/2014/main" val="2287019760"/>
                    </a:ext>
                  </a:extLst>
                </a:gridCol>
                <a:gridCol w="1781440">
                  <a:extLst>
                    <a:ext uri="{9D8B030D-6E8A-4147-A177-3AD203B41FA5}">
                      <a16:colId xmlns:a16="http://schemas.microsoft.com/office/drawing/2014/main" val="1291904681"/>
                    </a:ext>
                  </a:extLst>
                </a:gridCol>
              </a:tblGrid>
              <a:tr h="370840">
                <a:tc>
                  <a:txBody>
                    <a:bodyPr/>
                    <a:lstStyle/>
                    <a:p>
                      <a:pPr fontAlgn="t"/>
                      <a:r>
                        <a:rPr lang="en-IN" dirty="0">
                          <a:effectLst/>
                        </a:rPr>
                        <a:t>Storage limits</a:t>
                      </a:r>
                    </a:p>
                  </a:txBody>
                  <a:tcPr marL="76200" marR="76200" marT="76200" marB="76200"/>
                </a:tc>
                <a:tc>
                  <a:txBody>
                    <a:bodyPr/>
                    <a:lstStyle/>
                    <a:p>
                      <a:pPr fontAlgn="t"/>
                      <a:r>
                        <a:rPr lang="en-IN">
                          <a:effectLst/>
                        </a:rPr>
                        <a:t>64TB</a:t>
                      </a:r>
                    </a:p>
                  </a:txBody>
                  <a:tcPr marL="76200" marR="76200" marT="76200" marB="76200"/>
                </a:tc>
                <a:tc>
                  <a:txBody>
                    <a:bodyPr/>
                    <a:lstStyle/>
                    <a:p>
                      <a:pPr fontAlgn="t"/>
                      <a:r>
                        <a:rPr lang="en-IN">
                          <a:effectLst/>
                        </a:rPr>
                        <a:t>Transactions</a:t>
                      </a:r>
                    </a:p>
                  </a:txBody>
                  <a:tcPr marL="76200" marR="76200" marT="76200" marB="76200"/>
                </a:tc>
                <a:tc>
                  <a:txBody>
                    <a:bodyPr/>
                    <a:lstStyle/>
                    <a:p>
                      <a:pPr fontAlgn="t"/>
                      <a:r>
                        <a:rPr lang="en-IN">
                          <a:effectLst/>
                        </a:rPr>
                        <a:t>Yes</a:t>
                      </a:r>
                    </a:p>
                  </a:txBody>
                  <a:tcPr marL="76200" marR="76200" marT="76200" marB="76200"/>
                </a:tc>
                <a:tc>
                  <a:txBody>
                    <a:bodyPr/>
                    <a:lstStyle/>
                    <a:p>
                      <a:pPr fontAlgn="t"/>
                      <a:r>
                        <a:rPr lang="en-IN">
                          <a:effectLst/>
                        </a:rPr>
                        <a:t>Locking granularity</a:t>
                      </a:r>
                    </a:p>
                  </a:txBody>
                  <a:tcPr marL="76200" marR="76200" marT="76200" marB="76200"/>
                </a:tc>
                <a:tc>
                  <a:txBody>
                    <a:bodyPr/>
                    <a:lstStyle/>
                    <a:p>
                      <a:pPr fontAlgn="t"/>
                      <a:r>
                        <a:rPr lang="en-IN">
                          <a:effectLst/>
                        </a:rPr>
                        <a:t>Row</a:t>
                      </a:r>
                    </a:p>
                  </a:txBody>
                  <a:tcPr marL="76200" marR="76200" marT="76200" marB="76200"/>
                </a:tc>
                <a:extLst>
                  <a:ext uri="{0D108BD9-81ED-4DB2-BD59-A6C34878D82A}">
                    <a16:rowId xmlns:a16="http://schemas.microsoft.com/office/drawing/2014/main" val="2498175554"/>
                  </a:ext>
                </a:extLst>
              </a:tr>
              <a:tr h="370840">
                <a:tc>
                  <a:txBody>
                    <a:bodyPr/>
                    <a:lstStyle/>
                    <a:p>
                      <a:pPr fontAlgn="t"/>
                      <a:r>
                        <a:rPr lang="en-IN">
                          <a:effectLst/>
                        </a:rPr>
                        <a:t>MVCC (Multiversion concurrency control)</a:t>
                      </a:r>
                    </a:p>
                  </a:txBody>
                  <a:tcPr marL="76200" marR="76200" marT="76200" marB="76200"/>
                </a:tc>
                <a:tc>
                  <a:txBody>
                    <a:bodyPr/>
                    <a:lstStyle/>
                    <a:p>
                      <a:pPr fontAlgn="t"/>
                      <a:r>
                        <a:rPr lang="en-IN">
                          <a:effectLst/>
                        </a:rPr>
                        <a:t>Yes</a:t>
                      </a:r>
                    </a:p>
                  </a:txBody>
                  <a:tcPr marL="76200" marR="76200" marT="76200" marB="76200"/>
                </a:tc>
                <a:tc>
                  <a:txBody>
                    <a:bodyPr/>
                    <a:lstStyle/>
                    <a:p>
                      <a:pPr fontAlgn="t"/>
                      <a:r>
                        <a:rPr lang="en-IN">
                          <a:effectLst/>
                        </a:rPr>
                        <a:t>Geospatial data type support</a:t>
                      </a:r>
                    </a:p>
                  </a:txBody>
                  <a:tcPr marL="76200" marR="76200" marT="76200" marB="76200"/>
                </a:tc>
                <a:tc>
                  <a:txBody>
                    <a:bodyPr/>
                    <a:lstStyle/>
                    <a:p>
                      <a:pPr fontAlgn="t"/>
                      <a:r>
                        <a:rPr lang="en-IN">
                          <a:effectLst/>
                        </a:rPr>
                        <a:t>Yes</a:t>
                      </a:r>
                    </a:p>
                  </a:txBody>
                  <a:tcPr marL="76200" marR="76200" marT="76200" marB="76200"/>
                </a:tc>
                <a:tc>
                  <a:txBody>
                    <a:bodyPr/>
                    <a:lstStyle/>
                    <a:p>
                      <a:pPr fontAlgn="t"/>
                      <a:r>
                        <a:rPr lang="en-IN">
                          <a:effectLst/>
                        </a:rPr>
                        <a:t>Geospatial indexing support</a:t>
                      </a:r>
                    </a:p>
                  </a:txBody>
                  <a:tcPr marL="76200" marR="76200" marT="76200" marB="76200"/>
                </a:tc>
                <a:tc>
                  <a:txBody>
                    <a:bodyPr/>
                    <a:lstStyle/>
                    <a:p>
                      <a:pPr fontAlgn="t"/>
                      <a:r>
                        <a:rPr lang="en-IN">
                          <a:effectLst/>
                        </a:rPr>
                        <a:t>No</a:t>
                      </a:r>
                    </a:p>
                  </a:txBody>
                  <a:tcPr marL="76200" marR="76200" marT="76200" marB="76200"/>
                </a:tc>
                <a:extLst>
                  <a:ext uri="{0D108BD9-81ED-4DB2-BD59-A6C34878D82A}">
                    <a16:rowId xmlns:a16="http://schemas.microsoft.com/office/drawing/2014/main" val="3638309463"/>
                  </a:ext>
                </a:extLst>
              </a:tr>
              <a:tr h="370840">
                <a:tc>
                  <a:txBody>
                    <a:bodyPr/>
                    <a:lstStyle/>
                    <a:p>
                      <a:pPr fontAlgn="t"/>
                      <a:r>
                        <a:rPr lang="en-IN">
                          <a:effectLst/>
                        </a:rPr>
                        <a:t>B-tree indexes</a:t>
                      </a:r>
                    </a:p>
                  </a:txBody>
                  <a:tcPr marL="76200" marR="76200" marT="76200" marB="76200"/>
                </a:tc>
                <a:tc>
                  <a:txBody>
                    <a:bodyPr/>
                    <a:lstStyle/>
                    <a:p>
                      <a:pPr fontAlgn="t"/>
                      <a:r>
                        <a:rPr lang="en-IN">
                          <a:effectLst/>
                        </a:rPr>
                        <a:t>Yes</a:t>
                      </a:r>
                    </a:p>
                  </a:txBody>
                  <a:tcPr marL="76200" marR="76200" marT="76200" marB="76200"/>
                </a:tc>
                <a:tc>
                  <a:txBody>
                    <a:bodyPr/>
                    <a:lstStyle/>
                    <a:p>
                      <a:pPr fontAlgn="t"/>
                      <a:r>
                        <a:rPr lang="en-IN">
                          <a:effectLst/>
                        </a:rPr>
                        <a:t>T-tree indexes</a:t>
                      </a:r>
                    </a:p>
                  </a:txBody>
                  <a:tcPr marL="76200" marR="76200" marT="76200" marB="76200"/>
                </a:tc>
                <a:tc>
                  <a:txBody>
                    <a:bodyPr/>
                    <a:lstStyle/>
                    <a:p>
                      <a:pPr fontAlgn="t"/>
                      <a:r>
                        <a:rPr lang="en-IN">
                          <a:effectLst/>
                        </a:rPr>
                        <a:t>No</a:t>
                      </a:r>
                    </a:p>
                  </a:txBody>
                  <a:tcPr marL="76200" marR="76200" marT="76200" marB="76200"/>
                </a:tc>
                <a:tc>
                  <a:txBody>
                    <a:bodyPr/>
                    <a:lstStyle/>
                    <a:p>
                      <a:pPr fontAlgn="t"/>
                      <a:r>
                        <a:rPr lang="en-IN">
                          <a:effectLst/>
                        </a:rPr>
                        <a:t>Hash indexes</a:t>
                      </a:r>
                    </a:p>
                  </a:txBody>
                  <a:tcPr marL="76200" marR="76200" marT="76200" marB="76200"/>
                </a:tc>
                <a:tc>
                  <a:txBody>
                    <a:bodyPr/>
                    <a:lstStyle/>
                    <a:p>
                      <a:pPr fontAlgn="t"/>
                      <a:r>
                        <a:rPr lang="en-IN">
                          <a:effectLst/>
                        </a:rPr>
                        <a:t>No</a:t>
                      </a:r>
                    </a:p>
                  </a:txBody>
                  <a:tcPr marL="76200" marR="76200" marT="76200" marB="76200"/>
                </a:tc>
                <a:extLst>
                  <a:ext uri="{0D108BD9-81ED-4DB2-BD59-A6C34878D82A}">
                    <a16:rowId xmlns:a16="http://schemas.microsoft.com/office/drawing/2014/main" val="43519460"/>
                  </a:ext>
                </a:extLst>
              </a:tr>
              <a:tr h="370840">
                <a:tc>
                  <a:txBody>
                    <a:bodyPr/>
                    <a:lstStyle/>
                    <a:p>
                      <a:pPr fontAlgn="t"/>
                      <a:r>
                        <a:rPr lang="en-IN">
                          <a:effectLst/>
                        </a:rPr>
                        <a:t>Full-text search indexes</a:t>
                      </a:r>
                    </a:p>
                  </a:txBody>
                  <a:tcPr marL="76200" marR="76200" marT="76200" marB="76200"/>
                </a:tc>
                <a:tc>
                  <a:txBody>
                    <a:bodyPr/>
                    <a:lstStyle/>
                    <a:p>
                      <a:pPr fontAlgn="t"/>
                      <a:r>
                        <a:rPr lang="en-IN">
                          <a:effectLst/>
                        </a:rPr>
                        <a:t>Yes</a:t>
                      </a:r>
                    </a:p>
                  </a:txBody>
                  <a:tcPr marL="76200" marR="76200" marT="76200" marB="76200"/>
                </a:tc>
                <a:tc>
                  <a:txBody>
                    <a:bodyPr/>
                    <a:lstStyle/>
                    <a:p>
                      <a:pPr fontAlgn="t"/>
                      <a:r>
                        <a:rPr lang="en-IN">
                          <a:effectLst/>
                        </a:rPr>
                        <a:t>Clustered indexes</a:t>
                      </a:r>
                    </a:p>
                  </a:txBody>
                  <a:tcPr marL="76200" marR="76200" marT="76200" marB="76200"/>
                </a:tc>
                <a:tc>
                  <a:txBody>
                    <a:bodyPr/>
                    <a:lstStyle/>
                    <a:p>
                      <a:pPr fontAlgn="t"/>
                      <a:r>
                        <a:rPr lang="en-IN">
                          <a:effectLst/>
                        </a:rPr>
                        <a:t>Yes</a:t>
                      </a:r>
                    </a:p>
                  </a:txBody>
                  <a:tcPr marL="76200" marR="76200" marT="76200" marB="76200"/>
                </a:tc>
                <a:tc>
                  <a:txBody>
                    <a:bodyPr/>
                    <a:lstStyle/>
                    <a:p>
                      <a:pPr fontAlgn="t"/>
                      <a:r>
                        <a:rPr lang="en-IN">
                          <a:effectLst/>
                        </a:rPr>
                        <a:t>Data caches</a:t>
                      </a:r>
                    </a:p>
                  </a:txBody>
                  <a:tcPr marL="76200" marR="76200" marT="76200" marB="76200"/>
                </a:tc>
                <a:tc>
                  <a:txBody>
                    <a:bodyPr/>
                    <a:lstStyle/>
                    <a:p>
                      <a:pPr fontAlgn="t"/>
                      <a:r>
                        <a:rPr lang="en-IN">
                          <a:effectLst/>
                        </a:rPr>
                        <a:t>Yes</a:t>
                      </a:r>
                    </a:p>
                  </a:txBody>
                  <a:tcPr marL="76200" marR="76200" marT="76200" marB="76200"/>
                </a:tc>
                <a:extLst>
                  <a:ext uri="{0D108BD9-81ED-4DB2-BD59-A6C34878D82A}">
                    <a16:rowId xmlns:a16="http://schemas.microsoft.com/office/drawing/2014/main" val="2537372090"/>
                  </a:ext>
                </a:extLst>
              </a:tr>
              <a:tr h="370840">
                <a:tc>
                  <a:txBody>
                    <a:bodyPr/>
                    <a:lstStyle/>
                    <a:p>
                      <a:pPr fontAlgn="t"/>
                      <a:r>
                        <a:rPr lang="en-IN">
                          <a:effectLst/>
                        </a:rPr>
                        <a:t>Index caches</a:t>
                      </a:r>
                    </a:p>
                  </a:txBody>
                  <a:tcPr marL="76200" marR="76200" marT="76200" marB="76200"/>
                </a:tc>
                <a:tc>
                  <a:txBody>
                    <a:bodyPr/>
                    <a:lstStyle/>
                    <a:p>
                      <a:pPr fontAlgn="t"/>
                      <a:r>
                        <a:rPr lang="en-IN">
                          <a:effectLst/>
                        </a:rPr>
                        <a:t>Yes</a:t>
                      </a:r>
                    </a:p>
                  </a:txBody>
                  <a:tcPr marL="76200" marR="76200" marT="76200" marB="76200"/>
                </a:tc>
                <a:tc>
                  <a:txBody>
                    <a:bodyPr/>
                    <a:lstStyle/>
                    <a:p>
                      <a:pPr fontAlgn="t"/>
                      <a:r>
                        <a:rPr lang="en-IN">
                          <a:effectLst/>
                        </a:rPr>
                        <a:t>Compressed data</a:t>
                      </a:r>
                    </a:p>
                  </a:txBody>
                  <a:tcPr marL="76200" marR="76200" marT="76200" marB="76200"/>
                </a:tc>
                <a:tc>
                  <a:txBody>
                    <a:bodyPr/>
                    <a:lstStyle/>
                    <a:p>
                      <a:pPr fontAlgn="t"/>
                      <a:r>
                        <a:rPr lang="en-IN">
                          <a:effectLst/>
                        </a:rPr>
                        <a:t>Yes</a:t>
                      </a:r>
                    </a:p>
                  </a:txBody>
                  <a:tcPr marL="76200" marR="76200" marT="76200" marB="76200"/>
                </a:tc>
                <a:tc>
                  <a:txBody>
                    <a:bodyPr/>
                    <a:lstStyle/>
                    <a:p>
                      <a:pPr fontAlgn="t"/>
                      <a:r>
                        <a:rPr lang="en-IN">
                          <a:effectLst/>
                        </a:rPr>
                        <a:t>Encrypted data</a:t>
                      </a:r>
                    </a:p>
                  </a:txBody>
                  <a:tcPr marL="76200" marR="76200" marT="76200" marB="76200"/>
                </a:tc>
                <a:tc>
                  <a:txBody>
                    <a:bodyPr/>
                    <a:lstStyle/>
                    <a:p>
                      <a:pPr fontAlgn="t"/>
                      <a:r>
                        <a:rPr lang="en-IN">
                          <a:effectLst/>
                        </a:rPr>
                        <a:t>Yes</a:t>
                      </a:r>
                    </a:p>
                  </a:txBody>
                  <a:tcPr marL="76200" marR="76200" marT="76200" marB="76200"/>
                </a:tc>
                <a:extLst>
                  <a:ext uri="{0D108BD9-81ED-4DB2-BD59-A6C34878D82A}">
                    <a16:rowId xmlns:a16="http://schemas.microsoft.com/office/drawing/2014/main" val="725404332"/>
                  </a:ext>
                </a:extLst>
              </a:tr>
              <a:tr h="370840">
                <a:tc>
                  <a:txBody>
                    <a:bodyPr/>
                    <a:lstStyle/>
                    <a:p>
                      <a:pPr fontAlgn="t"/>
                      <a:r>
                        <a:rPr lang="en-IN">
                          <a:effectLst/>
                        </a:rPr>
                        <a:t>Cluster database support</a:t>
                      </a:r>
                    </a:p>
                  </a:txBody>
                  <a:tcPr marL="76200" marR="76200" marT="76200" marB="76200"/>
                </a:tc>
                <a:tc>
                  <a:txBody>
                    <a:bodyPr/>
                    <a:lstStyle/>
                    <a:p>
                      <a:pPr fontAlgn="t"/>
                      <a:r>
                        <a:rPr lang="en-IN">
                          <a:effectLst/>
                        </a:rPr>
                        <a:t>No</a:t>
                      </a:r>
                    </a:p>
                  </a:txBody>
                  <a:tcPr marL="76200" marR="76200" marT="76200" marB="76200"/>
                </a:tc>
                <a:tc>
                  <a:txBody>
                    <a:bodyPr/>
                    <a:lstStyle/>
                    <a:p>
                      <a:pPr fontAlgn="t"/>
                      <a:r>
                        <a:rPr lang="en-IN">
                          <a:effectLst/>
                        </a:rPr>
                        <a:t>Replication support</a:t>
                      </a:r>
                    </a:p>
                  </a:txBody>
                  <a:tcPr marL="76200" marR="76200" marT="76200" marB="76200"/>
                </a:tc>
                <a:tc>
                  <a:txBody>
                    <a:bodyPr/>
                    <a:lstStyle/>
                    <a:p>
                      <a:pPr fontAlgn="t"/>
                      <a:r>
                        <a:rPr lang="en-IN">
                          <a:effectLst/>
                        </a:rPr>
                        <a:t>Yes</a:t>
                      </a:r>
                    </a:p>
                  </a:txBody>
                  <a:tcPr marL="76200" marR="76200" marT="76200" marB="76200"/>
                </a:tc>
                <a:tc>
                  <a:txBody>
                    <a:bodyPr/>
                    <a:lstStyle/>
                    <a:p>
                      <a:pPr fontAlgn="t"/>
                      <a:r>
                        <a:rPr lang="en-IN">
                          <a:effectLst/>
                        </a:rPr>
                        <a:t>Foreign key support</a:t>
                      </a:r>
                    </a:p>
                  </a:txBody>
                  <a:tcPr marL="76200" marR="76200" marT="76200" marB="76200"/>
                </a:tc>
                <a:tc>
                  <a:txBody>
                    <a:bodyPr/>
                    <a:lstStyle/>
                    <a:p>
                      <a:pPr fontAlgn="t"/>
                      <a:r>
                        <a:rPr lang="en-IN">
                          <a:effectLst/>
                        </a:rPr>
                        <a:t>Yes</a:t>
                      </a:r>
                    </a:p>
                  </a:txBody>
                  <a:tcPr marL="76200" marR="76200" marT="76200" marB="76200"/>
                </a:tc>
                <a:extLst>
                  <a:ext uri="{0D108BD9-81ED-4DB2-BD59-A6C34878D82A}">
                    <a16:rowId xmlns:a16="http://schemas.microsoft.com/office/drawing/2014/main" val="4260994430"/>
                  </a:ext>
                </a:extLst>
              </a:tr>
              <a:tr h="370840">
                <a:tc>
                  <a:txBody>
                    <a:bodyPr/>
                    <a:lstStyle/>
                    <a:p>
                      <a:pPr fontAlgn="t"/>
                      <a:r>
                        <a:rPr lang="en-IN">
                          <a:effectLst/>
                        </a:rPr>
                        <a:t>Backup / point-in-time recovery</a:t>
                      </a:r>
                    </a:p>
                  </a:txBody>
                  <a:tcPr marL="76200" marR="76200" marT="76200" marB="76200"/>
                </a:tc>
                <a:tc>
                  <a:txBody>
                    <a:bodyPr/>
                    <a:lstStyle/>
                    <a:p>
                      <a:pPr fontAlgn="t"/>
                      <a:r>
                        <a:rPr lang="en-IN">
                          <a:effectLst/>
                        </a:rPr>
                        <a:t>Yes</a:t>
                      </a:r>
                    </a:p>
                  </a:txBody>
                  <a:tcPr marL="76200" marR="76200" marT="76200" marB="76200"/>
                </a:tc>
                <a:tc>
                  <a:txBody>
                    <a:bodyPr/>
                    <a:lstStyle/>
                    <a:p>
                      <a:pPr fontAlgn="t"/>
                      <a:r>
                        <a:rPr lang="en-IN">
                          <a:effectLst/>
                        </a:rPr>
                        <a:t>Query cache support</a:t>
                      </a:r>
                    </a:p>
                  </a:txBody>
                  <a:tcPr marL="76200" marR="76200" marT="76200" marB="76200"/>
                </a:tc>
                <a:tc>
                  <a:txBody>
                    <a:bodyPr/>
                    <a:lstStyle/>
                    <a:p>
                      <a:pPr fontAlgn="t"/>
                      <a:r>
                        <a:rPr lang="en-IN">
                          <a:effectLst/>
                        </a:rPr>
                        <a:t>Yes</a:t>
                      </a:r>
                    </a:p>
                  </a:txBody>
                  <a:tcPr marL="76200" marR="76200" marT="76200" marB="76200"/>
                </a:tc>
                <a:tc>
                  <a:txBody>
                    <a:bodyPr/>
                    <a:lstStyle/>
                    <a:p>
                      <a:pPr fontAlgn="t"/>
                      <a:r>
                        <a:rPr lang="en-US">
                          <a:effectLst/>
                        </a:rPr>
                        <a:t>Update statistics for data dictionary</a:t>
                      </a:r>
                    </a:p>
                  </a:txBody>
                  <a:tcPr marL="76200" marR="76200" marT="76200" marB="76200"/>
                </a:tc>
                <a:tc>
                  <a:txBody>
                    <a:bodyPr/>
                    <a:lstStyle/>
                    <a:p>
                      <a:pPr fontAlgn="t"/>
                      <a:r>
                        <a:rPr lang="en-IN" dirty="0">
                          <a:effectLst/>
                        </a:rPr>
                        <a:t>Yes</a:t>
                      </a:r>
                    </a:p>
                  </a:txBody>
                  <a:tcPr marL="76200" marR="76200" marT="76200" marB="76200"/>
                </a:tc>
                <a:extLst>
                  <a:ext uri="{0D108BD9-81ED-4DB2-BD59-A6C34878D82A}">
                    <a16:rowId xmlns:a16="http://schemas.microsoft.com/office/drawing/2014/main" val="1179120423"/>
                  </a:ext>
                </a:extLst>
              </a:tr>
            </a:tbl>
          </a:graphicData>
        </a:graphic>
      </p:graphicFrame>
    </p:spTree>
    <p:extLst>
      <p:ext uri="{BB962C8B-B14F-4D97-AF65-F5344CB8AC3E}">
        <p14:creationId xmlns:p14="http://schemas.microsoft.com/office/powerpoint/2010/main" val="628810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ABECA-42DA-0913-2D79-218CAB6E5616}"/>
              </a:ext>
            </a:extLst>
          </p:cNvPr>
          <p:cNvSpPr>
            <a:spLocks noGrp="1"/>
          </p:cNvSpPr>
          <p:nvPr>
            <p:ph type="title"/>
          </p:nvPr>
        </p:nvSpPr>
        <p:spPr/>
        <p:txBody>
          <a:bodyPr/>
          <a:lstStyle/>
          <a:p>
            <a:r>
              <a:rPr lang="en-US" dirty="0"/>
              <a:t>Advantages of </a:t>
            </a:r>
            <a:r>
              <a:rPr lang="en-US" dirty="0" err="1"/>
              <a:t>InnoDB</a:t>
            </a:r>
            <a:r>
              <a:rPr lang="en-US" dirty="0"/>
              <a:t> storage engine</a:t>
            </a:r>
            <a:endParaRPr lang="en-IN" dirty="0"/>
          </a:p>
        </p:txBody>
      </p:sp>
      <p:sp>
        <p:nvSpPr>
          <p:cNvPr id="3" name="Content Placeholder 2">
            <a:extLst>
              <a:ext uri="{FF2B5EF4-FFF2-40B4-BE49-F238E27FC236}">
                <a16:creationId xmlns:a16="http://schemas.microsoft.com/office/drawing/2014/main" id="{6D93D549-A6DF-7EBF-E5CF-91D6BCC79116}"/>
              </a:ext>
            </a:extLst>
          </p:cNvPr>
          <p:cNvSpPr>
            <a:spLocks noGrp="1"/>
          </p:cNvSpPr>
          <p:nvPr>
            <p:ph idx="1"/>
          </p:nvPr>
        </p:nvSpPr>
        <p:spPr/>
        <p:txBody>
          <a:bodyPr>
            <a:normAutofit fontScale="85000" lnSpcReduction="20000"/>
          </a:bodyPr>
          <a:lstStyle/>
          <a:p>
            <a:r>
              <a:rPr lang="en-US" dirty="0" err="1"/>
              <a:t>InnoDB</a:t>
            </a:r>
            <a:r>
              <a:rPr lang="en-US" dirty="0"/>
              <a:t> has maximum performance when processing large data volumes.</a:t>
            </a:r>
          </a:p>
          <a:p>
            <a:r>
              <a:rPr lang="en-US" dirty="0"/>
              <a:t>Its DML operations (add, update and delete data) is ACID (atomic, consistent, isolated and durable) model compatible, with transactions featuring commit, rollback, and crash-recovery capabilities to protect user data.</a:t>
            </a:r>
          </a:p>
          <a:p>
            <a:r>
              <a:rPr lang="en-US" dirty="0"/>
              <a:t>Row-level locking (locks are placed on single records (rows)) system increase multi-user concurrency and performance. All </a:t>
            </a:r>
            <a:r>
              <a:rPr lang="en-US" dirty="0" err="1"/>
              <a:t>InnoDB</a:t>
            </a:r>
            <a:r>
              <a:rPr lang="en-US" dirty="0"/>
              <a:t> locks held by a transaction are released when the transaction is committed or aborted.</a:t>
            </a:r>
          </a:p>
          <a:p>
            <a:r>
              <a:rPr lang="en-US" dirty="0" err="1"/>
              <a:t>InnoDB</a:t>
            </a:r>
            <a:r>
              <a:rPr lang="en-US" dirty="0"/>
              <a:t> tables arrange your data on disk to optimize queries based on primary keys.</a:t>
            </a:r>
          </a:p>
          <a:p>
            <a:r>
              <a:rPr lang="en-US" dirty="0" err="1"/>
              <a:t>InnoDB</a:t>
            </a:r>
            <a:r>
              <a:rPr lang="en-US" dirty="0"/>
              <a:t> supports FOREIGN KEY constraints to maintain data integrity. Therefore inserts, updates, and deletes are all checked to ensure they do not result in inconsistencies across different tables.</a:t>
            </a:r>
          </a:p>
          <a:p>
            <a:r>
              <a:rPr lang="en-US" dirty="0"/>
              <a:t>It is possible to mix </a:t>
            </a:r>
            <a:r>
              <a:rPr lang="en-US" dirty="0" err="1"/>
              <a:t>InnoDB</a:t>
            </a:r>
            <a:r>
              <a:rPr lang="en-US" dirty="0"/>
              <a:t> tables with tables from other MySQL storage engines within the same statement. For example, you can use a join operation to combine data from </a:t>
            </a:r>
            <a:r>
              <a:rPr lang="en-US" dirty="0" err="1"/>
              <a:t>InnoDB</a:t>
            </a:r>
            <a:r>
              <a:rPr lang="en-US" dirty="0"/>
              <a:t> and MEMORY tables in a single query.</a:t>
            </a:r>
            <a:endParaRPr lang="en-IN" dirty="0"/>
          </a:p>
        </p:txBody>
      </p:sp>
    </p:spTree>
    <p:extLst>
      <p:ext uri="{BB962C8B-B14F-4D97-AF65-F5344CB8AC3E}">
        <p14:creationId xmlns:p14="http://schemas.microsoft.com/office/powerpoint/2010/main" val="92406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80</TotalTime>
  <Words>3364</Words>
  <Application>Microsoft Office PowerPoint</Application>
  <PresentationFormat>Widescreen</PresentationFormat>
  <Paragraphs>409</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Century Gothic</vt:lpstr>
      <vt:lpstr>Helvetica</vt:lpstr>
      <vt:lpstr>Wingdings 3</vt:lpstr>
      <vt:lpstr>Ion Boardroom</vt:lpstr>
      <vt:lpstr>Storage engines in mysql</vt:lpstr>
      <vt:lpstr>Storage Engines</vt:lpstr>
      <vt:lpstr>PowerPoint Presentation</vt:lpstr>
      <vt:lpstr>List of Storage Engines </vt:lpstr>
      <vt:lpstr>Setting the Storage Engine</vt:lpstr>
      <vt:lpstr>Setting the Storage Engine</vt:lpstr>
      <vt:lpstr>InnoDB Storage Engine</vt:lpstr>
      <vt:lpstr>InnoDB Storage Engine</vt:lpstr>
      <vt:lpstr>Advantages of InnoDB storage engine</vt:lpstr>
      <vt:lpstr>Limitation: InnoDB table :</vt:lpstr>
      <vt:lpstr>MyISAM Storage Engine </vt:lpstr>
      <vt:lpstr>MyISAM Storage Engine</vt:lpstr>
      <vt:lpstr>Main characteristics of MyISAM tables </vt:lpstr>
      <vt:lpstr>Corrupted MyISAM Tables : </vt:lpstr>
      <vt:lpstr>MEMORY Storage Engine </vt:lpstr>
      <vt:lpstr>PowerPoint Presentation</vt:lpstr>
      <vt:lpstr>When to Use MEMORY storage engine:</vt:lpstr>
      <vt:lpstr>MERGE Storage Engine</vt:lpstr>
      <vt:lpstr>Creating MERGE tables :</vt:lpstr>
      <vt:lpstr>PowerPoint Presentation</vt:lpstr>
      <vt:lpstr>CSV Storage Engine</vt:lpstr>
      <vt:lpstr>CSV Storage Engine</vt:lpstr>
      <vt:lpstr>CSV Limitations </vt:lpstr>
      <vt:lpstr>ARCHIVE Storage Engine</vt:lpstr>
      <vt:lpstr>Features of ARCHIVE storage engine</vt:lpstr>
      <vt:lpstr>ARCHIVE storage engine supports</vt:lpstr>
      <vt:lpstr>ARCHIVE storage engine does not support</vt:lpstr>
      <vt:lpstr>ARCHIVE storage engine: Storage &amp; Retrieval</vt:lpstr>
      <vt:lpstr>EXAMPLE Storage Engine </vt:lpstr>
      <vt:lpstr>BLACKHOLE Storage Engine</vt:lpstr>
      <vt:lpstr>FEDERATED Storage Engine</vt:lpstr>
      <vt:lpstr>Create a FEDERATED table</vt:lpstr>
      <vt:lpstr>Create a FEDERATED table</vt:lpstr>
      <vt:lpstr>Create a FEDERATED table</vt:lpstr>
      <vt:lpstr>Create a FEDERATED table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Storage engines in mysql</dc:title>
  <dc:creator>anju munoth</dc:creator>
  <cp:lastModifiedBy>anju munoth</cp:lastModifiedBy>
  <cp:revision>35</cp:revision>
  <dcterms:created xsi:type="dcterms:W3CDTF">2022-06-27T03:22:57Z</dcterms:created>
  <dcterms:modified xsi:type="dcterms:W3CDTF">2022-06-27T04:43:36Z</dcterms:modified>
</cp:coreProperties>
</file>