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2"/>
  </p:sldMasterIdLst>
  <p:notesMasterIdLst>
    <p:notesMasterId r:id="rId46"/>
  </p:notesMasterIdLst>
  <p:handoutMasterIdLst>
    <p:handoutMasterId r:id="rId47"/>
  </p:handoutMasterIdLst>
  <p:sldIdLst>
    <p:sldId id="257"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7" r:id="rId26"/>
    <p:sldId id="299" r:id="rId27"/>
    <p:sldId id="300" r:id="rId28"/>
    <p:sldId id="296"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6" r:id="rId42"/>
    <p:sldId id="313" r:id="rId43"/>
    <p:sldId id="314" r:id="rId44"/>
    <p:sldId id="315" r:id="rId45"/>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726" autoAdjust="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20-Aug-17</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val="3232666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20-Aug-17</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val="371051114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extLst>
      <p:ext uri="{BB962C8B-B14F-4D97-AF65-F5344CB8AC3E}">
        <p14:creationId xmlns:p14="http://schemas.microsoft.com/office/powerpoint/2010/main" val="369989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eaLnBrk="1" latinLnBrk="0" hangingPunct="1">
              <a:buNone/>
              <a:defRPr kumimoji="0" sz="1400"/>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smtClean="0"/>
              <a:t>Click to edit Master subtitle style</a:t>
            </a:r>
            <a:endParaRPr/>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kumimoji="0" lang="en-US" sz="1100" smtClean="0"/>
              <a:pPr algn="r"/>
              <a:t>20-Aug-17</a:t>
            </a:fld>
            <a:endParaRPr kumimoji="0" lang="en-US"/>
          </a:p>
        </p:txBody>
      </p:sp>
      <p:sp>
        <p:nvSpPr>
          <p:cNvPr id="25" name="Rectangle 35"/>
          <p:cNvSpPr>
            <a:spLocks noGrp="1"/>
          </p:cNvSpPr>
          <p:nvPr>
            <p:ph type="sldNum" sz="quarter" idx="11"/>
          </p:nvPr>
        </p:nvSpPr>
        <p:spPr/>
        <p:txBody>
          <a:bodyPr rtlCol="0"/>
          <a:lstStyle>
            <a:extLst/>
          </a:lstStyle>
          <a:p>
            <a:fld id="{169B2101-2E9F-420A-91A3-890890D84497}" type="slidenum">
              <a:rPr kumimoji="0" lang="en-US" sz="1200" smtClean="0"/>
              <a:pPr/>
              <a:t>‹#›</a:t>
            </a:fld>
            <a:endParaRPr kumimoji="0" lang="en-US"/>
          </a:p>
        </p:txBody>
      </p:sp>
      <p:sp>
        <p:nvSpPr>
          <p:cNvPr id="31" name="Rectangle 36"/>
          <p:cNvSpPr>
            <a:spLocks noGrp="1"/>
          </p:cNvSpPr>
          <p:nvPr>
            <p:ph type="ftr" sz="quarter" idx="12"/>
          </p:nvPr>
        </p:nvSpPr>
        <p:spPr/>
        <p:txBody>
          <a:bodyPr rtlCol="0"/>
          <a:lstStyle>
            <a:extLst/>
          </a:lstStyle>
          <a:p>
            <a:endParaRPr kumimoji="0"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eaLnBrk="1" latinLnBrk="0" hangingPunct="1">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kumimoji="0" lang="en-US" dirty="0" smtClean="0"/>
              <a:t>Show Title</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10"/>
          <p:cNvSpPr>
            <a:spLocks noGrp="1"/>
          </p:cNvSpPr>
          <p:nvPr>
            <p:ph type="dt" sz="half" idx="10"/>
          </p:nvPr>
        </p:nvSpPr>
        <p:spPr/>
        <p:txBody>
          <a:bodyPr rtlCol="0"/>
          <a:lstStyle>
            <a:extLst/>
          </a:lstStyle>
          <a:p>
            <a:pPr algn="r"/>
            <a:fld id="{8F67D422-08A8-451B-9A67-21962FC4B660}" type="datetimeFigureOut">
              <a:rPr kumimoji="0" lang="en-US" sz="1100" smtClean="0"/>
              <a:pPr algn="r"/>
              <a:t>20-Aug-17</a:t>
            </a:fld>
            <a:endParaRPr kumimoji="0" lang="en-US"/>
          </a:p>
        </p:txBody>
      </p:sp>
      <p:sp>
        <p:nvSpPr>
          <p:cNvPr id="27" name="Rectangle 11"/>
          <p:cNvSpPr>
            <a:spLocks noGrp="1"/>
          </p:cNvSpPr>
          <p:nvPr>
            <p:ph type="sldNum" sz="quarter" idx="11"/>
          </p:nvPr>
        </p:nvSpPr>
        <p:spPr/>
        <p:txBody>
          <a:bodyPr rtlCol="0"/>
          <a:lstStyle>
            <a:extLst/>
          </a:lstStyle>
          <a:p>
            <a:fld id="{169B2101-2E9F-420A-91A3-890890D84497}" type="slidenum">
              <a:rPr kumimoji="0" lang="en-US" sz="1200" smtClean="0"/>
              <a:pPr/>
              <a:t>‹#›</a:t>
            </a:fld>
            <a:endParaRPr kumimoji="0" lang="en-US"/>
          </a:p>
        </p:txBody>
      </p:sp>
      <p:sp>
        <p:nvSpPr>
          <p:cNvPr id="4" name="Rectangle 12"/>
          <p:cNvSpPr>
            <a:spLocks noGrp="1"/>
          </p:cNvSpPr>
          <p:nvPr>
            <p:ph type="ftr" sz="quarter" idx="12"/>
          </p:nvPr>
        </p:nvSpPr>
        <p:spPr/>
        <p:txBody>
          <a:bodyPr rtlCol="0"/>
          <a:lstStyle>
            <a:extLst/>
          </a:lstStyle>
          <a:p>
            <a:endParaRPr kumimoji="0" lang="en-US"/>
          </a:p>
        </p:txBody>
      </p:sp>
      <p:sp>
        <p:nvSpPr>
          <p:cNvPr id="28" name="Rectangle 14"/>
          <p:cNvSpPr>
            <a:spLocks noGrp="1"/>
          </p:cNvSpPr>
          <p:nvPr>
            <p:ph type="title"/>
          </p:nvPr>
        </p:nvSpPr>
        <p:spPr/>
        <p:txBody>
          <a:bodyPr rtlCol="0" anchor="b"/>
          <a:lstStyle>
            <a:extLst/>
          </a:lstStyle>
          <a:p>
            <a:pPr eaLnBrk="1" latinLnBrk="1" hangingPunct="1"/>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kumimoji="0" lang="en-US" sz="1100" smtClean="0"/>
              <a:pPr algn="r"/>
              <a:t>20-Aug-17</a:t>
            </a:fld>
            <a:endParaRPr kumimoji="0" lang="en-US"/>
          </a:p>
        </p:txBody>
      </p:sp>
      <p:sp>
        <p:nvSpPr>
          <p:cNvPr id="26" name="Rectangle 4"/>
          <p:cNvSpPr>
            <a:spLocks noGrp="1"/>
          </p:cNvSpPr>
          <p:nvPr>
            <p:ph type="ftr" sz="quarter" idx="11"/>
          </p:nvPr>
        </p:nvSpPr>
        <p:spPr/>
        <p:txBody>
          <a:bodyPr rtlCol="0"/>
          <a:lstStyle>
            <a:extLst/>
          </a:lstStyle>
          <a:p>
            <a:endParaRPr kumimoji="0" lang="en-US"/>
          </a:p>
        </p:txBody>
      </p:sp>
      <p:sp>
        <p:nvSpPr>
          <p:cNvPr id="12" name="Rectangle 5"/>
          <p:cNvSpPr>
            <a:spLocks noGrp="1"/>
          </p:cNvSpPr>
          <p:nvPr>
            <p:ph type="sldNum" sz="quarter" idx="12"/>
          </p:nvPr>
        </p:nvSpPr>
        <p:spPr/>
        <p:txBody>
          <a:bodyPr rtlCol="0"/>
          <a:lstStyle>
            <a:extLst/>
          </a:lstStyle>
          <a:p>
            <a:fld id="{169B2101-2E9F-420A-91A3-890890D84497}" type="slidenum">
              <a:rPr kumimoji="0" lang="en-US" sz="1200" smtClean="0"/>
              <a:pPr/>
              <a:t>‹#›</a:t>
            </a:fld>
            <a:endParaRPr kumimoji="0"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eaLnBrk="1" latinLnBrk="0" hangingPunct="1">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kumimoji="0" lang="en-US" dirty="0" smtClean="0"/>
              <a:t>Click to add section title</a:t>
            </a:r>
            <a:endParaRPr kumimoji="0"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20-Aug-17</a:t>
            </a:fld>
            <a:endParaRPr kumimoji="0" lang="en-US"/>
          </a:p>
        </p:txBody>
      </p:sp>
      <p:sp>
        <p:nvSpPr>
          <p:cNvPr id="22" name="Rectangle 4"/>
          <p:cNvSpPr>
            <a:spLocks noGrp="1"/>
          </p:cNvSpPr>
          <p:nvPr>
            <p:ph type="ftr" sz="quarter" idx="11"/>
          </p:nvPr>
        </p:nvSpPr>
        <p:spPr/>
        <p:txBody>
          <a:bodyPr vert="horz"/>
          <a:lstStyle>
            <a:extLst/>
          </a:lstStyle>
          <a:p>
            <a:endParaRPr kumimoji="0" lang="en-US"/>
          </a:p>
        </p:txBody>
      </p:sp>
      <p:sp>
        <p:nvSpPr>
          <p:cNvPr id="31" name="Rectangle 5"/>
          <p:cNvSpPr>
            <a:spLocks noGrp="1"/>
          </p:cNvSpPr>
          <p:nvPr>
            <p:ph type="sldNum" sz="quarter" idx="12"/>
          </p:nvPr>
        </p:nvSpPr>
        <p:spPr/>
        <p:txBody>
          <a:bodyPr vert="horz"/>
          <a:lstStyle>
            <a:extLst/>
          </a:lstStyle>
          <a:p>
            <a:fld id="{C75B88FA-3392-4D65-A457-DB2A9953195B}" type="slidenum">
              <a:rPr kumimoji="0" lang="en-US" smtClean="0"/>
              <a:pPr/>
              <a:t>‹#›</a:t>
            </a:fld>
            <a:endParaRPr kumimoji="0" lang="en-US"/>
          </a:p>
        </p:txBody>
      </p:sp>
      <p:sp>
        <p:nvSpPr>
          <p:cNvPr id="4"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smtClean="0"/>
              <a:t>Click to add question</a:t>
            </a:r>
            <a:endParaRPr kumimoji="0"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en-US" dirty="0" smtClean="0"/>
              <a:t>Click to add answer</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20-Aug-17</a:t>
            </a:fld>
            <a:endParaRPr kumimoji="0" lang="en-US" dirty="0"/>
          </a:p>
        </p:txBody>
      </p:sp>
      <p:sp>
        <p:nvSpPr>
          <p:cNvPr id="28" name="Rectangle 4"/>
          <p:cNvSpPr>
            <a:spLocks noGrp="1"/>
          </p:cNvSpPr>
          <p:nvPr>
            <p:ph type="ftr" sz="quarter" idx="11"/>
          </p:nvPr>
        </p:nvSpPr>
        <p:spPr/>
        <p:txBody>
          <a:bodyPr vert="horz"/>
          <a:lstStyle>
            <a:extLst/>
          </a:lstStyle>
          <a:p>
            <a:endParaRPr kumimoji="0" lang="en-US"/>
          </a:p>
        </p:txBody>
      </p:sp>
      <p:sp>
        <p:nvSpPr>
          <p:cNvPr id="10" name="Rectangle 5"/>
          <p:cNvSpPr>
            <a:spLocks noGrp="1"/>
          </p:cNvSpPr>
          <p:nvPr>
            <p:ph type="sldNum" sz="quarter" idx="12"/>
          </p:nvPr>
        </p:nvSpPr>
        <p:spPr/>
        <p:txBody>
          <a:bodyPr vert="horz"/>
          <a:lstStyle>
            <a:extLst/>
          </a:lstStyle>
          <a:p>
            <a:fld id="{C75B88FA-3392-4D65-A457-DB2A9953195B}" type="slidenum">
              <a:rPr kumimoji="0" lang="en-US" smtClean="0"/>
              <a:pPr/>
              <a:t>‹#›</a:t>
            </a:fld>
            <a:endParaRPr kumimoji="0" lang="en-US"/>
          </a:p>
        </p:txBody>
      </p:sp>
      <p:sp>
        <p:nvSpPr>
          <p:cNvPr id="31"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smtClean="0"/>
              <a:t>Click to add question</a:t>
            </a:r>
            <a:endParaRPr kumimoji="0"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en-US" dirty="0" smtClean="0"/>
              <a:t>Click to add answer</a:t>
            </a:r>
            <a:endParaRPr kumimoji="0"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eaLnBrk="1" latinLnBrk="0" hangingPunct="1">
              <a:buFontTx/>
              <a:buNone/>
              <a:defRPr kumimoji="0" i="1" baseline="0"/>
            </a:lvl1pPr>
            <a:extLst/>
          </a:lstStyle>
          <a:p>
            <a:pPr lvl="0"/>
            <a:r>
              <a:rPr kumimoji="0" lang="en-US" dirty="0" smtClean="0"/>
              <a:t>Click to add detail to the answer</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20-Aug-17</a:t>
            </a:fld>
            <a:endParaRPr kumimoji="0" lang="en-US"/>
          </a:p>
        </p:txBody>
      </p:sp>
      <p:sp>
        <p:nvSpPr>
          <p:cNvPr id="11" name="Rectangle 4"/>
          <p:cNvSpPr>
            <a:spLocks noGrp="1"/>
          </p:cNvSpPr>
          <p:nvPr>
            <p:ph type="ftr" sz="quarter" idx="11"/>
          </p:nvPr>
        </p:nvSpPr>
        <p:spPr/>
        <p:txBody>
          <a:bodyPr vert="horz"/>
          <a:lstStyle>
            <a:extLst/>
          </a:lstStyle>
          <a:p>
            <a:endParaRPr kumimoji="0" lang="en-US"/>
          </a:p>
        </p:txBody>
      </p:sp>
      <p:sp>
        <p:nvSpPr>
          <p:cNvPr id="10" name="Rectangle 5"/>
          <p:cNvSpPr>
            <a:spLocks noGrp="1"/>
          </p:cNvSpPr>
          <p:nvPr>
            <p:ph type="sldNum" sz="quarter" idx="12"/>
          </p:nvPr>
        </p:nvSpPr>
        <p:spPr/>
        <p:txBody>
          <a:bodyPr vert="horz"/>
          <a:lstStyle>
            <a:extLst/>
          </a:lstStyle>
          <a:p>
            <a:fld id="{C75B88FA-3392-4D65-A457-DB2A9953195B}" type="slidenum">
              <a:rPr kumimoji="0" lang="en-US" smtClean="0"/>
              <a:pPr/>
              <a:t>‹#›</a:t>
            </a:fld>
            <a:endParaRPr kumimoji="0" lang="en-US"/>
          </a:p>
        </p:txBody>
      </p:sp>
      <p:sp>
        <p:nvSpPr>
          <p:cNvPr id="27"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smtClean="0"/>
              <a:t>Click to add question</a:t>
            </a:r>
            <a:endParaRPr kumimoji="0"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kumimoji="0" lang="en-US" sz="7200" dirty="0" smtClean="0">
                <a:solidFill>
                  <a:schemeClr val="tx1">
                    <a:alpha val="40000"/>
                  </a:schemeClr>
                </a:solidFill>
              </a:rPr>
              <a:t>TRUE</a:t>
            </a:r>
            <a:r>
              <a:rPr kumimoji="0" lang="en-US" sz="7200" baseline="0" dirty="0" smtClean="0">
                <a:solidFill>
                  <a:schemeClr val="tx1">
                    <a:alpha val="40000"/>
                  </a:schemeClr>
                </a:solidFill>
              </a:rPr>
              <a:t> </a:t>
            </a:r>
            <a:r>
              <a:rPr kumimoji="0" lang="en-US" sz="7200" dirty="0" smtClean="0">
                <a:solidFill>
                  <a:schemeClr val="tx1">
                    <a:alpha val="40000"/>
                  </a:schemeClr>
                </a:solidFill>
              </a:rPr>
              <a:t>or FALSE?</a:t>
            </a:r>
            <a:endParaRPr kumimoji="0"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kumimoji="0"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kumimoji="0" lang="en-US" sz="7200" dirty="0" smtClean="0">
                <a:solidFill>
                  <a:prstClr val="white">
                    <a:alpha val="40000"/>
                  </a:prstClr>
                </a:solidFill>
                <a:ea typeface="+mn-ea"/>
                <a:cs typeface="+mn-cs"/>
              </a:rPr>
              <a:t>or FALSE?</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20-Aug-17</a:t>
            </a:fld>
            <a:endParaRPr kumimoji="0" lang="en-US"/>
          </a:p>
        </p:txBody>
      </p:sp>
      <p:sp>
        <p:nvSpPr>
          <p:cNvPr id="2" name="Rectangle 4"/>
          <p:cNvSpPr>
            <a:spLocks noGrp="1"/>
          </p:cNvSpPr>
          <p:nvPr>
            <p:ph type="ftr" sz="quarter" idx="11"/>
          </p:nvPr>
        </p:nvSpPr>
        <p:spPr/>
        <p:txBody>
          <a:bodyPr vert="horz"/>
          <a:lstStyle>
            <a:extLst/>
          </a:lstStyle>
          <a:p>
            <a:endParaRPr kumimoji="0" lang="en-US"/>
          </a:p>
        </p:txBody>
      </p:sp>
      <p:sp>
        <p:nvSpPr>
          <p:cNvPr id="28" name="Rectangle 5"/>
          <p:cNvSpPr>
            <a:spLocks noGrp="1"/>
          </p:cNvSpPr>
          <p:nvPr>
            <p:ph type="sldNum" sz="quarter" idx="12"/>
          </p:nvPr>
        </p:nvSpPr>
        <p:spPr/>
        <p:txBody>
          <a:bodyPr vert="horz"/>
          <a:lstStyle>
            <a:extLst/>
          </a:lstStyle>
          <a:p>
            <a:fld id="{C75B88FA-3392-4D65-A457-DB2A9953195B}" type="slidenum">
              <a:rPr kumimoji="0" lang="en-US" smtClean="0"/>
              <a:pPr/>
              <a:t>‹#›</a:t>
            </a:fld>
            <a:endParaRPr kumimoji="0" lang="en-US"/>
          </a:p>
        </p:txBody>
      </p:sp>
      <p:sp>
        <p:nvSpPr>
          <p:cNvPr id="6"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smtClean="0"/>
              <a:t>Click to add question</a:t>
            </a:r>
            <a:endParaRPr kumimoji="0"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kumimoji="0" lang="en-US" sz="7200" dirty="0" smtClean="0">
                <a:solidFill>
                  <a:schemeClr val="tx1">
                    <a:alpha val="40000"/>
                  </a:schemeClr>
                </a:solidFill>
              </a:rPr>
              <a:t>TRUE</a:t>
            </a:r>
            <a:r>
              <a:rPr kumimoji="0" lang="en-US" sz="7200" baseline="0" dirty="0" smtClean="0">
                <a:solidFill>
                  <a:schemeClr val="tx1">
                    <a:alpha val="40000"/>
                  </a:schemeClr>
                </a:solidFill>
              </a:rPr>
              <a:t> </a:t>
            </a:r>
            <a:r>
              <a:rPr kumimoji="0" lang="en-US" sz="7200" dirty="0" smtClean="0">
                <a:solidFill>
                  <a:schemeClr val="tx1">
                    <a:alpha val="40000"/>
                  </a:schemeClr>
                </a:solidFill>
              </a:rPr>
              <a:t>or FALSE?</a:t>
            </a:r>
            <a:endParaRPr kumimoji="0"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kumimoji="0" lang="en-US" sz="7200" dirty="0" smtClean="0">
                <a:solidFill>
                  <a:prstClr val="white">
                    <a:alpha val="40000"/>
                  </a:prstClr>
                </a:solidFill>
                <a:ea typeface="+mn-ea"/>
                <a:cs typeface="+mn-cs"/>
              </a:rPr>
              <a:t>TRUE or </a:t>
            </a:r>
            <a:r>
              <a:rPr kumimoji="0"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kumimoji="0" lang="en-US" sz="7200" dirty="0" smtClean="0">
                <a:solidFill>
                  <a:prstClr val="white">
                    <a:alpha val="40000"/>
                  </a:prstClr>
                </a:solidFill>
                <a:ea typeface="+mn-ea"/>
                <a:cs typeface="+mn-cs"/>
              </a:rPr>
              <a:t>?</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kumimoji="0"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item 1</a:t>
            </a:r>
            <a:endParaRPr kumimoji="0"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item 2</a:t>
            </a:r>
            <a:endParaRPr kumimoji="0"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item 3</a:t>
            </a:r>
            <a:endParaRPr kumimoji="0"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item 4</a:t>
            </a:r>
            <a:endParaRPr kumimoji="0"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item 5</a:t>
            </a:r>
            <a:endParaRPr kumimoji="0" lang="en-US" dirty="0"/>
          </a:p>
        </p:txBody>
      </p:sp>
      <p:sp>
        <p:nvSpPr>
          <p:cNvPr id="20"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20-Aug-17</a:t>
            </a:fld>
            <a:endParaRPr kumimoji="0"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match 5</a:t>
            </a:r>
            <a:endParaRPr kumimoji="0"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match 3</a:t>
            </a:r>
            <a:endParaRPr kumimoji="0"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match 1</a:t>
            </a:r>
            <a:endParaRPr kumimoji="0"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match 2</a:t>
            </a:r>
            <a:endParaRPr kumimoji="0"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match 4</a:t>
            </a:r>
            <a:endParaRPr kumimoji="0" lang="en-US" dirty="0"/>
          </a:p>
        </p:txBody>
      </p:sp>
      <p:sp>
        <p:nvSpPr>
          <p:cNvPr id="11" name="Rectangle 2"/>
          <p:cNvSpPr>
            <a:spLocks noGrp="1"/>
          </p:cNvSpPr>
          <p:nvPr>
            <p:ph type="title" hasCustomPrompt="1"/>
          </p:nvPr>
        </p:nvSpPr>
        <p:spPr/>
        <p:txBody>
          <a:bodyPr vert="horz"/>
          <a:lstStyle>
            <a:lvl1pPr algn="l" eaLnBrk="1" latinLnBrk="0" hangingPunct="1">
              <a:defRPr kumimoji="0" i="1" baseline="0"/>
            </a:lvl1pPr>
            <a:extLst/>
          </a:lstStyle>
          <a:p>
            <a:r>
              <a:rPr kumimoji="0" lang="en-US" dirty="0" smtClean="0"/>
              <a:t>Click to type your question</a:t>
            </a:r>
            <a:endParaRPr kumimoji="0" lang="en-US" dirty="0"/>
          </a:p>
        </p:txBody>
      </p:sp>
      <p:sp>
        <p:nvSpPr>
          <p:cNvPr id="7" name="Rectangle 5"/>
          <p:cNvSpPr>
            <a:spLocks noGrp="1"/>
          </p:cNvSpPr>
          <p:nvPr>
            <p:ph type="sldNum" sz="quarter" idx="12"/>
          </p:nvPr>
        </p:nvSpPr>
        <p:spPr/>
        <p:txBody>
          <a:bodyPr vert="horz"/>
          <a:lstStyle>
            <a:extLst/>
          </a:lstStyle>
          <a:p>
            <a:fld id="{C75B88FA-3392-4D65-A457-DB2A9953195B}" type="slidenum">
              <a:rPr kumimoji="0" lang="en-US" smtClean="0"/>
              <a:pPr/>
              <a:t>‹#›</a:t>
            </a:fld>
            <a:endParaRPr kumimoji="0"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pPr eaLnBrk="1" latinLnBrk="1" hangingPunct="1"/>
            <a:r>
              <a:rPr kumimoji="0" lang="en-US" smtClean="0"/>
              <a:t>Click to edit Master title style</a:t>
            </a:r>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eaLnBrk="1" latinLnBrk="0" hangingPunct="1">
              <a:defRPr kumimoji="0" sz="1100"/>
            </a:lvl1pPr>
            <a:extLst/>
          </a:lstStyle>
          <a:p>
            <a:pPr algn="r"/>
            <a:fld id="{8F67D422-08A8-451B-9A67-21962FC4B660}" type="datetimeFigureOut">
              <a:rPr kumimoji="0" lang="en-US" sz="1100" smtClean="0"/>
              <a:pPr algn="r"/>
              <a:t>20-Aug-17</a:t>
            </a:fld>
            <a:endParaRPr kumimoji="0"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eaLnBrk="1" latinLnBrk="0" hangingPunct="1">
              <a:defRPr kumimoji="0" sz="1200"/>
            </a:lvl1pPr>
            <a:extLst/>
          </a:lstStyle>
          <a:p>
            <a:endParaRPr kumimoji="0"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eaLnBrk="1" latinLnBrk="0" hangingPunct="1">
              <a:defRPr kumimoji="0" sz="1200"/>
            </a:lvl1pPr>
            <a:extLst/>
          </a:lstStyle>
          <a:p>
            <a:fld id="{169B2101-2E9F-420A-91A3-890890D84497}" type="slidenum">
              <a:rPr kumimoji="0" lang="en-US" sz="1200" smtClean="0"/>
              <a:pPr/>
              <a:t>‹#›</a:t>
            </a:fld>
            <a:endParaRPr kumimoji="0"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kumimoji="0" sz="3600">
          <a:solidFill>
            <a:schemeClr val="tx1"/>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000">
          <a:solidFill>
            <a:schemeClr val="tx1"/>
          </a:solidFill>
          <a:latin typeface="+mn-lt"/>
          <a:ea typeface="+mn-ea"/>
          <a:cs typeface="+mn-cs"/>
        </a:defRPr>
      </a:lvl1pPr>
      <a:lvl2pPr marL="742950" indent="-285750" algn="l" rtl="0" eaLnBrk="1" latinLnBrk="0" hangingPunct="1">
        <a:spcBef>
          <a:spcPct val="20000"/>
        </a:spcBef>
        <a:buChar char="–"/>
        <a:defRPr kumimoji="0" sz="20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2000">
          <a:solidFill>
            <a:schemeClr val="tx1"/>
          </a:solidFill>
          <a:latin typeface="+mn-lt"/>
          <a:ea typeface="+mn-ea"/>
          <a:cs typeface="+mn-cs"/>
        </a:defRPr>
      </a:lvl4pPr>
      <a:lvl5pPr marL="2057400" indent="-228600" algn="l" rtl="0" eaLnBrk="1" latinLnBrk="0" hangingPunct="1">
        <a:spcBef>
          <a:spcPct val="20000"/>
        </a:spcBef>
        <a:buChar char="»"/>
        <a:defRPr kumimoji="0" sz="20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p:txBody>
          <a:bodyPr/>
          <a:lstStyle>
            <a:extLst/>
          </a:lstStyle>
          <a:p>
            <a:r>
              <a:rPr lang="en-US" dirty="0" smtClean="0"/>
              <a:t>Quiz </a:t>
            </a:r>
            <a:endParaRPr lang="en-US" dirty="0"/>
          </a:p>
        </p:txBody>
      </p:sp>
      <p:sp>
        <p:nvSpPr>
          <p:cNvPr id="18" name="Rectangle 25"/>
          <p:cNvSpPr>
            <a:spLocks noGrp="1"/>
          </p:cNvSpPr>
          <p:nvPr>
            <p:ph type="subTitle" idx="1"/>
          </p:nvPr>
        </p:nvSpPr>
        <p:spPr/>
        <p:txBody>
          <a:bodyPr/>
          <a:lstStyle>
            <a:extLst/>
          </a:lstStyle>
          <a:p>
            <a:r>
              <a:rPr lang="en-US" dirty="0"/>
              <a:t>Question and Answer </a:t>
            </a:r>
          </a:p>
          <a:p>
            <a:r>
              <a:rPr lang="en-US" dirty="0" smtClean="0"/>
              <a:t>k. </a:t>
            </a:r>
            <a:r>
              <a:rPr lang="en-US" dirty="0" err="1" smtClean="0"/>
              <a:t>Anju</a:t>
            </a:r>
            <a:r>
              <a:rPr lang="en-US" dirty="0" smtClean="0"/>
              <a:t> Munoth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1143000"/>
          </a:xfrm>
        </p:spPr>
        <p:txBody>
          <a:bodyPr>
            <a:normAutofit fontScale="90000"/>
          </a:bodyPr>
          <a:lstStyle/>
          <a:p>
            <a:r>
              <a:rPr lang="en-US" i="0" dirty="0"/>
              <a:t>Display the first name, salary, and department number for all employees who earn more than maximum salary in department number </a:t>
            </a:r>
            <a:r>
              <a:rPr lang="en-US" i="0" dirty="0" smtClean="0"/>
              <a:t>50(without aggregate functions)</a:t>
            </a:r>
            <a:endParaRPr lang="en-US" dirty="0"/>
          </a:p>
        </p:txBody>
      </p:sp>
      <p:sp>
        <p:nvSpPr>
          <p:cNvPr id="3" name="Text Placeholder 2"/>
          <p:cNvSpPr>
            <a:spLocks noGrp="1"/>
          </p:cNvSpPr>
          <p:nvPr>
            <p:ph type="body" sz="quarter" idx="14"/>
          </p:nvPr>
        </p:nvSpPr>
        <p:spPr>
          <a:xfrm>
            <a:off x="457200" y="2362200"/>
            <a:ext cx="8305800" cy="4191000"/>
          </a:xfrm>
        </p:spPr>
        <p:txBody>
          <a:bodyPr>
            <a:normAutofit fontScale="77500" lnSpcReduction="20000"/>
          </a:bodyPr>
          <a:lstStyle/>
          <a:p>
            <a:r>
              <a:rPr lang="en-US" dirty="0"/>
              <a:t>SELECT </a:t>
            </a:r>
            <a:r>
              <a:rPr lang="en-US" dirty="0" err="1"/>
              <a:t>first_name</a:t>
            </a:r>
            <a:r>
              <a:rPr lang="en-US" dirty="0"/>
              <a:t> , </a:t>
            </a:r>
            <a:r>
              <a:rPr lang="en-US" dirty="0" err="1"/>
              <a:t>last_name</a:t>
            </a:r>
            <a:r>
              <a:rPr lang="en-US" dirty="0"/>
              <a:t> , salary , </a:t>
            </a:r>
            <a:r>
              <a:rPr lang="en-US" dirty="0" err="1"/>
              <a:t>department_id</a:t>
            </a:r>
            <a:r>
              <a:rPr lang="en-US" dirty="0"/>
              <a:t> </a:t>
            </a:r>
          </a:p>
          <a:p>
            <a:r>
              <a:rPr lang="en-US" dirty="0"/>
              <a:t>FROM employees</a:t>
            </a:r>
          </a:p>
          <a:p>
            <a:r>
              <a:rPr lang="en-US" dirty="0"/>
              <a:t>WHERE salary &gt; ALL (SELECT salary </a:t>
            </a:r>
          </a:p>
          <a:p>
            <a:r>
              <a:rPr lang="en-US" dirty="0"/>
              <a:t>                 FROM employees </a:t>
            </a:r>
          </a:p>
          <a:p>
            <a:r>
              <a:rPr lang="en-US" dirty="0"/>
              <a:t>                 WHERE </a:t>
            </a:r>
            <a:r>
              <a:rPr lang="en-US" dirty="0" err="1"/>
              <a:t>department_id</a:t>
            </a:r>
            <a:r>
              <a:rPr lang="en-US" dirty="0"/>
              <a:t> = 50)</a:t>
            </a:r>
          </a:p>
        </p:txBody>
      </p:sp>
    </p:spTree>
    <p:extLst>
      <p:ext uri="{BB962C8B-B14F-4D97-AF65-F5344CB8AC3E}">
        <p14:creationId xmlns:p14="http://schemas.microsoft.com/office/powerpoint/2010/main" val="421157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1143000"/>
          </a:xfrm>
        </p:spPr>
        <p:txBody>
          <a:bodyPr>
            <a:normAutofit fontScale="90000"/>
          </a:bodyPr>
          <a:lstStyle/>
          <a:p>
            <a:r>
              <a:rPr lang="en-US" i="0" dirty="0"/>
              <a:t>Display the first name, salary, and department number for all employees who earn more than the minimum salary in department number </a:t>
            </a:r>
            <a:r>
              <a:rPr lang="en-US" i="0" dirty="0" smtClean="0"/>
              <a:t>60</a:t>
            </a:r>
            <a:endParaRPr lang="en-US" dirty="0"/>
          </a:p>
        </p:txBody>
      </p:sp>
      <p:sp>
        <p:nvSpPr>
          <p:cNvPr id="3" name="Text Placeholder 2"/>
          <p:cNvSpPr>
            <a:spLocks noGrp="1"/>
          </p:cNvSpPr>
          <p:nvPr>
            <p:ph type="body" sz="quarter" idx="14"/>
          </p:nvPr>
        </p:nvSpPr>
        <p:spPr>
          <a:xfrm>
            <a:off x="381000" y="2971800"/>
            <a:ext cx="8534400" cy="3657600"/>
          </a:xfrm>
        </p:spPr>
        <p:txBody>
          <a:bodyPr>
            <a:normAutofit fontScale="70000" lnSpcReduction="20000"/>
          </a:bodyPr>
          <a:lstStyle/>
          <a:p>
            <a:r>
              <a:rPr lang="en-US" dirty="0"/>
              <a:t>SELECT </a:t>
            </a:r>
            <a:r>
              <a:rPr lang="en-US" dirty="0" err="1"/>
              <a:t>first_name</a:t>
            </a:r>
            <a:r>
              <a:rPr lang="en-US" dirty="0"/>
              <a:t> , </a:t>
            </a:r>
            <a:r>
              <a:rPr lang="en-US" dirty="0" err="1"/>
              <a:t>last_name</a:t>
            </a:r>
            <a:r>
              <a:rPr lang="en-US" dirty="0"/>
              <a:t> , salary , </a:t>
            </a:r>
            <a:r>
              <a:rPr lang="en-US" dirty="0" err="1"/>
              <a:t>department_id</a:t>
            </a:r>
            <a:r>
              <a:rPr lang="en-US" dirty="0"/>
              <a:t> </a:t>
            </a:r>
          </a:p>
          <a:p>
            <a:r>
              <a:rPr lang="en-US" dirty="0"/>
              <a:t>FROM employees</a:t>
            </a:r>
          </a:p>
          <a:p>
            <a:r>
              <a:rPr lang="en-US" dirty="0"/>
              <a:t>WHERE salary &gt; ANY (SELECT salary </a:t>
            </a:r>
          </a:p>
          <a:p>
            <a:r>
              <a:rPr lang="en-US" dirty="0"/>
              <a:t>                    FROM employees </a:t>
            </a:r>
          </a:p>
          <a:p>
            <a:r>
              <a:rPr lang="en-US" dirty="0"/>
              <a:t>                    WHERE </a:t>
            </a:r>
            <a:r>
              <a:rPr lang="en-US" dirty="0" err="1"/>
              <a:t>department_id</a:t>
            </a:r>
            <a:r>
              <a:rPr lang="en-US" dirty="0"/>
              <a:t> = 60)</a:t>
            </a:r>
          </a:p>
        </p:txBody>
      </p:sp>
    </p:spTree>
    <p:extLst>
      <p:ext uri="{BB962C8B-B14F-4D97-AF65-F5344CB8AC3E}">
        <p14:creationId xmlns:p14="http://schemas.microsoft.com/office/powerpoint/2010/main" val="2210063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Display the first name, salary, and department number for all employees who earn less than the minimum salary of department number 90 (</a:t>
            </a:r>
            <a:r>
              <a:rPr lang="en-US" dirty="0"/>
              <a:t>Employees</a:t>
            </a:r>
            <a:r>
              <a:rPr lang="en-US" i="0" dirty="0"/>
              <a:t> table).</a:t>
            </a:r>
            <a:endParaRPr lang="en-US" dirty="0"/>
          </a:p>
        </p:txBody>
      </p:sp>
      <p:sp>
        <p:nvSpPr>
          <p:cNvPr id="3" name="Text Placeholder 2"/>
          <p:cNvSpPr>
            <a:spLocks noGrp="1"/>
          </p:cNvSpPr>
          <p:nvPr>
            <p:ph type="body" sz="quarter" idx="14"/>
          </p:nvPr>
        </p:nvSpPr>
        <p:spPr>
          <a:xfrm>
            <a:off x="381000" y="2743200"/>
            <a:ext cx="8458200" cy="3810000"/>
          </a:xfrm>
        </p:spPr>
        <p:txBody>
          <a:bodyPr>
            <a:normAutofit fontScale="77500" lnSpcReduction="20000"/>
          </a:bodyPr>
          <a:lstStyle/>
          <a:p>
            <a:r>
              <a:rPr lang="en-US" dirty="0"/>
              <a:t>SELECT </a:t>
            </a:r>
            <a:r>
              <a:rPr lang="en-US" dirty="0" err="1"/>
              <a:t>first_name</a:t>
            </a:r>
            <a:r>
              <a:rPr lang="en-US" dirty="0"/>
              <a:t> , </a:t>
            </a:r>
            <a:r>
              <a:rPr lang="en-US" dirty="0" err="1"/>
              <a:t>last_name</a:t>
            </a:r>
            <a:r>
              <a:rPr lang="en-US" dirty="0"/>
              <a:t> , salary , </a:t>
            </a:r>
            <a:r>
              <a:rPr lang="en-US" dirty="0" err="1"/>
              <a:t>department_id</a:t>
            </a:r>
            <a:r>
              <a:rPr lang="en-US" dirty="0"/>
              <a:t> </a:t>
            </a:r>
          </a:p>
          <a:p>
            <a:r>
              <a:rPr lang="en-US" dirty="0"/>
              <a:t>FROM employees</a:t>
            </a:r>
          </a:p>
          <a:p>
            <a:r>
              <a:rPr lang="en-US" dirty="0"/>
              <a:t>WHERE salary &lt; ALL (SELECT salary </a:t>
            </a:r>
          </a:p>
          <a:p>
            <a:r>
              <a:rPr lang="en-US" dirty="0"/>
              <a:t>                    FROM employees </a:t>
            </a:r>
          </a:p>
          <a:p>
            <a:r>
              <a:rPr lang="en-US" dirty="0"/>
              <a:t>                    WHERE </a:t>
            </a:r>
            <a:r>
              <a:rPr lang="en-US" dirty="0" err="1"/>
              <a:t>department_id</a:t>
            </a:r>
            <a:r>
              <a:rPr lang="en-US" dirty="0"/>
              <a:t> = 90)</a:t>
            </a:r>
          </a:p>
        </p:txBody>
      </p:sp>
    </p:spTree>
    <p:extLst>
      <p:ext uri="{BB962C8B-B14F-4D97-AF65-F5344CB8AC3E}">
        <p14:creationId xmlns:p14="http://schemas.microsoft.com/office/powerpoint/2010/main" val="116878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143000"/>
          </a:xfrm>
        </p:spPr>
        <p:txBody>
          <a:bodyPr>
            <a:normAutofit fontScale="90000"/>
          </a:bodyPr>
          <a:lstStyle/>
          <a:p>
            <a:r>
              <a:rPr lang="en-US" i="0" dirty="0"/>
              <a:t>Display the first name, salary and department number for all employees whose department is located Seattle (</a:t>
            </a:r>
            <a:r>
              <a:rPr lang="en-US" dirty="0"/>
              <a:t>Employees, Departments </a:t>
            </a:r>
            <a:r>
              <a:rPr lang="en-US" i="0" dirty="0"/>
              <a:t>and </a:t>
            </a:r>
            <a:r>
              <a:rPr lang="en-US" dirty="0"/>
              <a:t>Locations</a:t>
            </a:r>
            <a:r>
              <a:rPr lang="en-US" i="0" dirty="0"/>
              <a:t> table).</a:t>
            </a:r>
            <a:endParaRPr lang="en-US" dirty="0"/>
          </a:p>
        </p:txBody>
      </p:sp>
      <p:sp>
        <p:nvSpPr>
          <p:cNvPr id="3" name="Text Placeholder 2"/>
          <p:cNvSpPr>
            <a:spLocks noGrp="1"/>
          </p:cNvSpPr>
          <p:nvPr>
            <p:ph type="body" sz="quarter" idx="14"/>
          </p:nvPr>
        </p:nvSpPr>
        <p:spPr>
          <a:xfrm>
            <a:off x="381000" y="2667000"/>
            <a:ext cx="8534400" cy="4038600"/>
          </a:xfrm>
        </p:spPr>
        <p:txBody>
          <a:bodyPr>
            <a:normAutofit fontScale="55000" lnSpcReduction="20000"/>
          </a:bodyPr>
          <a:lstStyle/>
          <a:p>
            <a:r>
              <a:rPr lang="en-US" dirty="0"/>
              <a:t>SELECT </a:t>
            </a:r>
            <a:r>
              <a:rPr lang="en-US" dirty="0" err="1"/>
              <a:t>first_name</a:t>
            </a:r>
            <a:r>
              <a:rPr lang="en-US" dirty="0"/>
              <a:t> , </a:t>
            </a:r>
            <a:r>
              <a:rPr lang="en-US" dirty="0" err="1"/>
              <a:t>last_name</a:t>
            </a:r>
            <a:r>
              <a:rPr lang="en-US" dirty="0"/>
              <a:t> , salary , </a:t>
            </a:r>
            <a:r>
              <a:rPr lang="en-US" dirty="0" err="1"/>
              <a:t>department_id</a:t>
            </a:r>
            <a:r>
              <a:rPr lang="en-US" dirty="0"/>
              <a:t> </a:t>
            </a:r>
          </a:p>
          <a:p>
            <a:r>
              <a:rPr lang="en-US" dirty="0"/>
              <a:t>FROM employees</a:t>
            </a:r>
          </a:p>
          <a:p>
            <a:r>
              <a:rPr lang="en-US" dirty="0"/>
              <a:t>WHERE </a:t>
            </a:r>
            <a:r>
              <a:rPr lang="en-US" dirty="0" err="1"/>
              <a:t>department_id</a:t>
            </a:r>
            <a:r>
              <a:rPr lang="en-US" dirty="0"/>
              <a:t> IN (SELECT </a:t>
            </a:r>
            <a:r>
              <a:rPr lang="en-US" dirty="0" err="1"/>
              <a:t>department_id</a:t>
            </a:r>
            <a:r>
              <a:rPr lang="en-US" dirty="0"/>
              <a:t> </a:t>
            </a:r>
          </a:p>
          <a:p>
            <a:r>
              <a:rPr lang="en-US" dirty="0"/>
              <a:t>                       FROM departments </a:t>
            </a:r>
          </a:p>
          <a:p>
            <a:r>
              <a:rPr lang="en-US" dirty="0"/>
              <a:t>                       WHERE </a:t>
            </a:r>
            <a:r>
              <a:rPr lang="en-US" dirty="0" err="1"/>
              <a:t>location_id</a:t>
            </a:r>
            <a:r>
              <a:rPr lang="en-US" dirty="0"/>
              <a:t> = (SELECT </a:t>
            </a:r>
            <a:r>
              <a:rPr lang="en-US" dirty="0" err="1"/>
              <a:t>location_id</a:t>
            </a:r>
            <a:r>
              <a:rPr lang="en-US" dirty="0"/>
              <a:t> </a:t>
            </a:r>
          </a:p>
          <a:p>
            <a:r>
              <a:rPr lang="en-US" dirty="0"/>
              <a:t>                                            FROM locations </a:t>
            </a:r>
          </a:p>
          <a:p>
            <a:r>
              <a:rPr lang="en-US" dirty="0"/>
              <a:t>                                            WHERE city = 'Seattle'))</a:t>
            </a:r>
          </a:p>
        </p:txBody>
      </p:sp>
    </p:spTree>
    <p:extLst>
      <p:ext uri="{BB962C8B-B14F-4D97-AF65-F5344CB8AC3E}">
        <p14:creationId xmlns:p14="http://schemas.microsoft.com/office/powerpoint/2010/main" val="17498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229600" cy="1143000"/>
          </a:xfrm>
        </p:spPr>
        <p:txBody>
          <a:bodyPr>
            <a:normAutofit fontScale="90000"/>
          </a:bodyPr>
          <a:lstStyle/>
          <a:p>
            <a:r>
              <a:rPr lang="en-US" i="0" dirty="0"/>
              <a:t>Display the first name, salary, and department number for all employees who earn less than the average salary, and also work at the same department as employee whose first name is </a:t>
            </a:r>
            <a:r>
              <a:rPr lang="en-US" dirty="0"/>
              <a:t>Kevin</a:t>
            </a:r>
          </a:p>
        </p:txBody>
      </p:sp>
      <p:sp>
        <p:nvSpPr>
          <p:cNvPr id="3" name="Text Placeholder 2"/>
          <p:cNvSpPr>
            <a:spLocks noGrp="1"/>
          </p:cNvSpPr>
          <p:nvPr>
            <p:ph type="body" sz="quarter" idx="14"/>
          </p:nvPr>
        </p:nvSpPr>
        <p:spPr>
          <a:xfrm>
            <a:off x="457200" y="2590800"/>
            <a:ext cx="8534400" cy="4038600"/>
          </a:xfrm>
        </p:spPr>
        <p:txBody>
          <a:bodyPr>
            <a:normAutofit fontScale="62500" lnSpcReduction="20000"/>
          </a:bodyPr>
          <a:lstStyle/>
          <a:p>
            <a:r>
              <a:rPr lang="en-US" dirty="0"/>
              <a:t>SELECT </a:t>
            </a:r>
            <a:r>
              <a:rPr lang="en-US" dirty="0" err="1"/>
              <a:t>first_name</a:t>
            </a:r>
            <a:r>
              <a:rPr lang="en-US" dirty="0"/>
              <a:t> , </a:t>
            </a:r>
            <a:r>
              <a:rPr lang="en-US" dirty="0" err="1"/>
              <a:t>last_name</a:t>
            </a:r>
            <a:r>
              <a:rPr lang="en-US" dirty="0"/>
              <a:t> , salary , </a:t>
            </a:r>
            <a:r>
              <a:rPr lang="en-US" dirty="0" err="1"/>
              <a:t>department_id</a:t>
            </a:r>
            <a:r>
              <a:rPr lang="en-US" dirty="0"/>
              <a:t> </a:t>
            </a:r>
          </a:p>
          <a:p>
            <a:r>
              <a:rPr lang="en-US" dirty="0"/>
              <a:t>FROM employees</a:t>
            </a:r>
          </a:p>
          <a:p>
            <a:r>
              <a:rPr lang="en-US" dirty="0"/>
              <a:t>WHERE        salary &lt; (SELECT AVG(salary) </a:t>
            </a:r>
          </a:p>
          <a:p>
            <a:r>
              <a:rPr lang="en-US" dirty="0"/>
              <a:t>                       FROM employees )</a:t>
            </a:r>
          </a:p>
          <a:p>
            <a:r>
              <a:rPr lang="en-US" dirty="0"/>
              <a:t>AND   </a:t>
            </a:r>
            <a:r>
              <a:rPr lang="en-US" dirty="0" err="1"/>
              <a:t>department_id</a:t>
            </a:r>
            <a:r>
              <a:rPr lang="en-US" dirty="0"/>
              <a:t> = (SELECT </a:t>
            </a:r>
            <a:r>
              <a:rPr lang="en-US" dirty="0" err="1"/>
              <a:t>department_id</a:t>
            </a:r>
            <a:r>
              <a:rPr lang="en-US" dirty="0"/>
              <a:t> </a:t>
            </a:r>
          </a:p>
          <a:p>
            <a:r>
              <a:rPr lang="en-US" dirty="0"/>
              <a:t>                       FROM employees </a:t>
            </a:r>
          </a:p>
          <a:p>
            <a:r>
              <a:rPr lang="en-US" dirty="0"/>
              <a:t>                       WHERE </a:t>
            </a:r>
            <a:r>
              <a:rPr lang="en-US" dirty="0" err="1"/>
              <a:t>first_name</a:t>
            </a:r>
            <a:r>
              <a:rPr lang="en-US" dirty="0"/>
              <a:t> = 'Kevin')</a:t>
            </a:r>
          </a:p>
        </p:txBody>
      </p:sp>
    </p:spTree>
    <p:extLst>
      <p:ext uri="{BB962C8B-B14F-4D97-AF65-F5344CB8AC3E}">
        <p14:creationId xmlns:p14="http://schemas.microsoft.com/office/powerpoint/2010/main" val="2486778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query to find the departments in which the least salary is greater than the highest salary in the department of id 200?</a:t>
            </a:r>
            <a:r>
              <a:rPr lang="en-US" dirty="0"/>
              <a:t/>
            </a:r>
            <a:br>
              <a:rPr lang="en-US" dirty="0"/>
            </a:br>
            <a:endParaRPr lang="en-US" dirty="0"/>
          </a:p>
        </p:txBody>
      </p:sp>
      <p:sp>
        <p:nvSpPr>
          <p:cNvPr id="3" name="Text Placeholder 2"/>
          <p:cNvSpPr>
            <a:spLocks noGrp="1"/>
          </p:cNvSpPr>
          <p:nvPr>
            <p:ph type="body" sz="quarter" idx="14"/>
          </p:nvPr>
        </p:nvSpPr>
        <p:spPr>
          <a:xfrm>
            <a:off x="254358" y="1981200"/>
            <a:ext cx="8584842" cy="4648200"/>
          </a:xfrm>
        </p:spPr>
        <p:txBody>
          <a:bodyPr>
            <a:normAutofit fontScale="62500" lnSpcReduction="20000"/>
          </a:bodyPr>
          <a:lstStyle/>
          <a:p>
            <a:r>
              <a:rPr lang="en-US" dirty="0"/>
              <a:t>SELECT DEPARTMENT_ID,</a:t>
            </a:r>
          </a:p>
          <a:p>
            <a:r>
              <a:rPr lang="en-US" dirty="0"/>
              <a:t> MIN(SALARY)</a:t>
            </a:r>
          </a:p>
          <a:p>
            <a:r>
              <a:rPr lang="en-US" dirty="0"/>
              <a:t>FROM EMPLOYEES</a:t>
            </a:r>
          </a:p>
          <a:p>
            <a:r>
              <a:rPr lang="en-US" dirty="0"/>
              <a:t>GROUP BY DEPARTMENT_ID</a:t>
            </a:r>
          </a:p>
          <a:p>
            <a:r>
              <a:rPr lang="en-US" dirty="0"/>
              <a:t>HAVING MIN(SALARY) &gt; </a:t>
            </a:r>
          </a:p>
          <a:p>
            <a:r>
              <a:rPr lang="en-US" dirty="0"/>
              <a:t>  (</a:t>
            </a:r>
          </a:p>
          <a:p>
            <a:r>
              <a:rPr lang="en-US" dirty="0"/>
              <a:t>  SELECT MAX(SALARY)</a:t>
            </a:r>
          </a:p>
          <a:p>
            <a:r>
              <a:rPr lang="en-US" dirty="0"/>
              <a:t>  FROM EMPLOYEES</a:t>
            </a:r>
          </a:p>
          <a:p>
            <a:r>
              <a:rPr lang="en-US" dirty="0"/>
              <a:t>  WHERE DEPARTMENT_ID = 200</a:t>
            </a:r>
          </a:p>
          <a:p>
            <a:r>
              <a:rPr lang="en-US" dirty="0"/>
              <a:t>  )</a:t>
            </a:r>
          </a:p>
        </p:txBody>
      </p:sp>
    </p:spTree>
    <p:extLst>
      <p:ext uri="{BB962C8B-B14F-4D97-AF65-F5344CB8AC3E}">
        <p14:creationId xmlns:p14="http://schemas.microsoft.com/office/powerpoint/2010/main" val="3624722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to list the department names which have at lease one employee? </a:t>
            </a:r>
          </a:p>
        </p:txBody>
      </p:sp>
      <p:sp>
        <p:nvSpPr>
          <p:cNvPr id="3" name="Text Placeholder 2"/>
          <p:cNvSpPr>
            <a:spLocks noGrp="1"/>
          </p:cNvSpPr>
          <p:nvPr>
            <p:ph type="body" sz="quarter" idx="14"/>
          </p:nvPr>
        </p:nvSpPr>
        <p:spPr>
          <a:xfrm>
            <a:off x="228600" y="1676400"/>
            <a:ext cx="8610600" cy="4953000"/>
          </a:xfrm>
        </p:spPr>
        <p:txBody>
          <a:bodyPr>
            <a:normAutofit fontScale="77500" lnSpcReduction="20000"/>
          </a:bodyPr>
          <a:lstStyle/>
          <a:p>
            <a:r>
              <a:rPr lang="en-US" dirty="0"/>
              <a:t>SELECT DEPARTMENT_ID,</a:t>
            </a:r>
          </a:p>
          <a:p>
            <a:r>
              <a:rPr lang="en-US" dirty="0"/>
              <a:t> DEPARTMENT_NAME</a:t>
            </a:r>
          </a:p>
          <a:p>
            <a:r>
              <a:rPr lang="en-US" dirty="0"/>
              <a:t>FROM DEPARTMENTS D</a:t>
            </a:r>
          </a:p>
          <a:p>
            <a:r>
              <a:rPr lang="en-US" dirty="0"/>
              <a:t>WHERE EXISTS</a:t>
            </a:r>
          </a:p>
          <a:p>
            <a:r>
              <a:rPr lang="en-US" dirty="0"/>
              <a:t> (</a:t>
            </a:r>
          </a:p>
          <a:p>
            <a:r>
              <a:rPr lang="en-US" dirty="0"/>
              <a:t> SELECT 1</a:t>
            </a:r>
          </a:p>
          <a:p>
            <a:r>
              <a:rPr lang="en-US" dirty="0"/>
              <a:t> FROM EMPLOYEES E</a:t>
            </a:r>
          </a:p>
          <a:p>
            <a:r>
              <a:rPr lang="en-US" dirty="0"/>
              <a:t> WHERE E.DEPARTMENT_ID = D.DEPARTMENT_ID)</a:t>
            </a:r>
          </a:p>
        </p:txBody>
      </p:sp>
    </p:spTree>
    <p:extLst>
      <p:ext uri="{BB962C8B-B14F-4D97-AF65-F5344CB8AC3E}">
        <p14:creationId xmlns:p14="http://schemas.microsoft.com/office/powerpoint/2010/main" val="117091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 List department name having at-least 3 </a:t>
            </a:r>
            <a:r>
              <a:rPr lang="en-US" i="0" dirty="0" smtClean="0"/>
              <a:t>employee</a:t>
            </a:r>
            <a:endParaRPr lang="en-US" dirty="0"/>
          </a:p>
        </p:txBody>
      </p:sp>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699447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List the department names which are having more than 5 employee</a:t>
            </a:r>
            <a:endParaRPr lang="en-US" dirty="0"/>
          </a:p>
        </p:txBody>
      </p:sp>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090232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1143000"/>
          </a:xfrm>
        </p:spPr>
        <p:txBody>
          <a:bodyPr>
            <a:normAutofit fontScale="90000"/>
          </a:bodyPr>
          <a:lstStyle/>
          <a:p>
            <a:r>
              <a:rPr lang="en-US" dirty="0"/>
              <a:t>Write a query to display the name ( first name and last name ), salary, department id, job id for those employees who works in the same designation as the employee works whose id is 169</a:t>
            </a:r>
          </a:p>
        </p:txBody>
      </p:sp>
      <p:sp>
        <p:nvSpPr>
          <p:cNvPr id="3" name="Text Placeholder 2"/>
          <p:cNvSpPr>
            <a:spLocks noGrp="1"/>
          </p:cNvSpPr>
          <p:nvPr>
            <p:ph type="body" sz="quarter" idx="14"/>
          </p:nvPr>
        </p:nvSpPr>
        <p:spPr>
          <a:xfrm>
            <a:off x="304800" y="2819400"/>
            <a:ext cx="8534400" cy="3810000"/>
          </a:xfrm>
        </p:spPr>
        <p:txBody>
          <a:bodyPr>
            <a:normAutofit fontScale="62500" lnSpcReduction="20000"/>
          </a:bodyPr>
          <a:lstStyle/>
          <a:p>
            <a:r>
              <a:rPr lang="en-US" dirty="0"/>
              <a:t>SELECT </a:t>
            </a:r>
            <a:r>
              <a:rPr lang="en-US" dirty="0" err="1"/>
              <a:t>first_name</a:t>
            </a:r>
            <a:r>
              <a:rPr lang="en-US" dirty="0"/>
              <a:t>, </a:t>
            </a:r>
            <a:r>
              <a:rPr lang="en-US" dirty="0" err="1"/>
              <a:t>last_name</a:t>
            </a:r>
            <a:r>
              <a:rPr lang="en-US" dirty="0"/>
              <a:t>, salary, </a:t>
            </a:r>
            <a:r>
              <a:rPr lang="en-US" dirty="0" err="1"/>
              <a:t>department_id</a:t>
            </a:r>
            <a:r>
              <a:rPr lang="en-US" dirty="0"/>
              <a:t>, </a:t>
            </a:r>
            <a:r>
              <a:rPr lang="en-US" dirty="0" err="1"/>
              <a:t>job_id</a:t>
            </a:r>
            <a:r>
              <a:rPr lang="en-US" dirty="0"/>
              <a:t> </a:t>
            </a:r>
          </a:p>
          <a:p>
            <a:r>
              <a:rPr lang="en-US" dirty="0"/>
              <a:t>FROM employees </a:t>
            </a:r>
          </a:p>
          <a:p>
            <a:r>
              <a:rPr lang="en-US" dirty="0"/>
              <a:t>WHERE </a:t>
            </a:r>
            <a:r>
              <a:rPr lang="en-US" dirty="0" err="1"/>
              <a:t>job_id</a:t>
            </a:r>
            <a:r>
              <a:rPr lang="en-US" dirty="0"/>
              <a:t> =  </a:t>
            </a:r>
          </a:p>
          <a:p>
            <a:r>
              <a:rPr lang="en-US" dirty="0"/>
              <a:t>( SELECT </a:t>
            </a:r>
            <a:r>
              <a:rPr lang="en-US" dirty="0" err="1"/>
              <a:t>job_id</a:t>
            </a:r>
            <a:r>
              <a:rPr lang="en-US" dirty="0"/>
              <a:t>  </a:t>
            </a:r>
          </a:p>
          <a:p>
            <a:r>
              <a:rPr lang="en-US" dirty="0"/>
              <a:t>FROM employees  </a:t>
            </a:r>
          </a:p>
          <a:p>
            <a:r>
              <a:rPr lang="en-US" dirty="0"/>
              <a:t>WHERE </a:t>
            </a:r>
            <a:r>
              <a:rPr lang="en-US" dirty="0" err="1"/>
              <a:t>employee_id</a:t>
            </a:r>
            <a:r>
              <a:rPr lang="en-US" dirty="0"/>
              <a:t>=169</a:t>
            </a:r>
          </a:p>
          <a:p>
            <a:r>
              <a:rPr lang="en-US" dirty="0"/>
              <a:t>);</a:t>
            </a:r>
          </a:p>
        </p:txBody>
      </p:sp>
    </p:spTree>
    <p:extLst>
      <p:ext uri="{BB962C8B-B14F-4D97-AF65-F5344CB8AC3E}">
        <p14:creationId xmlns:p14="http://schemas.microsoft.com/office/powerpoint/2010/main" val="394376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Display the first name and salary for all employees who earn more than employee number 103 (</a:t>
            </a:r>
            <a:r>
              <a:rPr lang="en-US" dirty="0"/>
              <a:t>Employees</a:t>
            </a:r>
            <a:r>
              <a:rPr lang="en-US" i="0" dirty="0"/>
              <a:t> table).</a:t>
            </a:r>
            <a:endParaRPr lang="en-US" dirty="0"/>
          </a:p>
        </p:txBody>
      </p:sp>
      <p:sp>
        <p:nvSpPr>
          <p:cNvPr id="3" name="Text Placeholder 2"/>
          <p:cNvSpPr>
            <a:spLocks noGrp="1"/>
          </p:cNvSpPr>
          <p:nvPr>
            <p:ph type="body" sz="quarter" idx="14"/>
          </p:nvPr>
        </p:nvSpPr>
        <p:spPr>
          <a:xfrm>
            <a:off x="232893" y="2209800"/>
            <a:ext cx="8225307" cy="4038600"/>
          </a:xfrm>
        </p:spPr>
        <p:txBody>
          <a:bodyPr>
            <a:normAutofit fontScale="85000" lnSpcReduction="10000"/>
          </a:bodyPr>
          <a:lstStyle/>
          <a:p>
            <a:r>
              <a:rPr lang="en-US" dirty="0"/>
              <a:t>SELECT </a:t>
            </a:r>
            <a:r>
              <a:rPr lang="en-US" dirty="0" err="1"/>
              <a:t>last_name</a:t>
            </a:r>
            <a:r>
              <a:rPr lang="en-US" dirty="0"/>
              <a:t> , salary </a:t>
            </a:r>
          </a:p>
          <a:p>
            <a:r>
              <a:rPr lang="en-US" dirty="0"/>
              <a:t>FROM employees </a:t>
            </a:r>
          </a:p>
          <a:p>
            <a:r>
              <a:rPr lang="en-US" dirty="0"/>
              <a:t>WHERE salary &gt; (SELECT salary </a:t>
            </a:r>
          </a:p>
          <a:p>
            <a:r>
              <a:rPr lang="en-US" dirty="0"/>
              <a:t>                FROM employees </a:t>
            </a:r>
          </a:p>
          <a:p>
            <a:r>
              <a:rPr lang="en-US" dirty="0"/>
              <a:t>                WHERE </a:t>
            </a:r>
            <a:r>
              <a:rPr lang="en-US" dirty="0" err="1"/>
              <a:t>employee_id</a:t>
            </a:r>
            <a:r>
              <a:rPr lang="en-US" dirty="0"/>
              <a:t> = 103)</a:t>
            </a:r>
          </a:p>
        </p:txBody>
      </p:sp>
    </p:spTree>
    <p:extLst>
      <p:ext uri="{BB962C8B-B14F-4D97-AF65-F5344CB8AC3E}">
        <p14:creationId xmlns:p14="http://schemas.microsoft.com/office/powerpoint/2010/main" val="8802351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229600" cy="1143000"/>
          </a:xfrm>
        </p:spPr>
        <p:txBody>
          <a:bodyPr>
            <a:normAutofit fontScale="90000"/>
          </a:bodyPr>
          <a:lstStyle/>
          <a:p>
            <a:r>
              <a:rPr lang="en-US" dirty="0"/>
              <a:t>Write a query to display the name ( first name and last name ), salary, department id for those employees who earn such amount of salary which is the smallest salary of any of the departments. </a:t>
            </a:r>
          </a:p>
        </p:txBody>
      </p:sp>
      <p:sp>
        <p:nvSpPr>
          <p:cNvPr id="3" name="Text Placeholder 2"/>
          <p:cNvSpPr>
            <a:spLocks noGrp="1"/>
          </p:cNvSpPr>
          <p:nvPr>
            <p:ph type="body" sz="quarter" idx="14"/>
          </p:nvPr>
        </p:nvSpPr>
        <p:spPr>
          <a:xfrm>
            <a:off x="228600" y="2667000"/>
            <a:ext cx="8686800" cy="3962400"/>
          </a:xfrm>
        </p:spPr>
        <p:txBody>
          <a:bodyPr>
            <a:normAutofit fontScale="62500" lnSpcReduction="20000"/>
          </a:bodyPr>
          <a:lstStyle/>
          <a:p>
            <a:r>
              <a:rPr lang="en-US" dirty="0"/>
              <a:t>SELECT </a:t>
            </a:r>
            <a:r>
              <a:rPr lang="en-US" dirty="0" err="1"/>
              <a:t>first_name</a:t>
            </a:r>
            <a:r>
              <a:rPr lang="en-US" dirty="0"/>
              <a:t>, </a:t>
            </a:r>
            <a:r>
              <a:rPr lang="en-US" dirty="0" err="1"/>
              <a:t>last_name</a:t>
            </a:r>
            <a:r>
              <a:rPr lang="en-US" dirty="0"/>
              <a:t>, salary, </a:t>
            </a:r>
            <a:r>
              <a:rPr lang="en-US" dirty="0" err="1"/>
              <a:t>department_id</a:t>
            </a:r>
            <a:r>
              <a:rPr lang="en-US" dirty="0"/>
              <a:t>  </a:t>
            </a:r>
          </a:p>
          <a:p>
            <a:r>
              <a:rPr lang="en-US" dirty="0"/>
              <a:t>FROM employees  </a:t>
            </a:r>
          </a:p>
          <a:p>
            <a:r>
              <a:rPr lang="en-US" dirty="0"/>
              <a:t>WHERE salary IN  </a:t>
            </a:r>
          </a:p>
          <a:p>
            <a:r>
              <a:rPr lang="en-US" dirty="0"/>
              <a:t>( SELECT MIN(salary)  </a:t>
            </a:r>
          </a:p>
          <a:p>
            <a:r>
              <a:rPr lang="en-US" dirty="0"/>
              <a:t>FROM employees  </a:t>
            </a:r>
          </a:p>
          <a:p>
            <a:r>
              <a:rPr lang="en-US" dirty="0"/>
              <a:t>GROUP BY </a:t>
            </a:r>
            <a:r>
              <a:rPr lang="en-US" dirty="0" err="1"/>
              <a:t>department_id</a:t>
            </a:r>
            <a:r>
              <a:rPr lang="en-US" dirty="0"/>
              <a:t> </a:t>
            </a:r>
          </a:p>
          <a:p>
            <a:r>
              <a:rPr lang="en-US" dirty="0"/>
              <a:t>);</a:t>
            </a:r>
          </a:p>
        </p:txBody>
      </p:sp>
    </p:spTree>
    <p:extLst>
      <p:ext uri="{BB962C8B-B14F-4D97-AF65-F5344CB8AC3E}">
        <p14:creationId xmlns:p14="http://schemas.microsoft.com/office/powerpoint/2010/main" val="42211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to display the employee name ( first name and last name ), employee id and salary of all employees who report to </a:t>
            </a:r>
            <a:r>
              <a:rPr lang="en-US" dirty="0" smtClean="0"/>
              <a:t>Ram.</a:t>
            </a:r>
            <a:endParaRPr lang="en-US" dirty="0"/>
          </a:p>
        </p:txBody>
      </p:sp>
      <p:sp>
        <p:nvSpPr>
          <p:cNvPr id="3" name="Text Placeholder 2"/>
          <p:cNvSpPr>
            <a:spLocks noGrp="1"/>
          </p:cNvSpPr>
          <p:nvPr>
            <p:ph type="body" sz="quarter" idx="14"/>
          </p:nvPr>
        </p:nvSpPr>
        <p:spPr>
          <a:xfrm>
            <a:off x="228600" y="2286000"/>
            <a:ext cx="8534400" cy="4343400"/>
          </a:xfrm>
        </p:spPr>
        <p:txBody>
          <a:bodyPr>
            <a:normAutofit fontScale="70000" lnSpcReduction="20000"/>
          </a:bodyPr>
          <a:lstStyle/>
          <a:p>
            <a:r>
              <a:rPr lang="en-US" dirty="0"/>
              <a:t>SELECT </a:t>
            </a:r>
            <a:r>
              <a:rPr lang="en-US" dirty="0" err="1"/>
              <a:t>first_name</a:t>
            </a:r>
            <a:r>
              <a:rPr lang="en-US" dirty="0"/>
              <a:t>, </a:t>
            </a:r>
            <a:r>
              <a:rPr lang="en-US" dirty="0" err="1"/>
              <a:t>last_name</a:t>
            </a:r>
            <a:r>
              <a:rPr lang="en-US" dirty="0"/>
              <a:t>, </a:t>
            </a:r>
            <a:r>
              <a:rPr lang="en-US" dirty="0" err="1"/>
              <a:t>employee_id</a:t>
            </a:r>
            <a:r>
              <a:rPr lang="en-US" dirty="0"/>
              <a:t>, salary  </a:t>
            </a:r>
          </a:p>
          <a:p>
            <a:r>
              <a:rPr lang="en-US" dirty="0"/>
              <a:t>FROM employees  </a:t>
            </a:r>
          </a:p>
          <a:p>
            <a:r>
              <a:rPr lang="en-US" dirty="0"/>
              <a:t>WHERE </a:t>
            </a:r>
            <a:r>
              <a:rPr lang="en-US" dirty="0" err="1"/>
              <a:t>manager_id</a:t>
            </a:r>
            <a:r>
              <a:rPr lang="en-US" dirty="0"/>
              <a:t> = </a:t>
            </a:r>
          </a:p>
          <a:p>
            <a:r>
              <a:rPr lang="en-US" dirty="0"/>
              <a:t>(SELECT </a:t>
            </a:r>
            <a:r>
              <a:rPr lang="en-US" dirty="0" err="1"/>
              <a:t>employee_id</a:t>
            </a:r>
            <a:r>
              <a:rPr lang="en-US" dirty="0"/>
              <a:t>  </a:t>
            </a:r>
          </a:p>
          <a:p>
            <a:r>
              <a:rPr lang="en-US" dirty="0"/>
              <a:t>FROM employees  </a:t>
            </a:r>
          </a:p>
          <a:p>
            <a:r>
              <a:rPr lang="en-US" dirty="0"/>
              <a:t>WHERE </a:t>
            </a:r>
            <a:r>
              <a:rPr lang="en-US" dirty="0" err="1"/>
              <a:t>first_name</a:t>
            </a:r>
            <a:r>
              <a:rPr lang="en-US" dirty="0"/>
              <a:t> = </a:t>
            </a:r>
            <a:r>
              <a:rPr lang="en-US" dirty="0" smtClean="0"/>
              <a:t>‘Ram</a:t>
            </a:r>
            <a:r>
              <a:rPr lang="en-US" dirty="0"/>
              <a:t>' </a:t>
            </a:r>
          </a:p>
          <a:p>
            <a:r>
              <a:rPr lang="en-US" dirty="0"/>
              <a:t>);</a:t>
            </a:r>
          </a:p>
        </p:txBody>
      </p:sp>
    </p:spTree>
    <p:extLst>
      <p:ext uri="{BB962C8B-B14F-4D97-AF65-F5344CB8AC3E}">
        <p14:creationId xmlns:p14="http://schemas.microsoft.com/office/powerpoint/2010/main" val="1227165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Write a query to display the department number, name ( first name and last name ), job and department name for all employees in the Finance department</a:t>
            </a:r>
          </a:p>
        </p:txBody>
      </p:sp>
      <p:sp>
        <p:nvSpPr>
          <p:cNvPr id="3" name="Text Placeholder 2"/>
          <p:cNvSpPr>
            <a:spLocks noGrp="1"/>
          </p:cNvSpPr>
          <p:nvPr>
            <p:ph type="body" sz="quarter" idx="14"/>
          </p:nvPr>
        </p:nvSpPr>
        <p:spPr>
          <a:xfrm>
            <a:off x="228600" y="2514600"/>
            <a:ext cx="8610600" cy="4191000"/>
          </a:xfrm>
        </p:spPr>
        <p:txBody>
          <a:bodyPr>
            <a:normAutofit fontScale="77500" lnSpcReduction="20000"/>
          </a:bodyPr>
          <a:lstStyle/>
          <a:p>
            <a:r>
              <a:rPr lang="en-US" dirty="0"/>
              <a:t>SELECT </a:t>
            </a:r>
            <a:r>
              <a:rPr lang="en-US" dirty="0" err="1"/>
              <a:t>e.department_id</a:t>
            </a:r>
            <a:r>
              <a:rPr lang="en-US" dirty="0"/>
              <a:t>, </a:t>
            </a:r>
            <a:r>
              <a:rPr lang="en-US" dirty="0" err="1"/>
              <a:t>e.first_name</a:t>
            </a:r>
            <a:r>
              <a:rPr lang="en-US" dirty="0"/>
              <a:t>, </a:t>
            </a:r>
            <a:r>
              <a:rPr lang="en-US" dirty="0" err="1"/>
              <a:t>e.job_id</a:t>
            </a:r>
            <a:r>
              <a:rPr lang="en-US" dirty="0"/>
              <a:t> , </a:t>
            </a:r>
            <a:r>
              <a:rPr lang="en-US" dirty="0" err="1"/>
              <a:t>d.department_name</a:t>
            </a:r>
            <a:r>
              <a:rPr lang="en-US" dirty="0"/>
              <a:t>  </a:t>
            </a:r>
          </a:p>
          <a:p>
            <a:r>
              <a:rPr lang="en-US" dirty="0"/>
              <a:t>FROM employees e , departments d  </a:t>
            </a:r>
          </a:p>
          <a:p>
            <a:r>
              <a:rPr lang="en-US" dirty="0"/>
              <a:t>WHERE </a:t>
            </a:r>
            <a:r>
              <a:rPr lang="en-US" dirty="0" err="1"/>
              <a:t>e.department_id</a:t>
            </a:r>
            <a:r>
              <a:rPr lang="en-US" dirty="0"/>
              <a:t> = </a:t>
            </a:r>
            <a:r>
              <a:rPr lang="en-US" dirty="0" err="1"/>
              <a:t>d.department_id</a:t>
            </a:r>
            <a:r>
              <a:rPr lang="en-US" dirty="0"/>
              <a:t>  </a:t>
            </a:r>
          </a:p>
          <a:p>
            <a:r>
              <a:rPr lang="en-US" dirty="0"/>
              <a:t>AND  </a:t>
            </a:r>
            <a:r>
              <a:rPr lang="en-US" dirty="0" err="1"/>
              <a:t>d.department_name</a:t>
            </a:r>
            <a:r>
              <a:rPr lang="en-US" dirty="0"/>
              <a:t> = 'Finance';</a:t>
            </a:r>
          </a:p>
        </p:txBody>
      </p:sp>
    </p:spTree>
    <p:extLst>
      <p:ext uri="{BB962C8B-B14F-4D97-AF65-F5344CB8AC3E}">
        <p14:creationId xmlns:p14="http://schemas.microsoft.com/office/powerpoint/2010/main" val="4160552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to display all the information of an employee whose salary and reporting person id is 3000 and 121 respectively.</a:t>
            </a:r>
          </a:p>
        </p:txBody>
      </p:sp>
      <p:sp>
        <p:nvSpPr>
          <p:cNvPr id="3" name="Text Placeholder 2"/>
          <p:cNvSpPr>
            <a:spLocks noGrp="1"/>
          </p:cNvSpPr>
          <p:nvPr>
            <p:ph type="body" sz="quarter" idx="14"/>
          </p:nvPr>
        </p:nvSpPr>
        <p:spPr>
          <a:xfrm>
            <a:off x="228600" y="2057400"/>
            <a:ext cx="8686800" cy="4419600"/>
          </a:xfrm>
        </p:spPr>
        <p:txBody>
          <a:bodyPr>
            <a:normAutofit/>
          </a:bodyPr>
          <a:lstStyle/>
          <a:p>
            <a:r>
              <a:rPr lang="en-US" dirty="0"/>
              <a:t>SELECT * </a:t>
            </a:r>
          </a:p>
          <a:p>
            <a:r>
              <a:rPr lang="en-US" dirty="0"/>
              <a:t>FROM employees </a:t>
            </a:r>
          </a:p>
          <a:p>
            <a:r>
              <a:rPr lang="en-US" dirty="0"/>
              <a:t>WHERE (</a:t>
            </a:r>
            <a:r>
              <a:rPr lang="en-US" dirty="0" err="1"/>
              <a:t>salary,manager_id</a:t>
            </a:r>
            <a:r>
              <a:rPr lang="en-US" dirty="0"/>
              <a:t>)=</a:t>
            </a:r>
          </a:p>
          <a:p>
            <a:r>
              <a:rPr lang="en-US" dirty="0"/>
              <a:t>(SELECT 3000,121);</a:t>
            </a:r>
          </a:p>
        </p:txBody>
      </p:sp>
    </p:spTree>
    <p:extLst>
      <p:ext uri="{BB962C8B-B14F-4D97-AF65-F5344CB8AC3E}">
        <p14:creationId xmlns:p14="http://schemas.microsoft.com/office/powerpoint/2010/main" val="312795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to display all the information of the employees whose salary is within the range of smallest salary and 2500</a:t>
            </a:r>
          </a:p>
        </p:txBody>
      </p:sp>
      <p:sp>
        <p:nvSpPr>
          <p:cNvPr id="3" name="Text Placeholder 2"/>
          <p:cNvSpPr>
            <a:spLocks noGrp="1"/>
          </p:cNvSpPr>
          <p:nvPr>
            <p:ph type="body" sz="quarter" idx="14"/>
          </p:nvPr>
        </p:nvSpPr>
        <p:spPr>
          <a:xfrm>
            <a:off x="228600" y="2362200"/>
            <a:ext cx="8534400" cy="4267200"/>
          </a:xfrm>
        </p:spPr>
        <p:txBody>
          <a:bodyPr>
            <a:normAutofit lnSpcReduction="10000"/>
          </a:bodyPr>
          <a:lstStyle/>
          <a:p>
            <a:r>
              <a:rPr lang="en-US" dirty="0"/>
              <a:t>SELECT * </a:t>
            </a:r>
          </a:p>
          <a:p>
            <a:r>
              <a:rPr lang="en-US" dirty="0"/>
              <a:t>FROM employees </a:t>
            </a:r>
          </a:p>
          <a:p>
            <a:r>
              <a:rPr lang="en-US" dirty="0"/>
              <a:t>WHERE salary BETWEEN  </a:t>
            </a:r>
          </a:p>
          <a:p>
            <a:r>
              <a:rPr lang="en-US" dirty="0"/>
              <a:t>(SELECT MIN(salary) </a:t>
            </a:r>
          </a:p>
          <a:p>
            <a:r>
              <a:rPr lang="en-US" dirty="0"/>
              <a:t>FROM employees) AND 2500;</a:t>
            </a:r>
          </a:p>
        </p:txBody>
      </p:sp>
    </p:spTree>
    <p:extLst>
      <p:ext uri="{BB962C8B-B14F-4D97-AF65-F5344CB8AC3E}">
        <p14:creationId xmlns:p14="http://schemas.microsoft.com/office/powerpoint/2010/main" val="1629351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to display the employee name( first name and last name ) and </a:t>
            </a:r>
            <a:r>
              <a:rPr lang="en-US" dirty="0" err="1"/>
              <a:t>hiredate</a:t>
            </a:r>
            <a:r>
              <a:rPr lang="en-US" dirty="0"/>
              <a:t> for all employees in the same department as Clara</a:t>
            </a:r>
          </a:p>
        </p:txBody>
      </p:sp>
      <p:sp>
        <p:nvSpPr>
          <p:cNvPr id="3" name="Text Placeholder 2"/>
          <p:cNvSpPr>
            <a:spLocks noGrp="1"/>
          </p:cNvSpPr>
          <p:nvPr>
            <p:ph type="body" sz="quarter" idx="14"/>
          </p:nvPr>
        </p:nvSpPr>
        <p:spPr>
          <a:xfrm>
            <a:off x="228600" y="2286000"/>
            <a:ext cx="8534400" cy="4191000"/>
          </a:xfrm>
        </p:spPr>
        <p:txBody>
          <a:bodyPr>
            <a:normAutofit fontScale="70000" lnSpcReduction="20000"/>
          </a:bodyPr>
          <a:lstStyle/>
          <a:p>
            <a:r>
              <a:rPr lang="en-US" dirty="0"/>
              <a:t>SELECT </a:t>
            </a:r>
            <a:r>
              <a:rPr lang="en-US" dirty="0" err="1"/>
              <a:t>first_name</a:t>
            </a:r>
            <a:r>
              <a:rPr lang="en-US" dirty="0"/>
              <a:t>, </a:t>
            </a:r>
            <a:r>
              <a:rPr lang="en-US" dirty="0" err="1"/>
              <a:t>last_name</a:t>
            </a:r>
            <a:r>
              <a:rPr lang="en-US" dirty="0"/>
              <a:t>, </a:t>
            </a:r>
            <a:r>
              <a:rPr lang="en-US" dirty="0" err="1"/>
              <a:t>hire_date</a:t>
            </a:r>
            <a:r>
              <a:rPr lang="en-US" dirty="0"/>
              <a:t>  </a:t>
            </a:r>
          </a:p>
          <a:p>
            <a:r>
              <a:rPr lang="en-US" dirty="0"/>
              <a:t>FROM employees  </a:t>
            </a:r>
          </a:p>
          <a:p>
            <a:r>
              <a:rPr lang="en-US" dirty="0"/>
              <a:t>WHERE </a:t>
            </a:r>
            <a:r>
              <a:rPr lang="en-US" dirty="0" err="1"/>
              <a:t>department_id</a:t>
            </a:r>
            <a:r>
              <a:rPr lang="en-US" dirty="0"/>
              <a:t> =  </a:t>
            </a:r>
          </a:p>
          <a:p>
            <a:r>
              <a:rPr lang="en-US" dirty="0"/>
              <a:t>( SELECT </a:t>
            </a:r>
            <a:r>
              <a:rPr lang="en-US" dirty="0" err="1"/>
              <a:t>department_id</a:t>
            </a:r>
            <a:r>
              <a:rPr lang="en-US" dirty="0"/>
              <a:t>  </a:t>
            </a:r>
          </a:p>
          <a:p>
            <a:r>
              <a:rPr lang="en-US" dirty="0"/>
              <a:t>FROM employees  </a:t>
            </a:r>
          </a:p>
          <a:p>
            <a:r>
              <a:rPr lang="en-US" dirty="0"/>
              <a:t>WHERE </a:t>
            </a:r>
            <a:r>
              <a:rPr lang="en-US" dirty="0" err="1"/>
              <a:t>first_name</a:t>
            </a:r>
            <a:r>
              <a:rPr lang="en-US" dirty="0"/>
              <a:t> = "Clara")  </a:t>
            </a:r>
          </a:p>
          <a:p>
            <a:r>
              <a:rPr lang="en-US" dirty="0"/>
              <a:t>AND </a:t>
            </a:r>
            <a:r>
              <a:rPr lang="en-US" dirty="0" err="1"/>
              <a:t>first_name</a:t>
            </a:r>
            <a:r>
              <a:rPr lang="en-US" dirty="0"/>
              <a:t> &lt;&gt; "Clara";</a:t>
            </a:r>
          </a:p>
        </p:txBody>
      </p:sp>
    </p:spTree>
    <p:extLst>
      <p:ext uri="{BB962C8B-B14F-4D97-AF65-F5344CB8AC3E}">
        <p14:creationId xmlns:p14="http://schemas.microsoft.com/office/powerpoint/2010/main" val="3901867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31" y="838200"/>
            <a:ext cx="8229600" cy="1143000"/>
          </a:xfrm>
        </p:spPr>
        <p:txBody>
          <a:bodyPr>
            <a:normAutofit fontScale="90000"/>
          </a:bodyPr>
          <a:lstStyle/>
          <a:p>
            <a:r>
              <a:rPr lang="en-US" dirty="0"/>
              <a:t>Write a query to display the employee number and name( first name and last name ) for all employees who work in a department with any employee whose name contains a T. </a:t>
            </a:r>
          </a:p>
        </p:txBody>
      </p:sp>
      <p:sp>
        <p:nvSpPr>
          <p:cNvPr id="3" name="Text Placeholder 2"/>
          <p:cNvSpPr>
            <a:spLocks noGrp="1"/>
          </p:cNvSpPr>
          <p:nvPr>
            <p:ph type="body" sz="quarter" idx="14"/>
          </p:nvPr>
        </p:nvSpPr>
        <p:spPr>
          <a:xfrm>
            <a:off x="232892" y="2667000"/>
            <a:ext cx="8530107" cy="3962400"/>
          </a:xfrm>
        </p:spPr>
        <p:txBody>
          <a:bodyPr>
            <a:normAutofit fontScale="77500" lnSpcReduction="20000"/>
          </a:bodyPr>
          <a:lstStyle/>
          <a:p>
            <a:r>
              <a:rPr lang="en-US" dirty="0"/>
              <a:t>SELECT </a:t>
            </a:r>
            <a:r>
              <a:rPr lang="en-US" dirty="0" err="1"/>
              <a:t>employee_id</a:t>
            </a:r>
            <a:r>
              <a:rPr lang="en-US" dirty="0"/>
              <a:t>, </a:t>
            </a:r>
            <a:r>
              <a:rPr lang="en-US" dirty="0" err="1"/>
              <a:t>first_name</a:t>
            </a:r>
            <a:r>
              <a:rPr lang="en-US" dirty="0"/>
              <a:t>, </a:t>
            </a:r>
            <a:r>
              <a:rPr lang="en-US" dirty="0" err="1"/>
              <a:t>last_name</a:t>
            </a:r>
            <a:r>
              <a:rPr lang="en-US" dirty="0"/>
              <a:t>  </a:t>
            </a:r>
          </a:p>
          <a:p>
            <a:r>
              <a:rPr lang="en-US" dirty="0"/>
              <a:t>FROM employees  </a:t>
            </a:r>
          </a:p>
          <a:p>
            <a:r>
              <a:rPr lang="en-US" dirty="0"/>
              <a:t>WHERE </a:t>
            </a:r>
            <a:r>
              <a:rPr lang="en-US" dirty="0" err="1"/>
              <a:t>department_id</a:t>
            </a:r>
            <a:r>
              <a:rPr lang="en-US" dirty="0"/>
              <a:t> IN  </a:t>
            </a:r>
          </a:p>
          <a:p>
            <a:r>
              <a:rPr lang="en-US" dirty="0"/>
              <a:t>( SELECT </a:t>
            </a:r>
            <a:r>
              <a:rPr lang="en-US" dirty="0" err="1"/>
              <a:t>department_id</a:t>
            </a:r>
            <a:r>
              <a:rPr lang="en-US" dirty="0"/>
              <a:t>  </a:t>
            </a:r>
          </a:p>
          <a:p>
            <a:r>
              <a:rPr lang="en-US" dirty="0"/>
              <a:t>FROM employees  </a:t>
            </a:r>
          </a:p>
          <a:p>
            <a:r>
              <a:rPr lang="en-US" dirty="0"/>
              <a:t>WHERE </a:t>
            </a:r>
            <a:r>
              <a:rPr lang="en-US" dirty="0" err="1"/>
              <a:t>first_name</a:t>
            </a:r>
            <a:r>
              <a:rPr lang="en-US" dirty="0"/>
              <a:t> LIKE '%T%' );</a:t>
            </a:r>
          </a:p>
        </p:txBody>
      </p:sp>
    </p:spTree>
    <p:extLst>
      <p:ext uri="{BB962C8B-B14F-4D97-AF65-F5344CB8AC3E}">
        <p14:creationId xmlns:p14="http://schemas.microsoft.com/office/powerpoint/2010/main" val="4193932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Display all the information for those employees whose id is any id who earn the second highest salary</a:t>
            </a:r>
          </a:p>
        </p:txBody>
      </p:sp>
      <p:sp>
        <p:nvSpPr>
          <p:cNvPr id="3" name="Text Placeholder 2"/>
          <p:cNvSpPr>
            <a:spLocks noGrp="1"/>
          </p:cNvSpPr>
          <p:nvPr>
            <p:ph type="body" sz="quarter" idx="14"/>
          </p:nvPr>
        </p:nvSpPr>
        <p:spPr>
          <a:xfrm>
            <a:off x="228600" y="1676400"/>
            <a:ext cx="8610600" cy="4876800"/>
          </a:xfrm>
        </p:spPr>
        <p:txBody>
          <a:bodyPr>
            <a:normAutofit fontScale="55000" lnSpcReduction="20000"/>
          </a:bodyPr>
          <a:lstStyle/>
          <a:p>
            <a:r>
              <a:rPr lang="en-US" dirty="0"/>
              <a:t>SELECT * </a:t>
            </a:r>
          </a:p>
          <a:p>
            <a:r>
              <a:rPr lang="en-US" dirty="0"/>
              <a:t>FROM employees </a:t>
            </a:r>
          </a:p>
          <a:p>
            <a:r>
              <a:rPr lang="en-US" dirty="0"/>
              <a:t>WHERE </a:t>
            </a:r>
            <a:r>
              <a:rPr lang="en-US" dirty="0" err="1"/>
              <a:t>employee_id</a:t>
            </a:r>
            <a:r>
              <a:rPr lang="en-US" dirty="0"/>
              <a:t> IN </a:t>
            </a:r>
          </a:p>
          <a:p>
            <a:r>
              <a:rPr lang="en-US" dirty="0"/>
              <a:t>(SELECT </a:t>
            </a:r>
            <a:r>
              <a:rPr lang="en-US" dirty="0" err="1"/>
              <a:t>employee_id</a:t>
            </a:r>
            <a:r>
              <a:rPr lang="en-US" dirty="0"/>
              <a:t> </a:t>
            </a:r>
          </a:p>
          <a:p>
            <a:r>
              <a:rPr lang="en-US" dirty="0"/>
              <a:t>FROM employees  </a:t>
            </a:r>
          </a:p>
          <a:p>
            <a:r>
              <a:rPr lang="en-US" dirty="0"/>
              <a:t>WHERE salary = </a:t>
            </a:r>
          </a:p>
          <a:p>
            <a:r>
              <a:rPr lang="en-US" dirty="0"/>
              <a:t>(SELECT MAX(salary) </a:t>
            </a:r>
          </a:p>
          <a:p>
            <a:r>
              <a:rPr lang="en-US" dirty="0"/>
              <a:t>FROM employees </a:t>
            </a:r>
          </a:p>
          <a:p>
            <a:r>
              <a:rPr lang="en-US" dirty="0"/>
              <a:t>WHERE salary &lt; </a:t>
            </a:r>
          </a:p>
          <a:p>
            <a:r>
              <a:rPr lang="en-US" dirty="0"/>
              <a:t>(SELECT MAX(salary) </a:t>
            </a:r>
          </a:p>
          <a:p>
            <a:r>
              <a:rPr lang="en-US" dirty="0"/>
              <a:t>FROM employees)));</a:t>
            </a:r>
          </a:p>
        </p:txBody>
      </p:sp>
    </p:spTree>
    <p:extLst>
      <p:ext uri="{BB962C8B-B14F-4D97-AF65-F5344CB8AC3E}">
        <p14:creationId xmlns:p14="http://schemas.microsoft.com/office/powerpoint/2010/main" val="3172677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229600" cy="1143000"/>
          </a:xfrm>
        </p:spPr>
        <p:txBody>
          <a:bodyPr>
            <a:normAutofit fontScale="90000"/>
          </a:bodyPr>
          <a:lstStyle/>
          <a:p>
            <a:r>
              <a:rPr lang="en-US" dirty="0"/>
              <a:t>Write a query to display the employee number, name( first name and last name ), and salary for all employees who earn more than the average salary and who work in a department with any employee with a J in their name</a:t>
            </a:r>
          </a:p>
        </p:txBody>
      </p:sp>
      <p:sp>
        <p:nvSpPr>
          <p:cNvPr id="3" name="Text Placeholder 2"/>
          <p:cNvSpPr>
            <a:spLocks noGrp="1"/>
          </p:cNvSpPr>
          <p:nvPr>
            <p:ph type="body" sz="quarter" idx="14"/>
          </p:nvPr>
        </p:nvSpPr>
        <p:spPr>
          <a:xfrm>
            <a:off x="304800" y="3352800"/>
            <a:ext cx="8610600" cy="3352800"/>
          </a:xfrm>
        </p:spPr>
        <p:txBody>
          <a:bodyPr>
            <a:normAutofit fontScale="62500" lnSpcReduction="20000"/>
          </a:bodyPr>
          <a:lstStyle/>
          <a:p>
            <a:pPr algn="just"/>
            <a:r>
              <a:rPr lang="en-US" dirty="0"/>
              <a:t>SELECT </a:t>
            </a:r>
            <a:r>
              <a:rPr lang="en-US" dirty="0" err="1"/>
              <a:t>employee_id</a:t>
            </a:r>
            <a:r>
              <a:rPr lang="en-US" dirty="0"/>
              <a:t>, </a:t>
            </a:r>
            <a:r>
              <a:rPr lang="en-US" dirty="0" err="1"/>
              <a:t>first_name</a:t>
            </a:r>
            <a:r>
              <a:rPr lang="en-US" dirty="0"/>
              <a:t> , salary  </a:t>
            </a:r>
          </a:p>
          <a:p>
            <a:pPr algn="just"/>
            <a:r>
              <a:rPr lang="en-US" dirty="0"/>
              <a:t>FROM employees  </a:t>
            </a:r>
            <a:r>
              <a:rPr lang="en-US" dirty="0" smtClean="0"/>
              <a:t>WHERE </a:t>
            </a:r>
            <a:r>
              <a:rPr lang="en-US" dirty="0"/>
              <a:t>salary &gt; </a:t>
            </a:r>
          </a:p>
          <a:p>
            <a:pPr algn="just"/>
            <a:r>
              <a:rPr lang="en-US" dirty="0"/>
              <a:t>(SELECT AVG (salary)  </a:t>
            </a:r>
            <a:r>
              <a:rPr lang="en-US" dirty="0" smtClean="0"/>
              <a:t>FROM </a:t>
            </a:r>
            <a:r>
              <a:rPr lang="en-US" dirty="0"/>
              <a:t>employees ) </a:t>
            </a:r>
          </a:p>
          <a:p>
            <a:pPr algn="just"/>
            <a:r>
              <a:rPr lang="en-US" dirty="0"/>
              <a:t>AND  </a:t>
            </a:r>
            <a:r>
              <a:rPr lang="en-US" dirty="0" err="1"/>
              <a:t>department_id</a:t>
            </a:r>
            <a:r>
              <a:rPr lang="en-US" dirty="0"/>
              <a:t> IN </a:t>
            </a:r>
          </a:p>
          <a:p>
            <a:pPr algn="just"/>
            <a:r>
              <a:rPr lang="en-US" dirty="0"/>
              <a:t>( SELECT </a:t>
            </a:r>
            <a:r>
              <a:rPr lang="en-US" dirty="0" err="1"/>
              <a:t>department_id</a:t>
            </a:r>
            <a:r>
              <a:rPr lang="en-US" dirty="0"/>
              <a:t>  </a:t>
            </a:r>
          </a:p>
          <a:p>
            <a:pPr algn="just"/>
            <a:r>
              <a:rPr lang="en-US" dirty="0"/>
              <a:t>FROM employees  </a:t>
            </a:r>
          </a:p>
          <a:p>
            <a:pPr algn="just"/>
            <a:r>
              <a:rPr lang="en-US" dirty="0"/>
              <a:t>WHERE </a:t>
            </a:r>
            <a:r>
              <a:rPr lang="en-US" dirty="0" err="1"/>
              <a:t>first_name</a:t>
            </a:r>
            <a:r>
              <a:rPr lang="en-US" dirty="0"/>
              <a:t> LIKE '%J%');</a:t>
            </a:r>
          </a:p>
        </p:txBody>
      </p:sp>
    </p:spTree>
    <p:extLst>
      <p:ext uri="{BB962C8B-B14F-4D97-AF65-F5344CB8AC3E}">
        <p14:creationId xmlns:p14="http://schemas.microsoft.com/office/powerpoint/2010/main" val="2812002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4" y="685800"/>
            <a:ext cx="8229600" cy="1143000"/>
          </a:xfrm>
        </p:spPr>
        <p:txBody>
          <a:bodyPr>
            <a:normAutofit fontScale="90000"/>
          </a:bodyPr>
          <a:lstStyle/>
          <a:p>
            <a:r>
              <a:rPr lang="en-US" dirty="0"/>
              <a:t>Write a query to display the employee number, name( first name and last name ) and job title for all employees whose salary is smaller than any salary of those employees whose job title is MK_MAN</a:t>
            </a:r>
          </a:p>
        </p:txBody>
      </p:sp>
      <p:sp>
        <p:nvSpPr>
          <p:cNvPr id="3" name="Text Placeholder 2"/>
          <p:cNvSpPr>
            <a:spLocks noGrp="1"/>
          </p:cNvSpPr>
          <p:nvPr>
            <p:ph type="body" sz="quarter" idx="14"/>
          </p:nvPr>
        </p:nvSpPr>
        <p:spPr>
          <a:xfrm>
            <a:off x="304800" y="2895600"/>
            <a:ext cx="8610600" cy="3810000"/>
          </a:xfrm>
        </p:spPr>
        <p:txBody>
          <a:bodyPr>
            <a:normAutofit fontScale="62500" lnSpcReduction="20000"/>
          </a:bodyPr>
          <a:lstStyle/>
          <a:p>
            <a:r>
              <a:rPr lang="en-US" dirty="0"/>
              <a:t>SELECT </a:t>
            </a:r>
            <a:r>
              <a:rPr lang="en-US" dirty="0" err="1"/>
              <a:t>employee_id,first_name,last_name</a:t>
            </a:r>
            <a:r>
              <a:rPr lang="en-US" dirty="0"/>
              <a:t>, </a:t>
            </a:r>
            <a:r>
              <a:rPr lang="en-US" dirty="0" err="1"/>
              <a:t>job_id</a:t>
            </a:r>
            <a:r>
              <a:rPr lang="en-US" dirty="0"/>
              <a:t> </a:t>
            </a:r>
          </a:p>
          <a:p>
            <a:r>
              <a:rPr lang="en-US" dirty="0"/>
              <a:t>FROM employees </a:t>
            </a:r>
          </a:p>
          <a:p>
            <a:r>
              <a:rPr lang="en-US" dirty="0"/>
              <a:t>WHERE salary &lt; ANY </a:t>
            </a:r>
          </a:p>
          <a:p>
            <a:r>
              <a:rPr lang="en-US" dirty="0"/>
              <a:t>( SELECT salary </a:t>
            </a:r>
          </a:p>
          <a:p>
            <a:r>
              <a:rPr lang="en-US" dirty="0"/>
              <a:t>FROM employees </a:t>
            </a:r>
          </a:p>
          <a:p>
            <a:r>
              <a:rPr lang="en-US" dirty="0"/>
              <a:t>WHERE </a:t>
            </a:r>
            <a:r>
              <a:rPr lang="en-US" dirty="0" err="1"/>
              <a:t>job_id</a:t>
            </a:r>
            <a:r>
              <a:rPr lang="en-US" dirty="0"/>
              <a:t> = 'MK_MAN' ) </a:t>
            </a:r>
          </a:p>
          <a:p>
            <a:r>
              <a:rPr lang="en-US" dirty="0"/>
              <a:t>AND </a:t>
            </a:r>
            <a:r>
              <a:rPr lang="en-US" dirty="0" err="1"/>
              <a:t>job_id</a:t>
            </a:r>
            <a:r>
              <a:rPr lang="en-US" dirty="0"/>
              <a:t> &lt;&gt; 'MK_MAN' ;</a:t>
            </a:r>
          </a:p>
        </p:txBody>
      </p:sp>
    </p:spTree>
    <p:extLst>
      <p:ext uri="{BB962C8B-B14F-4D97-AF65-F5344CB8AC3E}">
        <p14:creationId xmlns:p14="http://schemas.microsoft.com/office/powerpoint/2010/main" val="682845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90600"/>
            <a:ext cx="8229600" cy="1143000"/>
          </a:xfrm>
        </p:spPr>
        <p:txBody>
          <a:bodyPr>
            <a:normAutofit fontScale="90000"/>
          </a:bodyPr>
          <a:lstStyle/>
          <a:p>
            <a:r>
              <a:rPr lang="en-US" i="0" dirty="0"/>
              <a:t>Display the department number and department name for all departments whose location number is equal to the location number of department number 90 (</a:t>
            </a:r>
            <a:r>
              <a:rPr lang="en-US" dirty="0"/>
              <a:t>Departments</a:t>
            </a:r>
            <a:r>
              <a:rPr lang="en-US" i="0" dirty="0"/>
              <a:t> table).</a:t>
            </a:r>
            <a:endParaRPr lang="en-US" dirty="0"/>
          </a:p>
        </p:txBody>
      </p:sp>
      <p:sp>
        <p:nvSpPr>
          <p:cNvPr id="3" name="Text Placeholder 2"/>
          <p:cNvSpPr>
            <a:spLocks noGrp="1"/>
          </p:cNvSpPr>
          <p:nvPr>
            <p:ph type="body" sz="quarter" idx="14"/>
          </p:nvPr>
        </p:nvSpPr>
        <p:spPr>
          <a:xfrm>
            <a:off x="381000" y="2971800"/>
            <a:ext cx="8305800" cy="3657600"/>
          </a:xfrm>
        </p:spPr>
        <p:txBody>
          <a:bodyPr>
            <a:normAutofit fontScale="62500" lnSpcReduction="20000"/>
          </a:bodyPr>
          <a:lstStyle/>
          <a:p>
            <a:r>
              <a:rPr lang="en-US" dirty="0"/>
              <a:t>SELECT </a:t>
            </a:r>
            <a:r>
              <a:rPr lang="en-US" dirty="0" err="1"/>
              <a:t>department_id</a:t>
            </a:r>
            <a:r>
              <a:rPr lang="en-US" dirty="0"/>
              <a:t> , </a:t>
            </a:r>
            <a:r>
              <a:rPr lang="en-US" dirty="0" err="1"/>
              <a:t>department_name</a:t>
            </a:r>
            <a:r>
              <a:rPr lang="en-US" dirty="0"/>
              <a:t> </a:t>
            </a:r>
          </a:p>
          <a:p>
            <a:r>
              <a:rPr lang="en-US" dirty="0"/>
              <a:t>FROM departments </a:t>
            </a:r>
          </a:p>
          <a:p>
            <a:r>
              <a:rPr lang="en-US" dirty="0"/>
              <a:t>WHERE </a:t>
            </a:r>
            <a:r>
              <a:rPr lang="en-US" dirty="0" err="1"/>
              <a:t>location_id</a:t>
            </a:r>
            <a:r>
              <a:rPr lang="en-US" dirty="0"/>
              <a:t> = (SELECT </a:t>
            </a:r>
            <a:r>
              <a:rPr lang="en-US" dirty="0" err="1"/>
              <a:t>location_id</a:t>
            </a:r>
            <a:r>
              <a:rPr lang="en-US" dirty="0"/>
              <a:t> </a:t>
            </a:r>
          </a:p>
          <a:p>
            <a:r>
              <a:rPr lang="en-US" dirty="0"/>
              <a:t>                     FROM  departments  </a:t>
            </a:r>
          </a:p>
          <a:p>
            <a:r>
              <a:rPr lang="en-US" dirty="0"/>
              <a:t>                     WHERE </a:t>
            </a:r>
            <a:r>
              <a:rPr lang="en-US" dirty="0" err="1"/>
              <a:t>department_id</a:t>
            </a:r>
            <a:r>
              <a:rPr lang="en-US" dirty="0"/>
              <a:t> = 90) </a:t>
            </a:r>
          </a:p>
        </p:txBody>
      </p:sp>
    </p:spTree>
    <p:extLst>
      <p:ext uri="{BB962C8B-B14F-4D97-AF65-F5344CB8AC3E}">
        <p14:creationId xmlns:p14="http://schemas.microsoft.com/office/powerpoint/2010/main" val="3405515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to display the department id and the total salary for those departments which contains at least one salaried employee</a:t>
            </a:r>
          </a:p>
        </p:txBody>
      </p:sp>
      <p:sp>
        <p:nvSpPr>
          <p:cNvPr id="3" name="Text Placeholder 2"/>
          <p:cNvSpPr>
            <a:spLocks noGrp="1"/>
          </p:cNvSpPr>
          <p:nvPr>
            <p:ph type="body" sz="quarter" idx="14"/>
          </p:nvPr>
        </p:nvSpPr>
        <p:spPr>
          <a:xfrm>
            <a:off x="228600" y="2133600"/>
            <a:ext cx="8610600" cy="4419600"/>
          </a:xfrm>
        </p:spPr>
        <p:txBody>
          <a:bodyPr>
            <a:normAutofit fontScale="70000" lnSpcReduction="20000"/>
          </a:bodyPr>
          <a:lstStyle/>
          <a:p>
            <a:r>
              <a:rPr lang="en-US" dirty="0"/>
              <a:t>SELECT </a:t>
            </a:r>
            <a:r>
              <a:rPr lang="en-US" dirty="0" err="1"/>
              <a:t>departments.department_id</a:t>
            </a:r>
            <a:r>
              <a:rPr lang="en-US" dirty="0"/>
              <a:t>, result1.total_amt </a:t>
            </a:r>
          </a:p>
          <a:p>
            <a:r>
              <a:rPr lang="en-US" dirty="0"/>
              <a:t>FROM departments,  </a:t>
            </a:r>
          </a:p>
          <a:p>
            <a:r>
              <a:rPr lang="en-US" dirty="0"/>
              <a:t>( SELECT </a:t>
            </a:r>
            <a:r>
              <a:rPr lang="en-US" dirty="0" err="1"/>
              <a:t>employees.department_id</a:t>
            </a:r>
            <a:r>
              <a:rPr lang="en-US" dirty="0"/>
              <a:t>, SUM(</a:t>
            </a:r>
            <a:r>
              <a:rPr lang="en-US" dirty="0" err="1"/>
              <a:t>employees.salary</a:t>
            </a:r>
            <a:r>
              <a:rPr lang="en-US" dirty="0"/>
              <a:t>) </a:t>
            </a:r>
            <a:r>
              <a:rPr lang="en-US" dirty="0" err="1"/>
              <a:t>total_amt</a:t>
            </a:r>
            <a:r>
              <a:rPr lang="en-US" dirty="0"/>
              <a:t>  </a:t>
            </a:r>
          </a:p>
          <a:p>
            <a:r>
              <a:rPr lang="en-US" dirty="0"/>
              <a:t>FROM employees  </a:t>
            </a:r>
          </a:p>
          <a:p>
            <a:r>
              <a:rPr lang="en-US" dirty="0"/>
              <a:t>GROUP BY </a:t>
            </a:r>
            <a:r>
              <a:rPr lang="en-US" dirty="0" err="1"/>
              <a:t>department_id</a:t>
            </a:r>
            <a:r>
              <a:rPr lang="en-US" dirty="0"/>
              <a:t>) result1 </a:t>
            </a:r>
          </a:p>
          <a:p>
            <a:r>
              <a:rPr lang="en-US" dirty="0"/>
              <a:t>WHERE result1.department_id = </a:t>
            </a:r>
            <a:r>
              <a:rPr lang="en-US" dirty="0" err="1"/>
              <a:t>departments.department_id</a:t>
            </a:r>
            <a:r>
              <a:rPr lang="en-US" dirty="0"/>
              <a:t>;</a:t>
            </a:r>
          </a:p>
        </p:txBody>
      </p:sp>
    </p:spTree>
    <p:extLst>
      <p:ext uri="{BB962C8B-B14F-4D97-AF65-F5344CB8AC3E}">
        <p14:creationId xmlns:p14="http://schemas.microsoft.com/office/powerpoint/2010/main" val="259929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229600" cy="1143000"/>
          </a:xfrm>
        </p:spPr>
        <p:txBody>
          <a:bodyPr>
            <a:normAutofit fontScale="90000"/>
          </a:bodyPr>
          <a:lstStyle/>
          <a:p>
            <a:r>
              <a:rPr lang="en-US" dirty="0"/>
              <a:t>Write a query to display the employee id, name ( first name and last name ), </a:t>
            </a:r>
            <a:r>
              <a:rPr lang="en-US" dirty="0" err="1"/>
              <a:t>SalaryDrawn</a:t>
            </a:r>
            <a:r>
              <a:rPr lang="en-US" dirty="0"/>
              <a:t>, </a:t>
            </a:r>
            <a:r>
              <a:rPr lang="en-US" dirty="0" err="1"/>
              <a:t>AvgCompare</a:t>
            </a:r>
            <a:r>
              <a:rPr lang="en-US" dirty="0"/>
              <a:t> (salary - the average salary of all employees) and the </a:t>
            </a:r>
            <a:r>
              <a:rPr lang="en-US" dirty="0" err="1"/>
              <a:t>SalaryStatus</a:t>
            </a:r>
            <a:r>
              <a:rPr lang="en-US" dirty="0"/>
              <a:t> column with a title HIGH and LOW respectively for those employees whose salary is more than and less than the average salary of all employees</a:t>
            </a:r>
          </a:p>
        </p:txBody>
      </p:sp>
      <p:sp>
        <p:nvSpPr>
          <p:cNvPr id="3" name="Text Placeholder 2"/>
          <p:cNvSpPr>
            <a:spLocks noGrp="1"/>
          </p:cNvSpPr>
          <p:nvPr>
            <p:ph type="body" sz="quarter" idx="14"/>
          </p:nvPr>
        </p:nvSpPr>
        <p:spPr>
          <a:xfrm>
            <a:off x="381000" y="4114800"/>
            <a:ext cx="8229600" cy="1143000"/>
          </a:xfrm>
        </p:spPr>
        <p:txBody>
          <a:bodyPr/>
          <a:lstStyle/>
          <a:p>
            <a:endParaRPr lang="en-US"/>
          </a:p>
        </p:txBody>
      </p:sp>
    </p:spTree>
    <p:extLst>
      <p:ext uri="{BB962C8B-B14F-4D97-AF65-F5344CB8AC3E}">
        <p14:creationId xmlns:p14="http://schemas.microsoft.com/office/powerpoint/2010/main" val="198134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4"/>
          </p:nvPr>
        </p:nvSpPr>
        <p:spPr>
          <a:xfrm>
            <a:off x="228600" y="1676400"/>
            <a:ext cx="8534400" cy="5029200"/>
          </a:xfrm>
        </p:spPr>
        <p:txBody>
          <a:bodyPr>
            <a:normAutofit fontScale="70000" lnSpcReduction="20000"/>
          </a:bodyPr>
          <a:lstStyle/>
          <a:p>
            <a:r>
              <a:rPr lang="en-US" dirty="0"/>
              <a:t>SELECT  </a:t>
            </a:r>
            <a:r>
              <a:rPr lang="en-US" dirty="0" err="1"/>
              <a:t>employee_id</a:t>
            </a:r>
            <a:r>
              <a:rPr lang="en-US" dirty="0"/>
              <a:t>,  </a:t>
            </a:r>
            <a:r>
              <a:rPr lang="en-US" dirty="0" err="1"/>
              <a:t>first_name</a:t>
            </a:r>
            <a:r>
              <a:rPr lang="en-US" dirty="0"/>
              <a:t>, </a:t>
            </a:r>
            <a:r>
              <a:rPr lang="en-US" dirty="0" err="1"/>
              <a:t>last_name</a:t>
            </a:r>
            <a:r>
              <a:rPr lang="en-US" dirty="0"/>
              <a:t>,  salary AS </a:t>
            </a:r>
            <a:r>
              <a:rPr lang="en-US" dirty="0" err="1"/>
              <a:t>SalaryDrawn</a:t>
            </a:r>
            <a:r>
              <a:rPr lang="en-US" dirty="0"/>
              <a:t>,  </a:t>
            </a:r>
          </a:p>
          <a:p>
            <a:r>
              <a:rPr lang="en-US" dirty="0"/>
              <a:t>ROUND((salary -(SELECT AVG(salary) FROM employees)),2) AS </a:t>
            </a:r>
            <a:r>
              <a:rPr lang="en-US" dirty="0" err="1"/>
              <a:t>AvgCompare</a:t>
            </a:r>
            <a:r>
              <a:rPr lang="en-US" dirty="0"/>
              <a:t>,  </a:t>
            </a:r>
          </a:p>
          <a:p>
            <a:r>
              <a:rPr lang="en-US" dirty="0"/>
              <a:t>CASE  WHEN salary &gt;= </a:t>
            </a:r>
          </a:p>
          <a:p>
            <a:r>
              <a:rPr lang="en-US" dirty="0"/>
              <a:t>(SELECT AVG(salary) </a:t>
            </a:r>
          </a:p>
          <a:p>
            <a:r>
              <a:rPr lang="en-US" dirty="0"/>
              <a:t>FROM employees) THEN 'HIGH'  </a:t>
            </a:r>
          </a:p>
          <a:p>
            <a:r>
              <a:rPr lang="en-US" dirty="0"/>
              <a:t>ELSE 'LOW'  </a:t>
            </a:r>
          </a:p>
          <a:p>
            <a:r>
              <a:rPr lang="en-US" dirty="0"/>
              <a:t>END AS </a:t>
            </a:r>
            <a:r>
              <a:rPr lang="en-US" dirty="0" err="1"/>
              <a:t>SalaryStatus</a:t>
            </a:r>
            <a:r>
              <a:rPr lang="en-US" dirty="0"/>
              <a:t> </a:t>
            </a:r>
          </a:p>
          <a:p>
            <a:r>
              <a:rPr lang="en-US" dirty="0"/>
              <a:t>FROM employees;</a:t>
            </a:r>
          </a:p>
        </p:txBody>
      </p:sp>
    </p:spTree>
    <p:extLst>
      <p:ext uri="{BB962C8B-B14F-4D97-AF65-F5344CB8AC3E}">
        <p14:creationId xmlns:p14="http://schemas.microsoft.com/office/powerpoint/2010/main" val="569261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a:t>
            </a:r>
            <a:r>
              <a:rPr lang="en-US" dirty="0" err="1"/>
              <a:t>subquery</a:t>
            </a:r>
            <a:r>
              <a:rPr lang="en-US" dirty="0"/>
              <a:t> that returns a set of rows to find all departments that do actually have one or more employees assigned to them</a:t>
            </a:r>
          </a:p>
        </p:txBody>
      </p:sp>
      <p:sp>
        <p:nvSpPr>
          <p:cNvPr id="3" name="Text Placeholder 2"/>
          <p:cNvSpPr>
            <a:spLocks noGrp="1"/>
          </p:cNvSpPr>
          <p:nvPr>
            <p:ph type="body" sz="quarter" idx="14"/>
          </p:nvPr>
        </p:nvSpPr>
        <p:spPr>
          <a:xfrm>
            <a:off x="228600" y="2362200"/>
            <a:ext cx="8534400" cy="4191000"/>
          </a:xfrm>
        </p:spPr>
        <p:txBody>
          <a:bodyPr>
            <a:normAutofit fontScale="92500" lnSpcReduction="20000"/>
          </a:bodyPr>
          <a:lstStyle/>
          <a:p>
            <a:r>
              <a:rPr lang="en-US" dirty="0"/>
              <a:t>SELECT  </a:t>
            </a:r>
            <a:r>
              <a:rPr lang="en-US" dirty="0" err="1"/>
              <a:t>department_name</a:t>
            </a:r>
            <a:r>
              <a:rPr lang="en-US" dirty="0"/>
              <a:t> </a:t>
            </a:r>
          </a:p>
          <a:p>
            <a:r>
              <a:rPr lang="en-US" dirty="0"/>
              <a:t>FROM departments </a:t>
            </a:r>
          </a:p>
          <a:p>
            <a:r>
              <a:rPr lang="en-US" dirty="0"/>
              <a:t>WHERE </a:t>
            </a:r>
            <a:r>
              <a:rPr lang="en-US" dirty="0" err="1"/>
              <a:t>department_id</a:t>
            </a:r>
            <a:r>
              <a:rPr lang="en-US" dirty="0"/>
              <a:t> IN </a:t>
            </a:r>
          </a:p>
          <a:p>
            <a:r>
              <a:rPr lang="en-US" dirty="0"/>
              <a:t>(SELECT DISTINCT(</a:t>
            </a:r>
            <a:r>
              <a:rPr lang="en-US" dirty="0" err="1"/>
              <a:t>department_id</a:t>
            </a:r>
            <a:r>
              <a:rPr lang="en-US" dirty="0"/>
              <a:t>) </a:t>
            </a:r>
          </a:p>
          <a:p>
            <a:r>
              <a:rPr lang="en-US" dirty="0"/>
              <a:t>FROM employees);</a:t>
            </a:r>
          </a:p>
        </p:txBody>
      </p:sp>
    </p:spTree>
    <p:extLst>
      <p:ext uri="{BB962C8B-B14F-4D97-AF65-F5344CB8AC3E}">
        <p14:creationId xmlns:p14="http://schemas.microsoft.com/office/powerpoint/2010/main" val="1290336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to find out which employees have a manager who works for a department based in the US</a:t>
            </a:r>
          </a:p>
        </p:txBody>
      </p:sp>
      <p:sp>
        <p:nvSpPr>
          <p:cNvPr id="3" name="Text Placeholder 2"/>
          <p:cNvSpPr>
            <a:spLocks noGrp="1"/>
          </p:cNvSpPr>
          <p:nvPr>
            <p:ph type="body" sz="quarter" idx="14"/>
          </p:nvPr>
        </p:nvSpPr>
        <p:spPr>
          <a:xfrm>
            <a:off x="228600" y="1676400"/>
            <a:ext cx="8763000" cy="4953000"/>
          </a:xfrm>
        </p:spPr>
        <p:txBody>
          <a:bodyPr>
            <a:normAutofit fontScale="55000" lnSpcReduction="20000"/>
          </a:bodyPr>
          <a:lstStyle/>
          <a:p>
            <a:r>
              <a:rPr lang="en-US" dirty="0"/>
              <a:t>SELECT </a:t>
            </a:r>
            <a:r>
              <a:rPr lang="en-US" dirty="0" err="1"/>
              <a:t>first_name,last_name</a:t>
            </a:r>
            <a:r>
              <a:rPr lang="en-US" dirty="0"/>
              <a:t> FROM employees </a:t>
            </a:r>
          </a:p>
          <a:p>
            <a:r>
              <a:rPr lang="en-US" dirty="0"/>
              <a:t>WHERE </a:t>
            </a:r>
            <a:r>
              <a:rPr lang="en-US" dirty="0" err="1"/>
              <a:t>manager_id</a:t>
            </a:r>
            <a:r>
              <a:rPr lang="en-US" dirty="0"/>
              <a:t> IN </a:t>
            </a:r>
          </a:p>
          <a:p>
            <a:r>
              <a:rPr lang="en-US" dirty="0"/>
              <a:t>(SELECT </a:t>
            </a:r>
            <a:r>
              <a:rPr lang="en-US" dirty="0" err="1"/>
              <a:t>employee_id</a:t>
            </a:r>
            <a:r>
              <a:rPr lang="en-US" dirty="0"/>
              <a:t> </a:t>
            </a:r>
          </a:p>
          <a:p>
            <a:r>
              <a:rPr lang="en-US" dirty="0"/>
              <a:t>FROM employees </a:t>
            </a:r>
          </a:p>
          <a:p>
            <a:r>
              <a:rPr lang="en-US" dirty="0"/>
              <a:t>WHERE </a:t>
            </a:r>
            <a:r>
              <a:rPr lang="en-US" dirty="0" err="1"/>
              <a:t>department_id</a:t>
            </a:r>
            <a:r>
              <a:rPr lang="en-US" dirty="0"/>
              <a:t> IN </a:t>
            </a:r>
          </a:p>
          <a:p>
            <a:r>
              <a:rPr lang="en-US" dirty="0"/>
              <a:t>(SELECT </a:t>
            </a:r>
            <a:r>
              <a:rPr lang="en-US" dirty="0" err="1"/>
              <a:t>department_id</a:t>
            </a:r>
            <a:r>
              <a:rPr lang="en-US" dirty="0"/>
              <a:t> </a:t>
            </a:r>
          </a:p>
          <a:p>
            <a:r>
              <a:rPr lang="en-US" dirty="0"/>
              <a:t>FROM departments </a:t>
            </a:r>
          </a:p>
          <a:p>
            <a:r>
              <a:rPr lang="en-US" dirty="0"/>
              <a:t>WHERE </a:t>
            </a:r>
            <a:r>
              <a:rPr lang="en-US" dirty="0" err="1"/>
              <a:t>location_id</a:t>
            </a:r>
            <a:r>
              <a:rPr lang="en-US" dirty="0"/>
              <a:t> IN </a:t>
            </a:r>
          </a:p>
          <a:p>
            <a:r>
              <a:rPr lang="en-US" dirty="0"/>
              <a:t>(SELECT </a:t>
            </a:r>
            <a:r>
              <a:rPr lang="en-US" dirty="0" err="1"/>
              <a:t>location_id</a:t>
            </a:r>
            <a:r>
              <a:rPr lang="en-US" dirty="0"/>
              <a:t> </a:t>
            </a:r>
          </a:p>
          <a:p>
            <a:r>
              <a:rPr lang="en-US" dirty="0"/>
              <a:t>FROM locations </a:t>
            </a:r>
          </a:p>
          <a:p>
            <a:r>
              <a:rPr lang="en-US" dirty="0"/>
              <a:t>WHERE </a:t>
            </a:r>
            <a:r>
              <a:rPr lang="en-US" dirty="0" err="1"/>
              <a:t>country_id</a:t>
            </a:r>
            <a:r>
              <a:rPr lang="en-US" dirty="0"/>
              <a:t>='US')));</a:t>
            </a:r>
          </a:p>
        </p:txBody>
      </p:sp>
    </p:spTree>
    <p:extLst>
      <p:ext uri="{BB962C8B-B14F-4D97-AF65-F5344CB8AC3E}">
        <p14:creationId xmlns:p14="http://schemas.microsoft.com/office/powerpoint/2010/main" val="2809149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which is looking for the names of all employees whose salary is greater than 50% of their department’s total salary bill</a:t>
            </a:r>
          </a:p>
        </p:txBody>
      </p:sp>
      <p:sp>
        <p:nvSpPr>
          <p:cNvPr id="3" name="Text Placeholder 2"/>
          <p:cNvSpPr>
            <a:spLocks noGrp="1"/>
          </p:cNvSpPr>
          <p:nvPr>
            <p:ph type="body" sz="quarter" idx="14"/>
          </p:nvPr>
        </p:nvSpPr>
        <p:spPr>
          <a:xfrm>
            <a:off x="235038" y="2286000"/>
            <a:ext cx="8604161" cy="4343400"/>
          </a:xfrm>
        </p:spPr>
        <p:txBody>
          <a:bodyPr>
            <a:normAutofit fontScale="77500" lnSpcReduction="20000"/>
          </a:bodyPr>
          <a:lstStyle/>
          <a:p>
            <a:r>
              <a:rPr lang="en-US" dirty="0"/>
              <a:t>SELECT e1.first_name, e1.last_name </a:t>
            </a:r>
          </a:p>
          <a:p>
            <a:r>
              <a:rPr lang="en-US" dirty="0"/>
              <a:t>FROM employees e1 </a:t>
            </a:r>
          </a:p>
          <a:p>
            <a:r>
              <a:rPr lang="en-US" dirty="0"/>
              <a:t>WHERE salary &gt; </a:t>
            </a:r>
          </a:p>
          <a:p>
            <a:r>
              <a:rPr lang="en-US" dirty="0"/>
              <a:t>( SELECT (SUM(salary))*.5 </a:t>
            </a:r>
          </a:p>
          <a:p>
            <a:r>
              <a:rPr lang="en-US" dirty="0"/>
              <a:t>FROM employees e2 </a:t>
            </a:r>
          </a:p>
          <a:p>
            <a:r>
              <a:rPr lang="en-US" dirty="0"/>
              <a:t>WHERE e1.department_id=e2.department_id);</a:t>
            </a:r>
          </a:p>
        </p:txBody>
      </p:sp>
    </p:spTree>
    <p:extLst>
      <p:ext uri="{BB962C8B-B14F-4D97-AF65-F5344CB8AC3E}">
        <p14:creationId xmlns:p14="http://schemas.microsoft.com/office/powerpoint/2010/main" val="3041024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to get the details of employees who are managers</a:t>
            </a:r>
          </a:p>
        </p:txBody>
      </p:sp>
      <p:sp>
        <p:nvSpPr>
          <p:cNvPr id="3" name="Text Placeholder 2"/>
          <p:cNvSpPr>
            <a:spLocks noGrp="1"/>
          </p:cNvSpPr>
          <p:nvPr>
            <p:ph type="body" sz="quarter" idx="14"/>
          </p:nvPr>
        </p:nvSpPr>
        <p:spPr>
          <a:xfrm>
            <a:off x="228600" y="1676400"/>
            <a:ext cx="8534400" cy="4876800"/>
          </a:xfrm>
        </p:spPr>
        <p:txBody>
          <a:bodyPr>
            <a:normAutofit fontScale="92500" lnSpcReduction="20000"/>
          </a:bodyPr>
          <a:lstStyle/>
          <a:p>
            <a:r>
              <a:rPr lang="en-US" dirty="0"/>
              <a:t>SELECT * </a:t>
            </a:r>
          </a:p>
          <a:p>
            <a:r>
              <a:rPr lang="en-US" dirty="0"/>
              <a:t>FROM employees </a:t>
            </a:r>
          </a:p>
          <a:p>
            <a:r>
              <a:rPr lang="en-US" dirty="0"/>
              <a:t>WHERE EXISTS </a:t>
            </a:r>
          </a:p>
          <a:p>
            <a:r>
              <a:rPr lang="en-US" dirty="0"/>
              <a:t>(SELECT * </a:t>
            </a:r>
          </a:p>
          <a:p>
            <a:r>
              <a:rPr lang="en-US" dirty="0"/>
              <a:t>FROM departments </a:t>
            </a:r>
          </a:p>
          <a:p>
            <a:r>
              <a:rPr lang="en-US" dirty="0"/>
              <a:t>WHERE </a:t>
            </a:r>
            <a:r>
              <a:rPr lang="en-US" dirty="0" err="1"/>
              <a:t>manager_id</a:t>
            </a:r>
            <a:r>
              <a:rPr lang="en-US" dirty="0"/>
              <a:t> = </a:t>
            </a:r>
            <a:r>
              <a:rPr lang="en-US" dirty="0" err="1"/>
              <a:t>employee_id</a:t>
            </a:r>
            <a:r>
              <a:rPr lang="en-US" dirty="0"/>
              <a:t>);</a:t>
            </a:r>
          </a:p>
        </p:txBody>
      </p:sp>
    </p:spTree>
    <p:extLst>
      <p:ext uri="{BB962C8B-B14F-4D97-AF65-F5344CB8AC3E}">
        <p14:creationId xmlns:p14="http://schemas.microsoft.com/office/powerpoint/2010/main" val="1494998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to get the details of employees who manage a department</a:t>
            </a:r>
          </a:p>
        </p:txBody>
      </p:sp>
      <p:sp>
        <p:nvSpPr>
          <p:cNvPr id="3" name="Text Placeholder 2"/>
          <p:cNvSpPr>
            <a:spLocks noGrp="1"/>
          </p:cNvSpPr>
          <p:nvPr>
            <p:ph type="body" sz="quarter" idx="14"/>
          </p:nvPr>
        </p:nvSpPr>
        <p:spPr>
          <a:xfrm>
            <a:off x="228600" y="1676400"/>
            <a:ext cx="8534400" cy="4953000"/>
          </a:xfrm>
        </p:spPr>
        <p:txBody>
          <a:bodyPr>
            <a:normAutofit fontScale="92500" lnSpcReduction="20000"/>
          </a:bodyPr>
          <a:lstStyle/>
          <a:p>
            <a:r>
              <a:rPr lang="en-US" dirty="0"/>
              <a:t>SELECT * </a:t>
            </a:r>
          </a:p>
          <a:p>
            <a:r>
              <a:rPr lang="en-US" dirty="0"/>
              <a:t>FROM employees </a:t>
            </a:r>
          </a:p>
          <a:p>
            <a:r>
              <a:rPr lang="en-US" dirty="0"/>
              <a:t>WHERE EXISTS </a:t>
            </a:r>
          </a:p>
          <a:p>
            <a:r>
              <a:rPr lang="en-US" dirty="0"/>
              <a:t>(SELECT * </a:t>
            </a:r>
          </a:p>
          <a:p>
            <a:r>
              <a:rPr lang="en-US" dirty="0"/>
              <a:t>FROM departments </a:t>
            </a:r>
          </a:p>
          <a:p>
            <a:r>
              <a:rPr lang="en-US" dirty="0"/>
              <a:t>WHERE </a:t>
            </a:r>
            <a:r>
              <a:rPr lang="en-US" dirty="0" err="1"/>
              <a:t>manager_id</a:t>
            </a:r>
            <a:r>
              <a:rPr lang="en-US" dirty="0"/>
              <a:t> = </a:t>
            </a:r>
            <a:r>
              <a:rPr lang="en-US" dirty="0" err="1"/>
              <a:t>employee_id</a:t>
            </a:r>
            <a:r>
              <a:rPr lang="en-US" dirty="0"/>
              <a:t>);</a:t>
            </a:r>
          </a:p>
        </p:txBody>
      </p:sp>
    </p:spTree>
    <p:extLst>
      <p:ext uri="{BB962C8B-B14F-4D97-AF65-F5344CB8AC3E}">
        <p14:creationId xmlns:p14="http://schemas.microsoft.com/office/powerpoint/2010/main" val="1776133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to get the details of employees who manage a department</a:t>
            </a:r>
          </a:p>
        </p:txBody>
      </p:sp>
      <p:sp>
        <p:nvSpPr>
          <p:cNvPr id="3" name="Text Placeholder 2"/>
          <p:cNvSpPr>
            <a:spLocks noGrp="1"/>
          </p:cNvSpPr>
          <p:nvPr>
            <p:ph type="body" sz="quarter" idx="14"/>
          </p:nvPr>
        </p:nvSpPr>
        <p:spPr>
          <a:xfrm>
            <a:off x="228600" y="1676400"/>
            <a:ext cx="8534400" cy="4876800"/>
          </a:xfrm>
        </p:spPr>
        <p:txBody>
          <a:bodyPr>
            <a:normAutofit/>
          </a:bodyPr>
          <a:lstStyle/>
          <a:p>
            <a:r>
              <a:rPr lang="en-US" dirty="0"/>
              <a:t>SELECT * </a:t>
            </a:r>
          </a:p>
          <a:p>
            <a:r>
              <a:rPr lang="en-US" dirty="0"/>
              <a:t>FROM employees </a:t>
            </a:r>
          </a:p>
          <a:p>
            <a:r>
              <a:rPr lang="en-US" dirty="0"/>
              <a:t>WHERE </a:t>
            </a:r>
            <a:r>
              <a:rPr lang="en-US" dirty="0" err="1"/>
              <a:t>employee_id</a:t>
            </a:r>
            <a:r>
              <a:rPr lang="en-US" dirty="0"/>
              <a:t>=ANY </a:t>
            </a:r>
          </a:p>
          <a:p>
            <a:r>
              <a:rPr lang="en-US" dirty="0"/>
              <a:t>( SELECT </a:t>
            </a:r>
            <a:r>
              <a:rPr lang="en-US" dirty="0" err="1"/>
              <a:t>manager_id</a:t>
            </a:r>
            <a:r>
              <a:rPr lang="en-US" dirty="0"/>
              <a:t> FROM departments );</a:t>
            </a:r>
          </a:p>
        </p:txBody>
      </p:sp>
    </p:spTree>
    <p:extLst>
      <p:ext uri="{BB962C8B-B14F-4D97-AF65-F5344CB8AC3E}">
        <p14:creationId xmlns:p14="http://schemas.microsoft.com/office/powerpoint/2010/main" val="2165036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95400"/>
            <a:ext cx="8229600" cy="1143000"/>
          </a:xfrm>
        </p:spPr>
        <p:txBody>
          <a:bodyPr>
            <a:normAutofit fontScale="90000"/>
          </a:bodyPr>
          <a:lstStyle/>
          <a:p>
            <a:r>
              <a:rPr lang="en-US" dirty="0"/>
              <a:t>Write a query to display the employee id, name ( first name and last name ), salary, department name and city for all the employees who gets the salary as the salary </a:t>
            </a:r>
            <a:r>
              <a:rPr lang="en-US" dirty="0" smtClean="0"/>
              <a:t>earned </a:t>
            </a:r>
            <a:r>
              <a:rPr lang="en-US" dirty="0"/>
              <a:t>by the employee which is maximum within the joining </a:t>
            </a:r>
            <a:r>
              <a:rPr lang="en-US" dirty="0" smtClean="0"/>
              <a:t>period January </a:t>
            </a:r>
            <a:r>
              <a:rPr lang="en-US" dirty="0"/>
              <a:t>1st, 2002 and December 31st, 2003</a:t>
            </a:r>
          </a:p>
        </p:txBody>
      </p:sp>
      <p:sp>
        <p:nvSpPr>
          <p:cNvPr id="3" name="Text Placeholder 2"/>
          <p:cNvSpPr>
            <a:spLocks noGrp="1"/>
          </p:cNvSpPr>
          <p:nvPr>
            <p:ph type="body" sz="quarter" idx="14"/>
          </p:nvPr>
        </p:nvSpPr>
        <p:spPr>
          <a:xfrm>
            <a:off x="533400" y="3810000"/>
            <a:ext cx="8229600" cy="1143000"/>
          </a:xfrm>
        </p:spPr>
        <p:txBody>
          <a:bodyPr/>
          <a:lstStyle/>
          <a:p>
            <a:endParaRPr lang="en-US"/>
          </a:p>
        </p:txBody>
      </p:sp>
    </p:spTree>
    <p:extLst>
      <p:ext uri="{BB962C8B-B14F-4D97-AF65-F5344CB8AC3E}">
        <p14:creationId xmlns:p14="http://schemas.microsoft.com/office/powerpoint/2010/main" val="222471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Display the last name and hire date for all employees who was hired after employee number 101 (</a:t>
            </a:r>
            <a:r>
              <a:rPr lang="en-US" dirty="0"/>
              <a:t>Employees</a:t>
            </a:r>
            <a:r>
              <a:rPr lang="en-US" i="0" dirty="0"/>
              <a:t> table).</a:t>
            </a:r>
            <a:endParaRPr lang="en-US" dirty="0"/>
          </a:p>
        </p:txBody>
      </p:sp>
      <p:sp>
        <p:nvSpPr>
          <p:cNvPr id="3" name="Text Placeholder 2"/>
          <p:cNvSpPr>
            <a:spLocks noGrp="1"/>
          </p:cNvSpPr>
          <p:nvPr>
            <p:ph type="body" sz="quarter" idx="14"/>
          </p:nvPr>
        </p:nvSpPr>
        <p:spPr>
          <a:xfrm>
            <a:off x="381000" y="2743200"/>
            <a:ext cx="8382000" cy="3581400"/>
          </a:xfrm>
        </p:spPr>
        <p:txBody>
          <a:bodyPr>
            <a:normAutofit fontScale="70000" lnSpcReduction="20000"/>
          </a:bodyPr>
          <a:lstStyle/>
          <a:p>
            <a:r>
              <a:rPr lang="en-US" dirty="0"/>
              <a:t>SELECT </a:t>
            </a:r>
            <a:r>
              <a:rPr lang="en-US" dirty="0" err="1"/>
              <a:t>last_name</a:t>
            </a:r>
            <a:r>
              <a:rPr lang="en-US" dirty="0"/>
              <a:t> , </a:t>
            </a:r>
            <a:r>
              <a:rPr lang="en-US" dirty="0" err="1"/>
              <a:t>hire_date</a:t>
            </a:r>
            <a:r>
              <a:rPr lang="en-US" dirty="0"/>
              <a:t> </a:t>
            </a:r>
          </a:p>
          <a:p>
            <a:r>
              <a:rPr lang="en-US" dirty="0"/>
              <a:t>FROM employees </a:t>
            </a:r>
          </a:p>
          <a:p>
            <a:r>
              <a:rPr lang="en-US" dirty="0"/>
              <a:t>WHERE </a:t>
            </a:r>
            <a:r>
              <a:rPr lang="en-US" dirty="0" err="1"/>
              <a:t>hire_date</a:t>
            </a:r>
            <a:r>
              <a:rPr lang="en-US" dirty="0"/>
              <a:t> &gt; (SELECT </a:t>
            </a:r>
            <a:r>
              <a:rPr lang="en-US" dirty="0" err="1"/>
              <a:t>hire_date</a:t>
            </a:r>
            <a:r>
              <a:rPr lang="en-US" dirty="0"/>
              <a:t> </a:t>
            </a:r>
          </a:p>
          <a:p>
            <a:r>
              <a:rPr lang="en-US" dirty="0"/>
              <a:t>                   FROM employees </a:t>
            </a:r>
          </a:p>
          <a:p>
            <a:r>
              <a:rPr lang="en-US" dirty="0"/>
              <a:t>                   WHERE </a:t>
            </a:r>
            <a:r>
              <a:rPr lang="en-US" dirty="0" err="1"/>
              <a:t>employee_id</a:t>
            </a:r>
            <a:r>
              <a:rPr lang="en-US" dirty="0"/>
              <a:t> = 101)</a:t>
            </a:r>
          </a:p>
        </p:txBody>
      </p:sp>
    </p:spTree>
    <p:extLst>
      <p:ext uri="{BB962C8B-B14F-4D97-AF65-F5344CB8AC3E}">
        <p14:creationId xmlns:p14="http://schemas.microsoft.com/office/powerpoint/2010/main" val="5897870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4"/>
          </p:nvPr>
        </p:nvSpPr>
        <p:spPr>
          <a:xfrm>
            <a:off x="228600" y="1676400"/>
            <a:ext cx="8534400" cy="4953000"/>
          </a:xfrm>
        </p:spPr>
        <p:txBody>
          <a:bodyPr>
            <a:normAutofit fontScale="55000" lnSpcReduction="20000"/>
          </a:bodyPr>
          <a:lstStyle/>
          <a:p>
            <a:r>
              <a:rPr lang="en-US" dirty="0"/>
              <a:t>SELECT </a:t>
            </a:r>
            <a:r>
              <a:rPr lang="en-US" dirty="0" err="1"/>
              <a:t>a.employee_id</a:t>
            </a:r>
            <a:r>
              <a:rPr lang="en-US" dirty="0"/>
              <a:t>, </a:t>
            </a:r>
            <a:r>
              <a:rPr lang="en-US" dirty="0" err="1"/>
              <a:t>a.first_name</a:t>
            </a:r>
            <a:r>
              <a:rPr lang="en-US" dirty="0"/>
              <a:t>, </a:t>
            </a:r>
            <a:r>
              <a:rPr lang="en-US" dirty="0" err="1"/>
              <a:t>a.last_name</a:t>
            </a:r>
            <a:r>
              <a:rPr lang="en-US" dirty="0"/>
              <a:t>, </a:t>
            </a:r>
            <a:r>
              <a:rPr lang="en-US" dirty="0" err="1"/>
              <a:t>a.salary</a:t>
            </a:r>
            <a:r>
              <a:rPr lang="en-US" dirty="0"/>
              <a:t>, </a:t>
            </a:r>
            <a:r>
              <a:rPr lang="en-US" dirty="0" err="1"/>
              <a:t>b.department_name</a:t>
            </a:r>
            <a:r>
              <a:rPr lang="en-US" dirty="0"/>
              <a:t>, </a:t>
            </a:r>
            <a:r>
              <a:rPr lang="en-US" dirty="0" err="1"/>
              <a:t>c.city</a:t>
            </a:r>
            <a:r>
              <a:rPr lang="en-US" dirty="0"/>
              <a:t>  </a:t>
            </a:r>
          </a:p>
          <a:p>
            <a:r>
              <a:rPr lang="en-US" dirty="0"/>
              <a:t>FROM employees a, departments b, locations c  </a:t>
            </a:r>
          </a:p>
          <a:p>
            <a:r>
              <a:rPr lang="en-US" dirty="0"/>
              <a:t>WHERE </a:t>
            </a:r>
            <a:r>
              <a:rPr lang="en-US" dirty="0" err="1"/>
              <a:t>a.salary</a:t>
            </a:r>
            <a:r>
              <a:rPr lang="en-US" dirty="0"/>
              <a:t> =  </a:t>
            </a:r>
          </a:p>
          <a:p>
            <a:r>
              <a:rPr lang="en-US" dirty="0"/>
              <a:t>(SELECT MAX(salary) </a:t>
            </a:r>
          </a:p>
          <a:p>
            <a:r>
              <a:rPr lang="en-US" dirty="0"/>
              <a:t>FROM employees </a:t>
            </a:r>
          </a:p>
          <a:p>
            <a:r>
              <a:rPr lang="en-US" dirty="0"/>
              <a:t>WHERE </a:t>
            </a:r>
            <a:r>
              <a:rPr lang="en-US" dirty="0" err="1"/>
              <a:t>hire_date</a:t>
            </a:r>
            <a:r>
              <a:rPr lang="en-US" dirty="0"/>
              <a:t> BETWEEN '01/01/2002' AND '12/31/2003') </a:t>
            </a:r>
          </a:p>
          <a:p>
            <a:r>
              <a:rPr lang="en-US" dirty="0"/>
              <a:t>AND </a:t>
            </a:r>
            <a:r>
              <a:rPr lang="en-US" dirty="0" err="1"/>
              <a:t>a.department_id</a:t>
            </a:r>
            <a:r>
              <a:rPr lang="en-US" dirty="0"/>
              <a:t>=</a:t>
            </a:r>
            <a:r>
              <a:rPr lang="en-US" dirty="0" err="1"/>
              <a:t>b.department_id</a:t>
            </a:r>
            <a:r>
              <a:rPr lang="en-US" dirty="0"/>
              <a:t> </a:t>
            </a:r>
          </a:p>
          <a:p>
            <a:r>
              <a:rPr lang="en-US" dirty="0"/>
              <a:t>AND </a:t>
            </a:r>
            <a:r>
              <a:rPr lang="en-US" dirty="0" err="1"/>
              <a:t>b.location_id</a:t>
            </a:r>
            <a:r>
              <a:rPr lang="en-US" dirty="0"/>
              <a:t>=</a:t>
            </a:r>
            <a:r>
              <a:rPr lang="en-US" dirty="0" err="1"/>
              <a:t>c.location_id</a:t>
            </a:r>
            <a:r>
              <a:rPr lang="en-US" dirty="0"/>
              <a:t>;</a:t>
            </a:r>
          </a:p>
        </p:txBody>
      </p:sp>
    </p:spTree>
    <p:extLst>
      <p:ext uri="{BB962C8B-B14F-4D97-AF65-F5344CB8AC3E}">
        <p14:creationId xmlns:p14="http://schemas.microsoft.com/office/powerpoint/2010/main" val="1433607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in SQL to display the detail information of those departments which starting salary is at least 8000</a:t>
            </a:r>
          </a:p>
        </p:txBody>
      </p:sp>
      <p:sp>
        <p:nvSpPr>
          <p:cNvPr id="3" name="Text Placeholder 2"/>
          <p:cNvSpPr>
            <a:spLocks noGrp="1"/>
          </p:cNvSpPr>
          <p:nvPr>
            <p:ph type="body" sz="quarter" idx="14"/>
          </p:nvPr>
        </p:nvSpPr>
        <p:spPr>
          <a:xfrm>
            <a:off x="228600" y="1676400"/>
            <a:ext cx="8686800" cy="4876800"/>
          </a:xfrm>
        </p:spPr>
        <p:txBody>
          <a:bodyPr>
            <a:normAutofit fontScale="85000" lnSpcReduction="10000"/>
          </a:bodyPr>
          <a:lstStyle/>
          <a:p>
            <a:r>
              <a:rPr lang="en-US" dirty="0"/>
              <a:t>SELECT * FROM departments </a:t>
            </a:r>
          </a:p>
          <a:p>
            <a:r>
              <a:rPr lang="en-US" dirty="0"/>
              <a:t>	WHERE </a:t>
            </a:r>
            <a:r>
              <a:rPr lang="en-US" dirty="0" err="1"/>
              <a:t>department_id</a:t>
            </a:r>
            <a:r>
              <a:rPr lang="en-US" dirty="0"/>
              <a:t> IN </a:t>
            </a:r>
          </a:p>
          <a:p>
            <a:r>
              <a:rPr lang="en-US" dirty="0"/>
              <a:t>		( SELECT </a:t>
            </a:r>
            <a:r>
              <a:rPr lang="en-US" dirty="0" err="1"/>
              <a:t>department_id</a:t>
            </a:r>
            <a:r>
              <a:rPr lang="en-US" dirty="0"/>
              <a:t> </a:t>
            </a:r>
          </a:p>
          <a:p>
            <a:r>
              <a:rPr lang="en-US" dirty="0"/>
              <a:t>                   FROM employees </a:t>
            </a:r>
          </a:p>
          <a:p>
            <a:r>
              <a:rPr lang="en-US" dirty="0"/>
              <a:t>			GROUP BY </a:t>
            </a:r>
            <a:r>
              <a:rPr lang="en-US" dirty="0" err="1"/>
              <a:t>department_id</a:t>
            </a:r>
            <a:r>
              <a:rPr lang="en-US" dirty="0"/>
              <a:t> </a:t>
            </a:r>
          </a:p>
          <a:p>
            <a:r>
              <a:rPr lang="en-US" dirty="0"/>
              <a:t>				HAVING MIN(salary)&gt;=8000);</a:t>
            </a:r>
          </a:p>
        </p:txBody>
      </p:sp>
    </p:spTree>
    <p:extLst>
      <p:ext uri="{BB962C8B-B14F-4D97-AF65-F5344CB8AC3E}">
        <p14:creationId xmlns:p14="http://schemas.microsoft.com/office/powerpoint/2010/main" val="1822322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in SQL to display the full name (first and last name) of manager who is supervising 4 or more employees</a:t>
            </a:r>
          </a:p>
        </p:txBody>
      </p:sp>
      <p:sp>
        <p:nvSpPr>
          <p:cNvPr id="3" name="Text Placeholder 2"/>
          <p:cNvSpPr>
            <a:spLocks noGrp="1"/>
          </p:cNvSpPr>
          <p:nvPr>
            <p:ph type="body" sz="quarter" idx="14"/>
          </p:nvPr>
        </p:nvSpPr>
        <p:spPr>
          <a:xfrm>
            <a:off x="228600" y="1676400"/>
            <a:ext cx="8686800" cy="4953000"/>
          </a:xfrm>
        </p:spPr>
        <p:txBody>
          <a:bodyPr>
            <a:normAutofit fontScale="77500" lnSpcReduction="20000"/>
          </a:bodyPr>
          <a:lstStyle/>
          <a:p>
            <a:r>
              <a:rPr lang="en-US" dirty="0"/>
              <a:t>SELECT </a:t>
            </a:r>
            <a:r>
              <a:rPr lang="en-US" dirty="0" err="1"/>
              <a:t>first_name</a:t>
            </a:r>
            <a:r>
              <a:rPr lang="en-US" dirty="0"/>
              <a:t> || \' \' || </a:t>
            </a:r>
            <a:r>
              <a:rPr lang="en-US" dirty="0" err="1"/>
              <a:t>last_name</a:t>
            </a:r>
            <a:r>
              <a:rPr lang="en-US" dirty="0"/>
              <a:t> AS </a:t>
            </a:r>
            <a:r>
              <a:rPr lang="en-US" dirty="0" err="1"/>
              <a:t>Manager_name,department_id</a:t>
            </a:r>
            <a:endParaRPr lang="en-US" dirty="0"/>
          </a:p>
          <a:p>
            <a:r>
              <a:rPr lang="en-US" dirty="0"/>
              <a:t>	FROM employees </a:t>
            </a:r>
          </a:p>
          <a:p>
            <a:r>
              <a:rPr lang="en-US" dirty="0"/>
              <a:t>		WHERE </a:t>
            </a:r>
            <a:r>
              <a:rPr lang="en-US" dirty="0" err="1"/>
              <a:t>employee_id</a:t>
            </a:r>
            <a:r>
              <a:rPr lang="en-US" dirty="0"/>
              <a:t> IN </a:t>
            </a:r>
          </a:p>
          <a:p>
            <a:r>
              <a:rPr lang="en-US" dirty="0"/>
              <a:t>		(SELECT </a:t>
            </a:r>
            <a:r>
              <a:rPr lang="en-US" dirty="0" err="1"/>
              <a:t>manager_id</a:t>
            </a:r>
            <a:r>
              <a:rPr lang="en-US" dirty="0"/>
              <a:t> </a:t>
            </a:r>
          </a:p>
          <a:p>
            <a:r>
              <a:rPr lang="en-US" dirty="0"/>
              <a:t>		FROM employees </a:t>
            </a:r>
          </a:p>
          <a:p>
            <a:r>
              <a:rPr lang="en-US" dirty="0"/>
              <a:t>			GROUP BY </a:t>
            </a:r>
            <a:r>
              <a:rPr lang="en-US" dirty="0" err="1"/>
              <a:t>manager_id</a:t>
            </a:r>
            <a:r>
              <a:rPr lang="en-US" dirty="0"/>
              <a:t> </a:t>
            </a:r>
          </a:p>
          <a:p>
            <a:r>
              <a:rPr lang="en-US" dirty="0"/>
              <a:t>			HAVING COUNT(*)&gt;=4);</a:t>
            </a:r>
          </a:p>
        </p:txBody>
      </p:sp>
    </p:spTree>
    <p:extLst>
      <p:ext uri="{BB962C8B-B14F-4D97-AF65-F5344CB8AC3E}">
        <p14:creationId xmlns:p14="http://schemas.microsoft.com/office/powerpoint/2010/main" val="3467715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query in SQL to display the details of departments managed by Susan</a:t>
            </a:r>
          </a:p>
        </p:txBody>
      </p:sp>
      <p:sp>
        <p:nvSpPr>
          <p:cNvPr id="3" name="Text Placeholder 2"/>
          <p:cNvSpPr>
            <a:spLocks noGrp="1"/>
          </p:cNvSpPr>
          <p:nvPr>
            <p:ph type="body" sz="quarter" idx="14"/>
          </p:nvPr>
        </p:nvSpPr>
        <p:spPr>
          <a:xfrm>
            <a:off x="228600" y="1676400"/>
            <a:ext cx="8534400" cy="4800600"/>
          </a:xfrm>
        </p:spPr>
        <p:txBody>
          <a:bodyPr>
            <a:normAutofit fontScale="92500" lnSpcReduction="20000"/>
          </a:bodyPr>
          <a:lstStyle/>
          <a:p>
            <a:r>
              <a:rPr lang="en-US" dirty="0"/>
              <a:t>SELECT * </a:t>
            </a:r>
          </a:p>
          <a:p>
            <a:r>
              <a:rPr lang="en-US" dirty="0"/>
              <a:t>	FROM departments </a:t>
            </a:r>
          </a:p>
          <a:p>
            <a:r>
              <a:rPr lang="en-US" dirty="0"/>
              <a:t>	WHERE </a:t>
            </a:r>
            <a:r>
              <a:rPr lang="en-US" dirty="0" err="1"/>
              <a:t>manager_id</a:t>
            </a:r>
            <a:r>
              <a:rPr lang="en-US" dirty="0"/>
              <a:t> IN </a:t>
            </a:r>
          </a:p>
          <a:p>
            <a:r>
              <a:rPr lang="en-US" dirty="0"/>
              <a:t>	(SELECT </a:t>
            </a:r>
            <a:r>
              <a:rPr lang="en-US" dirty="0" err="1"/>
              <a:t>employee_id</a:t>
            </a:r>
            <a:r>
              <a:rPr lang="en-US" dirty="0"/>
              <a:t> </a:t>
            </a:r>
          </a:p>
          <a:p>
            <a:r>
              <a:rPr lang="en-US" dirty="0"/>
              <a:t>		FROM employees </a:t>
            </a:r>
          </a:p>
          <a:p>
            <a:r>
              <a:rPr lang="en-US" dirty="0"/>
              <a:t>			WHERE </a:t>
            </a:r>
            <a:r>
              <a:rPr lang="en-US" dirty="0" err="1"/>
              <a:t>first_name</a:t>
            </a:r>
            <a:r>
              <a:rPr lang="en-US" dirty="0"/>
              <a:t>='Susan');</a:t>
            </a:r>
          </a:p>
        </p:txBody>
      </p:sp>
    </p:spTree>
    <p:extLst>
      <p:ext uri="{BB962C8B-B14F-4D97-AF65-F5344CB8AC3E}">
        <p14:creationId xmlns:p14="http://schemas.microsoft.com/office/powerpoint/2010/main" val="402270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1143000"/>
          </a:xfrm>
        </p:spPr>
        <p:txBody>
          <a:bodyPr>
            <a:normAutofit fontScale="90000"/>
          </a:bodyPr>
          <a:lstStyle/>
          <a:p>
            <a:r>
              <a:rPr lang="en-US" i="0" dirty="0"/>
              <a:t>Display the first name, last name, and department number for all employees who work in Sales department </a:t>
            </a:r>
            <a:r>
              <a:rPr lang="en-US" i="0" dirty="0" smtClean="0"/>
              <a:t>.</a:t>
            </a:r>
            <a:endParaRPr lang="en-US" dirty="0"/>
          </a:p>
        </p:txBody>
      </p:sp>
      <p:sp>
        <p:nvSpPr>
          <p:cNvPr id="3" name="Text Placeholder 2"/>
          <p:cNvSpPr>
            <a:spLocks noGrp="1"/>
          </p:cNvSpPr>
          <p:nvPr>
            <p:ph type="body" sz="quarter" idx="14"/>
          </p:nvPr>
        </p:nvSpPr>
        <p:spPr>
          <a:xfrm>
            <a:off x="457200" y="2362200"/>
            <a:ext cx="8305800" cy="4114800"/>
          </a:xfrm>
        </p:spPr>
        <p:txBody>
          <a:bodyPr>
            <a:normAutofit fontScale="70000" lnSpcReduction="20000"/>
          </a:bodyPr>
          <a:lstStyle/>
          <a:p>
            <a:r>
              <a:rPr lang="en-US" dirty="0"/>
              <a:t>SELECT </a:t>
            </a:r>
            <a:r>
              <a:rPr lang="en-US" dirty="0" err="1"/>
              <a:t>first_name</a:t>
            </a:r>
            <a:r>
              <a:rPr lang="en-US" dirty="0"/>
              <a:t> , </a:t>
            </a:r>
            <a:r>
              <a:rPr lang="en-US" dirty="0" err="1"/>
              <a:t>last_name</a:t>
            </a:r>
            <a:r>
              <a:rPr lang="en-US" dirty="0"/>
              <a:t> , </a:t>
            </a:r>
            <a:r>
              <a:rPr lang="en-US" dirty="0" err="1"/>
              <a:t>department_id</a:t>
            </a:r>
            <a:r>
              <a:rPr lang="en-US" dirty="0"/>
              <a:t> </a:t>
            </a:r>
          </a:p>
          <a:p>
            <a:r>
              <a:rPr lang="en-US" dirty="0"/>
              <a:t>FROM employees </a:t>
            </a:r>
          </a:p>
          <a:p>
            <a:r>
              <a:rPr lang="en-US" dirty="0"/>
              <a:t>WHERE </a:t>
            </a:r>
            <a:r>
              <a:rPr lang="en-US" dirty="0" err="1"/>
              <a:t>department_id</a:t>
            </a:r>
            <a:r>
              <a:rPr lang="en-US" dirty="0"/>
              <a:t> = (SELECT </a:t>
            </a:r>
            <a:r>
              <a:rPr lang="en-US" dirty="0" err="1"/>
              <a:t>department_id</a:t>
            </a:r>
            <a:r>
              <a:rPr lang="en-US" dirty="0"/>
              <a:t> </a:t>
            </a:r>
          </a:p>
          <a:p>
            <a:r>
              <a:rPr lang="en-US" dirty="0"/>
              <a:t>                       FROM departments </a:t>
            </a:r>
          </a:p>
          <a:p>
            <a:r>
              <a:rPr lang="en-US" dirty="0"/>
              <a:t>                       WHERE </a:t>
            </a:r>
            <a:r>
              <a:rPr lang="en-US" dirty="0" err="1"/>
              <a:t>department_name</a:t>
            </a:r>
            <a:r>
              <a:rPr lang="en-US" dirty="0"/>
              <a:t> = 'Sales')</a:t>
            </a:r>
          </a:p>
        </p:txBody>
      </p:sp>
    </p:spTree>
    <p:extLst>
      <p:ext uri="{BB962C8B-B14F-4D97-AF65-F5344CB8AC3E}">
        <p14:creationId xmlns:p14="http://schemas.microsoft.com/office/powerpoint/2010/main" val="292562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Display the department number and department name for all departments located in Toronto </a:t>
            </a:r>
            <a:endParaRPr lang="en-US" dirty="0"/>
          </a:p>
        </p:txBody>
      </p:sp>
      <p:sp>
        <p:nvSpPr>
          <p:cNvPr id="3" name="Text Placeholder 2"/>
          <p:cNvSpPr>
            <a:spLocks noGrp="1"/>
          </p:cNvSpPr>
          <p:nvPr>
            <p:ph type="body" sz="quarter" idx="14"/>
          </p:nvPr>
        </p:nvSpPr>
        <p:spPr>
          <a:xfrm>
            <a:off x="381000" y="1905000"/>
            <a:ext cx="8534400" cy="4800600"/>
          </a:xfrm>
        </p:spPr>
        <p:txBody>
          <a:bodyPr>
            <a:normAutofit fontScale="85000" lnSpcReduction="20000"/>
          </a:bodyPr>
          <a:lstStyle/>
          <a:p>
            <a:r>
              <a:rPr lang="en-US" dirty="0"/>
              <a:t>SELECT </a:t>
            </a:r>
            <a:r>
              <a:rPr lang="en-US" dirty="0" err="1"/>
              <a:t>department_id</a:t>
            </a:r>
            <a:r>
              <a:rPr lang="en-US" dirty="0"/>
              <a:t> , </a:t>
            </a:r>
            <a:r>
              <a:rPr lang="en-US" dirty="0" err="1"/>
              <a:t>department_name</a:t>
            </a:r>
            <a:r>
              <a:rPr lang="en-US" dirty="0"/>
              <a:t> </a:t>
            </a:r>
          </a:p>
          <a:p>
            <a:r>
              <a:rPr lang="en-US" dirty="0"/>
              <a:t>FROM departments </a:t>
            </a:r>
          </a:p>
          <a:p>
            <a:r>
              <a:rPr lang="en-US" dirty="0"/>
              <a:t>WHERE </a:t>
            </a:r>
            <a:r>
              <a:rPr lang="en-US" dirty="0" err="1"/>
              <a:t>location_id</a:t>
            </a:r>
            <a:r>
              <a:rPr lang="en-US" dirty="0"/>
              <a:t> = (SELECT </a:t>
            </a:r>
            <a:r>
              <a:rPr lang="en-US" dirty="0" err="1"/>
              <a:t>location_id</a:t>
            </a:r>
            <a:r>
              <a:rPr lang="en-US" dirty="0"/>
              <a:t> </a:t>
            </a:r>
          </a:p>
          <a:p>
            <a:r>
              <a:rPr lang="en-US" dirty="0"/>
              <a:t>                     FROM locations </a:t>
            </a:r>
          </a:p>
          <a:p>
            <a:r>
              <a:rPr lang="en-US" dirty="0"/>
              <a:t>                     WHERE city = 'Toronto')</a:t>
            </a:r>
          </a:p>
        </p:txBody>
      </p:sp>
    </p:spTree>
    <p:extLst>
      <p:ext uri="{BB962C8B-B14F-4D97-AF65-F5344CB8AC3E}">
        <p14:creationId xmlns:p14="http://schemas.microsoft.com/office/powerpoint/2010/main" val="379710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Display the first name, salary and department number for all employees who work in the department as employee number 124 (</a:t>
            </a:r>
            <a:r>
              <a:rPr lang="en-US" dirty="0"/>
              <a:t>Employees</a:t>
            </a:r>
            <a:r>
              <a:rPr lang="en-US" i="0" dirty="0"/>
              <a:t> table).</a:t>
            </a:r>
            <a:endParaRPr lang="en-US" dirty="0"/>
          </a:p>
        </p:txBody>
      </p:sp>
      <p:sp>
        <p:nvSpPr>
          <p:cNvPr id="3" name="Text Placeholder 2"/>
          <p:cNvSpPr>
            <a:spLocks noGrp="1"/>
          </p:cNvSpPr>
          <p:nvPr>
            <p:ph type="body" sz="quarter" idx="14"/>
          </p:nvPr>
        </p:nvSpPr>
        <p:spPr>
          <a:xfrm>
            <a:off x="381000" y="2209800"/>
            <a:ext cx="8610600" cy="4419600"/>
          </a:xfrm>
        </p:spPr>
        <p:txBody>
          <a:bodyPr>
            <a:normAutofit fontScale="70000" lnSpcReduction="20000"/>
          </a:bodyPr>
          <a:lstStyle/>
          <a:p>
            <a:r>
              <a:rPr lang="en-US" dirty="0"/>
              <a:t>SELECT </a:t>
            </a:r>
            <a:r>
              <a:rPr lang="en-US" dirty="0" err="1"/>
              <a:t>first_name</a:t>
            </a:r>
            <a:r>
              <a:rPr lang="en-US" dirty="0"/>
              <a:t> , </a:t>
            </a:r>
            <a:r>
              <a:rPr lang="en-US" dirty="0" err="1"/>
              <a:t>last_name</a:t>
            </a:r>
            <a:r>
              <a:rPr lang="en-US" dirty="0"/>
              <a:t> , salary , </a:t>
            </a:r>
            <a:r>
              <a:rPr lang="en-US" dirty="0" err="1"/>
              <a:t>department_id</a:t>
            </a:r>
            <a:r>
              <a:rPr lang="en-US" dirty="0"/>
              <a:t> </a:t>
            </a:r>
          </a:p>
          <a:p>
            <a:r>
              <a:rPr lang="en-US" dirty="0"/>
              <a:t>FROM employees </a:t>
            </a:r>
          </a:p>
          <a:p>
            <a:r>
              <a:rPr lang="en-US" dirty="0"/>
              <a:t>WHERE </a:t>
            </a:r>
            <a:r>
              <a:rPr lang="en-US" dirty="0" err="1"/>
              <a:t>department_id</a:t>
            </a:r>
            <a:r>
              <a:rPr lang="en-US" dirty="0"/>
              <a:t> = (SELECT </a:t>
            </a:r>
            <a:r>
              <a:rPr lang="en-US" dirty="0" err="1"/>
              <a:t>department_id</a:t>
            </a:r>
            <a:r>
              <a:rPr lang="en-US" dirty="0"/>
              <a:t> </a:t>
            </a:r>
          </a:p>
          <a:p>
            <a:r>
              <a:rPr lang="en-US" dirty="0"/>
              <a:t>                       FROM employees </a:t>
            </a:r>
          </a:p>
          <a:p>
            <a:r>
              <a:rPr lang="en-US" dirty="0"/>
              <a:t>                       WHERE </a:t>
            </a:r>
            <a:r>
              <a:rPr lang="en-US" dirty="0" err="1"/>
              <a:t>employee_id</a:t>
            </a:r>
            <a:r>
              <a:rPr lang="en-US" dirty="0"/>
              <a:t> = 124)</a:t>
            </a:r>
          </a:p>
          <a:p>
            <a:r>
              <a:rPr lang="en-US" dirty="0"/>
              <a:t>AND </a:t>
            </a:r>
            <a:r>
              <a:rPr lang="en-US" dirty="0" err="1"/>
              <a:t>employee_id</a:t>
            </a:r>
            <a:r>
              <a:rPr lang="en-US" dirty="0"/>
              <a:t> &lt;&gt; 124</a:t>
            </a:r>
          </a:p>
        </p:txBody>
      </p:sp>
    </p:spTree>
    <p:extLst>
      <p:ext uri="{BB962C8B-B14F-4D97-AF65-F5344CB8AC3E}">
        <p14:creationId xmlns:p14="http://schemas.microsoft.com/office/powerpoint/2010/main" val="239749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Display the first name, salary, and department number for all employees who earn more than the average </a:t>
            </a:r>
            <a:r>
              <a:rPr lang="en-US" i="0" dirty="0" smtClean="0"/>
              <a:t>salary.</a:t>
            </a:r>
            <a:endParaRPr lang="en-US" dirty="0"/>
          </a:p>
        </p:txBody>
      </p:sp>
      <p:sp>
        <p:nvSpPr>
          <p:cNvPr id="3" name="Text Placeholder 2"/>
          <p:cNvSpPr>
            <a:spLocks noGrp="1"/>
          </p:cNvSpPr>
          <p:nvPr>
            <p:ph type="body" sz="quarter" idx="14"/>
          </p:nvPr>
        </p:nvSpPr>
        <p:spPr>
          <a:xfrm>
            <a:off x="381000" y="2133600"/>
            <a:ext cx="8229600" cy="4419600"/>
          </a:xfrm>
        </p:spPr>
        <p:txBody>
          <a:bodyPr>
            <a:normAutofit fontScale="92500" lnSpcReduction="20000"/>
          </a:bodyPr>
          <a:lstStyle/>
          <a:p>
            <a:r>
              <a:rPr lang="en-US" dirty="0"/>
              <a:t>SELECT </a:t>
            </a:r>
            <a:r>
              <a:rPr lang="en-US" dirty="0" err="1"/>
              <a:t>first_name</a:t>
            </a:r>
            <a:r>
              <a:rPr lang="en-US" dirty="0"/>
              <a:t> , </a:t>
            </a:r>
            <a:r>
              <a:rPr lang="en-US" dirty="0" err="1"/>
              <a:t>last_name</a:t>
            </a:r>
            <a:r>
              <a:rPr lang="en-US" dirty="0"/>
              <a:t> , salary , </a:t>
            </a:r>
            <a:r>
              <a:rPr lang="en-US" dirty="0" err="1"/>
              <a:t>department_id</a:t>
            </a:r>
            <a:r>
              <a:rPr lang="en-US" dirty="0"/>
              <a:t> </a:t>
            </a:r>
          </a:p>
          <a:p>
            <a:r>
              <a:rPr lang="en-US" dirty="0"/>
              <a:t>FROM employees </a:t>
            </a:r>
          </a:p>
          <a:p>
            <a:r>
              <a:rPr lang="en-US" dirty="0"/>
              <a:t>WHERE salary &gt; (SELECT AVG(salary)</a:t>
            </a:r>
          </a:p>
          <a:p>
            <a:r>
              <a:rPr lang="en-US" dirty="0"/>
              <a:t>                FROM employees )</a:t>
            </a:r>
          </a:p>
        </p:txBody>
      </p:sp>
    </p:spTree>
    <p:extLst>
      <p:ext uri="{BB962C8B-B14F-4D97-AF65-F5344CB8AC3E}">
        <p14:creationId xmlns:p14="http://schemas.microsoft.com/office/powerpoint/2010/main" val="216841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Display the first name, salary, and department number for all employees whose salary equals one of the salaries in department </a:t>
            </a:r>
            <a:r>
              <a:rPr lang="en-US" i="0" dirty="0" smtClean="0"/>
              <a:t>number 20</a:t>
            </a:r>
            <a:endParaRPr lang="en-US" dirty="0"/>
          </a:p>
        </p:txBody>
      </p:sp>
      <p:sp>
        <p:nvSpPr>
          <p:cNvPr id="3" name="Text Placeholder 2"/>
          <p:cNvSpPr>
            <a:spLocks noGrp="1"/>
          </p:cNvSpPr>
          <p:nvPr>
            <p:ph type="body" sz="quarter" idx="14"/>
          </p:nvPr>
        </p:nvSpPr>
        <p:spPr>
          <a:xfrm>
            <a:off x="381000" y="2209800"/>
            <a:ext cx="8305800" cy="4343400"/>
          </a:xfrm>
        </p:spPr>
        <p:txBody>
          <a:bodyPr>
            <a:normAutofit fontScale="85000" lnSpcReduction="20000"/>
          </a:bodyPr>
          <a:lstStyle/>
          <a:p>
            <a:r>
              <a:rPr lang="en-US" dirty="0"/>
              <a:t>SELECT </a:t>
            </a:r>
            <a:r>
              <a:rPr lang="en-US" dirty="0" err="1"/>
              <a:t>first_name</a:t>
            </a:r>
            <a:r>
              <a:rPr lang="en-US" dirty="0"/>
              <a:t> , </a:t>
            </a:r>
            <a:r>
              <a:rPr lang="en-US" dirty="0" err="1"/>
              <a:t>last_name</a:t>
            </a:r>
            <a:r>
              <a:rPr lang="en-US" dirty="0"/>
              <a:t> , salary , </a:t>
            </a:r>
            <a:r>
              <a:rPr lang="en-US" dirty="0" err="1"/>
              <a:t>department_id</a:t>
            </a:r>
            <a:r>
              <a:rPr lang="en-US" dirty="0"/>
              <a:t> </a:t>
            </a:r>
          </a:p>
          <a:p>
            <a:r>
              <a:rPr lang="en-US" dirty="0"/>
              <a:t>FROM employees</a:t>
            </a:r>
          </a:p>
          <a:p>
            <a:r>
              <a:rPr lang="en-US" dirty="0"/>
              <a:t>WHERE salary IN (SELECT salary </a:t>
            </a:r>
          </a:p>
          <a:p>
            <a:r>
              <a:rPr lang="en-US" dirty="0"/>
              <a:t>                 FROM employees </a:t>
            </a:r>
          </a:p>
          <a:p>
            <a:r>
              <a:rPr lang="en-US" dirty="0"/>
              <a:t>                 WHERE </a:t>
            </a:r>
            <a:r>
              <a:rPr lang="en-US" dirty="0" err="1"/>
              <a:t>department_id</a:t>
            </a:r>
            <a:r>
              <a:rPr lang="en-US" dirty="0"/>
              <a:t> = 20)</a:t>
            </a:r>
          </a:p>
        </p:txBody>
      </p:sp>
    </p:spTree>
    <p:extLst>
      <p:ext uri="{BB962C8B-B14F-4D97-AF65-F5344CB8AC3E}">
        <p14:creationId xmlns:p14="http://schemas.microsoft.com/office/powerpoint/2010/main" val="3275500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DC8B520-5199-4129-A081-7EBC84FEBA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Quiz show</Template>
  <TotalTime>0</TotalTime>
  <Words>1857</Words>
  <Application>Microsoft Office PowerPoint</Application>
  <PresentationFormat>On-screen Show (4:3)</PresentationFormat>
  <Paragraphs>282</Paragraphs>
  <Slides>43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Calibri</vt:lpstr>
      <vt:lpstr>Trebuchet MS</vt:lpstr>
      <vt:lpstr>QuizShow</vt:lpstr>
      <vt:lpstr>Quiz </vt:lpstr>
      <vt:lpstr>Display the first name and salary for all employees who earn more than employee number 103 (Employees table).</vt:lpstr>
      <vt:lpstr>Display the department number and department name for all departments whose location number is equal to the location number of department number 90 (Departments table).</vt:lpstr>
      <vt:lpstr>Display the last name and hire date for all employees who was hired after employee number 101 (Employees table).</vt:lpstr>
      <vt:lpstr>Display the first name, last name, and department number for all employees who work in Sales department .</vt:lpstr>
      <vt:lpstr>Display the department number and department name for all departments located in Toronto </vt:lpstr>
      <vt:lpstr>Display the first name, salary and department number for all employees who work in the department as employee number 124 (Employees table).</vt:lpstr>
      <vt:lpstr>Display the first name, salary, and department number for all employees who earn more than the average salary.</vt:lpstr>
      <vt:lpstr>Display the first name, salary, and department number for all employees whose salary equals one of the salaries in department number 20</vt:lpstr>
      <vt:lpstr>Display the first name, salary, and department number for all employees who earn more than maximum salary in department number 50(without aggregate functions)</vt:lpstr>
      <vt:lpstr>Display the first name, salary, and department number for all employees who earn more than the minimum salary in department number 60</vt:lpstr>
      <vt:lpstr>Display the first name, salary, and department number for all employees who earn less than the minimum salary of department number 90 (Employees table).</vt:lpstr>
      <vt:lpstr>Display the first name, salary and department number for all employees whose department is located Seattle (Employees, Departments and Locations table).</vt:lpstr>
      <vt:lpstr>Display the first name, salary, and department number for all employees who earn less than the average salary, and also work at the same department as employee whose first name is Kevin</vt:lpstr>
      <vt:lpstr>Write a query to find the departments in which the least salary is greater than the highest salary in the department of id 200? </vt:lpstr>
      <vt:lpstr>Write a query to list the department names which have at lease one employee? </vt:lpstr>
      <vt:lpstr> List department name having at-least 3 employee</vt:lpstr>
      <vt:lpstr>List the department names which are having more than 5 employee</vt:lpstr>
      <vt:lpstr>Write a query to display the name ( first name and last name ), salary, department id, job id for those employees who works in the same designation as the employee works whose id is 169</vt:lpstr>
      <vt:lpstr>Write a query to display the name ( first name and last name ), salary, department id for those employees who earn such amount of salary which is the smallest salary of any of the departments. </vt:lpstr>
      <vt:lpstr>Write a query to display the employee name ( first name and last name ), employee id and salary of all employees who report to Ram.</vt:lpstr>
      <vt:lpstr> Write a query to display the department number, name ( first name and last name ), job and department name for all employees in the Finance department</vt:lpstr>
      <vt:lpstr>Write a query to display all the information of an employee whose salary and reporting person id is 3000 and 121 respectively.</vt:lpstr>
      <vt:lpstr>Write a query to display all the information of the employees whose salary is within the range of smallest salary and 2500</vt:lpstr>
      <vt:lpstr>Write a query to display the employee name( first name and last name ) and hiredate for all employees in the same department as Clara</vt:lpstr>
      <vt:lpstr>Write a query to display the employee number and name( first name and last name ) for all employees who work in a department with any employee whose name contains a T. </vt:lpstr>
      <vt:lpstr>Display all the information for those employees whose id is any id who earn the second highest salary</vt:lpstr>
      <vt:lpstr>Write a query to display the employee number, name( first name and last name ), and salary for all employees who earn more than the average salary and who work in a department with any employee with a J in their name</vt:lpstr>
      <vt:lpstr>Write a query to display the employee number, name( first name and last name ) and job title for all employees whose salary is smaller than any salary of those employees whose job title is MK_MAN</vt:lpstr>
      <vt:lpstr>Write a query to display the department id and the total salary for those departments which contains at least one salaried employee</vt:lpstr>
      <vt:lpstr>Write a query to display the employee id, name ( first name and last name ), SalaryDrawn, AvgCompare (salary - the average salary of all employees) and the SalaryStatus column with a title HIGH and LOW respectively for those employees whose salary is more than and less than the average salary of all employees</vt:lpstr>
      <vt:lpstr>PowerPoint Presentation</vt:lpstr>
      <vt:lpstr>Write a subquery that returns a set of rows to find all departments that do actually have one or more employees assigned to them</vt:lpstr>
      <vt:lpstr>Write a query to find out which employees have a manager who works for a department based in the US</vt:lpstr>
      <vt:lpstr>Write a query which is looking for the names of all employees whose salary is greater than 50% of their department’s total salary bill</vt:lpstr>
      <vt:lpstr>Write a query to get the details of employees who are managers</vt:lpstr>
      <vt:lpstr>Write a query to get the details of employees who manage a department</vt:lpstr>
      <vt:lpstr>Write a query to get the details of employees who manage a department</vt:lpstr>
      <vt:lpstr>Write a query to display the employee id, name ( first name and last name ), salary, department name and city for all the employees who gets the salary as the salary earned by the employee which is maximum within the joining period January 1st, 2002 and December 31st, 2003</vt:lpstr>
      <vt:lpstr>PowerPoint Presentation</vt:lpstr>
      <vt:lpstr>Write a query in SQL to display the detail information of those departments which starting salary is at least 8000</vt:lpstr>
      <vt:lpstr>Write a query in SQL to display the full name (first and last name) of manager who is supervising 4 or more employees</vt:lpstr>
      <vt:lpstr>Write a query in SQL to display the details of departments managed by Susan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2017-08-18T00:41:50Z</dcterms:created>
  <dcterms:modified xsi:type="dcterms:W3CDTF">2017-08-20T16:27:07Z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TC101769299990</vt:lpwstr>
  </property>
</Properties>
</file>