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4" r:id="rId6"/>
    <p:sldId id="262" r:id="rId7"/>
    <p:sldId id="263" r:id="rId8"/>
    <p:sldId id="270" r:id="rId9"/>
    <p:sldId id="271" r:id="rId10"/>
    <p:sldId id="267" r:id="rId11"/>
    <p:sldId id="275" r:id="rId12"/>
    <p:sldId id="265" r:id="rId13"/>
    <p:sldId id="272" r:id="rId14"/>
    <p:sldId id="269" r:id="rId15"/>
    <p:sldId id="277" r:id="rId16"/>
    <p:sldId id="279" r:id="rId17"/>
    <p:sldId id="257" r:id="rId18"/>
    <p:sldId id="280" r:id="rId19"/>
    <p:sldId id="273" r:id="rId20"/>
    <p:sldId id="268" r:id="rId21"/>
    <p:sldId id="274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>
        <p:scale>
          <a:sx n="133" d="100"/>
          <a:sy n="133" d="100"/>
        </p:scale>
        <p:origin x="3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3621-B322-8127-2B93-1C4C92D75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B6BFC-F4EA-F6C7-0DB5-F1BCB4E2F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94B72-94EF-0EC1-8FE1-F539B12B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6F6D-9BE8-834D-BCFB-7162BA7DCEE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6FE8-3FBF-187D-E969-5895027E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8141-BD38-C197-6519-E9E391F4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EB8F-377F-F64D-979F-116AA4FB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65D6-AF39-F956-6662-96663E24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C16FD-BE24-8D21-8C93-4F4D91E09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7ECEA-9FF8-135C-8BFE-A9E6E01A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6F6D-9BE8-834D-BCFB-7162BA7DCEE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B35BA-D71A-65A9-05DB-99268E68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9A47-A4FB-4C17-0D75-B6BB46AF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EB8F-377F-F64D-979F-116AA4FB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0EDDA-E4E2-2A9D-670A-9EA10B358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52F21-4A71-3233-0465-E679E7400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82BB7-1B2E-C3B8-4387-47A10050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6F6D-9BE8-834D-BCFB-7162BA7DCEE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E684A-DD5F-A64C-2CD8-3EDA05AE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2A24A-FB13-0C16-3A01-93AA5455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EB8F-377F-F64D-979F-116AA4FB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00D7-8148-DD2E-8D74-6C7F1824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7677-D140-3516-21CC-11140E2F2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1978C-8F0F-57C7-07E6-24EE4856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6F6D-9BE8-834D-BCFB-7162BA7DCEE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7597A-62F3-E09E-9FC3-4E2C78E9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AFF78-899B-EC00-1F98-977EE519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EB8F-377F-F64D-979F-116AA4FB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1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22C9-424A-E0B6-4FDB-DA241E25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6BA3C-63E5-BBA7-0FCF-D89F78A3E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C735C-BC41-3F7C-968D-C2CEB773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6F6D-9BE8-834D-BCFB-7162BA7DCEE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4FEB-5AF9-B60C-12FA-AF8E8439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FA10-62F2-936A-D507-3BEC3F3E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EB8F-377F-F64D-979F-116AA4FB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8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8361-4395-3BAB-AD44-D562DEB4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8A90-52EE-66DD-D269-04C4813AF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63344-102B-A02B-23CB-FABA8BA4B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3A5BB-5556-10AB-D292-7648B5E9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6F6D-9BE8-834D-BCFB-7162BA7DCEE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B0FBF-335E-160A-ED79-6FAB3753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87BF6-51DF-B77C-A8B9-157EB5A9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EB8F-377F-F64D-979F-116AA4FB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0436-C8AF-9080-B5BA-A4FBBF5C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6426F-255B-700A-6F02-690866655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834E0-0C3B-3840-CBE1-39223E59A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5DAF5-BFCD-3883-C638-00A4D4B7C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03BAA-0F74-D089-C282-12F629F54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B16CC-0448-3732-CCA7-D3D428B3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6F6D-9BE8-834D-BCFB-7162BA7DCEE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07110-2FF1-8DB9-A744-374B121F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F72A9-0CE9-36F3-43D6-836F53AA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EB8F-377F-F64D-979F-116AA4FB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3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8165-78EF-A12B-ED8D-F6159AEA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383DA-7EAA-8556-F408-2476363F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6F6D-9BE8-834D-BCFB-7162BA7DCEE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DE7F3-6782-2073-FACA-5D91EBEC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198E8-D5FB-89DC-711A-1BCAC3B0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EB8F-377F-F64D-979F-116AA4FB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516E0-1591-6556-6C11-3EACCC94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6F6D-9BE8-834D-BCFB-7162BA7DCEE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88502-B993-9140-7FE1-0E489980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07A30-8D0B-DFD3-4205-F30DB53A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EB8F-377F-F64D-979F-116AA4FB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6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4B91-2D5A-3E56-5FEE-3C35892A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F89F-AF8F-9DAB-656E-1724C572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716DE-74E3-C31F-5CAF-E9BDF6494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709CA-6C46-20A7-614B-C03DDD02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6F6D-9BE8-834D-BCFB-7162BA7DCEE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CC572-867F-ED2A-D3ED-4C8D2F5D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8E16C-E7B7-ABDC-692F-7150DBBE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EB8F-377F-F64D-979F-116AA4FB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3B01-5C05-D8DB-6C30-276BF111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F388C-A6B9-F880-1322-B9D1E3EE5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6FC04-7DC6-05F8-B573-D19A463E6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11604-BF3D-9E54-1DCB-4DC77080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6F6D-9BE8-834D-BCFB-7162BA7DCEE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F9B04-6DBD-3404-C28F-423D2661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C2FB1-6873-FF0C-BD71-9007B5C0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EB8F-377F-F64D-979F-116AA4FB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A9774-0BB0-E5BA-CA07-DBEF6B7C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42CFA-0E6D-E2D8-B314-4A8F98288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CFA44-BEF4-BB9C-D5B5-84F5DB72F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66F6D-9BE8-834D-BCFB-7162BA7DCEE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64E70-4DCA-7E23-2C51-8CC704889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BAB4-4529-E4DA-0443-6C17AF849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EEB8F-377F-F64D-979F-116AA4FB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3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AE07-C2F9-470E-5DBD-E90959CF7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Formal Hierarchy of RNN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4565E-C455-BC9F-8F88-9895A74A8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Merrill et. al. 2020</a:t>
            </a:r>
          </a:p>
          <a:p>
            <a:r>
              <a:rPr lang="en-US" dirty="0"/>
              <a:t>Paper Review</a:t>
            </a:r>
          </a:p>
          <a:p>
            <a:r>
              <a:rPr lang="en-US" dirty="0"/>
              <a:t>Neisarg Dave</a:t>
            </a:r>
          </a:p>
        </p:txBody>
      </p:sp>
    </p:spTree>
    <p:extLst>
      <p:ext uri="{BB962C8B-B14F-4D97-AF65-F5344CB8AC3E}">
        <p14:creationId xmlns:p14="http://schemas.microsoft.com/office/powerpoint/2010/main" val="1381633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FAE6-84C1-E253-6FCD-6EB92263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Architectures</a:t>
            </a:r>
          </a:p>
        </p:txBody>
      </p:sp>
      <p:pic>
        <p:nvPicPr>
          <p:cNvPr id="5" name="Content Placeholder 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817D49D2-A59C-6823-320F-EC2582898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560" y="1690903"/>
            <a:ext cx="2543607" cy="1997744"/>
          </a:xfrm>
        </p:spPr>
      </p:pic>
      <p:pic>
        <p:nvPicPr>
          <p:cNvPr id="7" name="Picture 6" descr="A group of math symbols&#10;&#10;Description automatically generated">
            <a:extLst>
              <a:ext uri="{FF2B5EF4-FFF2-40B4-BE49-F238E27FC236}">
                <a16:creationId xmlns:a16="http://schemas.microsoft.com/office/drawing/2014/main" id="{96945B14-2E36-D865-44FE-97F9BB50B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1" y="2012950"/>
            <a:ext cx="3543300" cy="1416050"/>
          </a:xfrm>
          <a:prstGeom prst="rect">
            <a:avLst/>
          </a:prstGeom>
        </p:spPr>
      </p:pic>
      <p:pic>
        <p:nvPicPr>
          <p:cNvPr id="9" name="Picture 8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1023AF97-68BE-214B-3548-E23591C06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835" y="1690688"/>
            <a:ext cx="2783016" cy="19133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D2A9D9-83BE-FF66-65EA-A086EFD36C9C}"/>
              </a:ext>
            </a:extLst>
          </p:cNvPr>
          <p:cNvSpPr txBox="1"/>
          <p:nvPr/>
        </p:nvSpPr>
        <p:spPr>
          <a:xfrm>
            <a:off x="1813339" y="383059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1E5C05-7A7F-D09D-A817-D5B349AB75CF}"/>
              </a:ext>
            </a:extLst>
          </p:cNvPr>
          <p:cNvSpPr txBox="1"/>
          <p:nvPr/>
        </p:nvSpPr>
        <p:spPr>
          <a:xfrm>
            <a:off x="5550954" y="383059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E1ECA-694F-E2AD-DB01-5E10DB939858}"/>
              </a:ext>
            </a:extLst>
          </p:cNvPr>
          <p:cNvSpPr txBox="1"/>
          <p:nvPr/>
        </p:nvSpPr>
        <p:spPr>
          <a:xfrm>
            <a:off x="9195595" y="37373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QRNN</a:t>
            </a:r>
          </a:p>
        </p:txBody>
      </p:sp>
      <p:pic>
        <p:nvPicPr>
          <p:cNvPr id="14" name="Picture 1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0A19F86-DC6B-0583-325C-3D36FCE13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309" y="4688017"/>
            <a:ext cx="3554942" cy="5968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A2B5CE-575E-140D-0E3D-C669DE5909EE}"/>
              </a:ext>
            </a:extLst>
          </p:cNvPr>
          <p:cNvSpPr txBox="1"/>
          <p:nvPr/>
        </p:nvSpPr>
        <p:spPr>
          <a:xfrm>
            <a:off x="2076951" y="538273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Elman RNN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EE1497-1931-E203-5F15-BC355B9B9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479" y="4643974"/>
            <a:ext cx="5456742" cy="8424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4DC6C4-977A-CB7D-0B54-B4925BE223BF}"/>
              </a:ext>
            </a:extLst>
          </p:cNvPr>
          <p:cNvSpPr txBox="1"/>
          <p:nvPr/>
        </p:nvSpPr>
        <p:spPr>
          <a:xfrm>
            <a:off x="7789511" y="5763736"/>
            <a:ext cx="11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RNN</a:t>
            </a:r>
          </a:p>
        </p:txBody>
      </p:sp>
    </p:spTree>
    <p:extLst>
      <p:ext uri="{BB962C8B-B14F-4D97-AF65-F5344CB8AC3E}">
        <p14:creationId xmlns:p14="http://schemas.microsoft.com/office/powerpoint/2010/main" val="36955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EB96-9682-91E1-A97C-A869DFDA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720E9-6B88-CBAE-B4E1-E6799C4FDF71}"/>
              </a:ext>
            </a:extLst>
          </p:cNvPr>
          <p:cNvSpPr txBox="1"/>
          <p:nvPr/>
        </p:nvSpPr>
        <p:spPr>
          <a:xfrm>
            <a:off x="752888" y="1414562"/>
            <a:ext cx="109418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﻿Symbolic Rules can be extracted, inserted and refined from Recurrent Neural Networks (Giles and </a:t>
            </a:r>
            <a:r>
              <a:rPr lang="en-US" dirty="0" err="1"/>
              <a:t>Omlin</a:t>
            </a:r>
            <a:r>
              <a:rPr lang="en-US" dirty="0"/>
              <a:t>, 1993)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Second Order RNNs can learn regular grammars and DFA’s can be extracted by quantization of hidden states of RNN (Giles, et. al. 1992)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Linear second-order RNN is equivalent to weighted automaton (</a:t>
            </a:r>
            <a:r>
              <a:rPr lang="en-US" dirty="0" err="1"/>
              <a:t>Rabusseau</a:t>
            </a:r>
            <a:r>
              <a:rPr lang="en-US" dirty="0"/>
              <a:t> et. al. 2019)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LSTMs can learn to recognize well balanced parentheses (Dyck- 𝑘 languages) by emulating 𝑘 -counter machines (</a:t>
            </a:r>
            <a:r>
              <a:rPr lang="en-US" dirty="0" err="1"/>
              <a:t>Suzgun</a:t>
            </a:r>
            <a:r>
              <a:rPr lang="en-US" dirty="0"/>
              <a:t> et. al. 2019) 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LSTMs can model counter machine with space complexity 𝑂(log 𝑛) where 𝑛 is the sequence length. (Merrill et. al. 2020)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LSTMs can model Dyck-(𝑘, 𝑚) languages with empirical Complexity of                    (Merrill et. al. 2020)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BC7657-8821-DC48-7D0A-E596D8DA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610" y="4875547"/>
            <a:ext cx="907979" cy="43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72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D368-5D93-8F21-A9B1-E69B35C9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Hidden State of size 2</a:t>
            </a:r>
          </a:p>
        </p:txBody>
      </p:sp>
      <p:pic>
        <p:nvPicPr>
          <p:cNvPr id="4" name="Picture 3" descr="A graph with blue dots and lines&#10;&#10;Description automatically generated">
            <a:extLst>
              <a:ext uri="{FF2B5EF4-FFF2-40B4-BE49-F238E27FC236}">
                <a16:creationId xmlns:a16="http://schemas.microsoft.com/office/drawing/2014/main" id="{5D1539FA-1E39-039D-1E3F-D44921BF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92" y="1826612"/>
            <a:ext cx="3548577" cy="3548577"/>
          </a:xfrm>
          <a:prstGeom prst="rect">
            <a:avLst/>
          </a:prstGeom>
        </p:spPr>
      </p:pic>
      <p:pic>
        <p:nvPicPr>
          <p:cNvPr id="5" name="Picture 4" descr="A graph of a line with dots and numbers&#10;&#10;Description automatically generated">
            <a:extLst>
              <a:ext uri="{FF2B5EF4-FFF2-40B4-BE49-F238E27FC236}">
                <a16:creationId xmlns:a16="http://schemas.microsoft.com/office/drawing/2014/main" id="{868A75CA-1727-7382-0392-F2C6EADFF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410" y="1826612"/>
            <a:ext cx="3548577" cy="35485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8855F0-3F37-F5BD-60B5-20881BE974D4}"/>
              </a:ext>
            </a:extLst>
          </p:cNvPr>
          <p:cNvSpPr txBox="1"/>
          <p:nvPr/>
        </p:nvSpPr>
        <p:spPr>
          <a:xfrm>
            <a:off x="3006656" y="5559855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Elman RNN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CC6A6-FAE7-2D2C-2D2D-63E0BC7A6CAE}"/>
              </a:ext>
            </a:extLst>
          </p:cNvPr>
          <p:cNvSpPr txBox="1"/>
          <p:nvPr/>
        </p:nvSpPr>
        <p:spPr>
          <a:xfrm>
            <a:off x="8453686" y="537518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F65C1-6756-CCF9-3BFF-D317D9E32A69}"/>
              </a:ext>
            </a:extLst>
          </p:cNvPr>
          <p:cNvSpPr txBox="1"/>
          <p:nvPr/>
        </p:nvSpPr>
        <p:spPr>
          <a:xfrm>
            <a:off x="5139890" y="6056191"/>
            <a:ext cx="226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String : </a:t>
            </a:r>
            <a:r>
              <a:rPr lang="en-US" dirty="0" err="1"/>
              <a:t>xxyyxxyy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6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FFBD-A7F8-3CFD-5A4A-F7A46C35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Expressiveness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2C6FD-1527-E26E-8BEE-BF6A6D97F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Rationally Recurrent (RR):</a:t>
            </a:r>
          </a:p>
          <a:p>
            <a:pPr lvl="1"/>
            <a:r>
              <a:rPr lang="en-US" dirty="0"/>
              <a:t>An encoder is RR </a:t>
            </a:r>
            <a:r>
              <a:rPr lang="en-US" dirty="0" err="1"/>
              <a:t>iff</a:t>
            </a:r>
            <a:r>
              <a:rPr lang="en-US" dirty="0"/>
              <a:t> it can recognize a subset of rational sequences. e.g. Finite State Automata</a:t>
            </a:r>
          </a:p>
          <a:p>
            <a:r>
              <a:rPr lang="en-US" b="1" dirty="0"/>
              <a:t>RR-Complete</a:t>
            </a:r>
          </a:p>
          <a:p>
            <a:pPr lvl="1"/>
            <a:r>
              <a:rPr lang="en-US" dirty="0"/>
              <a:t>An encoder can recognize all rational sequences. E.g. a vector of k WFAs</a:t>
            </a:r>
          </a:p>
          <a:p>
            <a:r>
              <a:rPr lang="en-US" b="1" dirty="0"/>
              <a:t>RR-Hard</a:t>
            </a:r>
          </a:p>
          <a:p>
            <a:pPr lvl="1"/>
            <a:r>
              <a:rPr lang="en-US" dirty="0"/>
              <a:t>An encoder is RR hard </a:t>
            </a:r>
            <a:r>
              <a:rPr lang="en-US" dirty="0" err="1"/>
              <a:t>iff</a:t>
            </a:r>
            <a:r>
              <a:rPr lang="en-US" dirty="0"/>
              <a:t> it can at-least recognize all rational sequences</a:t>
            </a:r>
          </a:p>
          <a:p>
            <a:pPr lvl="1"/>
            <a:r>
              <a:rPr lang="en-US" dirty="0"/>
              <a:t>e.g. Turing Machine</a:t>
            </a:r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537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1138-19D2-E826-3C6F-FE9741E1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29E1-02A6-1FF1-3AC0-E4C0986F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Encoder:</a:t>
            </a:r>
          </a:p>
          <a:p>
            <a:pPr lvl="1"/>
            <a:r>
              <a:rPr lang="en-US" dirty="0"/>
              <a:t>A machine that can compute a set of functions that map input string to a a set of Rational real numbers.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Decoder: </a:t>
            </a:r>
          </a:p>
          <a:p>
            <a:pPr lvl="1"/>
            <a:r>
              <a:rPr lang="en-US" dirty="0"/>
              <a:t>Additional layers that take set of rational real numbers and map it to prediction.</a:t>
            </a:r>
          </a:p>
          <a:p>
            <a:pPr lvl="2"/>
            <a:r>
              <a:rPr lang="en-US" dirty="0"/>
              <a:t>For classification tasks : MLP</a:t>
            </a:r>
          </a:p>
          <a:p>
            <a:pPr lvl="2"/>
            <a:r>
              <a:rPr lang="en-US" dirty="0"/>
              <a:t>For Sequence Generation : another RNN</a:t>
            </a:r>
          </a:p>
        </p:txBody>
      </p:sp>
      <p:pic>
        <p:nvPicPr>
          <p:cNvPr id="5" name="Picture 4" descr="A close-up of a symbol&#10;&#10;Description automatically generated">
            <a:extLst>
              <a:ext uri="{FF2B5EF4-FFF2-40B4-BE49-F238E27FC236}">
                <a16:creationId xmlns:a16="http://schemas.microsoft.com/office/drawing/2014/main" id="{353C5832-4545-A24D-6BC1-52969FB8F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66"/>
          <a:stretch/>
        </p:blipFill>
        <p:spPr>
          <a:xfrm>
            <a:off x="4722855" y="3121540"/>
            <a:ext cx="2400300" cy="6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31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6737-8322-98BA-1925-E88595A4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CFAA-9288-B98B-7058-70214ED1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state is not expressive enough, Decoder can help in the performance</a:t>
            </a:r>
          </a:p>
          <a:p>
            <a:r>
              <a:rPr lang="en-US" dirty="0"/>
              <a:t>Increasing the number of layers in decoder, helps QRNN to recognizes some non-rational language</a:t>
            </a:r>
          </a:p>
        </p:txBody>
      </p:sp>
    </p:spTree>
    <p:extLst>
      <p:ext uri="{BB962C8B-B14F-4D97-AF65-F5344CB8AC3E}">
        <p14:creationId xmlns:p14="http://schemas.microsoft.com/office/powerpoint/2010/main" val="12183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049D-0F0E-945B-E9A5-1E8A361C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</a:p>
        </p:txBody>
      </p:sp>
      <p:pic>
        <p:nvPicPr>
          <p:cNvPr id="7" name="Picture 6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704E33C4-F32F-14AB-8123-088E5EFF9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27" y="1690688"/>
            <a:ext cx="7184457" cy="1935869"/>
          </a:xfrm>
          <a:prstGeom prst="rect">
            <a:avLst/>
          </a:prstGeom>
        </p:spPr>
      </p:pic>
      <p:pic>
        <p:nvPicPr>
          <p:cNvPr id="9" name="Picture 8" descr="A close-up of a number&#10;&#10;Description automatically generated">
            <a:extLst>
              <a:ext uri="{FF2B5EF4-FFF2-40B4-BE49-F238E27FC236}">
                <a16:creationId xmlns:a16="http://schemas.microsoft.com/office/drawing/2014/main" id="{E146D779-F368-BD96-9BC8-33BCD11BA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823" y="4079040"/>
            <a:ext cx="977900" cy="673100"/>
          </a:xfrm>
          <a:prstGeom prst="rect">
            <a:avLst/>
          </a:prstGeom>
        </p:spPr>
      </p:pic>
      <p:pic>
        <p:nvPicPr>
          <p:cNvPr id="11" name="Picture 10" descr="A black text with a smiley face&#10;&#10;Description automatically generated">
            <a:extLst>
              <a:ext uri="{FF2B5EF4-FFF2-40B4-BE49-F238E27FC236}">
                <a16:creationId xmlns:a16="http://schemas.microsoft.com/office/drawing/2014/main" id="{B8A22011-6944-D753-6C34-853C3E748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125" y="4752140"/>
            <a:ext cx="1638300" cy="685800"/>
          </a:xfrm>
          <a:prstGeom prst="rect">
            <a:avLst/>
          </a:prstGeom>
        </p:spPr>
      </p:pic>
      <p:pic>
        <p:nvPicPr>
          <p:cNvPr id="13" name="Picture 12" descr="A black and white symbol&#10;&#10;Description automatically generated">
            <a:extLst>
              <a:ext uri="{FF2B5EF4-FFF2-40B4-BE49-F238E27FC236}">
                <a16:creationId xmlns:a16="http://schemas.microsoft.com/office/drawing/2014/main" id="{A59BC8A2-B6FD-D9A3-3FBD-47D057924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577" y="5437940"/>
            <a:ext cx="1028700" cy="698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88B224-7EC3-F3E3-208C-36C5F5E6E717}"/>
              </a:ext>
            </a:extLst>
          </p:cNvPr>
          <p:cNvSpPr txBox="1"/>
          <p:nvPr/>
        </p:nvSpPr>
        <p:spPr>
          <a:xfrm>
            <a:off x="3286425" y="4180726"/>
            <a:ext cx="708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configurations remain constant with the length of input string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4AFD37-BC69-2E6A-2E08-300874871132}"/>
              </a:ext>
            </a:extLst>
          </p:cNvPr>
          <p:cNvSpPr txBox="1"/>
          <p:nvPr/>
        </p:nvSpPr>
        <p:spPr>
          <a:xfrm>
            <a:off x="3373053" y="4910374"/>
            <a:ext cx="757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configurations increases polynomial times the length of input string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FFF373-C8F9-A337-FD98-12F9EE30BAE4}"/>
              </a:ext>
            </a:extLst>
          </p:cNvPr>
          <p:cNvSpPr txBox="1"/>
          <p:nvPr/>
        </p:nvSpPr>
        <p:spPr>
          <a:xfrm>
            <a:off x="3373053" y="5640022"/>
            <a:ext cx="769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configurations increases exponentially with the length of input string </a:t>
            </a:r>
          </a:p>
        </p:txBody>
      </p:sp>
    </p:spTree>
    <p:extLst>
      <p:ext uri="{BB962C8B-B14F-4D97-AF65-F5344CB8AC3E}">
        <p14:creationId xmlns:p14="http://schemas.microsoft.com/office/powerpoint/2010/main" val="348442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2715453E-20C5-4173-ED38-52595144D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09" y="0"/>
            <a:ext cx="5390795" cy="62892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D9843-831D-7F24-65FE-F1BDDE5EA4DF}"/>
              </a:ext>
            </a:extLst>
          </p:cNvPr>
          <p:cNvSpPr txBox="1"/>
          <p:nvPr/>
        </p:nvSpPr>
        <p:spPr>
          <a:xfrm>
            <a:off x="4971636" y="6414916"/>
            <a:ext cx="2248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*Merrill et. al. 2020</a:t>
            </a:r>
          </a:p>
        </p:txBody>
      </p:sp>
    </p:spTree>
    <p:extLst>
      <p:ext uri="{BB962C8B-B14F-4D97-AF65-F5344CB8AC3E}">
        <p14:creationId xmlns:p14="http://schemas.microsoft.com/office/powerpoint/2010/main" val="1603154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2844-6A92-866D-5B84-EE48DEA5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8ABA-9394-FCBB-D7A9-DCD973E8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of length :</a:t>
            </a:r>
          </a:p>
          <a:p>
            <a:pPr lvl="1"/>
            <a:r>
              <a:rPr lang="en-US" dirty="0"/>
              <a:t>64, 128, 256, 512, 1024, 2048</a:t>
            </a:r>
          </a:p>
          <a:p>
            <a:r>
              <a:rPr lang="en-US" dirty="0"/>
              <a:t>Train sets : 100,000 samples</a:t>
            </a:r>
          </a:p>
          <a:p>
            <a:r>
              <a:rPr lang="en-US" dirty="0"/>
              <a:t>Val sets: 10,000 samples</a:t>
            </a:r>
          </a:p>
          <a:p>
            <a:r>
              <a:rPr lang="en-US" dirty="0"/>
              <a:t>Test sets: 10,000 samples</a:t>
            </a:r>
          </a:p>
          <a:p>
            <a:r>
              <a:rPr lang="en-US" dirty="0"/>
              <a:t>Samples generated by random uniform sampling from alphabet space</a:t>
            </a:r>
          </a:p>
          <a:p>
            <a:r>
              <a:rPr lang="en-US" dirty="0"/>
              <a:t>All models trained to maximum 100 epochs </a:t>
            </a:r>
          </a:p>
          <a:p>
            <a:r>
              <a:rPr lang="en-US" dirty="0"/>
              <a:t>20 GPU hours on Quadro RTX 8000.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45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1489-E770-6BAE-97E1-33AB663B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B89A9-7455-5656-0060-E7610CC2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generated from 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 </a:t>
            </a:r>
            <a:r>
              <a:rPr lang="en-US" dirty="0" err="1"/>
              <a:t>aaabbabab</a:t>
            </a:r>
            <a:r>
              <a:rPr lang="en-US" dirty="0"/>
              <a:t> #a-b = 1</a:t>
            </a:r>
          </a:p>
          <a:p>
            <a:endParaRPr lang="en-US" dirty="0"/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5FDBA19E-B553-FCF9-7B03-F12BDFEFB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6969"/>
            <a:ext cx="4908393" cy="796456"/>
          </a:xfrm>
          <a:prstGeom prst="rect">
            <a:avLst/>
          </a:prstGeom>
        </p:spPr>
      </p:pic>
      <p:pic>
        <p:nvPicPr>
          <p:cNvPr id="6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8640937-3AC3-6494-54AA-B9B4AEC8E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67" y="3748303"/>
            <a:ext cx="3970360" cy="3109697"/>
          </a:xfrm>
          <a:prstGeom prst="rect">
            <a:avLst/>
          </a:prstGeom>
        </p:spPr>
      </p:pic>
      <p:pic>
        <p:nvPicPr>
          <p:cNvPr id="8" name="Picture 7" descr="A graph with colored lines&#10;&#10;Description automatically generated">
            <a:extLst>
              <a:ext uri="{FF2B5EF4-FFF2-40B4-BE49-F238E27FC236}">
                <a16:creationId xmlns:a16="http://schemas.microsoft.com/office/drawing/2014/main" id="{AF638ABB-985B-A96C-5051-09F4CEF86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852" y="3626092"/>
            <a:ext cx="4984260" cy="26387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AFB43-72F3-18BE-9699-778C6E3F8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156" y="6264818"/>
            <a:ext cx="4257142" cy="452213"/>
          </a:xfrm>
          <a:prstGeom prst="rect">
            <a:avLst/>
          </a:prstGeom>
        </p:spPr>
      </p:pic>
      <p:pic>
        <p:nvPicPr>
          <p:cNvPr id="11" name="Picture 10" descr="A close up of black text&#10;&#10;Description automatically generated">
            <a:extLst>
              <a:ext uri="{FF2B5EF4-FFF2-40B4-BE49-F238E27FC236}">
                <a16:creationId xmlns:a16="http://schemas.microsoft.com/office/drawing/2014/main" id="{662B20AE-7F18-71CF-E4C5-BAB814E7C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778" y="2830985"/>
            <a:ext cx="3991897" cy="70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3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CFA0-D48C-23A5-DDF4-F6FC0F38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2899-0F97-2EE7-686B-96409AC02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Space Complexity: </a:t>
            </a:r>
          </a:p>
          <a:p>
            <a:pPr marL="457200" lvl="1" indent="0">
              <a:buNone/>
            </a:pPr>
            <a:r>
              <a:rPr lang="en-US" dirty="0"/>
              <a:t>Measures the size of RNN memory i.e. hidden state </a:t>
            </a:r>
            <a:endParaRPr lang="en-US" b="1" dirty="0"/>
          </a:p>
          <a:p>
            <a:r>
              <a:rPr lang="en-US" b="1" dirty="0"/>
              <a:t>Rational Recurrence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The recurrent connection can be modelled as weighted finite state machine</a:t>
            </a:r>
          </a:p>
          <a:p>
            <a:r>
              <a:rPr lang="en-US" b="1" dirty="0"/>
              <a:t>Rational RNN:</a:t>
            </a:r>
          </a:p>
          <a:p>
            <a:pPr marL="457200" lvl="1" indent="0">
              <a:buNone/>
            </a:pPr>
            <a:r>
              <a:rPr lang="en-US" dirty="0"/>
              <a:t>Internal state of RNN can be computed by independent weighted finite automata</a:t>
            </a:r>
          </a:p>
          <a:p>
            <a:r>
              <a:rPr lang="en-US" b="1" dirty="0"/>
              <a:t>Saturated RNN:</a:t>
            </a:r>
          </a:p>
          <a:p>
            <a:pPr marL="457200" lvl="1" indent="0">
              <a:buNone/>
            </a:pPr>
            <a:r>
              <a:rPr lang="en-US" dirty="0"/>
              <a:t>All activation functions in the RNN cell are replaced by a step function.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10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7994-D0B4-D247-6740-BE7338E3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Experiment-2</a:t>
            </a:r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C3249C9-3173-FE8D-A41E-E4B2F1B34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46" y="3772856"/>
            <a:ext cx="4154153" cy="308089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DC6C95-0426-6DE5-D96F-A42920E24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50" y="1641310"/>
            <a:ext cx="10515600" cy="4351338"/>
          </a:xfrm>
        </p:spPr>
        <p:txBody>
          <a:bodyPr/>
          <a:lstStyle/>
          <a:p>
            <a:r>
              <a:rPr lang="en-US" dirty="0"/>
              <a:t>Dataset generated from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8" descr="A close-up of a number&#10;&#10;Description automatically generated">
            <a:extLst>
              <a:ext uri="{FF2B5EF4-FFF2-40B4-BE49-F238E27FC236}">
                <a16:creationId xmlns:a16="http://schemas.microsoft.com/office/drawing/2014/main" id="{4ABCECB4-95DF-D976-44D4-4E094EE8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25" y="2167715"/>
            <a:ext cx="4916454" cy="1325563"/>
          </a:xfrm>
          <a:prstGeom prst="rect">
            <a:avLst/>
          </a:prstGeom>
        </p:spPr>
      </p:pic>
      <p:pic>
        <p:nvPicPr>
          <p:cNvPr id="12" name="Picture 11" descr="A black and white text&#10;&#10;Description automatically generated">
            <a:extLst>
              <a:ext uri="{FF2B5EF4-FFF2-40B4-BE49-F238E27FC236}">
                <a16:creationId xmlns:a16="http://schemas.microsoft.com/office/drawing/2014/main" id="{8D13DDAF-DF1D-F791-A42E-F7365754D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350" y="1504934"/>
            <a:ext cx="1250650" cy="609291"/>
          </a:xfrm>
          <a:prstGeom prst="rect">
            <a:avLst/>
          </a:prstGeom>
        </p:spPr>
      </p:pic>
      <p:pic>
        <p:nvPicPr>
          <p:cNvPr id="14" name="Picture 13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FE27A70C-9C0B-0E1D-CAA4-80DC26234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346" y="3855418"/>
            <a:ext cx="4916454" cy="2776687"/>
          </a:xfrm>
          <a:prstGeom prst="rect">
            <a:avLst/>
          </a:prstGeom>
        </p:spPr>
      </p:pic>
      <p:pic>
        <p:nvPicPr>
          <p:cNvPr id="16" name="Picture 15" descr="A close up of black text&#10;&#10;Description automatically generated">
            <a:extLst>
              <a:ext uri="{FF2B5EF4-FFF2-40B4-BE49-F238E27FC236}">
                <a16:creationId xmlns:a16="http://schemas.microsoft.com/office/drawing/2014/main" id="{849160D4-F97A-8FDD-4E9E-08E05934B5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624" y="2966873"/>
            <a:ext cx="3991897" cy="70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39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3039-9167-1A9E-CA63-2356F560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9F90-3BC1-23D1-2684-D7BA5E030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effectLst/>
                <a:latin typeface="NimbusRomNo9L"/>
              </a:rPr>
              <a:t>LSTM can recognize     </a:t>
            </a:r>
            <a:r>
              <a:rPr lang="en-US" sz="2800" dirty="0">
                <a:effectLst/>
                <a:latin typeface="CMMI8"/>
              </a:rPr>
              <a:t> </a:t>
            </a:r>
            <a:r>
              <a:rPr lang="en-US" sz="2800" dirty="0">
                <a:latin typeface="CMMI8"/>
              </a:rPr>
              <a:t>	</a:t>
            </a:r>
            <a:r>
              <a:rPr lang="en-US" sz="2800" dirty="0">
                <a:effectLst/>
                <a:latin typeface="NimbusRomNo9L"/>
              </a:rPr>
              <a:t>with a single decoding layer</a:t>
            </a:r>
          </a:p>
          <a:p>
            <a:r>
              <a:rPr lang="en-US" sz="2800" dirty="0">
                <a:effectLst/>
                <a:latin typeface="NimbusRomNo9L"/>
              </a:rPr>
              <a:t>QRNN provably cannot recognize      	 until the decoder has two layers</a:t>
            </a:r>
          </a:p>
          <a:p>
            <a:r>
              <a:rPr lang="en-US" sz="2800" dirty="0">
                <a:latin typeface="NimbusRomNo9L"/>
              </a:rPr>
              <a:t>QRNN  &lt; QRNN (D2) &lt; 2-QRNN &lt; LSTM</a:t>
            </a:r>
            <a:endParaRPr lang="en-US" dirty="0"/>
          </a:p>
          <a:p>
            <a:r>
              <a:rPr lang="en-US" dirty="0"/>
              <a:t>This paper provided a hierarchy of RNNs based on their computational capability in terms of their ability to accept rational sequences</a:t>
            </a:r>
          </a:p>
          <a:p>
            <a:r>
              <a:rPr lang="en-US" dirty="0"/>
              <a:t>They did not include 2</a:t>
            </a:r>
            <a:r>
              <a:rPr lang="en-US" baseline="30000" dirty="0"/>
              <a:t>nd</a:t>
            </a:r>
            <a:r>
              <a:rPr lang="en-US" dirty="0"/>
              <a:t> order RNN networks in their study</a:t>
            </a:r>
          </a:p>
          <a:p>
            <a:pPr lvl="1"/>
            <a:r>
              <a:rPr lang="en-US" dirty="0"/>
              <a:t>Possible Candidates : </a:t>
            </a:r>
            <a:r>
              <a:rPr lang="en-US" dirty="0" err="1"/>
              <a:t>mRNN</a:t>
            </a:r>
            <a:r>
              <a:rPr lang="en-US" dirty="0"/>
              <a:t>, </a:t>
            </a:r>
            <a:r>
              <a:rPr lang="en-US" dirty="0" err="1"/>
              <a:t>mLSTM</a:t>
            </a:r>
            <a:r>
              <a:rPr lang="en-US" dirty="0"/>
              <a:t>, MI-RNN, MI-LSTM, O2RNN</a:t>
            </a:r>
          </a:p>
          <a:p>
            <a:r>
              <a:rPr lang="en-US" dirty="0"/>
              <a:t>They did not extend their theory for higher order recurrent connections.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0BF79E3B-3112-87B4-5871-70B941E9D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829" y="1764698"/>
            <a:ext cx="680920" cy="424574"/>
          </a:xfrm>
          <a:prstGeom prst="rect">
            <a:avLst/>
          </a:prstGeom>
        </p:spPr>
      </p:pic>
      <p:pic>
        <p:nvPicPr>
          <p:cNvPr id="5" name="Picture 4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67B037C5-3234-239F-3E77-47C787307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40" y="2275534"/>
            <a:ext cx="680920" cy="42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47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5A5F-6314-BB3C-74C0-93DE0E43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05286-0368-1280-4939-56585C0DD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800" b="0" i="0" u="none" strike="noStrike" dirty="0">
              <a:effectLst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0" i="0" u="none" strike="noStrike" dirty="0" err="1">
                <a:effectLst/>
              </a:rPr>
              <a:t>Mirac</a:t>
            </a:r>
            <a:r>
              <a:rPr lang="en-US" sz="2800" b="0" i="0" u="none" strike="noStrike" dirty="0">
                <a:effectLst/>
              </a:rPr>
              <a:t> </a:t>
            </a:r>
            <a:r>
              <a:rPr lang="en-US" sz="2800" b="0" i="0" u="none" strike="noStrike" dirty="0" err="1">
                <a:effectLst/>
              </a:rPr>
              <a:t>Suzgun</a:t>
            </a:r>
            <a:r>
              <a:rPr lang="en-US" sz="2800" b="0" i="0" u="none" strike="noStrike" dirty="0">
                <a:effectLst/>
              </a:rPr>
              <a:t>, Yonatan </a:t>
            </a:r>
            <a:r>
              <a:rPr lang="en-US" sz="2800" b="0" i="0" u="none" strike="noStrike" dirty="0" err="1">
                <a:effectLst/>
              </a:rPr>
              <a:t>Belinkov</a:t>
            </a:r>
            <a:r>
              <a:rPr lang="en-US" sz="2800" b="0" i="0" u="none" strike="noStrike" dirty="0">
                <a:effectLst/>
              </a:rPr>
              <a:t>, Stuart </a:t>
            </a:r>
            <a:r>
              <a:rPr lang="en-US" sz="2800" b="0" i="0" u="none" strike="noStrike" dirty="0" err="1">
                <a:effectLst/>
              </a:rPr>
              <a:t>Shieber</a:t>
            </a:r>
            <a:r>
              <a:rPr lang="en-US" sz="2800" b="0" i="0" u="none" strike="noStrike" dirty="0">
                <a:effectLst/>
              </a:rPr>
              <a:t>, and Sebastian </a:t>
            </a:r>
            <a:r>
              <a:rPr lang="en-US" sz="2800" b="0" i="0" u="none" strike="noStrike" dirty="0" err="1">
                <a:effectLst/>
              </a:rPr>
              <a:t>Gehrmann</a:t>
            </a:r>
            <a:r>
              <a:rPr lang="en-US" sz="2800" b="0" i="0" u="none" strike="noStrike" dirty="0">
                <a:effectLst/>
              </a:rPr>
              <a:t>. 2019. LSTM Networks Can Perform Dynamic Counting. In Proceedings of the Workshop on Deep Learning and Formal Languages: Building Bridges, pages 44–54, Florence. Association for Computational Linguistics.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0" i="0" u="none" strike="noStrike" dirty="0">
                <a:effectLst/>
              </a:rPr>
              <a:t>Guillaume </a:t>
            </a:r>
            <a:r>
              <a:rPr lang="en-US" sz="2800" b="0" i="0" u="none" strike="noStrike" dirty="0" err="1">
                <a:effectLst/>
              </a:rPr>
              <a:t>Rabusseau</a:t>
            </a:r>
            <a:r>
              <a:rPr lang="en-US" sz="2800" b="0" i="0" u="none" strike="noStrike" dirty="0">
                <a:effectLst/>
              </a:rPr>
              <a:t>, </a:t>
            </a:r>
            <a:r>
              <a:rPr lang="en-US" sz="2800" b="0" i="0" u="none" strike="noStrike" dirty="0" err="1">
                <a:effectLst/>
              </a:rPr>
              <a:t>Tianyu</a:t>
            </a:r>
            <a:r>
              <a:rPr lang="en-US" sz="2800" b="0" i="0" u="none" strike="noStrike" dirty="0">
                <a:effectLst/>
              </a:rPr>
              <a:t> Li, and </a:t>
            </a:r>
            <a:r>
              <a:rPr lang="en-US" sz="2800" b="0" i="0" u="none" strike="noStrike" dirty="0" err="1">
                <a:effectLst/>
              </a:rPr>
              <a:t>Doina</a:t>
            </a:r>
            <a:r>
              <a:rPr lang="en-US" sz="2800" b="0" i="0" u="none" strike="noStrike" dirty="0">
                <a:effectLst/>
              </a:rPr>
              <a:t> </a:t>
            </a:r>
            <a:r>
              <a:rPr lang="en-US" sz="2800" b="0" i="0" u="none" strike="noStrike" dirty="0" err="1">
                <a:effectLst/>
              </a:rPr>
              <a:t>Precup</a:t>
            </a:r>
            <a:r>
              <a:rPr lang="en-US" sz="2800" b="0" i="0" u="none" strike="noStrike" dirty="0">
                <a:effectLst/>
              </a:rPr>
              <a:t>. Connecting weighted automata and recurrent neural networks through spectral learning. In The 22nd International Conference on Artificial Intelligence and Statistics, pp. 1630–1639. PMLR, 2019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0" i="0" u="none" strike="noStrike" dirty="0">
                <a:effectLst/>
              </a:rPr>
              <a:t>C Lee Giles and Christian W </a:t>
            </a:r>
            <a:r>
              <a:rPr lang="en-US" sz="2800" b="0" i="0" u="none" strike="noStrike" dirty="0" err="1">
                <a:effectLst/>
              </a:rPr>
              <a:t>Omlin</a:t>
            </a:r>
            <a:r>
              <a:rPr lang="en-US" sz="2800" b="0" i="0" u="none" strike="noStrike" dirty="0">
                <a:effectLst/>
              </a:rPr>
              <a:t>. Extraction, insertion and refinement of symbolic rules in dynamically driven recurrent neural networks. Connection Science, 5(3-4):307–337, 1993.</a:t>
            </a:r>
            <a:br>
              <a:rPr lang="en-US" sz="2800" b="0" i="0" u="none" strike="noStrike" dirty="0">
                <a:effectLst/>
              </a:rPr>
            </a:br>
            <a:endParaRPr lang="en-US" sz="2800" b="0" i="0" u="none" strike="noStrike" dirty="0">
              <a:effectLst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0" i="0" u="none" strike="noStrike" dirty="0">
                <a:effectLst/>
              </a:rPr>
              <a:t>C Lee Giles, Clifford B Miller, Dong Chen, </a:t>
            </a:r>
            <a:r>
              <a:rPr lang="en-US" sz="2800" b="0" i="0" u="none" strike="noStrike" dirty="0" err="1">
                <a:effectLst/>
              </a:rPr>
              <a:t>Hsing</a:t>
            </a:r>
            <a:r>
              <a:rPr lang="en-US" sz="2800" b="0" i="0" u="none" strike="noStrike" dirty="0">
                <a:effectLst/>
              </a:rPr>
              <a:t>-Hen Chen, Guo-Zheng Sun, and Yee-Chun Lee. Learning and extracting finite state automata with second-order recurrent neural networks. Neural</a:t>
            </a:r>
            <a:br>
              <a:rPr lang="en-US" sz="2800" b="0" i="0" u="none" strike="noStrike" dirty="0">
                <a:effectLst/>
              </a:rPr>
            </a:br>
            <a:r>
              <a:rPr lang="en-US" sz="2800" b="0" i="0" u="none" strike="noStrike" dirty="0">
                <a:effectLst/>
              </a:rPr>
              <a:t>Computation, 4(3):393–405, 1992</a:t>
            </a:r>
            <a:endParaRPr lang="en-US" sz="24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97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4464-0AA8-5932-027A-47C1F861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Automaton, Acceptor, Transducer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D5E3-1D38-5766-2C5C-2615447B7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Acceptor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A machine that either accepts or rejects an input string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Transducer:</a:t>
            </a:r>
          </a:p>
          <a:p>
            <a:pPr marL="457200" lvl="1" indent="0">
              <a:buNone/>
            </a:pPr>
            <a:r>
              <a:rPr lang="en-US" dirty="0"/>
              <a:t>A machine that takes an input string and given an output string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Automaton:</a:t>
            </a:r>
          </a:p>
          <a:p>
            <a:pPr marL="457200" lvl="1" indent="0">
              <a:buNone/>
            </a:pPr>
            <a:r>
              <a:rPr lang="en-US" dirty="0"/>
              <a:t>An abstract machine that takes an input and may provide an output. Acceptance or rejection is based on the state of the automaton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9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0F5C-AA6E-C7A7-A86D-0A50879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6FC8C3-A7A2-9875-3D65-536EAFE2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deterministic finites state automata is a 5 tuple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is a set of alphabets recognized by the automaton</a:t>
            </a:r>
          </a:p>
          <a:p>
            <a:r>
              <a:rPr lang="en-US" dirty="0"/>
              <a:t>       is a set of states</a:t>
            </a:r>
          </a:p>
          <a:p>
            <a:r>
              <a:rPr lang="en-US" dirty="0"/>
              <a:t>                        is a transition function</a:t>
            </a:r>
          </a:p>
          <a:p>
            <a:r>
              <a:rPr lang="en-US" dirty="0"/>
              <a:t>              is initial state</a:t>
            </a:r>
          </a:p>
          <a:p>
            <a:r>
              <a:rPr lang="en-US" dirty="0"/>
              <a:t>              is a set of final states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C7695E-7D14-184D-8D4B-46690B6E5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22" y="2549096"/>
            <a:ext cx="3073400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56E986-9D3E-56E8-FD74-818824D5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905" y="3744486"/>
            <a:ext cx="322992" cy="336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467AD3-E60D-AFB2-1CCF-EE6C0D9DD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905" y="4224414"/>
            <a:ext cx="221838" cy="281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74DEF8-C5EC-5286-F979-CB35B6BE2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905" y="4640914"/>
            <a:ext cx="1601771" cy="3361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576652-B028-60D0-626E-D1C465723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905" y="5601862"/>
            <a:ext cx="747516" cy="241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3785ED-6034-E894-EE87-13D2C9A92F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9906" y="5171101"/>
            <a:ext cx="747515" cy="2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2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49EC-ABC9-BDA8-E5C3-A7C0153D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3915-6A02-0264-2467-4C4E74EE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 Strings with 3 consecutive zeros : 10001100011</a:t>
            </a:r>
          </a:p>
          <a:p>
            <a:r>
              <a:rPr lang="en-US" dirty="0"/>
              <a:t>Languages accepted by FSA are called Regular Languages. </a:t>
            </a:r>
          </a:p>
          <a:p>
            <a:r>
              <a:rPr lang="en-US" dirty="0"/>
              <a:t>Regular Languages are also Rational Languages.</a:t>
            </a:r>
          </a:p>
        </p:txBody>
      </p:sp>
    </p:spTree>
    <p:extLst>
      <p:ext uri="{BB962C8B-B14F-4D97-AF65-F5344CB8AC3E}">
        <p14:creationId xmlns:p14="http://schemas.microsoft.com/office/powerpoint/2010/main" val="425910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2F1B-47B8-78FC-D8F3-313A15E1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Finite State Automaton</a:t>
            </a:r>
          </a:p>
        </p:txBody>
      </p:sp>
      <p:pic>
        <p:nvPicPr>
          <p:cNvPr id="4" name="Content Placeholder 4" descr="A diagram of a number and numbers&#10;&#10;Description automatically generated with medium confidence">
            <a:extLst>
              <a:ext uri="{FF2B5EF4-FFF2-40B4-BE49-F238E27FC236}">
                <a16:creationId xmlns:a16="http://schemas.microsoft.com/office/drawing/2014/main" id="{09D83005-3A00-1004-7630-C4BB964B4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525" y="2267221"/>
            <a:ext cx="6916950" cy="2972043"/>
          </a:xfrm>
        </p:spPr>
      </p:pic>
    </p:spTree>
    <p:extLst>
      <p:ext uri="{BB962C8B-B14F-4D97-AF65-F5344CB8AC3E}">
        <p14:creationId xmlns:p14="http://schemas.microsoft.com/office/powerpoint/2010/main" val="269317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C280-D263-7D52-B4C8-C64003A8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B1CD-522C-FD66-FD06-96A2809D7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Finite State Automaton with an integer counter </a:t>
            </a:r>
          </a:p>
          <a:p>
            <a:r>
              <a:rPr lang="en-US" dirty="0"/>
              <a:t>Counter operations: INC, DEC, NO-OP</a:t>
            </a:r>
          </a:p>
          <a:p>
            <a:r>
              <a:rPr lang="en-US" dirty="0"/>
              <a:t>Acceptance by Counter : String is accepted when counter is zero.</a:t>
            </a:r>
          </a:p>
          <a:p>
            <a:r>
              <a:rPr lang="en-US" dirty="0"/>
              <a:t>Acceptance by State : String is accepted when Automata reaches Final State</a:t>
            </a:r>
          </a:p>
          <a:p>
            <a:r>
              <a:rPr lang="en-US" dirty="0"/>
              <a:t>E.g. Dyck Languages: ((()))()() </a:t>
            </a:r>
          </a:p>
        </p:txBody>
      </p:sp>
    </p:spTree>
    <p:extLst>
      <p:ext uri="{BB962C8B-B14F-4D97-AF65-F5344CB8AC3E}">
        <p14:creationId xmlns:p14="http://schemas.microsoft.com/office/powerpoint/2010/main" val="114005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C477-F9DB-AE0E-FBE6-AC00A5E0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Machines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E5D47E5-502A-865B-F845-774A1EBA46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 Counter is a 5 tuple: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Counter Update Function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State Transition Function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E5D47E5-502A-865B-F845-774A1EBA46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black and white symbol&#10;&#10;Description automatically generated">
            <a:extLst>
              <a:ext uri="{FF2B5EF4-FFF2-40B4-BE49-F238E27FC236}">
                <a16:creationId xmlns:a16="http://schemas.microsoft.com/office/drawing/2014/main" id="{DDE5AE21-5DDB-E21A-5E32-7F4AB3B38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0" y="2335711"/>
            <a:ext cx="2641600" cy="635000"/>
          </a:xfrm>
          <a:prstGeom prst="rect">
            <a:avLst/>
          </a:prstGeom>
        </p:spPr>
      </p:pic>
      <p:pic>
        <p:nvPicPr>
          <p:cNvPr id="11" name="Picture 10" descr="A black arrows pointing to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76A22A73-00EA-192E-407D-CB4E2AF0A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729" y="3744188"/>
            <a:ext cx="7772400" cy="1053034"/>
          </a:xfrm>
          <a:prstGeom prst="rect">
            <a:avLst/>
          </a:prstGeom>
        </p:spPr>
      </p:pic>
      <p:pic>
        <p:nvPicPr>
          <p:cNvPr id="13" name="Picture 12" descr="A black and white text&#10;&#10;Description automatically generated">
            <a:extLst>
              <a:ext uri="{FF2B5EF4-FFF2-40B4-BE49-F238E27FC236}">
                <a16:creationId xmlns:a16="http://schemas.microsoft.com/office/drawing/2014/main" id="{44D69AC7-8465-EEDA-6BDA-C21E61BD4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134" y="5380933"/>
            <a:ext cx="5181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2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4CE6-5368-317C-7F2C-53113A7D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Restricted CM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98C06-D524-6358-52AB-053F8C008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      restricted </a:t>
                </a:r>
              </a:p>
              <a:p>
                <a:pPr lvl="1"/>
                <a:r>
                  <a:rPr lang="en-US" dirty="0"/>
                  <a:t>Counter update and state transitions only depend on current input</a:t>
                </a:r>
              </a:p>
              <a:p>
                <a:r>
                  <a:rPr lang="en-US" dirty="0"/>
                  <a:t>                 restricted</a:t>
                </a:r>
              </a:p>
              <a:p>
                <a:pPr lvl="1"/>
                <a:r>
                  <a:rPr lang="en-US" dirty="0"/>
                  <a:t>Counter update and state transitions depends only on current input and current state</a:t>
                </a:r>
              </a:p>
              <a:p>
                <a:r>
                  <a:rPr lang="en-US" dirty="0"/>
                  <a:t>          restricted </a:t>
                </a:r>
              </a:p>
              <a:p>
                <a:pPr lvl="1"/>
                <a:r>
                  <a:rPr lang="en-US" dirty="0"/>
                  <a:t>                   restricted and states are windowed over last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inputs tokens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Restrictions prevent CM from being counter-aware : state transitions and counter update do not read counter values.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98C06-D524-6358-52AB-053F8C008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CF3F40E-2921-5C2B-6805-DE0EC4DC3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54" y="1871648"/>
            <a:ext cx="322992" cy="336175"/>
          </a:xfrm>
          <a:prstGeom prst="rect">
            <a:avLst/>
          </a:prstGeom>
        </p:spPr>
      </p:pic>
      <p:pic>
        <p:nvPicPr>
          <p:cNvPr id="9" name="Picture 8" descr="A close-up of a symbol&#10;&#10;Description automatically generated">
            <a:extLst>
              <a:ext uri="{FF2B5EF4-FFF2-40B4-BE49-F238E27FC236}">
                <a16:creationId xmlns:a16="http://schemas.microsoft.com/office/drawing/2014/main" id="{B4C00DDB-4300-5AC9-7699-5C4E9DA88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403" y="2616843"/>
            <a:ext cx="1310481" cy="495300"/>
          </a:xfrm>
          <a:prstGeom prst="rect">
            <a:avLst/>
          </a:prstGeom>
        </p:spPr>
      </p:pic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6C841422-89F3-11D4-31A1-94E667B38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395" y="3675784"/>
            <a:ext cx="647700" cy="495300"/>
          </a:xfrm>
          <a:prstGeom prst="rect">
            <a:avLst/>
          </a:prstGeom>
        </p:spPr>
      </p:pic>
      <p:pic>
        <p:nvPicPr>
          <p:cNvPr id="12" name="Picture 11" descr="A close-up of a symbol&#10;&#10;Description automatically generated">
            <a:extLst>
              <a:ext uri="{FF2B5EF4-FFF2-40B4-BE49-F238E27FC236}">
                <a16:creationId xmlns:a16="http://schemas.microsoft.com/office/drawing/2014/main" id="{21826B3B-1D44-259A-4433-62F6608BA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546" y="4084804"/>
            <a:ext cx="1310481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9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1030</Words>
  <Application>Microsoft Macintosh PowerPoint</Application>
  <PresentationFormat>Widescreen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CMMI8</vt:lpstr>
      <vt:lpstr>NimbusRomNo9L</vt:lpstr>
      <vt:lpstr>Wingdings</vt:lpstr>
      <vt:lpstr>Office Theme</vt:lpstr>
      <vt:lpstr>A Formal Hierarchy of RNN Architectures</vt:lpstr>
      <vt:lpstr>Pre-requisite Concepts</vt:lpstr>
      <vt:lpstr>Automaton, Acceptor, Transducer</vt:lpstr>
      <vt:lpstr>Finite State Automata</vt:lpstr>
      <vt:lpstr>Regular Languages</vt:lpstr>
      <vt:lpstr>Weighted Finite State Automaton</vt:lpstr>
      <vt:lpstr>Counter Machines</vt:lpstr>
      <vt:lpstr>Counter Machines</vt:lpstr>
      <vt:lpstr>Restricted CM</vt:lpstr>
      <vt:lpstr>RNN Architectures</vt:lpstr>
      <vt:lpstr>Related Work</vt:lpstr>
      <vt:lpstr>Looking at the Hidden State of size 2</vt:lpstr>
      <vt:lpstr>State Expressiveness</vt:lpstr>
      <vt:lpstr>Building Blocks</vt:lpstr>
      <vt:lpstr>Role of Decoder</vt:lpstr>
      <vt:lpstr>Space Complexity</vt:lpstr>
      <vt:lpstr>PowerPoint Presentation</vt:lpstr>
      <vt:lpstr>Experimental Details</vt:lpstr>
      <vt:lpstr>Experiment -1 </vt:lpstr>
      <vt:lpstr>Experiment-2</vt:lpstr>
      <vt:lpstr>Conclusion and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Formal Hierarchy of RNN Architectures</dc:title>
  <dc:creator>Neisarg Dave</dc:creator>
  <cp:lastModifiedBy>Neisarg Dave</cp:lastModifiedBy>
  <cp:revision>44</cp:revision>
  <dcterms:created xsi:type="dcterms:W3CDTF">2023-10-10T12:50:42Z</dcterms:created>
  <dcterms:modified xsi:type="dcterms:W3CDTF">2023-10-10T18:58:12Z</dcterms:modified>
</cp:coreProperties>
</file>