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5" r:id="rId12"/>
    <p:sldId id="2146847063" r:id="rId13"/>
    <p:sldId id="2146847064" r:id="rId14"/>
    <p:sldId id="2146847066"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3</a:t>
            </a:fld>
            <a:endParaRPr lang="en-IN"/>
          </a:p>
        </p:txBody>
      </p:sp>
    </p:spTree>
    <p:extLst>
      <p:ext uri="{BB962C8B-B14F-4D97-AF65-F5344CB8AC3E}">
        <p14:creationId xmlns:p14="http://schemas.microsoft.com/office/powerpoint/2010/main" val="27975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Lingesh81051/Steganography-App.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Lingesh R</a:t>
            </a:r>
          </a:p>
          <a:p>
            <a:r>
              <a:rPr lang="en-US" sz="2000" b="1" dirty="0">
                <a:solidFill>
                  <a:schemeClr val="accent1">
                    <a:lumMod val="75000"/>
                  </a:schemeClr>
                </a:solidFill>
                <a:latin typeface="Arial"/>
                <a:cs typeface="Arial"/>
              </a:rPr>
              <a:t>Department :  Information Science and Engineering</a:t>
            </a:r>
          </a:p>
          <a:p>
            <a:r>
              <a:rPr lang="en-US" sz="2000" b="1" dirty="0">
                <a:solidFill>
                  <a:schemeClr val="accent1">
                    <a:lumMod val="75000"/>
                  </a:schemeClr>
                </a:solidFill>
                <a:latin typeface="Arial"/>
                <a:cs typeface="Arial"/>
              </a:rPr>
              <a:t>College Name: Vemana Institute of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9399E1-59FF-4262-2069-31F762A3FB4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948A42F-EB26-06EE-9190-470CA7B2F3A2}"/>
              </a:ext>
            </a:extLst>
          </p:cNvPr>
          <p:cNvSpPr>
            <a:spLocks noGrp="1"/>
          </p:cNvSpPr>
          <p:nvPr>
            <p:ph type="title"/>
          </p:nvPr>
        </p:nvSpPr>
        <p:spPr>
          <a:xfrm>
            <a:off x="465444" y="617502"/>
            <a:ext cx="2624997" cy="530296"/>
          </a:xfrm>
        </p:spPr>
        <p:txBody>
          <a:bodyPr>
            <a:noAutofit/>
          </a:bodyPr>
          <a:lstStyle/>
          <a:p>
            <a:r>
              <a:rPr lang="en-US" b="1" dirty="0">
                <a:solidFill>
                  <a:schemeClr val="accent1"/>
                </a:solidFill>
                <a:latin typeface="Franklin Gothic Demi (Headings)"/>
                <a:ea typeface="+mj-lt"/>
                <a:cs typeface="Arial"/>
              </a:rPr>
              <a:t>Future scope</a:t>
            </a:r>
            <a:endParaRPr lang="en-US" dirty="0">
              <a:solidFill>
                <a:schemeClr val="accent1"/>
              </a:solidFill>
              <a:latin typeface="Franklin Gothic Demi (Headings)"/>
              <a:cs typeface="Calibri Light"/>
            </a:endParaRPr>
          </a:p>
        </p:txBody>
      </p:sp>
      <p:sp>
        <p:nvSpPr>
          <p:cNvPr id="6" name="TextBox 5">
            <a:extLst>
              <a:ext uri="{FF2B5EF4-FFF2-40B4-BE49-F238E27FC236}">
                <a16:creationId xmlns:a16="http://schemas.microsoft.com/office/drawing/2014/main" id="{BD253207-1DBA-EAC0-8515-28E8493B4291}"/>
              </a:ext>
            </a:extLst>
          </p:cNvPr>
          <p:cNvSpPr txBox="1"/>
          <p:nvPr/>
        </p:nvSpPr>
        <p:spPr>
          <a:xfrm>
            <a:off x="636242" y="1301746"/>
            <a:ext cx="8548398" cy="369332"/>
          </a:xfrm>
          <a:prstGeom prst="rect">
            <a:avLst/>
          </a:prstGeom>
          <a:noFill/>
        </p:spPr>
        <p:txBody>
          <a:bodyPr wrap="square" rtlCol="0">
            <a:spAutoFit/>
          </a:bodyPr>
          <a:lstStyle/>
          <a:p>
            <a:pPr marL="342900" indent="-342900">
              <a:buClr>
                <a:srgbClr val="1CADE4"/>
              </a:buClr>
              <a:buSzPct val="150000"/>
              <a:buFont typeface="+mj-lt"/>
              <a:buAutoNum type="arabicPeriod"/>
            </a:pPr>
            <a:r>
              <a:rPr lang="en-US" dirty="0">
                <a:latin typeface="Times New Roman" panose="02020603050405020304" pitchFamily="18" charset="0"/>
                <a:cs typeface="Times New Roman" panose="02020603050405020304" pitchFamily="18" charset="0"/>
              </a:rPr>
              <a:t>Extending compatibility to </a:t>
            </a:r>
            <a:r>
              <a:rPr lang="en-US" b="1" dirty="0">
                <a:latin typeface="Times New Roman" panose="02020603050405020304" pitchFamily="18" charset="0"/>
                <a:cs typeface="Times New Roman" panose="02020603050405020304" pitchFamily="18" charset="0"/>
              </a:rPr>
              <a:t>JPEG, PNG, BMP, and GIF</a:t>
            </a:r>
            <a:r>
              <a:rPr lang="en-US" dirty="0">
                <a:latin typeface="Times New Roman" panose="02020603050405020304" pitchFamily="18" charset="0"/>
                <a:cs typeface="Times New Roman" panose="02020603050405020304" pitchFamily="18" charset="0"/>
              </a:rPr>
              <a:t> for broader usability.</a:t>
            </a:r>
            <a:endParaRPr lang="en-IN"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46043D7E-8293-4956-E2D4-087404AF5FD2}"/>
              </a:ext>
            </a:extLst>
          </p:cNvPr>
          <p:cNvSpPr txBox="1"/>
          <p:nvPr/>
        </p:nvSpPr>
        <p:spPr>
          <a:xfrm>
            <a:off x="636242" y="1792718"/>
            <a:ext cx="8223278" cy="369332"/>
          </a:xfrm>
          <a:prstGeom prst="rect">
            <a:avLst/>
          </a:prstGeom>
          <a:noFill/>
        </p:spPr>
        <p:txBody>
          <a:bodyPr wrap="square">
            <a:spAutoFit/>
          </a:bodyPr>
          <a:lstStyle/>
          <a:p>
            <a:pPr marL="342900" indent="-342900">
              <a:buClr>
                <a:srgbClr val="1CADE4"/>
              </a:buClr>
              <a:buSzPct val="150000"/>
              <a:buFont typeface="+mj-lt"/>
              <a:buAutoNum type="arabicPeriod" startAt="2"/>
            </a:pPr>
            <a:r>
              <a:rPr lang="en-US" dirty="0">
                <a:latin typeface="Times New Roman" panose="02020603050405020304" pitchFamily="18" charset="0"/>
                <a:cs typeface="Times New Roman" panose="02020603050405020304" pitchFamily="18" charset="0"/>
              </a:rPr>
              <a:t>Hiding </a:t>
            </a:r>
            <a:r>
              <a:rPr lang="en-US" b="1" dirty="0">
                <a:latin typeface="Times New Roman" panose="02020603050405020304" pitchFamily="18" charset="0"/>
                <a:cs typeface="Times New Roman" panose="02020603050405020304" pitchFamily="18" charset="0"/>
              </a:rPr>
              <a:t>data within multiple layers</a:t>
            </a:r>
            <a:r>
              <a:rPr lang="en-US" dirty="0">
                <a:latin typeface="Times New Roman" panose="02020603050405020304" pitchFamily="18" charset="0"/>
                <a:cs typeface="Times New Roman" panose="02020603050405020304" pitchFamily="18" charset="0"/>
              </a:rPr>
              <a:t> of an image to increase </a:t>
            </a:r>
            <a:r>
              <a:rPr lang="en-US" b="1" dirty="0">
                <a:latin typeface="Times New Roman" panose="02020603050405020304" pitchFamily="18" charset="0"/>
                <a:cs typeface="Times New Roman" panose="02020603050405020304" pitchFamily="18" charset="0"/>
              </a:rPr>
              <a:t>robustness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87AB9F18-B67B-111F-0F0F-5058F7B91285}"/>
              </a:ext>
            </a:extLst>
          </p:cNvPr>
          <p:cNvSpPr txBox="1"/>
          <p:nvPr/>
        </p:nvSpPr>
        <p:spPr>
          <a:xfrm>
            <a:off x="636242" y="2283690"/>
            <a:ext cx="9483118" cy="369332"/>
          </a:xfrm>
          <a:prstGeom prst="rect">
            <a:avLst/>
          </a:prstGeom>
          <a:noFill/>
        </p:spPr>
        <p:txBody>
          <a:bodyPr wrap="square">
            <a:spAutoFit/>
          </a:bodyPr>
          <a:lstStyle/>
          <a:p>
            <a:pPr marL="342900" indent="-342900">
              <a:buClr>
                <a:srgbClr val="1CADE4"/>
              </a:buClr>
              <a:buSzPct val="150000"/>
              <a:buFont typeface="+mj-lt"/>
              <a:buAutoNum type="arabicPeriod" startAt="3"/>
            </a:pPr>
            <a:r>
              <a:rPr lang="en-US" dirty="0">
                <a:latin typeface="Times New Roman" panose="02020603050405020304" pitchFamily="18" charset="0"/>
                <a:cs typeface="Times New Roman" panose="02020603050405020304" pitchFamily="18" charset="0"/>
              </a:rPr>
              <a:t>Integrating </a:t>
            </a:r>
            <a:r>
              <a:rPr lang="en-US" b="1" dirty="0">
                <a:latin typeface="Times New Roman" panose="02020603050405020304" pitchFamily="18" charset="0"/>
                <a:cs typeface="Times New Roman" panose="02020603050405020304" pitchFamily="18" charset="0"/>
              </a:rPr>
              <a:t>anti-detection techniques</a:t>
            </a:r>
            <a:r>
              <a:rPr lang="en-US" dirty="0">
                <a:latin typeface="Times New Roman" panose="02020603050405020304" pitchFamily="18" charset="0"/>
                <a:cs typeface="Times New Roman" panose="02020603050405020304" pitchFamily="18" charset="0"/>
              </a:rPr>
              <a:t> to prevent </a:t>
            </a:r>
            <a:r>
              <a:rPr lang="en-US" b="1" dirty="0">
                <a:latin typeface="Times New Roman" panose="02020603050405020304" pitchFamily="18" charset="0"/>
                <a:cs typeface="Times New Roman" panose="02020603050405020304" pitchFamily="18" charset="0"/>
              </a:rPr>
              <a:t>forensic analysis</a:t>
            </a:r>
            <a:r>
              <a:rPr lang="en-US" dirty="0">
                <a:latin typeface="Times New Roman" panose="02020603050405020304" pitchFamily="18" charset="0"/>
                <a:cs typeface="Times New Roman" panose="02020603050405020304" pitchFamily="18" charset="0"/>
              </a:rPr>
              <a:t> from exposing hidden data.</a:t>
            </a:r>
            <a:endParaRPr lang="en-IN"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73942C39-16F5-0FE5-0DBC-43153511E847}"/>
              </a:ext>
            </a:extLst>
          </p:cNvPr>
          <p:cNvSpPr txBox="1"/>
          <p:nvPr/>
        </p:nvSpPr>
        <p:spPr>
          <a:xfrm>
            <a:off x="636242" y="2774662"/>
            <a:ext cx="8375678" cy="369332"/>
          </a:xfrm>
          <a:prstGeom prst="rect">
            <a:avLst/>
          </a:prstGeom>
          <a:noFill/>
        </p:spPr>
        <p:txBody>
          <a:bodyPr wrap="square">
            <a:spAutoFit/>
          </a:bodyPr>
          <a:lstStyle/>
          <a:p>
            <a:pPr marL="342900" indent="-342900">
              <a:buClr>
                <a:srgbClr val="1CADE4"/>
              </a:buClr>
              <a:buSzPct val="150000"/>
              <a:buFont typeface="+mj-lt"/>
              <a:buAutoNum type="arabicPeriod" startAt="4"/>
            </a:pPr>
            <a:r>
              <a:rPr lang="en-US" dirty="0">
                <a:latin typeface="Times New Roman" panose="02020603050405020304" pitchFamily="18" charset="0"/>
                <a:cs typeface="Times New Roman" panose="02020603050405020304" pitchFamily="18" charset="0"/>
              </a:rPr>
              <a:t>Enabling </a:t>
            </a:r>
            <a:r>
              <a:rPr lang="en-US" b="1" dirty="0">
                <a:latin typeface="Times New Roman" panose="02020603050405020304" pitchFamily="18" charset="0"/>
                <a:cs typeface="Times New Roman" panose="02020603050405020304" pitchFamily="18" charset="0"/>
              </a:rPr>
              <a:t>secure cloud integration</a:t>
            </a:r>
            <a:r>
              <a:rPr lang="en-US" dirty="0">
                <a:latin typeface="Times New Roman" panose="02020603050405020304" pitchFamily="18" charset="0"/>
                <a:cs typeface="Times New Roman" panose="02020603050405020304" pitchFamily="18" charset="0"/>
              </a:rPr>
              <a:t> for encrypted image storage and retrieval.</a:t>
            </a:r>
            <a:endParaRPr lang="en-IN"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4FE1A07A-7087-F13A-4384-3BC13484F4C2}"/>
              </a:ext>
            </a:extLst>
          </p:cNvPr>
          <p:cNvSpPr txBox="1"/>
          <p:nvPr/>
        </p:nvSpPr>
        <p:spPr>
          <a:xfrm>
            <a:off x="636242" y="3265634"/>
            <a:ext cx="8702040" cy="369332"/>
          </a:xfrm>
          <a:prstGeom prst="rect">
            <a:avLst/>
          </a:prstGeom>
          <a:noFill/>
        </p:spPr>
        <p:txBody>
          <a:bodyPr wrap="square">
            <a:spAutoFit/>
          </a:bodyPr>
          <a:lstStyle/>
          <a:p>
            <a:pPr marL="342900" indent="-342900">
              <a:buClr>
                <a:srgbClr val="1CADE4"/>
              </a:buClr>
              <a:buSzPct val="150000"/>
              <a:buFont typeface="+mj-lt"/>
              <a:buAutoNum type="arabicPeriod" startAt="5"/>
            </a:pPr>
            <a:r>
              <a:rPr lang="en-US" dirty="0">
                <a:latin typeface="Times New Roman" panose="02020603050405020304" pitchFamily="18" charset="0"/>
                <a:cs typeface="Times New Roman" panose="02020603050405020304" pitchFamily="18" charset="0"/>
              </a:rPr>
              <a:t>Developing a </a:t>
            </a:r>
            <a:r>
              <a:rPr lang="en-US" b="1" dirty="0">
                <a:latin typeface="Times New Roman" panose="02020603050405020304" pitchFamily="18" charset="0"/>
                <a:cs typeface="Times New Roman" panose="02020603050405020304" pitchFamily="18" charset="0"/>
              </a:rPr>
              <a:t>cross-platform app</a:t>
            </a:r>
            <a:r>
              <a:rPr lang="en-US" dirty="0">
                <a:latin typeface="Times New Roman" panose="02020603050405020304" pitchFamily="18" charset="0"/>
                <a:cs typeface="Times New Roman" panose="02020603050405020304" pitchFamily="18" charset="0"/>
              </a:rPr>
              <a:t> for </a:t>
            </a:r>
            <a:r>
              <a:rPr lang="en-US" b="1" dirty="0">
                <a:latin typeface="Times New Roman" panose="02020603050405020304" pitchFamily="18" charset="0"/>
                <a:cs typeface="Times New Roman" panose="02020603050405020304" pitchFamily="18" charset="0"/>
              </a:rPr>
              <a:t>Android, iOS, and web</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590397B5-5120-1269-E06A-1BEE2698236F}"/>
              </a:ext>
            </a:extLst>
          </p:cNvPr>
          <p:cNvSpPr txBox="1"/>
          <p:nvPr/>
        </p:nvSpPr>
        <p:spPr>
          <a:xfrm>
            <a:off x="636242" y="3756606"/>
            <a:ext cx="9601200" cy="369332"/>
          </a:xfrm>
          <a:prstGeom prst="rect">
            <a:avLst/>
          </a:prstGeom>
          <a:noFill/>
        </p:spPr>
        <p:txBody>
          <a:bodyPr wrap="square">
            <a:spAutoFit/>
          </a:bodyPr>
          <a:lstStyle/>
          <a:p>
            <a:pPr marL="342900" indent="-342900">
              <a:buClr>
                <a:srgbClr val="1CADE4"/>
              </a:buClr>
              <a:buSzPct val="150000"/>
              <a:buFont typeface="+mj-lt"/>
              <a:buAutoNum type="arabicPeriod" startAt="6"/>
            </a:pPr>
            <a:r>
              <a:rPr lang="en-US" dirty="0">
                <a:latin typeface="Times New Roman" panose="02020603050405020304" pitchFamily="18" charset="0"/>
                <a:cs typeface="Times New Roman" panose="02020603050405020304" pitchFamily="18" charset="0"/>
              </a:rPr>
              <a:t>Enabling </a:t>
            </a:r>
            <a:r>
              <a:rPr lang="en-US" b="1" dirty="0">
                <a:latin typeface="Times New Roman" panose="02020603050405020304" pitchFamily="18" charset="0"/>
                <a:cs typeface="Times New Roman" panose="02020603050405020304" pitchFamily="18" charset="0"/>
              </a:rPr>
              <a:t>secure real-time communication</a:t>
            </a:r>
            <a:r>
              <a:rPr lang="en-US" dirty="0">
                <a:latin typeface="Times New Roman" panose="02020603050405020304" pitchFamily="18" charset="0"/>
                <a:cs typeface="Times New Roman" panose="02020603050405020304" pitchFamily="18" charset="0"/>
              </a:rPr>
              <a:t> via steganography over </a:t>
            </a:r>
            <a:r>
              <a:rPr lang="en-US" b="1" dirty="0">
                <a:latin typeface="Times New Roman" panose="02020603050405020304" pitchFamily="18" charset="0"/>
                <a:cs typeface="Times New Roman" panose="02020603050405020304" pitchFamily="18" charset="0"/>
              </a:rPr>
              <a:t>messaging platforms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FDFCD155-DAB2-49DF-D817-52DE7CA84D0D}"/>
              </a:ext>
            </a:extLst>
          </p:cNvPr>
          <p:cNvSpPr txBox="1"/>
          <p:nvPr/>
        </p:nvSpPr>
        <p:spPr>
          <a:xfrm>
            <a:off x="636242" y="4247578"/>
            <a:ext cx="10214638" cy="369332"/>
          </a:xfrm>
          <a:prstGeom prst="rect">
            <a:avLst/>
          </a:prstGeom>
          <a:noFill/>
        </p:spPr>
        <p:txBody>
          <a:bodyPr wrap="square">
            <a:spAutoFit/>
          </a:bodyPr>
          <a:lstStyle/>
          <a:p>
            <a:pPr marL="342900" indent="-342900">
              <a:buClr>
                <a:srgbClr val="1CADE4"/>
              </a:buClr>
              <a:buSzPct val="150000"/>
              <a:buFont typeface="+mj-lt"/>
              <a:buAutoNum type="arabicPeriod" startAt="7"/>
            </a:pPr>
            <a:r>
              <a:rPr lang="en-US" dirty="0">
                <a:latin typeface="Times New Roman" panose="02020603050405020304" pitchFamily="18" charset="0"/>
                <a:cs typeface="Times New Roman" panose="02020603050405020304" pitchFamily="18" charset="0"/>
              </a:rPr>
              <a:t>Use of </a:t>
            </a:r>
            <a:r>
              <a:rPr lang="en-US" b="1" dirty="0">
                <a:latin typeface="Times New Roman" panose="02020603050405020304" pitchFamily="18" charset="0"/>
                <a:cs typeface="Times New Roman" panose="02020603050405020304" pitchFamily="18" charset="0"/>
              </a:rPr>
              <a:t>AI/ML models</a:t>
            </a:r>
            <a:r>
              <a:rPr lang="en-US" dirty="0">
                <a:latin typeface="Times New Roman" panose="02020603050405020304" pitchFamily="18" charset="0"/>
                <a:cs typeface="Times New Roman" panose="02020603050405020304" pitchFamily="18" charset="0"/>
              </a:rPr>
              <a:t> to pick images with </a:t>
            </a:r>
            <a:r>
              <a:rPr lang="en-US" b="1" dirty="0">
                <a:latin typeface="Times New Roman" panose="02020603050405020304" pitchFamily="18" charset="0"/>
                <a:cs typeface="Times New Roman" panose="02020603050405020304" pitchFamily="18" charset="0"/>
              </a:rPr>
              <a:t>optimal noise patterns</a:t>
            </a:r>
            <a:r>
              <a:rPr lang="en-US" dirty="0">
                <a:latin typeface="Times New Roman" panose="02020603050405020304" pitchFamily="18" charset="0"/>
                <a:cs typeface="Times New Roman" panose="02020603050405020304" pitchFamily="18" charset="0"/>
              </a:rPr>
              <a:t> for better data concealment.</a:t>
            </a:r>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15B8CF9-146C-D477-C690-DDAA0C9368DC}"/>
              </a:ext>
            </a:extLst>
          </p:cNvPr>
          <p:cNvSpPr txBox="1"/>
          <p:nvPr/>
        </p:nvSpPr>
        <p:spPr>
          <a:xfrm>
            <a:off x="636242" y="4738550"/>
            <a:ext cx="10214638" cy="369332"/>
          </a:xfrm>
          <a:prstGeom prst="rect">
            <a:avLst/>
          </a:prstGeom>
          <a:noFill/>
        </p:spPr>
        <p:txBody>
          <a:bodyPr wrap="square">
            <a:spAutoFit/>
          </a:bodyPr>
          <a:lstStyle/>
          <a:p>
            <a:pPr marL="342900" indent="-342900">
              <a:buClr>
                <a:srgbClr val="1CADE4"/>
              </a:buClr>
              <a:buSzPct val="150000"/>
              <a:buFont typeface="+mj-lt"/>
              <a:buAutoNum type="arabicPeriod" startAt="8"/>
            </a:pPr>
            <a:r>
              <a:rPr lang="en-US" dirty="0">
                <a:latin typeface="Times New Roman" panose="02020603050405020304" pitchFamily="18" charset="0"/>
                <a:cs typeface="Times New Roman" panose="02020603050405020304" pitchFamily="18" charset="0"/>
              </a:rPr>
              <a:t>Allow </a:t>
            </a:r>
            <a:r>
              <a:rPr lang="en-US" b="1" dirty="0">
                <a:latin typeface="Times New Roman" panose="02020603050405020304" pitchFamily="18" charset="0"/>
                <a:cs typeface="Times New Roman" panose="02020603050405020304" pitchFamily="18" charset="0"/>
              </a:rPr>
              <a:t>multiple files</a:t>
            </a:r>
            <a:r>
              <a:rPr lang="en-US" dirty="0">
                <a:latin typeface="Times New Roman" panose="02020603050405020304" pitchFamily="18" charset="0"/>
                <a:cs typeface="Times New Roman" panose="02020603050405020304" pitchFamily="18" charset="0"/>
              </a:rPr>
              <a:t> to be encoded/decoded simultaneously for efficiency.</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F1D6190-BF73-54F3-3090-EFD972135022}"/>
              </a:ext>
            </a:extLst>
          </p:cNvPr>
          <p:cNvSpPr txBox="1"/>
          <p:nvPr/>
        </p:nvSpPr>
        <p:spPr>
          <a:xfrm>
            <a:off x="636242" y="5229522"/>
            <a:ext cx="10214638" cy="369332"/>
          </a:xfrm>
          <a:prstGeom prst="rect">
            <a:avLst/>
          </a:prstGeom>
          <a:noFill/>
        </p:spPr>
        <p:txBody>
          <a:bodyPr wrap="square">
            <a:spAutoFit/>
          </a:bodyPr>
          <a:lstStyle/>
          <a:p>
            <a:pPr marL="342900" indent="-342900">
              <a:buClr>
                <a:srgbClr val="1CADE4"/>
              </a:buClr>
              <a:buSzPct val="150000"/>
              <a:buFont typeface="+mj-lt"/>
              <a:buAutoNum type="arabicPeriod" startAt="9"/>
            </a:pPr>
            <a:r>
              <a:rPr lang="en-US" dirty="0">
                <a:latin typeface="Times New Roman" panose="02020603050405020304" pitchFamily="18" charset="0"/>
                <a:cs typeface="Times New Roman" panose="02020603050405020304" pitchFamily="18" charset="0"/>
              </a:rPr>
              <a:t>Enhancing </a:t>
            </a:r>
            <a:r>
              <a:rPr lang="en-US" b="1" dirty="0">
                <a:latin typeface="Times New Roman" panose="02020603050405020304" pitchFamily="18" charset="0"/>
                <a:cs typeface="Times New Roman" panose="02020603050405020304" pitchFamily="18" charset="0"/>
              </a:rPr>
              <a:t>data integrity</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verification</a:t>
            </a:r>
            <a:r>
              <a:rPr lang="en-US" dirty="0">
                <a:latin typeface="Times New Roman" panose="02020603050405020304" pitchFamily="18" charset="0"/>
                <a:cs typeface="Times New Roman" panose="02020603050405020304" pitchFamily="18" charset="0"/>
              </a:rPr>
              <a:t> using </a:t>
            </a:r>
            <a:r>
              <a:rPr lang="en-US" b="1" dirty="0">
                <a:latin typeface="Times New Roman" panose="02020603050405020304" pitchFamily="18" charset="0"/>
                <a:cs typeface="Times New Roman" panose="02020603050405020304" pitchFamily="18" charset="0"/>
              </a:rPr>
              <a:t>decentralized blockchain records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2011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51510-65A8-CF68-8F49-74000E3C07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7DAA1A-EB97-1654-F5A6-44F8AA07A0EA}"/>
              </a:ext>
            </a:extLst>
          </p:cNvPr>
          <p:cNvSpPr>
            <a:spLocks noGrp="1"/>
          </p:cNvSpPr>
          <p:nvPr>
            <p:ph type="title"/>
          </p:nvPr>
        </p:nvSpPr>
        <p:spPr>
          <a:xfrm>
            <a:off x="453871" y="617502"/>
            <a:ext cx="2254605" cy="530296"/>
          </a:xfrm>
        </p:spPr>
        <p:txBody>
          <a:bodyPr/>
          <a:lstStyle/>
          <a:p>
            <a:r>
              <a:rPr lang="en-IN" b="1" dirty="0">
                <a:solidFill>
                  <a:schemeClr val="accent1"/>
                </a:solidFill>
                <a:latin typeface="Franklin Gothic Demi (Headings)"/>
                <a:cs typeface="Arial" panose="020B0604020202020204" pitchFamily="34" charset="0"/>
              </a:rPr>
              <a:t>GitHub Link</a:t>
            </a:r>
          </a:p>
        </p:txBody>
      </p:sp>
      <p:sp>
        <p:nvSpPr>
          <p:cNvPr id="14" name="TextBox 13">
            <a:hlinkClick r:id="rId2"/>
            <a:extLst>
              <a:ext uri="{FF2B5EF4-FFF2-40B4-BE49-F238E27FC236}">
                <a16:creationId xmlns:a16="http://schemas.microsoft.com/office/drawing/2014/main" id="{A709D5D7-5DD7-C6B5-1D9D-D30230250852}"/>
              </a:ext>
            </a:extLst>
          </p:cNvPr>
          <p:cNvSpPr txBox="1"/>
          <p:nvPr/>
        </p:nvSpPr>
        <p:spPr>
          <a:xfrm>
            <a:off x="1489841" y="1493428"/>
            <a:ext cx="556767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https://github.com/Lingesh81051/Steganography-App.git </a:t>
            </a:r>
          </a:p>
        </p:txBody>
      </p:sp>
      <p:pic>
        <p:nvPicPr>
          <p:cNvPr id="10" name="Picture 9" descr="A black background with a black square&#10;&#10;AI-generated content may be incorrect.">
            <a:hlinkClick r:id="rId2"/>
            <a:extLst>
              <a:ext uri="{FF2B5EF4-FFF2-40B4-BE49-F238E27FC236}">
                <a16:creationId xmlns:a16="http://schemas.microsoft.com/office/drawing/2014/main" id="{8A612777-8D56-4F2A-453E-B0DBE1CD74CB}"/>
              </a:ext>
            </a:extLst>
          </p:cNvPr>
          <p:cNvPicPr>
            <a:picLocks noChangeAspect="1"/>
          </p:cNvPicPr>
          <p:nvPr/>
        </p:nvPicPr>
        <p:blipFill>
          <a:blip r:embed="rId3"/>
          <a:stretch>
            <a:fillRect/>
          </a:stretch>
        </p:blipFill>
        <p:spPr>
          <a:xfrm>
            <a:off x="453871" y="1147798"/>
            <a:ext cx="1143457" cy="1143457"/>
          </a:xfrm>
          <a:prstGeom prst="rect">
            <a:avLst/>
          </a:prstGeom>
        </p:spPr>
      </p:pic>
    </p:spTree>
    <p:extLst>
      <p:ext uri="{BB962C8B-B14F-4D97-AF65-F5344CB8AC3E}">
        <p14:creationId xmlns:p14="http://schemas.microsoft.com/office/powerpoint/2010/main" val="3382716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46628" y="3077128"/>
            <a:ext cx="9298744" cy="561503"/>
          </a:xfrm>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467609" y="625033"/>
            <a:ext cx="1824179" cy="587666"/>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467609" y="1302654"/>
            <a:ext cx="3224514" cy="3775989"/>
          </a:xfrm>
        </p:spPr>
        <p:txBody>
          <a:bodyPr vert="horz" lIns="91440" tIns="45720" rIns="91440" bIns="45720" rtlCol="0" anchor="t">
            <a:noAutofit/>
          </a:bodyPr>
          <a:lstStyle/>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factors</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Results</a:t>
            </a:r>
          </a:p>
          <a:p>
            <a:pPr marL="305435" indent="-305435"/>
            <a:r>
              <a:rPr lang="en-US" sz="2000" b="1" dirty="0">
                <a:latin typeface="Arial"/>
                <a:ea typeface="+mn-lt"/>
                <a:cs typeface="+mn-lt"/>
              </a:rPr>
              <a:t>Conclusions</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GitHub Link</a:t>
            </a: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78382" y="605796"/>
            <a:ext cx="3726057" cy="530296"/>
          </a:xfrm>
        </p:spPr>
        <p:txBody>
          <a:bodyPr>
            <a:normAutofit/>
          </a:bodyPr>
          <a:lstStyle/>
          <a:p>
            <a:r>
              <a:rPr lang="en-US" b="1" dirty="0">
                <a:solidFill>
                  <a:schemeClr val="accent1"/>
                </a:solidFill>
                <a:latin typeface="Franklin Gothic Demi (Headings)"/>
                <a:cs typeface="Arial" panose="020B0604020202020204" pitchFamily="34" charset="0"/>
              </a:rPr>
              <a:t>Problem Statement</a:t>
            </a:r>
            <a:endParaRPr lang="en-US" dirty="0">
              <a:latin typeface="Franklin Gothic Demi (Headings)"/>
            </a:endParaRPr>
          </a:p>
        </p:txBody>
      </p:sp>
      <p:sp>
        <p:nvSpPr>
          <p:cNvPr id="8" name="TextBox 7">
            <a:extLst>
              <a:ext uri="{FF2B5EF4-FFF2-40B4-BE49-F238E27FC236}">
                <a16:creationId xmlns:a16="http://schemas.microsoft.com/office/drawing/2014/main" id="{019E1BC5-E05E-5EF7-3669-30104A894DD9}"/>
              </a:ext>
            </a:extLst>
          </p:cNvPr>
          <p:cNvSpPr txBox="1"/>
          <p:nvPr/>
        </p:nvSpPr>
        <p:spPr>
          <a:xfrm>
            <a:off x="478382" y="1136092"/>
            <a:ext cx="11235236" cy="1754326"/>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Develop a secure data transmission interface that embeds encrypted messages within digital images using advanced steganographic techniques. The solution conceals the existence of hidden information, ensuring that sensitive data remains undetectable to unauthorized parties. Users can flexibly input their messages either by typing directly or by selecting a text file, enhancing the system’s versatility. The application is modularized into distinct components for encoding and decoding, improving maintainability and scalability, while an intuitive graphical interface simplifies user interaction and overall usability.</a:t>
            </a:r>
            <a:endParaRPr lang="en-IN" dirty="0">
              <a:latin typeface="Times New Roman" panose="02020603050405020304" pitchFamily="18" charset="0"/>
              <a:cs typeface="Times New Roman" panose="02020603050405020304" pitchFamily="18" charset="0"/>
            </a:endParaRPr>
          </a:p>
        </p:txBody>
      </p:sp>
      <p:sp>
        <p:nvSpPr>
          <p:cNvPr id="10" name="Title 4">
            <a:extLst>
              <a:ext uri="{FF2B5EF4-FFF2-40B4-BE49-F238E27FC236}">
                <a16:creationId xmlns:a16="http://schemas.microsoft.com/office/drawing/2014/main" id="{2EBAA7EC-0706-3D35-C098-3E701E84B473}"/>
              </a:ext>
            </a:extLst>
          </p:cNvPr>
          <p:cNvSpPr txBox="1">
            <a:spLocks/>
          </p:cNvSpPr>
          <p:nvPr/>
        </p:nvSpPr>
        <p:spPr>
          <a:xfrm>
            <a:off x="478381" y="3054342"/>
            <a:ext cx="3726057"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accent1"/>
                </a:solidFill>
                <a:latin typeface="Franklin Gothic Demi (Headings)"/>
                <a:cs typeface="Arial" panose="020B0604020202020204" pitchFamily="34" charset="0"/>
              </a:rPr>
              <a:t>Objectives</a:t>
            </a:r>
            <a:endParaRPr lang="en-US" dirty="0">
              <a:latin typeface="Franklin Gothic Demi (Headings)"/>
            </a:endParaRPr>
          </a:p>
        </p:txBody>
      </p:sp>
      <p:sp>
        <p:nvSpPr>
          <p:cNvPr id="13" name="TextBox 12">
            <a:extLst>
              <a:ext uri="{FF2B5EF4-FFF2-40B4-BE49-F238E27FC236}">
                <a16:creationId xmlns:a16="http://schemas.microsoft.com/office/drawing/2014/main" id="{7742D674-71D9-FB9E-A611-5895DF415F4C}"/>
              </a:ext>
            </a:extLst>
          </p:cNvPr>
          <p:cNvSpPr txBox="1"/>
          <p:nvPr/>
        </p:nvSpPr>
        <p:spPr>
          <a:xfrm>
            <a:off x="1076956" y="3729235"/>
            <a:ext cx="9519055"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Securely embed encrypted messages into digital images using advanced steganographic techniques.</a:t>
            </a:r>
            <a:endParaRPr lang="en-IN"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0962CA0-B1C9-1D8D-BB97-857093E1D0F1}"/>
              </a:ext>
            </a:extLst>
          </p:cNvPr>
          <p:cNvSpPr txBox="1"/>
          <p:nvPr/>
        </p:nvSpPr>
        <p:spPr>
          <a:xfrm>
            <a:off x="1076956" y="4367875"/>
            <a:ext cx="9519055"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Conceal the presence of hidden data to prevent detection by unauthorized parties.</a:t>
            </a:r>
            <a:endParaRPr lang="en-IN"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F5CA12C6-C088-9485-1139-4F70F0CAC7C5}"/>
              </a:ext>
            </a:extLst>
          </p:cNvPr>
          <p:cNvSpPr txBox="1"/>
          <p:nvPr/>
        </p:nvSpPr>
        <p:spPr>
          <a:xfrm>
            <a:off x="1076956" y="4996030"/>
            <a:ext cx="9519055"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Offer flexible input options by allowing users to either type messages or select text files.</a:t>
            </a:r>
            <a:endParaRPr lang="en-IN"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893C71FA-E42B-8471-58BD-74D7D8A7251F}"/>
              </a:ext>
            </a:extLst>
          </p:cNvPr>
          <p:cNvSpPr txBox="1"/>
          <p:nvPr/>
        </p:nvSpPr>
        <p:spPr>
          <a:xfrm>
            <a:off x="1076956" y="5624185"/>
            <a:ext cx="10636662"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Modularize the solution into separate encoding and decoding components to enhance maintainability and scalability.</a:t>
            </a:r>
            <a:endParaRPr lang="en-IN" dirty="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CA25803C-AABE-6EAA-10FC-5A54CD056D8E}"/>
              </a:ext>
            </a:extLst>
          </p:cNvPr>
          <p:cNvPicPr>
            <a:picLocks noChangeAspect="1"/>
          </p:cNvPicPr>
          <p:nvPr/>
        </p:nvPicPr>
        <p:blipFill>
          <a:blip r:embed="rId3"/>
          <a:stretch>
            <a:fillRect/>
          </a:stretch>
        </p:blipFill>
        <p:spPr>
          <a:xfrm>
            <a:off x="572874" y="3699793"/>
            <a:ext cx="504083" cy="504083"/>
          </a:xfrm>
          <a:prstGeom prst="rect">
            <a:avLst/>
          </a:prstGeom>
        </p:spPr>
      </p:pic>
      <p:pic>
        <p:nvPicPr>
          <p:cNvPr id="23" name="Picture 22">
            <a:extLst>
              <a:ext uri="{FF2B5EF4-FFF2-40B4-BE49-F238E27FC236}">
                <a16:creationId xmlns:a16="http://schemas.microsoft.com/office/drawing/2014/main" id="{33534969-A093-402D-BABE-FAD5B73CF2F1}"/>
              </a:ext>
            </a:extLst>
          </p:cNvPr>
          <p:cNvPicPr>
            <a:picLocks noChangeAspect="1"/>
          </p:cNvPicPr>
          <p:nvPr/>
        </p:nvPicPr>
        <p:blipFill>
          <a:blip r:embed="rId4"/>
          <a:stretch>
            <a:fillRect/>
          </a:stretch>
        </p:blipFill>
        <p:spPr>
          <a:xfrm>
            <a:off x="572873" y="4363502"/>
            <a:ext cx="504083" cy="504083"/>
          </a:xfrm>
          <a:prstGeom prst="rect">
            <a:avLst/>
          </a:prstGeom>
        </p:spPr>
      </p:pic>
      <p:pic>
        <p:nvPicPr>
          <p:cNvPr id="25" name="Picture 24">
            <a:extLst>
              <a:ext uri="{FF2B5EF4-FFF2-40B4-BE49-F238E27FC236}">
                <a16:creationId xmlns:a16="http://schemas.microsoft.com/office/drawing/2014/main" id="{09478C4B-9984-4EF4-D9F9-C47C0084FEBC}"/>
              </a:ext>
            </a:extLst>
          </p:cNvPr>
          <p:cNvPicPr>
            <a:picLocks noChangeAspect="1"/>
          </p:cNvPicPr>
          <p:nvPr/>
        </p:nvPicPr>
        <p:blipFill>
          <a:blip r:embed="rId5"/>
          <a:stretch>
            <a:fillRect/>
          </a:stretch>
        </p:blipFill>
        <p:spPr>
          <a:xfrm>
            <a:off x="572872" y="5023366"/>
            <a:ext cx="504084" cy="504084"/>
          </a:xfrm>
          <a:prstGeom prst="rect">
            <a:avLst/>
          </a:prstGeom>
        </p:spPr>
      </p:pic>
      <p:pic>
        <p:nvPicPr>
          <p:cNvPr id="27" name="Picture 26">
            <a:extLst>
              <a:ext uri="{FF2B5EF4-FFF2-40B4-BE49-F238E27FC236}">
                <a16:creationId xmlns:a16="http://schemas.microsoft.com/office/drawing/2014/main" id="{594956E2-F56E-4257-788F-464D33C52EE1}"/>
              </a:ext>
            </a:extLst>
          </p:cNvPr>
          <p:cNvPicPr>
            <a:picLocks noChangeAspect="1"/>
          </p:cNvPicPr>
          <p:nvPr/>
        </p:nvPicPr>
        <p:blipFill>
          <a:blip r:embed="rId6"/>
          <a:stretch>
            <a:fillRect/>
          </a:stretch>
        </p:blipFill>
        <p:spPr>
          <a:xfrm>
            <a:off x="572872" y="5695308"/>
            <a:ext cx="504084" cy="504084"/>
          </a:xfrm>
          <a:prstGeom prst="rect">
            <a:avLst/>
          </a:prstGeom>
        </p:spPr>
      </p:pic>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41671" y="644283"/>
            <a:ext cx="3377975" cy="530296"/>
          </a:xfrm>
        </p:spPr>
        <p:txBody>
          <a:bodyPr>
            <a:normAutofit/>
          </a:bodyPr>
          <a:lstStyle/>
          <a:p>
            <a:r>
              <a:rPr lang="en-US" b="1" dirty="0">
                <a:solidFill>
                  <a:schemeClr val="accent1"/>
                </a:solidFill>
                <a:latin typeface="Franklin Gothic Demi (Headings)"/>
                <a:cs typeface="Arial" panose="020B0604020202020204" pitchFamily="34" charset="0"/>
              </a:rPr>
              <a:t>Technology  used</a:t>
            </a:r>
            <a:endParaRPr lang="en-US" dirty="0">
              <a:latin typeface="Franklin Gothic Demi (Headings)"/>
            </a:endParaRPr>
          </a:p>
        </p:txBody>
      </p:sp>
      <p:sp>
        <p:nvSpPr>
          <p:cNvPr id="6" name="TextBox 5">
            <a:extLst>
              <a:ext uri="{FF2B5EF4-FFF2-40B4-BE49-F238E27FC236}">
                <a16:creationId xmlns:a16="http://schemas.microsoft.com/office/drawing/2014/main" id="{AA4ECA1A-42A5-64DA-906C-B745B4B87638}"/>
              </a:ext>
            </a:extLst>
          </p:cNvPr>
          <p:cNvSpPr txBox="1"/>
          <p:nvPr/>
        </p:nvSpPr>
        <p:spPr>
          <a:xfrm>
            <a:off x="543560" y="1174579"/>
            <a:ext cx="11104880" cy="4801314"/>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Libraries Used:</a:t>
            </a:r>
          </a:p>
          <a:p>
            <a:pPr marL="285750" indent="-285750">
              <a:buClr>
                <a:srgbClr val="1CADE4"/>
              </a:buClr>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tkinter: </a:t>
            </a:r>
            <a:r>
              <a:rPr lang="en-IN" dirty="0">
                <a:latin typeface="Times New Roman" panose="02020603050405020304" pitchFamily="18" charset="0"/>
                <a:cs typeface="Times New Roman" panose="02020603050405020304" pitchFamily="18" charset="0"/>
              </a:rPr>
              <a:t>For creating the graphical user interface (GUI).</a:t>
            </a:r>
          </a:p>
          <a:p>
            <a:pPr marL="285750" indent="-285750">
              <a:buClr>
                <a:srgbClr val="1CADE4"/>
              </a:buClr>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pillow (PIL): </a:t>
            </a:r>
            <a:r>
              <a:rPr lang="en-IN" dirty="0">
                <a:latin typeface="Times New Roman" panose="02020603050405020304" pitchFamily="18" charset="0"/>
                <a:cs typeface="Times New Roman" panose="02020603050405020304" pitchFamily="18" charset="0"/>
              </a:rPr>
              <a:t>For image processing and manipulation.</a:t>
            </a:r>
          </a:p>
          <a:p>
            <a:pPr marL="285750" indent="-285750">
              <a:buClr>
                <a:srgbClr val="1CADE4"/>
              </a:buClr>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stepic: </a:t>
            </a:r>
            <a:r>
              <a:rPr lang="en-IN" dirty="0">
                <a:latin typeface="Times New Roman" panose="02020603050405020304" pitchFamily="18" charset="0"/>
                <a:cs typeface="Times New Roman" panose="02020603050405020304" pitchFamily="18" charset="0"/>
              </a:rPr>
              <a:t>For embedding and extracting hidden messages (steganography).</a:t>
            </a:r>
          </a:p>
          <a:p>
            <a:pPr marL="285750" indent="-285750">
              <a:buClr>
                <a:srgbClr val="1CADE4"/>
              </a:buClr>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hashlib: </a:t>
            </a:r>
            <a:r>
              <a:rPr lang="en-IN" dirty="0">
                <a:latin typeface="Times New Roman" panose="02020603050405020304" pitchFamily="18" charset="0"/>
                <a:cs typeface="Times New Roman" panose="02020603050405020304" pitchFamily="18" charset="0"/>
              </a:rPr>
              <a:t>For generating secure hash values for key derivation.</a:t>
            </a:r>
          </a:p>
          <a:p>
            <a:pPr marL="285750" indent="-285750">
              <a:buClr>
                <a:srgbClr val="1CADE4"/>
              </a:buClr>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c</a:t>
            </a:r>
            <a:r>
              <a:rPr lang="en-IN" b="1">
                <a:latin typeface="Times New Roman" panose="02020603050405020304" pitchFamily="18" charset="0"/>
                <a:cs typeface="Times New Roman" panose="02020603050405020304" pitchFamily="18" charset="0"/>
              </a:rPr>
              <a:t>rypto </a:t>
            </a:r>
            <a:r>
              <a:rPr lang="en-IN" b="1" dirty="0">
                <a:latin typeface="Times New Roman" panose="02020603050405020304" pitchFamily="18" charset="0"/>
                <a:cs typeface="Times New Roman" panose="02020603050405020304" pitchFamily="18" charset="0"/>
              </a:rPr>
              <a:t>(PyCryptodome): </a:t>
            </a:r>
            <a:r>
              <a:rPr lang="en-IN" dirty="0">
                <a:latin typeface="Times New Roman" panose="02020603050405020304" pitchFamily="18" charset="0"/>
                <a:cs typeface="Times New Roman" panose="02020603050405020304" pitchFamily="18" charset="0"/>
              </a:rPr>
              <a:t>Specifically, the AES module for performing AES encryption and decryption.</a:t>
            </a:r>
          </a:p>
          <a:p>
            <a:pPr marL="285750" indent="-285750">
              <a:buClr>
                <a:srgbClr val="1CADE4"/>
              </a:buClr>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base64: </a:t>
            </a:r>
            <a:r>
              <a:rPr lang="en-IN" dirty="0">
                <a:latin typeface="Times New Roman" panose="02020603050405020304" pitchFamily="18" charset="0"/>
                <a:cs typeface="Times New Roman" panose="02020603050405020304" pitchFamily="18" charset="0"/>
              </a:rPr>
              <a:t>For encoding and decoding binary data into a text format.</a:t>
            </a:r>
          </a:p>
          <a:p>
            <a:pPr marL="285750" indent="-285750">
              <a:buClr>
                <a:srgbClr val="1CADE4"/>
              </a:buClr>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datetime: </a:t>
            </a:r>
            <a:r>
              <a:rPr lang="en-IN" dirty="0">
                <a:latin typeface="Times New Roman" panose="02020603050405020304" pitchFamily="18" charset="0"/>
                <a:cs typeface="Times New Roman" panose="02020603050405020304" pitchFamily="18" charset="0"/>
              </a:rPr>
              <a:t>For generating timestamps used in logging operations.</a:t>
            </a:r>
          </a:p>
          <a:p>
            <a:pPr marL="285750" indent="-285750">
              <a:buClr>
                <a:srgbClr val="1CADE4"/>
              </a:buClr>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os: </a:t>
            </a:r>
            <a:r>
              <a:rPr lang="en-IN" dirty="0">
                <a:latin typeface="Times New Roman" panose="02020603050405020304" pitchFamily="18" charset="0"/>
                <a:cs typeface="Times New Roman" panose="02020603050405020304" pitchFamily="18" charset="0"/>
              </a:rPr>
              <a:t>For interacting with the operating system (file management, path operations).</a:t>
            </a:r>
          </a:p>
          <a:p>
            <a:pPr marL="285750" indent="-285750">
              <a:buClr>
                <a:srgbClr val="1CADE4"/>
              </a:buClr>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csv: </a:t>
            </a:r>
            <a:r>
              <a:rPr lang="en-IN" dirty="0">
                <a:latin typeface="Times New Roman" panose="02020603050405020304" pitchFamily="18" charset="0"/>
                <a:cs typeface="Times New Roman" panose="02020603050405020304" pitchFamily="18" charset="0"/>
              </a:rPr>
              <a:t>For logging operations into a CSV file.</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Platforms:</a:t>
            </a:r>
          </a:p>
          <a:p>
            <a:pPr marL="285750" indent="-285750">
              <a:buClr>
                <a:srgbClr val="1CADE4"/>
              </a:buCl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Developed in Python 3, making it cross-platform and compatible with Windows, macOS, and Linux environments.</a:t>
            </a:r>
          </a:p>
          <a:p>
            <a:pPr>
              <a:buClr>
                <a:srgbClr val="1CADE4"/>
              </a:buClr>
            </a:pP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Tools:</a:t>
            </a:r>
          </a:p>
          <a:p>
            <a:pPr marL="285750" indent="-285750">
              <a:buClr>
                <a:srgbClr val="1CADE4"/>
              </a:buCl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IDLE/PyCharm/VS Code: </a:t>
            </a:r>
            <a:r>
              <a:rPr lang="en-US" dirty="0">
                <a:latin typeface="Times New Roman" panose="02020603050405020304" pitchFamily="18" charset="0"/>
                <a:cs typeface="Times New Roman" panose="02020603050405020304" pitchFamily="18" charset="0"/>
              </a:rPr>
              <a:t>Recommended IDEs for coding and debugging.</a:t>
            </a:r>
          </a:p>
          <a:p>
            <a:pPr marL="285750" indent="-285750">
              <a:buClr>
                <a:srgbClr val="1CADE4"/>
              </a:buCl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Command Line/Terminal: </a:t>
            </a:r>
            <a:r>
              <a:rPr lang="en-US" dirty="0">
                <a:latin typeface="Times New Roman" panose="02020603050405020304" pitchFamily="18" charset="0"/>
                <a:cs typeface="Times New Roman" panose="02020603050405020304" pitchFamily="18" charset="0"/>
              </a:rPr>
              <a:t>Running scripts and testing functionalities.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65444" y="617502"/>
            <a:ext cx="2624997" cy="530296"/>
          </a:xfrm>
        </p:spPr>
        <p:txBody>
          <a:bodyPr>
            <a:noAutofit/>
          </a:bodyPr>
          <a:lstStyle/>
          <a:p>
            <a:r>
              <a:rPr lang="en-US" b="1" dirty="0">
                <a:solidFill>
                  <a:schemeClr val="accent1"/>
                </a:solidFill>
                <a:latin typeface="Franklin Gothic Demi (Headings)"/>
                <a:ea typeface="+mj-lt"/>
                <a:cs typeface="Arial"/>
              </a:rPr>
              <a:t>Wow factors</a:t>
            </a:r>
            <a:endParaRPr lang="en-US" dirty="0">
              <a:solidFill>
                <a:schemeClr val="accent1"/>
              </a:solidFill>
              <a:latin typeface="Franklin Gothic Demi (Headings)"/>
              <a:cs typeface="Calibri Light"/>
            </a:endParaRPr>
          </a:p>
        </p:txBody>
      </p:sp>
      <p:sp>
        <p:nvSpPr>
          <p:cNvPr id="6" name="TextBox 5">
            <a:extLst>
              <a:ext uri="{FF2B5EF4-FFF2-40B4-BE49-F238E27FC236}">
                <a16:creationId xmlns:a16="http://schemas.microsoft.com/office/drawing/2014/main" id="{CA4557A1-2C0F-B0A0-9941-CA68E7B89B9E}"/>
              </a:ext>
            </a:extLst>
          </p:cNvPr>
          <p:cNvSpPr txBox="1"/>
          <p:nvPr/>
        </p:nvSpPr>
        <p:spPr>
          <a:xfrm>
            <a:off x="636242" y="1301746"/>
            <a:ext cx="10631198" cy="369332"/>
          </a:xfrm>
          <a:prstGeom prst="rect">
            <a:avLst/>
          </a:prstGeom>
          <a:noFill/>
        </p:spPr>
        <p:txBody>
          <a:bodyPr wrap="square" rtlCol="0">
            <a:spAutoFit/>
          </a:bodyPr>
          <a:lstStyle/>
          <a:p>
            <a:pPr marL="285750" indent="-285750">
              <a:buClr>
                <a:srgbClr val="1CADE4"/>
              </a:buClr>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Enhanced Layer Security: </a:t>
            </a:r>
            <a:r>
              <a:rPr lang="en-IN" dirty="0">
                <a:latin typeface="Times New Roman" panose="02020603050405020304" pitchFamily="18" charset="0"/>
                <a:cs typeface="Times New Roman" panose="02020603050405020304" pitchFamily="18" charset="0"/>
              </a:rPr>
              <a:t>Can choose different encryptions with steganography for maximum protection.</a:t>
            </a:r>
          </a:p>
        </p:txBody>
      </p:sp>
      <p:sp>
        <p:nvSpPr>
          <p:cNvPr id="28" name="TextBox 27">
            <a:extLst>
              <a:ext uri="{FF2B5EF4-FFF2-40B4-BE49-F238E27FC236}">
                <a16:creationId xmlns:a16="http://schemas.microsoft.com/office/drawing/2014/main" id="{E2A9A540-6ABC-4133-BFF0-461070FFAEAD}"/>
              </a:ext>
            </a:extLst>
          </p:cNvPr>
          <p:cNvSpPr txBox="1"/>
          <p:nvPr/>
        </p:nvSpPr>
        <p:spPr>
          <a:xfrm>
            <a:off x="636242" y="1762238"/>
            <a:ext cx="8702040" cy="369332"/>
          </a:xfrm>
          <a:prstGeom prst="rect">
            <a:avLst/>
          </a:prstGeom>
          <a:noFill/>
        </p:spPr>
        <p:txBody>
          <a:bodyPr wrap="square">
            <a:spAutoFit/>
          </a:bodyPr>
          <a:lstStyle/>
          <a:p>
            <a:pPr marL="285750" indent="-285750">
              <a:buClr>
                <a:srgbClr val="1CADE4"/>
              </a:buCl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Invisible Data Concealment: </a:t>
            </a:r>
            <a:r>
              <a:rPr lang="en-US" dirty="0">
                <a:latin typeface="Times New Roman" panose="02020603050405020304" pitchFamily="18" charset="0"/>
                <a:cs typeface="Times New Roman" panose="02020603050405020304" pitchFamily="18" charset="0"/>
              </a:rPr>
              <a:t>Ensures hidden data remains undetectable.</a:t>
            </a:r>
            <a:endParaRPr lang="en-IN"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A8037A29-DA54-DB89-91EE-67B146FDF045}"/>
              </a:ext>
            </a:extLst>
          </p:cNvPr>
          <p:cNvSpPr txBox="1"/>
          <p:nvPr/>
        </p:nvSpPr>
        <p:spPr>
          <a:xfrm>
            <a:off x="636242" y="2217005"/>
            <a:ext cx="8702040" cy="369332"/>
          </a:xfrm>
          <a:prstGeom prst="rect">
            <a:avLst/>
          </a:prstGeom>
          <a:noFill/>
        </p:spPr>
        <p:txBody>
          <a:bodyPr wrap="square">
            <a:spAutoFit/>
          </a:bodyPr>
          <a:lstStyle/>
          <a:p>
            <a:pPr marL="285750" indent="-285750">
              <a:buClr>
                <a:srgbClr val="1CADE4"/>
              </a:buCl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Flexible Input: </a:t>
            </a:r>
            <a:r>
              <a:rPr lang="en-US" dirty="0">
                <a:latin typeface="Times New Roman" panose="02020603050405020304" pitchFamily="18" charset="0"/>
                <a:cs typeface="Times New Roman" panose="02020603050405020304" pitchFamily="18" charset="0"/>
              </a:rPr>
              <a:t>Supports manual text entry and file uploads.</a:t>
            </a:r>
            <a:endParaRPr lang="en-IN"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CB2113C0-6792-E8A4-21E5-34A02C17D5ED}"/>
              </a:ext>
            </a:extLst>
          </p:cNvPr>
          <p:cNvSpPr txBox="1"/>
          <p:nvPr/>
        </p:nvSpPr>
        <p:spPr>
          <a:xfrm>
            <a:off x="636242" y="2671772"/>
            <a:ext cx="10477500" cy="369332"/>
          </a:xfrm>
          <a:prstGeom prst="rect">
            <a:avLst/>
          </a:prstGeom>
          <a:noFill/>
        </p:spPr>
        <p:txBody>
          <a:bodyPr wrap="square">
            <a:spAutoFit/>
          </a:bodyPr>
          <a:lstStyle/>
          <a:p>
            <a:pPr marL="285750" indent="-285750">
              <a:buClr>
                <a:srgbClr val="1CADE4"/>
              </a:buCl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Algorithm &amp; Password Verification: </a:t>
            </a:r>
            <a:r>
              <a:rPr lang="en-US" dirty="0">
                <a:latin typeface="Times New Roman" panose="02020603050405020304" pitchFamily="18" charset="0"/>
                <a:cs typeface="Times New Roman" panose="02020603050405020304" pitchFamily="18" charset="0"/>
              </a:rPr>
              <a:t>Prevents unauthorized decryption with strict validation.</a:t>
            </a:r>
            <a:endParaRPr lang="en-IN"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8A921548-7A75-BFE0-A4FB-7C076B867AFD}"/>
              </a:ext>
            </a:extLst>
          </p:cNvPr>
          <p:cNvSpPr txBox="1"/>
          <p:nvPr/>
        </p:nvSpPr>
        <p:spPr>
          <a:xfrm>
            <a:off x="636242" y="3126539"/>
            <a:ext cx="8702040" cy="369332"/>
          </a:xfrm>
          <a:prstGeom prst="rect">
            <a:avLst/>
          </a:prstGeom>
          <a:noFill/>
        </p:spPr>
        <p:txBody>
          <a:bodyPr wrap="square">
            <a:spAutoFit/>
          </a:bodyPr>
          <a:lstStyle/>
          <a:p>
            <a:pPr marL="285750" indent="-285750">
              <a:buClr>
                <a:srgbClr val="1CADE4"/>
              </a:buCl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Modular Design: </a:t>
            </a:r>
            <a:r>
              <a:rPr lang="en-US" dirty="0">
                <a:latin typeface="Times New Roman" panose="02020603050405020304" pitchFamily="18" charset="0"/>
                <a:cs typeface="Times New Roman" panose="02020603050405020304" pitchFamily="18" charset="0"/>
              </a:rPr>
              <a:t>Separate encryption, decryption, and GUI components for scalability.</a:t>
            </a:r>
            <a:endParaRPr lang="en-IN"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868F8245-0978-CF8E-53D0-336CD496CAE5}"/>
              </a:ext>
            </a:extLst>
          </p:cNvPr>
          <p:cNvSpPr txBox="1"/>
          <p:nvPr/>
        </p:nvSpPr>
        <p:spPr>
          <a:xfrm>
            <a:off x="636242" y="3581306"/>
            <a:ext cx="9601200" cy="369332"/>
          </a:xfrm>
          <a:prstGeom prst="rect">
            <a:avLst/>
          </a:prstGeom>
          <a:noFill/>
        </p:spPr>
        <p:txBody>
          <a:bodyPr wrap="square">
            <a:spAutoFit/>
          </a:bodyPr>
          <a:lstStyle/>
          <a:p>
            <a:pPr marL="285750" indent="-285750">
              <a:buClr>
                <a:srgbClr val="1CADE4"/>
              </a:buCl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Robust Error Handling: </a:t>
            </a:r>
            <a:r>
              <a:rPr lang="en-US" dirty="0">
                <a:latin typeface="Times New Roman" panose="02020603050405020304" pitchFamily="18" charset="0"/>
                <a:cs typeface="Times New Roman" panose="02020603050405020304" pitchFamily="18" charset="0"/>
              </a:rPr>
              <a:t>Detects wrong passwords, incorrect algorithms, or corrupt files.</a:t>
            </a:r>
            <a:endParaRPr lang="en-IN"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D78F99A7-D874-F20B-4E76-25A95FAFE1E7}"/>
              </a:ext>
            </a:extLst>
          </p:cNvPr>
          <p:cNvSpPr txBox="1"/>
          <p:nvPr/>
        </p:nvSpPr>
        <p:spPr>
          <a:xfrm>
            <a:off x="636242" y="4031387"/>
            <a:ext cx="8702040" cy="369332"/>
          </a:xfrm>
          <a:prstGeom prst="rect">
            <a:avLst/>
          </a:prstGeom>
          <a:noFill/>
        </p:spPr>
        <p:txBody>
          <a:bodyPr wrap="square">
            <a:spAutoFit/>
          </a:bodyPr>
          <a:lstStyle/>
          <a:p>
            <a:pPr marL="285750" indent="-285750">
              <a:buClr>
                <a:srgbClr val="1CADE4"/>
              </a:buCl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User-Friendly Interface: </a:t>
            </a:r>
            <a:r>
              <a:rPr lang="en-US" dirty="0">
                <a:latin typeface="Times New Roman" panose="02020603050405020304" pitchFamily="18" charset="0"/>
                <a:cs typeface="Times New Roman" panose="02020603050405020304" pitchFamily="18" charset="0"/>
              </a:rPr>
              <a:t>Simplified Tkinter-based GUI for easy use.</a:t>
            </a:r>
            <a:endParaRPr lang="en-IN"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8E1E5F18-EA35-EAA3-E2A0-3058E5C4EA26}"/>
              </a:ext>
            </a:extLst>
          </p:cNvPr>
          <p:cNvSpPr txBox="1"/>
          <p:nvPr/>
        </p:nvSpPr>
        <p:spPr>
          <a:xfrm>
            <a:off x="636242" y="4490840"/>
            <a:ext cx="8702040" cy="369332"/>
          </a:xfrm>
          <a:prstGeom prst="rect">
            <a:avLst/>
          </a:prstGeom>
          <a:noFill/>
        </p:spPr>
        <p:txBody>
          <a:bodyPr wrap="square">
            <a:spAutoFit/>
          </a:bodyPr>
          <a:lstStyle/>
          <a:p>
            <a:pPr marL="285750" indent="-285750">
              <a:buClr>
                <a:srgbClr val="1CADE4"/>
              </a:buCl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Fast &amp; Lightweight: </a:t>
            </a:r>
            <a:r>
              <a:rPr lang="en-US" dirty="0">
                <a:latin typeface="Times New Roman" panose="02020603050405020304" pitchFamily="18" charset="0"/>
                <a:cs typeface="Times New Roman" panose="02020603050405020304" pitchFamily="18" charset="0"/>
              </a:rPr>
              <a:t>Optimized for quick processing with minimal resource usage.</a:t>
            </a:r>
            <a:endParaRPr lang="en-IN"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AC402493-3FD7-1610-773F-00224373B81D}"/>
              </a:ext>
            </a:extLst>
          </p:cNvPr>
          <p:cNvSpPr txBox="1"/>
          <p:nvPr/>
        </p:nvSpPr>
        <p:spPr>
          <a:xfrm>
            <a:off x="636242" y="4950293"/>
            <a:ext cx="8702040" cy="369332"/>
          </a:xfrm>
          <a:prstGeom prst="rect">
            <a:avLst/>
          </a:prstGeom>
          <a:noFill/>
        </p:spPr>
        <p:txBody>
          <a:bodyPr wrap="square">
            <a:spAutoFit/>
          </a:bodyPr>
          <a:lstStyle/>
          <a:p>
            <a:pPr marL="285750" indent="-285750">
              <a:buClr>
                <a:srgbClr val="1CADE4"/>
              </a:buCl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Cross-Platform Support: </a:t>
            </a:r>
            <a:r>
              <a:rPr lang="en-US" dirty="0">
                <a:latin typeface="Times New Roman" panose="02020603050405020304" pitchFamily="18" charset="0"/>
                <a:cs typeface="Times New Roman" panose="02020603050405020304" pitchFamily="18" charset="0"/>
              </a:rPr>
              <a:t>Works on Windows, macOS, and Linux.</a:t>
            </a:r>
            <a:endParaRPr lang="en-IN"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A3D7F1DD-D2C1-A927-B47C-20ED1B43C811}"/>
              </a:ext>
            </a:extLst>
          </p:cNvPr>
          <p:cNvSpPr txBox="1"/>
          <p:nvPr/>
        </p:nvSpPr>
        <p:spPr>
          <a:xfrm>
            <a:off x="636242" y="5409746"/>
            <a:ext cx="8702040" cy="369332"/>
          </a:xfrm>
          <a:prstGeom prst="rect">
            <a:avLst/>
          </a:prstGeom>
          <a:noFill/>
        </p:spPr>
        <p:txBody>
          <a:bodyPr wrap="square">
            <a:spAutoFit/>
          </a:bodyPr>
          <a:lstStyle/>
          <a:p>
            <a:pPr marL="285750" indent="-285750">
              <a:buClr>
                <a:srgbClr val="1CADE4"/>
              </a:buCl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Log Management: </a:t>
            </a:r>
            <a:r>
              <a:rPr lang="en-US" dirty="0">
                <a:latin typeface="Times New Roman" panose="02020603050405020304" pitchFamily="18" charset="0"/>
                <a:cs typeface="Times New Roman" panose="02020603050405020304" pitchFamily="18" charset="0"/>
              </a:rPr>
              <a:t>Tracks embedding and extraction for added traceability.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453871" y="617502"/>
            <a:ext cx="2046261" cy="530296"/>
          </a:xfrm>
        </p:spPr>
        <p:txBody>
          <a:bodyPr/>
          <a:lstStyle/>
          <a:p>
            <a:r>
              <a:rPr lang="en-IN" b="1" dirty="0">
                <a:solidFill>
                  <a:schemeClr val="accent1"/>
                </a:solidFill>
              </a:rPr>
              <a:t>End users</a:t>
            </a:r>
          </a:p>
        </p:txBody>
      </p:sp>
      <p:sp>
        <p:nvSpPr>
          <p:cNvPr id="7" name="Rectangle: Rounded Corners 6">
            <a:extLst>
              <a:ext uri="{FF2B5EF4-FFF2-40B4-BE49-F238E27FC236}">
                <a16:creationId xmlns:a16="http://schemas.microsoft.com/office/drawing/2014/main" id="{6206E193-7C69-E45F-498F-884C1155623D}"/>
              </a:ext>
            </a:extLst>
          </p:cNvPr>
          <p:cNvSpPr/>
          <p:nvPr/>
        </p:nvSpPr>
        <p:spPr>
          <a:xfrm>
            <a:off x="819631" y="1270000"/>
            <a:ext cx="2523009" cy="2407920"/>
          </a:xfrm>
          <a:prstGeom prst="roundRect">
            <a:avLst>
              <a:gd name="adj" fmla="val 7456"/>
            </a:avLst>
          </a:prstGeom>
          <a:ln>
            <a:noFill/>
          </a:ln>
          <a:effectLst>
            <a:outerShdw blurRad="50800" dist="38100" dir="2700000" algn="tl" rotWithShape="0">
              <a:prstClr val="black">
                <a:alpha val="40000"/>
              </a:prstClr>
            </a:outerShdw>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199086BE-6C35-B5CF-358C-97549C585127}"/>
              </a:ext>
            </a:extLst>
          </p:cNvPr>
          <p:cNvSpPr txBox="1"/>
          <p:nvPr/>
        </p:nvSpPr>
        <p:spPr>
          <a:xfrm>
            <a:off x="1118874" y="1610559"/>
            <a:ext cx="1924521" cy="646331"/>
          </a:xfrm>
          <a:prstGeom prst="rect">
            <a:avLst/>
          </a:prstGeom>
          <a:noFill/>
        </p:spPr>
        <p:txBody>
          <a:bodyPr wrap="square" rtlCol="0">
            <a:spAutoFit/>
          </a:bodyPr>
          <a:lstStyle/>
          <a:p>
            <a:pPr algn="ctr"/>
            <a:r>
              <a:rPr lang="en-IN" b="1" dirty="0">
                <a:solidFill>
                  <a:schemeClr val="bg1"/>
                </a:solidFill>
                <a:latin typeface="Times New Roman" panose="02020603050405020304" pitchFamily="18" charset="0"/>
                <a:cs typeface="Times New Roman" panose="02020603050405020304" pitchFamily="18" charset="0"/>
              </a:rPr>
              <a:t>1. Journalists &amp; Activists</a:t>
            </a:r>
          </a:p>
        </p:txBody>
      </p:sp>
      <p:sp>
        <p:nvSpPr>
          <p:cNvPr id="9" name="TextBox 8">
            <a:extLst>
              <a:ext uri="{FF2B5EF4-FFF2-40B4-BE49-F238E27FC236}">
                <a16:creationId xmlns:a16="http://schemas.microsoft.com/office/drawing/2014/main" id="{5BC00590-ACEC-18F1-6501-E466A304B163}"/>
              </a:ext>
            </a:extLst>
          </p:cNvPr>
          <p:cNvSpPr txBox="1"/>
          <p:nvPr/>
        </p:nvSpPr>
        <p:spPr>
          <a:xfrm>
            <a:off x="922894" y="2557548"/>
            <a:ext cx="2316480" cy="877163"/>
          </a:xfrm>
          <a:prstGeom prst="rect">
            <a:avLst/>
          </a:prstGeom>
          <a:noFill/>
        </p:spPr>
        <p:txBody>
          <a:bodyPr wrap="square" rtlCol="0">
            <a:spAutoFit/>
          </a:bodyPr>
          <a:lstStyle/>
          <a:p>
            <a:pPr algn="ctr"/>
            <a:r>
              <a:rPr lang="en-US" sz="1700" dirty="0">
                <a:solidFill>
                  <a:schemeClr val="bg1"/>
                </a:solidFill>
                <a:latin typeface="Times New Roman" panose="02020603050405020304" pitchFamily="18" charset="0"/>
                <a:cs typeface="Times New Roman" panose="02020603050405020304" pitchFamily="18" charset="0"/>
              </a:rPr>
              <a:t>Securely transmits sensitive information without detection.</a:t>
            </a:r>
            <a:endParaRPr lang="en-IN" sz="1700" dirty="0">
              <a:solidFill>
                <a:schemeClr val="bg1"/>
              </a:solidFill>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0C88EA36-46AA-96E9-3B3E-E5C5BDC6CD74}"/>
              </a:ext>
            </a:extLst>
          </p:cNvPr>
          <p:cNvSpPr/>
          <p:nvPr/>
        </p:nvSpPr>
        <p:spPr>
          <a:xfrm>
            <a:off x="3528134" y="1270000"/>
            <a:ext cx="2523009" cy="2407920"/>
          </a:xfrm>
          <a:prstGeom prst="roundRect">
            <a:avLst>
              <a:gd name="adj" fmla="val 7456"/>
            </a:avLst>
          </a:prstGeom>
          <a:ln>
            <a:noFill/>
          </a:ln>
          <a:effectLst>
            <a:outerShdw blurRad="50800" dist="38100" dir="2700000" algn="tl" rotWithShape="0">
              <a:prstClr val="black">
                <a:alpha val="40000"/>
              </a:prstClr>
            </a:outerShdw>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746F4503-B656-5838-4E7F-406DB7873B7D}"/>
              </a:ext>
            </a:extLst>
          </p:cNvPr>
          <p:cNvSpPr/>
          <p:nvPr/>
        </p:nvSpPr>
        <p:spPr>
          <a:xfrm>
            <a:off x="6236637" y="1270000"/>
            <a:ext cx="2523009" cy="2407920"/>
          </a:xfrm>
          <a:prstGeom prst="roundRect">
            <a:avLst>
              <a:gd name="adj" fmla="val 7456"/>
            </a:avLst>
          </a:prstGeom>
          <a:ln>
            <a:noFill/>
          </a:ln>
          <a:effectLst>
            <a:outerShdw blurRad="50800" dist="38100" dir="2700000" algn="tl" rotWithShape="0">
              <a:prstClr val="black">
                <a:alpha val="40000"/>
              </a:prstClr>
            </a:outerShdw>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Rounded Corners 11">
            <a:extLst>
              <a:ext uri="{FF2B5EF4-FFF2-40B4-BE49-F238E27FC236}">
                <a16:creationId xmlns:a16="http://schemas.microsoft.com/office/drawing/2014/main" id="{6298CD00-C266-CD57-EA1D-5351730B931C}"/>
              </a:ext>
            </a:extLst>
          </p:cNvPr>
          <p:cNvSpPr/>
          <p:nvPr/>
        </p:nvSpPr>
        <p:spPr>
          <a:xfrm>
            <a:off x="8945140" y="1270000"/>
            <a:ext cx="2523009" cy="2407920"/>
          </a:xfrm>
          <a:prstGeom prst="roundRect">
            <a:avLst>
              <a:gd name="adj" fmla="val 7456"/>
            </a:avLst>
          </a:prstGeom>
          <a:ln>
            <a:noFill/>
          </a:ln>
          <a:effectLst>
            <a:outerShdw blurRad="50800" dist="38100" dir="2700000" algn="tl" rotWithShape="0">
              <a:prstClr val="black">
                <a:alpha val="40000"/>
              </a:prstClr>
            </a:outerShdw>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Rounded Corners 12">
            <a:extLst>
              <a:ext uri="{FF2B5EF4-FFF2-40B4-BE49-F238E27FC236}">
                <a16:creationId xmlns:a16="http://schemas.microsoft.com/office/drawing/2014/main" id="{172E33D5-DBB0-4377-6683-E89AD7E769A5}"/>
              </a:ext>
            </a:extLst>
          </p:cNvPr>
          <p:cNvSpPr/>
          <p:nvPr/>
        </p:nvSpPr>
        <p:spPr>
          <a:xfrm>
            <a:off x="2287598" y="3915311"/>
            <a:ext cx="2523009" cy="2407920"/>
          </a:xfrm>
          <a:prstGeom prst="roundRect">
            <a:avLst>
              <a:gd name="adj" fmla="val 7456"/>
            </a:avLst>
          </a:prstGeom>
          <a:ln>
            <a:noFill/>
          </a:ln>
          <a:effectLst>
            <a:outerShdw blurRad="50800" dist="38100" dir="2700000" algn="tl" rotWithShape="0">
              <a:prstClr val="black">
                <a:alpha val="40000"/>
              </a:prstClr>
            </a:outerShdw>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Rounded Corners 13">
            <a:extLst>
              <a:ext uri="{FF2B5EF4-FFF2-40B4-BE49-F238E27FC236}">
                <a16:creationId xmlns:a16="http://schemas.microsoft.com/office/drawing/2014/main" id="{AFEBF49F-203E-2E9C-6902-232F3E59100B}"/>
              </a:ext>
            </a:extLst>
          </p:cNvPr>
          <p:cNvSpPr/>
          <p:nvPr/>
        </p:nvSpPr>
        <p:spPr>
          <a:xfrm>
            <a:off x="4975132" y="3915311"/>
            <a:ext cx="2523009" cy="2407920"/>
          </a:xfrm>
          <a:prstGeom prst="roundRect">
            <a:avLst>
              <a:gd name="adj" fmla="val 7456"/>
            </a:avLst>
          </a:prstGeom>
          <a:ln>
            <a:noFill/>
          </a:ln>
          <a:effectLst>
            <a:outerShdw blurRad="50800" dist="38100" dir="2700000" algn="tl" rotWithShape="0">
              <a:prstClr val="black">
                <a:alpha val="40000"/>
              </a:prstClr>
            </a:outerShdw>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C73D4995-B6D9-D516-FFD9-BA9F31635279}"/>
              </a:ext>
            </a:extLst>
          </p:cNvPr>
          <p:cNvSpPr txBox="1"/>
          <p:nvPr/>
        </p:nvSpPr>
        <p:spPr>
          <a:xfrm>
            <a:off x="3734597" y="1575738"/>
            <a:ext cx="1924521" cy="646331"/>
          </a:xfrm>
          <a:prstGeom prst="rect">
            <a:avLst/>
          </a:prstGeom>
          <a:noFill/>
        </p:spPr>
        <p:txBody>
          <a:bodyPr wrap="square" rtlCol="0">
            <a:spAutoFit/>
          </a:bodyPr>
          <a:lstStyle/>
          <a:p>
            <a:pPr algn="ctr"/>
            <a:r>
              <a:rPr lang="en-IN" b="1" dirty="0">
                <a:solidFill>
                  <a:schemeClr val="bg1"/>
                </a:solidFill>
                <a:latin typeface="Times New Roman" panose="02020603050405020304" pitchFamily="18" charset="0"/>
                <a:cs typeface="Times New Roman" panose="02020603050405020304" pitchFamily="18" charset="0"/>
              </a:rPr>
              <a:t>2. Government &amp; Défense Agencies</a:t>
            </a:r>
          </a:p>
        </p:txBody>
      </p:sp>
      <p:sp>
        <p:nvSpPr>
          <p:cNvPr id="18" name="TextBox 17">
            <a:extLst>
              <a:ext uri="{FF2B5EF4-FFF2-40B4-BE49-F238E27FC236}">
                <a16:creationId xmlns:a16="http://schemas.microsoft.com/office/drawing/2014/main" id="{A60CBECF-68E9-BCE3-2BDB-ADC67A384660}"/>
              </a:ext>
            </a:extLst>
          </p:cNvPr>
          <p:cNvSpPr txBox="1"/>
          <p:nvPr/>
        </p:nvSpPr>
        <p:spPr>
          <a:xfrm>
            <a:off x="3631398" y="2531293"/>
            <a:ext cx="2316480" cy="877163"/>
          </a:xfrm>
          <a:prstGeom prst="rect">
            <a:avLst/>
          </a:prstGeom>
          <a:noFill/>
        </p:spPr>
        <p:txBody>
          <a:bodyPr wrap="square" rtlCol="0">
            <a:spAutoFit/>
          </a:bodyPr>
          <a:lstStyle/>
          <a:p>
            <a:pPr algn="ctr"/>
            <a:r>
              <a:rPr lang="en-US" sz="1700" dirty="0">
                <a:solidFill>
                  <a:schemeClr val="bg1"/>
                </a:solidFill>
                <a:latin typeface="Times New Roman" panose="02020603050405020304" pitchFamily="18" charset="0"/>
                <a:cs typeface="Times New Roman" panose="02020603050405020304" pitchFamily="18" charset="0"/>
              </a:rPr>
              <a:t>Protects classified communications from cyber threats.</a:t>
            </a:r>
            <a:endParaRPr lang="en-IN" sz="1700" dirty="0">
              <a:solidFill>
                <a:schemeClr val="bg1"/>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E25321B0-EC68-1BE8-A0AD-0457B57CE377}"/>
              </a:ext>
            </a:extLst>
          </p:cNvPr>
          <p:cNvSpPr txBox="1"/>
          <p:nvPr/>
        </p:nvSpPr>
        <p:spPr>
          <a:xfrm>
            <a:off x="6453585" y="1610559"/>
            <a:ext cx="1924521" cy="646331"/>
          </a:xfrm>
          <a:prstGeom prst="rect">
            <a:avLst/>
          </a:prstGeom>
          <a:noFill/>
        </p:spPr>
        <p:txBody>
          <a:bodyPr wrap="square" rtlCol="0">
            <a:spAutoFit/>
          </a:bodyPr>
          <a:lstStyle/>
          <a:p>
            <a:pPr algn="ctr"/>
            <a:r>
              <a:rPr lang="en-IN" b="1" dirty="0">
                <a:solidFill>
                  <a:schemeClr val="bg1"/>
                </a:solidFill>
                <a:latin typeface="Times New Roman" panose="02020603050405020304" pitchFamily="18" charset="0"/>
                <a:cs typeface="Times New Roman" panose="02020603050405020304" pitchFamily="18" charset="0"/>
              </a:rPr>
              <a:t>3. Corporate Organizations</a:t>
            </a:r>
          </a:p>
        </p:txBody>
      </p:sp>
      <p:sp>
        <p:nvSpPr>
          <p:cNvPr id="20" name="TextBox 19">
            <a:extLst>
              <a:ext uri="{FF2B5EF4-FFF2-40B4-BE49-F238E27FC236}">
                <a16:creationId xmlns:a16="http://schemas.microsoft.com/office/drawing/2014/main" id="{031281D1-5D2E-CC8E-A44C-0363BDDCF964}"/>
              </a:ext>
            </a:extLst>
          </p:cNvPr>
          <p:cNvSpPr txBox="1"/>
          <p:nvPr/>
        </p:nvSpPr>
        <p:spPr>
          <a:xfrm>
            <a:off x="6339901" y="2528823"/>
            <a:ext cx="2316480" cy="877163"/>
          </a:xfrm>
          <a:prstGeom prst="rect">
            <a:avLst/>
          </a:prstGeom>
          <a:noFill/>
        </p:spPr>
        <p:txBody>
          <a:bodyPr wrap="square" rtlCol="0">
            <a:spAutoFit/>
          </a:bodyPr>
          <a:lstStyle/>
          <a:p>
            <a:pPr algn="ctr"/>
            <a:r>
              <a:rPr lang="en-US" sz="1700" dirty="0">
                <a:solidFill>
                  <a:schemeClr val="bg1"/>
                </a:solidFill>
                <a:latin typeface="Times New Roman" panose="02020603050405020304" pitchFamily="18" charset="0"/>
                <a:cs typeface="Times New Roman" panose="02020603050405020304" pitchFamily="18" charset="0"/>
              </a:rPr>
              <a:t>Safeguards confidential business data from industrial espionage.</a:t>
            </a:r>
            <a:endParaRPr lang="en-IN" sz="1700" dirty="0">
              <a:solidFill>
                <a:schemeClr val="bg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4066741D-996B-4B89-852A-29697074464F}"/>
              </a:ext>
            </a:extLst>
          </p:cNvPr>
          <p:cNvSpPr txBox="1"/>
          <p:nvPr/>
        </p:nvSpPr>
        <p:spPr>
          <a:xfrm>
            <a:off x="9243693" y="1610558"/>
            <a:ext cx="1924521" cy="646331"/>
          </a:xfrm>
          <a:prstGeom prst="rect">
            <a:avLst/>
          </a:prstGeom>
          <a:noFill/>
        </p:spPr>
        <p:txBody>
          <a:bodyPr wrap="square" rtlCol="0">
            <a:spAutoFit/>
          </a:bodyPr>
          <a:lstStyle/>
          <a:p>
            <a:pPr algn="ctr"/>
            <a:r>
              <a:rPr lang="en-IN" b="1" dirty="0">
                <a:solidFill>
                  <a:schemeClr val="bg1"/>
                </a:solidFill>
                <a:latin typeface="Times New Roman" panose="02020603050405020304" pitchFamily="18" charset="0"/>
                <a:cs typeface="Times New Roman" panose="02020603050405020304" pitchFamily="18" charset="0"/>
              </a:rPr>
              <a:t>4. Researchers &amp; Academicians</a:t>
            </a:r>
          </a:p>
        </p:txBody>
      </p:sp>
      <p:sp>
        <p:nvSpPr>
          <p:cNvPr id="22" name="TextBox 21">
            <a:extLst>
              <a:ext uri="{FF2B5EF4-FFF2-40B4-BE49-F238E27FC236}">
                <a16:creationId xmlns:a16="http://schemas.microsoft.com/office/drawing/2014/main" id="{8AFF829E-B5C0-AF90-ECAE-9D1136B6583E}"/>
              </a:ext>
            </a:extLst>
          </p:cNvPr>
          <p:cNvSpPr txBox="1"/>
          <p:nvPr/>
        </p:nvSpPr>
        <p:spPr>
          <a:xfrm>
            <a:off x="8776903" y="2515045"/>
            <a:ext cx="2901420" cy="877163"/>
          </a:xfrm>
          <a:prstGeom prst="rect">
            <a:avLst/>
          </a:prstGeom>
          <a:noFill/>
        </p:spPr>
        <p:txBody>
          <a:bodyPr wrap="square" rtlCol="0">
            <a:spAutoFit/>
          </a:bodyPr>
          <a:lstStyle/>
          <a:p>
            <a:pPr algn="ctr"/>
            <a:r>
              <a:rPr lang="en-US" sz="1700" dirty="0">
                <a:solidFill>
                  <a:schemeClr val="bg1"/>
                </a:solidFill>
                <a:latin typeface="Times New Roman" panose="02020603050405020304" pitchFamily="18" charset="0"/>
                <a:cs typeface="Times New Roman" panose="02020603050405020304" pitchFamily="18" charset="0"/>
              </a:rPr>
              <a:t>Explores advanced cryptography and steganography techniques.</a:t>
            </a:r>
            <a:endParaRPr lang="en-IN" sz="1700" dirty="0">
              <a:solidFill>
                <a:schemeClr val="bg1"/>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C46FE6F4-FB0D-1569-7261-0BEAD3673327}"/>
              </a:ext>
            </a:extLst>
          </p:cNvPr>
          <p:cNvSpPr txBox="1"/>
          <p:nvPr/>
        </p:nvSpPr>
        <p:spPr>
          <a:xfrm>
            <a:off x="2585501" y="4263722"/>
            <a:ext cx="1924521" cy="646331"/>
          </a:xfrm>
          <a:prstGeom prst="rect">
            <a:avLst/>
          </a:prstGeom>
          <a:noFill/>
        </p:spPr>
        <p:txBody>
          <a:bodyPr wrap="square" rtlCol="0">
            <a:spAutoFit/>
          </a:bodyPr>
          <a:lstStyle/>
          <a:p>
            <a:pPr algn="ctr"/>
            <a:r>
              <a:rPr lang="en-IN" b="1" dirty="0">
                <a:solidFill>
                  <a:schemeClr val="bg1"/>
                </a:solidFill>
                <a:latin typeface="Times New Roman" panose="02020603050405020304" pitchFamily="18" charset="0"/>
                <a:cs typeface="Times New Roman" panose="02020603050405020304" pitchFamily="18" charset="0"/>
              </a:rPr>
              <a:t>5. Cybersecurity Professionals</a:t>
            </a:r>
          </a:p>
        </p:txBody>
      </p:sp>
      <p:sp>
        <p:nvSpPr>
          <p:cNvPr id="24" name="TextBox 23">
            <a:extLst>
              <a:ext uri="{FF2B5EF4-FFF2-40B4-BE49-F238E27FC236}">
                <a16:creationId xmlns:a16="http://schemas.microsoft.com/office/drawing/2014/main" id="{556E6287-C383-369A-AB10-3EF8A02CB87E}"/>
              </a:ext>
            </a:extLst>
          </p:cNvPr>
          <p:cNvSpPr txBox="1"/>
          <p:nvPr/>
        </p:nvSpPr>
        <p:spPr>
          <a:xfrm>
            <a:off x="2389521" y="5178060"/>
            <a:ext cx="2316480" cy="877163"/>
          </a:xfrm>
          <a:prstGeom prst="rect">
            <a:avLst/>
          </a:prstGeom>
          <a:noFill/>
        </p:spPr>
        <p:txBody>
          <a:bodyPr wrap="square" rtlCol="0">
            <a:spAutoFit/>
          </a:bodyPr>
          <a:lstStyle/>
          <a:p>
            <a:pPr algn="ctr"/>
            <a:r>
              <a:rPr lang="en-US" sz="1700" dirty="0">
                <a:solidFill>
                  <a:schemeClr val="bg1"/>
                </a:solidFill>
                <a:latin typeface="Times New Roman" panose="02020603050405020304" pitchFamily="18" charset="0"/>
                <a:cs typeface="Times New Roman" panose="02020603050405020304" pitchFamily="18" charset="0"/>
              </a:rPr>
              <a:t>Implements and tests secure data transmission methods.</a:t>
            </a:r>
            <a:endParaRPr lang="en-IN" sz="1700" dirty="0">
              <a:solidFill>
                <a:schemeClr val="bg1"/>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58FAA90C-AEB1-D9B7-6435-5DDAA97DA0A1}"/>
              </a:ext>
            </a:extLst>
          </p:cNvPr>
          <p:cNvSpPr txBox="1"/>
          <p:nvPr/>
        </p:nvSpPr>
        <p:spPr>
          <a:xfrm>
            <a:off x="5133739" y="4263719"/>
            <a:ext cx="1924521" cy="646331"/>
          </a:xfrm>
          <a:prstGeom prst="rect">
            <a:avLst/>
          </a:prstGeom>
          <a:noFill/>
        </p:spPr>
        <p:txBody>
          <a:bodyPr wrap="square" rtlCol="0">
            <a:spAutoFit/>
          </a:bodyPr>
          <a:lstStyle/>
          <a:p>
            <a:pPr algn="ctr"/>
            <a:r>
              <a:rPr lang="en-IN" b="1" dirty="0">
                <a:solidFill>
                  <a:schemeClr val="bg1"/>
                </a:solidFill>
                <a:latin typeface="Times New Roman" panose="02020603050405020304" pitchFamily="18" charset="0"/>
                <a:cs typeface="Times New Roman" panose="02020603050405020304" pitchFamily="18" charset="0"/>
              </a:rPr>
              <a:t>6. Forensic Experts</a:t>
            </a:r>
          </a:p>
        </p:txBody>
      </p:sp>
      <p:sp>
        <p:nvSpPr>
          <p:cNvPr id="26" name="TextBox 25">
            <a:extLst>
              <a:ext uri="{FF2B5EF4-FFF2-40B4-BE49-F238E27FC236}">
                <a16:creationId xmlns:a16="http://schemas.microsoft.com/office/drawing/2014/main" id="{0AD5EEF4-638B-1CDA-48C7-DBEA4D709078}"/>
              </a:ext>
            </a:extLst>
          </p:cNvPr>
          <p:cNvSpPr txBox="1"/>
          <p:nvPr/>
        </p:nvSpPr>
        <p:spPr>
          <a:xfrm>
            <a:off x="5078396" y="5174518"/>
            <a:ext cx="2316480" cy="877163"/>
          </a:xfrm>
          <a:prstGeom prst="rect">
            <a:avLst/>
          </a:prstGeom>
          <a:noFill/>
        </p:spPr>
        <p:txBody>
          <a:bodyPr wrap="square" rtlCol="0">
            <a:spAutoFit/>
          </a:bodyPr>
          <a:lstStyle/>
          <a:p>
            <a:pPr algn="ctr"/>
            <a:r>
              <a:rPr lang="en-US" sz="1700" dirty="0">
                <a:solidFill>
                  <a:schemeClr val="bg1"/>
                </a:solidFill>
                <a:latin typeface="Times New Roman" panose="02020603050405020304" pitchFamily="18" charset="0"/>
                <a:cs typeface="Times New Roman" panose="02020603050405020304" pitchFamily="18" charset="0"/>
              </a:rPr>
              <a:t>Detects and analyze hidden data for investigative purposes.</a:t>
            </a:r>
            <a:endParaRPr lang="en-IN" sz="1700" dirty="0">
              <a:solidFill>
                <a:schemeClr val="bg1"/>
              </a:solidFill>
              <a:latin typeface="Times New Roman" panose="02020603050405020304" pitchFamily="18" charset="0"/>
              <a:cs typeface="Times New Roman" panose="02020603050405020304" pitchFamily="18" charset="0"/>
            </a:endParaRPr>
          </a:p>
        </p:txBody>
      </p:sp>
      <p:sp>
        <p:nvSpPr>
          <p:cNvPr id="27" name="Rectangle: Rounded Corners 26">
            <a:extLst>
              <a:ext uri="{FF2B5EF4-FFF2-40B4-BE49-F238E27FC236}">
                <a16:creationId xmlns:a16="http://schemas.microsoft.com/office/drawing/2014/main" id="{FC4D5224-E9F9-B86B-1585-8FA4726088F9}"/>
              </a:ext>
            </a:extLst>
          </p:cNvPr>
          <p:cNvSpPr/>
          <p:nvPr/>
        </p:nvSpPr>
        <p:spPr>
          <a:xfrm>
            <a:off x="7704604" y="3915311"/>
            <a:ext cx="2523009" cy="2407920"/>
          </a:xfrm>
          <a:prstGeom prst="roundRect">
            <a:avLst>
              <a:gd name="adj" fmla="val 7456"/>
            </a:avLst>
          </a:prstGeom>
          <a:ln>
            <a:noFill/>
          </a:ln>
          <a:effectLst>
            <a:outerShdw blurRad="50800" dist="38100" dir="2700000" algn="tl" rotWithShape="0">
              <a:prstClr val="black">
                <a:alpha val="40000"/>
              </a:prstClr>
            </a:outerShdw>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TextBox 27">
            <a:extLst>
              <a:ext uri="{FF2B5EF4-FFF2-40B4-BE49-F238E27FC236}">
                <a16:creationId xmlns:a16="http://schemas.microsoft.com/office/drawing/2014/main" id="{73DAE792-81FE-B46C-28B2-3AE0998B657E}"/>
              </a:ext>
            </a:extLst>
          </p:cNvPr>
          <p:cNvSpPr txBox="1"/>
          <p:nvPr/>
        </p:nvSpPr>
        <p:spPr>
          <a:xfrm>
            <a:off x="8003847" y="4263719"/>
            <a:ext cx="1924521" cy="646331"/>
          </a:xfrm>
          <a:prstGeom prst="rect">
            <a:avLst/>
          </a:prstGeom>
          <a:noFill/>
        </p:spPr>
        <p:txBody>
          <a:bodyPr wrap="square" rtlCol="0">
            <a:spAutoFit/>
          </a:bodyPr>
          <a:lstStyle/>
          <a:p>
            <a:pPr algn="ctr"/>
            <a:r>
              <a:rPr lang="en-IN" b="1" dirty="0">
                <a:solidFill>
                  <a:schemeClr val="bg1"/>
                </a:solidFill>
                <a:latin typeface="Times New Roman" panose="02020603050405020304" pitchFamily="18" charset="0"/>
                <a:cs typeface="Times New Roman" panose="02020603050405020304" pitchFamily="18" charset="0"/>
              </a:rPr>
              <a:t>7. Privacy Enthusiasts </a:t>
            </a:r>
          </a:p>
        </p:txBody>
      </p:sp>
      <p:sp>
        <p:nvSpPr>
          <p:cNvPr id="29" name="TextBox 28">
            <a:extLst>
              <a:ext uri="{FF2B5EF4-FFF2-40B4-BE49-F238E27FC236}">
                <a16:creationId xmlns:a16="http://schemas.microsoft.com/office/drawing/2014/main" id="{7D0DFD44-F63C-B8AF-2318-697524142E98}"/>
              </a:ext>
            </a:extLst>
          </p:cNvPr>
          <p:cNvSpPr txBox="1"/>
          <p:nvPr/>
        </p:nvSpPr>
        <p:spPr>
          <a:xfrm>
            <a:off x="7807867" y="5174518"/>
            <a:ext cx="2316480" cy="877163"/>
          </a:xfrm>
          <a:prstGeom prst="rect">
            <a:avLst/>
          </a:prstGeom>
          <a:noFill/>
        </p:spPr>
        <p:txBody>
          <a:bodyPr wrap="square" rtlCol="0">
            <a:spAutoFit/>
          </a:bodyPr>
          <a:lstStyle/>
          <a:p>
            <a:pPr algn="ctr"/>
            <a:r>
              <a:rPr lang="en-US" sz="1700" dirty="0">
                <a:solidFill>
                  <a:schemeClr val="bg1"/>
                </a:solidFill>
                <a:latin typeface="Times New Roman" panose="02020603050405020304" pitchFamily="18" charset="0"/>
                <a:cs typeface="Times New Roman" panose="02020603050405020304" pitchFamily="18" charset="0"/>
              </a:rPr>
              <a:t>Ensures personal data remains private and secure.</a:t>
            </a:r>
            <a:endParaRPr lang="en-IN" sz="17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442296" y="617502"/>
            <a:ext cx="1629572" cy="530296"/>
          </a:xfrm>
        </p:spPr>
        <p:txBody>
          <a:bodyPr/>
          <a:lstStyle/>
          <a:p>
            <a:r>
              <a:rPr lang="en-IN" b="1" dirty="0">
                <a:solidFill>
                  <a:schemeClr val="accent1"/>
                </a:solidFill>
              </a:rPr>
              <a:t>Results</a:t>
            </a:r>
          </a:p>
        </p:txBody>
      </p:sp>
      <p:pic>
        <p:nvPicPr>
          <p:cNvPr id="7" name="Picture 6">
            <a:extLst>
              <a:ext uri="{FF2B5EF4-FFF2-40B4-BE49-F238E27FC236}">
                <a16:creationId xmlns:a16="http://schemas.microsoft.com/office/drawing/2014/main" id="{9D15789E-6F43-A118-956D-6D95C63C9567}"/>
              </a:ext>
            </a:extLst>
          </p:cNvPr>
          <p:cNvPicPr>
            <a:picLocks/>
          </p:cNvPicPr>
          <p:nvPr/>
        </p:nvPicPr>
        <p:blipFill>
          <a:blip r:embed="rId2"/>
          <a:stretch>
            <a:fillRect/>
          </a:stretch>
        </p:blipFill>
        <p:spPr>
          <a:xfrm>
            <a:off x="528320" y="1269718"/>
            <a:ext cx="3250800" cy="5035928"/>
          </a:xfrm>
          <a:prstGeom prst="rect">
            <a:avLst/>
          </a:prstGeom>
          <a:effectLst>
            <a:outerShdw blurRad="63500" sx="102000" sy="102000" algn="ctr" rotWithShape="0">
              <a:prstClr val="black">
                <a:alpha val="40000"/>
              </a:prstClr>
            </a:outerShdw>
          </a:effectLst>
        </p:spPr>
      </p:pic>
      <p:pic>
        <p:nvPicPr>
          <p:cNvPr id="9" name="Picture 8">
            <a:extLst>
              <a:ext uri="{FF2B5EF4-FFF2-40B4-BE49-F238E27FC236}">
                <a16:creationId xmlns:a16="http://schemas.microsoft.com/office/drawing/2014/main" id="{9BF51B3C-7C2E-A618-27C1-931DA600E7A1}"/>
              </a:ext>
            </a:extLst>
          </p:cNvPr>
          <p:cNvPicPr>
            <a:picLocks noChangeAspect="1"/>
          </p:cNvPicPr>
          <p:nvPr/>
        </p:nvPicPr>
        <p:blipFill>
          <a:blip r:embed="rId3"/>
          <a:stretch>
            <a:fillRect/>
          </a:stretch>
        </p:blipFill>
        <p:spPr>
          <a:xfrm>
            <a:off x="4116994" y="1269718"/>
            <a:ext cx="3249006" cy="5035928"/>
          </a:xfrm>
          <a:prstGeom prst="rect">
            <a:avLst/>
          </a:prstGeom>
          <a:effectLst>
            <a:outerShdw blurRad="63500" sx="102000" sy="102000" algn="ctr" rotWithShape="0">
              <a:prstClr val="black">
                <a:alpha val="40000"/>
              </a:prstClr>
            </a:outerShdw>
          </a:effectLst>
        </p:spPr>
      </p:pic>
      <p:pic>
        <p:nvPicPr>
          <p:cNvPr id="11" name="Picture 10">
            <a:extLst>
              <a:ext uri="{FF2B5EF4-FFF2-40B4-BE49-F238E27FC236}">
                <a16:creationId xmlns:a16="http://schemas.microsoft.com/office/drawing/2014/main" id="{19114D2F-A4C0-A006-54FB-9F184F8B840B}"/>
              </a:ext>
            </a:extLst>
          </p:cNvPr>
          <p:cNvPicPr>
            <a:picLocks noChangeAspect="1"/>
          </p:cNvPicPr>
          <p:nvPr/>
        </p:nvPicPr>
        <p:blipFill>
          <a:blip r:embed="rId4"/>
          <a:stretch>
            <a:fillRect/>
          </a:stretch>
        </p:blipFill>
        <p:spPr>
          <a:xfrm>
            <a:off x="7672994" y="1269718"/>
            <a:ext cx="4071966" cy="2550442"/>
          </a:xfrm>
          <a:prstGeom prst="rect">
            <a:avLst/>
          </a:prstGeom>
          <a:effectLst>
            <a:outerShdw blurRad="63500" sx="102000" sy="102000" algn="ctr" rotWithShape="0">
              <a:prstClr val="black">
                <a:alpha val="40000"/>
              </a:prstClr>
            </a:outerShdw>
          </a:effectLst>
        </p:spPr>
      </p:pic>
      <p:pic>
        <p:nvPicPr>
          <p:cNvPr id="13" name="Picture 12">
            <a:extLst>
              <a:ext uri="{FF2B5EF4-FFF2-40B4-BE49-F238E27FC236}">
                <a16:creationId xmlns:a16="http://schemas.microsoft.com/office/drawing/2014/main" id="{5EC2A75D-6FFA-82BD-B71E-2858306AA9D6}"/>
              </a:ext>
            </a:extLst>
          </p:cNvPr>
          <p:cNvPicPr>
            <a:picLocks noChangeAspect="1"/>
          </p:cNvPicPr>
          <p:nvPr/>
        </p:nvPicPr>
        <p:blipFill>
          <a:blip r:embed="rId5"/>
          <a:stretch>
            <a:fillRect/>
          </a:stretch>
        </p:blipFill>
        <p:spPr>
          <a:xfrm>
            <a:off x="7672994" y="4088034"/>
            <a:ext cx="4071966" cy="221761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65E2E-8632-6F07-5395-A6772CF4AB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6F5FEE-13EB-C366-1128-8B7ED531F9A5}"/>
              </a:ext>
            </a:extLst>
          </p:cNvPr>
          <p:cNvSpPr>
            <a:spLocks noGrp="1"/>
          </p:cNvSpPr>
          <p:nvPr>
            <p:ph type="title"/>
          </p:nvPr>
        </p:nvSpPr>
        <p:spPr>
          <a:xfrm>
            <a:off x="442296" y="617502"/>
            <a:ext cx="1629572" cy="530296"/>
          </a:xfrm>
        </p:spPr>
        <p:txBody>
          <a:bodyPr/>
          <a:lstStyle/>
          <a:p>
            <a:r>
              <a:rPr lang="en-IN" b="1" dirty="0">
                <a:solidFill>
                  <a:schemeClr val="accent1"/>
                </a:solidFill>
              </a:rPr>
              <a:t>Results</a:t>
            </a:r>
          </a:p>
        </p:txBody>
      </p:sp>
      <p:pic>
        <p:nvPicPr>
          <p:cNvPr id="4" name="Picture 3">
            <a:extLst>
              <a:ext uri="{FF2B5EF4-FFF2-40B4-BE49-F238E27FC236}">
                <a16:creationId xmlns:a16="http://schemas.microsoft.com/office/drawing/2014/main" id="{02664A3A-0B2F-2CC7-D810-B6534749B0BC}"/>
              </a:ext>
            </a:extLst>
          </p:cNvPr>
          <p:cNvPicPr>
            <a:picLocks noChangeAspect="1"/>
          </p:cNvPicPr>
          <p:nvPr/>
        </p:nvPicPr>
        <p:blipFill>
          <a:blip r:embed="rId2"/>
          <a:stretch>
            <a:fillRect/>
          </a:stretch>
        </p:blipFill>
        <p:spPr>
          <a:xfrm>
            <a:off x="668490" y="1256421"/>
            <a:ext cx="5251314" cy="5074931"/>
          </a:xfrm>
          <a:prstGeom prst="rect">
            <a:avLst/>
          </a:prstGeom>
          <a:effectLst>
            <a:outerShdw blurRad="63500" sx="102000" sy="102000" algn="ctr" rotWithShape="0">
              <a:prstClr val="black">
                <a:alpha val="40000"/>
              </a:prstClr>
            </a:outerShdw>
          </a:effectLst>
        </p:spPr>
      </p:pic>
      <p:pic>
        <p:nvPicPr>
          <p:cNvPr id="6" name="Picture 5" descr="A screen shot of a computer code&#10;&#10;AI-generated content may be incorrect.">
            <a:extLst>
              <a:ext uri="{FF2B5EF4-FFF2-40B4-BE49-F238E27FC236}">
                <a16:creationId xmlns:a16="http://schemas.microsoft.com/office/drawing/2014/main" id="{C62F89F8-EBE9-C9CE-1D62-4D85CA8160EC}"/>
              </a:ext>
            </a:extLst>
          </p:cNvPr>
          <p:cNvPicPr>
            <a:picLocks noChangeAspect="1"/>
          </p:cNvPicPr>
          <p:nvPr/>
        </p:nvPicPr>
        <p:blipFill>
          <a:blip r:embed="rId3"/>
          <a:stretch>
            <a:fillRect/>
          </a:stretch>
        </p:blipFill>
        <p:spPr>
          <a:xfrm>
            <a:off x="6295346" y="1256421"/>
            <a:ext cx="5251314" cy="5074931"/>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037535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4F38B-12E8-87FF-3108-C5D68961DD8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AECE943-8D2E-0108-46D8-D2D93FE2A3EE}"/>
              </a:ext>
            </a:extLst>
          </p:cNvPr>
          <p:cNvSpPr>
            <a:spLocks noGrp="1"/>
          </p:cNvSpPr>
          <p:nvPr>
            <p:ph type="title"/>
          </p:nvPr>
        </p:nvSpPr>
        <p:spPr>
          <a:xfrm>
            <a:off x="465444" y="617502"/>
            <a:ext cx="2624997" cy="530296"/>
          </a:xfrm>
        </p:spPr>
        <p:txBody>
          <a:bodyPr>
            <a:noAutofit/>
          </a:bodyPr>
          <a:lstStyle/>
          <a:p>
            <a:r>
              <a:rPr lang="en-US" b="1" dirty="0">
                <a:solidFill>
                  <a:schemeClr val="accent1"/>
                </a:solidFill>
                <a:latin typeface="Franklin Gothic Demi (Headings)"/>
                <a:ea typeface="+mj-lt"/>
                <a:cs typeface="Arial"/>
              </a:rPr>
              <a:t>Conclusions</a:t>
            </a:r>
            <a:endParaRPr lang="en-US" dirty="0">
              <a:solidFill>
                <a:schemeClr val="accent1"/>
              </a:solidFill>
              <a:latin typeface="Franklin Gothic Demi (Headings)"/>
              <a:cs typeface="Calibri Light"/>
            </a:endParaRPr>
          </a:p>
        </p:txBody>
      </p:sp>
      <p:sp>
        <p:nvSpPr>
          <p:cNvPr id="6" name="TextBox 5">
            <a:extLst>
              <a:ext uri="{FF2B5EF4-FFF2-40B4-BE49-F238E27FC236}">
                <a16:creationId xmlns:a16="http://schemas.microsoft.com/office/drawing/2014/main" id="{04B4A5B7-ED5F-07E5-C88D-984AB57BD9E6}"/>
              </a:ext>
            </a:extLst>
          </p:cNvPr>
          <p:cNvSpPr txBox="1"/>
          <p:nvPr/>
        </p:nvSpPr>
        <p:spPr>
          <a:xfrm>
            <a:off x="636242" y="1301746"/>
            <a:ext cx="11088398" cy="369332"/>
          </a:xfrm>
          <a:prstGeom prst="rect">
            <a:avLst/>
          </a:prstGeom>
          <a:noFill/>
        </p:spPr>
        <p:txBody>
          <a:bodyPr wrap="square" rtlCol="0">
            <a:spAutoFit/>
          </a:bodyPr>
          <a:lstStyle/>
          <a:p>
            <a:pPr marL="285750" indent="-285750">
              <a:buClr>
                <a:srgbClr val="1CADE4"/>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Ensures </a:t>
            </a:r>
            <a:r>
              <a:rPr lang="en-US" b="1" dirty="0">
                <a:latin typeface="Times New Roman" panose="02020603050405020304" pitchFamily="18" charset="0"/>
                <a:cs typeface="Times New Roman" panose="02020603050405020304" pitchFamily="18" charset="0"/>
              </a:rPr>
              <a:t>secure communication</a:t>
            </a:r>
            <a:r>
              <a:rPr lang="en-US" dirty="0">
                <a:latin typeface="Times New Roman" panose="02020603050405020304" pitchFamily="18" charset="0"/>
                <a:cs typeface="Times New Roman" panose="02020603050405020304" pitchFamily="18" charset="0"/>
              </a:rPr>
              <a:t> by embedding </a:t>
            </a:r>
            <a:r>
              <a:rPr lang="en-US" b="1" dirty="0">
                <a:latin typeface="Times New Roman" panose="02020603050405020304" pitchFamily="18" charset="0"/>
                <a:cs typeface="Times New Roman" panose="02020603050405020304" pitchFamily="18" charset="0"/>
              </a:rPr>
              <a:t>encrypted messages</a:t>
            </a:r>
            <a:r>
              <a:rPr lang="en-US" dirty="0">
                <a:latin typeface="Times New Roman" panose="02020603050405020304" pitchFamily="18" charset="0"/>
                <a:cs typeface="Times New Roman" panose="02020603050405020304" pitchFamily="18" charset="0"/>
              </a:rPr>
              <a:t> within images, making detection difficult.</a:t>
            </a:r>
            <a:endParaRPr lang="en-IN"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CB79DF99-F50A-25AA-9A90-C3998F2CE1F3}"/>
              </a:ext>
            </a:extLst>
          </p:cNvPr>
          <p:cNvSpPr txBox="1"/>
          <p:nvPr/>
        </p:nvSpPr>
        <p:spPr>
          <a:xfrm>
            <a:off x="636242" y="1762238"/>
            <a:ext cx="10477500" cy="369332"/>
          </a:xfrm>
          <a:prstGeom prst="rect">
            <a:avLst/>
          </a:prstGeom>
          <a:noFill/>
        </p:spPr>
        <p:txBody>
          <a:bodyPr wrap="square">
            <a:spAutoFit/>
          </a:bodyPr>
          <a:lstStyle/>
          <a:p>
            <a:pPr marL="285750" indent="-285750">
              <a:buClr>
                <a:srgbClr val="1CADE4"/>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Uses </a:t>
            </a:r>
            <a:r>
              <a:rPr lang="en-US" b="1" dirty="0">
                <a:latin typeface="Times New Roman" panose="02020603050405020304" pitchFamily="18" charset="0"/>
                <a:cs typeface="Times New Roman" panose="02020603050405020304" pitchFamily="18" charset="0"/>
              </a:rPr>
              <a:t>advanced steganographic techniques</a:t>
            </a:r>
            <a:r>
              <a:rPr lang="en-US" dirty="0">
                <a:latin typeface="Times New Roman" panose="02020603050405020304" pitchFamily="18" charset="0"/>
                <a:cs typeface="Times New Roman" panose="02020603050405020304" pitchFamily="18" charset="0"/>
              </a:rPr>
              <a:t> to </a:t>
            </a:r>
            <a:r>
              <a:rPr lang="en-US" b="1" dirty="0">
                <a:latin typeface="Times New Roman" panose="02020603050405020304" pitchFamily="18" charset="0"/>
                <a:cs typeface="Times New Roman" panose="02020603050405020304" pitchFamily="18" charset="0"/>
              </a:rPr>
              <a:t>conceal data</a:t>
            </a:r>
            <a:r>
              <a:rPr lang="en-US" dirty="0">
                <a:latin typeface="Times New Roman" panose="02020603050405020304" pitchFamily="18" charset="0"/>
                <a:cs typeface="Times New Roman" panose="02020603050405020304" pitchFamily="18" charset="0"/>
              </a:rPr>
              <a:t>, preventing </a:t>
            </a:r>
            <a:r>
              <a:rPr lang="en-US" b="1" dirty="0">
                <a:latin typeface="Times New Roman" panose="02020603050405020304" pitchFamily="18" charset="0"/>
                <a:cs typeface="Times New Roman" panose="02020603050405020304" pitchFamily="18" charset="0"/>
              </a:rPr>
              <a:t>unauthorized access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DD86DB7D-5232-8D43-4EF4-65944DBA5AD7}"/>
              </a:ext>
            </a:extLst>
          </p:cNvPr>
          <p:cNvSpPr txBox="1"/>
          <p:nvPr/>
        </p:nvSpPr>
        <p:spPr>
          <a:xfrm>
            <a:off x="636242" y="2217005"/>
            <a:ext cx="10477500" cy="369332"/>
          </a:xfrm>
          <a:prstGeom prst="rect">
            <a:avLst/>
          </a:prstGeom>
          <a:noFill/>
        </p:spPr>
        <p:txBody>
          <a:bodyPr wrap="square">
            <a:spAutoFit/>
          </a:bodyPr>
          <a:lstStyle/>
          <a:p>
            <a:pPr marL="285750" indent="-285750">
              <a:buClr>
                <a:srgbClr val="1CADE4"/>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Simplifies </a:t>
            </a:r>
            <a:r>
              <a:rPr lang="en-US" b="1" dirty="0">
                <a:latin typeface="Times New Roman" panose="02020603050405020304" pitchFamily="18" charset="0"/>
                <a:cs typeface="Times New Roman" panose="02020603050405020304" pitchFamily="18" charset="0"/>
              </a:rPr>
              <a:t>secure data transmission</a:t>
            </a:r>
            <a:r>
              <a:rPr lang="en-US" dirty="0">
                <a:latin typeface="Times New Roman" panose="02020603050405020304" pitchFamily="18" charset="0"/>
                <a:cs typeface="Times New Roman" panose="02020603050405020304" pitchFamily="18" charset="0"/>
              </a:rPr>
              <a:t> with an </a:t>
            </a:r>
            <a:r>
              <a:rPr lang="en-US" b="1" dirty="0">
                <a:latin typeface="Times New Roman" panose="02020603050405020304" pitchFamily="18" charset="0"/>
                <a:cs typeface="Times New Roman" panose="02020603050405020304" pitchFamily="18" charset="0"/>
              </a:rPr>
              <a:t>intuitive GUI</a:t>
            </a:r>
            <a:r>
              <a:rPr lang="en-US" dirty="0">
                <a:latin typeface="Times New Roman" panose="02020603050405020304" pitchFamily="18" charset="0"/>
                <a:cs typeface="Times New Roman" panose="02020603050405020304" pitchFamily="18" charset="0"/>
              </a:rPr>
              <a:t> for easy encoding and decoding.</a:t>
            </a:r>
            <a:endParaRPr lang="en-IN"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04AA1024-EFA5-70DB-28EB-3596A136A618}"/>
              </a:ext>
            </a:extLst>
          </p:cNvPr>
          <p:cNvSpPr txBox="1"/>
          <p:nvPr/>
        </p:nvSpPr>
        <p:spPr>
          <a:xfrm>
            <a:off x="636242" y="2671772"/>
            <a:ext cx="10919516" cy="369332"/>
          </a:xfrm>
          <a:prstGeom prst="rect">
            <a:avLst/>
          </a:prstGeom>
          <a:noFill/>
        </p:spPr>
        <p:txBody>
          <a:bodyPr wrap="square">
            <a:spAutoFit/>
          </a:bodyPr>
          <a:lstStyle/>
          <a:p>
            <a:pPr marL="285750" indent="-285750">
              <a:buClr>
                <a:srgbClr val="1CADE4"/>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Separating </a:t>
            </a:r>
            <a:r>
              <a:rPr lang="en-US" b="1" dirty="0">
                <a:latin typeface="Times New Roman" panose="02020603050405020304" pitchFamily="18" charset="0"/>
                <a:cs typeface="Times New Roman" panose="02020603050405020304" pitchFamily="18" charset="0"/>
              </a:rPr>
              <a:t>encryption</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decryption</a:t>
            </a:r>
            <a:r>
              <a:rPr lang="en-US" dirty="0">
                <a:latin typeface="Times New Roman" panose="02020603050405020304" pitchFamily="18" charset="0"/>
                <a:cs typeface="Times New Roman" panose="02020603050405020304" pitchFamily="18" charset="0"/>
              </a:rPr>
              <a:t> into different modules enhances </a:t>
            </a:r>
            <a:r>
              <a:rPr lang="en-US" b="1" dirty="0">
                <a:latin typeface="Times New Roman" panose="02020603050405020304" pitchFamily="18" charset="0"/>
                <a:cs typeface="Times New Roman" panose="02020603050405020304" pitchFamily="18" charset="0"/>
              </a:rPr>
              <a:t>maintainability</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future expansion</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27738EBC-3DD2-7740-9DFB-6454E3C3291C}"/>
              </a:ext>
            </a:extLst>
          </p:cNvPr>
          <p:cNvSpPr txBox="1"/>
          <p:nvPr/>
        </p:nvSpPr>
        <p:spPr>
          <a:xfrm>
            <a:off x="636242" y="3126539"/>
            <a:ext cx="8702040" cy="369332"/>
          </a:xfrm>
          <a:prstGeom prst="rect">
            <a:avLst/>
          </a:prstGeom>
          <a:noFill/>
        </p:spPr>
        <p:txBody>
          <a:bodyPr wrap="square">
            <a:spAutoFit/>
          </a:bodyPr>
          <a:lstStyle/>
          <a:p>
            <a:pPr marL="285750" indent="-285750">
              <a:buClr>
                <a:srgbClr val="1CADE4"/>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Allows users to enter messages </a:t>
            </a:r>
            <a:r>
              <a:rPr lang="en-US" b="1" dirty="0">
                <a:latin typeface="Times New Roman" panose="02020603050405020304" pitchFamily="18" charset="0"/>
                <a:cs typeface="Times New Roman" panose="02020603050405020304" pitchFamily="18" charset="0"/>
              </a:rPr>
              <a:t>manually</a:t>
            </a:r>
            <a:r>
              <a:rPr lang="en-US" dirty="0">
                <a:latin typeface="Times New Roman" panose="02020603050405020304" pitchFamily="18" charset="0"/>
                <a:cs typeface="Times New Roman" panose="02020603050405020304" pitchFamily="18" charset="0"/>
              </a:rPr>
              <a:t> or upload </a:t>
            </a:r>
            <a:r>
              <a:rPr lang="en-US" b="1" dirty="0">
                <a:latin typeface="Times New Roman" panose="02020603050405020304" pitchFamily="18" charset="0"/>
                <a:cs typeface="Times New Roman" panose="02020603050405020304" pitchFamily="18" charset="0"/>
              </a:rPr>
              <a:t>text files</a:t>
            </a:r>
            <a:r>
              <a:rPr lang="en-US" dirty="0">
                <a:latin typeface="Times New Roman" panose="02020603050405020304" pitchFamily="18" charset="0"/>
                <a:cs typeface="Times New Roman" panose="02020603050405020304" pitchFamily="18" charset="0"/>
              </a:rPr>
              <a:t>, increasing </a:t>
            </a:r>
            <a:r>
              <a:rPr lang="en-US" b="1" dirty="0">
                <a:latin typeface="Times New Roman" panose="02020603050405020304" pitchFamily="18" charset="0"/>
                <a:cs typeface="Times New Roman" panose="02020603050405020304" pitchFamily="18" charset="0"/>
              </a:rPr>
              <a:t>flexibility</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A43F891A-ED59-2592-D6AA-280B1250C98B}"/>
              </a:ext>
            </a:extLst>
          </p:cNvPr>
          <p:cNvSpPr txBox="1"/>
          <p:nvPr/>
        </p:nvSpPr>
        <p:spPr>
          <a:xfrm>
            <a:off x="636242" y="3581306"/>
            <a:ext cx="9601200" cy="369332"/>
          </a:xfrm>
          <a:prstGeom prst="rect">
            <a:avLst/>
          </a:prstGeom>
          <a:noFill/>
        </p:spPr>
        <p:txBody>
          <a:bodyPr wrap="square">
            <a:spAutoFit/>
          </a:bodyPr>
          <a:lstStyle/>
          <a:p>
            <a:pPr marL="285750" indent="-285750">
              <a:buClr>
                <a:srgbClr val="1CADE4"/>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Useful for </a:t>
            </a:r>
            <a:r>
              <a:rPr lang="en-US" b="1" dirty="0">
                <a:latin typeface="Times New Roman" panose="02020603050405020304" pitchFamily="18" charset="0"/>
                <a:cs typeface="Times New Roman" panose="02020603050405020304" pitchFamily="18" charset="0"/>
              </a:rPr>
              <a:t>government, corporate, cybersecurity</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personal data protection</a:t>
            </a:r>
            <a:r>
              <a:rPr lang="en-US" dirty="0">
                <a:latin typeface="Times New Roman" panose="02020603050405020304" pitchFamily="18" charset="0"/>
                <a:cs typeface="Times New Roman" panose="02020603050405020304" pitchFamily="18" charset="0"/>
              </a:rPr>
              <a:t> needs.</a:t>
            </a:r>
            <a:endParaRPr lang="en-IN"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CC1E4E04-5CBF-6CE0-2399-494698ED73BC}"/>
              </a:ext>
            </a:extLst>
          </p:cNvPr>
          <p:cNvSpPr txBox="1"/>
          <p:nvPr/>
        </p:nvSpPr>
        <p:spPr>
          <a:xfrm>
            <a:off x="636242" y="4031387"/>
            <a:ext cx="10214638" cy="369332"/>
          </a:xfrm>
          <a:prstGeom prst="rect">
            <a:avLst/>
          </a:prstGeom>
          <a:noFill/>
        </p:spPr>
        <p:txBody>
          <a:bodyPr wrap="square">
            <a:spAutoFit/>
          </a:bodyPr>
          <a:lstStyle/>
          <a:p>
            <a:pPr marL="285750" indent="-285750">
              <a:buClr>
                <a:srgbClr val="1CADE4"/>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Returns </a:t>
            </a:r>
            <a:r>
              <a:rPr lang="en-US" b="1" dirty="0">
                <a:latin typeface="Times New Roman" panose="02020603050405020304" pitchFamily="18" charset="0"/>
                <a:cs typeface="Times New Roman" panose="02020603050405020304" pitchFamily="18" charset="0"/>
              </a:rPr>
              <a:t>precise error messages</a:t>
            </a:r>
            <a:r>
              <a:rPr lang="en-US" dirty="0">
                <a:latin typeface="Times New Roman" panose="02020603050405020304" pitchFamily="18" charset="0"/>
                <a:cs typeface="Times New Roman" panose="02020603050405020304" pitchFamily="18" charset="0"/>
              </a:rPr>
              <a:t> when </a:t>
            </a:r>
            <a:r>
              <a:rPr lang="en-US" b="1" dirty="0">
                <a:latin typeface="Times New Roman" panose="02020603050405020304" pitchFamily="18" charset="0"/>
                <a:cs typeface="Times New Roman" panose="02020603050405020304" pitchFamily="18" charset="0"/>
              </a:rPr>
              <a:t>decryption fails</a:t>
            </a:r>
            <a:r>
              <a:rPr lang="en-US" dirty="0">
                <a:latin typeface="Times New Roman" panose="02020603050405020304" pitchFamily="18" charset="0"/>
                <a:cs typeface="Times New Roman" panose="02020603050405020304" pitchFamily="18" charset="0"/>
              </a:rPr>
              <a:t> due to incorrect </a:t>
            </a:r>
            <a:r>
              <a:rPr lang="en-US" b="1" dirty="0">
                <a:latin typeface="Times New Roman" panose="02020603050405020304" pitchFamily="18" charset="0"/>
                <a:cs typeface="Times New Roman" panose="02020603050405020304" pitchFamily="18" charset="0"/>
              </a:rPr>
              <a:t>passwords</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algorithms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205020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2563</TotalTime>
  <Words>792</Words>
  <Application>Microsoft Office PowerPoint</Application>
  <PresentationFormat>Widescreen</PresentationFormat>
  <Paragraphs>90</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Franklin Gothic Book</vt:lpstr>
      <vt:lpstr>Franklin Gothic Demi</vt:lpstr>
      <vt:lpstr>Franklin Gothic Demi (Headings)</vt:lpstr>
      <vt:lpstr>Times New Roman</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Conclusions</vt:lpstr>
      <vt:lpstr>Future scope</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Lingesh R</cp:lastModifiedBy>
  <cp:revision>77</cp:revision>
  <dcterms:created xsi:type="dcterms:W3CDTF">2021-05-26T16:50:10Z</dcterms:created>
  <dcterms:modified xsi:type="dcterms:W3CDTF">2025-02-19T16:26:12Z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