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57" r:id="rId3"/>
    <p:sldId id="369" r:id="rId4"/>
    <p:sldId id="370" r:id="rId5"/>
    <p:sldId id="372" r:id="rId6"/>
    <p:sldId id="373" r:id="rId7"/>
    <p:sldId id="392" r:id="rId8"/>
    <p:sldId id="374" r:id="rId9"/>
    <p:sldId id="379" r:id="rId10"/>
    <p:sldId id="385" r:id="rId11"/>
    <p:sldId id="386" r:id="rId12"/>
    <p:sldId id="388" r:id="rId13"/>
    <p:sldId id="376" r:id="rId14"/>
    <p:sldId id="389" r:id="rId15"/>
    <p:sldId id="390" r:id="rId16"/>
    <p:sldId id="391" r:id="rId17"/>
    <p:sldId id="393" r:id="rId18"/>
    <p:sldId id="375" r:id="rId19"/>
    <p:sldId id="377" r:id="rId20"/>
    <p:sldId id="381" r:id="rId21"/>
    <p:sldId id="383" r:id="rId22"/>
    <p:sldId id="3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cms.gov/newsroom/fact-sheets/medicare-telemedicine-health-care-provider-fact-shee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725947"/>
            <a:ext cx="10515600" cy="147089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2800" b="1" dirty="0">
              <a:solidFill>
                <a:srgbClr val="7030A0"/>
              </a:solidFill>
              <a:latin typeface="Verdana" panose="020B0604030504040204" pitchFamily="34" charset="0"/>
              <a:ea typeface="+mn-ea"/>
              <a:cs typeface="+mn-cs"/>
            </a:endParaRPr>
          </a:p>
          <a:p>
            <a:r>
              <a:rPr lang="en-IN" sz="2800" b="1" dirty="0">
                <a:solidFill>
                  <a:srgbClr val="7030A0"/>
                </a:solidFill>
                <a:latin typeface="Verdana" panose="020B0604030504040204" pitchFamily="34" charset="0"/>
                <a:ea typeface="+mn-ea"/>
                <a:cs typeface="+mn-cs"/>
              </a:rPr>
              <a:t>	DOC_ACTOR</a:t>
            </a:r>
          </a:p>
          <a:p>
            <a:endParaRPr lang="en-IN" sz="28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Dr.K</a:t>
            </a:r>
            <a:r>
              <a:rPr lang="en-IN" altLang="en-US" sz="2400" b="1" dirty="0">
                <a:solidFill>
                  <a:srgbClr val="FF0000"/>
                </a:solidFill>
              </a:rPr>
              <a:t>. </a:t>
            </a:r>
            <a:r>
              <a:rPr lang="en-IN" altLang="en-US" sz="2400" b="1" dirty="0" err="1">
                <a:solidFill>
                  <a:srgbClr val="FF0000"/>
                </a:solidFill>
              </a:rPr>
              <a:t>Ananthajothi</a:t>
            </a:r>
            <a:r>
              <a:rPr lang="en-IN" altLang="en-US" sz="2400" b="1" dirty="0">
                <a:solidFill>
                  <a:srgbClr val="FF0000"/>
                </a:solidFill>
              </a:rPr>
              <a:t> M.E.,</a:t>
            </a:r>
            <a:r>
              <a:rPr lang="en-IN" altLang="en-US" sz="2400" b="1" dirty="0" err="1">
                <a:solidFill>
                  <a:srgbClr val="FF0000"/>
                </a:solidFill>
              </a:rPr>
              <a:t>Ph.D</a:t>
            </a:r>
            <a:r>
              <a:rPr lang="en-IN" altLang="en-US" sz="2400" b="1" dirty="0">
                <a:solidFill>
                  <a:srgbClr val="FF0000"/>
                </a:solidFill>
              </a:rPr>
              <a:t>.,</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5520905" y="5183902"/>
            <a:ext cx="57035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a:solidFill>
                  <a:srgbClr val="FF0000"/>
                </a:solidFill>
              </a:rPr>
              <a:t>LINGESH N (2116210701133) </a:t>
            </a:r>
          </a:p>
          <a:p>
            <a:pPr>
              <a:spcBef>
                <a:spcPct val="0"/>
              </a:spcBef>
              <a:buClrTx/>
              <a:buFontTx/>
              <a:buNone/>
            </a:pPr>
            <a:r>
              <a:rPr lang="en-IN" altLang="en-US" sz="2000" b="1" dirty="0">
                <a:solidFill>
                  <a:srgbClr val="FF0000"/>
                </a:solidFill>
              </a:rPr>
              <a:t>MOHAMED BASMAN M (21162107011) </a:t>
            </a:r>
          </a:p>
          <a:p>
            <a:pPr>
              <a:spcBef>
                <a:spcPct val="0"/>
              </a:spcBef>
              <a:buClrTx/>
              <a:buFontTx/>
              <a:buNone/>
            </a:pPr>
            <a:r>
              <a:rPr lang="en-IN" altLang="en-US" sz="2000" b="1" dirty="0">
                <a:solidFill>
                  <a:srgbClr val="FF0000"/>
                </a:solidFill>
              </a:rPr>
              <a:t>LOKESH E(2116210701135)</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0" y="1016429"/>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667809"/>
            <a:ext cx="10515600" cy="722457"/>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GE19612-Professional Readiness for Innovation, Employability and Entrepreneurship</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lvl="0">
              <a:lnSpc>
                <a:spcPct val="107000"/>
              </a:lnSpc>
              <a:spcAft>
                <a:spcPts val="800"/>
              </a:spcAft>
              <a:buFont typeface="Courier New" panose="02070309020205020404" pitchFamily="49" charset="0"/>
              <a:buChar char="o"/>
              <a:tabLst>
                <a:tab pos="457200" algn="l"/>
              </a:tabLst>
            </a:pPr>
            <a:r>
              <a:rPr lang="en-US" sz="2000" dirty="0">
                <a:effectLst/>
                <a:latin typeface="Times New Roman" panose="02020603050405020304" pitchFamily="18" charset="0"/>
                <a:ea typeface="Times New Roman" panose="02020603050405020304" pitchFamily="18" charset="0"/>
              </a:rPr>
              <a:t>.</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 Database Service Module (db_service.py):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Responsible for handling database interactions, this module ensures reliable storage and retrieval of patient, doctor, and consultation data.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It manages database connections, executes queries, and handles errors to maintain data integrity and robustness.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Courier New" panose="02070309020205020404" pitchFamily="49" charset="0"/>
              <a:buChar char="o"/>
              <a:tabLst>
                <a:tab pos="457200" algn="l"/>
              </a:tabLs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Routes Module (telemedicine_routes.py):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routes module defines the endpoints and routes for handling various functionalities of the telemedicine system.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It integrates all services and orchestrates their interactions based on incoming requests, ensuring proper communication between client and server.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2000" dirty="0"/>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r>
              <a:rPr lang="en-US" dirty="0"/>
              <a:t>GE-19612  PRIEE</a:t>
            </a:r>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87254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p:txBody>
          <a:bodyPr/>
          <a:lstStyle/>
          <a:p>
            <a:pPr marL="469900" marR="0" lvl="0" indent="-469900" algn="l" defTabSz="914400" rtl="0" eaLnBrk="0" fontAlgn="base" latinLnBrk="0" hangingPunct="0">
              <a:lnSpc>
                <a:spcPct val="107000"/>
              </a:lnSpc>
              <a:spcBef>
                <a:spcPct val="20000"/>
              </a:spcBef>
              <a:spcAft>
                <a:spcPts val="800"/>
              </a:spcAft>
              <a:buClr>
                <a:srgbClr val="CC0000"/>
              </a:buClr>
              <a:buSzTx/>
              <a:buFont typeface="Courier New" panose="02070309020205020404" pitchFamily="49" charset="0"/>
              <a:buChar char="o"/>
              <a:tabLst>
                <a:tab pos="457200" algn="l"/>
              </a:tabLst>
              <a:defRPr/>
            </a:pPr>
            <a:r>
              <a:rPr lang="en-US" sz="2400" dirty="0">
                <a:effectLst/>
                <a:latin typeface="Times New Roman" panose="02020603050405020304" pitchFamily="18" charset="0"/>
                <a:ea typeface="Times New Roman" panose="02020603050405020304" pitchFamily="18" charset="0"/>
              </a:rPr>
              <a:t>.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Patient Model (patient.py):</a:t>
            </a:r>
            <a:endParaRPr kumimoji="0" lang="en-IN" sz="20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0" fontAlgn="base" latinLnBrk="0" hangingPunct="0">
              <a:lnSpc>
                <a:spcPct val="107000"/>
              </a:lnSpc>
              <a:spcBef>
                <a:spcPct val="20000"/>
              </a:spcBef>
              <a:spcAft>
                <a:spcPts val="800"/>
              </a:spcAft>
              <a:buClr>
                <a:srgbClr val="CC0000"/>
              </a:buClr>
              <a:buSzPts val="1000"/>
              <a:buFont typeface="Courier New" panose="02070309020205020404" pitchFamily="49" charset="0"/>
              <a:buChar char="o"/>
              <a:tabLst>
                <a:tab pos="914400" algn="l"/>
              </a:tabLst>
              <a:defRPr/>
            </a:pP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This model defines the structure and </a:t>
            </a:r>
            <a:r>
              <a:rPr kumimoji="0" lang="en-IN" sz="20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behavior</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of patient objects within the system.</a:t>
            </a:r>
            <a:endParaRPr lang="en-IN" sz="20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0" fontAlgn="base" latinLnBrk="0" hangingPunct="0">
              <a:lnSpc>
                <a:spcPct val="107000"/>
              </a:lnSpc>
              <a:spcBef>
                <a:spcPct val="20000"/>
              </a:spcBef>
              <a:spcAft>
                <a:spcPts val="800"/>
              </a:spcAft>
              <a:buClr>
                <a:srgbClr val="CC0000"/>
              </a:buClr>
              <a:buSzPts val="1000"/>
              <a:buFont typeface="Courier New" panose="02070309020205020404" pitchFamily="49" charset="0"/>
              <a:buChar char="o"/>
              <a:tabLst>
                <a:tab pos="914400" algn="l"/>
              </a:tabLst>
              <a:defRPr/>
            </a:pP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It stores information about patients, including their name, fingerprint data, and other relevant details.</a:t>
            </a: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lvl="0">
              <a:lnSpc>
                <a:spcPct val="107000"/>
              </a:lnSpc>
              <a:spcAft>
                <a:spcPts val="800"/>
              </a:spcAft>
              <a:buFont typeface="Courier New" panose="02070309020205020404" pitchFamily="49" charset="0"/>
              <a:buChar char="o"/>
              <a:tabLst>
                <a:tab pos="457200" algn="l"/>
              </a:tabLs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Doctor Model (doctor.py):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Similar to the patient model, the doctor model defines the structure and </a:t>
            </a:r>
            <a:r>
              <a:rPr lang="en-IN"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of doctor objects.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It stores information about doctors, such as their name, specialty, and any other pertinent information.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0" fontAlgn="base" latinLnBrk="0" hangingPunct="0">
              <a:lnSpc>
                <a:spcPct val="107000"/>
              </a:lnSpc>
              <a:spcBef>
                <a:spcPct val="20000"/>
              </a:spcBef>
              <a:spcAft>
                <a:spcPts val="800"/>
              </a:spcAft>
              <a:buClr>
                <a:srgbClr val="CC0000"/>
              </a:buClr>
              <a:buSzPts val="1000"/>
              <a:buFont typeface="Courier New" panose="02070309020205020404" pitchFamily="49" charset="0"/>
              <a:buChar char="o"/>
              <a:tabLst>
                <a:tab pos="914400" algn="l"/>
              </a:tabLst>
              <a:defRPr/>
            </a:pPr>
            <a:endParaRPr lang="en-IN" sz="20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C2BA71A-2DA0-4E23-A7BB-88B4127CDB12}"/>
              </a:ext>
            </a:extLst>
          </p:cNvPr>
          <p:cNvSpPr>
            <a:spLocks noGrp="1"/>
          </p:cNvSpPr>
          <p:nvPr>
            <p:ph type="dt" sz="half" idx="10"/>
          </p:nvPr>
        </p:nvSpPr>
        <p:spPr/>
        <p:txBody>
          <a:bodyPr/>
          <a:lstStyle/>
          <a:p>
            <a:pPr>
              <a:defRPr/>
            </a:pPr>
            <a:r>
              <a:rPr lang="en-US" dirty="0"/>
              <a:t>GE-19612  PRIEE</a:t>
            </a:r>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5E1A-E8AE-439F-A8E0-B2AFAF333D55}"/>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929B4D8C-F7F5-43C7-824B-392441887D4B}"/>
              </a:ext>
            </a:extLst>
          </p:cNvPr>
          <p:cNvSpPr>
            <a:spLocks noGrp="1"/>
          </p:cNvSpPr>
          <p:nvPr>
            <p:ph idx="1"/>
          </p:nvPr>
        </p:nvSpPr>
        <p:spPr/>
        <p:txBody>
          <a:bodyPr/>
          <a:lstStyle/>
          <a:p>
            <a:pPr lvl="0">
              <a:lnSpc>
                <a:spcPct val="107000"/>
              </a:lnSpc>
              <a:spcAft>
                <a:spcPts val="800"/>
              </a:spcAft>
              <a:buFont typeface="Courier New" panose="02070309020205020404" pitchFamily="49" charset="0"/>
              <a:buChar char="o"/>
              <a:tabLst>
                <a:tab pos="457200" algn="l"/>
              </a:tabLs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Consultation Model (consultation.py):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consultation model encapsulates the structure and functionality related to consultations between patients and doctors.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It stores information about consultations, including patient ID, doctor ID, medical problem, and other relevant details.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Courier New" panose="02070309020205020404" pitchFamily="49" charset="0"/>
              <a:buChar char="o"/>
              <a:tabLst>
                <a:tab pos="457200" algn="l"/>
              </a:tabLs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HTML Template Module (index.html):</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This module provides a simple HTML interface for user interaction with the telemedicine system.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It includes elements such as forms for submitting voice inputs and interfaces for displaying information, enhancing user experience and accessibility.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endParaRPr lang="en-IN" sz="2000" dirty="0"/>
          </a:p>
        </p:txBody>
      </p:sp>
      <p:sp>
        <p:nvSpPr>
          <p:cNvPr id="4" name="Date Placeholder 3">
            <a:extLst>
              <a:ext uri="{FF2B5EF4-FFF2-40B4-BE49-F238E27FC236}">
                <a16:creationId xmlns:a16="http://schemas.microsoft.com/office/drawing/2014/main" id="{59A56B9B-5D7F-4C7C-8F22-FD32778C879A}"/>
              </a:ext>
            </a:extLst>
          </p:cNvPr>
          <p:cNvSpPr>
            <a:spLocks noGrp="1"/>
          </p:cNvSpPr>
          <p:nvPr>
            <p:ph type="dt" sz="half" idx="10"/>
          </p:nvPr>
        </p:nvSpPr>
        <p:spPr/>
        <p:txBody>
          <a:bodyPr/>
          <a:lstStyle/>
          <a:p>
            <a:pPr>
              <a:defRPr/>
            </a:pPr>
            <a:r>
              <a:rPr lang="en-US" dirty="0"/>
              <a:t>GE-19612  PRIEE</a:t>
            </a:r>
          </a:p>
        </p:txBody>
      </p:sp>
      <p:sp>
        <p:nvSpPr>
          <p:cNvPr id="5" name="Footer Placeholder 4">
            <a:extLst>
              <a:ext uri="{FF2B5EF4-FFF2-40B4-BE49-F238E27FC236}">
                <a16:creationId xmlns:a16="http://schemas.microsoft.com/office/drawing/2014/main" id="{74D28935-2856-4170-B4E7-6CD93142F0D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17093F8-FB3A-4862-BE24-C063929BC3AD}"/>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331038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HOME PAGE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r>
              <a:rPr lang="en-US" dirty="0"/>
              <a:t>GE-19612  PRIEE</a:t>
            </a:r>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13</a:t>
            </a:fld>
            <a:endParaRPr lang="en-US" altLang="en-US"/>
          </a:p>
        </p:txBody>
      </p:sp>
      <p:pic>
        <p:nvPicPr>
          <p:cNvPr id="4" name="image9.jpeg">
            <a:extLst>
              <a:ext uri="{FF2B5EF4-FFF2-40B4-BE49-F238E27FC236}">
                <a16:creationId xmlns:a16="http://schemas.microsoft.com/office/drawing/2014/main" id="{581BC60D-D137-3FD5-95B2-D4F3ED7DFF84}"/>
              </a:ext>
            </a:extLst>
          </p:cNvPr>
          <p:cNvPicPr>
            <a:picLocks noChangeAspect="1"/>
          </p:cNvPicPr>
          <p:nvPr/>
        </p:nvPicPr>
        <p:blipFill>
          <a:blip r:embed="rId2" cstate="print"/>
          <a:stretch>
            <a:fillRect/>
          </a:stretch>
        </p:blipFill>
        <p:spPr>
          <a:xfrm>
            <a:off x="2240480" y="2154672"/>
            <a:ext cx="8221848" cy="3485732"/>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F3A5-3DAD-43F6-BC7E-104998CFA381}"/>
              </a:ext>
            </a:extLst>
          </p:cNvPr>
          <p:cNvSpPr>
            <a:spLocks noGrp="1"/>
          </p:cNvSpPr>
          <p:nvPr>
            <p:ph type="title"/>
          </p:nvPr>
        </p:nvSpPr>
        <p:spPr/>
        <p:txBody>
          <a:bodyPr/>
          <a:lstStyle/>
          <a:p>
            <a:r>
              <a:rPr lang="en-US" sz="3200" b="1" dirty="0">
                <a:solidFill>
                  <a:srgbClr val="FF0000"/>
                </a:solidFill>
              </a:rPr>
              <a:t>ABOUT :</a:t>
            </a:r>
            <a:endParaRPr lang="en-IN" sz="3200" dirty="0"/>
          </a:p>
        </p:txBody>
      </p:sp>
      <p:sp>
        <p:nvSpPr>
          <p:cNvPr id="4" name="Date Placeholder 3">
            <a:extLst>
              <a:ext uri="{FF2B5EF4-FFF2-40B4-BE49-F238E27FC236}">
                <a16:creationId xmlns:a16="http://schemas.microsoft.com/office/drawing/2014/main" id="{B001E23B-A7BE-4A68-A90F-2973D95175B5}"/>
              </a:ext>
            </a:extLst>
          </p:cNvPr>
          <p:cNvSpPr>
            <a:spLocks noGrp="1"/>
          </p:cNvSpPr>
          <p:nvPr>
            <p:ph type="dt" sz="half" idx="10"/>
          </p:nvPr>
        </p:nvSpPr>
        <p:spPr/>
        <p:txBody>
          <a:bodyPr/>
          <a:lstStyle/>
          <a:p>
            <a:pPr>
              <a:defRPr/>
            </a:pPr>
            <a:r>
              <a:rPr lang="en-US" dirty="0"/>
              <a:t>GE-19612  PRIEE</a:t>
            </a:r>
          </a:p>
        </p:txBody>
      </p:sp>
      <p:sp>
        <p:nvSpPr>
          <p:cNvPr id="5" name="Footer Placeholder 4">
            <a:extLst>
              <a:ext uri="{FF2B5EF4-FFF2-40B4-BE49-F238E27FC236}">
                <a16:creationId xmlns:a16="http://schemas.microsoft.com/office/drawing/2014/main" id="{2054E01A-6E9E-4FBC-AE90-66774FEB9CA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4702FD5-96AB-4945-B613-57C1FC4931D3}"/>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
        <p:nvSpPr>
          <p:cNvPr id="3" name="Content Placeholder 2">
            <a:extLst>
              <a:ext uri="{FF2B5EF4-FFF2-40B4-BE49-F238E27FC236}">
                <a16:creationId xmlns:a16="http://schemas.microsoft.com/office/drawing/2014/main" id="{BFEDBBEE-EF6C-2494-9B4C-F5508A7E4EEB}"/>
              </a:ext>
            </a:extLst>
          </p:cNvPr>
          <p:cNvSpPr>
            <a:spLocks noGrp="1"/>
          </p:cNvSpPr>
          <p:nvPr>
            <p:ph idx="1"/>
          </p:nvPr>
        </p:nvSpPr>
        <p:spPr/>
        <p:txBody>
          <a:bodyPr/>
          <a:lstStyle/>
          <a:p>
            <a:endParaRPr lang="en-US" dirty="0"/>
          </a:p>
        </p:txBody>
      </p:sp>
      <p:pic>
        <p:nvPicPr>
          <p:cNvPr id="8" name="image10.jpeg">
            <a:extLst>
              <a:ext uri="{FF2B5EF4-FFF2-40B4-BE49-F238E27FC236}">
                <a16:creationId xmlns:a16="http://schemas.microsoft.com/office/drawing/2014/main" id="{316833CB-89AD-A1C2-1825-22448A9AA0AB}"/>
              </a:ext>
            </a:extLst>
          </p:cNvPr>
          <p:cNvPicPr>
            <a:picLocks noChangeAspect="1"/>
          </p:cNvPicPr>
          <p:nvPr/>
        </p:nvPicPr>
        <p:blipFill>
          <a:blip r:embed="rId2" cstate="print"/>
          <a:stretch>
            <a:fillRect/>
          </a:stretch>
        </p:blipFill>
        <p:spPr>
          <a:xfrm>
            <a:off x="710131" y="1866049"/>
            <a:ext cx="8027469" cy="3764731"/>
          </a:xfrm>
          <a:prstGeom prst="rect">
            <a:avLst/>
          </a:prstGeom>
        </p:spPr>
      </p:pic>
    </p:spTree>
    <p:extLst>
      <p:ext uri="{BB962C8B-B14F-4D97-AF65-F5344CB8AC3E}">
        <p14:creationId xmlns:p14="http://schemas.microsoft.com/office/powerpoint/2010/main" val="123234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8B59-001D-4BE9-8620-7D0EA9798CC2}"/>
              </a:ext>
            </a:extLst>
          </p:cNvPr>
          <p:cNvSpPr>
            <a:spLocks noGrp="1"/>
          </p:cNvSpPr>
          <p:nvPr>
            <p:ph type="title"/>
          </p:nvPr>
        </p:nvSpPr>
        <p:spPr/>
        <p:txBody>
          <a:bodyPr/>
          <a:lstStyle/>
          <a:p>
            <a:r>
              <a:rPr lang="en-US" sz="3200" b="1" dirty="0">
                <a:solidFill>
                  <a:srgbClr val="FF0000"/>
                </a:solidFill>
              </a:rPr>
              <a:t>PATIENT LOGIN:</a:t>
            </a:r>
            <a:endParaRPr lang="en-IN" sz="3200" dirty="0"/>
          </a:p>
        </p:txBody>
      </p:sp>
      <p:sp>
        <p:nvSpPr>
          <p:cNvPr id="4" name="Date Placeholder 3">
            <a:extLst>
              <a:ext uri="{FF2B5EF4-FFF2-40B4-BE49-F238E27FC236}">
                <a16:creationId xmlns:a16="http://schemas.microsoft.com/office/drawing/2014/main" id="{73989042-CA96-4203-B7C8-8F81CE4946CA}"/>
              </a:ext>
            </a:extLst>
          </p:cNvPr>
          <p:cNvSpPr>
            <a:spLocks noGrp="1"/>
          </p:cNvSpPr>
          <p:nvPr>
            <p:ph type="dt" sz="half" idx="10"/>
          </p:nvPr>
        </p:nvSpPr>
        <p:spPr/>
        <p:txBody>
          <a:bodyPr/>
          <a:lstStyle/>
          <a:p>
            <a:pPr>
              <a:defRPr/>
            </a:pPr>
            <a:r>
              <a:rPr lang="en-US" dirty="0"/>
              <a:t>GE-19612  PRIEE</a:t>
            </a:r>
          </a:p>
        </p:txBody>
      </p:sp>
      <p:sp>
        <p:nvSpPr>
          <p:cNvPr id="5" name="Footer Placeholder 4">
            <a:extLst>
              <a:ext uri="{FF2B5EF4-FFF2-40B4-BE49-F238E27FC236}">
                <a16:creationId xmlns:a16="http://schemas.microsoft.com/office/drawing/2014/main" id="{0F504691-CB16-46CC-8464-2773709C956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FA01CFF-0DDC-4BA8-9A69-41483437A531}"/>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
        <p:nvSpPr>
          <p:cNvPr id="3" name="Content Placeholder 2">
            <a:extLst>
              <a:ext uri="{FF2B5EF4-FFF2-40B4-BE49-F238E27FC236}">
                <a16:creationId xmlns:a16="http://schemas.microsoft.com/office/drawing/2014/main" id="{811BCDC7-6EFC-4FAA-546A-5CB7DB4419F7}"/>
              </a:ext>
            </a:extLst>
          </p:cNvPr>
          <p:cNvSpPr>
            <a:spLocks noGrp="1"/>
          </p:cNvSpPr>
          <p:nvPr>
            <p:ph idx="1"/>
          </p:nvPr>
        </p:nvSpPr>
        <p:spPr/>
        <p:txBody>
          <a:bodyPr/>
          <a:lstStyle/>
          <a:p>
            <a:endParaRPr lang="en-US"/>
          </a:p>
        </p:txBody>
      </p:sp>
      <p:pic>
        <p:nvPicPr>
          <p:cNvPr id="8" name="image11.jpeg">
            <a:extLst>
              <a:ext uri="{FF2B5EF4-FFF2-40B4-BE49-F238E27FC236}">
                <a16:creationId xmlns:a16="http://schemas.microsoft.com/office/drawing/2014/main" id="{88A8A903-89DF-36DE-31AD-44290DE6B521}"/>
              </a:ext>
            </a:extLst>
          </p:cNvPr>
          <p:cNvPicPr>
            <a:picLocks noChangeAspect="1"/>
          </p:cNvPicPr>
          <p:nvPr/>
        </p:nvPicPr>
        <p:blipFill>
          <a:blip r:embed="rId2" cstate="print"/>
          <a:stretch>
            <a:fillRect/>
          </a:stretch>
        </p:blipFill>
        <p:spPr>
          <a:xfrm>
            <a:off x="812799" y="1746250"/>
            <a:ext cx="10667999" cy="4267199"/>
          </a:xfrm>
          <a:prstGeom prst="rect">
            <a:avLst/>
          </a:prstGeom>
        </p:spPr>
      </p:pic>
    </p:spTree>
    <p:extLst>
      <p:ext uri="{BB962C8B-B14F-4D97-AF65-F5344CB8AC3E}">
        <p14:creationId xmlns:p14="http://schemas.microsoft.com/office/powerpoint/2010/main" val="365171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AD64-F488-4B91-9F5E-19A02855A544}"/>
              </a:ext>
            </a:extLst>
          </p:cNvPr>
          <p:cNvSpPr>
            <a:spLocks noGrp="1"/>
          </p:cNvSpPr>
          <p:nvPr>
            <p:ph type="title"/>
          </p:nvPr>
        </p:nvSpPr>
        <p:spPr/>
        <p:txBody>
          <a:bodyPr/>
          <a:lstStyle/>
          <a:p>
            <a:r>
              <a:rPr lang="en-US" sz="3200" b="1" dirty="0">
                <a:solidFill>
                  <a:srgbClr val="FF0000"/>
                </a:solidFill>
              </a:rPr>
              <a:t>DISEASES:</a:t>
            </a:r>
            <a:endParaRPr lang="en-IN" sz="3200" dirty="0"/>
          </a:p>
        </p:txBody>
      </p:sp>
      <p:sp>
        <p:nvSpPr>
          <p:cNvPr id="4" name="Date Placeholder 3">
            <a:extLst>
              <a:ext uri="{FF2B5EF4-FFF2-40B4-BE49-F238E27FC236}">
                <a16:creationId xmlns:a16="http://schemas.microsoft.com/office/drawing/2014/main" id="{5F4B4769-1BD5-42F4-A46D-41F2DF154D56}"/>
              </a:ext>
            </a:extLst>
          </p:cNvPr>
          <p:cNvSpPr>
            <a:spLocks noGrp="1"/>
          </p:cNvSpPr>
          <p:nvPr>
            <p:ph type="dt" sz="half" idx="10"/>
          </p:nvPr>
        </p:nvSpPr>
        <p:spPr/>
        <p:txBody>
          <a:bodyPr/>
          <a:lstStyle/>
          <a:p>
            <a:pPr>
              <a:defRPr/>
            </a:pPr>
            <a:r>
              <a:rPr lang="en-US" dirty="0"/>
              <a:t>GE-19612  PRIEE</a:t>
            </a:r>
          </a:p>
        </p:txBody>
      </p:sp>
      <p:sp>
        <p:nvSpPr>
          <p:cNvPr id="5" name="Footer Placeholder 4">
            <a:extLst>
              <a:ext uri="{FF2B5EF4-FFF2-40B4-BE49-F238E27FC236}">
                <a16:creationId xmlns:a16="http://schemas.microsoft.com/office/drawing/2014/main" id="{F3EB86FC-6CAB-4DF4-B6B6-4DEE806C541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E874BC3-D7FC-48A0-B991-01F209201963}"/>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
        <p:nvSpPr>
          <p:cNvPr id="3" name="Content Placeholder 2">
            <a:extLst>
              <a:ext uri="{FF2B5EF4-FFF2-40B4-BE49-F238E27FC236}">
                <a16:creationId xmlns:a16="http://schemas.microsoft.com/office/drawing/2014/main" id="{D5B049C0-F746-BE4E-F7C8-6DAFF80E144D}"/>
              </a:ext>
            </a:extLst>
          </p:cNvPr>
          <p:cNvSpPr>
            <a:spLocks noGrp="1"/>
          </p:cNvSpPr>
          <p:nvPr>
            <p:ph idx="1"/>
          </p:nvPr>
        </p:nvSpPr>
        <p:spPr/>
        <p:txBody>
          <a:bodyPr/>
          <a:lstStyle/>
          <a:p>
            <a:endParaRPr lang="en-US"/>
          </a:p>
        </p:txBody>
      </p:sp>
      <p:pic>
        <p:nvPicPr>
          <p:cNvPr id="8" name="image14.jpeg">
            <a:extLst>
              <a:ext uri="{FF2B5EF4-FFF2-40B4-BE49-F238E27FC236}">
                <a16:creationId xmlns:a16="http://schemas.microsoft.com/office/drawing/2014/main" id="{B4F27FB2-7EFB-ABA1-A20C-42F808F8EB29}"/>
              </a:ext>
            </a:extLst>
          </p:cNvPr>
          <p:cNvPicPr>
            <a:picLocks noChangeAspect="1"/>
          </p:cNvPicPr>
          <p:nvPr/>
        </p:nvPicPr>
        <p:blipFill>
          <a:blip r:embed="rId2" cstate="print"/>
          <a:stretch>
            <a:fillRect/>
          </a:stretch>
        </p:blipFill>
        <p:spPr>
          <a:xfrm>
            <a:off x="755651" y="1746251"/>
            <a:ext cx="10678581" cy="4273549"/>
          </a:xfrm>
          <a:prstGeom prst="rect">
            <a:avLst/>
          </a:prstGeom>
        </p:spPr>
      </p:pic>
    </p:spTree>
    <p:extLst>
      <p:ext uri="{BB962C8B-B14F-4D97-AF65-F5344CB8AC3E}">
        <p14:creationId xmlns:p14="http://schemas.microsoft.com/office/powerpoint/2010/main" val="428906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7121-D634-DECD-5A3C-88FC60AA7AE0}"/>
              </a:ext>
            </a:extLst>
          </p:cNvPr>
          <p:cNvSpPr>
            <a:spLocks noGrp="1"/>
          </p:cNvSpPr>
          <p:nvPr>
            <p:ph type="title"/>
          </p:nvPr>
        </p:nvSpPr>
        <p:spPr/>
        <p:txBody>
          <a:bodyPr/>
          <a:lstStyle/>
          <a:p>
            <a:r>
              <a:rPr lang="en-US" sz="4000" b="1" dirty="0">
                <a:solidFill>
                  <a:srgbClr val="FF0000"/>
                </a:solidFill>
              </a:rPr>
              <a:t>OUTPUT:</a:t>
            </a:r>
            <a:endParaRPr lang="en-US" dirty="0"/>
          </a:p>
        </p:txBody>
      </p:sp>
      <p:sp>
        <p:nvSpPr>
          <p:cNvPr id="4" name="Date Placeholder 3">
            <a:extLst>
              <a:ext uri="{FF2B5EF4-FFF2-40B4-BE49-F238E27FC236}">
                <a16:creationId xmlns:a16="http://schemas.microsoft.com/office/drawing/2014/main" id="{8FC7D55D-D206-6852-37A5-1647A3A08B7F}"/>
              </a:ext>
            </a:extLst>
          </p:cNvPr>
          <p:cNvSpPr>
            <a:spLocks noGrp="1"/>
          </p:cNvSpPr>
          <p:nvPr>
            <p:ph type="dt" sz="half" idx="10"/>
          </p:nvPr>
        </p:nvSpPr>
        <p:spPr/>
        <p:txBody>
          <a:bodyPr/>
          <a:lstStyle/>
          <a:p>
            <a:pPr>
              <a:defRPr/>
            </a:pPr>
            <a:r>
              <a:rPr lang="en-US"/>
              <a:t>Phase-II First Review</a:t>
            </a:r>
            <a:endParaRPr lang="en-US" dirty="0"/>
          </a:p>
        </p:txBody>
      </p:sp>
      <p:sp>
        <p:nvSpPr>
          <p:cNvPr id="5" name="Footer Placeholder 4">
            <a:extLst>
              <a:ext uri="{FF2B5EF4-FFF2-40B4-BE49-F238E27FC236}">
                <a16:creationId xmlns:a16="http://schemas.microsoft.com/office/drawing/2014/main" id="{11F80B0D-93F0-D8B9-A9FA-2F48F12B3F6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4FA317D-0DC8-D46E-371E-2FF173F26226}"/>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pic>
        <p:nvPicPr>
          <p:cNvPr id="7" name="image15.jpeg">
            <a:extLst>
              <a:ext uri="{FF2B5EF4-FFF2-40B4-BE49-F238E27FC236}">
                <a16:creationId xmlns:a16="http://schemas.microsoft.com/office/drawing/2014/main" id="{897ED145-A403-766C-6E9B-FE1AB573FE99}"/>
              </a:ext>
            </a:extLst>
          </p:cNvPr>
          <p:cNvPicPr>
            <a:picLocks noGrp="1" noChangeAspect="1"/>
          </p:cNvPicPr>
          <p:nvPr>
            <p:ph idx="1"/>
          </p:nvPr>
        </p:nvPicPr>
        <p:blipFill>
          <a:blip r:embed="rId2" cstate="print"/>
          <a:stretch>
            <a:fillRect/>
          </a:stretch>
        </p:blipFill>
        <p:spPr>
          <a:xfrm>
            <a:off x="1680621" y="1752600"/>
            <a:ext cx="8818057" cy="4267200"/>
          </a:xfrm>
          <a:prstGeom prst="rect">
            <a:avLst/>
          </a:prstGeom>
        </p:spPr>
      </p:pic>
    </p:spTree>
    <p:extLst>
      <p:ext uri="{BB962C8B-B14F-4D97-AF65-F5344CB8AC3E}">
        <p14:creationId xmlns:p14="http://schemas.microsoft.com/office/powerpoint/2010/main" val="982197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indent="0" algn="just">
              <a:buClr>
                <a:srgbClr val="CC0000"/>
              </a:buClr>
              <a:buNone/>
              <a:defRP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he AI-assisted telemedicine project presents a comprehensive solution to modernize healthcare delivery. By integrating advanced technologies like voice recognition, NLP, and video conferencing, it aims to enhance medical accessibility and patient care. The modular architecture, comprising various services and models, ensures flexibility and scalability. Security measures such as fingerprint authentication and robust database management prioritize patient data privacy and integrity. This project addresses the limitations of traditional healthcare models, particularly in remote or underserved areas. Its adaptability to evolving healthcare needs positions it as a valuable asset in future healthcare systems. Through innovation and technology, it strives to improve healthcare outcomes and patient experiences, ultimately shaping the future of healthcare delivery.</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r>
              <a:rPr lang="en-US" dirty="0"/>
              <a:t>GE-19612  PRIEE</a:t>
            </a:r>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0" lvl="0" indent="0" algn="just">
              <a:buNone/>
            </a:pPr>
            <a:r>
              <a:rPr lang="en-US" sz="2400" dirty="0">
                <a:effectLst/>
                <a:latin typeface="Times New Roman" panose="02020603050405020304" pitchFamily="18" charset="0"/>
                <a:ea typeface="SimSun" panose="02010600030101010101" pitchFamily="2" charset="-122"/>
              </a:rPr>
              <a:t>1. Smith, A., &amp; Thomas, D. (2020). "Telemedicine: A New Frontier in Healthcare Delivery." In Proceedings of the International Conference on Computational Science and Its Applications (pp. 237-248). Springer, Cham.</a:t>
            </a:r>
          </a:p>
          <a:p>
            <a:pPr marL="0" lvl="0" indent="0" algn="just">
              <a:buNone/>
            </a:pPr>
            <a:r>
              <a:rPr lang="en-US" sz="2400" dirty="0">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Bashshur</a:t>
            </a:r>
            <a:r>
              <a:rPr lang="en-US" sz="2400" dirty="0">
                <a:effectLst/>
                <a:latin typeface="Times New Roman" panose="02020603050405020304" pitchFamily="18" charset="0"/>
                <a:ea typeface="SimSun" panose="02010600030101010101" pitchFamily="2" charset="-122"/>
              </a:rPr>
              <a:t>, R. L., Shannon, G. W., &amp; </a:t>
            </a:r>
            <a:r>
              <a:rPr lang="en-US" sz="2400" dirty="0" err="1">
                <a:effectLst/>
                <a:latin typeface="Times New Roman" panose="02020603050405020304" pitchFamily="18" charset="0"/>
                <a:ea typeface="SimSun" panose="02010600030101010101" pitchFamily="2" charset="-122"/>
              </a:rPr>
              <a:t>Bashshur</a:t>
            </a:r>
            <a:r>
              <a:rPr lang="en-US" sz="2400" dirty="0">
                <a:effectLst/>
                <a:latin typeface="Times New Roman" panose="02020603050405020304" pitchFamily="18" charset="0"/>
                <a:ea typeface="SimSun" panose="02010600030101010101" pitchFamily="2" charset="-122"/>
              </a:rPr>
              <a:t>, N. (2019). "The Empirical Evidence for Telemedicine Interventions in Mental Disorders." Telemedicine and e-Health, 25(6), 433-437.</a:t>
            </a:r>
          </a:p>
          <a:p>
            <a:pPr marL="0" lvl="0" indent="0" algn="just">
              <a:buNone/>
            </a:pPr>
            <a:r>
              <a:rPr lang="en-US" sz="2400" dirty="0">
                <a:effectLst/>
                <a:latin typeface="Times New Roman" panose="02020603050405020304" pitchFamily="18" charset="0"/>
                <a:ea typeface="SimSun" panose="02010600030101010101" pitchFamily="2" charset="-122"/>
              </a:rPr>
              <a:t>3. Hollander, J. E., &amp; Carr, B. G. (2020). "Virtually Perfect? Telemedicine for Covid-19." New England Journal of Medicine, 382(18), 1679-1681.</a:t>
            </a:r>
          </a:p>
          <a:p>
            <a:pPr marL="0" lvl="0" indent="0" algn="just">
              <a:buNone/>
            </a:pPr>
            <a:r>
              <a:rPr lang="en-US" sz="2400" dirty="0">
                <a:effectLst/>
                <a:latin typeface="Times New Roman" panose="02020603050405020304" pitchFamily="18" charset="0"/>
                <a:ea typeface="SimSun" panose="02010600030101010101" pitchFamily="2" charset="-122"/>
              </a:rPr>
              <a:t>4. </a:t>
            </a:r>
            <a:r>
              <a:rPr lang="en-US" sz="2400" dirty="0" err="1">
                <a:effectLst/>
                <a:latin typeface="Times New Roman" panose="02020603050405020304" pitchFamily="18" charset="0"/>
                <a:ea typeface="SimSun" panose="02010600030101010101" pitchFamily="2" charset="-122"/>
              </a:rPr>
              <a:t>Ohannessian</a:t>
            </a:r>
            <a:r>
              <a:rPr lang="en-US" sz="2400" dirty="0">
                <a:effectLst/>
                <a:latin typeface="Times New Roman" panose="02020603050405020304" pitchFamily="18" charset="0"/>
                <a:ea typeface="SimSun" panose="02010600030101010101" pitchFamily="2" charset="-122"/>
              </a:rPr>
              <a:t>, R., Duong, T. A., &amp; Odone, A. (2020). "Global Telemedicine Implementation and Integration Within Health Systems to Fight the COVID-19 Pandemic: A Call to Action." JMIR Public Health and Surveillance, 6(2), e18810.</a:t>
            </a:r>
          </a:p>
          <a:p>
            <a:pPr marL="342900" lvl="0" indent="-342900" algn="just">
              <a:buFont typeface="+mj-lt"/>
              <a:buAutoNum type="arabicPeriod"/>
            </a:pPr>
            <a:endParaRPr lang="en-IN" sz="2400" dirty="0">
              <a:effectLst/>
              <a:latin typeface="Times New Roman" panose="02020603050405020304" pitchFamily="18" charset="0"/>
              <a:ea typeface="SimSun" panose="02010600030101010101" pitchFamily="2" charset="-122"/>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r>
              <a:rPr lang="en-US" dirty="0"/>
              <a:t>GE-19612  PRIEE</a:t>
            </a: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19</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2000" dirty="0"/>
              <a:t>	This project proposes the development of an AI-powered telemedicine platform, combining voice recognition, NLP, video conferencing, and authentication mechanisms. By integrating these technologies, the system enables remote consultations between patients and healthcare providers, enhancing medical accessibility. Robust database interactions ensure secure storage of patient and doctor information, while fingerprint authentication enhances security. The structured project approach facilitates seamless implementation and scalability. Through advanced AI models and stringent security measures, the platform aims to improve healthcare access and patient outcomes. This project aligns with the growing demand for remote healthcare solutions, particularly in underserved areas or during crises. By leveraging technology, it addresses the evolving needs of the healthcare industry and contributes to better healthcare delivery worldwide.</a:t>
            </a:r>
            <a:endParaRPr lang="en-IN" sz="2000"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r>
              <a:rPr lang="en-US" dirty="0"/>
              <a:t>GE-19612  PRIEE</a:t>
            </a:r>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3722-722E-430B-BDF1-B512A33253E4}"/>
              </a:ext>
            </a:extLst>
          </p:cNvPr>
          <p:cNvSpPr>
            <a:spLocks noGrp="1"/>
          </p:cNvSpPr>
          <p:nvPr>
            <p:ph type="title"/>
          </p:nvPr>
        </p:nvSpPr>
        <p:spPr/>
        <p:txBody>
          <a:bodyPr/>
          <a:lstStyle/>
          <a:p>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7F405C89-A2AD-4C2E-B048-38801C0A50A0}"/>
              </a:ext>
            </a:extLst>
          </p:cNvPr>
          <p:cNvSpPr>
            <a:spLocks noGrp="1"/>
          </p:cNvSpPr>
          <p:nvPr>
            <p:ph idx="1"/>
          </p:nvPr>
        </p:nvSpPr>
        <p:spPr>
          <a:xfrm>
            <a:off x="762000" y="1600200"/>
            <a:ext cx="10668000" cy="4267200"/>
          </a:xfrm>
        </p:spPr>
        <p:txBody>
          <a:bodyPr/>
          <a:lstStyle/>
          <a:p>
            <a:pPr marL="0" lvl="0" indent="0" algn="just">
              <a:buNone/>
            </a:pPr>
            <a:r>
              <a:rPr lang="en-US" sz="2400" dirty="0">
                <a:solidFill>
                  <a:srgbClr val="000000"/>
                </a:solidFill>
                <a:effectLst/>
                <a:latin typeface="Times New Roman" panose="02020603050405020304" pitchFamily="18" charset="0"/>
                <a:ea typeface="SimSun" panose="02010600030101010101" pitchFamily="2" charset="-122"/>
              </a:rPr>
              <a:t> 5. </a:t>
            </a:r>
            <a:r>
              <a:rPr lang="en-US" sz="2400" dirty="0" err="1">
                <a:solidFill>
                  <a:srgbClr val="000000"/>
                </a:solidFill>
                <a:effectLst/>
                <a:latin typeface="Times New Roman" panose="02020603050405020304" pitchFamily="18" charset="0"/>
                <a:ea typeface="SimSun" panose="02010600030101010101" pitchFamily="2" charset="-122"/>
              </a:rPr>
              <a:t>Bashshur</a:t>
            </a:r>
            <a:r>
              <a:rPr lang="en-US" sz="2400" dirty="0">
                <a:solidFill>
                  <a:srgbClr val="000000"/>
                </a:solidFill>
                <a:effectLst/>
                <a:latin typeface="Times New Roman" panose="02020603050405020304" pitchFamily="18" charset="0"/>
                <a:ea typeface="SimSun" panose="02010600030101010101" pitchFamily="2" charset="-122"/>
              </a:rPr>
              <a:t>, R., </a:t>
            </a:r>
            <a:r>
              <a:rPr lang="en-US" sz="2400" dirty="0" err="1">
                <a:solidFill>
                  <a:srgbClr val="000000"/>
                </a:solidFill>
                <a:effectLst/>
                <a:latin typeface="Times New Roman" panose="02020603050405020304" pitchFamily="18" charset="0"/>
                <a:ea typeface="SimSun" panose="02010600030101010101" pitchFamily="2" charset="-122"/>
              </a:rPr>
              <a:t>Doarn</a:t>
            </a:r>
            <a:r>
              <a:rPr lang="en-US" sz="2400" dirty="0">
                <a:solidFill>
                  <a:srgbClr val="000000"/>
                </a:solidFill>
                <a:effectLst/>
                <a:latin typeface="Times New Roman" panose="02020603050405020304" pitchFamily="18" charset="0"/>
                <a:ea typeface="SimSun" panose="02010600030101010101" pitchFamily="2" charset="-122"/>
              </a:rPr>
              <a:t>, C. R., </a:t>
            </a:r>
            <a:r>
              <a:rPr lang="en-US" sz="2400" dirty="0" err="1">
                <a:solidFill>
                  <a:srgbClr val="000000"/>
                </a:solidFill>
                <a:effectLst/>
                <a:latin typeface="Times New Roman" panose="02020603050405020304" pitchFamily="18" charset="0"/>
                <a:ea typeface="SimSun" panose="02010600030101010101" pitchFamily="2" charset="-122"/>
              </a:rPr>
              <a:t>Frenk</a:t>
            </a:r>
            <a:r>
              <a:rPr lang="en-US" sz="2400" dirty="0">
                <a:solidFill>
                  <a:srgbClr val="000000"/>
                </a:solidFill>
                <a:effectLst/>
                <a:latin typeface="Times New Roman" panose="02020603050405020304" pitchFamily="18" charset="0"/>
                <a:ea typeface="SimSun" panose="02010600030101010101" pitchFamily="2" charset="-122"/>
              </a:rPr>
              <a:t>, J. M., Kvedar, J. C., </a:t>
            </a:r>
            <a:r>
              <a:rPr lang="en-US" sz="2400" dirty="0" err="1">
                <a:solidFill>
                  <a:srgbClr val="000000"/>
                </a:solidFill>
                <a:effectLst/>
                <a:latin typeface="Times New Roman" panose="02020603050405020304" pitchFamily="18" charset="0"/>
                <a:ea typeface="SimSun" panose="02010600030101010101" pitchFamily="2" charset="-122"/>
              </a:rPr>
              <a:t>Woolliscroft</a:t>
            </a:r>
            <a:r>
              <a:rPr lang="en-US" sz="2400" dirty="0">
                <a:solidFill>
                  <a:srgbClr val="000000"/>
                </a:solidFill>
                <a:effectLst/>
                <a:latin typeface="Times New Roman" panose="02020603050405020304" pitchFamily="18" charset="0"/>
                <a:ea typeface="SimSun" panose="02010600030101010101" pitchFamily="2" charset="-122"/>
              </a:rPr>
              <a:t>, J. O., &amp; </a:t>
            </a:r>
            <a:r>
              <a:rPr lang="en-US" sz="2400" dirty="0" err="1">
                <a:solidFill>
                  <a:srgbClr val="000000"/>
                </a:solidFill>
                <a:effectLst/>
                <a:latin typeface="Times New Roman" panose="02020603050405020304" pitchFamily="18" charset="0"/>
                <a:ea typeface="SimSun" panose="02010600030101010101" pitchFamily="2" charset="-122"/>
              </a:rPr>
              <a:t>Yellowlees</a:t>
            </a:r>
            <a:r>
              <a:rPr lang="en-US" sz="2400" dirty="0">
                <a:solidFill>
                  <a:srgbClr val="000000"/>
                </a:solidFill>
                <a:effectLst/>
                <a:latin typeface="Times New Roman" panose="02020603050405020304" pitchFamily="18" charset="0"/>
                <a:ea typeface="SimSun" panose="02010600030101010101" pitchFamily="2" charset="-122"/>
              </a:rPr>
              <a:t>, P. (2020). "Telemedicine and the COVID-19 Pandemic, Lessons for the Future." Telemedicine and e-Health, 26(5), 571-573.</a:t>
            </a:r>
          </a:p>
          <a:p>
            <a:pPr marL="0" lvl="0" indent="0" algn="just">
              <a:buNone/>
            </a:pPr>
            <a:r>
              <a:rPr lang="en-US" sz="2400" dirty="0">
                <a:solidFill>
                  <a:srgbClr val="000000"/>
                </a:solidFill>
                <a:effectLst/>
                <a:latin typeface="Times New Roman" panose="02020603050405020304" pitchFamily="18" charset="0"/>
                <a:ea typeface="SimSun" panose="02010600030101010101" pitchFamily="2" charset="-122"/>
              </a:rPr>
              <a:t>6. Wang, H., Jin, Y., &amp; Wang, Y. (2020). "Globally Exploiting Telemedicine for Pulmonary Rehabilitation During the COVID-19 Pandemic." Telemedicine and e-Health, 26(12), 1469-1473.</a:t>
            </a:r>
          </a:p>
          <a:p>
            <a:pPr marL="0" lvl="0" indent="0" algn="just">
              <a:buNone/>
            </a:pPr>
            <a:r>
              <a:rPr lang="en-US" sz="2400" dirty="0">
                <a:solidFill>
                  <a:srgbClr val="000000"/>
                </a:solidFill>
                <a:effectLst/>
                <a:latin typeface="Times New Roman" panose="02020603050405020304" pitchFamily="18" charset="0"/>
                <a:ea typeface="SimSun" panose="02010600030101010101" pitchFamily="2" charset="-122"/>
              </a:rPr>
              <a:t>7. </a:t>
            </a:r>
            <a:r>
              <a:rPr lang="en-US" sz="2400" dirty="0" err="1">
                <a:solidFill>
                  <a:srgbClr val="000000"/>
                </a:solidFill>
                <a:effectLst/>
                <a:latin typeface="Times New Roman" panose="02020603050405020304" pitchFamily="18" charset="0"/>
                <a:ea typeface="SimSun" panose="02010600030101010101" pitchFamily="2" charset="-122"/>
              </a:rPr>
              <a:t>Okoniewska</a:t>
            </a:r>
            <a:r>
              <a:rPr lang="en-US" sz="2400" dirty="0">
                <a:solidFill>
                  <a:srgbClr val="000000"/>
                </a:solidFill>
                <a:effectLst/>
                <a:latin typeface="Times New Roman" panose="02020603050405020304" pitchFamily="18" charset="0"/>
                <a:ea typeface="SimSun" panose="02010600030101010101" pitchFamily="2" charset="-122"/>
              </a:rPr>
              <a:t>, B. M., Santana, M. J., &amp; Holroyd-Leduc, J. (2020). "Patient Telemedicine Portal Use for Caregiver-Involved Geriatric Assessment Visits: Secondary Analysis of a Randomized Controlled Trial." JMIR Aging, 3(1), e21666.</a:t>
            </a:r>
          </a:p>
          <a:p>
            <a:pPr marL="0" lvl="0" indent="0" algn="just">
              <a:buNone/>
            </a:pPr>
            <a:r>
              <a:rPr lang="en-US" sz="2400" dirty="0">
                <a:solidFill>
                  <a:srgbClr val="000000"/>
                </a:solidFill>
                <a:effectLst/>
                <a:latin typeface="Times New Roman" panose="02020603050405020304" pitchFamily="18" charset="0"/>
                <a:ea typeface="SimSun" panose="02010600030101010101" pitchFamily="2" charset="-122"/>
              </a:rPr>
              <a:t>8. Bhat, S., &amp; </a:t>
            </a:r>
            <a:r>
              <a:rPr lang="en-US" sz="2400" dirty="0" err="1">
                <a:solidFill>
                  <a:srgbClr val="000000"/>
                </a:solidFill>
                <a:effectLst/>
                <a:latin typeface="Times New Roman" panose="02020603050405020304" pitchFamily="18" charset="0"/>
                <a:ea typeface="SimSun" panose="02010600030101010101" pitchFamily="2" charset="-122"/>
              </a:rPr>
              <a:t>Yathiraj</a:t>
            </a:r>
            <a:r>
              <a:rPr lang="en-US" sz="2400" dirty="0">
                <a:solidFill>
                  <a:srgbClr val="000000"/>
                </a:solidFill>
                <a:effectLst/>
                <a:latin typeface="Times New Roman" panose="02020603050405020304" pitchFamily="18" charset="0"/>
                <a:ea typeface="SimSun" panose="02010600030101010101" pitchFamily="2" charset="-122"/>
              </a:rPr>
              <a:t>, A. (2021). "Impact of COVID-19 on the Adoption of Telemedicine and its Challenges." Journal of Critical Reviews, 8(1), 380-384.</a:t>
            </a:r>
            <a:endParaRPr lang="en-IN" sz="2400" dirty="0">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a:p>
            <a:pPr marL="0" indent="0">
              <a:buNone/>
            </a:pPr>
            <a:endParaRPr lang="en-IN" sz="2400" dirty="0"/>
          </a:p>
        </p:txBody>
      </p:sp>
      <p:sp>
        <p:nvSpPr>
          <p:cNvPr id="4" name="Date Placeholder 3">
            <a:extLst>
              <a:ext uri="{FF2B5EF4-FFF2-40B4-BE49-F238E27FC236}">
                <a16:creationId xmlns:a16="http://schemas.microsoft.com/office/drawing/2014/main" id="{A4B7E4E3-2EF0-4174-AF33-8184ABCB94F5}"/>
              </a:ext>
            </a:extLst>
          </p:cNvPr>
          <p:cNvSpPr>
            <a:spLocks noGrp="1"/>
          </p:cNvSpPr>
          <p:nvPr>
            <p:ph type="dt" sz="half" idx="10"/>
          </p:nvPr>
        </p:nvSpPr>
        <p:spPr/>
        <p:txBody>
          <a:bodyPr/>
          <a:lstStyle/>
          <a:p>
            <a:pPr>
              <a:defRPr/>
            </a:pPr>
            <a:r>
              <a:rPr lang="en-US" dirty="0"/>
              <a:t>GE-19612  PRIEE</a:t>
            </a:r>
          </a:p>
        </p:txBody>
      </p:sp>
      <p:sp>
        <p:nvSpPr>
          <p:cNvPr id="5" name="Footer Placeholder 4">
            <a:extLst>
              <a:ext uri="{FF2B5EF4-FFF2-40B4-BE49-F238E27FC236}">
                <a16:creationId xmlns:a16="http://schemas.microsoft.com/office/drawing/2014/main" id="{7D91F1E4-24B0-4505-8595-5CDC7F8FC96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0AE1CC9-CBE1-4DC4-9B6D-E6CF27F1927D}"/>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Tree>
    <p:extLst>
      <p:ext uri="{BB962C8B-B14F-4D97-AF65-F5344CB8AC3E}">
        <p14:creationId xmlns:p14="http://schemas.microsoft.com/office/powerpoint/2010/main" val="759272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0B3B-7F75-412D-BB51-51F6986C875A}"/>
              </a:ext>
            </a:extLst>
          </p:cNvPr>
          <p:cNvSpPr>
            <a:spLocks noGrp="1"/>
          </p:cNvSpPr>
          <p:nvPr>
            <p:ph type="title"/>
          </p:nvPr>
        </p:nvSpPr>
        <p:spPr/>
        <p:txBody>
          <a:bodyPr/>
          <a:lstStyle/>
          <a:p>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E20CD2CA-1C78-402E-9E16-141B400757F4}"/>
              </a:ext>
            </a:extLst>
          </p:cNvPr>
          <p:cNvSpPr>
            <a:spLocks noGrp="1"/>
          </p:cNvSpPr>
          <p:nvPr>
            <p:ph idx="1"/>
          </p:nvPr>
        </p:nvSpPr>
        <p:spPr/>
        <p:txBody>
          <a:bodyPr/>
          <a:lstStyle/>
          <a:p>
            <a:pPr marL="0" lvl="0" indent="0">
              <a:lnSpc>
                <a:spcPct val="107000"/>
              </a:lnSpc>
              <a:spcAft>
                <a:spcPts val="800"/>
              </a:spcAft>
              <a:buNone/>
              <a:tabLst>
                <a:tab pos="408940" algn="l"/>
              </a:tabLst>
            </a:pP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9. Telemedicine and Telehealth Service Provider Market, 2020-2027 (2021). Retrieved from https://www.grandviewresearch.com/industry-analysis/telemedicine-industry.</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08940" algn="l"/>
              </a:tabLst>
            </a:pP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10. Medicare Telemedicine Health Care Provider Fact Sheet. (n.d.). </a:t>
            </a:r>
            <a:r>
              <a:rPr lang="en-IN" sz="2200" kern="0" dirty="0" err="1">
                <a:effectLst/>
                <a:latin typeface="Times New Roman" panose="02020603050405020304" pitchFamily="18" charset="0"/>
                <a:ea typeface="Times New Roman" panose="02020603050405020304" pitchFamily="18" charset="0"/>
                <a:cs typeface="Times New Roman" panose="02020603050405020304" pitchFamily="18" charset="0"/>
              </a:rPr>
              <a:t>Centers</a:t>
            </a: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 for Medicare &amp; Medicaid Services. Retrieved from </a:t>
            </a: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https://www.cms.gov/newsroom/fact-sheets/medicare-telemedicine-health-care-provider-fact-sheet</a:t>
            </a: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2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08940" algn="l"/>
              </a:tabLs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11. </a:t>
            </a: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AMA Digital Health Study: Physicians' Motivations and Requirements for Adopting Digital Health. (2019). American Medical Association. Retrieved from https://www.ama-assn.org/system/files/2019-04/ama-digital-health-study.pdf.</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08940" algn="l"/>
              </a:tabLst>
            </a:pP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12. </a:t>
            </a:r>
            <a:r>
              <a:rPr lang="en-IN" sz="2200" kern="0" dirty="0" err="1">
                <a:effectLst/>
                <a:latin typeface="Times New Roman" panose="02020603050405020304" pitchFamily="18" charset="0"/>
                <a:ea typeface="Times New Roman" panose="02020603050405020304" pitchFamily="18" charset="0"/>
                <a:cs typeface="Times New Roman" panose="02020603050405020304" pitchFamily="18" charset="0"/>
              </a:rPr>
              <a:t>Bashshur</a:t>
            </a: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 R. L., &amp; </a:t>
            </a:r>
            <a:r>
              <a:rPr lang="en-IN" sz="2200" kern="0" dirty="0" err="1">
                <a:effectLst/>
                <a:latin typeface="Times New Roman" panose="02020603050405020304" pitchFamily="18" charset="0"/>
                <a:ea typeface="Times New Roman" panose="02020603050405020304" pitchFamily="18" charset="0"/>
                <a:cs typeface="Times New Roman" panose="02020603050405020304" pitchFamily="18" charset="0"/>
              </a:rPr>
              <a:t>Doarn</a:t>
            </a: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 C. R. (2019). "Changes in Telemedicine Reimbursement in the United States in the 2010s." Telemedicine and e-Health, 25(8), 649-651.</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200" dirty="0"/>
          </a:p>
        </p:txBody>
      </p:sp>
      <p:sp>
        <p:nvSpPr>
          <p:cNvPr id="4" name="Date Placeholder 3">
            <a:extLst>
              <a:ext uri="{FF2B5EF4-FFF2-40B4-BE49-F238E27FC236}">
                <a16:creationId xmlns:a16="http://schemas.microsoft.com/office/drawing/2014/main" id="{CC7E1A98-FA37-4BF4-A93C-B6A92C54E1F1}"/>
              </a:ext>
            </a:extLst>
          </p:cNvPr>
          <p:cNvSpPr>
            <a:spLocks noGrp="1"/>
          </p:cNvSpPr>
          <p:nvPr>
            <p:ph type="dt" sz="half" idx="10"/>
          </p:nvPr>
        </p:nvSpPr>
        <p:spPr/>
        <p:txBody>
          <a:bodyPr/>
          <a:lstStyle/>
          <a:p>
            <a:pPr>
              <a:defRPr/>
            </a:pPr>
            <a:r>
              <a:rPr lang="en-US" dirty="0"/>
              <a:t>GE-19612  PRIEE</a:t>
            </a:r>
          </a:p>
        </p:txBody>
      </p:sp>
      <p:sp>
        <p:nvSpPr>
          <p:cNvPr id="5" name="Footer Placeholder 4">
            <a:extLst>
              <a:ext uri="{FF2B5EF4-FFF2-40B4-BE49-F238E27FC236}">
                <a16:creationId xmlns:a16="http://schemas.microsoft.com/office/drawing/2014/main" id="{251BC3F3-BB99-46D5-82F9-40D3F2672A70}"/>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77835EA-B5F4-42D3-87A9-38AB6A74548C}"/>
              </a:ext>
            </a:extLst>
          </p:cNvPr>
          <p:cNvSpPr>
            <a:spLocks noGrp="1"/>
          </p:cNvSpPr>
          <p:nvPr>
            <p:ph type="sldNum" sz="quarter" idx="12"/>
          </p:nvPr>
        </p:nvSpPr>
        <p:spPr/>
        <p:txBody>
          <a:bodyPr/>
          <a:lstStyle/>
          <a:p>
            <a:pPr>
              <a:defRPr/>
            </a:pPr>
            <a:fld id="{BDC2143B-610F-499C-A392-DFFBE135A7B2}" type="slidenum">
              <a:rPr lang="en-US" altLang="en-US" smtClean="0"/>
              <a:pPr>
                <a:defRPr/>
              </a:pPr>
              <a:t>21</a:t>
            </a:fld>
            <a:endParaRPr lang="en-US" altLang="en-US"/>
          </a:p>
        </p:txBody>
      </p:sp>
    </p:spTree>
    <p:extLst>
      <p:ext uri="{BB962C8B-B14F-4D97-AF65-F5344CB8AC3E}">
        <p14:creationId xmlns:p14="http://schemas.microsoft.com/office/powerpoint/2010/main" val="383528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r>
              <a:rPr lang="en-US" dirty="0"/>
              <a:t>GE-19612  PRIEE</a:t>
            </a:r>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22</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 In the existing healthcare system, reliance on in-person consultations poses limitations, particularly in remote or underserved regions, exacerbating disparities in medical access. Timely diagnosis and treatment are often hindered by geographical barriers, contributing to delays in patient care. Moreover, conventional healthcare models face challenges meeting the surging demand for remote services, notably evident during pandemics. These limitations underscore the urgent need for innovative solutions that transcend physical boundaries, ensuring equitable access to healthcare expertise regardless of location. By harnessing emerging technologies and telemedicine platforms, healthcare delivery can evolve to meet the evolving needs of patients, offering timely interventions and improving overall health outcomes.</a:t>
            </a: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r>
              <a:rPr lang="en-US" dirty="0"/>
              <a:t>GE-19612  PRIEE</a:t>
            </a:r>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2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proposed AI-assisted telemedicine system presents a transformative approach to healthcare delivery, leveraging state-of-the-art technologies to bridge geographical and logistical gaps between patients and healthcare providers. Through seamless integration of advanced tools like voice recognition, natural language processing (NLP), and video conferencing, the system empowers remote consultations, ensuring prompt access to specialized medical expertise irrespective of physical location. Robust database management coupled with stringent security measures, including fingerprint authentication, fortifies data privacy and integrity, instilling confidence in patients and healthcare professionals alike. By embracing innovation as its cornerstone, this forward-looking system not only enhances medical accessibility but also anticipates and addresses evolving patient needs, ultimately striving to elevate healthcare standards and improve overall patient outcomes in an ever-changing healthcare landscape.</a:t>
            </a:r>
            <a:endParaRPr lang="en-IN" sz="2200"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r>
              <a:rPr lang="en-US" dirty="0"/>
              <a:t>GE-19612  PRIEE</a:t>
            </a:r>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r>
              <a:rPr lang="en-US" dirty="0"/>
              <a:t>GE-19612  PRIEE</a:t>
            </a:r>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5" name="image4.png">
            <a:extLst>
              <a:ext uri="{FF2B5EF4-FFF2-40B4-BE49-F238E27FC236}">
                <a16:creationId xmlns:a16="http://schemas.microsoft.com/office/drawing/2014/main" id="{BBFABD9C-4856-61A8-7F29-2059FD678094}"/>
              </a:ext>
            </a:extLst>
          </p:cNvPr>
          <p:cNvPicPr>
            <a:picLocks noChangeAspect="1"/>
          </p:cNvPicPr>
          <p:nvPr/>
        </p:nvPicPr>
        <p:blipFill>
          <a:blip r:embed="rId2" cstate="print"/>
          <a:stretch>
            <a:fillRect/>
          </a:stretch>
        </p:blipFill>
        <p:spPr>
          <a:xfrm>
            <a:off x="4782820" y="1904868"/>
            <a:ext cx="3545389" cy="4114932"/>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lvl="0">
              <a:lnSpc>
                <a:spcPct val="107000"/>
              </a:lnSpc>
              <a:spcAft>
                <a:spcPts val="800"/>
              </a:spcAft>
              <a:buFont typeface="Courier New" panose="02070309020205020404" pitchFamily="49" charset="0"/>
              <a:buChar char="o"/>
              <a:tabLst>
                <a:tab pos="457200" algn="l"/>
              </a:tabLst>
            </a:pPr>
            <a:endPar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buFont typeface="Courier New" panose="02070309020205020404" pitchFamily="49" charset="0"/>
              <a:buChar char="o"/>
              <a:tabLst>
                <a:tab pos="457200" algn="l"/>
              </a:tabLs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Voice Service Module</a:t>
            </a: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Courier New" panose="02070309020205020404" pitchFamily="49" charset="0"/>
              <a:buChar char="o"/>
              <a:tabLst>
                <a:tab pos="457200" algn="l"/>
              </a:tabLs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NLP Service Module</a:t>
            </a: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Courier New" panose="02070309020205020404" pitchFamily="49" charset="0"/>
              <a:buChar char="o"/>
              <a:tabLst>
                <a:tab pos="457200" algn="l"/>
              </a:tabLs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Video Service Module</a:t>
            </a: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Courier New" panose="02070309020205020404" pitchFamily="49" charset="0"/>
              <a:buChar char="o"/>
              <a:tabLst>
                <a:tab pos="457200" algn="l"/>
              </a:tabLs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Authentication Service Module</a:t>
            </a: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Courier New" panose="02070309020205020404" pitchFamily="49" charset="0"/>
              <a:buChar char="o"/>
              <a:tabLst>
                <a:tab pos="457200" algn="l"/>
              </a:tabLs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Database Service Module</a:t>
            </a: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800"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r>
              <a:rPr lang="en-US" dirty="0"/>
              <a:t>GE-19612  PRIEE</a:t>
            </a:r>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342900" lvl="0" indent="-342900">
              <a:lnSpc>
                <a:spcPct val="107000"/>
              </a:lnSpc>
              <a:spcAft>
                <a:spcPts val="800"/>
              </a:spcAft>
              <a:buFont typeface="+mj-lt"/>
              <a:buAutoNum type="arabicPeriod"/>
              <a:tabLst>
                <a:tab pos="457200" algn="l"/>
              </a:tabLst>
            </a:pPr>
            <a:endPar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buFont typeface="Courier New" panose="02070309020205020404" pitchFamily="49" charset="0"/>
              <a:buChar char="o"/>
              <a:tabLst>
                <a:tab pos="457200" algn="l"/>
              </a:tabLs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Routes Module</a:t>
            </a: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Courier New" panose="02070309020205020404" pitchFamily="49" charset="0"/>
              <a:buChar char="o"/>
              <a:tabLst>
                <a:tab pos="457200" algn="l"/>
              </a:tabLs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Patient Model</a:t>
            </a: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Courier New" panose="02070309020205020404" pitchFamily="49" charset="0"/>
              <a:buChar char="o"/>
              <a:tabLst>
                <a:tab pos="457200" algn="l"/>
              </a:tabLs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Doctor Model</a:t>
            </a: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Courier New" panose="02070309020205020404" pitchFamily="49" charset="0"/>
              <a:buChar char="o"/>
              <a:tabLst>
                <a:tab pos="457200" algn="l"/>
              </a:tabLs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Consultation Model</a:t>
            </a: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Courier New" panose="02070309020205020404" pitchFamily="49" charset="0"/>
              <a:buChar char="o"/>
              <a:tabLst>
                <a:tab pos="457200" algn="l"/>
              </a:tabLs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HTML Template Module</a:t>
            </a: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800"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r>
              <a:rPr lang="en-US" dirty="0"/>
              <a:t>GE-19612  PRIEE</a:t>
            </a:r>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3490622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lvl="0">
              <a:lnSpc>
                <a:spcPct val="107000"/>
              </a:lnSpc>
              <a:spcAft>
                <a:spcPts val="800"/>
              </a:spcAft>
              <a:buFont typeface="Courier New" panose="02070309020205020404" pitchFamily="49" charset="0"/>
              <a:buChar char="o"/>
              <a:tabLst>
                <a:tab pos="457200" algn="l"/>
              </a:tabLs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Voice Service Module (voice_service.py):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This module handles the conversion of voice data into text using speech recognition techniques.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It ensures error handling and accuracy in transcribing audio inputs to text format, enabling further analysis.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Courier New" panose="02070309020205020404" pitchFamily="49" charset="0"/>
              <a:buChar char="o"/>
              <a:tabLst>
                <a:tab pos="457200" algn="l"/>
              </a:tabLs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NLP Service Module (nlp_service.py):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NLP service module focuses on </a:t>
            </a:r>
            <a:r>
              <a:rPr lang="en-IN"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the text data processed by the voice service, specifically in the context of medical terminology.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It utilizes natural language processing techniques to extract relevant information from patient inputs, aiding in the identification of medical conditions or symptoms.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r>
              <a:rPr lang="en-US" dirty="0"/>
              <a:t>GE-19612  PRIEE</a:t>
            </a:r>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lvl="0">
              <a:lnSpc>
                <a:spcPct val="107000"/>
              </a:lnSpc>
              <a:spcAft>
                <a:spcPts val="800"/>
              </a:spcAft>
              <a:buFont typeface="Courier New" panose="02070309020205020404" pitchFamily="49" charset="0"/>
              <a:buChar char="o"/>
              <a:tabLst>
                <a:tab pos="457200" algn="l"/>
              </a:tabLst>
            </a:pPr>
            <a:r>
              <a:rPr lang="en-US" sz="2000" dirty="0">
                <a:effectLst/>
                <a:latin typeface="Times New Roman" panose="02020603050405020304" pitchFamily="18" charset="0"/>
                <a:ea typeface="Times New Roman" panose="02020603050405020304" pitchFamily="18" charset="0"/>
              </a:rPr>
              <a:t>.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Video Service Module (video_service.py):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This module facilitates the setup and management of video calls between patients and healthcare providers.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It integrates with external services (e.g., Twilio) to enable real-time communication, ensuring seamless remote consultations.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Courier New" panose="02070309020205020404" pitchFamily="49" charset="0"/>
              <a:buChar char="o"/>
              <a:tabLst>
                <a:tab pos="457200" algn="l"/>
              </a:tabLs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Authentication Service Module (auth_service.py):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authentication service module implements various authentication mechanisms, such as fingerprint authentication, to ensure secure access to the telemedicine system.</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rPr>
              <a:t>It verifies the identity of users before granting access to sensitive features, enhancing overall system security.</a:t>
            </a:r>
            <a:endParaRPr lang="en-IN" sz="2000" dirty="0"/>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r>
              <a:rPr lang="en-US" dirty="0"/>
              <a:t>GE-19612  PRIEE</a:t>
            </a:r>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136951346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745</TotalTime>
  <Words>1811</Words>
  <Application>Microsoft Office PowerPoint</Application>
  <PresentationFormat>Widescreen</PresentationFormat>
  <Paragraphs>158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Courier New</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List of Modules</vt:lpstr>
      <vt:lpstr>Functional Description for each modules</vt:lpstr>
      <vt:lpstr>Functional Description of Module</vt:lpstr>
      <vt:lpstr>Functional Description of Module</vt:lpstr>
      <vt:lpstr>Functional Description of Module</vt:lpstr>
      <vt:lpstr>Functional Description of Module</vt:lpstr>
      <vt:lpstr>HOME PAGE</vt:lpstr>
      <vt:lpstr>ABOUT :</vt:lpstr>
      <vt:lpstr>PATIENT LOGIN:</vt:lpstr>
      <vt:lpstr>DISEASES:</vt:lpstr>
      <vt:lpstr>OUTPUT:</vt:lpstr>
      <vt:lpstr>Conclusion</vt:lpstr>
      <vt:lpstr>References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Matheshwaran Kutti</cp:lastModifiedBy>
  <cp:revision>12</cp:revision>
  <dcterms:created xsi:type="dcterms:W3CDTF">2023-08-03T04:32:32Z</dcterms:created>
  <dcterms:modified xsi:type="dcterms:W3CDTF">2024-05-20T03:46:16Z</dcterms:modified>
</cp:coreProperties>
</file>