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7"/>
  </p:notesMasterIdLst>
  <p:sldIdLst>
    <p:sldId id="256" r:id="rId2"/>
    <p:sldId id="273" r:id="rId3"/>
    <p:sldId id="265" r:id="rId4"/>
    <p:sldId id="284" r:id="rId5"/>
    <p:sldId id="285" r:id="rId6"/>
    <p:sldId id="266" r:id="rId7"/>
    <p:sldId id="272" r:id="rId8"/>
    <p:sldId id="269" r:id="rId9"/>
    <p:sldId id="291" r:id="rId10"/>
    <p:sldId id="275" r:id="rId11"/>
    <p:sldId id="289" r:id="rId12"/>
    <p:sldId id="290" r:id="rId13"/>
    <p:sldId id="276" r:id="rId14"/>
    <p:sldId id="281" r:id="rId15"/>
    <p:sldId id="259" r:id="rId16"/>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492" y="48"/>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9T08:12:08.831"/>
    </inkml:context>
    <inkml:brush xml:id="br0">
      <inkml:brushProperty name="width" value="0.035" units="cm"/>
      <inkml:brushProperty name="height" value="0.035" units="cm"/>
    </inkml:brush>
  </inkml:definitions>
  <inkml:trace contextRef="#ctx0" brushRef="#br0">1 2031 200 0 0,'-1'-15'656'0'0,"9"1"248"0"0,-2-1-1 0 0,1 0 1 0 0,-2 0 0 0 0,7-24 0 0 0,-10 27-627 0 0,1 1 1 0 0,0 0-1 0 0,1 0 1 0 0,9-18-1 0 0,-6 16-56 0 0,-2-1-1 0 0,6-17 1 0 0,120-412 2450 0 0,-11 48-1646 0 0,-7-20-553 0 0,-46 156-1064 0 0,23-14-184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2A00E-F926-4B61-8058-C8D5C8BB061E}" type="datetimeFigureOut">
              <a:rPr lang="en-US" smtClean="0"/>
              <a:pPr/>
              <a:t>2/20/2024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5605-E631-425A-9640-91F078E54F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4</a:t>
            </a:fld>
            <a:endParaRPr lang="en-US" altLang="en-US"/>
          </a:p>
        </p:txBody>
      </p:sp>
    </p:spTree>
    <p:extLst>
      <p:ext uri="{BB962C8B-B14F-4D97-AF65-F5344CB8AC3E}">
        <p14:creationId xmlns:p14="http://schemas.microsoft.com/office/powerpoint/2010/main" val="7069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5</a:t>
            </a:fld>
            <a:endParaRPr lang="en-US" altLang="en-US"/>
          </a:p>
        </p:txBody>
      </p:sp>
    </p:spTree>
    <p:extLst>
      <p:ext uri="{BB962C8B-B14F-4D97-AF65-F5344CB8AC3E}">
        <p14:creationId xmlns:p14="http://schemas.microsoft.com/office/powerpoint/2010/main" val="338708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105A6F74-6A86-45FB-B68C-14F159E6A433}" type="slidenum">
              <a:rPr lang="en-US" altLang="en-US" smtClean="0"/>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4"/>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8FC55A-8930-449A-8061-E6B4DC245A34}"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313267"/>
            <a:ext cx="2962274" cy="66564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9130" y="313267"/>
            <a:ext cx="8703946" cy="66564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FC55A-8930-449A-8061-E6B4DC245A34}"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4"/>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5"/>
            <a:ext cx="9326880" cy="160019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C55A-8930-449A-8061-E6B4DC245A34}"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913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75121" y="1820334"/>
            <a:ext cx="5833110" cy="5149426"/>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FC55A-8930-449A-8061-E6B4DC245A34}"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2947"/>
            <a:ext cx="98755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FC55A-8930-449A-8061-E6B4DC245A34}"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FC55A-8930-449A-8061-E6B4DC245A34}"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C55A-8930-449A-8061-E6B4DC245A34}"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FC55A-8930-449A-8061-E6B4DC245A34}"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BA920-DF6C-4465-91BF-B1A5CA3386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7"/>
            <a:ext cx="2560320" cy="389467"/>
          </a:xfrm>
          <a:prstGeom prst="rect">
            <a:avLst/>
          </a:prstGeom>
        </p:spPr>
        <p:txBody>
          <a:bodyPr vert="horz" lIns="104498" tIns="52249" rIns="104498" bIns="52249" rtlCol="0" anchor="ctr"/>
          <a:lstStyle>
            <a:lvl1pPr algn="l">
              <a:defRPr sz="1400">
                <a:solidFill>
                  <a:schemeClr val="tx1">
                    <a:tint val="75000"/>
                  </a:schemeClr>
                </a:solidFill>
              </a:defRPr>
            </a:lvl1pPr>
          </a:lstStyle>
          <a:p>
            <a:fld id="{AB8FC55A-8930-449A-8061-E6B4DC245A34}" type="datetimeFigureOut">
              <a:rPr lang="en-US" smtClean="0"/>
              <a:pPr/>
              <a:t>2/20/2024</a:t>
            </a:fld>
            <a:endParaRPr lang="en-US"/>
          </a:p>
        </p:txBody>
      </p:sp>
      <p:sp>
        <p:nvSpPr>
          <p:cNvPr id="5" name="Footer Placeholder 4"/>
          <p:cNvSpPr>
            <a:spLocks noGrp="1"/>
          </p:cNvSpPr>
          <p:nvPr>
            <p:ph type="ftr" sz="quarter" idx="3"/>
          </p:nvPr>
        </p:nvSpPr>
        <p:spPr>
          <a:xfrm>
            <a:off x="3749040" y="6780107"/>
            <a:ext cx="3474720" cy="389467"/>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780107"/>
            <a:ext cx="2560320" cy="389467"/>
          </a:xfrm>
          <a:prstGeom prst="rect">
            <a:avLst/>
          </a:prstGeom>
        </p:spPr>
        <p:txBody>
          <a:bodyPr vert="horz" lIns="104498" tIns="52249" rIns="104498" bIns="52249" rtlCol="0" anchor="ctr"/>
          <a:lstStyle>
            <a:lvl1pPr algn="r">
              <a:defRPr sz="1400">
                <a:solidFill>
                  <a:schemeClr val="tx1">
                    <a:tint val="75000"/>
                  </a:schemeClr>
                </a:solidFill>
              </a:defRPr>
            </a:lvl1pPr>
          </a:lstStyle>
          <a:p>
            <a:fld id="{186BA920-DF6C-4465-91BF-B1A5CA3386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 y="1295400"/>
            <a:ext cx="10892790" cy="1754326"/>
          </a:xfrm>
          <a:prstGeom prst="rect">
            <a:avLst/>
          </a:prstGeom>
        </p:spPr>
        <p:txBody>
          <a:bodyPr wrap="square">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IoT-BASED SMART BANDAGES FOR CONTINUOUS MONITORING OF CHRONIC WOUNDS</a:t>
            </a:r>
            <a:endParaRPr lang="en-US" sz="3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7779" y="3908633"/>
            <a:ext cx="5679621" cy="1882567"/>
          </a:xfrm>
          <a:prstGeom prst="rect">
            <a:avLst/>
          </a:prstGeom>
          <a:noFill/>
        </p:spPr>
        <p:txBody>
          <a:bodyPr wrap="square" rtlCol="0">
            <a:spAutoFit/>
          </a:bodyPr>
          <a:lstStyle/>
          <a:p>
            <a:pPr lvl="0">
              <a:spcBef>
                <a:spcPts val="480"/>
              </a:spcBef>
              <a:buClr>
                <a:schemeClr val="dk1"/>
              </a:buClr>
              <a:buSzPts val="2400"/>
            </a:pPr>
            <a:r>
              <a:rPr lang="en-US" sz="2400" b="1" dirty="0">
                <a:solidFill>
                  <a:srgbClr val="002060"/>
                </a:solidFill>
                <a:latin typeface="Times New Roman" pitchFamily="18" charset="0"/>
                <a:ea typeface="Calibri"/>
                <a:cs typeface="Times New Roman" pitchFamily="18" charset="0"/>
                <a:sym typeface="Calibri"/>
              </a:rPr>
              <a:t>SUBMITTED BY</a:t>
            </a:r>
          </a:p>
          <a:p>
            <a:pPr lvl="0" algn="just">
              <a:spcBef>
                <a:spcPts val="480"/>
              </a:spcBef>
              <a:buClr>
                <a:schemeClr val="dk1"/>
              </a:buClr>
              <a:buSzPts val="2400"/>
            </a:pPr>
            <a:r>
              <a:rPr lang="en-US" sz="2000" b="1" dirty="0">
                <a:solidFill>
                  <a:schemeClr val="dk1"/>
                </a:solidFill>
                <a:latin typeface="Times New Roman" pitchFamily="18" charset="0"/>
                <a:cs typeface="Times New Roman" pitchFamily="18" charset="0"/>
                <a:sym typeface="Calibri"/>
              </a:rPr>
              <a:t>LINGESH KUMAR K    [210421121024]</a:t>
            </a:r>
            <a:endParaRPr lang="en-US" sz="2000" b="1" dirty="0"/>
          </a:p>
          <a:p>
            <a:r>
              <a:rPr lang="en-US" sz="1800" b="0" i="0" u="none" strike="noStrike" dirty="0">
                <a:solidFill>
                  <a:srgbClr val="000000"/>
                </a:solidFill>
                <a:effectLst/>
                <a:latin typeface="Times New Roman" panose="02020603050405020304" pitchFamily="18" charset="0"/>
              </a:rPr>
              <a:t>Department of Biomedical Engineering</a:t>
            </a:r>
          </a:p>
          <a:p>
            <a:r>
              <a:rPr lang="en-US" sz="1800" dirty="0">
                <a:solidFill>
                  <a:srgbClr val="000000"/>
                </a:solidFill>
                <a:latin typeface="Times New Roman" panose="02020603050405020304" pitchFamily="18" charset="0"/>
              </a:rPr>
              <a:t>Chennai Institute Of Technology</a:t>
            </a:r>
            <a:endParaRPr lang="en-US" sz="1800" b="0" dirty="0">
              <a:effectLst/>
            </a:endParaRPr>
          </a:p>
          <a:p>
            <a:pPr lvl="0" algn="just">
              <a:spcBef>
                <a:spcPts val="480"/>
              </a:spcBef>
              <a:buClr>
                <a:schemeClr val="dk1"/>
              </a:buClr>
              <a:buSzPts val="2400"/>
            </a:pPr>
            <a:endParaRPr lang="en-US" sz="2400" dirty="0">
              <a:solidFill>
                <a:schemeClr val="dk1"/>
              </a:solidFill>
              <a:latin typeface="Times New Roman" pitchFamily="18" charset="0"/>
              <a:cs typeface="Times New Roman" pitchFamily="18" charset="0"/>
              <a:sym typeface="Calibri"/>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670" r="72672"/>
          <a:stretch/>
        </p:blipFill>
        <p:spPr>
          <a:xfrm>
            <a:off x="9601200" y="101571"/>
            <a:ext cx="1207770" cy="847635"/>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4DDC271-0A57-8612-CAB8-73117636E77D}"/>
                  </a:ext>
                </a:extLst>
              </p14:cNvPr>
              <p14:cNvContentPartPr/>
              <p14:nvPr/>
            </p14:nvContentPartPr>
            <p14:xfrm>
              <a:off x="11462593" y="4481229"/>
              <a:ext cx="218520" cy="731160"/>
            </p14:xfrm>
          </p:contentPart>
        </mc:Choice>
        <mc:Fallback xmlns="">
          <p:pic>
            <p:nvPicPr>
              <p:cNvPr id="13" name="Ink 12">
                <a:extLst>
                  <a:ext uri="{FF2B5EF4-FFF2-40B4-BE49-F238E27FC236}">
                    <a16:creationId xmlns:a16="http://schemas.microsoft.com/office/drawing/2014/main" id="{54DDC271-0A57-8612-CAB8-73117636E77D}"/>
                  </a:ext>
                </a:extLst>
              </p:cNvPr>
              <p:cNvPicPr/>
              <p:nvPr/>
            </p:nvPicPr>
            <p:blipFill>
              <a:blip r:embed="rId4"/>
              <a:stretch>
                <a:fillRect/>
              </a:stretch>
            </p:blipFill>
            <p:spPr>
              <a:xfrm>
                <a:off x="11456473" y="4475109"/>
                <a:ext cx="230760" cy="743400"/>
              </a:xfrm>
              <a:prstGeom prst="rect">
                <a:avLst/>
              </a:prstGeom>
            </p:spPr>
          </p:pic>
        </mc:Fallback>
      </mc:AlternateContent>
      <p:sp>
        <p:nvSpPr>
          <p:cNvPr id="3" name="TextBox 2">
            <a:extLst>
              <a:ext uri="{FF2B5EF4-FFF2-40B4-BE49-F238E27FC236}">
                <a16:creationId xmlns:a16="http://schemas.microsoft.com/office/drawing/2014/main" id="{05D96DAC-00EA-5AD0-FAA6-056F2242742F}"/>
              </a:ext>
            </a:extLst>
          </p:cNvPr>
          <p:cNvSpPr txBox="1"/>
          <p:nvPr/>
        </p:nvSpPr>
        <p:spPr>
          <a:xfrm>
            <a:off x="7162800" y="3919716"/>
            <a:ext cx="3810000" cy="1261884"/>
          </a:xfrm>
          <a:prstGeom prst="rect">
            <a:avLst/>
          </a:prstGeom>
          <a:noFill/>
        </p:spPr>
        <p:txBody>
          <a:bodyPr wrap="square">
            <a:spAutoFit/>
          </a:bodyPr>
          <a:lstStyle/>
          <a:p>
            <a:r>
              <a:rPr lang="en-US" sz="2000" b="1" dirty="0">
                <a:solidFill>
                  <a:srgbClr val="002060"/>
                </a:solidFill>
                <a:latin typeface="Times New Roman" pitchFamily="18" charset="0"/>
                <a:ea typeface="Calibri"/>
                <a:cs typeface="Times New Roman" pitchFamily="18" charset="0"/>
                <a:sym typeface="Calibri"/>
              </a:rPr>
              <a:t>GUIDED BY </a:t>
            </a:r>
          </a:p>
          <a:p>
            <a:r>
              <a:rPr lang="en-US" sz="2000" b="1" dirty="0" err="1">
                <a:latin typeface="Times New Roman" pitchFamily="18" charset="0"/>
                <a:ea typeface="Calibri"/>
                <a:cs typeface="Times New Roman" pitchFamily="18" charset="0"/>
                <a:sym typeface="Calibri"/>
              </a:rPr>
              <a:t>Mrs.Sasimeklaa</a:t>
            </a:r>
            <a:r>
              <a:rPr lang="en-US" sz="2000" b="1" dirty="0">
                <a:latin typeface="Times New Roman" pitchFamily="18" charset="0"/>
                <a:ea typeface="Calibri"/>
                <a:cs typeface="Times New Roman" pitchFamily="18" charset="0"/>
                <a:sym typeface="Calibri"/>
              </a:rPr>
              <a:t> M </a:t>
            </a:r>
            <a:r>
              <a:rPr lang="en-US" sz="2000" b="1" dirty="0" err="1">
                <a:latin typeface="Times New Roman" pitchFamily="18" charset="0"/>
                <a:ea typeface="Calibri"/>
                <a:cs typeface="Times New Roman" pitchFamily="18" charset="0"/>
                <a:sym typeface="Calibri"/>
              </a:rPr>
              <a:t>M</a:t>
            </a:r>
            <a:r>
              <a:rPr lang="en-US" sz="2000" b="1" dirty="0">
                <a:latin typeface="Times New Roman" pitchFamily="18" charset="0"/>
                <a:ea typeface="Calibri"/>
                <a:cs typeface="Times New Roman" pitchFamily="18" charset="0"/>
                <a:sym typeface="Calibri"/>
              </a:rPr>
              <a:t> ,M.E.,</a:t>
            </a:r>
          </a:p>
          <a:p>
            <a:r>
              <a:rPr lang="en-US" sz="1800" b="0" i="0" u="none" strike="noStrike" dirty="0">
                <a:solidFill>
                  <a:srgbClr val="000000"/>
                </a:solidFill>
                <a:effectLst/>
                <a:latin typeface="Times New Roman" panose="02020603050405020304" pitchFamily="18" charset="0"/>
              </a:rPr>
              <a:t>Assistant Professor,</a:t>
            </a:r>
            <a:endParaRPr lang="en-US" sz="1600" dirty="0"/>
          </a:p>
          <a:p>
            <a:r>
              <a:rPr lang="en-US" sz="1800" b="0" i="0" u="none" strike="noStrike" dirty="0">
                <a:solidFill>
                  <a:srgbClr val="000000"/>
                </a:solidFill>
                <a:effectLst/>
                <a:latin typeface="Times New Roman" panose="02020603050405020304" pitchFamily="18" charset="0"/>
              </a:rPr>
              <a:t>Department of Biomedical Engineering</a:t>
            </a:r>
            <a:endParaRPr lang="en-US" sz="1600" b="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WORKING</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10</a:t>
            </a:fld>
            <a:endParaRPr lang="en-US" altLang="en-US"/>
          </a:p>
        </p:txBody>
      </p:sp>
      <p:sp>
        <p:nvSpPr>
          <p:cNvPr id="2" name="TextBox 1">
            <a:extLst>
              <a:ext uri="{FF2B5EF4-FFF2-40B4-BE49-F238E27FC236}">
                <a16:creationId xmlns:a16="http://schemas.microsoft.com/office/drawing/2014/main" id="{DFA02229-5489-7CA7-8E66-1E65A8257042}"/>
              </a:ext>
            </a:extLst>
          </p:cNvPr>
          <p:cNvSpPr txBox="1"/>
          <p:nvPr/>
        </p:nvSpPr>
        <p:spPr>
          <a:xfrm>
            <a:off x="228600" y="1066800"/>
            <a:ext cx="10195560" cy="1846659"/>
          </a:xfrm>
          <a:prstGeom prst="rect">
            <a:avLst/>
          </a:prstGeom>
          <a:noFill/>
        </p:spPr>
        <p:txBody>
          <a:bodyPr wrap="square" rtlCol="0">
            <a:spAutoFit/>
          </a:bodyPr>
          <a:lstStyle/>
          <a:p>
            <a:endParaRPr lang="en-IN" sz="1800" b="1" dirty="0">
              <a:latin typeface="Roboto" panose="02000000000000000000" pitchFamily="2" charset="0"/>
            </a:endParaRPr>
          </a:p>
          <a:p>
            <a:endParaRPr lang="en-US" sz="1800" b="1" i="0" dirty="0">
              <a:effectLst/>
              <a:latin typeface="Roboto" panose="02000000000000000000" pitchFamily="2" charset="0"/>
            </a:endParaRPr>
          </a:p>
          <a:p>
            <a:endParaRPr lang="en-US" sz="1800" b="1" dirty="0">
              <a:latin typeface="Roboto" panose="02000000000000000000" pitchFamily="2" charset="0"/>
            </a:endParaRPr>
          </a:p>
          <a:p>
            <a:endParaRPr lang="en-IN" sz="1800" dirty="0"/>
          </a:p>
          <a:p>
            <a:endParaRPr lang="en-IN" dirty="0"/>
          </a:p>
          <a:p>
            <a:r>
              <a:rPr lang="en-IN" dirty="0"/>
              <a:t> </a:t>
            </a:r>
          </a:p>
        </p:txBody>
      </p:sp>
      <p:sp>
        <p:nvSpPr>
          <p:cNvPr id="4" name="TextBox 3">
            <a:extLst>
              <a:ext uri="{FF2B5EF4-FFF2-40B4-BE49-F238E27FC236}">
                <a16:creationId xmlns:a16="http://schemas.microsoft.com/office/drawing/2014/main" id="{C857FADA-3723-2B08-BCD6-1472260DDA20}"/>
              </a:ext>
            </a:extLst>
          </p:cNvPr>
          <p:cNvSpPr txBox="1"/>
          <p:nvPr/>
        </p:nvSpPr>
        <p:spPr>
          <a:xfrm>
            <a:off x="706483" y="1189264"/>
            <a:ext cx="9982200" cy="6232475"/>
          </a:xfrm>
          <a:prstGeom prst="rect">
            <a:avLst/>
          </a:prstGeom>
          <a:noFill/>
        </p:spPr>
        <p:txBody>
          <a:bodyPr wrap="square">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Sensors</a:t>
            </a:r>
            <a:r>
              <a:rPr lang="en-US" b="0" i="0" dirty="0">
                <a:effectLst/>
                <a:latin typeface="Times New Roman" panose="02020603050405020304" pitchFamily="18" charset="0"/>
                <a:cs typeface="Times New Roman" panose="02020603050405020304" pitchFamily="18" charset="0"/>
              </a:rPr>
              <a:t>: Smart bandages are equipped with various sensors that can detect and measure specific wound-related parameters. These sensors can include:</a:t>
            </a:r>
          </a:p>
          <a:p>
            <a:pPr marL="800100" lvl="1" indent="-34290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Temperature Sensors</a:t>
            </a:r>
            <a:r>
              <a:rPr lang="en-US" b="0" i="0" dirty="0">
                <a:effectLst/>
                <a:latin typeface="Times New Roman" panose="02020603050405020304" pitchFamily="18" charset="0"/>
                <a:cs typeface="Times New Roman" panose="02020603050405020304" pitchFamily="18" charset="0"/>
              </a:rPr>
              <a:t>: These sensors measure the temperature of the wound and the surrounding tissue. Elevated temperatures can indicate inflammation or infection.</a:t>
            </a:r>
          </a:p>
          <a:p>
            <a:pPr marL="800100" lvl="1" indent="-34290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Moisture Sensors</a:t>
            </a:r>
            <a:r>
              <a:rPr lang="en-US" b="0" i="0" dirty="0">
                <a:effectLst/>
                <a:latin typeface="Times New Roman" panose="02020603050405020304" pitchFamily="18" charset="0"/>
                <a:cs typeface="Times New Roman" panose="02020603050405020304" pitchFamily="18" charset="0"/>
              </a:rPr>
              <a:t>: Moisture sensors detect the moisture level of the wound bed. Excessive moisture can be a sign of infection or poor wound healing.</a:t>
            </a:r>
          </a:p>
          <a:p>
            <a:pPr marL="800100" lvl="1" indent="-34290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pH Sensors</a:t>
            </a:r>
            <a:r>
              <a:rPr lang="en-US" b="0" i="0" dirty="0">
                <a:effectLst/>
                <a:latin typeface="Times New Roman" panose="02020603050405020304" pitchFamily="18" charset="0"/>
                <a:cs typeface="Times New Roman" panose="02020603050405020304" pitchFamily="18" charset="0"/>
              </a:rPr>
              <a:t>: pH sensors measure the acidity or alkalinity of the wound. Abnormal pH levels can indicate infection or an unfavorable wound environment.</a:t>
            </a:r>
          </a:p>
          <a:p>
            <a:pPr marL="800100" lvl="1" indent="-34290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Pressure Sensors</a:t>
            </a:r>
            <a:r>
              <a:rPr lang="en-US" b="0" i="0" dirty="0">
                <a:effectLst/>
                <a:latin typeface="Times New Roman" panose="02020603050405020304" pitchFamily="18" charset="0"/>
                <a:cs typeface="Times New Roman" panose="02020603050405020304" pitchFamily="18" charset="0"/>
              </a:rPr>
              <a:t>: Some smart bandages include pressure sensors to monitor the pressure on the wound. This is particularly important for patients at risk of developing pressure ulcers.</a:t>
            </a:r>
          </a:p>
          <a:p>
            <a:pPr marL="800100" lvl="1" indent="-34290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Gas Sensors</a:t>
            </a:r>
            <a:r>
              <a:rPr lang="en-US" b="0" i="0" dirty="0">
                <a:effectLst/>
                <a:latin typeface="Times New Roman" panose="02020603050405020304" pitchFamily="18" charset="0"/>
                <a:cs typeface="Times New Roman" panose="02020603050405020304" pitchFamily="18" charset="0"/>
              </a:rPr>
              <a:t>: In some advanced smart bandages, gas sensors can measure oxygen and carbon dioxide levels in the wound area, providing insights into tissue oxygenation.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Collection</a:t>
            </a:r>
            <a:r>
              <a:rPr lang="en-US" b="0" i="0" dirty="0">
                <a:effectLst/>
                <a:latin typeface="Times New Roman" panose="02020603050405020304" pitchFamily="18" charset="0"/>
                <a:cs typeface="Times New Roman" panose="02020603050405020304" pitchFamily="18" charset="0"/>
              </a:rPr>
              <a:t>: The sensors continuously collect data from the wound and its surroundings. This data may include temperature readings, moisture levels, pH values, and other relevant metrics.</a:t>
            </a:r>
          </a:p>
          <a:p>
            <a:pPr algn="l"/>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18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012BC1-EE96-5F3A-5B8E-52363E0664C7}"/>
              </a:ext>
            </a:extLst>
          </p:cNvPr>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WORKING</a:t>
            </a:r>
          </a:p>
        </p:txBody>
      </p:sp>
      <p:sp>
        <p:nvSpPr>
          <p:cNvPr id="5" name="Slide Number Placeholder 3">
            <a:extLst>
              <a:ext uri="{FF2B5EF4-FFF2-40B4-BE49-F238E27FC236}">
                <a16:creationId xmlns:a16="http://schemas.microsoft.com/office/drawing/2014/main" id="{890CD753-288D-7491-F3ED-058FC3CBFCFE}"/>
              </a:ext>
            </a:extLst>
          </p:cNvPr>
          <p:cNvSpPr>
            <a:spLocks noGrp="1" noChangeArrowheads="1"/>
          </p:cNvSpPr>
          <p:nvPr>
            <p:ph type="sldNum" sz="quarter" idx="12"/>
          </p:nvPr>
        </p:nvSpPr>
        <p:spPr bwMode="auto">
          <a:xfrm>
            <a:off x="7863840" y="6780107"/>
            <a:ext cx="2560320" cy="389467"/>
          </a:xfrm>
          <a:noFill/>
          <a:ln>
            <a:miter lim="800000"/>
            <a:headEnd/>
            <a:tailEnd/>
          </a:ln>
        </p:spPr>
        <p:txBody>
          <a:bodyPr/>
          <a:lstStyle/>
          <a:p>
            <a:fld id="{5DF6D8AE-1D35-42FE-8986-79E917B3EE4B}" type="slidenum">
              <a:rPr lang="en-US" altLang="en-US" smtClean="0"/>
              <a:pPr/>
              <a:t>11</a:t>
            </a:fld>
            <a:endParaRPr lang="en-US" altLang="en-US"/>
          </a:p>
        </p:txBody>
      </p:sp>
      <p:sp>
        <p:nvSpPr>
          <p:cNvPr id="6" name="TextBox 5">
            <a:extLst>
              <a:ext uri="{FF2B5EF4-FFF2-40B4-BE49-F238E27FC236}">
                <a16:creationId xmlns:a16="http://schemas.microsoft.com/office/drawing/2014/main" id="{7D128489-A1FC-A05D-AF6C-3B8B284D8A47}"/>
              </a:ext>
            </a:extLst>
          </p:cNvPr>
          <p:cNvSpPr txBox="1"/>
          <p:nvPr/>
        </p:nvSpPr>
        <p:spPr>
          <a:xfrm>
            <a:off x="228600" y="1066800"/>
            <a:ext cx="10195560" cy="1846659"/>
          </a:xfrm>
          <a:prstGeom prst="rect">
            <a:avLst/>
          </a:prstGeom>
          <a:noFill/>
        </p:spPr>
        <p:txBody>
          <a:bodyPr wrap="square" rtlCol="0">
            <a:spAutoFit/>
          </a:bodyPr>
          <a:lstStyle/>
          <a:p>
            <a:endParaRPr lang="en-IN" sz="1800" b="1" dirty="0">
              <a:latin typeface="Roboto" panose="02000000000000000000" pitchFamily="2" charset="0"/>
            </a:endParaRPr>
          </a:p>
          <a:p>
            <a:endParaRPr lang="en-US" sz="1800" b="1" i="0" dirty="0">
              <a:effectLst/>
              <a:latin typeface="Roboto" panose="02000000000000000000" pitchFamily="2" charset="0"/>
            </a:endParaRPr>
          </a:p>
          <a:p>
            <a:endParaRPr lang="en-US" sz="1800" b="1" dirty="0">
              <a:latin typeface="Roboto" panose="02000000000000000000" pitchFamily="2" charset="0"/>
            </a:endParaRPr>
          </a:p>
          <a:p>
            <a:endParaRPr lang="en-IN" sz="1800" dirty="0"/>
          </a:p>
          <a:p>
            <a:endParaRPr lang="en-IN" dirty="0"/>
          </a:p>
          <a:p>
            <a:r>
              <a:rPr lang="en-IN" dirty="0"/>
              <a:t> </a:t>
            </a:r>
          </a:p>
        </p:txBody>
      </p:sp>
      <p:sp>
        <p:nvSpPr>
          <p:cNvPr id="11" name="TextBox 10">
            <a:extLst>
              <a:ext uri="{FF2B5EF4-FFF2-40B4-BE49-F238E27FC236}">
                <a16:creationId xmlns:a16="http://schemas.microsoft.com/office/drawing/2014/main" id="{23F85DA0-8053-F7AE-2F2B-490D5FC945C6}"/>
              </a:ext>
            </a:extLst>
          </p:cNvPr>
          <p:cNvSpPr txBox="1"/>
          <p:nvPr/>
        </p:nvSpPr>
        <p:spPr>
          <a:xfrm>
            <a:off x="548640" y="1214021"/>
            <a:ext cx="10043160" cy="5262979"/>
          </a:xfrm>
          <a:prstGeom prst="rect">
            <a:avLst/>
          </a:prstGeom>
          <a:noFill/>
        </p:spPr>
        <p:txBody>
          <a:bodyPr wrap="square">
            <a:spAutoFit/>
          </a:bodyPr>
          <a:lstStyle/>
          <a:p>
            <a:pPr marL="457200" indent="-457200" algn="l">
              <a:buFont typeface="+mj-lt"/>
              <a:buAutoNum type="arabicPeriod" startAt="3"/>
            </a:pPr>
            <a:r>
              <a:rPr lang="en-US" b="1" i="0" dirty="0">
                <a:effectLst/>
                <a:latin typeface="Times New Roman" panose="02020603050405020304" pitchFamily="18" charset="0"/>
                <a:cs typeface="Times New Roman" panose="02020603050405020304" pitchFamily="18" charset="0"/>
              </a:rPr>
              <a:t>Data Processing</a:t>
            </a:r>
            <a:r>
              <a:rPr lang="en-US" b="0" i="0" dirty="0">
                <a:effectLst/>
                <a:latin typeface="Times New Roman" panose="02020603050405020304" pitchFamily="18" charset="0"/>
                <a:cs typeface="Times New Roman" panose="02020603050405020304" pitchFamily="18" charset="0"/>
              </a:rPr>
              <a:t>: The collected data is processed within the smart bandage, often using microcontrollers or other embedded computing devices. This processing may involve data analysis to detect anomalies or trends in the wound condition.</a:t>
            </a:r>
          </a:p>
          <a:p>
            <a:pPr marL="457200" indent="-457200" algn="l">
              <a:buFont typeface="+mj-lt"/>
              <a:buAutoNum type="arabicPeriod" startAt="3"/>
            </a:pPr>
            <a:r>
              <a:rPr lang="en-US" b="1" i="0" dirty="0">
                <a:effectLst/>
                <a:latin typeface="Times New Roman" panose="02020603050405020304" pitchFamily="18" charset="0"/>
                <a:cs typeface="Times New Roman" panose="02020603050405020304" pitchFamily="18" charset="0"/>
              </a:rPr>
              <a:t>Wireless Connectivity</a:t>
            </a:r>
            <a:r>
              <a:rPr lang="en-US" b="0" i="0" dirty="0">
                <a:effectLst/>
                <a:latin typeface="Times New Roman" panose="02020603050405020304" pitchFamily="18" charset="0"/>
                <a:cs typeface="Times New Roman" panose="02020603050405020304" pitchFamily="18" charset="0"/>
              </a:rPr>
              <a:t>: Smart bandages are typically equipped with wireless communication capabilities, such as Bluetooth, Wi-Fi, or cellular connectivity. This allows them to transmit the collected data to external devices or a central monitoring system.</a:t>
            </a:r>
          </a:p>
          <a:p>
            <a:pPr marL="457200" indent="-457200" algn="l">
              <a:buFont typeface="+mj-lt"/>
              <a:buAutoNum type="arabicPeriod" startAt="3"/>
            </a:pPr>
            <a:r>
              <a:rPr lang="en-US" b="1" i="0" dirty="0">
                <a:effectLst/>
                <a:latin typeface="Times New Roman" panose="02020603050405020304" pitchFamily="18" charset="0"/>
                <a:cs typeface="Times New Roman" panose="02020603050405020304" pitchFamily="18" charset="0"/>
              </a:rPr>
              <a:t>Data Transmission</a:t>
            </a:r>
            <a:r>
              <a:rPr lang="en-US" b="0" i="0" dirty="0">
                <a:effectLst/>
                <a:latin typeface="Times New Roman" panose="02020603050405020304" pitchFamily="18" charset="0"/>
                <a:cs typeface="Times New Roman" panose="02020603050405020304" pitchFamily="18" charset="0"/>
              </a:rPr>
              <a:t>: The processed data is transmitted in real-time to a designated recipient, which can include healthcare professionals, caregivers, or the patient. This data can be sent to a mobile app, a secure web portal, or a hospital's electronic health records system.</a:t>
            </a:r>
          </a:p>
          <a:p>
            <a:pPr marL="457200" indent="-457200" algn="l">
              <a:buFont typeface="+mj-lt"/>
              <a:buAutoNum type="arabicPeriod" startAt="3"/>
            </a:pPr>
            <a:r>
              <a:rPr lang="en-US" b="1" i="0" dirty="0">
                <a:effectLst/>
                <a:latin typeface="Times New Roman" panose="02020603050405020304" pitchFamily="18" charset="0"/>
                <a:cs typeface="Times New Roman" panose="02020603050405020304" pitchFamily="18" charset="0"/>
              </a:rPr>
              <a:t>Alerts and Notifications</a:t>
            </a:r>
            <a:r>
              <a:rPr lang="en-US" b="0" i="0" dirty="0">
                <a:effectLst/>
                <a:latin typeface="Times New Roman" panose="02020603050405020304" pitchFamily="18" charset="0"/>
                <a:cs typeface="Times New Roman" panose="02020603050405020304" pitchFamily="18" charset="0"/>
              </a:rPr>
              <a:t>: When the smart bandage detects any abnormalities or concerning changes in the wound condition (e.g., signs of infection, inadequate healing progress), it can trigger automatic alerts and notifications. These alerts can be sent to healthcare providers or the patient, prompting timely intervention.</a:t>
            </a:r>
          </a:p>
          <a:p>
            <a:pPr algn="l"/>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37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136C068-ED90-04DD-C0B4-39C129EE4B1E}"/>
              </a:ext>
            </a:extLst>
          </p:cNvPr>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WORKING</a:t>
            </a:r>
          </a:p>
        </p:txBody>
      </p:sp>
      <p:sp>
        <p:nvSpPr>
          <p:cNvPr id="6" name="TextBox 5">
            <a:extLst>
              <a:ext uri="{FF2B5EF4-FFF2-40B4-BE49-F238E27FC236}">
                <a16:creationId xmlns:a16="http://schemas.microsoft.com/office/drawing/2014/main" id="{1BDF9301-C268-293D-E624-E264E32B6947}"/>
              </a:ext>
            </a:extLst>
          </p:cNvPr>
          <p:cNvSpPr txBox="1"/>
          <p:nvPr/>
        </p:nvSpPr>
        <p:spPr>
          <a:xfrm>
            <a:off x="609600" y="1248013"/>
            <a:ext cx="9525000" cy="3323987"/>
          </a:xfrm>
          <a:prstGeom prst="rect">
            <a:avLst/>
          </a:prstGeom>
          <a:noFill/>
        </p:spPr>
        <p:txBody>
          <a:bodyPr wrap="square">
            <a:spAutoFit/>
          </a:bodyPr>
          <a:lstStyle/>
          <a:p>
            <a:pPr marL="457200" indent="-457200">
              <a:buFont typeface="+mj-lt"/>
              <a:buAutoNum type="arabicPeriod" startAt="8"/>
            </a:pPr>
            <a:r>
              <a:rPr lang="en-US" b="1" i="0" dirty="0">
                <a:effectLst/>
                <a:latin typeface="Times New Roman" panose="02020603050405020304" pitchFamily="18" charset="0"/>
                <a:cs typeface="Times New Roman" panose="02020603050405020304" pitchFamily="18" charset="0"/>
              </a:rPr>
              <a:t>Patient Engagement</a:t>
            </a:r>
            <a:r>
              <a:rPr lang="en-US" b="0" i="0" dirty="0">
                <a:effectLst/>
                <a:latin typeface="Times New Roman" panose="02020603050405020304" pitchFamily="18" charset="0"/>
                <a:cs typeface="Times New Roman" panose="02020603050405020304" pitchFamily="18" charset="0"/>
              </a:rPr>
              <a:t>: Many smart bandages are designed to engage patients in their own wound care. Patients can access the data through a mobile app or a web portal, allowing them to monitor their progress, receive reminders for dressing changes or medication, and communicate with healthcare professionals.</a:t>
            </a:r>
          </a:p>
          <a:p>
            <a:pPr marL="457200" indent="-457200" algn="l">
              <a:buFont typeface="+mj-lt"/>
              <a:buAutoNum type="arabicPeriod" startAt="8"/>
            </a:pPr>
            <a:r>
              <a:rPr lang="en-US" b="1" i="0" dirty="0">
                <a:effectLst/>
                <a:latin typeface="Times New Roman" panose="02020603050405020304" pitchFamily="18" charset="0"/>
                <a:cs typeface="Times New Roman" panose="02020603050405020304" pitchFamily="18" charset="0"/>
              </a:rPr>
              <a:t>Remote Monitoring</a:t>
            </a:r>
            <a:r>
              <a:rPr lang="en-US" b="0" i="0" dirty="0">
                <a:effectLst/>
                <a:latin typeface="Times New Roman" panose="02020603050405020304" pitchFamily="18" charset="0"/>
                <a:cs typeface="Times New Roman" panose="02020603050405020304" pitchFamily="18" charset="0"/>
              </a:rPr>
              <a:t>: Healthcare providers can remotely monitor the patient's wound condition through the data transmitted by the smart bandage. This enables timely interventions and reduces the need for frequent in-person visits.</a:t>
            </a:r>
          </a:p>
          <a:p>
            <a:pPr marL="457200" indent="-457200" algn="l">
              <a:buFont typeface="+mj-lt"/>
              <a:buAutoNum type="arabicPeriod" startAt="8"/>
            </a:pPr>
            <a:r>
              <a:rPr lang="en-US" b="1" i="0" dirty="0">
                <a:effectLst/>
                <a:latin typeface="Times New Roman" panose="02020603050405020304" pitchFamily="18" charset="0"/>
                <a:cs typeface="Times New Roman" panose="02020603050405020304" pitchFamily="18" charset="0"/>
              </a:rPr>
              <a:t>Data Storage and Analysis</a:t>
            </a:r>
            <a:r>
              <a:rPr lang="en-US" b="0" i="0" dirty="0">
                <a:effectLst/>
                <a:latin typeface="Times New Roman" panose="02020603050405020304" pitchFamily="18" charset="0"/>
                <a:cs typeface="Times New Roman" panose="02020603050405020304" pitchFamily="18" charset="0"/>
              </a:rPr>
              <a:t>: Collected data may also be stored for future reference and analysis. Trends in wound healing can be identified, and treatment plans can be adjusted based on data-driven insights.</a:t>
            </a:r>
          </a:p>
        </p:txBody>
      </p:sp>
      <p:sp>
        <p:nvSpPr>
          <p:cNvPr id="5" name="TextBox 4">
            <a:extLst>
              <a:ext uri="{FF2B5EF4-FFF2-40B4-BE49-F238E27FC236}">
                <a16:creationId xmlns:a16="http://schemas.microsoft.com/office/drawing/2014/main" id="{94DC3DC7-B974-1EAC-F282-C135AFFF9A00}"/>
              </a:ext>
            </a:extLst>
          </p:cNvPr>
          <p:cNvSpPr txBox="1"/>
          <p:nvPr/>
        </p:nvSpPr>
        <p:spPr>
          <a:xfrm>
            <a:off x="685800" y="4863405"/>
            <a:ext cx="9738360" cy="1384995"/>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	Smart bandages can significantly improve wound care by providing continuous monitoring and early detection of complications. They empower both patients and healthcare providers with valuable information to optimize the healing process and reduce the risk of infections and complications.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29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PHOTOSNAP OF PROJECT</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13</a:t>
            </a:fld>
            <a:endParaRPr lang="en-US" altLang="en-US"/>
          </a:p>
        </p:txBody>
      </p:sp>
      <p:pic>
        <p:nvPicPr>
          <p:cNvPr id="1028" name="Picture 4" descr="Wireless, closed-loop, smart bandage with integrated sensors and  stimulators for advanced wound care and accelerated healing | Nature  Biotechnology">
            <a:extLst>
              <a:ext uri="{FF2B5EF4-FFF2-40B4-BE49-F238E27FC236}">
                <a16:creationId xmlns:a16="http://schemas.microsoft.com/office/drawing/2014/main" id="{27E7818F-BCD1-CE57-FED2-FC233C3FFE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143000"/>
            <a:ext cx="5161296" cy="5385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4CF663-42A5-2E95-3EF5-9B29110932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0044" y="4724400"/>
            <a:ext cx="3810000" cy="16519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w Cost Inkjet Printed Smart Bandage for Wireless Monitoring of Chronic  Wounds | Scientific Reports">
            <a:extLst>
              <a:ext uri="{FF2B5EF4-FFF2-40B4-BE49-F238E27FC236}">
                <a16:creationId xmlns:a16="http://schemas.microsoft.com/office/drawing/2014/main" id="{651F2437-DEDF-FC18-1A78-2C053C424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044" y="1143000"/>
            <a:ext cx="38100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9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E2CDE-2809-E0B9-A014-B7B67CE6F446}"/>
              </a:ext>
            </a:extLst>
          </p:cNvPr>
          <p:cNvSpPr txBox="1"/>
          <p:nvPr/>
        </p:nvSpPr>
        <p:spPr>
          <a:xfrm>
            <a:off x="1828800" y="457200"/>
            <a:ext cx="76962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CIRCUIT DIAGRAM</a:t>
            </a:r>
            <a:endParaRPr lang="en-IN" sz="3600" b="1" dirty="0">
              <a:latin typeface="Times New Roman" panose="02020603050405020304" pitchFamily="18" charset="0"/>
              <a:cs typeface="Times New Roman" panose="02020603050405020304" pitchFamily="18" charset="0"/>
            </a:endParaRPr>
          </a:p>
        </p:txBody>
      </p:sp>
      <p:pic>
        <p:nvPicPr>
          <p:cNvPr id="3074" name="Picture 2" descr="(a) Circuit and system level. (b) Block diagram of the developed smart bandage for wireless strain and temperature monitoring. (c) Photographs of the NFC-based smart bandage attached on the arm as a proof of concept for wireless strain and temperature monitoring using the custom smartphone application. (d) NFC tag fabricated in flexible polyimide and embedded in PDMS. (e) Smart bandage attached on hollow cardboard cylinder for the bending tests.">
            <a:extLst>
              <a:ext uri="{FF2B5EF4-FFF2-40B4-BE49-F238E27FC236}">
                <a16:creationId xmlns:a16="http://schemas.microsoft.com/office/drawing/2014/main" id="{D9499C29-D7BA-130B-D923-C7399EF0FE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990600" y="1676400"/>
            <a:ext cx="4214813"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Circuit and system level. (b) Block diagram of the developed smart bandage for wireless strain and temperature monitoring. (c) Photographs of the NFC-based smart bandage attached on the arm as a proof of concept for wireless strain and temperature monitoring using the custom smartphone application. (d) NFC tag fabricated in flexible polyimide and embedded in PDMS. (e) Smart bandage attached on hollow cardboard cylinder for the bending tests.">
            <a:extLst>
              <a:ext uri="{FF2B5EF4-FFF2-40B4-BE49-F238E27FC236}">
                <a16:creationId xmlns:a16="http://schemas.microsoft.com/office/drawing/2014/main" id="{6007B399-EA35-4BAC-19D1-AE07ED2FB1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5943600" y="1676400"/>
            <a:ext cx="3962400"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22396E-1859-D303-118C-BAFFF7963916}"/>
              </a:ext>
            </a:extLst>
          </p:cNvPr>
          <p:cNvSpPr txBox="1"/>
          <p:nvPr/>
        </p:nvSpPr>
        <p:spPr>
          <a:xfrm>
            <a:off x="3048000" y="6400800"/>
            <a:ext cx="4876800" cy="415498"/>
          </a:xfrm>
          <a:prstGeom prst="rect">
            <a:avLst/>
          </a:prstGeom>
          <a:noFill/>
        </p:spPr>
        <p:txBody>
          <a:bodyPr wrap="square" rtlCol="0">
            <a:spAutoFit/>
          </a:bodyPr>
          <a:lstStyle/>
          <a:p>
            <a:r>
              <a:rPr lang="en-US" dirty="0"/>
              <a:t>NOTE: This Circuit is not related to Arduino</a:t>
            </a:r>
          </a:p>
        </p:txBody>
      </p:sp>
    </p:spTree>
    <p:extLst>
      <p:ext uri="{BB962C8B-B14F-4D97-AF65-F5344CB8AC3E}">
        <p14:creationId xmlns:p14="http://schemas.microsoft.com/office/powerpoint/2010/main" val="220273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PRADEEP\Downloads\Thank-You (1).jpg"/>
          <p:cNvPicPr>
            <a:picLocks noChangeAspect="1" noChangeArrowheads="1"/>
          </p:cNvPicPr>
          <p:nvPr/>
        </p:nvPicPr>
        <p:blipFill>
          <a:blip r:embed="rId2"/>
          <a:srcRect/>
          <a:stretch>
            <a:fillRect/>
          </a:stretch>
        </p:blipFill>
        <p:spPr bwMode="auto">
          <a:xfrm>
            <a:off x="0" y="-1"/>
            <a:ext cx="10972800" cy="73152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762"/>
            <a:ext cx="10972800" cy="850053"/>
          </a:xfrm>
        </p:spPr>
        <p:txBody>
          <a:bodyPr>
            <a:normAutofit fontScale="90000"/>
          </a:bodyPr>
          <a:lstStyle/>
          <a:p>
            <a:r>
              <a:rPr lang="en-US" b="1" dirty="0">
                <a:solidFill>
                  <a:srgbClr val="002060"/>
                </a:solidFill>
              </a:rPr>
              <a:t>PROBLEM STATEMENT</a:t>
            </a:r>
          </a:p>
        </p:txBody>
      </p:sp>
      <p:sp>
        <p:nvSpPr>
          <p:cNvPr id="4" name="Content Placeholder 2"/>
          <p:cNvSpPr txBox="1">
            <a:spLocks/>
          </p:cNvSpPr>
          <p:nvPr/>
        </p:nvSpPr>
        <p:spPr>
          <a:xfrm>
            <a:off x="152400" y="1600201"/>
            <a:ext cx="10515600" cy="1905000"/>
          </a:xfrm>
          <a:prstGeom prst="rect">
            <a:avLst/>
          </a:prstGeom>
        </p:spPr>
        <p:txBody>
          <a:bodyPr vert="horz" lIns="104498" tIns="52249" rIns="104498" bIns="52249" rtlCol="0">
            <a:normAutofit/>
          </a:bodyPr>
          <a:lst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Font typeface="Arial" pitchFamily="34" charset="0"/>
              <a:buNone/>
            </a:pPr>
            <a:r>
              <a:rPr lang="en-US" b="1" dirty="0">
                <a:latin typeface="Times New Roman" panose="02020603050405020304" pitchFamily="18" charset="0"/>
                <a:cs typeface="Times New Roman" panose="02020603050405020304" pitchFamily="18" charset="0"/>
              </a:rPr>
              <a:t>MAIN PROBLEM STATEMENT</a:t>
            </a: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0" i="0" dirty="0">
                <a:effectLst/>
                <a:latin typeface="Times New Roman" panose="02020603050405020304" pitchFamily="18" charset="0"/>
                <a:cs typeface="Times New Roman" panose="02020603050405020304" pitchFamily="18" charset="0"/>
              </a:rPr>
              <a:t>	Smart bandages have the potential to revolutionize wound care by incorporating technology to monitor and assist in the healing process. However, they also come with certain challenges and limitations.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D0BF77-2D6D-60DC-B9A6-F1AD39EB795A}"/>
              </a:ext>
            </a:extLst>
          </p:cNvPr>
          <p:cNvSpPr txBox="1"/>
          <p:nvPr/>
        </p:nvSpPr>
        <p:spPr>
          <a:xfrm>
            <a:off x="1600200" y="3505201"/>
            <a:ext cx="5502728" cy="1826462"/>
          </a:xfrm>
          <a:prstGeom prst="rect">
            <a:avLst/>
          </a:prstGeom>
          <a:noFill/>
        </p:spPr>
        <p:txBody>
          <a:bodyPr wrap="square">
            <a:spAutoFit/>
          </a:bodyPr>
          <a:lstStyle/>
          <a:p>
            <a:pPr marL="342900" indent="-34290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Low battery span</a:t>
            </a:r>
          </a:p>
          <a:p>
            <a:pPr marL="342900" indent="-34290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Connectivity issues </a:t>
            </a:r>
          </a:p>
          <a:p>
            <a:pPr marL="342900" indent="-342900" algn="just">
              <a:lnSpc>
                <a:spcPct val="12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Comfort of wearability</a:t>
            </a:r>
          </a:p>
          <a:p>
            <a:pPr marL="342900" indent="-342900" algn="just">
              <a:lnSpc>
                <a:spcPct val="12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Limited availability</a:t>
            </a:r>
          </a:p>
        </p:txBody>
      </p:sp>
    </p:spTree>
    <p:extLst>
      <p:ext uri="{BB962C8B-B14F-4D97-AF65-F5344CB8AC3E}">
        <p14:creationId xmlns:p14="http://schemas.microsoft.com/office/powerpoint/2010/main" val="800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latin typeface="+mn-lt"/>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801182123"/>
              </p:ext>
            </p:extLst>
          </p:nvPr>
        </p:nvGraphicFramePr>
        <p:xfrm>
          <a:off x="114299" y="685800"/>
          <a:ext cx="10744202" cy="6426280"/>
        </p:xfrm>
        <a:graphic>
          <a:graphicData uri="http://schemas.openxmlformats.org/drawingml/2006/table">
            <a:tbl>
              <a:tblPr firstRow="1" bandRow="1">
                <a:tableStyleId>{69012ECD-51FC-41F1-AA8D-1B2483CD663E}</a:tableStyleId>
              </a:tblPr>
              <a:tblGrid>
                <a:gridCol w="571501">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775154">
                <a:tc>
                  <a:txBody>
                    <a:bodyPr/>
                    <a:lstStyle/>
                    <a:p>
                      <a:r>
                        <a:rPr lang="en-IN" sz="18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Title of the Paper</a:t>
                      </a:r>
                      <a:endParaRPr lang="en-IN" sz="18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Name of the Journal, Year, Volume,</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34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01</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Smart Bandage for Monitoring and Treatment of Chronic Wounds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Pooria</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Mostafalu</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Ali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Tamayol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Gita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Kiaee</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Volume14, Issue33</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August 16, 2018</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1703509</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presented smart wound dressing, equipped with real-time monitoring sensors and on-demand drug delivery, holds promise for revolutionizing chronic wound treatment.</a:t>
                      </a:r>
                      <a:endParaRPr kumimoji="0" lang="en-US"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44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02</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Wireless Flexible Smart Bandage for Continuous Monitoring of Wound Oxygenation</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err="1">
                          <a:solidFill>
                            <a:schemeClr val="tx1"/>
                          </a:solidFill>
                          <a:latin typeface="Times New Roman" panose="02020603050405020304" pitchFamily="18" charset="0"/>
                          <a:ea typeface="+mn-ea"/>
                          <a:cs typeface="Times New Roman" panose="02020603050405020304" pitchFamily="18" charset="0"/>
                        </a:rPr>
                        <a:t>Pooria</a:t>
                      </a: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 </a:t>
                      </a:r>
                      <a:r>
                        <a:rPr kumimoji="0" lang="en-IN" sz="1800" kern="1200" baseline="0" dirty="0" err="1">
                          <a:solidFill>
                            <a:schemeClr val="tx1"/>
                          </a:solidFill>
                          <a:latin typeface="Times New Roman" panose="02020603050405020304" pitchFamily="18" charset="0"/>
                          <a:ea typeface="+mn-ea"/>
                          <a:cs typeface="Times New Roman" panose="02020603050405020304" pitchFamily="18" charset="0"/>
                        </a:rPr>
                        <a:t>Mostafalu</a:t>
                      </a: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 William Lenk; Mehmet R. </a:t>
                      </a:r>
                      <a:r>
                        <a:rPr kumimoji="0" lang="en-IN" sz="1800" kern="1200" baseline="0" dirty="0" err="1">
                          <a:solidFill>
                            <a:schemeClr val="tx1"/>
                          </a:solidFill>
                          <a:latin typeface="Times New Roman" panose="02020603050405020304" pitchFamily="18" charset="0"/>
                          <a:ea typeface="+mn-ea"/>
                          <a:cs typeface="Times New Roman" panose="02020603050405020304" pitchFamily="18" charset="0"/>
                        </a:rPr>
                        <a:t>Dokmeci</a:t>
                      </a: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 Babak </a:t>
                      </a:r>
                      <a:r>
                        <a:rPr kumimoji="0" lang="en-IN" sz="1800" kern="1200" baseline="0" dirty="0" err="1">
                          <a:solidFill>
                            <a:schemeClr val="tx1"/>
                          </a:solidFill>
                          <a:latin typeface="Times New Roman" panose="02020603050405020304" pitchFamily="18" charset="0"/>
                          <a:ea typeface="+mn-ea"/>
                          <a:cs typeface="Times New Roman" panose="02020603050405020304" pitchFamily="18" charset="0"/>
                        </a:rPr>
                        <a:t>Ziaie</a:t>
                      </a: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Volume: 9, </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Issue: 5</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October 2015</a:t>
                      </a: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innovation holds the potential to significantly improve wound healing outcomes by establishing a feedback loop for optimized, patient-specific treatment.</a:t>
                      </a: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140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03</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Early detection and monitoring of chronic wounds using low-cost,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omniphobic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paper-based smart bandages</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kern="1200" baseline="0" dirty="0" err="1">
                          <a:solidFill>
                            <a:schemeClr val="tx1"/>
                          </a:solidFill>
                          <a:latin typeface="Times New Roman" panose="02020603050405020304" pitchFamily="18" charset="0"/>
                          <a:ea typeface="+mn-ea"/>
                          <a:cs typeface="Times New Roman" panose="02020603050405020304" pitchFamily="18" charset="0"/>
                        </a:rPr>
                        <a:t>Aniket</a:t>
                      </a:r>
                      <a:r>
                        <a:rPr kumimoji="0" lang="es-ES" sz="1800" kern="1200" baseline="0" dirty="0">
                          <a:solidFill>
                            <a:schemeClr val="tx1"/>
                          </a:solidFill>
                          <a:latin typeface="Times New Roman" panose="02020603050405020304" pitchFamily="18" charset="0"/>
                          <a:ea typeface="+mn-ea"/>
                          <a:cs typeface="Times New Roman" panose="02020603050405020304" pitchFamily="18" charset="0"/>
                        </a:rPr>
                        <a:t> Pal , </a:t>
                      </a:r>
                      <a:r>
                        <a:rPr kumimoji="0" lang="es-ES" sz="1800" kern="1200" baseline="0" dirty="0" err="1">
                          <a:solidFill>
                            <a:schemeClr val="tx1"/>
                          </a:solidFill>
                          <a:latin typeface="Times New Roman" panose="02020603050405020304" pitchFamily="18" charset="0"/>
                          <a:ea typeface="+mn-ea"/>
                          <a:cs typeface="Times New Roman" panose="02020603050405020304" pitchFamily="18" charset="0"/>
                        </a:rPr>
                        <a:t>Debkalpa</a:t>
                      </a:r>
                      <a:r>
                        <a:rPr kumimoji="0" lang="es-ES" sz="1800" kern="1200" baseline="0" dirty="0">
                          <a:solidFill>
                            <a:schemeClr val="tx1"/>
                          </a:solidFill>
                          <a:latin typeface="Times New Roman" panose="02020603050405020304" pitchFamily="18" charset="0"/>
                          <a:ea typeface="+mn-ea"/>
                          <a:cs typeface="Times New Roman" panose="02020603050405020304" pitchFamily="18" charset="0"/>
                        </a:rPr>
                        <a:t> </a:t>
                      </a:r>
                      <a:r>
                        <a:rPr kumimoji="0" lang="es-ES" sz="1800" kern="1200" baseline="0" dirty="0" err="1">
                          <a:solidFill>
                            <a:schemeClr val="tx1"/>
                          </a:solidFill>
                          <a:latin typeface="Times New Roman" panose="02020603050405020304" pitchFamily="18" charset="0"/>
                          <a:ea typeface="+mn-ea"/>
                          <a:cs typeface="Times New Roman" panose="02020603050405020304" pitchFamily="18" charset="0"/>
                        </a:rPr>
                        <a:t>Goswami</a:t>
                      </a:r>
                      <a:r>
                        <a:rPr kumimoji="0" lang="es-ES" sz="1800" kern="1200" baseline="0" dirty="0">
                          <a:solidFill>
                            <a:schemeClr val="tx1"/>
                          </a:solidFill>
                          <a:latin typeface="Times New Roman" panose="02020603050405020304" pitchFamily="18" charset="0"/>
                          <a:ea typeface="+mn-ea"/>
                          <a:cs typeface="Times New Roman" panose="02020603050405020304" pitchFamily="18" charset="0"/>
                        </a:rPr>
                        <a:t> , Hugo E. Cuellar, Beatriz Castro</a:t>
                      </a: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Volume 117, 15 October 2018</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development of single-use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omniphobic</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paper-based smart bandages (OPSBs) and a reusable wearable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potentiostat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represents a cost-effective</a:t>
                      </a:r>
                      <a:endParaRPr kumimoji="0" lang="en-US"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647684151"/>
              </p:ext>
            </p:extLst>
          </p:nvPr>
        </p:nvGraphicFramePr>
        <p:xfrm>
          <a:off x="114299" y="762000"/>
          <a:ext cx="10744202" cy="6429044"/>
        </p:xfrm>
        <a:graphic>
          <a:graphicData uri="http://schemas.openxmlformats.org/drawingml/2006/table">
            <a:tbl>
              <a:tblPr firstRow="1" bandRow="1">
                <a:tableStyleId>{69012ECD-51FC-41F1-AA8D-1B2483CD663E}</a:tableStyleId>
              </a:tblPr>
              <a:tblGrid>
                <a:gridCol w="571501">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924789">
                <a:tc>
                  <a:txBody>
                    <a:bodyPr/>
                    <a:lstStyle/>
                    <a:p>
                      <a:r>
                        <a:rPr lang="en-IN" sz="18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Title of the Paper</a:t>
                      </a:r>
                      <a:endParaRPr lang="en-IN" sz="18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Name of the Journal, Year, Volume,</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9041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04</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Smart Bandage With Wireless Strain and Temperature Sensors and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Batteryless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NFC Tag</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Pablo Escobedo,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Mitradip</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Bhattacharjee, Fatemeh</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kern="1200" baseline="0" dirty="0">
                          <a:solidFill>
                            <a:schemeClr val="tx1"/>
                          </a:solidFill>
                          <a:latin typeface="Times New Roman" panose="02020603050405020304" pitchFamily="18" charset="0"/>
                          <a:ea typeface="+mn-ea"/>
                          <a:cs typeface="Times New Roman" panose="02020603050405020304" pitchFamily="18" charset="0"/>
                        </a:rPr>
                        <a:t>Volume: 8, Issue: 6, 15 March 2021</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article introduces an innovative smart bandage featuring wireless strain and temperature sensors, leveraging conductive PEDOT:PSS polymer, with exceptional sensitivity and responsiveness.</a:t>
                      </a:r>
                      <a:endParaRPr kumimoji="0" lang="en-US"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902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05</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Wearable Smart Bandage-Based Bio-Sensors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Arie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Levin,Shu</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Gong,Wenlong</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Cheng </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6 April 2023</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review explores the convergence of traditional bandages and emerging wearable electronics, positioning bandages as the foundation for wearable bioelectronics.</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81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06</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Battery Free Smart Bandage based on NFC RFID Technology</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Yi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Li,Neil</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Grabham</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Abiodun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Komolafe</a:t>
                      </a: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 John Tudor</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b="0" i="0" u="none" kern="1200" dirty="0">
                          <a:solidFill>
                            <a:schemeClr val="tx1"/>
                          </a:solidFill>
                          <a:effectLst/>
                          <a:latin typeface="Times New Roman" panose="02020603050405020304" pitchFamily="18" charset="0"/>
                          <a:ea typeface="+mn-ea"/>
                          <a:cs typeface="Times New Roman" panose="02020603050405020304" pitchFamily="18" charset="0"/>
                        </a:rPr>
                        <a:t>FLEPS</a:t>
                      </a:r>
                      <a:r>
                        <a:rPr lang="en-US" sz="1800" b="0" i="0" u="sng"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16-19 August 2020</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research introduces a groundbreaking wireless and battery-free smart bandage, powered by Radio Frequency (RF) energy through NFC RFID</a:t>
                      </a:r>
                      <a:endParaRPr kumimoji="0" lang="en-US"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894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9875520" cy="1336243"/>
          </a:xfrm>
        </p:spPr>
        <p:txBody>
          <a:bodyPr>
            <a:normAutofit/>
          </a:bodyPr>
          <a:lstStyle/>
          <a:p>
            <a:pPr>
              <a:defRPr/>
            </a:pPr>
            <a:r>
              <a:rPr lang="en-US" altLang="en-US" sz="4500" b="1" dirty="0">
                <a:solidFill>
                  <a:srgbClr val="002060"/>
                </a:solidFill>
                <a:latin typeface="+mn-lt"/>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60523120"/>
              </p:ext>
            </p:extLst>
          </p:nvPr>
        </p:nvGraphicFramePr>
        <p:xfrm>
          <a:off x="114299" y="711166"/>
          <a:ext cx="10744202" cy="6578566"/>
        </p:xfrm>
        <a:graphic>
          <a:graphicData uri="http://schemas.openxmlformats.org/drawingml/2006/table">
            <a:tbl>
              <a:tblPr firstRow="1" bandRow="1">
                <a:tableStyleId>{69012ECD-51FC-41F1-AA8D-1B2483CD663E}</a:tableStyleId>
              </a:tblPr>
              <a:tblGrid>
                <a:gridCol w="571501">
                  <a:extLst>
                    <a:ext uri="{9D8B030D-6E8A-4147-A177-3AD203B41FA5}">
                      <a16:colId xmlns:a16="http://schemas.microsoft.com/office/drawing/2014/main" val="20000"/>
                    </a:ext>
                  </a:extLst>
                </a:gridCol>
                <a:gridCol w="2247901">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24012">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851468">
                <a:tc>
                  <a:txBody>
                    <a:bodyPr/>
                    <a:lstStyle/>
                    <a:p>
                      <a:r>
                        <a:rPr lang="en-IN" sz="18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Title of the Paper</a:t>
                      </a:r>
                      <a:endParaRPr lang="en-IN" sz="18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Name of the Journal, Year, Volume,</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537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07</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Photonic smart bandage for wound healing assessment</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Arnaldo Leal-Junior, Jingjing Guo, Rui Min</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Vol. 9, Issue 3,February 5, 2021</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research introduces a groundbreaking smart wound dressing featuring an embedded optical fiber capable of assessing both wound pH and pressure, addressing the pressing need for effective chronic wound management.</a:t>
                      </a:r>
                      <a:endParaRPr kumimoji="0" lang="en-US"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44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08</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New Developments in Smart Bandage Technologies for Wound Diagnostics</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Anna McLister, Jolene McHugh, Jill </a:t>
                      </a:r>
                      <a:r>
                        <a:rPr kumimoji="0" lang="en-IN" sz="1800" b="0" kern="1200" baseline="0" dirty="0" err="1">
                          <a:solidFill>
                            <a:schemeClr val="tx1"/>
                          </a:solidFill>
                          <a:latin typeface="Times New Roman" panose="02020603050405020304" pitchFamily="18" charset="0"/>
                          <a:ea typeface="+mn-ea"/>
                          <a:cs typeface="Times New Roman" panose="02020603050405020304" pitchFamily="18" charset="0"/>
                        </a:rPr>
                        <a:t>Cundell</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Volume28, Issue27, July 20, 2016</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need for wound pH assessment tools is emphasized due to their potential to enhance clinical outcomes by aiding in early complication detection, particularly infections, in wound care.</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273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baseline="0" dirty="0">
                          <a:solidFill>
                            <a:schemeClr val="tx1"/>
                          </a:solidFill>
                          <a:latin typeface="Times New Roman" panose="02020603050405020304" pitchFamily="18" charset="0"/>
                          <a:ea typeface="+mn-ea"/>
                          <a:cs typeface="Times New Roman" panose="02020603050405020304" pitchFamily="18" charset="0"/>
                        </a:rPr>
                        <a:t>09</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Smart wound dressings for wound healing</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t-IT" sz="1800" b="0" dirty="0">
                          <a:effectLst/>
                          <a:latin typeface="Times New Roman" panose="02020603050405020304" pitchFamily="18" charset="0"/>
                          <a:cs typeface="Times New Roman" panose="02020603050405020304" pitchFamily="18" charset="0"/>
                        </a:rPr>
                        <a:t>Ruonan Dong</a:t>
                      </a:r>
                      <a:r>
                        <a:rPr lang="it-IT"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it-IT"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Baolin </a:t>
                      </a:r>
                    </a:p>
                    <a:p>
                      <a:r>
                        <a:rPr lang="it-IT"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Guo </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Volume 41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,December 2021</a:t>
                      </a:r>
                      <a:endParaRPr kumimoji="0" lang="en-IN"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Smart wound dressings, equipped with sensors and responsive materials, are emerging as promising tools to enhance wound healing</a:t>
                      </a:r>
                      <a:endParaRPr kumimoji="0" lang="en-US" sz="18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724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71230"/>
            <a:ext cx="9875520" cy="1336243"/>
          </a:xfrm>
        </p:spPr>
        <p:txBody>
          <a:bodyPr>
            <a:normAutofit/>
          </a:bodyPr>
          <a:lstStyle/>
          <a:p>
            <a:pPr>
              <a:defRPr/>
            </a:pPr>
            <a:r>
              <a:rPr lang="en-US" altLang="en-US" sz="4500" b="1" dirty="0">
                <a:solidFill>
                  <a:srgbClr val="002060"/>
                </a:solidFill>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3595715073"/>
              </p:ext>
            </p:extLst>
          </p:nvPr>
        </p:nvGraphicFramePr>
        <p:xfrm>
          <a:off x="152398" y="1093330"/>
          <a:ext cx="10744202" cy="4296048"/>
        </p:xfrm>
        <a:graphic>
          <a:graphicData uri="http://schemas.openxmlformats.org/drawingml/2006/table">
            <a:tbl>
              <a:tblPr firstRow="1" bandRow="1">
                <a:tableStyleId>{69012ECD-51FC-41F1-AA8D-1B2483CD663E}</a:tableStyleId>
              </a:tblPr>
              <a:tblGrid>
                <a:gridCol w="533402">
                  <a:extLst>
                    <a:ext uri="{9D8B030D-6E8A-4147-A177-3AD203B41FA5}">
                      <a16:colId xmlns:a16="http://schemas.microsoft.com/office/drawing/2014/main" val="20000"/>
                    </a:ext>
                  </a:extLst>
                </a:gridCol>
                <a:gridCol w="2376486">
                  <a:extLst>
                    <a:ext uri="{9D8B030D-6E8A-4147-A177-3AD203B41FA5}">
                      <a16:colId xmlns:a16="http://schemas.microsoft.com/office/drawing/2014/main" val="20001"/>
                    </a:ext>
                  </a:extLst>
                </a:gridCol>
                <a:gridCol w="1417638">
                  <a:extLst>
                    <a:ext uri="{9D8B030D-6E8A-4147-A177-3AD203B41FA5}">
                      <a16:colId xmlns:a16="http://schemas.microsoft.com/office/drawing/2014/main" val="20002"/>
                    </a:ext>
                  </a:extLst>
                </a:gridCol>
                <a:gridCol w="1716088">
                  <a:extLst>
                    <a:ext uri="{9D8B030D-6E8A-4147-A177-3AD203B41FA5}">
                      <a16:colId xmlns:a16="http://schemas.microsoft.com/office/drawing/2014/main" val="20003"/>
                    </a:ext>
                  </a:extLst>
                </a:gridCol>
                <a:gridCol w="4700588">
                  <a:extLst>
                    <a:ext uri="{9D8B030D-6E8A-4147-A177-3AD203B41FA5}">
                      <a16:colId xmlns:a16="http://schemas.microsoft.com/office/drawing/2014/main" val="20004"/>
                    </a:ext>
                  </a:extLst>
                </a:gridCol>
              </a:tblGrid>
              <a:tr h="818946">
                <a:tc>
                  <a:txBody>
                    <a:bodyPr/>
                    <a:lstStyle/>
                    <a:p>
                      <a:r>
                        <a:rPr lang="en-IN" sz="1800" dirty="0">
                          <a:latin typeface="Times New Roman" pitchFamily="18" charset="0"/>
                          <a:cs typeface="Times New Roman" pitchFamily="18" charset="0"/>
                        </a:rPr>
                        <a:t>Sl. No</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Title of the Paper</a:t>
                      </a:r>
                      <a:endParaRPr lang="en-IN" sz="1800" b="1" dirty="0">
                        <a:latin typeface="Times New Roman" pitchFamily="18" charset="0"/>
                        <a:cs typeface="Times New Roman" pitchFamily="18" charset="0"/>
                      </a:endParaRP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itchFamily="18" charset="0"/>
                          <a:cs typeface="Times New Roman" pitchFamily="18" charset="0"/>
                        </a:rPr>
                        <a:t>Authors</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Name of the Journal, Year, Volume,</a:t>
                      </a:r>
                      <a:r>
                        <a:rPr lang="en-IN" sz="1800" baseline="0" dirty="0">
                          <a:latin typeface="Times New Roman" pitchFamily="18" charset="0"/>
                          <a:cs typeface="Times New Roman" pitchFamily="18" charset="0"/>
                        </a:rPr>
                        <a:t> </a:t>
                      </a:r>
                      <a:r>
                        <a:rPr lang="en-IN" sz="1800" dirty="0">
                          <a:latin typeface="Times New Roman" pitchFamily="18" charset="0"/>
                          <a:cs typeface="Times New Roman" pitchFamily="18" charset="0"/>
                        </a:rPr>
                        <a:t>Issue</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latin typeface="Times New Roman" pitchFamily="18" charset="0"/>
                          <a:cs typeface="Times New Roman" pitchFamily="18" charset="0"/>
                        </a:rPr>
                        <a:t>Observation</a:t>
                      </a:r>
                    </a:p>
                  </a:txBody>
                  <a:tcPr marL="109728" marR="109728" marT="65037" marB="650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430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a:solidFill>
                            <a:schemeClr val="tx1"/>
                          </a:solidFill>
                          <a:latin typeface="Times New Roman" panose="02020603050405020304" pitchFamily="18" charset="0"/>
                          <a:ea typeface="+mn-ea"/>
                          <a:cs typeface="Times New Roman" panose="02020603050405020304" pitchFamily="18" charset="0"/>
                        </a:rPr>
                        <a:t>10</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Smart Bandages: The Future of Wound Care</a:t>
                      </a: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Hossein </a:t>
                      </a:r>
                      <a:r>
                        <a:rPr lang="en-US"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Derakhsha</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b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b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Sara Saheb </a:t>
                      </a:r>
                      <a:r>
                        <a:rPr lang="en-US"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Kashaf</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Fariba </a:t>
                      </a:r>
                      <a:r>
                        <a:rPr lang="en-US"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Aghabaglu</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cap="all" dirty="0">
                          <a:solidFill>
                            <a:schemeClr val="tx1"/>
                          </a:solidFill>
                          <a:effectLst/>
                          <a:latin typeface="Times New Roman" panose="02020603050405020304" pitchFamily="18" charset="0"/>
                          <a:ea typeface="+mn-ea"/>
                          <a:cs typeface="Times New Roman" panose="02020603050405020304" pitchFamily="18" charset="0"/>
                        </a:rPr>
                        <a:t>VOLUME 36, ISSUE 12</a:t>
                      </a:r>
                      <a:r>
                        <a:rPr lang="en-US" sz="1800" b="0" i="0" kern="1200" cap="all" dirty="0">
                          <a:solidFill>
                            <a:schemeClr val="tx1"/>
                          </a:solidFill>
                          <a:effectLst/>
                          <a:latin typeface="Times New Roman" panose="02020603050405020304" pitchFamily="18" charset="0"/>
                          <a:ea typeface="+mn-ea"/>
                          <a:cs typeface="Times New Roman" panose="02020603050405020304" pitchFamily="18" charset="0"/>
                        </a:rPr>
                        <a:t>, DECEMBER 2018</a:t>
                      </a:r>
                      <a:endParaRPr kumimoji="0"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field of wound healing presents a substantial commercial opportunity, yet it faces significant challenges. Smart systems, with their sensing, responding, and reporting capabilities, hold promise in addressing these challenges, particularly for chronic wounds.</a:t>
                      </a:r>
                      <a:endParaRPr kumimoji="0" lang="en-US" sz="1800" kern="1200" baseline="0" dirty="0">
                        <a:solidFill>
                          <a:schemeClr val="tx1"/>
                        </a:solidFill>
                        <a:latin typeface="Times New Roman" panose="02020603050405020304" pitchFamily="18" charset="0"/>
                        <a:ea typeface="+mn-ea"/>
                        <a:cs typeface="Times New Roman" panose="02020603050405020304" pitchFamily="18" charset="0"/>
                      </a:endParaRPr>
                    </a:p>
                  </a:txBody>
                  <a:tcPr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0972800" cy="914400"/>
          </a:xfrm>
        </p:spPr>
        <p:txBody>
          <a:bodyPr>
            <a:normAutofit/>
          </a:bodyPr>
          <a:lstStyle/>
          <a:p>
            <a:r>
              <a:rPr lang="en-US" sz="4500" dirty="0">
                <a:solidFill>
                  <a:srgbClr val="002060"/>
                </a:solidFill>
                <a:latin typeface="Arial Black" pitchFamily="34" charset="0"/>
              </a:rPr>
              <a:t>EXISTING SYSTEM</a:t>
            </a:r>
          </a:p>
        </p:txBody>
      </p:sp>
      <p:sp>
        <p:nvSpPr>
          <p:cNvPr id="4" name="Rectangle 3"/>
          <p:cNvSpPr txBox="1">
            <a:spLocks/>
          </p:cNvSpPr>
          <p:nvPr/>
        </p:nvSpPr>
        <p:spPr bwMode="auto">
          <a:xfrm>
            <a:off x="152400" y="1066800"/>
            <a:ext cx="10591800" cy="6057014"/>
          </a:xfrm>
          <a:prstGeom prst="rect">
            <a:avLst/>
          </a:prstGeom>
          <a:noFill/>
          <a:ln w="9525">
            <a:noFill/>
            <a:miter lim="800000"/>
            <a:headEnd/>
            <a:tailEnd/>
          </a:ln>
        </p:spPr>
        <p:txBody>
          <a:bodyPr lIns="54864" tIns="91440"/>
          <a:lstStyle/>
          <a:p>
            <a:pPr marL="344488" indent="-225425" algn="just">
              <a:lnSpc>
                <a:spcPct val="150000"/>
              </a:lnSpc>
              <a:spcBef>
                <a:spcPts val="300"/>
              </a:spcBef>
              <a:spcAft>
                <a:spcPts val="300"/>
              </a:spcAft>
              <a:buClr>
                <a:schemeClr val="accent1"/>
              </a:buClr>
              <a:buSzPct val="80000"/>
              <a:buFont typeface="Wingdings 2" pitchFamily="18" charset="2"/>
              <a:buChar char=""/>
              <a:defRPr/>
            </a:pPr>
            <a:endParaRPr lang="en-US" altLang="en-US" sz="2400" dirty="0">
              <a:latin typeface="Times New Roman" pitchFamily="18" charset="0"/>
              <a:cs typeface="Times New Roman" pitchFamily="18" charset="0"/>
            </a:endParaRPr>
          </a:p>
        </p:txBody>
      </p:sp>
      <p:sp>
        <p:nvSpPr>
          <p:cNvPr id="3" name="Rectangle 3">
            <a:extLst>
              <a:ext uri="{FF2B5EF4-FFF2-40B4-BE49-F238E27FC236}">
                <a16:creationId xmlns:a16="http://schemas.microsoft.com/office/drawing/2014/main" id="{A11C82EE-7BD5-9C3D-30B5-533A5EB16669}"/>
              </a:ext>
            </a:extLst>
          </p:cNvPr>
          <p:cNvSpPr txBox="1">
            <a:spLocks/>
          </p:cNvSpPr>
          <p:nvPr/>
        </p:nvSpPr>
        <p:spPr bwMode="auto">
          <a:xfrm>
            <a:off x="190500" y="359864"/>
            <a:ext cx="10591800" cy="6057014"/>
          </a:xfrm>
          <a:prstGeom prst="rect">
            <a:avLst/>
          </a:prstGeom>
          <a:noFill/>
          <a:ln w="9525">
            <a:noFill/>
            <a:miter lim="800000"/>
            <a:headEnd/>
            <a:tailEnd/>
          </a:ln>
        </p:spPr>
        <p:txBody>
          <a:bodyPr lIns="54864" tIns="91440"/>
          <a:lstStyle/>
          <a:p>
            <a:pPr marL="344488" indent="-225425" algn="just">
              <a:lnSpc>
                <a:spcPct val="150000"/>
              </a:lnSpc>
              <a:spcBef>
                <a:spcPts val="300"/>
              </a:spcBef>
              <a:spcAft>
                <a:spcPts val="300"/>
              </a:spcAft>
              <a:buClr>
                <a:schemeClr val="accent1"/>
              </a:buClr>
              <a:buSzPct val="80000"/>
              <a:buFont typeface="Wingdings 2" pitchFamily="18" charset="2"/>
              <a:buChar char=""/>
              <a:defRPr/>
            </a:pPr>
            <a:endParaRPr lang="en-US" altLang="en-US"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6F5A33F6-2C6F-522B-16EB-187B64F0468D}"/>
              </a:ext>
            </a:extLst>
          </p:cNvPr>
          <p:cNvSpPr txBox="1"/>
          <p:nvPr/>
        </p:nvSpPr>
        <p:spPr>
          <a:xfrm>
            <a:off x="914400" y="1723579"/>
            <a:ext cx="8382000" cy="3000821"/>
          </a:xfrm>
          <a:prstGeom prst="rect">
            <a:avLst/>
          </a:prstGeom>
          <a:noFill/>
        </p:spPr>
        <p:txBody>
          <a:bodyPr wrap="square">
            <a:spAutoFit/>
          </a:bodyPr>
          <a:lstStyle/>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smart bandage, developed by researchers at the California Institute of Technology (Caltech), integrates biosensors, drug-loaded hydrogels, electrical stimulation modules, and wireless communication.</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It is designed to maintain contact with and adhere to the skin using a soft, stretchable polymer.</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bandage includes biosensors that monitor wound biomarkers in the exudate, providing real-time information about the wound's status.</a:t>
            </a:r>
          </a:p>
          <a:p>
            <a:pPr marL="342900" indent="-34290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Data collected by the bandage is wirelessly transmitted to a smartphone or tablet for review by healthcare professionals.</a:t>
            </a:r>
          </a:p>
        </p:txBody>
      </p:sp>
    </p:spTree>
    <p:extLst>
      <p:ext uri="{BB962C8B-B14F-4D97-AF65-F5344CB8AC3E}">
        <p14:creationId xmlns:p14="http://schemas.microsoft.com/office/powerpoint/2010/main" val="246857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PROPOSED SYSTEM </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8</a:t>
            </a:fld>
            <a:endParaRPr lang="en-US" altLang="en-US"/>
          </a:p>
        </p:txBody>
      </p:sp>
      <p:sp>
        <p:nvSpPr>
          <p:cNvPr id="3" name="TextBox 2">
            <a:extLst>
              <a:ext uri="{FF2B5EF4-FFF2-40B4-BE49-F238E27FC236}">
                <a16:creationId xmlns:a16="http://schemas.microsoft.com/office/drawing/2014/main" id="{33C3B2D5-DA47-1B64-0C97-C057B749A52C}"/>
              </a:ext>
            </a:extLst>
          </p:cNvPr>
          <p:cNvSpPr txBox="1"/>
          <p:nvPr/>
        </p:nvSpPr>
        <p:spPr>
          <a:xfrm>
            <a:off x="533400" y="1384786"/>
            <a:ext cx="10210800" cy="4939814"/>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Project Overview:</a:t>
            </a:r>
            <a:r>
              <a:rPr lang="en-US" b="0" i="0" dirty="0">
                <a:effectLst/>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We propose the development of IoT-based smart bandages that offer an unprecedented combination of long-lasting battery life, top-notch connectivity, and exceptional comfort for patients. This innovation will address critical needs in the healthcare industry by enhancing patient care and monitoring.</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Objectives:</a:t>
            </a:r>
            <a:r>
              <a:rPr lang="en-US" b="0" i="0" dirty="0">
                <a:effectLst/>
                <a:latin typeface="Times New Roman" panose="02020603050405020304" pitchFamily="18" charset="0"/>
                <a:cs typeface="Times New Roman" panose="02020603050405020304" pitchFamily="18" charset="0"/>
              </a:rPr>
              <a:t> </a:t>
            </a:r>
          </a:p>
          <a:p>
            <a:pPr algn="l"/>
            <a:r>
              <a:rPr lang="en-US" b="0" i="0" dirty="0">
                <a:effectLst/>
                <a:latin typeface="Times New Roman" panose="02020603050405020304" pitchFamily="18" charset="0"/>
                <a:cs typeface="Times New Roman" panose="02020603050405020304" pitchFamily="18" charset="0"/>
              </a:rPr>
              <a:t>The primary objectives of this project are as follows:</a:t>
            </a:r>
          </a:p>
          <a:p>
            <a:pPr marL="979688" lvl="1" indent="-457200">
              <a:buFont typeface="+mj-lt"/>
              <a:buAutoNum type="alphaLcParenR"/>
            </a:pPr>
            <a:r>
              <a:rPr lang="en-US" b="0" i="0" dirty="0">
                <a:effectLst/>
                <a:latin typeface="Times New Roman" panose="02020603050405020304" pitchFamily="18" charset="0"/>
                <a:cs typeface="Times New Roman" panose="02020603050405020304" pitchFamily="18" charset="0"/>
              </a:rPr>
              <a:t>Design and develop IoT-enabled smart bandages with extended battery life.</a:t>
            </a:r>
          </a:p>
          <a:p>
            <a:pPr marL="979688" lvl="1" indent="-457200">
              <a:buFont typeface="+mj-lt"/>
              <a:buAutoNum type="alphaLcParenR"/>
            </a:pPr>
            <a:r>
              <a:rPr lang="en-US" b="0" i="0" dirty="0">
                <a:effectLst/>
                <a:latin typeface="Times New Roman" panose="02020603050405020304" pitchFamily="18" charset="0"/>
                <a:cs typeface="Times New Roman" panose="02020603050405020304" pitchFamily="18" charset="0"/>
              </a:rPr>
              <a:t>Ensure seamless connectivity for real-time data transmission to healthcare providers.</a:t>
            </a:r>
          </a:p>
          <a:p>
            <a:pPr marL="979688" lvl="1" indent="-457200">
              <a:buFont typeface="+mj-lt"/>
              <a:buAutoNum type="alphaLcParenR"/>
            </a:pPr>
            <a:r>
              <a:rPr lang="en-US" b="0" i="0" dirty="0">
                <a:effectLst/>
                <a:latin typeface="Times New Roman" panose="02020603050405020304" pitchFamily="18" charset="0"/>
                <a:cs typeface="Times New Roman" panose="02020603050405020304" pitchFamily="18" charset="0"/>
              </a:rPr>
              <a:t>Prioritize patient comfort and wearability to encourage prolonged use.</a:t>
            </a:r>
          </a:p>
          <a:p>
            <a:pPr marL="979688" lvl="1" indent="-457200">
              <a:buFont typeface="+mj-lt"/>
              <a:buAutoNum type="alphaLcParenR"/>
            </a:pPr>
            <a:r>
              <a:rPr lang="en-US" b="0" i="0" dirty="0">
                <a:effectLst/>
                <a:latin typeface="Times New Roman" panose="02020603050405020304" pitchFamily="18" charset="0"/>
                <a:cs typeface="Times New Roman" panose="02020603050405020304" pitchFamily="18" charset="0"/>
              </a:rPr>
              <a:t>Enhance the overall patient experience during wound care and monitoring.</a:t>
            </a: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48640" y="0"/>
            <a:ext cx="9875520" cy="1219200"/>
          </a:xfrm>
        </p:spPr>
        <p:txBody>
          <a:bodyPr>
            <a:normAutofit/>
          </a:bodyPr>
          <a:lstStyle/>
          <a:p>
            <a:pPr>
              <a:defRPr/>
            </a:pPr>
            <a:r>
              <a:rPr lang="en-US" altLang="en-US" sz="4000" dirty="0">
                <a:solidFill>
                  <a:srgbClr val="002060"/>
                </a:solidFill>
                <a:latin typeface="Arial Black" pitchFamily="34" charset="0"/>
              </a:rPr>
              <a:t>PROPOSED SYSTEM </a:t>
            </a:r>
          </a:p>
        </p:txBody>
      </p:sp>
      <p:sp>
        <p:nvSpPr>
          <p:cNvPr id="19460" name="Slide Number Placeholder 3"/>
          <p:cNvSpPr>
            <a:spLocks noGrp="1" noChangeArrowheads="1"/>
          </p:cNvSpPr>
          <p:nvPr>
            <p:ph type="sldNum" sz="quarter" idx="12"/>
          </p:nvPr>
        </p:nvSpPr>
        <p:spPr bwMode="auto">
          <a:noFill/>
          <a:ln>
            <a:miter lim="800000"/>
            <a:headEnd/>
            <a:tailEnd/>
          </a:ln>
        </p:spPr>
        <p:txBody>
          <a:bodyPr/>
          <a:lstStyle/>
          <a:p>
            <a:fld id="{5DF6D8AE-1D35-42FE-8986-79E917B3EE4B}" type="slidenum">
              <a:rPr lang="en-US" altLang="en-US" smtClean="0"/>
              <a:pPr/>
              <a:t>9</a:t>
            </a:fld>
            <a:endParaRPr lang="en-US" altLang="en-US"/>
          </a:p>
        </p:txBody>
      </p:sp>
      <p:sp>
        <p:nvSpPr>
          <p:cNvPr id="4" name="TextBox 3">
            <a:extLst>
              <a:ext uri="{FF2B5EF4-FFF2-40B4-BE49-F238E27FC236}">
                <a16:creationId xmlns:a16="http://schemas.microsoft.com/office/drawing/2014/main" id="{46F97C30-6FF5-3EC5-572E-5D400AC87FF2}"/>
              </a:ext>
            </a:extLst>
          </p:cNvPr>
          <p:cNvSpPr txBox="1"/>
          <p:nvPr/>
        </p:nvSpPr>
        <p:spPr>
          <a:xfrm>
            <a:off x="533400" y="4598075"/>
            <a:ext cx="10134600" cy="2031325"/>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Methodology:</a:t>
            </a:r>
            <a:r>
              <a:rPr lang="en-US" i="0"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r>
              <a:rPr lang="en-US" i="0" dirty="0">
                <a:effectLst/>
                <a:latin typeface="Times New Roman" panose="02020603050405020304" pitchFamily="18" charset="0"/>
                <a:cs typeface="Times New Roman" panose="02020603050405020304" pitchFamily="18" charset="0"/>
              </a:rPr>
              <a:t>The development process will encompass the following steps,</a:t>
            </a:r>
          </a:p>
          <a:p>
            <a:pPr lvl="1">
              <a:buFont typeface="+mj-lt"/>
              <a:buAutoNum type="arabicPeriod"/>
            </a:pPr>
            <a:r>
              <a:rPr lang="en-US" i="0" dirty="0">
                <a:effectLst/>
                <a:latin typeface="Times New Roman" panose="02020603050405020304" pitchFamily="18" charset="0"/>
                <a:cs typeface="Times New Roman" panose="02020603050405020304" pitchFamily="18" charset="0"/>
              </a:rPr>
              <a:t>Research and development of energy-efficient IoT sensors and connectivity modules.</a:t>
            </a:r>
          </a:p>
          <a:p>
            <a:pPr lvl="1">
              <a:buFont typeface="+mj-lt"/>
              <a:buAutoNum type="arabicPeriod"/>
            </a:pPr>
            <a:r>
              <a:rPr lang="en-US" i="0" dirty="0">
                <a:effectLst/>
                <a:latin typeface="Times New Roman" panose="02020603050405020304" pitchFamily="18" charset="0"/>
                <a:cs typeface="Times New Roman" panose="02020603050405020304" pitchFamily="18" charset="0"/>
              </a:rPr>
              <a:t>Prototyping and testing of smart bandages with focus groups for user feedback.</a:t>
            </a:r>
          </a:p>
          <a:p>
            <a:pPr lvl="1">
              <a:buFont typeface="+mj-lt"/>
              <a:buAutoNum type="arabicPeriod"/>
            </a:pPr>
            <a:r>
              <a:rPr lang="en-US" i="0" dirty="0">
                <a:effectLst/>
                <a:latin typeface="Times New Roman" panose="02020603050405020304" pitchFamily="18" charset="0"/>
                <a:cs typeface="Times New Roman" panose="02020603050405020304" pitchFamily="18" charset="0"/>
              </a:rPr>
              <a:t>Iterative design improvements based on user feedback.</a:t>
            </a:r>
          </a:p>
          <a:p>
            <a:pPr lvl="1">
              <a:buFont typeface="+mj-lt"/>
              <a:buAutoNum type="arabicPeriod"/>
            </a:pPr>
            <a:r>
              <a:rPr lang="en-US" i="0" dirty="0">
                <a:effectLst/>
                <a:latin typeface="Times New Roman" panose="02020603050405020304" pitchFamily="18" charset="0"/>
                <a:cs typeface="Times New Roman" panose="02020603050405020304" pitchFamily="18" charset="0"/>
              </a:rPr>
              <a:t>Production and quality assurance of smart bandages.</a:t>
            </a:r>
          </a:p>
        </p:txBody>
      </p:sp>
      <p:sp>
        <p:nvSpPr>
          <p:cNvPr id="7" name="TextBox 6">
            <a:extLst>
              <a:ext uri="{FF2B5EF4-FFF2-40B4-BE49-F238E27FC236}">
                <a16:creationId xmlns:a16="http://schemas.microsoft.com/office/drawing/2014/main" id="{78CFE45E-8904-543C-1F89-CE4933982823}"/>
              </a:ext>
            </a:extLst>
          </p:cNvPr>
          <p:cNvSpPr txBox="1"/>
          <p:nvPr/>
        </p:nvSpPr>
        <p:spPr>
          <a:xfrm>
            <a:off x="487680" y="1219200"/>
            <a:ext cx="9875520" cy="364715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Key Features and Innovations:</a:t>
            </a:r>
            <a:r>
              <a:rPr lang="en-US" b="0" i="0" dirty="0">
                <a:solidFill>
                  <a:srgbClr val="D1D5DB"/>
                </a:solidFill>
                <a:effectLst/>
                <a:latin typeface="Times New Roman" panose="02020603050405020304" pitchFamily="18" charset="0"/>
                <a:cs typeface="Times New Roman" panose="02020603050405020304" pitchFamily="18" charset="0"/>
              </a:rPr>
              <a:t> </a:t>
            </a:r>
          </a:p>
          <a:p>
            <a:pPr lvl="1">
              <a:buFont typeface="+mj-lt"/>
              <a:buAutoNum type="arabicPeriod"/>
            </a:pPr>
            <a:r>
              <a:rPr lang="en-US" b="1" i="0" dirty="0">
                <a:effectLst/>
                <a:latin typeface="Times New Roman" panose="02020603050405020304" pitchFamily="18" charset="0"/>
                <a:cs typeface="Times New Roman" panose="02020603050405020304" pitchFamily="18" charset="0"/>
              </a:rPr>
              <a:t>Long Battery Life:</a:t>
            </a:r>
            <a:r>
              <a:rPr lang="en-US" b="0" i="0" dirty="0">
                <a:effectLst/>
                <a:latin typeface="Times New Roman" panose="02020603050405020304" pitchFamily="18" charset="0"/>
                <a:cs typeface="Times New Roman" panose="02020603050405020304" pitchFamily="18" charset="0"/>
              </a:rPr>
              <a:t> Incorporation of advanced energy-efficient components and power management algorithms to extend the bandage's battery life significantly.</a:t>
            </a:r>
          </a:p>
          <a:p>
            <a:pPr lvl="1">
              <a:buFont typeface="+mj-lt"/>
              <a:buAutoNum type="arabicPeriod"/>
            </a:pPr>
            <a:r>
              <a:rPr lang="en-US" b="1" i="0" dirty="0">
                <a:effectLst/>
                <a:latin typeface="Times New Roman" panose="02020603050405020304" pitchFamily="18" charset="0"/>
                <a:cs typeface="Times New Roman" panose="02020603050405020304" pitchFamily="18" charset="0"/>
              </a:rPr>
              <a:t>Best Connectivity:</a:t>
            </a:r>
            <a:r>
              <a:rPr lang="en-US" b="0" i="0" dirty="0">
                <a:effectLst/>
                <a:latin typeface="Times New Roman" panose="02020603050405020304" pitchFamily="18" charset="0"/>
                <a:cs typeface="Times New Roman" panose="02020603050405020304" pitchFamily="18" charset="0"/>
              </a:rPr>
              <a:t> Integration of cutting-edge IoT technologies, such as low-power Bluetooth, for reliable and continuous data transmission to healthcare professionals.</a:t>
            </a:r>
          </a:p>
          <a:p>
            <a:pPr lvl="1">
              <a:buFont typeface="+mj-lt"/>
              <a:buAutoNum type="arabicPeriod"/>
            </a:pPr>
            <a:r>
              <a:rPr lang="en-US" b="1" i="0" dirty="0">
                <a:effectLst/>
                <a:latin typeface="Times New Roman" panose="02020603050405020304" pitchFamily="18" charset="0"/>
                <a:cs typeface="Times New Roman" panose="02020603050405020304" pitchFamily="18" charset="0"/>
              </a:rPr>
              <a:t>Comfort of Wearability:</a:t>
            </a:r>
            <a:r>
              <a:rPr lang="en-US" b="0" i="0" dirty="0">
                <a:effectLst/>
                <a:latin typeface="Times New Roman" panose="02020603050405020304" pitchFamily="18" charset="0"/>
                <a:cs typeface="Times New Roman" panose="02020603050405020304" pitchFamily="18" charset="0"/>
              </a:rPr>
              <a:t> Utilization of soft, breathable, and hypoallergenic materials to ensure comfort during long-term wear. Ergonomic design to minimize discomfort and skin irritation.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577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TotalTime>
  <Words>1598</Words>
  <Application>Microsoft Office PowerPoint</Application>
  <PresentationFormat>Custom</PresentationFormat>
  <Paragraphs>163</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Roboto</vt:lpstr>
      <vt:lpstr>Times New Roman</vt:lpstr>
      <vt:lpstr>Wingdings</vt:lpstr>
      <vt:lpstr>Wingdings 2</vt:lpstr>
      <vt:lpstr>Office Theme</vt:lpstr>
      <vt:lpstr>PowerPoint Presentation</vt:lpstr>
      <vt:lpstr>PROBLEM STATEMENT</vt:lpstr>
      <vt:lpstr>LITERATURE REVIEW</vt:lpstr>
      <vt:lpstr>LITERATURE REVIEW</vt:lpstr>
      <vt:lpstr>LITERATURE REVIEW</vt:lpstr>
      <vt:lpstr>LITERATURE REVIEW</vt:lpstr>
      <vt:lpstr>EXISTING SYSTEM</vt:lpstr>
      <vt:lpstr>PROPOSED SYSTEM </vt:lpstr>
      <vt:lpstr>PROPOSED SYSTEM </vt:lpstr>
      <vt:lpstr>WORKING</vt:lpstr>
      <vt:lpstr>WORKING</vt:lpstr>
      <vt:lpstr>WORKING</vt:lpstr>
      <vt:lpstr>PHOTOSNAP OF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lingesh kumar k</cp:lastModifiedBy>
  <cp:revision>86</cp:revision>
  <dcterms:created xsi:type="dcterms:W3CDTF">2021-10-04T04:49:31Z</dcterms:created>
  <dcterms:modified xsi:type="dcterms:W3CDTF">2024-02-20T13:20:35Z</dcterms:modified>
</cp:coreProperties>
</file>