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40"/>
  </p:notesMasterIdLst>
  <p:sldIdLst>
    <p:sldId id="373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</p:sldIdLst>
  <p:sldSz cx="9144000" cy="6858000" type="screen4x3"/>
  <p:notesSz cx="6858000" cy="9144000"/>
  <p:defaultTextStyle>
    <a:defPPr>
      <a:defRPr lang="en-US"/>
    </a:defPPr>
    <a:lvl1pPr marL="0" algn="l" defTabSz="510144" rtl="0" eaLnBrk="1" latinLnBrk="0" hangingPunct="1">
      <a:defRPr sz="1004" kern="1200">
        <a:solidFill>
          <a:schemeClr val="tx1"/>
        </a:solidFill>
        <a:latin typeface="+mn-lt"/>
        <a:ea typeface="+mn-ea"/>
        <a:cs typeface="+mn-cs"/>
      </a:defRPr>
    </a:lvl1pPr>
    <a:lvl2pPr marL="255072" algn="l" defTabSz="510144" rtl="0" eaLnBrk="1" latinLnBrk="0" hangingPunct="1">
      <a:defRPr sz="1004" kern="1200">
        <a:solidFill>
          <a:schemeClr val="tx1"/>
        </a:solidFill>
        <a:latin typeface="+mn-lt"/>
        <a:ea typeface="+mn-ea"/>
        <a:cs typeface="+mn-cs"/>
      </a:defRPr>
    </a:lvl2pPr>
    <a:lvl3pPr marL="510144" algn="l" defTabSz="510144" rtl="0" eaLnBrk="1" latinLnBrk="0" hangingPunct="1">
      <a:defRPr sz="1004" kern="1200">
        <a:solidFill>
          <a:schemeClr val="tx1"/>
        </a:solidFill>
        <a:latin typeface="+mn-lt"/>
        <a:ea typeface="+mn-ea"/>
        <a:cs typeface="+mn-cs"/>
      </a:defRPr>
    </a:lvl3pPr>
    <a:lvl4pPr marL="765216" algn="l" defTabSz="510144" rtl="0" eaLnBrk="1" latinLnBrk="0" hangingPunct="1">
      <a:defRPr sz="1004" kern="1200">
        <a:solidFill>
          <a:schemeClr val="tx1"/>
        </a:solidFill>
        <a:latin typeface="+mn-lt"/>
        <a:ea typeface="+mn-ea"/>
        <a:cs typeface="+mn-cs"/>
      </a:defRPr>
    </a:lvl4pPr>
    <a:lvl5pPr marL="1020288" algn="l" defTabSz="510144" rtl="0" eaLnBrk="1" latinLnBrk="0" hangingPunct="1">
      <a:defRPr sz="1004" kern="1200">
        <a:solidFill>
          <a:schemeClr val="tx1"/>
        </a:solidFill>
        <a:latin typeface="+mn-lt"/>
        <a:ea typeface="+mn-ea"/>
        <a:cs typeface="+mn-cs"/>
      </a:defRPr>
    </a:lvl5pPr>
    <a:lvl6pPr marL="1275359" algn="l" defTabSz="510144" rtl="0" eaLnBrk="1" latinLnBrk="0" hangingPunct="1">
      <a:defRPr sz="1004" kern="1200">
        <a:solidFill>
          <a:schemeClr val="tx1"/>
        </a:solidFill>
        <a:latin typeface="+mn-lt"/>
        <a:ea typeface="+mn-ea"/>
        <a:cs typeface="+mn-cs"/>
      </a:defRPr>
    </a:lvl6pPr>
    <a:lvl7pPr marL="1530431" algn="l" defTabSz="510144" rtl="0" eaLnBrk="1" latinLnBrk="0" hangingPunct="1">
      <a:defRPr sz="1004" kern="1200">
        <a:solidFill>
          <a:schemeClr val="tx1"/>
        </a:solidFill>
        <a:latin typeface="+mn-lt"/>
        <a:ea typeface="+mn-ea"/>
        <a:cs typeface="+mn-cs"/>
      </a:defRPr>
    </a:lvl7pPr>
    <a:lvl8pPr marL="1785503" algn="l" defTabSz="510144" rtl="0" eaLnBrk="1" latinLnBrk="0" hangingPunct="1">
      <a:defRPr sz="1004" kern="1200">
        <a:solidFill>
          <a:schemeClr val="tx1"/>
        </a:solidFill>
        <a:latin typeface="+mn-lt"/>
        <a:ea typeface="+mn-ea"/>
        <a:cs typeface="+mn-cs"/>
      </a:defRPr>
    </a:lvl8pPr>
    <a:lvl9pPr marL="2040575" algn="l" defTabSz="510144" rtl="0" eaLnBrk="1" latinLnBrk="0" hangingPunct="1">
      <a:defRPr sz="10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41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D36-7070-466F-9BB2-40261DF331B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BC4D-9CC1-4250-B606-0E573F6799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D36-7070-466F-9BB2-40261DF331B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BC4D-9CC1-4250-B606-0E573F6799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D36-7070-466F-9BB2-40261DF331B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BC4D-9CC1-4250-B606-0E573F6799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D36-7070-466F-9BB2-40261DF331B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BC4D-9CC1-4250-B606-0E573F6799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D36-7070-466F-9BB2-40261DF331B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BC4D-9CC1-4250-B606-0E573F6799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D36-7070-466F-9BB2-40261DF331B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BC4D-9CC1-4250-B606-0E573F6799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D36-7070-466F-9BB2-40261DF331B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104869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BC4D-9CC1-4250-B606-0E573F6799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D36-7070-466F-9BB2-40261DF331B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104865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BC4D-9CC1-4250-B606-0E573F6799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D36-7070-466F-9BB2-40261DF331B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BC4D-9CC1-4250-B606-0E573F6799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1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D36-7070-466F-9BB2-40261DF331B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BC4D-9CC1-4250-B606-0E573F6799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D36-7070-466F-9BB2-40261DF331B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10486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BC4D-9CC1-4250-B606-0E573F67995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69D36-7070-466F-9BB2-40261DF331B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4BC4D-9CC1-4250-B606-0E573F6799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jax.googleapis.com/ajax/libs/jquery/1.8.2/jquery.min.js" TargetMode="External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7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7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Box 7"/>
          <p:cNvSpPr txBox="1"/>
          <p:nvPr/>
        </p:nvSpPr>
        <p:spPr>
          <a:xfrm>
            <a:off x="708336" y="997756"/>
            <a:ext cx="7920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rgbClr val="7030A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Customer Relationship Management</a:t>
            </a:r>
            <a:endParaRPr lang="en-IN" sz="4000" i="1" dirty="0">
              <a:solidFill>
                <a:srgbClr val="7030A0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48603" name="Frame 10"/>
          <p:cNvSpPr/>
          <p:nvPr/>
        </p:nvSpPr>
        <p:spPr>
          <a:xfrm>
            <a:off x="476516" y="763420"/>
            <a:ext cx="8152327" cy="1176559"/>
          </a:xfrm>
          <a:prstGeom prst="frame">
            <a:avLst>
              <a:gd name="adj1" fmla="val 6430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softEdge rad="12700"/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703" tIns="25351" rIns="50703" bIns="253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557">
              <a:solidFill>
                <a:schemeClr val="tx1"/>
              </a:solidFill>
            </a:endParaRPr>
          </a:p>
        </p:txBody>
      </p:sp>
      <p:sp>
        <p:nvSpPr>
          <p:cNvPr id="1048604" name="Rectangle 14"/>
          <p:cNvSpPr/>
          <p:nvPr/>
        </p:nvSpPr>
        <p:spPr>
          <a:xfrm>
            <a:off x="5201555" y="2879878"/>
            <a:ext cx="1989169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rgbClr val="C00000"/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Done</a:t>
            </a:r>
            <a:r>
              <a:rPr lang="en-US" sz="2800" spc="-45" dirty="0">
                <a:ln>
                  <a:solidFill>
                    <a:srgbClr val="C00000"/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n>
                  <a:solidFill>
                    <a:srgbClr val="C00000"/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By :</a:t>
            </a:r>
            <a:endParaRPr lang="en-IN" sz="2800" dirty="0">
              <a:ln>
                <a:solidFill>
                  <a:srgbClr val="C00000"/>
                </a:solidFill>
              </a:ln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48605" name="Subtitle 2"/>
          <p:cNvSpPr>
            <a:spLocks noGrp="1"/>
          </p:cNvSpPr>
          <p:nvPr>
            <p:ph type="subTitle" idx="1"/>
          </p:nvPr>
        </p:nvSpPr>
        <p:spPr>
          <a:xfrm>
            <a:off x="3654682" y="3156002"/>
            <a:ext cx="5315147" cy="2112683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 </a:t>
            </a:r>
          </a:p>
          <a:p>
            <a:pPr algn="l"/>
            <a:r>
              <a:rPr lang="en-US" altLang="zh-CN" sz="2500" dirty="0">
                <a:solidFill>
                  <a:srgbClr val="7030A0"/>
                </a:solidFill>
              </a:rPr>
              <a:t>M. LINGESH  </a:t>
            </a:r>
            <a:r>
              <a:rPr lang="en-US" altLang="zh-CN" sz="2500" dirty="0"/>
              <a:t>                  </a:t>
            </a:r>
            <a:r>
              <a:rPr lang="en-US" altLang="zh-CN" sz="2500" dirty="0">
                <a:solidFill>
                  <a:srgbClr val="C00000"/>
                </a:solidFill>
              </a:rPr>
              <a:t>(211519205086) </a:t>
            </a:r>
          </a:p>
          <a:p>
            <a:pPr algn="l"/>
            <a:r>
              <a:rPr lang="en-US" altLang="zh-CN" sz="2500" dirty="0">
                <a:solidFill>
                  <a:srgbClr val="002060"/>
                </a:solidFill>
              </a:rPr>
              <a:t>D. MANOJ                       </a:t>
            </a:r>
            <a:r>
              <a:rPr lang="en-US" altLang="zh-CN" sz="2500" dirty="0">
                <a:solidFill>
                  <a:srgbClr val="C00000"/>
                </a:solidFill>
              </a:rPr>
              <a:t>(211519205093)</a:t>
            </a:r>
          </a:p>
          <a:p>
            <a:pPr algn="l"/>
            <a:r>
              <a:rPr lang="en-US" altLang="zh-CN" sz="2500" dirty="0">
                <a:solidFill>
                  <a:srgbClr val="7030A0"/>
                </a:solidFill>
              </a:rPr>
              <a:t>V. LOKESHWARAN         </a:t>
            </a:r>
            <a:r>
              <a:rPr lang="en-US" altLang="zh-CN" sz="2500" dirty="0">
                <a:solidFill>
                  <a:srgbClr val="C00000"/>
                </a:solidFill>
              </a:rPr>
              <a:t>(211519205088)</a:t>
            </a:r>
          </a:p>
        </p:txBody>
      </p:sp>
      <p:pic>
        <p:nvPicPr>
          <p:cNvPr id="2097157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97" y="2923420"/>
            <a:ext cx="2931160" cy="29181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6" y="1184474"/>
            <a:ext cx="7710985" cy="5571167"/>
          </a:xfrm>
          <a:prstGeom prst="rect">
            <a:avLst/>
          </a:prstGeom>
        </p:spPr>
      </p:pic>
      <p:sp>
        <p:nvSpPr>
          <p:cNvPr id="1048623" name="Rectangle 2"/>
          <p:cNvSpPr/>
          <p:nvPr/>
        </p:nvSpPr>
        <p:spPr>
          <a:xfrm>
            <a:off x="1885560" y="220201"/>
            <a:ext cx="5669280" cy="8153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solidFill>
                  <a:srgbClr val="00B050"/>
                </a:solidFill>
              </a:rPr>
              <a:t>Sample Architecture</a:t>
            </a:r>
            <a:endParaRPr lang="en-US" sz="4800" b="1" cap="none" spc="0" dirty="0">
              <a:solidFill>
                <a:srgbClr val="00B050"/>
              </a:soli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Rectangle 4"/>
          <p:cNvSpPr/>
          <p:nvPr/>
        </p:nvSpPr>
        <p:spPr>
          <a:xfrm>
            <a:off x="1702147" y="0"/>
            <a:ext cx="602248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System Specification</a:t>
            </a:r>
            <a:endParaRPr lang="en-IN" sz="44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48625" name="Rectangle 5"/>
          <p:cNvSpPr/>
          <p:nvPr/>
        </p:nvSpPr>
        <p:spPr>
          <a:xfrm>
            <a:off x="358162" y="1037590"/>
            <a:ext cx="8532842" cy="5882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spcBef>
                <a:spcPts val="35"/>
              </a:spcBef>
              <a:spcAft>
                <a:spcPts val="0"/>
              </a:spcAft>
              <a:buSzPts val="1400"/>
              <a:tabLst>
                <a:tab pos="431165" algn="l"/>
              </a:tabLst>
            </a:pPr>
            <a:r>
              <a:rPr lang="en-US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</a:t>
            </a:r>
            <a:r>
              <a:rPr lang="en-US" sz="2000" b="1" spc="-6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SPECIFICATION</a:t>
            </a:r>
            <a:endParaRPr lang="en-IN" sz="2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marR="2874010" algn="just">
              <a:lnSpc>
                <a:spcPct val="212000"/>
              </a:lnSpc>
              <a:spcAft>
                <a:spcPts val="0"/>
              </a:spcAft>
              <a:tabLst>
                <a:tab pos="1991360" algn="l"/>
              </a:tabLs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SYTEM	        :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and Server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 Connection    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  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 Data or WIFI</a:t>
            </a:r>
          </a:p>
          <a:p>
            <a:pPr marL="165100" marR="2874010" algn="just">
              <a:lnSpc>
                <a:spcPct val="212000"/>
              </a:lnSpc>
              <a:spcAft>
                <a:spcPts val="0"/>
              </a:spcAft>
              <a:tabLst>
                <a:tab pos="1991360" algn="l"/>
              </a:tabLst>
            </a:pPr>
            <a:r>
              <a:rPr lang="en-US" sz="2000" spc="-3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	        :</a:t>
            </a:r>
            <a:r>
              <a:rPr lang="en-US" sz="2000" spc="7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GB</a:t>
            </a:r>
          </a:p>
          <a:p>
            <a:pPr marL="165100" marR="2874010" algn="just">
              <a:lnSpc>
                <a:spcPct val="212000"/>
              </a:lnSpc>
              <a:spcAft>
                <a:spcPts val="0"/>
              </a:spcAft>
              <a:tabLst>
                <a:tab pos="1991360" algn="l"/>
              </a:tabLst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10"/>
              </a:spcBef>
              <a:spcAft>
                <a:spcPts val="0"/>
              </a:spcAft>
              <a:buSzPts val="1400"/>
              <a:tabLst>
                <a:tab pos="431165" algn="l"/>
              </a:tabLst>
            </a:pPr>
            <a:r>
              <a:rPr lang="en-US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2000" b="1" spc="83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SPECIFICATION</a:t>
            </a:r>
            <a:endParaRPr lang="en-IN" sz="20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8275" marR="2787650" indent="-3175" algn="just">
              <a:lnSpc>
                <a:spcPct val="211000"/>
              </a:lnSpc>
              <a:spcAft>
                <a:spcPts val="0"/>
              </a:spcAft>
              <a:tabLst>
                <a:tab pos="1994535" algn="l"/>
              </a:tabLs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Operating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	:</a:t>
            </a:r>
            <a:r>
              <a:rPr lang="en-US" sz="2000" spc="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en-US" sz="2000" spc="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 or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above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68275" marR="2787650" indent="-3175" algn="just">
              <a:lnSpc>
                <a:spcPct val="211000"/>
              </a:lnSpc>
              <a:spcAft>
                <a:spcPts val="0"/>
              </a:spcAft>
              <a:tabLst>
                <a:tab pos="1994535" algn="l"/>
              </a:tabLs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	         :</a:t>
            </a:r>
            <a:r>
              <a:rPr lang="en-US" sz="2000" spc="18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HTML,PHP</a:t>
            </a:r>
            <a:r>
              <a:rPr lang="en-US" sz="2000" spc="-6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-7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</a:p>
          <a:p>
            <a:pPr marL="165100" algn="just">
              <a:lnSpc>
                <a:spcPts val="1600"/>
              </a:lnSpc>
              <a:spcAft>
                <a:spcPts val="0"/>
              </a:spcAft>
              <a:tabLst>
                <a:tab pos="1994535" algn="l"/>
              </a:tabLst>
            </a:pPr>
            <a:endParaRPr lang="en-I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algn="just">
              <a:lnSpc>
                <a:spcPts val="1600"/>
              </a:lnSpc>
              <a:spcAft>
                <a:spcPts val="0"/>
              </a:spcAft>
              <a:tabLst>
                <a:tab pos="1994535" algn="l"/>
              </a:tabLst>
            </a:pPr>
            <a:endParaRPr lang="en-IN" sz="20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algn="just">
              <a:lnSpc>
                <a:spcPts val="1600"/>
              </a:lnSpc>
              <a:spcAft>
                <a:spcPts val="0"/>
              </a:spcAft>
              <a:tabLst>
                <a:tab pos="1994535" algn="l"/>
              </a:tabLs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</a:t>
            </a:r>
            <a:r>
              <a:rPr lang="en-US" sz="2000" spc="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	         :       </a:t>
            </a:r>
            <a:r>
              <a:rPr lang="en-US" sz="2000" spc="4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XAMPP</a:t>
            </a:r>
            <a:endParaRPr lang="en-IN" sz="20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Rectangle 1"/>
          <p:cNvSpPr/>
          <p:nvPr/>
        </p:nvSpPr>
        <p:spPr>
          <a:xfrm>
            <a:off x="1752900" y="0"/>
            <a:ext cx="513814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Algorithm</a:t>
            </a:r>
          </a:p>
        </p:txBody>
      </p:sp>
      <p:sp>
        <p:nvSpPr>
          <p:cNvPr id="1048627" name="TextBox 2"/>
          <p:cNvSpPr txBox="1"/>
          <p:nvPr/>
        </p:nvSpPr>
        <p:spPr>
          <a:xfrm>
            <a:off x="1752901" y="-1960719"/>
            <a:ext cx="3733499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048712" name="TextBox 1048711"/>
          <p:cNvSpPr txBox="1"/>
          <p:nvPr/>
        </p:nvSpPr>
        <p:spPr>
          <a:xfrm>
            <a:off x="0" y="830997"/>
            <a:ext cx="8972004" cy="510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>
                <a:solidFill>
                  <a:srgbClr val="BF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THE SPRINT CLASSIFICATION OR HUNT"S ALGORITHM </a:t>
            </a:r>
            <a:endParaRPr lang="en-IN" sz="2800" b="1" u="sng">
              <a:solidFill>
                <a:srgbClr val="BF0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sp>
        <p:nvSpPr>
          <p:cNvPr id="1048713" name="TextBox 1048712"/>
          <p:cNvSpPr txBox="1"/>
          <p:nvPr/>
        </p:nvSpPr>
        <p:spPr>
          <a:xfrm>
            <a:off x="134528" y="1345136"/>
            <a:ext cx="9009471" cy="26060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It is fast </a:t>
            </a:r>
            <a:r>
              <a:rPr lang="en-IN" sz="2800">
                <a:solidFill>
                  <a:srgbClr val="000000"/>
                </a:solidFill>
              </a:rPr>
              <a:t>scalable decision tree algorithm that can be implemented in serial and parallel pattern. It is  based on HUNT'S Algorithm for decision tree classification.</a:t>
            </a:r>
          </a:p>
          <a:p>
            <a:r>
              <a:rPr lang="en-US" sz="2800">
                <a:solidFill>
                  <a:srgbClr val="000000"/>
                </a:solidFill>
              </a:rPr>
              <a:t>2.</a:t>
            </a:r>
            <a:r>
              <a:rPr lang="en-IN" sz="2800">
                <a:solidFill>
                  <a:srgbClr val="000000"/>
                </a:solidFill>
              </a:rPr>
              <a:t> It partitions a training data set recursively using the breadth-first greedy strategy that is integrated with the pre-sorting technique during the tree building phase.</a:t>
            </a:r>
          </a:p>
        </p:txBody>
      </p:sp>
      <p:sp>
        <p:nvSpPr>
          <p:cNvPr id="1048714" name="TextBox 1048713"/>
          <p:cNvSpPr txBox="1"/>
          <p:nvPr/>
        </p:nvSpPr>
        <p:spPr>
          <a:xfrm>
            <a:off x="16803" y="5299917"/>
            <a:ext cx="9127196" cy="13849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4.It can be implemented in both serial and parallel pattern for good data placement and load balancing</a:t>
            </a:r>
            <a:r>
              <a:rPr lang="en-US" sz="2800">
                <a:solidFill>
                  <a:srgbClr val="000000"/>
                </a:solidFill>
              </a:rPr>
              <a:t>It uses Minimum Description Length Principle(MDL) in pruning.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16" name="TextBox 1048715"/>
          <p:cNvSpPr txBox="1"/>
          <p:nvPr/>
        </p:nvSpPr>
        <p:spPr>
          <a:xfrm>
            <a:off x="134528" y="3951177"/>
            <a:ext cx="9130827" cy="1348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3.It stands </a:t>
            </a:r>
            <a:r>
              <a:rPr lang="en-IN" sz="2800">
                <a:solidFill>
                  <a:srgbClr val="000000"/>
                </a:solidFill>
              </a:rPr>
              <a:t>for Supervised Learning In Ques. It is a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IN" sz="2800">
                <a:solidFill>
                  <a:srgbClr val="000000"/>
                </a:solidFill>
              </a:rPr>
              <a:t>fast scalable decision tree algorithm that can be implemented in serial and parallel pattern.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1"/>
          <p:cNvSpPr/>
          <p:nvPr/>
        </p:nvSpPr>
        <p:spPr>
          <a:xfrm>
            <a:off x="1409845" y="0"/>
            <a:ext cx="691849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Use Case diagram for CRM</a:t>
            </a:r>
            <a:endParaRPr lang="en-US" sz="4800" b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097155" name="image10.jpe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017" y="1774210"/>
            <a:ext cx="4117676" cy="4763068"/>
          </a:xfrm>
          <a:prstGeom prst="rect">
            <a:avLst/>
          </a:prstGeom>
        </p:spPr>
      </p:pic>
      <p:sp>
        <p:nvSpPr>
          <p:cNvPr id="1048595" name="Rectangle 3"/>
          <p:cNvSpPr/>
          <p:nvPr/>
        </p:nvSpPr>
        <p:spPr>
          <a:xfrm>
            <a:off x="195017" y="1097591"/>
            <a:ext cx="805180" cy="891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solidFill>
                  <a:schemeClr val="accent4"/>
                </a:solidFill>
              </a:rPr>
              <a:t>1)</a:t>
            </a:r>
            <a:endParaRPr lang="en-US" sz="5400" b="1" cap="none" spc="0" dirty="0">
              <a:solidFill>
                <a:schemeClr val="accent4"/>
              </a:solidFill>
              <a:effectLst/>
            </a:endParaRPr>
          </a:p>
        </p:txBody>
      </p:sp>
      <p:pic>
        <p:nvPicPr>
          <p:cNvPr id="2097156" name="image11.jpe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2694" y="1774210"/>
            <a:ext cx="4722124" cy="4954136"/>
          </a:xfrm>
          <a:prstGeom prst="rect">
            <a:avLst/>
          </a:prstGeom>
        </p:spPr>
      </p:pic>
      <p:sp>
        <p:nvSpPr>
          <p:cNvPr id="1048596" name="Rectangle 5"/>
          <p:cNvSpPr/>
          <p:nvPr/>
        </p:nvSpPr>
        <p:spPr>
          <a:xfrm>
            <a:off x="4585651" y="1097591"/>
            <a:ext cx="805180" cy="891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solidFill>
                  <a:schemeClr val="accent4"/>
                </a:solidFill>
              </a:rPr>
              <a:t>2)</a:t>
            </a:r>
            <a:endParaRPr lang="en-US" sz="5400" b="1" cap="none" spc="0" dirty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Rectangle 1"/>
          <p:cNvSpPr/>
          <p:nvPr/>
        </p:nvSpPr>
        <p:spPr>
          <a:xfrm>
            <a:off x="1514901" y="108466"/>
            <a:ext cx="71104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ENTITY</a:t>
            </a:r>
            <a:r>
              <a:rPr lang="en-US" sz="2800" b="1" spc="-20" dirty="0"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RELATIONSHIP</a:t>
            </a:r>
            <a:r>
              <a:rPr lang="en-US" sz="2800" b="1" spc="-30" dirty="0"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2800" b="1" spc="5" dirty="0"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800" b="1" spc="-15" dirty="0"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2800" b="1" spc="-15" dirty="0"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</a:t>
            </a:r>
            <a:r>
              <a:rPr lang="en-US" sz="2800" b="1" dirty="0"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SALES</a:t>
            </a:r>
            <a:r>
              <a:rPr lang="en-US" sz="2800" b="1" spc="-30" dirty="0"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FORCE</a:t>
            </a:r>
            <a:r>
              <a:rPr lang="en-US" sz="2800" b="1" spc="-10" dirty="0"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USAGE</a:t>
            </a:r>
            <a:endParaRPr lang="en-IN" sz="2800" b="1" dirty="0">
              <a:solidFill>
                <a:srgbClr val="C0000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097154" name="image12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991" y="1199332"/>
            <a:ext cx="7478973" cy="55626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ectangle 1"/>
          <p:cNvSpPr/>
          <p:nvPr/>
        </p:nvSpPr>
        <p:spPr>
          <a:xfrm>
            <a:off x="1152167" y="224135"/>
            <a:ext cx="7574280" cy="12852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i="1" cap="none" spc="0" dirty="0">
                <a:ln w="12700" cmpd="sng">
                  <a:solidFill>
                    <a:srgbClr val="C00000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Types of testing used to test the </a:t>
            </a:r>
          </a:p>
          <a:p>
            <a:pPr algn="ctr"/>
            <a:r>
              <a:rPr lang="en-US" sz="4000" b="1" i="1" cap="none" spc="0" dirty="0">
                <a:ln w="12700" cmpd="sng">
                  <a:solidFill>
                    <a:srgbClr val="C00000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software for CRM</a:t>
            </a:r>
          </a:p>
        </p:txBody>
      </p:sp>
      <p:sp>
        <p:nvSpPr>
          <p:cNvPr id="1048588" name="TextBox 2"/>
          <p:cNvSpPr txBox="1"/>
          <p:nvPr/>
        </p:nvSpPr>
        <p:spPr>
          <a:xfrm>
            <a:off x="3226627" y="1897039"/>
            <a:ext cx="2723797" cy="1005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Black Box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White Box Testing</a:t>
            </a:r>
            <a:endParaRPr lang="en-I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9" name="Rectangle 4"/>
          <p:cNvSpPr/>
          <p:nvPr/>
        </p:nvSpPr>
        <p:spPr>
          <a:xfrm>
            <a:off x="272420" y="2575832"/>
            <a:ext cx="8632209" cy="197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965" algn="just">
              <a:spcBef>
                <a:spcPts val="445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White</a:t>
            </a:r>
            <a:r>
              <a:rPr lang="en-US" sz="2000" b="1" spc="-1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Box</a:t>
            </a:r>
            <a:r>
              <a:rPr lang="en-US" sz="2000" b="1" spc="-4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965" algn="just">
              <a:spcBef>
                <a:spcPts val="445"/>
              </a:spcBef>
              <a:spcAft>
                <a:spcPts val="0"/>
              </a:spcAft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White box testing is a test case design approach that employs the control architecture of</a:t>
            </a:r>
            <a:r>
              <a:rPr lang="en-US" sz="20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procedural design to produce test cases. Using white box testing approaches, the</a:t>
            </a:r>
            <a:r>
              <a:rPr lang="en-US" sz="20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20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engineering</a:t>
            </a:r>
            <a:r>
              <a:rPr lang="en-US" sz="20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0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produce</a:t>
            </a:r>
            <a:r>
              <a:rPr lang="en-US" sz="20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</a:t>
            </a:r>
            <a:r>
              <a:rPr lang="en-US" sz="20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cases</a:t>
            </a:r>
            <a:r>
              <a:rPr lang="en-US" sz="20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1048590" name="Rectangle 6"/>
          <p:cNvSpPr/>
          <p:nvPr/>
        </p:nvSpPr>
        <p:spPr>
          <a:xfrm>
            <a:off x="648274" y="4474097"/>
            <a:ext cx="8386543" cy="1924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445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  <a:tabLst>
                <a:tab pos="443230" algn="l"/>
              </a:tabLst>
            </a:pP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Guarantee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independent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paths in</a:t>
            </a:r>
            <a:r>
              <a:rPr lang="en-US" sz="2000" spc="-4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  <a:r>
              <a:rPr lang="en-US" sz="2000" spc="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been</a:t>
            </a:r>
            <a:r>
              <a:rPr lang="en-US" sz="2000" spc="-4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exercised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least</a:t>
            </a:r>
            <a:endParaRPr lang="en-IN" sz="2000" spc="-1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Exercise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2000" spc="-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logical</a:t>
            </a:r>
            <a:r>
              <a:rPr lang="en-US" sz="2000" spc="-4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decisions</a:t>
            </a:r>
            <a:endParaRPr lang="en-IN" sz="2000" spc="-1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0"/>
              </a:spcBef>
              <a:spcAft>
                <a:spcPts val="0"/>
              </a:spcAft>
            </a:pPr>
            <a:endParaRPr lang="en-IN" sz="20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Execute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loops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boundaries and</a:t>
            </a:r>
            <a:r>
              <a:rPr lang="en-US" sz="2000" spc="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-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operational</a:t>
            </a:r>
            <a:r>
              <a:rPr lang="en-US" sz="2000" spc="-4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bounds</a:t>
            </a:r>
            <a:endParaRPr lang="en-IN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1"/>
          <p:cNvSpPr/>
          <p:nvPr/>
        </p:nvSpPr>
        <p:spPr>
          <a:xfrm>
            <a:off x="297023" y="545194"/>
            <a:ext cx="2684780" cy="4470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0965" marR="367665" algn="ctr">
              <a:spcAft>
                <a:spcPts val="0"/>
              </a:spcAft>
            </a:pPr>
            <a:r>
              <a:rPr lang="en-US" sz="2400" b="1" dirty="0"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Black</a:t>
            </a:r>
            <a:r>
              <a:rPr lang="en-US" sz="2400" b="1" spc="-35" dirty="0"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Box</a:t>
            </a:r>
            <a:r>
              <a:rPr lang="en-US" sz="2400" b="1" spc="-30" dirty="0"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Testing</a:t>
            </a:r>
            <a:endParaRPr lang="en-IN" sz="2400" b="1" dirty="0">
              <a:solidFill>
                <a:srgbClr val="C0000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585" name="Rectangle 2"/>
          <p:cNvSpPr/>
          <p:nvPr/>
        </p:nvSpPr>
        <p:spPr>
          <a:xfrm>
            <a:off x="297023" y="1300202"/>
            <a:ext cx="8669555" cy="192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Black Box Testing is not a type of testing; it instead is a testing strategy, which does not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need any knowledge of internal design or code etc. As the name "black box" suggests, no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knowledge of internal logic or code structure is required. The types of testing under this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strategy are totally based/focused on the testing for requirements and functionality of the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 product/software</a:t>
            </a:r>
            <a:r>
              <a:rPr lang="en-US" sz="2000" spc="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application.</a:t>
            </a:r>
            <a:endParaRPr lang="en-IN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9480"/>
            <a:ext cx="3931405" cy="3054968"/>
          </a:xfrm>
          <a:prstGeom prst="rect">
            <a:avLst/>
          </a:prstGeom>
        </p:spPr>
      </p:pic>
      <p:pic>
        <p:nvPicPr>
          <p:cNvPr id="209715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54" y="3359479"/>
            <a:ext cx="4755446" cy="32499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1"/>
          <p:cNvSpPr/>
          <p:nvPr/>
        </p:nvSpPr>
        <p:spPr>
          <a:xfrm>
            <a:off x="232012" y="358722"/>
            <a:ext cx="8775510" cy="6081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75310" algn="ctr">
              <a:spcAft>
                <a:spcPts val="0"/>
              </a:spcAft>
            </a:pPr>
            <a:r>
              <a:rPr lang="en-US" sz="3200" b="1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    FUTURE</a:t>
            </a:r>
            <a:r>
              <a:rPr lang="en-US" sz="3200" b="1" spc="-15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  <a:r>
              <a:rPr lang="en-US" sz="3200" b="1" spc="-15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3200" b="1" spc="-5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200" b="1" spc="-40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</a:p>
          <a:p>
            <a:pPr marR="575310" algn="ctr">
              <a:spcAft>
                <a:spcPts val="0"/>
              </a:spcAft>
            </a:pPr>
            <a:endParaRPr lang="en-IN" sz="3200" dirty="0">
              <a:solidFill>
                <a:srgbClr val="FF000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"/>
              </a:spcBef>
              <a:spcAft>
                <a:spcPts val="0"/>
              </a:spcAft>
            </a:pPr>
            <a:r>
              <a:rPr lang="en-US" sz="10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20420" lvl="0" indent="-342900" algn="just"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330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This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application</a:t>
            </a:r>
            <a:r>
              <a:rPr lang="en-US" sz="2000" spc="-6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can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implement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those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organizations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where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there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need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for</a:t>
            </a:r>
            <a:r>
              <a:rPr lang="en-US" sz="2000" spc="-3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automation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sales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work.</a:t>
            </a:r>
            <a:endParaRPr lang="en-IN" sz="20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16610" lvl="0" indent="-342900" algn="just"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330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This application minimize manual work in the organization so work load on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organization will decrease and efficiency and effectiveness of the organization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will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increase.</a:t>
            </a:r>
            <a:endParaRPr lang="en-IN" sz="20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>
              <a:spcBef>
                <a:spcPts val="5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17245" lvl="0" indent="-342900" algn="just"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330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This application helps in reducing redundancy of the data and provides security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so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that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unauthorized person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cannot access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application.</a:t>
            </a:r>
            <a:endParaRPr lang="en-IN" sz="20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>
              <a:spcBef>
                <a:spcPts val="2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822325" lvl="0" indent="-342900" algn="just"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330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 database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management in the organization becomes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more reliable. This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application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provide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facility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analyze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data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customer, sale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complains.</a:t>
            </a:r>
            <a:endParaRPr lang="en-IN" sz="20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815340" lvl="0" indent="-342900" algn="just">
              <a:spcBef>
                <a:spcPts val="1245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"/>
              <a:tabLst>
                <a:tab pos="37592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	This can be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highly useful in planning marketing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 sales strategy of 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organization.</a:t>
            </a:r>
            <a:endParaRPr lang="en-IN" sz="20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>
              <a:spcBef>
                <a:spcPts val="20"/>
              </a:spcBef>
              <a:spcAft>
                <a:spcPts val="0"/>
              </a:spcAft>
            </a:pPr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Rectangle 1"/>
          <p:cNvSpPr/>
          <p:nvPr/>
        </p:nvSpPr>
        <p:spPr>
          <a:xfrm>
            <a:off x="218364" y="143854"/>
            <a:ext cx="8925636" cy="7843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965" marR="368935" algn="ctr">
              <a:spcBef>
                <a:spcPts val="65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r>
              <a:rPr lang="en-US" sz="2800" b="1" spc="-50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b="1" spc="-75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FUTURE</a:t>
            </a:r>
            <a:r>
              <a:rPr lang="en-US" sz="2800" b="1" spc="-30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ENHANCEMENT</a:t>
            </a:r>
            <a:endParaRPr lang="en-IN" sz="2800" b="1" dirty="0">
              <a:solidFill>
                <a:schemeClr val="accent6">
                  <a:lumMod val="5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40"/>
              </a:spcBef>
              <a:spcAft>
                <a:spcPts val="0"/>
              </a:spcAft>
            </a:pPr>
            <a:r>
              <a:rPr lang="en-US" sz="21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965" marR="360680" algn="just">
              <a:lnSpc>
                <a:spcPct val="200000"/>
              </a:lnSpc>
              <a:spcAft>
                <a:spcPts val="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</a:t>
            </a:r>
            <a:r>
              <a:rPr lang="en-US" sz="2000" spc="-4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always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room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000" spc="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improving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-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2000" spc="-4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package,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</a:t>
            </a:r>
            <a:r>
              <a:rPr lang="en-US" sz="2000" spc="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good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 it</a:t>
            </a:r>
            <a:r>
              <a:rPr lang="en-US" sz="2000" spc="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</a:t>
            </a:r>
            <a:r>
              <a:rPr lang="en-US" sz="2000" spc="-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be.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 the</a:t>
            </a:r>
            <a:r>
              <a:rPr lang="en-US" sz="2000" spc="-4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important</a:t>
            </a:r>
            <a:r>
              <a:rPr lang="en-US" sz="2000" spc="-26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thing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5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2000" spc="-6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2000" spc="-5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000" spc="-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flexible</a:t>
            </a:r>
            <a:r>
              <a:rPr lang="en-US" sz="2000" spc="-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enough</a:t>
            </a:r>
            <a:r>
              <a:rPr lang="en-US" sz="2000" spc="-4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</a:t>
            </a:r>
            <a:r>
              <a:rPr lang="en-US" sz="2000" spc="-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modification/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alteration</a:t>
            </a:r>
            <a:r>
              <a:rPr lang="en-US" sz="2000" spc="-5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whenever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-5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whomsoever</a:t>
            </a:r>
            <a:r>
              <a:rPr lang="en-US" sz="2000" spc="-26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may be. Keeping in consideration this important factor, the system is designed in such a way. The software is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developed in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modules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000" spc="-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</a:t>
            </a:r>
            <a:r>
              <a:rPr lang="en-US" sz="2000" spc="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enough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introduce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2000" spc="-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get</a:t>
            </a:r>
            <a:r>
              <a:rPr lang="en-US" sz="2000" spc="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information.</a:t>
            </a:r>
            <a:endParaRPr lang="en-IN" sz="20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4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4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361950" lvl="1" indent="-285750">
              <a:lnSpc>
                <a:spcPct val="198000"/>
              </a:lnSpc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559435" algn="l"/>
              </a:tabLs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Similarly,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5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2000" spc="-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000" spc="-4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000" spc="-5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implemented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000" spc="-4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-4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2000" spc="-5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000" spc="-4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000" spc="-5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connected</a:t>
            </a:r>
            <a:r>
              <a:rPr lang="en-US" sz="2000" spc="-4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4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2000" spc="-26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branches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000" spc="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appliance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company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2000" spc="-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constraints</a:t>
            </a:r>
            <a:r>
              <a:rPr lang="en-US" sz="2000" spc="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added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endParaRPr lang="en-IN" sz="20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1"/>
          <p:cNvSpPr/>
          <p:nvPr/>
        </p:nvSpPr>
        <p:spPr>
          <a:xfrm>
            <a:off x="532263" y="775327"/>
            <a:ext cx="8611737" cy="558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361315" lvl="1" indent="-285750">
              <a:lnSpc>
                <a:spcPct val="198000"/>
              </a:lnSpc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559435" algn="l"/>
              </a:tabLs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000" spc="-4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000" spc="-5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attached</a:t>
            </a:r>
            <a:r>
              <a:rPr lang="en-US" sz="2000" spc="-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4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company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</a:t>
            </a:r>
            <a:r>
              <a:rPr lang="en-US" sz="2000" spc="-4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2000" spc="-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related</a:t>
            </a:r>
            <a:r>
              <a:rPr lang="en-US" sz="2000" spc="-4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4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</a:t>
            </a:r>
            <a:r>
              <a:rPr lang="en-US" sz="2000" spc="-26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</a:t>
            </a:r>
            <a:r>
              <a:rPr lang="en-US" sz="2000" spc="-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facility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registering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</a:t>
            </a:r>
            <a:r>
              <a:rPr lang="en-US" sz="2000" spc="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etc.</a:t>
            </a:r>
            <a:r>
              <a:rPr lang="en-US" sz="2000" spc="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000" spc="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finding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prospective</a:t>
            </a:r>
            <a:r>
              <a:rPr lang="en-US" sz="2000" spc="-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customer.</a:t>
            </a:r>
            <a:endParaRPr lang="en-IN" sz="20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559435" algn="l"/>
              </a:tabLs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000" spc="-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improved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Oracle;</a:t>
            </a:r>
            <a:r>
              <a:rPr lang="en-US" sz="2000" spc="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2000" spc="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</a:t>
            </a:r>
            <a:r>
              <a:rPr lang="en-US" sz="2000" spc="-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better</a:t>
            </a:r>
            <a:r>
              <a:rPr lang="en-US" sz="2000" spc="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US" sz="2000" spc="-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2000" spc="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securities.</a:t>
            </a:r>
            <a:endParaRPr lang="en-IN" sz="20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2000" spc="-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modules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000" spc="-4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000" spc="-6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added</a:t>
            </a:r>
            <a:r>
              <a:rPr lang="en-US" sz="2000" spc="-5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-4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6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2000" spc="-6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2000" spc="-5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000" spc="-4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000" spc="-6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</a:t>
            </a:r>
            <a:r>
              <a:rPr lang="en-US" sz="2000" spc="-6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facility</a:t>
            </a:r>
            <a:r>
              <a:rPr lang="en-US" sz="2000" spc="-4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</a:t>
            </a:r>
            <a:r>
              <a:rPr lang="en-US" sz="2000" spc="-4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</a:t>
            </a:r>
            <a:r>
              <a:rPr lang="en-US" sz="2000" spc="-4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organization</a:t>
            </a:r>
            <a:r>
              <a:rPr lang="en-US" sz="2000" spc="-26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generate offer</a:t>
            </a:r>
            <a:r>
              <a:rPr lang="en-US" sz="2000" spc="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letter</a:t>
            </a:r>
            <a:r>
              <a:rPr lang="en-US" sz="2000" spc="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send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000" spc="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directly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customer.</a:t>
            </a:r>
            <a:endParaRPr lang="en-IN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2"/>
          <p:cNvSpPr/>
          <p:nvPr/>
        </p:nvSpPr>
        <p:spPr>
          <a:xfrm>
            <a:off x="2425103" y="99124"/>
            <a:ext cx="39987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What is CRM?</a:t>
            </a:r>
            <a:endParaRPr 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48607" name="Text Placeholder 1048596"/>
          <p:cNvSpPr txBox="1"/>
          <p:nvPr/>
        </p:nvSpPr>
        <p:spPr>
          <a:xfrm>
            <a:off x="801804" y="3429951"/>
            <a:ext cx="7594981" cy="1374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400" i="1" dirty="0">
                <a:solidFill>
                  <a:srgbClr val="0070C0"/>
                </a:solidFill>
              </a:rPr>
              <a:t>Customer relationship management is a process in which a business or other organization administers its interactions with customers, typically using data analysis to study large amounts of information.</a:t>
            </a:r>
          </a:p>
          <a:p>
            <a:pPr marL="0" indent="0" algn="just">
              <a:buNone/>
            </a:pPr>
            <a:r>
              <a:rPr lang="en-US" sz="2400" i="1" dirty="0">
                <a:solidFill>
                  <a:srgbClr val="7030A0"/>
                </a:solidFill>
              </a:rPr>
              <a:t>It is a software system that helps business owners easily track all communications and nurture relationships with their leads and clients. A CRM replaces the multitude of spreadsheets, databases and apps that many businesses patch together to track client data.</a:t>
            </a:r>
            <a:endParaRPr lang="en-IN" sz="2400" i="1" dirty="0">
              <a:solidFill>
                <a:srgbClr val="7030A0"/>
              </a:solidFill>
            </a:endParaRPr>
          </a:p>
        </p:txBody>
      </p:sp>
      <p:pic>
        <p:nvPicPr>
          <p:cNvPr id="2097158" name="Picture Placeholder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05111" y="807010"/>
            <a:ext cx="5038779" cy="262294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2"/>
          <p:cNvSpPr/>
          <p:nvPr/>
        </p:nvSpPr>
        <p:spPr>
          <a:xfrm>
            <a:off x="2851180" y="169543"/>
            <a:ext cx="3865880" cy="7518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SOURCE CODE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48629" name="Rectangle 3"/>
          <p:cNvSpPr/>
          <p:nvPr/>
        </p:nvSpPr>
        <p:spPr>
          <a:xfrm>
            <a:off x="436728" y="1408028"/>
            <a:ext cx="8707272" cy="3312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965" marR="5664835">
              <a:lnSpc>
                <a:spcPct val="1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session_start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965" marR="3892550">
              <a:lnSpc>
                <a:spcPct val="1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include("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dbconnection.php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");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include("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checklogin.php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");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check_login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965">
              <a:lnSpc>
                <a:spcPts val="1605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96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&lt;!DOCTYPE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96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&lt;html&gt;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965">
              <a:lnSpc>
                <a:spcPts val="161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&lt;head&gt;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96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&lt;meta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equiv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="content-type"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content="text/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html;charset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=UTF-8"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965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&lt;meta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charset="utf-8"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96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&lt;title&gt;CRM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|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Dashboard&lt;/title&gt;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965" marR="359410">
              <a:spcBef>
                <a:spcPts val="25"/>
              </a:spcBef>
              <a:spcAft>
                <a:spcPts val="0"/>
              </a:spcAft>
              <a:tabLst>
                <a:tab pos="679450" algn="l"/>
                <a:tab pos="2071370" algn="l"/>
                <a:tab pos="4381500" algn="l"/>
                <a:tab pos="571309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&lt;meta	name="viewport“ content="width=device-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width,initial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-scale=1.0,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maximum-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scale=1.0,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user-scalable=no"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965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&lt;meta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content=""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name="description"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96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&lt;meta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content=""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name="author"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30" name="Rectangle 4"/>
          <p:cNvSpPr/>
          <p:nvPr/>
        </p:nvSpPr>
        <p:spPr>
          <a:xfrm>
            <a:off x="323533" y="5091088"/>
            <a:ext cx="8697637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56235" indent="179705">
              <a:spcBef>
                <a:spcPts val="20"/>
              </a:spcBef>
              <a:spcAft>
                <a:spcPts val="0"/>
              </a:spcAft>
              <a:tabLst>
                <a:tab pos="1027430" algn="l"/>
                <a:tab pos="535178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&lt;link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="../assets/plugins/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jquery-metrojs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/MetroJs.min.css"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stylesheet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type="text/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1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&lt;link</a:t>
            </a:r>
            <a:r>
              <a:rPr lang="en-US" sz="1800" spc="2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stylesheet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type="text/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2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="../assets/plugins/shape-hover/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/demo.css"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1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Rectangle 1"/>
          <p:cNvSpPr/>
          <p:nvPr/>
        </p:nvSpPr>
        <p:spPr>
          <a:xfrm>
            <a:off x="511791" y="306033"/>
            <a:ext cx="8454788" cy="4242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53060">
              <a:spcAft>
                <a:spcPts val="0"/>
              </a:spcAft>
              <a:tabLst>
                <a:tab pos="1042670" algn="l"/>
                <a:tab pos="2739390" algn="l"/>
                <a:tab pos="439039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&lt;link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stylesheet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	type="text/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="../assets/plugins/shape-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hover/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/component.css" 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353060">
              <a:lnSpc>
                <a:spcPct val="100000"/>
              </a:lnSpc>
              <a:spcAft>
                <a:spcPts val="0"/>
              </a:spcAft>
              <a:tabLst>
                <a:tab pos="1088390" algn="l"/>
                <a:tab pos="2830830" algn="l"/>
                <a:tab pos="45275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&lt;link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stylesheet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	type="text/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="../assets/plugins/owl-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carousel/owl.carousel.css"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95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&lt;link</a:t>
            </a:r>
            <a:r>
              <a:rPr lang="en-US" sz="1800" spc="5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stylesheet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4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type="text/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5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="../assets/plugins/owl-</a:t>
            </a:r>
          </a:p>
          <a:p>
            <a:pPr>
              <a:lnSpc>
                <a:spcPts val="1595"/>
              </a:lnSpc>
              <a:spcAft>
                <a:spcPts val="0"/>
              </a:spcAft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95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carousel/owl.theme.css"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1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&lt;link</a:t>
            </a:r>
            <a:r>
              <a:rPr lang="en-US" sz="18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="../assets/plugins/pace/pace-theme-flash.css"</a:t>
            </a:r>
            <a:r>
              <a:rPr lang="en-US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stylesheet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type="text/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media="screen"/&gt;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371475">
              <a:spcAft>
                <a:spcPts val="0"/>
              </a:spcAft>
              <a:tabLst>
                <a:tab pos="753110" algn="l"/>
                <a:tab pos="535114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&lt;link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="../assets/plugins/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jquery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-slider/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/jquery.sidr.light.css“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stylesheet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type="text/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media="screen"/&gt;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444500">
              <a:spcBef>
                <a:spcPts val="5"/>
              </a:spcBef>
              <a:spcAft>
                <a:spcPts val="0"/>
              </a:spcAft>
              <a:tabLst>
                <a:tab pos="710565" algn="l"/>
                <a:tab pos="208026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&lt;link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stylesheet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="../assets/plugins/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jquery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ricksaw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-chart/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/rickshaw.css"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type="text/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media="screen"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444500">
              <a:lnSpc>
                <a:spcPct val="101000"/>
              </a:lnSpc>
              <a:spcAft>
                <a:spcPts val="0"/>
              </a:spcAft>
              <a:tabLst>
                <a:tab pos="1012190" algn="l"/>
                <a:tab pos="268160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&lt;link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stylesheet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="../assets/plugins/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Mapplic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mapplic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/mapplic.css"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type="text/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media="screen"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32" name="Rectangle 2"/>
          <p:cNvSpPr/>
          <p:nvPr/>
        </p:nvSpPr>
        <p:spPr>
          <a:xfrm>
            <a:off x="511791" y="4327647"/>
            <a:ext cx="8454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71475" algn="just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tabLst>
                <a:tab pos="887095" algn="l"/>
                <a:tab pos="535432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&lt;link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="../assets/plugins/boostrapv3/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/bootstrap.min.css"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stylesheet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type="text/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"/&gt;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355600" algn="just">
              <a:spcAft>
                <a:spcPts val="0"/>
              </a:spcAft>
              <a:tabLst>
                <a:tab pos="640080" algn="l"/>
                <a:tab pos="535622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&lt;link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="../assets/plugins/boostrapv3/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/bootstrap-theme.min.css"	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stylesheet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type="text/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"/&gt;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355600" algn="just">
              <a:lnSpc>
                <a:spcPct val="100000"/>
              </a:lnSpc>
              <a:spcAft>
                <a:spcPts val="0"/>
              </a:spcAft>
              <a:tabLst>
                <a:tab pos="768350" algn="l"/>
                <a:tab pos="535241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&lt;link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="../assets/plugins/font-awesome/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/font-awesome.css"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stylesheet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type="text/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"/&gt;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Rectangle 1"/>
          <p:cNvSpPr/>
          <p:nvPr/>
        </p:nvSpPr>
        <p:spPr>
          <a:xfrm>
            <a:off x="416257" y="266558"/>
            <a:ext cx="8591266" cy="568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595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&lt;link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="../assets/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/animate.min.css"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stylesheet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type="text/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"/&gt;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371475" algn="just">
              <a:lnSpc>
                <a:spcPct val="100000"/>
              </a:lnSpc>
              <a:spcAft>
                <a:spcPts val="0"/>
              </a:spcAft>
              <a:tabLst>
                <a:tab pos="780415" algn="l"/>
                <a:tab pos="535114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&lt;link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="../assets/plugins/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jquery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-scrollbar/jquery.scrollbar.css"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stylesheet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type="text/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"/&gt;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ts val="16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&lt;link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="../assets/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/style.css"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stylesheet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type="text/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"/&gt;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&lt;link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="../assets/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/responsive.css"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stylesheet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type="text/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"/&gt;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ts val="161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&lt;link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="../assets/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/custom-icon-set.css"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stylesheet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type="text/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"/&gt;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&lt;link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="../assets/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/magic_space.css"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stylesheet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type="text/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"/&gt;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4325" algn="just">
              <a:lnSpc>
                <a:spcPts val="161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&lt;link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="../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/bootstrap.min.css"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stylesheet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&lt;link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="../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/plugins/morris.css"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stylesheet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493014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&lt;script type="text/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965" algn="just">
              <a:spcBef>
                <a:spcPts val="2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src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http://ajax.googleapis.com/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ajax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/libs/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jquery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/1.8.2/jquery.min.js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"&gt;&lt;/script&gt;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965" algn="just">
              <a:lnSpc>
                <a:spcPts val="161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&lt;/head&gt;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965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&lt;body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965" algn="just">
              <a:lnSpc>
                <a:spcPts val="161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include("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header.php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");?&gt;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965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&lt;div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class="page-container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row"&gt;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include("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leftbar.php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");?&gt;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&lt;div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clearfix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"&gt;&lt;/div&gt;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&lt;!--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SIDEBAR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--&gt;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34" name="Rectangle 2"/>
          <p:cNvSpPr/>
          <p:nvPr/>
        </p:nvSpPr>
        <p:spPr>
          <a:xfrm>
            <a:off x="648269" y="5800040"/>
            <a:ext cx="83592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2405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&lt;!--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BEGIN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CONTAINER--&gt;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&lt;div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class="page-content"&gt;</a:t>
            </a:r>
            <a:endParaRPr lang="en-IN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Rectangle 1"/>
          <p:cNvSpPr/>
          <p:nvPr/>
        </p:nvSpPr>
        <p:spPr>
          <a:xfrm>
            <a:off x="163773" y="216049"/>
            <a:ext cx="883010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670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&lt;!--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BEGIN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PORTLET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CONFIGURATION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MODAL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FORM--&gt;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3024505" algn="just">
              <a:lnSpc>
                <a:spcPts val="161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&lt;div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portlet-config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class="modal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hide"&gt;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810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&lt;div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class="modal-header"&gt;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62255" algn="just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&lt;button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data-dismiss="modal"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class="close"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type="button"&gt;&lt;/button&gt;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9080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&lt;h3&gt;Widget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Settings&lt;/h3&gt;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 algn="just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60350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&lt;div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class="modal-body"&gt;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Widget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settings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goes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 algn="just"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9080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&lt;div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clearfix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"&gt;&lt;/div&gt;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spcBef>
                <a:spcPts val="355"/>
              </a:spcBef>
              <a:spcAft>
                <a:spcPts val="0"/>
              </a:spcAft>
            </a:pP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&lt;div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class="content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-gutter"&gt;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&lt;div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class="page-title"&gt;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810">
              <a:lnSpc>
                <a:spcPts val="161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&lt;!--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BEGIN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 TILES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--&gt;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527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&lt;div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class="row"&gt;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&lt;div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class="col-md-3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col-vlg-3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col-sm-6"&gt;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0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&lt;div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class="tiles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m-b-10"&gt;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00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&lt;div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class="tiles-body"&gt;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3035" marR="415290" algn="ctr">
              <a:lnSpc>
                <a:spcPct val="1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&lt;div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class="controller"&gt;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:;"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class="reload"&gt;&lt;/a&gt;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:;"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class="remove"&gt;&lt;/a&gt;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60350">
              <a:lnSpc>
                <a:spcPts val="1595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&lt;div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class="tiles-title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text-black"&gt;Overall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Visitors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&lt;div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class="widget-stats"&gt;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635"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&lt;div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class="wrapper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transparent"&gt;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6225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mysqli_query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con,"select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usercheck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635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mysqli_num_rows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 ?&gt;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Rectangle 1"/>
          <p:cNvSpPr/>
          <p:nvPr/>
        </p:nvSpPr>
        <p:spPr>
          <a:xfrm>
            <a:off x="225188" y="277040"/>
            <a:ext cx="8782334" cy="4934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354330"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&lt;span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class="item-title"&gt;Overall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Visitors&lt;/span&gt;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&lt;span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class="item-count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animate-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 semi-bold" data-value="&lt;?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echo 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;?&gt;" data-animation-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duration="700"&gt;0&lt;/span&gt;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lnSpc>
                <a:spcPts val="1605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&lt;div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class="widget-stats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6540">
              <a:lnSpc>
                <a:spcPts val="161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&lt;div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class="wrapper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last"&gt;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336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635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=date("Y/m/d");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6352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$tv1=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mysqli_query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con,"select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usercheck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='$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'");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844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$num11=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mysqli_num_rows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($tv1); ?&gt;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5270" algn="ctr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&lt;span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class="item-title"&gt;Today&lt;/span&gt;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&lt;span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class="item-count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animate-number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semi-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bold"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data-value=" 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echo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$num11;?&gt;"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data-animation-duration="700"&gt;0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527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&lt;/span&gt;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527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800" dirty="0"/>
          </a:p>
        </p:txBody>
      </p:sp>
      <p:sp>
        <p:nvSpPr>
          <p:cNvPr id="1048637" name="Rectangle 2"/>
          <p:cNvSpPr/>
          <p:nvPr/>
        </p:nvSpPr>
        <p:spPr>
          <a:xfrm>
            <a:off x="661918" y="4599180"/>
            <a:ext cx="8345604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57175">
              <a:spcBef>
                <a:spcPts val="35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lnSpc>
                <a:spcPts val="161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&lt;div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class="col-md-3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col-vlg-3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col-sm-6"&gt;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lnSpc>
                <a:spcPts val="161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&lt;div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class="tiles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blue m-b-10"&gt;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0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&lt;div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class="tiles-body"&gt;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1"/>
          <p:cNvSpPr/>
          <p:nvPr/>
        </p:nvSpPr>
        <p:spPr>
          <a:xfrm>
            <a:off x="122830" y="176949"/>
            <a:ext cx="8911988" cy="5345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415290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&lt;div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class="controller"&gt;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:;"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class="reload"&gt;&lt;/a&gt;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:;"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class="remove"&gt;&lt;/a&gt;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&lt;div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class="tiles-title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text-black"&gt;Registered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en-US" sz="1800" spc="3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&lt;div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class="widget-stats"&gt;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63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&lt;div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class="wrapper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transparent"&gt;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60985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mysqli_query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con,"select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user");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273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mysqli_num_rows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);?&gt;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9715" marR="514985">
              <a:spcBef>
                <a:spcPts val="25"/>
              </a:spcBef>
              <a:spcAft>
                <a:spcPts val="0"/>
              </a:spcAft>
              <a:tabLst>
                <a:tab pos="466217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&lt;span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class="item-title"&gt;Registered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Users&lt;/span&gt;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&lt;span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class="item-count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animate-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semi-bold"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data-value="&lt;?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echo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;?&gt;"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data-	animation-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duration="700"&gt;0&lt;/span&gt;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lnSpc>
                <a:spcPts val="1605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4385945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&lt;div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class="widget-stats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6540">
              <a:lnSpc>
                <a:spcPts val="161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&lt;div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class="wrapper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last"&gt;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336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5905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=date('Y-m-d');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844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$rt1=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mysqli_query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con,"select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posting_date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='$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'");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9715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$rw1=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mysqli_num_rows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($rt1);?&gt;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4620" marR="391160" indent="6350">
              <a:lnSpc>
                <a:spcPct val="1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&lt;span class="item-title"&gt;Today's&lt;/span&gt; &lt;span class="item-count animate-number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semi-bold"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data-value="&lt;?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echo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$rw1;?&gt;"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data-animation-duration="700"&gt;0&lt;/span&gt;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39" name="Rectangle 2"/>
          <p:cNvSpPr/>
          <p:nvPr/>
        </p:nvSpPr>
        <p:spPr>
          <a:xfrm>
            <a:off x="388961" y="5522002"/>
            <a:ext cx="8263720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57175">
              <a:lnSpc>
                <a:spcPts val="1595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1"/>
          <p:cNvSpPr/>
          <p:nvPr/>
        </p:nvSpPr>
        <p:spPr>
          <a:xfrm>
            <a:off x="109182" y="161233"/>
            <a:ext cx="90348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&lt;div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class="col-md-4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col-vlg-3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col-sm-6"&gt;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635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&lt;div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class="tiles purple m-b-10"&gt;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0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&lt;div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class="tiles-body"&gt;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61620"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&lt;div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class="controller"&gt;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:;"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class="reload"&gt;&lt;/a&gt;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8445">
              <a:lnSpc>
                <a:spcPts val="1610"/>
              </a:lnSpc>
              <a:spcBef>
                <a:spcPts val="375"/>
              </a:spcBef>
              <a:spcAft>
                <a:spcPts val="0"/>
              </a:spcAft>
            </a:pP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:;"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class="remove"&gt;&lt;/a&gt;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60985">
              <a:lnSpc>
                <a:spcPts val="161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&lt;div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class="tiles-title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text-black"&gt;Quote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Requests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&lt;div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class="widget-stats"&gt;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5905">
              <a:lnSpc>
                <a:spcPts val="161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&lt;div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class="wrapper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transparent"&gt;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336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9715">
              <a:lnSpc>
                <a:spcPts val="161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mysqli_query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con,"select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prequest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oq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mysqli_num_rows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 ?&gt;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10235" marR="405765">
              <a:lnSpc>
                <a:spcPct val="1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&lt;span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class="item-title"&gt;Overall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Quotes&lt;/span&gt;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&lt;span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class="item-count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animate-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 semi-bold" data-value="&lt;?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echo 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oq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?&gt;" data-animation-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duration="700"&gt;0&lt;/span&gt;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lnSpc>
                <a:spcPts val="158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41" name="Rectangle 2"/>
          <p:cNvSpPr/>
          <p:nvPr/>
        </p:nvSpPr>
        <p:spPr>
          <a:xfrm>
            <a:off x="109182" y="4993325"/>
            <a:ext cx="8823278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257175">
              <a:lnSpc>
                <a:spcPts val="161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&lt;div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class="widget-stats"&gt;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&lt;div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class="wrapper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transparent"&gt;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3365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6225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$qr1=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mysqli_query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con,"select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prequest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status='0'");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$oq1=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mysqli_num_rows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($qr1) ?&gt;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1"/>
          <p:cNvSpPr/>
          <p:nvPr/>
        </p:nvSpPr>
        <p:spPr>
          <a:xfrm>
            <a:off x="0" y="185999"/>
            <a:ext cx="9144000" cy="5550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354330" algn="just">
              <a:spcBef>
                <a:spcPts val="25"/>
              </a:spcBef>
              <a:spcAft>
                <a:spcPts val="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&lt;span class="item-title"&gt;New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Quotes's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&lt;/span&gt; &lt;span class="item-count animate- number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semi-bold"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data-value="&lt;?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echo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$oq1;?&gt;"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data-animation- duration="700"&gt;0&lt;/span&gt;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lnSpc>
                <a:spcPts val="1605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&lt;div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class="widget-stats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6540">
              <a:lnSpc>
                <a:spcPts val="161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&lt;div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class="wrapper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last"&gt;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336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810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$qr2=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mysqli_query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con,"select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prequest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where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status='1'");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400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$oq2=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mysqli_num_rows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($qr2);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9080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?&gt;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98170" marR="396875" indent="3175">
              <a:lnSpc>
                <a:spcPct val="1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&lt;span class="item-title"&gt;In Progress&lt;/span&gt; &lt;span class="item-count animate-number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semi-bold"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data-value="&lt;?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echo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$oq2;?&gt;"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data-animation-duration="700"&gt;0&lt;/span&gt;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lnSpc>
                <a:spcPts val="1595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lnSpc>
                <a:spcPts val="161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800" dirty="0"/>
          </a:p>
        </p:txBody>
      </p:sp>
      <p:sp>
        <p:nvSpPr>
          <p:cNvPr id="1048643" name="Rectangle 2"/>
          <p:cNvSpPr/>
          <p:nvPr/>
        </p:nvSpPr>
        <p:spPr>
          <a:xfrm>
            <a:off x="0" y="5172413"/>
            <a:ext cx="8939284" cy="105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255270">
              <a:spcBef>
                <a:spcPts val="43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&lt;div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class="row"&gt;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lnSpc>
                <a:spcPts val="161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&lt;div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class="col-md-3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col-vlg-3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col-sm-6"&gt;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&lt;div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class="tiles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 m-b-10"&gt;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4000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&lt;div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class="tiles-body"&gt;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1"/>
          <p:cNvSpPr/>
          <p:nvPr/>
        </p:nvSpPr>
        <p:spPr>
          <a:xfrm>
            <a:off x="204716" y="315093"/>
            <a:ext cx="8843750" cy="6104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0235" marR="415290">
              <a:lnSpc>
                <a:spcPct val="1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&lt;div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class="controller"&gt;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:;"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class="reload"&gt;&lt;/a&gt;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:;"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class="remove"&gt;&lt;/a&gt;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810">
              <a:lnSpc>
                <a:spcPts val="16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&lt;div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class="tiles-title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text-black"&gt;Overall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Tickets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&lt;div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class="widget-stats"&gt;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&lt;div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class="wrapper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transparent"&gt;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81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mysqli_query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con,"select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ticket");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4000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mysqli_num_rows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1710690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15950" marR="415925" indent="635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&lt;span class="item-title"&gt;All Tickets&lt;/span&gt; &lt;span class="item-count animate-number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semi-bold"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data-value="&lt;?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echo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;?&gt;"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data-animation-duration="700"&gt;0&lt;/span&gt;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lnSpc>
                <a:spcPts val="1605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&lt;div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class="widget-stats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6540">
              <a:lnSpc>
                <a:spcPts val="161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&lt;div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class="wrapper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last"&gt;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336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4635"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=date("Y/m/d");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Bef>
                <a:spcPts val="1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8445">
              <a:lnSpc>
                <a:spcPts val="161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mysqli_query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con,"select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ticket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status='Open'");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81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$otv1=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mysqli_num_rows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9080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Rectangle 1"/>
          <p:cNvSpPr/>
          <p:nvPr/>
        </p:nvSpPr>
        <p:spPr>
          <a:xfrm>
            <a:off x="122830" y="220083"/>
            <a:ext cx="902117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6260" marR="354330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&lt;span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class="item-title"&gt;Pending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Tickets&lt;/span&gt;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&lt;span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class="item-count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animate-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 semi-bold" data-value="&lt;?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echo $otv1;?&gt;" data-animation-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duration="700"&gt;0&lt;/span&gt;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56260" marR="354330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&lt;/div&gt;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&lt;/div&gt;</a:t>
            </a:r>
          </a:p>
          <a:p>
            <a:pPr marL="457200" marR="257175"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&lt;!--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TILES --&gt;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81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&lt;!--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--&gt;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463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&lt;div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class="col-lg-12"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style="min-height:280px;"&gt;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4000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&lt;div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class="panel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panel-red"&gt;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810">
              <a:lnSpc>
                <a:spcPts val="161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&lt;div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class="panel-heading"&gt;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&lt;h3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class="panel-title"&gt;&lt;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-long-arrow-right"&gt;&lt;/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&lt;/h3&gt;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45618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&lt;script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type="text/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"&gt;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visitorsCount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[];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45618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myCat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=[];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4000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&lt;/script&gt;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Rectangle 1"/>
          <p:cNvSpPr/>
          <p:nvPr/>
        </p:nvSpPr>
        <p:spPr>
          <a:xfrm>
            <a:off x="2951826" y="196839"/>
            <a:ext cx="313507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Abstract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48609" name="Rectangle 2"/>
          <p:cNvSpPr/>
          <p:nvPr/>
        </p:nvSpPr>
        <p:spPr>
          <a:xfrm>
            <a:off x="286603" y="1177027"/>
            <a:ext cx="8734567" cy="2875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marR="462280" algn="just">
              <a:spcBef>
                <a:spcPts val="113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is a project to develop a Customer Relationship Management (CRM) system.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CRM is one of the systems included in Enterprise Resource Planning (ERP) System.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main purpose of CRM is to improve the relationship with the customers by using</a:t>
            </a:r>
            <a:r>
              <a:rPr lang="en-US" sz="2000" spc="-3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2000" spc="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  <a:r>
              <a:rPr lang="en-US" sz="2000" spc="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 analysis,</a:t>
            </a:r>
            <a:r>
              <a:rPr lang="en-US" sz="2000" spc="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 and others.</a:t>
            </a:r>
            <a:endParaRPr lang="en-IN" sz="20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5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The objective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do this project</a:t>
            </a:r>
            <a:r>
              <a:rPr lang="en-US" sz="2000" spc="3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to develop</a:t>
            </a:r>
            <a:r>
              <a:rPr lang="en-US" sz="2000" spc="3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system which can help the          organizations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decrease their defection rate of customers. Because the lower defection rate means</a:t>
            </a:r>
            <a:r>
              <a:rPr lang="en-US" sz="2000" spc="-3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bigger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base,</a:t>
            </a:r>
            <a:r>
              <a:rPr lang="en-US" sz="2000" spc="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2000" spc="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lead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 profit</a:t>
            </a:r>
            <a:r>
              <a:rPr lang="en-US" sz="2000" spc="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organization.</a:t>
            </a:r>
            <a:endParaRPr lang="en-IN" sz="20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10" name="Rectangle 3"/>
          <p:cNvSpPr/>
          <p:nvPr/>
        </p:nvSpPr>
        <p:spPr>
          <a:xfrm>
            <a:off x="286603" y="4186504"/>
            <a:ext cx="87345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CRM in this project is included few modules. The modules included are customer</a:t>
            </a:r>
            <a:r>
              <a:rPr lang="en-US" sz="2000" spc="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filtering, customer profiling and promotion tools. Customer filtering allows the user</a:t>
            </a:r>
            <a:r>
              <a:rPr lang="en-US" sz="2000" spc="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</a:t>
            </a:r>
            <a:r>
              <a:rPr lang="en-US" sz="2000" spc="-4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</a:t>
            </a:r>
            <a:r>
              <a:rPr lang="en-US" sz="2000" spc="-6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-5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2000" spc="-5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</a:t>
            </a:r>
            <a:r>
              <a:rPr lang="en-US" sz="2000" spc="-4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2000" spc="-6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5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2000" spc="-5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US" sz="2000" spc="-5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000" spc="-6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2000" spc="-6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customer’s</a:t>
            </a:r>
            <a:r>
              <a:rPr lang="en-US" sz="2000" spc="-5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demographic</a:t>
            </a:r>
            <a:r>
              <a:rPr lang="en-US" sz="2000" spc="-34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information. Customer profiling to makes each customer is having a profile; the user</a:t>
            </a:r>
            <a:r>
              <a:rPr lang="en-US" sz="2000" spc="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</a:t>
            </a:r>
            <a:r>
              <a:rPr lang="en-US" sz="2000" spc="-8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</a:t>
            </a:r>
            <a:r>
              <a:rPr lang="en-US" sz="2000" spc="-5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5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customer’s</a:t>
            </a:r>
            <a:r>
              <a:rPr lang="en-US" sz="2000" spc="-4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profile</a:t>
            </a:r>
            <a:r>
              <a:rPr lang="en-US" sz="2000" spc="-3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included</a:t>
            </a:r>
            <a:r>
              <a:rPr lang="en-US" sz="2000" spc="-5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sz="2000" spc="-4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8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customer.</a:t>
            </a:r>
            <a:r>
              <a:rPr lang="en-US" sz="2000" spc="-4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Promotion</a:t>
            </a:r>
            <a:r>
              <a:rPr lang="en-US" sz="2000" spc="-8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</a:t>
            </a:r>
            <a:r>
              <a:rPr lang="en-US" sz="2000" spc="-4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allows</a:t>
            </a:r>
            <a:r>
              <a:rPr lang="en-US" sz="2000" spc="-34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user can create new promotion base on the product, and filter list of customer to</a:t>
            </a:r>
            <a:r>
              <a:rPr lang="en-US" sz="2000" spc="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promote</a:t>
            </a:r>
            <a:r>
              <a:rPr lang="en-US" sz="2000" spc="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1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promotion.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 1"/>
          <p:cNvSpPr/>
          <p:nvPr/>
        </p:nvSpPr>
        <p:spPr>
          <a:xfrm>
            <a:off x="218364" y="419202"/>
            <a:ext cx="8816454" cy="632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25336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 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9080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totaldays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cal_days_in_month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(CAL_GREGORIAN,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date("m"),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date("Y"));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Bef>
                <a:spcPts val="5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 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month_array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=array();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for($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=1;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&lt;=$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totaldays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++)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0190"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81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if(!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array_key_exists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month_array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0190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3227070">
              <a:lnSpc>
                <a:spcPct val="1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$key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'';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if($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&lt;10)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0190">
              <a:lnSpc>
                <a:spcPts val="16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00">
              <a:lnSpc>
                <a:spcPts val="161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$key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'0'.$i;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month_array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[$key]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0190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else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0190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35433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month_array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= 0;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1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666875">
              <a:spcBef>
                <a:spcPts val="25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&lt;script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myKey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"Day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echo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?&gt;';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myCat.push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myKey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955800">
              <a:spcBef>
                <a:spcPts val="20"/>
              </a:spcBef>
              <a:spcAft>
                <a:spcPts val="0"/>
              </a:spcAft>
              <a:tabLst>
                <a:tab pos="379349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&lt;/script&gt;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type="text/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"&gt;	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955800">
              <a:spcBef>
                <a:spcPts val="20"/>
              </a:spcBef>
              <a:spcAft>
                <a:spcPts val="0"/>
              </a:spcAft>
              <a:tabLst>
                <a:tab pos="3793490" algn="l"/>
              </a:tabLst>
            </a:pP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</a:t>
            </a:r>
            <a:r>
              <a:rPr lang="en-US" sz="18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0297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02970">
              <a:lnSpc>
                <a:spcPts val="161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Rectangle 1"/>
          <p:cNvSpPr/>
          <p:nvPr/>
        </p:nvSpPr>
        <p:spPr>
          <a:xfrm>
            <a:off x="395785" y="271575"/>
            <a:ext cx="8557147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00330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print_r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month_array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005840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$results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mysqli_query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con,"SELECT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logindate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usercheck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32588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//$f2=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mysql_num_rows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($a2);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325880">
              <a:lnSpc>
                <a:spcPts val="161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mysqli_num_rows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($results)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&gt;0)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0297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001395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while($row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mysqli_fetch_row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($results))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0297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003300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user_date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$row[0];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00203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dateArray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explode('/',$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user_date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000760">
              <a:lnSpc>
                <a:spcPts val="161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$year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dateArray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[0];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00457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monthName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date("M",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mktime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(0,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0,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dateArray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10));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332230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currentMonth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date('m',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mktime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(0,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dateArray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10));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00330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echo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monthName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329055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//$month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date("M",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strtotime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user_date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00012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//echo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$month;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32588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//echo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$month.'&lt;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/&gt;';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32905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//$day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date('d',$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dateArray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003300">
              <a:lnSpc>
                <a:spcPts val="161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if($year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==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date("Y")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&amp;&amp;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currentMonth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==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date("m"))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0297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array_key_exists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dateArray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[2],$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month_array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</a:t>
            </a:r>
            <a:endParaRPr lang="en-IN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Rectangle 1"/>
          <p:cNvSpPr/>
          <p:nvPr/>
        </p:nvSpPr>
        <p:spPr>
          <a:xfrm>
            <a:off x="204716" y="154616"/>
            <a:ext cx="8939284" cy="6719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50190">
              <a:spcBef>
                <a:spcPts val="35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0190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month_array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dateArray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[2]]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month_array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dateArray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[2]]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019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0190">
              <a:lnSpc>
                <a:spcPts val="161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019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0190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101215" algn="just">
              <a:lnSpc>
                <a:spcPct val="1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//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print_r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month_array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foreach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month_array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$key=&gt;$value)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0190">
              <a:lnSpc>
                <a:spcPts val="16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9080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?&gt;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013585">
              <a:lnSpc>
                <a:spcPct val="1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&lt;script type="text/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"&gt;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visitorsCount.push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echo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$value;?&gt;);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4000">
              <a:lnSpc>
                <a:spcPts val="16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&lt;/script&gt;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3365">
              <a:lnSpc>
                <a:spcPts val="161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&lt;?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019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9080"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?&gt;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9080">
              <a:spcBef>
                <a:spcPts val="25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&lt;script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type="text/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"&gt;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 =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Date();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609215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Array();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609215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month[0] = "January";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609215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month[1] = "February";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609215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month[2] = "March";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609215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month[3] = "April";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609215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month[4]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"May";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00">
              <a:lnSpc>
                <a:spcPts val="1575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month[5]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"June";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609215">
              <a:lnSpc>
                <a:spcPct val="1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month[6] = "July";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609215">
              <a:lnSpc>
                <a:spcPct val="1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1"/>
          <p:cNvSpPr/>
          <p:nvPr/>
        </p:nvSpPr>
        <p:spPr>
          <a:xfrm>
            <a:off x="272955" y="260670"/>
            <a:ext cx="8707271" cy="5180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609215">
              <a:lnSpc>
                <a:spcPct val="1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month[7] = "August";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609215">
              <a:lnSpc>
                <a:spcPct val="1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month[8] = "September";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609215">
              <a:lnSpc>
                <a:spcPct val="1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month[9] = "October";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609215">
              <a:lnSpc>
                <a:spcPct val="1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month[10]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"November";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609215">
              <a:lnSpc>
                <a:spcPct val="100000"/>
              </a:lnSpc>
              <a:spcAft>
                <a:spcPts val="0"/>
              </a:spcAft>
            </a:pP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month[11]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"December";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5270">
              <a:lnSpc>
                <a:spcPts val="1575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month[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d.getMonth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()];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7810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$(function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451735">
              <a:lnSpc>
                <a:spcPct val="100000"/>
              </a:lnSpc>
              <a:spcAft>
                <a:spcPts val="0"/>
              </a:spcAf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$('#container').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highcharts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({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title: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58445">
              <a:lnSpc>
                <a:spcPts val="16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text: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'Daily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Visitors Chart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5905">
              <a:spcBef>
                <a:spcPts val="355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x: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-20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//center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00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},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3197860">
              <a:lnSpc>
                <a:spcPct val="1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subtitle: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text: '',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x: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-20},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908300">
              <a:lnSpc>
                <a:spcPct val="1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xAxis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{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categories: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myCat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322453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yAxis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min:0,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title: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3365">
              <a:lnSpc>
                <a:spcPts val="158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text: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'Visitors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Count'},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3096895">
              <a:lnSpc>
                <a:spcPct val="1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plotLines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[{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value: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635">
              <a:lnSpc>
                <a:spcPts val="1595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width: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336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color: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'#808080'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1460">
              <a:lnSpc>
                <a:spcPts val="161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}]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0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},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50" name="Rectangle 2"/>
          <p:cNvSpPr/>
          <p:nvPr/>
        </p:nvSpPr>
        <p:spPr>
          <a:xfrm>
            <a:off x="1241946" y="5437693"/>
            <a:ext cx="82568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830195"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tooltip: {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valueSuffix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'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Users' },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964180">
              <a:lnSpc>
                <a:spcPct val="1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legend:</a:t>
            </a:r>
            <a:r>
              <a:rPr lang="en-US" sz="1800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layout: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'vertical',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align: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'right',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964180">
              <a:lnSpc>
                <a:spcPct val="1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verticalAlign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'middle',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borderWidth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0},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Rectangle 1"/>
          <p:cNvSpPr/>
          <p:nvPr/>
        </p:nvSpPr>
        <p:spPr>
          <a:xfrm>
            <a:off x="354840" y="200740"/>
            <a:ext cx="8598089" cy="5712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781935" algn="ctr">
              <a:lnSpc>
                <a:spcPct val="10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series: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[{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name:</a:t>
            </a:r>
            <a:r>
              <a:rPr lang="en-US" sz="18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visitorsCount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data: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visitorsCount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209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});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2095">
              <a:lnSpc>
                <a:spcPts val="161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});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0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&lt;/script&gt;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254000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&lt;div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id="container"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style="min-width: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310px;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height: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400px;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margin:0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auto"&gt;&lt;/div&gt;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&lt;div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class="panel-body"&gt;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5270">
              <a:spcBef>
                <a:spcPts val="35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&lt;div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morris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-line-chart"&gt;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&lt;div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class="text-right"&gt;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209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&lt;a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="#"&gt;View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class="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-arrow-circle-right"&gt;&lt;/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&gt;&lt;/a&gt;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lnSpc>
                <a:spcPts val="161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lnSpc>
                <a:spcPts val="161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lnSpc>
                <a:spcPts val="161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717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&lt;/div&gt;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3"/>
          <p:cNvSpPr/>
          <p:nvPr/>
        </p:nvSpPr>
        <p:spPr>
          <a:xfrm>
            <a:off x="1022857" y="231296"/>
            <a:ext cx="70984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SNAPSHOTS</a:t>
            </a:r>
            <a:r>
              <a:rPr lang="en-US" sz="3200" b="1" spc="-25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3200" b="1" spc="-5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3200" b="1" spc="-5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endParaRPr lang="en-IN" sz="3200" dirty="0">
              <a:solidFill>
                <a:srgbClr val="FF000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097163" name="image18.jpe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9493" y="1287958"/>
            <a:ext cx="6059606" cy="505825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1"/>
          <p:cNvSpPr/>
          <p:nvPr/>
        </p:nvSpPr>
        <p:spPr>
          <a:xfrm>
            <a:off x="2190881" y="217649"/>
            <a:ext cx="5023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HOME</a:t>
            </a:r>
            <a:r>
              <a:rPr lang="en-US" sz="3200" spc="-25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r>
              <a:rPr lang="en-US" sz="3200" spc="-5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OF WEBSITE</a:t>
            </a:r>
            <a:endParaRPr lang="en-IN" sz="3200" dirty="0">
              <a:solidFill>
                <a:srgbClr val="FF000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097164" name="image19.jpe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9096" y="1239152"/>
            <a:ext cx="4246803" cy="520259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/>
          <p:nvPr/>
        </p:nvSpPr>
        <p:spPr>
          <a:xfrm>
            <a:off x="2288610" y="285887"/>
            <a:ext cx="5094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DASHBOARD</a:t>
            </a:r>
            <a:r>
              <a:rPr lang="en-US" sz="2800" b="1" spc="-15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800" b="1" spc="-10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WEBSITE</a:t>
            </a:r>
            <a:endParaRPr lang="en-IN" sz="2800" dirty="0">
              <a:solidFill>
                <a:srgbClr val="FF000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097165" name="image21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627" y="1207674"/>
            <a:ext cx="7710985" cy="508394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1"/>
          <p:cNvSpPr/>
          <p:nvPr/>
        </p:nvSpPr>
        <p:spPr>
          <a:xfrm>
            <a:off x="1458598" y="2598844"/>
            <a:ext cx="600672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spc="50" dirty="0">
                <a:ln w="9525" cmpd="sng">
                  <a:solidFill>
                    <a:srgbClr val="002060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THANK  YOU</a:t>
            </a:r>
            <a:endParaRPr lang="en-US" sz="6600" b="1" cap="none" spc="50" dirty="0">
              <a:ln w="9525" cmpd="sng">
                <a:solidFill>
                  <a:srgbClr val="002060"/>
                </a:solidFill>
                <a:prstDash val="solid"/>
              </a:ln>
              <a:solidFill>
                <a:schemeClr val="accent5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Rectangle 1"/>
          <p:cNvSpPr/>
          <p:nvPr/>
        </p:nvSpPr>
        <p:spPr>
          <a:xfrm>
            <a:off x="238835" y="665580"/>
            <a:ext cx="87277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marR="464820" indent="45720" algn="just">
              <a:lnSpc>
                <a:spcPct val="10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that, the user can see the analysis of the performance of the promotion. The tools</a:t>
            </a:r>
            <a:r>
              <a:rPr lang="en-US" sz="2000" spc="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2000" spc="-6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6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</a:t>
            </a:r>
            <a:r>
              <a:rPr lang="en-US" sz="2000" spc="-7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000" spc="-5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CRM</a:t>
            </a:r>
            <a:r>
              <a:rPr lang="en-US" sz="2000" spc="-3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included</a:t>
            </a:r>
            <a:r>
              <a:rPr lang="en-US" sz="2000" spc="-6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PHP,</a:t>
            </a:r>
            <a:r>
              <a:rPr lang="en-US" sz="2000" spc="-6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2000" spc="-6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server,</a:t>
            </a:r>
            <a:r>
              <a:rPr lang="en-US" sz="2000" spc="-5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000" spc="-5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000" spc="-6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HTML,</a:t>
            </a:r>
            <a:r>
              <a:rPr lang="en-US" sz="2000" spc="-5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CSS,</a:t>
            </a:r>
            <a:r>
              <a:rPr lang="en-US" sz="2000" spc="-34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jquery</a:t>
            </a:r>
            <a:r>
              <a:rPr lang="en-US" sz="2000" spc="-2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jquery’s</a:t>
            </a:r>
            <a:r>
              <a:rPr lang="en-US" sz="2000" spc="15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plugin.</a:t>
            </a:r>
            <a:endParaRPr lang="en-IN" sz="2000" dirty="0">
              <a:solidFill>
                <a:schemeClr val="accent5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12" name="Rectangle 2"/>
          <p:cNvSpPr/>
          <p:nvPr/>
        </p:nvSpPr>
        <p:spPr>
          <a:xfrm>
            <a:off x="238835" y="1847584"/>
            <a:ext cx="83729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 management (CRM) is a combination of people, processes, and technology that seeks to provide understanding of customer needs, to support a business strategy, and to build long-term relationships with customers</a:t>
            </a:r>
          </a:p>
        </p:txBody>
      </p:sp>
      <p:pic>
        <p:nvPicPr>
          <p:cNvPr id="2097159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4" y="3171023"/>
            <a:ext cx="8141119" cy="34809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1"/>
          <p:cNvSpPr/>
          <p:nvPr/>
        </p:nvSpPr>
        <p:spPr>
          <a:xfrm>
            <a:off x="1363399" y="166583"/>
            <a:ext cx="6553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EA0CDF"/>
                </a:solidFill>
              </a:rPr>
              <a:t>How does CRM works/Process</a:t>
            </a:r>
            <a:endParaRPr lang="en-IN" sz="4000" dirty="0"/>
          </a:p>
        </p:txBody>
      </p:sp>
      <p:sp>
        <p:nvSpPr>
          <p:cNvPr id="1048614" name="Content Placeholder 1048603"/>
          <p:cNvSpPr txBox="1"/>
          <p:nvPr/>
        </p:nvSpPr>
        <p:spPr>
          <a:xfrm>
            <a:off x="120077" y="1091574"/>
            <a:ext cx="8802806" cy="2593321"/>
          </a:xfrm>
          <a:prstGeom prst="rect">
            <a:avLst/>
          </a:prstGeom>
          <a:noFill/>
          <a:ln>
            <a:solidFill>
              <a:srgbClr val="D04617"/>
            </a:solidFill>
            <a:prstDash val="solid"/>
          </a:ln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b="1" dirty="0">
                <a:solidFill>
                  <a:srgbClr val="7030A0"/>
                </a:solidFill>
              </a:rPr>
              <a:t>There are three main types of CRM systems: collaborative, analytical, and operational . CRM stands for “Customer Relationship Management” and is a software system that helps business owners easily track all communications and nurture relationships with their leads and clients. </a:t>
            </a:r>
            <a:r>
              <a:rPr lang="en-US" sz="2400" b="1" dirty="0">
                <a:solidFill>
                  <a:srgbClr val="7030A0"/>
                </a:solidFill>
              </a:rPr>
              <a:t>      </a:t>
            </a:r>
            <a:endParaRPr lang="en-IN" sz="2400" b="1" dirty="0">
              <a:solidFill>
                <a:srgbClr val="7030A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b="1" dirty="0">
                <a:solidFill>
                  <a:srgbClr val="7030A0"/>
                </a:solidFill>
              </a:rPr>
              <a:t>A CRM replaces the multitude of spreadsheets , databases and apps that many businesses patch together to track client data</a:t>
            </a:r>
            <a:r>
              <a:rPr lang="en-US" sz="2400" b="1" dirty="0">
                <a:solidFill>
                  <a:srgbClr val="7030A0"/>
                </a:solidFill>
              </a:rPr>
              <a:t>.</a:t>
            </a:r>
            <a:endParaRPr lang="en-IN" sz="2400" b="1" dirty="0">
              <a:solidFill>
                <a:srgbClr val="7030A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97160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263" y="3902000"/>
            <a:ext cx="8106770" cy="26144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Rectangle 1"/>
          <p:cNvSpPr/>
          <p:nvPr/>
        </p:nvSpPr>
        <p:spPr>
          <a:xfrm>
            <a:off x="1576083" y="251431"/>
            <a:ext cx="6073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System Architecture</a:t>
            </a:r>
            <a:endParaRPr lang="en-US" sz="5400" b="1" cap="none" spc="50" dirty="0">
              <a:ln w="9525" cmpd="sng">
                <a:solidFill>
                  <a:srgbClr val="C00000"/>
                </a:solidFill>
                <a:prstDash val="solid"/>
              </a:ln>
              <a:solidFill>
                <a:srgbClr val="FFC00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097161" name="image3.jpe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622" y="1643348"/>
            <a:ext cx="7724636" cy="48120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ectangle 2"/>
          <p:cNvSpPr/>
          <p:nvPr/>
        </p:nvSpPr>
        <p:spPr>
          <a:xfrm>
            <a:off x="368488" y="1189926"/>
            <a:ext cx="8168185" cy="1615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965" marR="354965" algn="just">
              <a:spcBef>
                <a:spcPts val="5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CRM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2000" spc="-4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nested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generating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pages.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3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is using the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index.php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include header, content, and footer. Beside this, the system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2000" spc="-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jquery</a:t>
            </a:r>
            <a:r>
              <a:rPr lang="en-US" sz="2000" spc="-5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ajax</a:t>
            </a:r>
            <a:r>
              <a:rPr lang="en-US" sz="2000" spc="-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</a:t>
            </a:r>
            <a:r>
              <a:rPr lang="en-US" sz="2000" spc="-5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</a:t>
            </a:r>
            <a:r>
              <a:rPr lang="en-US" sz="2000" spc="-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generated</a:t>
            </a:r>
            <a:r>
              <a:rPr lang="en-US" sz="2000" spc="-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000" spc="-5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inside</a:t>
            </a:r>
            <a:r>
              <a:rPr lang="en-US" sz="2000" spc="-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Widget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folder</a:t>
            </a:r>
            <a:endParaRPr lang="en-IN" sz="20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17" name="Rectangle 3"/>
          <p:cNvSpPr/>
          <p:nvPr/>
        </p:nvSpPr>
        <p:spPr>
          <a:xfrm>
            <a:off x="1199127" y="142248"/>
            <a:ext cx="6812280" cy="8153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</a:rPr>
              <a:t>Architecture Explanation</a:t>
            </a:r>
            <a:endParaRPr lang="en-US" sz="4800" b="1" cap="none" spc="0" dirty="0">
              <a:solidFill>
                <a:srgbClr val="C00000"/>
              </a:solidFill>
              <a:effectLst/>
            </a:endParaRPr>
          </a:p>
        </p:txBody>
      </p:sp>
      <p:sp>
        <p:nvSpPr>
          <p:cNvPr id="1048618" name="Rectangle 4"/>
          <p:cNvSpPr/>
          <p:nvPr/>
        </p:nvSpPr>
        <p:spPr>
          <a:xfrm>
            <a:off x="368488" y="2921114"/>
            <a:ext cx="8420669" cy="345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965">
              <a:spcBef>
                <a:spcPts val="3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</a:t>
            </a:r>
            <a:r>
              <a:rPr lang="en-US" sz="2000" b="1" spc="-45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Independence</a:t>
            </a:r>
            <a:endParaRPr lang="en-IN" sz="2000" b="1" dirty="0">
              <a:solidFill>
                <a:srgbClr val="0066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965" marR="328930">
              <a:spcAft>
                <a:spcPts val="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16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Write-Once-Run-Anywhere</a:t>
            </a:r>
            <a:r>
              <a:rPr lang="en-US" sz="2000" spc="18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ideal</a:t>
            </a:r>
            <a:r>
              <a:rPr lang="en-US" sz="2000" spc="15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2000" spc="17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2000" spc="15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been</a:t>
            </a:r>
            <a:r>
              <a:rPr lang="en-US" sz="2000" spc="1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achieved</a:t>
            </a:r>
            <a:r>
              <a:rPr lang="en-US" sz="2000" spc="16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(tuning</a:t>
            </a:r>
            <a:r>
              <a:rPr lang="en-US" sz="2000" spc="18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000" spc="15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2000" spc="-3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platforms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usually required),</a:t>
            </a:r>
            <a:r>
              <a:rPr lang="en-US" sz="2000" spc="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 closer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 with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en-US" sz="2000" spc="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languages.</a:t>
            </a:r>
            <a:endParaRPr lang="en-IN" sz="20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0965">
              <a:spcBef>
                <a:spcPts val="5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2000" b="1" spc="-2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Oriented</a:t>
            </a:r>
            <a:endParaRPr lang="en-IN" sz="2000" b="1" dirty="0">
              <a:solidFill>
                <a:srgbClr val="0066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6685" marR="653415">
              <a:spcAft>
                <a:spcPts val="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oriented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throughout -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coding</a:t>
            </a:r>
            <a:r>
              <a:rPr lang="en-US" sz="2000" spc="-4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outside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4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definitions,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including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main().</a:t>
            </a:r>
            <a:r>
              <a:rPr lang="en-US" sz="2000" spc="-3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extensive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library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</a:t>
            </a:r>
            <a:r>
              <a:rPr lang="en-US" sz="2000" spc="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-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core language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packages. </a:t>
            </a:r>
            <a:endParaRPr lang="en-IN" sz="20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Rectangle 1"/>
          <p:cNvSpPr/>
          <p:nvPr/>
        </p:nvSpPr>
        <p:spPr>
          <a:xfrm>
            <a:off x="402609" y="243081"/>
            <a:ext cx="8454787" cy="3139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Compiler/Interpreter Combo</a:t>
            </a:r>
            <a:endParaRPr lang="en-IN" sz="2000" b="1" dirty="0">
              <a:solidFill>
                <a:srgbClr val="C00000"/>
              </a:solidFill>
            </a:endParaRPr>
          </a:p>
          <a:p>
            <a:r>
              <a:rPr lang="en-US" sz="2000" b="1" dirty="0"/>
              <a:t> 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Code is compiled to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bytecodes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that are interpreted by a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xampp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compiler</a:t>
            </a:r>
            <a:endParaRPr lang="en-IN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This provides portability to any machine for which a virtual machine has been written.</a:t>
            </a:r>
            <a:endParaRPr lang="en-IN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endParaRPr lang="en-IN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The two steps of compilation and interpretation allow for extensive code checking and improved security.</a:t>
            </a:r>
            <a:endParaRPr lang="en-IN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48620" name="Rectangle 2"/>
          <p:cNvSpPr/>
          <p:nvPr/>
        </p:nvSpPr>
        <p:spPr>
          <a:xfrm>
            <a:off x="327545" y="3446597"/>
            <a:ext cx="8604914" cy="2558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965">
              <a:spcAft>
                <a:spcPts val="0"/>
              </a:spcAft>
            </a:pPr>
            <a:r>
              <a:rPr lang="en-US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Automatic</a:t>
            </a:r>
            <a:r>
              <a:rPr lang="en-US" sz="2000" b="1" spc="-3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2000" b="1" spc="-3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</a:p>
          <a:p>
            <a:pPr marL="100965">
              <a:spcAft>
                <a:spcPts val="0"/>
              </a:spcAft>
            </a:pP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spcBef>
                <a:spcPts val="3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Automatic garbage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collection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handled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</a:t>
            </a:r>
            <a:r>
              <a:rPr lang="en-US" sz="2000" spc="-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3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IN" sz="20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No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2000" spc="-4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pointers</a:t>
            </a:r>
          </a:p>
          <a:p>
            <a:pPr marL="342900" indent="-34290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IN" sz="20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Programs</a:t>
            </a:r>
            <a:r>
              <a:rPr lang="en-US" sz="2000" spc="-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runs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inside</a:t>
            </a:r>
            <a:r>
              <a:rPr lang="en-US" sz="2000" spc="-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virtual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2000" spc="-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sandbox.</a:t>
            </a:r>
            <a:endParaRPr lang="en-IN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2"/>
          <p:cNvSpPr/>
          <p:nvPr/>
        </p:nvSpPr>
        <p:spPr>
          <a:xfrm>
            <a:off x="341194" y="355624"/>
            <a:ext cx="8598090" cy="316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965">
              <a:spcAft>
                <a:spcPts val="0"/>
              </a:spcAft>
            </a:pPr>
            <a:r>
              <a:rPr lang="en-US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</a:t>
            </a:r>
            <a:r>
              <a:rPr lang="en-US" sz="2000" b="1" spc="-2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Binding</a:t>
            </a:r>
          </a:p>
          <a:p>
            <a:pPr marL="100965">
              <a:spcAft>
                <a:spcPts val="0"/>
              </a:spcAft>
            </a:pP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spcBef>
                <a:spcPts val="3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linking</a:t>
            </a:r>
            <a:r>
              <a:rPr lang="en-US" sz="2000" spc="-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4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</a:t>
            </a:r>
            <a:r>
              <a:rPr lang="en-US" sz="2000" spc="-3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000" spc="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located, is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done</a:t>
            </a:r>
            <a:r>
              <a:rPr lang="en-US" sz="20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run-time.</a:t>
            </a:r>
          </a:p>
          <a:p>
            <a:pPr marL="342900" indent="-342900">
              <a:spcBef>
                <a:spcPts val="3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New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classes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000" spc="-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loaded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running.</a:t>
            </a:r>
            <a:r>
              <a:rPr lang="en-US" sz="2000" spc="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Linking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done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000" spc="-4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fly.</a:t>
            </a:r>
          </a:p>
          <a:p>
            <a:pPr marL="342900" indent="-34290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sz="2000" spc="-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libraries</a:t>
            </a:r>
            <a:r>
              <a:rPr lang="en-US" sz="20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recompiled,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need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recompile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20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0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uses</a:t>
            </a:r>
            <a:r>
              <a:rPr lang="en-US" sz="20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classes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48622" name="Rectangle 3"/>
          <p:cNvSpPr/>
          <p:nvPr/>
        </p:nvSpPr>
        <p:spPr>
          <a:xfrm>
            <a:off x="341194" y="3415119"/>
            <a:ext cx="8598090" cy="295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965">
              <a:spcBef>
                <a:spcPts val="3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Threading</a:t>
            </a:r>
          </a:p>
          <a:p>
            <a:pPr marL="100965">
              <a:spcBef>
                <a:spcPts val="300"/>
              </a:spcBef>
              <a:spcAft>
                <a:spcPts val="0"/>
              </a:spcAft>
            </a:pP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Bef>
                <a:spcPts val="3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Lightweight</a:t>
            </a:r>
            <a:r>
              <a:rPr lang="en-US" sz="1800" spc="-5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processes,</a:t>
            </a:r>
            <a:r>
              <a:rPr lang="en-US" sz="1800" spc="-6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called</a:t>
            </a:r>
            <a:r>
              <a:rPr lang="en-US" sz="1800" spc="-5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threads,</a:t>
            </a:r>
            <a:r>
              <a:rPr lang="en-US" sz="1800" spc="-4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7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easily</a:t>
            </a:r>
            <a:r>
              <a:rPr lang="en-US" sz="1800" spc="-7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4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spun</a:t>
            </a:r>
            <a:r>
              <a:rPr lang="en-US" sz="1800" spc="-7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</a:t>
            </a:r>
            <a:r>
              <a:rPr lang="en-US" sz="1800" spc="-8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</a:t>
            </a:r>
            <a:r>
              <a:rPr lang="en-US" sz="1800" spc="-8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multiprocessing.</a:t>
            </a:r>
          </a:p>
          <a:p>
            <a:pPr marL="285750" indent="-285750">
              <a:spcBef>
                <a:spcPts val="3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Bef>
                <a:spcPts val="3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</a:t>
            </a:r>
            <a:r>
              <a:rPr lang="en-US" sz="1800" spc="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advantage</a:t>
            </a:r>
            <a:r>
              <a:rPr lang="en-US" sz="18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multiprocessors</a:t>
            </a:r>
            <a:r>
              <a:rPr lang="en-US" sz="1800" spc="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8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</a:t>
            </a:r>
          </a:p>
          <a:p>
            <a:pPr marL="285750" indent="-285750">
              <a:spcBef>
                <a:spcPts val="3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>
              <a:lnSpc>
                <a:spcPts val="1605"/>
              </a:lnSpc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  <a:tabLst>
                <a:tab pos="235585" algn="l"/>
              </a:tabLst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Great</a:t>
            </a:r>
            <a:r>
              <a:rPr lang="en-US" sz="1800" spc="-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multimedia</a:t>
            </a:r>
            <a:r>
              <a:rPr lang="en-US" sz="1800" spc="-2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displays.</a:t>
            </a:r>
          </a:p>
          <a:p>
            <a:pPr marL="285750" lvl="0" indent="-285750" algn="just">
              <a:lnSpc>
                <a:spcPts val="1605"/>
              </a:lnSpc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  <a:tabLst>
                <a:tab pos="235585" algn="l"/>
              </a:tabLst>
            </a:pPr>
            <a:endParaRPr lang="en-IN" sz="18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PHP</a:t>
            </a:r>
            <a:r>
              <a:rPr lang="en-US" sz="18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</a:t>
            </a:r>
            <a:r>
              <a:rPr lang="en-US" sz="18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designed</a:t>
            </a:r>
            <a:r>
              <a:rPr lang="en-US" sz="18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networking</a:t>
            </a:r>
            <a:r>
              <a:rPr lang="en-US" sz="18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mind</a:t>
            </a:r>
            <a:r>
              <a:rPr lang="en-US" sz="1800" spc="-2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comes</a:t>
            </a:r>
            <a:r>
              <a:rPr lang="en-US" sz="18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</a:t>
            </a:r>
            <a:r>
              <a:rPr lang="en-US" sz="1800" spc="-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classes</a:t>
            </a:r>
            <a:r>
              <a:rPr lang="en-US" sz="1800" spc="-1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</a:t>
            </a:r>
            <a:r>
              <a:rPr lang="en-US" sz="1800" spc="-33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sophisticated Internet</a:t>
            </a:r>
            <a:r>
              <a:rPr lang="en-US" sz="1800" spc="5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communications.</a:t>
            </a:r>
            <a:endParaRPr lang="en-IN" sz="18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38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Unknown User</cp:lastModifiedBy>
  <cp:revision>1</cp:revision>
  <dcterms:created xsi:type="dcterms:W3CDTF">2022-06-21T01:35:18Z</dcterms:created>
  <dcterms:modified xsi:type="dcterms:W3CDTF">2022-06-21T23:29:23Z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11a77a101dbf4c47b0e72632b31b21c9</vt:lpwstr>
  </property>
</Properties>
</file>