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"/>
          <p:cNvGrpSpPr>
            <a:grpSpLocks/>
          </p:cNvGrpSpPr>
          <p:nvPr/>
        </p:nvGrpSpPr>
        <p:grpSpPr>
          <a:xfrm>
            <a:off x="-382403" y="0"/>
            <a:ext cx="9932332" cy="6858000"/>
            <a:chOff x="-382403" y="0"/>
            <a:chExt cx="9932332" cy="6858000"/>
          </a:xfrm>
        </p:grpSpPr>
        <p:grpSp>
          <p:nvGrpSpPr>
            <p:cNvPr id="64" name="组合"/>
            <p:cNvGrpSpPr>
              <a:grpSpLocks/>
            </p:cNvGrpSpPr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2" name="组合"/>
              <p:cNvGrpSpPr>
                <a:grpSpLocks/>
              </p:cNvGrpSpPr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49" name="矩形"/>
                <p:cNvSpPr>
                  <a:spLocks/>
                </p:cNvSpPr>
                <p:nvPr/>
              </p:nvSpPr>
              <p:spPr>
                <a:xfrm rot="0">
                  <a:off x="9144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0" name="矩形"/>
                <p:cNvSpPr>
                  <a:spLocks/>
                </p:cNvSpPr>
                <p:nvPr/>
              </p:nvSpPr>
              <p:spPr>
                <a:xfrm rot="0">
                  <a:off x="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1" name="矩形"/>
                <p:cNvSpPr>
                  <a:spLocks/>
                </p:cNvSpPr>
                <p:nvPr/>
              </p:nvSpPr>
              <p:spPr>
                <a:xfrm rot="0">
                  <a:off x="2286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56" name="组合"/>
              <p:cNvGrpSpPr>
                <a:grpSpLocks/>
              </p:cNvGrpSpPr>
              <p:nvPr/>
            </p:nvGrpSpPr>
            <p:grpSpPr>
              <a:xfrm>
                <a:off x="422910" y="0"/>
                <a:ext cx="2514600" cy="6858000"/>
                <a:chOff x="422910" y="0"/>
                <a:chExt cx="2514600" cy="6858000"/>
              </a:xfrm>
            </p:grpSpPr>
            <p:sp>
              <p:nvSpPr>
                <p:cNvPr id="53" name="矩形"/>
                <p:cNvSpPr>
                  <a:spLocks/>
                </p:cNvSpPr>
                <p:nvPr/>
              </p:nvSpPr>
              <p:spPr>
                <a:xfrm rot="0">
                  <a:off x="1337310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4" name="矩形"/>
                <p:cNvSpPr>
                  <a:spLocks/>
                </p:cNvSpPr>
                <p:nvPr/>
              </p:nvSpPr>
              <p:spPr>
                <a:xfrm rot="0">
                  <a:off x="422910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5" name="矩形"/>
                <p:cNvSpPr>
                  <a:spLocks/>
                </p:cNvSpPr>
                <p:nvPr/>
              </p:nvSpPr>
              <p:spPr>
                <a:xfrm rot="0">
                  <a:off x="651510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60" name="组合"/>
              <p:cNvGrpSpPr>
                <a:grpSpLocks/>
              </p:cNvGrpSpPr>
              <p:nvPr/>
            </p:nvGrpSpPr>
            <p:grpSpPr>
              <a:xfrm rot="10800000">
                <a:off x="6629400" y="0"/>
                <a:ext cx="2514600" cy="6858000"/>
                <a:chOff x="6629400" y="0"/>
                <a:chExt cx="2514600" cy="6858000"/>
              </a:xfrm>
            </p:grpSpPr>
            <p:sp>
              <p:nvSpPr>
                <p:cNvPr id="57" name="矩形"/>
                <p:cNvSpPr>
                  <a:spLocks/>
                </p:cNvSpPr>
                <p:nvPr/>
              </p:nvSpPr>
              <p:spPr>
                <a:xfrm rot="0">
                  <a:off x="7543800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8" name="矩形"/>
                <p:cNvSpPr>
                  <a:spLocks/>
                </p:cNvSpPr>
                <p:nvPr/>
              </p:nvSpPr>
              <p:spPr>
                <a:xfrm rot="0">
                  <a:off x="6629400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59" name="矩形"/>
                <p:cNvSpPr>
                  <a:spLocks/>
                </p:cNvSpPr>
                <p:nvPr/>
              </p:nvSpPr>
              <p:spPr>
                <a:xfrm rot="0">
                  <a:off x="6858000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61" name="矩形"/>
              <p:cNvSpPr>
                <a:spLocks/>
              </p:cNvSpPr>
              <p:nvPr/>
            </p:nvSpPr>
            <p:spPr>
              <a:xfrm rot="0">
                <a:off x="3810000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2" name="矩形"/>
              <p:cNvSpPr>
                <a:spLocks/>
              </p:cNvSpPr>
              <p:nvPr/>
            </p:nvSpPr>
            <p:spPr>
              <a:xfrm rot="0">
                <a:off x="2895600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63" name="矩形"/>
              <p:cNvSpPr>
                <a:spLocks/>
              </p:cNvSpPr>
              <p:nvPr/>
            </p:nvSpPr>
            <p:spPr>
              <a:xfrm rot="0">
                <a:off x="3124200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65" name="曲线"/>
            <p:cNvSpPr>
              <a:spLocks/>
            </p:cNvSpPr>
            <p:nvPr/>
          </p:nvSpPr>
          <p:spPr>
            <a:xfrm rot="0">
              <a:off x="-11874" y="5035138"/>
              <a:ext cx="9144000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-11874" y="3467595"/>
              <a:ext cx="9144000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-23751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-11874" y="5284519"/>
              <a:ext cx="9144000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2137558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70" name="六边形"/>
            <p:cNvSpPr>
              <a:spLocks/>
            </p:cNvSpPr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1" name="六边形"/>
            <p:cNvSpPr>
              <a:spLocks/>
            </p:cNvSpPr>
            <p:nvPr/>
          </p:nvSpPr>
          <p:spPr>
            <a:xfrm rot="1800000">
              <a:off x="3720064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2" name="六边形"/>
            <p:cNvSpPr>
              <a:spLocks/>
            </p:cNvSpPr>
            <p:nvPr/>
          </p:nvSpPr>
          <p:spPr>
            <a:xfrm rot="1800000">
              <a:off x="3729590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3" name="六边形"/>
            <p:cNvSpPr>
              <a:spLocks/>
            </p:cNvSpPr>
            <p:nvPr/>
          </p:nvSpPr>
          <p:spPr>
            <a:xfrm rot="1800000">
              <a:off x="2977114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4" name="六边形"/>
            <p:cNvSpPr>
              <a:spLocks/>
            </p:cNvSpPr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1800000">
              <a:off x="-382403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6" name="六边形"/>
            <p:cNvSpPr>
              <a:spLocks/>
            </p:cNvSpPr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7" name="六边形"/>
            <p:cNvSpPr>
              <a:spLocks/>
            </p:cNvSpPr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78" name="六边形"/>
            <p:cNvSpPr>
              <a:spLocks/>
            </p:cNvSpPr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79" name="六边形"/>
            <p:cNvSpPr>
              <a:spLocks/>
            </p:cNvSpPr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0" name="六边形"/>
            <p:cNvSpPr>
              <a:spLocks/>
            </p:cNvSpPr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1" name="六边形"/>
            <p:cNvSpPr>
              <a:spLocks/>
            </p:cNvSpPr>
            <p:nvPr/>
          </p:nvSpPr>
          <p:spPr>
            <a:xfrm rot="1800000">
              <a:off x="795890" y="1563852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2" name="六边形"/>
            <p:cNvSpPr>
              <a:spLocks/>
            </p:cNvSpPr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3" name="六边形"/>
            <p:cNvSpPr>
              <a:spLocks/>
            </p:cNvSpPr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4" name="六边形"/>
            <p:cNvSpPr>
              <a:spLocks/>
            </p:cNvSpPr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1800000">
              <a:off x="8306521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1800000">
              <a:off x="8306770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88" name="矩形"/>
          <p:cNvSpPr>
            <a:spLocks/>
          </p:cNvSpPr>
          <p:nvPr/>
        </p:nvSpPr>
        <p:spPr>
          <a:xfrm rot="0">
            <a:off x="4561242" y="-21511"/>
            <a:ext cx="3679115" cy="6271840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4649096" y="-21511"/>
            <a:ext cx="3505199" cy="2312889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90" name="文本框"/>
          <p:cNvSpPr>
            <a:spLocks noGrp="1"/>
          </p:cNvSpPr>
          <p:nvPr>
            <p:ph type="ctrTitle"/>
          </p:nvPr>
        </p:nvSpPr>
        <p:spPr>
          <a:xfrm rot="0">
            <a:off x="4733365" y="2708476"/>
            <a:ext cx="3313354" cy="1702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subTitle" idx="1"/>
          </p:nvPr>
        </p:nvSpPr>
        <p:spPr>
          <a:xfrm rot="0">
            <a:off x="4733365" y="4421080"/>
            <a:ext cx="3309802" cy="12606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24242"/>
                </a:solidFill>
                <a:latin typeface="Century Gothic" pitchFamily="0" charset="0"/>
                <a:ea typeface="幼圆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42424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 rot="0">
            <a:off x="4738744" y="1516828"/>
            <a:ext cx="2133600" cy="75098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  <p:sp>
        <p:nvSpPr>
          <p:cNvPr id="94" name="文本框"/>
          <p:cNvSpPr>
            <a:spLocks noGrp="1"/>
          </p:cNvSpPr>
          <p:nvPr>
            <p:ph type="ftr"/>
          </p:nvPr>
        </p:nvSpPr>
        <p:spPr>
          <a:xfrm rot="0">
            <a:off x="5303520" y="5719966"/>
            <a:ext cx="283159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5" name="文本框"/>
          <p:cNvSpPr>
            <a:spLocks noGrp="1"/>
          </p:cNvSpPr>
          <p:nvPr>
            <p:ph type="sldNum"/>
          </p:nvPr>
        </p:nvSpPr>
        <p:spPr>
          <a:xfrm rot="0">
            <a:off x="4649096" y="5719966"/>
            <a:ext cx="643666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accent1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4650889" y="6088284"/>
            <a:ext cx="3505199" cy="81740"/>
          </a:xfrm>
          <a:prstGeom prst="rect"/>
          <a:solidFill>
            <a:schemeClr val="accent1"/>
          </a:solidFill>
          <a:ln w="15875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03307150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5862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81106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gradFill xmlns:a="http://schemas.openxmlformats.org/drawingml/2006/main"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4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22" name="组合"/>
            <p:cNvGrpSpPr>
              <a:grpSpLocks xmlns:a="http://schemas.openxmlformats.org/drawingml/2006/main"/>
            </p:cNvGrpSpPr>
            <p:nvPr/>
          </p:nvGrpSpPr>
          <p:grpSpPr>
            <a:xfrm xmlns:a="http://schemas.openxmlformats.org/drawingml/2006/main"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110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10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9920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8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760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09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3062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4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111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1414914" y="0"/>
                  <a:ext cx="1600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2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500514" y="0"/>
                  <a:ext cx="4571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3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29114" y="0"/>
                  <a:ext cx="761999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18" name="组合"/>
              <p:cNvGrpSpPr>
                <a:grpSpLocks xmlns:a="http://schemas.openxmlformats.org/drawingml/2006/main"/>
              </p:cNvGrpSpPr>
              <p:nvPr/>
            </p:nvGrpSpPr>
            <p:grpSpPr>
              <a:xfrm xmlns:a="http://schemas.openxmlformats.org/drawingml/2006/main"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15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7621404" y="0"/>
                  <a:ext cx="1600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6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707004" y="0"/>
                  <a:ext cx="4572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7" name="矩形"/>
                <p:cNvSpPr>
                  <a:spLocks xmlns:a="http://schemas.openxmlformats.org/drawingml/2006/main"/>
                </p:cNvSpPr>
                <p:nvPr/>
              </p:nvSpPr>
              <p:spPr>
                <a:xfrm xmlns:a="http://schemas.openxmlformats.org/drawingml/2006/main" rot="0">
                  <a:off x="6935604" y="0"/>
                  <a:ext cx="762000" cy="6858000"/>
                </a:xfrm>
                <a:prstGeom xmlns:a="http://schemas.openxmlformats.org/drawingml/2006/main" prst="rect"/>
                <a:solidFill xmlns:a="http://schemas.openxmlformats.org/drawingml/2006/main">
                  <a:srgbClr val="FFFFFF">
                    <a:alpha val="10000"/>
                  </a:srgbClr>
                </a:solidFill>
                <a:ln xmlns:a="http://schemas.openxmlformats.org/drawingml/2006/main"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19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887604" y="0"/>
                <a:ext cx="28194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0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2973204" y="0"/>
                <a:ext cx="4572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  <p:sp>
            <p:nvSpPr>
              <p:cNvPr id="121" name="矩形"/>
              <p:cNvSpPr>
                <a:spLocks xmlns:a="http://schemas.openxmlformats.org/drawingml/2006/main"/>
              </p:cNvSpPr>
              <p:nvPr/>
            </p:nvSpPr>
            <p:spPr>
              <a:xfrm xmlns:a="http://schemas.openxmlformats.org/drawingml/2006/main" rot="0">
                <a:off x="3201804" y="0"/>
                <a:ext cx="762000" cy="6858000"/>
              </a:xfrm>
              <a:prstGeom xmlns:a="http://schemas.openxmlformats.org/drawingml/2006/main" prst="rect"/>
              <a:solidFill xmlns:a="http://schemas.openxmlformats.org/drawingml/2006/main">
                <a:srgbClr val="FFFFFF">
                  <a:alpha val="10000"/>
                </a:srgbClr>
              </a:solidFill>
              <a:ln xmlns:a="http://schemas.openxmlformats.org/drawingml/2006/main" w="15875" cmpd="sng" cap="flat">
                <a:noFill/>
                <a:prstDash val="solid"/>
                <a:round/>
              </a:ln>
            </p:spPr>
          </p:sp>
        </p:grpSp>
        <p:sp>
          <p:nvSpPr>
            <p:cNvPr id="12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035138"/>
              <a:ext cx="9143999" cy="1175655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3467595"/>
              <a:ext cx="9143999" cy="890649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53853" y="5640779"/>
              <a:ext cx="3004457" cy="1211283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65729" y="5284519"/>
              <a:ext cx="9143999" cy="147847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2215162" y="5132120"/>
              <a:ext cx="6982690" cy="171994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 xmlns:a="http://schemas.openxmlformats.org/drawingml/2006/main"/>
            <a:ln xmlns:a="http://schemas.openxmlformats.org/drawingml/2006/main"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2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7376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2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797668" y="41260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807194" y="1592426"/>
              <a:ext cx="1601400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3054718" y="32560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4540618" y="53833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6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-304799" y="4201528"/>
              <a:ext cx="1261499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4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01969" y="540242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5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30545" y="28497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6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54444" y="4126077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7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587869" y="5411953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38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1606919" y="2859252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39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73494" y="1563852"/>
              <a:ext cx="1601399" cy="1388235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0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6883769" y="414512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10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1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19" y="5421479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2" name="六边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7626721" y="2868778"/>
              <a:ext cx="1601400" cy="1388236"/>
            </a:xfrm>
            <a:prstGeom xmlns:a="http://schemas.openxmlformats.org/drawingml/2006/main" prst="hexagon">
              <a:avLst>
                <a:gd name="adj" fmla="val 28539"/>
                <a:gd name="vf" fmla="val 115470"/>
              </a:avLst>
            </a:prstGeom>
            <a:solidFill xmlns:a="http://schemas.openxmlformats.org/drawingml/2006/main">
              <a:srgbClr val="FFFFFF">
                <a:alpha val="7000"/>
              </a:srgbClr>
            </a:solidFill>
            <a:ln xmlns:a="http://schemas.openxmlformats.org/drawingml/2006/main"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14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125" y="4055628"/>
              <a:ext cx="1243406" cy="1388236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400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14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1800000">
              <a:off x="8384374" y="1511524"/>
              <a:ext cx="1241871" cy="1388822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 xmlns:a="http://schemas.openxmlformats.org/drawingml/2006/main">
              <a:srgbClr val="FFFFFF">
                <a:alpha val="0"/>
              </a:srgbClr>
            </a:solidFill>
            <a:ln xmlns:a="http://schemas.openxmlformats.org/drawingml/2006/main"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106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7200" y="333487"/>
            <a:ext cx="8229600" cy="6185646"/>
          </a:xfrm>
          <a:prstGeom xmlns:a="http://schemas.openxmlformats.org/drawingml/2006/main" prst="rect"/>
          <a:solidFill xmlns:a="http://schemas.openxmlformats.org/drawingml/2006/main">
            <a:schemeClr val="bg1"/>
          </a:solidFill>
          <a:ln xmlns:a="http://schemas.openxmlformats.org/drawingml/2006/main"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5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561242" y="-21511"/>
            <a:ext cx="3679115" cy="699244"/>
          </a:xfrm>
          <a:prstGeom xmlns:a="http://schemas.openxmlformats.org/drawingml/2006/main" prst="rect"/>
          <a:solidFill xmlns:a="http://schemas.openxmlformats.org/drawingml/2006/main">
            <a:srgbClr val="F5F5F5"/>
          </a:solidFill>
          <a:ln xmlns:a="http://schemas.openxmlformats.org/drawingml/2006/main"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104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4649096" y="-21510"/>
            <a:ext cx="3505199" cy="623938"/>
          </a:xfrm>
          <a:prstGeom xmlns:a="http://schemas.openxmlformats.org/drawingml/2006/main" prst="rect"/>
          <a:solidFill xmlns:a="http://schemas.openxmlformats.org/drawingml/2006/main">
            <a:schemeClr val="accent2"/>
          </a:solidFill>
          <a:ln xmlns:a="http://schemas.openxmlformats.org/drawingml/2006/main" w="15875" cmpd="sng" cap="flat">
            <a:noFill/>
            <a:prstDash val="solid"/>
            <a:round/>
          </a:ln>
        </p:spPr>
      </p:sp>
      <p:sp>
        <p:nvSpPr>
          <p:cNvPr id="9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043490" y="1027664"/>
            <a:ext cx="702474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043492" y="2323652"/>
            <a:ext cx="6777317" cy="3508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5997388" y="224492"/>
            <a:ext cx="2133600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641448" y="5852160"/>
            <a:ext cx="350215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10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4649096" y="224491"/>
            <a:ext cx="1332156" cy="36512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239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450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17748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12358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185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90848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7904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4763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5645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-304799" y="0"/>
            <a:ext cx="9932332" cy="6858000"/>
            <a:chOff x="-304799" y="0"/>
            <a:chExt cx="9932332" cy="6858000"/>
          </a:xfrm>
        </p:grpSpPr>
        <p:grpSp>
          <p:nvGrpSpPr>
            <p:cNvPr id="17" name="组合"/>
            <p:cNvGrpSpPr>
              <a:grpSpLocks/>
            </p:cNvGrpSpPr>
            <p:nvPr/>
          </p:nvGrpSpPr>
          <p:grpSpPr>
            <a:xfrm>
              <a:off x="77604" y="0"/>
              <a:ext cx="9144000" cy="6858000"/>
              <a:chOff x="77604" y="0"/>
              <a:chExt cx="9144000" cy="6858000"/>
            </a:xfrm>
          </p:grpSpPr>
          <p:grpSp>
            <p:nvGrpSpPr>
              <p:cNvPr id="5" name="组合"/>
              <p:cNvGrpSpPr>
                <a:grpSpLocks/>
              </p:cNvGrpSpPr>
              <p:nvPr/>
            </p:nvGrpSpPr>
            <p:grpSpPr>
              <a:xfrm>
                <a:off x="77604" y="0"/>
                <a:ext cx="2514600" cy="6858000"/>
                <a:chOff x="77604" y="0"/>
                <a:chExt cx="2514600" cy="6858000"/>
              </a:xfrm>
            </p:grpSpPr>
            <p:sp>
              <p:nvSpPr>
                <p:cNvPr id="2" name="矩形"/>
                <p:cNvSpPr>
                  <a:spLocks/>
                </p:cNvSpPr>
                <p:nvPr/>
              </p:nvSpPr>
              <p:spPr>
                <a:xfrm rot="0">
                  <a:off x="9920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3" name="矩形"/>
                <p:cNvSpPr>
                  <a:spLocks/>
                </p:cNvSpPr>
                <p:nvPr/>
              </p:nvSpPr>
              <p:spPr>
                <a:xfrm rot="0">
                  <a:off x="7760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4" name="矩形"/>
                <p:cNvSpPr>
                  <a:spLocks/>
                </p:cNvSpPr>
                <p:nvPr/>
              </p:nvSpPr>
              <p:spPr>
                <a:xfrm rot="0">
                  <a:off x="3062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9" name="组合"/>
              <p:cNvGrpSpPr>
                <a:grpSpLocks/>
              </p:cNvGrpSpPr>
              <p:nvPr/>
            </p:nvGrpSpPr>
            <p:grpSpPr>
              <a:xfrm>
                <a:off x="500514" y="0"/>
                <a:ext cx="2514600" cy="6858000"/>
                <a:chOff x="500514" y="0"/>
                <a:chExt cx="2514600" cy="6858000"/>
              </a:xfrm>
            </p:grpSpPr>
            <p:sp>
              <p:nvSpPr>
                <p:cNvPr id="6" name="矩形"/>
                <p:cNvSpPr>
                  <a:spLocks/>
                </p:cNvSpPr>
                <p:nvPr/>
              </p:nvSpPr>
              <p:spPr>
                <a:xfrm rot="0">
                  <a:off x="1414914" y="0"/>
                  <a:ext cx="1600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7" name="矩形"/>
                <p:cNvSpPr>
                  <a:spLocks/>
                </p:cNvSpPr>
                <p:nvPr/>
              </p:nvSpPr>
              <p:spPr>
                <a:xfrm rot="0">
                  <a:off x="500514" y="0"/>
                  <a:ext cx="4571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8" name="矩形"/>
                <p:cNvSpPr>
                  <a:spLocks/>
                </p:cNvSpPr>
                <p:nvPr/>
              </p:nvSpPr>
              <p:spPr>
                <a:xfrm rot="0">
                  <a:off x="729114" y="0"/>
                  <a:ext cx="761999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grpSp>
            <p:nvGrpSpPr>
              <p:cNvPr id="13" name="组合"/>
              <p:cNvGrpSpPr>
                <a:grpSpLocks/>
              </p:cNvGrpSpPr>
              <p:nvPr/>
            </p:nvGrpSpPr>
            <p:grpSpPr>
              <a:xfrm rot="10800000">
                <a:off x="6707004" y="0"/>
                <a:ext cx="2514600" cy="6858000"/>
                <a:chOff x="6707004" y="0"/>
                <a:chExt cx="2514600" cy="6858000"/>
              </a:xfrm>
            </p:grpSpPr>
            <p:sp>
              <p:nvSpPr>
                <p:cNvPr id="10" name="矩形"/>
                <p:cNvSpPr>
                  <a:spLocks/>
                </p:cNvSpPr>
                <p:nvPr/>
              </p:nvSpPr>
              <p:spPr>
                <a:xfrm rot="0">
                  <a:off x="7621404" y="0"/>
                  <a:ext cx="1600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1" name="矩形"/>
                <p:cNvSpPr>
                  <a:spLocks/>
                </p:cNvSpPr>
                <p:nvPr/>
              </p:nvSpPr>
              <p:spPr>
                <a:xfrm rot="0">
                  <a:off x="6707004" y="0"/>
                  <a:ext cx="4572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  <p:sp>
              <p:nvSpPr>
                <p:cNvPr id="12" name="矩形"/>
                <p:cNvSpPr>
                  <a:spLocks/>
                </p:cNvSpPr>
                <p:nvPr/>
              </p:nvSpPr>
              <p:spPr>
                <a:xfrm rot="0">
                  <a:off x="6935604" y="0"/>
                  <a:ext cx="762000" cy="6858000"/>
                </a:xfrm>
                <a:prstGeom prst="rect"/>
                <a:solidFill>
                  <a:srgbClr val="FFFFFF">
                    <a:alpha val="10000"/>
                  </a:srgbClr>
                </a:solidFill>
                <a:ln w="15875" cmpd="sng" cap="flat">
                  <a:noFill/>
                  <a:prstDash val="solid"/>
                  <a:round/>
                </a:ln>
              </p:spPr>
            </p:sp>
          </p:grpSp>
          <p:sp>
            <p:nvSpPr>
              <p:cNvPr id="14" name="矩形"/>
              <p:cNvSpPr>
                <a:spLocks/>
              </p:cNvSpPr>
              <p:nvPr/>
            </p:nvSpPr>
            <p:spPr>
              <a:xfrm rot="0">
                <a:off x="3887604" y="0"/>
                <a:ext cx="28194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5" name="矩形"/>
              <p:cNvSpPr>
                <a:spLocks/>
              </p:cNvSpPr>
              <p:nvPr/>
            </p:nvSpPr>
            <p:spPr>
              <a:xfrm rot="0">
                <a:off x="2973204" y="0"/>
                <a:ext cx="4572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  <p:sp>
            <p:nvSpPr>
              <p:cNvPr id="16" name="矩形"/>
              <p:cNvSpPr>
                <a:spLocks/>
              </p:cNvSpPr>
              <p:nvPr/>
            </p:nvSpPr>
            <p:spPr>
              <a:xfrm rot="0">
                <a:off x="3201804" y="0"/>
                <a:ext cx="762000" cy="6858000"/>
              </a:xfrm>
              <a:prstGeom prst="rect"/>
              <a:solidFill>
                <a:srgbClr val="FFFFFF">
                  <a:alpha val="10000"/>
                </a:srgbClr>
              </a:solidFill>
              <a:ln w="15875" cmpd="sng" cap="flat">
                <a:noFill/>
                <a:prstDash val="solid"/>
                <a:round/>
              </a:ln>
            </p:spPr>
          </p:sp>
        </p:grpSp>
        <p:sp>
          <p:nvSpPr>
            <p:cNvPr id="18" name="曲线"/>
            <p:cNvSpPr>
              <a:spLocks/>
            </p:cNvSpPr>
            <p:nvPr/>
          </p:nvSpPr>
          <p:spPr>
            <a:xfrm rot="0">
              <a:off x="65729" y="5035138"/>
              <a:ext cx="9143999" cy="11756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509"/>
                  </a:moveTo>
                  <a:cubicBezTo>
                    <a:pt x="1166" y="21054"/>
                    <a:pt x="2332" y="21600"/>
                    <a:pt x="3955" y="21381"/>
                  </a:cubicBezTo>
                  <a:cubicBezTo>
                    <a:pt x="5577" y="21163"/>
                    <a:pt x="7569" y="20909"/>
                    <a:pt x="9734" y="19200"/>
                  </a:cubicBezTo>
                  <a:cubicBezTo>
                    <a:pt x="11898" y="17490"/>
                    <a:pt x="14965" y="14327"/>
                    <a:pt x="16943" y="11127"/>
                  </a:cubicBezTo>
                  <a:cubicBezTo>
                    <a:pt x="18921" y="7927"/>
                    <a:pt x="20945" y="2836"/>
                    <a:pt x="21600" y="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19" name="曲线"/>
            <p:cNvSpPr>
              <a:spLocks/>
            </p:cNvSpPr>
            <p:nvPr/>
          </p:nvSpPr>
          <p:spPr>
            <a:xfrm rot="0">
              <a:off x="65729" y="3467595"/>
              <a:ext cx="9143999" cy="8906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621" y="18215"/>
                    <a:pt x="1243" y="14831"/>
                    <a:pt x="2468" y="11519"/>
                  </a:cubicBezTo>
                  <a:cubicBezTo>
                    <a:pt x="3693" y="8207"/>
                    <a:pt x="5432" y="3359"/>
                    <a:pt x="7349" y="1728"/>
                  </a:cubicBezTo>
                  <a:cubicBezTo>
                    <a:pt x="9266" y="96"/>
                    <a:pt x="11594" y="0"/>
                    <a:pt x="13969" y="1728"/>
                  </a:cubicBezTo>
                  <a:cubicBezTo>
                    <a:pt x="16344" y="3455"/>
                    <a:pt x="20304" y="10367"/>
                    <a:pt x="21600" y="12096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 rot="0">
              <a:off x="53853" y="5640779"/>
              <a:ext cx="3004457" cy="12112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7932" y="8947"/>
                    <a:pt x="15865" y="17894"/>
                    <a:pt x="21600" y="21600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 rot="0">
              <a:off x="65729" y="5284519"/>
              <a:ext cx="9143999" cy="147847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cubicBezTo>
                    <a:pt x="675" y="1460"/>
                    <a:pt x="1351" y="2920"/>
                    <a:pt x="2608" y="5031"/>
                  </a:cubicBezTo>
                  <a:cubicBezTo>
                    <a:pt x="3866" y="7142"/>
                    <a:pt x="5745" y="10380"/>
                    <a:pt x="7545" y="12665"/>
                  </a:cubicBezTo>
                  <a:cubicBezTo>
                    <a:pt x="9345" y="14949"/>
                    <a:pt x="11622" y="17320"/>
                    <a:pt x="13408" y="18737"/>
                  </a:cubicBezTo>
                  <a:cubicBezTo>
                    <a:pt x="15194" y="20154"/>
                    <a:pt x="17121" y="20732"/>
                    <a:pt x="18261" y="21166"/>
                  </a:cubicBezTo>
                  <a:cubicBezTo>
                    <a:pt x="19402" y="21600"/>
                    <a:pt x="19697" y="21397"/>
                    <a:pt x="20253" y="21339"/>
                  </a:cubicBezTo>
                  <a:cubicBezTo>
                    <a:pt x="20809" y="21281"/>
                    <a:pt x="21204" y="21050"/>
                    <a:pt x="21600" y="20819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2" name="曲线"/>
            <p:cNvSpPr>
              <a:spLocks/>
            </p:cNvSpPr>
            <p:nvPr/>
          </p:nvSpPr>
          <p:spPr>
            <a:xfrm rot="0">
              <a:off x="2215162" y="5132120"/>
              <a:ext cx="6982690" cy="17199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cubicBezTo>
                    <a:pt x="502" y="19300"/>
                    <a:pt x="1004" y="17001"/>
                    <a:pt x="1689" y="14888"/>
                  </a:cubicBezTo>
                  <a:cubicBezTo>
                    <a:pt x="2375" y="12776"/>
                    <a:pt x="3324" y="10489"/>
                    <a:pt x="4114" y="8923"/>
                  </a:cubicBezTo>
                  <a:cubicBezTo>
                    <a:pt x="4904" y="7357"/>
                    <a:pt x="5387" y="6661"/>
                    <a:pt x="6428" y="5493"/>
                  </a:cubicBezTo>
                  <a:cubicBezTo>
                    <a:pt x="7469" y="4324"/>
                    <a:pt x="9367" y="2684"/>
                    <a:pt x="10359" y="1913"/>
                  </a:cubicBezTo>
                  <a:cubicBezTo>
                    <a:pt x="11351" y="1143"/>
                    <a:pt x="11504" y="1168"/>
                    <a:pt x="12379" y="869"/>
                  </a:cubicBezTo>
                  <a:cubicBezTo>
                    <a:pt x="13255" y="571"/>
                    <a:pt x="14638" y="248"/>
                    <a:pt x="15612" y="124"/>
                  </a:cubicBezTo>
                  <a:cubicBezTo>
                    <a:pt x="16585" y="0"/>
                    <a:pt x="18220" y="124"/>
                    <a:pt x="18220" y="124"/>
                  </a:cubicBezTo>
                  <a:lnTo>
                    <a:pt x="20093" y="124"/>
                  </a:lnTo>
                  <a:cubicBezTo>
                    <a:pt x="20614" y="173"/>
                    <a:pt x="21091" y="347"/>
                    <a:pt x="21342" y="422"/>
                  </a:cubicBezTo>
                  <a:cubicBezTo>
                    <a:pt x="21593" y="497"/>
                    <a:pt x="21508" y="472"/>
                    <a:pt x="21600" y="571"/>
                  </a:cubicBezTo>
                </a:path>
              </a:pathLst>
            </a:custGeom>
            <a:noFill/>
            <a:ln w="6350" cmpd="sng" cap="flat">
              <a:solidFill>
                <a:srgbClr val="FFFFFF">
                  <a:alpha val="20000"/>
                </a:srgbClr>
              </a:solidFill>
              <a:prstDash val="solid"/>
              <a:round/>
            </a:ln>
          </p:spPr>
        </p:sp>
        <p:sp>
          <p:nvSpPr>
            <p:cNvPr id="23" name="六边形"/>
            <p:cNvSpPr>
              <a:spLocks/>
            </p:cNvSpPr>
            <p:nvPr/>
          </p:nvSpPr>
          <p:spPr>
            <a:xfrm rot="1800000">
              <a:off x="307376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4" name="六边形"/>
            <p:cNvSpPr>
              <a:spLocks/>
            </p:cNvSpPr>
            <p:nvPr/>
          </p:nvSpPr>
          <p:spPr>
            <a:xfrm rot="1800000">
              <a:off x="3797668" y="41260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5" name="六边形"/>
            <p:cNvSpPr>
              <a:spLocks/>
            </p:cNvSpPr>
            <p:nvPr/>
          </p:nvSpPr>
          <p:spPr>
            <a:xfrm rot="1800000">
              <a:off x="3807194" y="1592426"/>
              <a:ext cx="1601400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6" name="六边形"/>
            <p:cNvSpPr>
              <a:spLocks/>
            </p:cNvSpPr>
            <p:nvPr/>
          </p:nvSpPr>
          <p:spPr>
            <a:xfrm rot="1800000">
              <a:off x="3054718" y="32560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27" name="六边形"/>
            <p:cNvSpPr>
              <a:spLocks/>
            </p:cNvSpPr>
            <p:nvPr/>
          </p:nvSpPr>
          <p:spPr>
            <a:xfrm rot="1800000">
              <a:off x="4540618" y="53833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6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8" name="曲线"/>
            <p:cNvSpPr>
              <a:spLocks/>
            </p:cNvSpPr>
            <p:nvPr/>
          </p:nvSpPr>
          <p:spPr>
            <a:xfrm rot="1800000">
              <a:off x="-304799" y="4201528"/>
              <a:ext cx="1261499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635"/>
                  </a:moveTo>
                  <a:lnTo>
                    <a:pt x="964" y="0"/>
                  </a:lnTo>
                  <a:lnTo>
                    <a:pt x="14815" y="0"/>
                  </a:lnTo>
                  <a:lnTo>
                    <a:pt x="21600" y="10800"/>
                  </a:lnTo>
                  <a:lnTo>
                    <a:pt x="14815" y="21600"/>
                  </a:lnTo>
                  <a:lnTo>
                    <a:pt x="12749" y="21594"/>
                  </a:lnTo>
                  <a:lnTo>
                    <a:pt x="0" y="1635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29" name="六边形"/>
            <p:cNvSpPr>
              <a:spLocks/>
            </p:cNvSpPr>
            <p:nvPr/>
          </p:nvSpPr>
          <p:spPr>
            <a:xfrm rot="1800000">
              <a:off x="101969" y="540242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0" name="六边形"/>
            <p:cNvSpPr>
              <a:spLocks/>
            </p:cNvSpPr>
            <p:nvPr/>
          </p:nvSpPr>
          <p:spPr>
            <a:xfrm rot="1800000">
              <a:off x="130545" y="28497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1" name="六边形"/>
            <p:cNvSpPr>
              <a:spLocks/>
            </p:cNvSpPr>
            <p:nvPr/>
          </p:nvSpPr>
          <p:spPr>
            <a:xfrm rot="1800000">
              <a:off x="854444" y="4126077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2" name="六边形"/>
            <p:cNvSpPr>
              <a:spLocks/>
            </p:cNvSpPr>
            <p:nvPr/>
          </p:nvSpPr>
          <p:spPr>
            <a:xfrm rot="1800000">
              <a:off x="1587869" y="5411953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3" name="六边形"/>
            <p:cNvSpPr>
              <a:spLocks/>
            </p:cNvSpPr>
            <p:nvPr/>
          </p:nvSpPr>
          <p:spPr>
            <a:xfrm rot="1800000">
              <a:off x="1606919" y="2859252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4" name="六边形"/>
            <p:cNvSpPr>
              <a:spLocks/>
            </p:cNvSpPr>
            <p:nvPr/>
          </p:nvSpPr>
          <p:spPr>
            <a:xfrm rot="1800000">
              <a:off x="873494" y="1563852"/>
              <a:ext cx="1601399" cy="1388235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5" name="六边形"/>
            <p:cNvSpPr>
              <a:spLocks/>
            </p:cNvSpPr>
            <p:nvPr/>
          </p:nvSpPr>
          <p:spPr>
            <a:xfrm rot="1800000">
              <a:off x="6883769" y="414512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10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6" name="六边形"/>
            <p:cNvSpPr>
              <a:spLocks/>
            </p:cNvSpPr>
            <p:nvPr/>
          </p:nvSpPr>
          <p:spPr>
            <a:xfrm rot="1800000">
              <a:off x="7626719" y="5421479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7" name="六边形"/>
            <p:cNvSpPr>
              <a:spLocks/>
            </p:cNvSpPr>
            <p:nvPr/>
          </p:nvSpPr>
          <p:spPr>
            <a:xfrm rot="1800000">
              <a:off x="7626721" y="2868778"/>
              <a:ext cx="1601400" cy="1388236"/>
            </a:xfrm>
            <a:prstGeom prst="hexagon">
              <a:avLst>
                <a:gd name="adj" fmla="val 28539"/>
                <a:gd name="vf" fmla="val 115470"/>
              </a:avLst>
            </a:prstGeom>
            <a:solidFill>
              <a:srgbClr val="FFFFFF">
                <a:alpha val="7000"/>
              </a:srgbClr>
            </a:solidFill>
            <a:ln w="12700" cmpd="sng" cap="flat">
              <a:solidFill>
                <a:srgbClr val="FFFFFF">
                  <a:alpha val="8000"/>
                </a:srgbClr>
              </a:solidFill>
              <a:prstDash val="solid"/>
              <a:round/>
            </a:ln>
          </p:spPr>
        </p:sp>
        <p:sp>
          <p:nvSpPr>
            <p:cNvPr id="38" name="曲线"/>
            <p:cNvSpPr>
              <a:spLocks/>
            </p:cNvSpPr>
            <p:nvPr/>
          </p:nvSpPr>
          <p:spPr>
            <a:xfrm rot="1800000">
              <a:off x="8384125" y="4055628"/>
              <a:ext cx="1243406" cy="138823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799"/>
                  </a:moveTo>
                  <a:lnTo>
                    <a:pt x="6883" y="0"/>
                  </a:lnTo>
                  <a:lnTo>
                    <a:pt x="8234" y="62"/>
                  </a:lnTo>
                  <a:lnTo>
                    <a:pt x="21600" y="20631"/>
                  </a:lnTo>
                  <a:lnTo>
                    <a:pt x="20935" y="21600"/>
                  </a:lnTo>
                  <a:lnTo>
                    <a:pt x="6883" y="21600"/>
                  </a:lnTo>
                  <a:lnTo>
                    <a:pt x="0" y="10799"/>
                  </a:lnTo>
                  <a:close/>
                </a:path>
              </a:pathLst>
            </a:custGeom>
            <a:solidFill>
              <a:srgbClr val="FFFFFF">
                <a:alpha val="400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1800000">
              <a:off x="8384374" y="1511524"/>
              <a:ext cx="1241871" cy="138882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10804"/>
                  </a:moveTo>
                  <a:lnTo>
                    <a:pt x="6892" y="9"/>
                  </a:lnTo>
                  <a:lnTo>
                    <a:pt x="8383" y="0"/>
                  </a:lnTo>
                  <a:lnTo>
                    <a:pt x="21600" y="20590"/>
                  </a:lnTo>
                  <a:lnTo>
                    <a:pt x="20961" y="21600"/>
                  </a:lnTo>
                  <a:lnTo>
                    <a:pt x="6892" y="21600"/>
                  </a:lnTo>
                  <a:lnTo>
                    <a:pt x="0" y="108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2700" cmpd="sng" cap="flat">
              <a:solidFill>
                <a:srgbClr val="FFFFFF">
                  <a:alpha val="12000"/>
                </a:srgbClr>
              </a:solidFill>
              <a:prstDash val="solid"/>
              <a:round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457200" y="333487"/>
            <a:ext cx="8229600" cy="6185646"/>
          </a:xfrm>
          <a:prstGeom prst="rect"/>
          <a:solidFill>
            <a:schemeClr val="bg1"/>
          </a:solidFill>
          <a:ln w="635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2" name="矩形"/>
          <p:cNvSpPr>
            <a:spLocks/>
          </p:cNvSpPr>
          <p:nvPr/>
        </p:nvSpPr>
        <p:spPr>
          <a:xfrm rot="0">
            <a:off x="4561242" y="-21511"/>
            <a:ext cx="3679115" cy="699244"/>
          </a:xfrm>
          <a:prstGeom prst="rect"/>
          <a:solidFill>
            <a:srgbClr val="F5F5F5"/>
          </a:solidFill>
          <a:ln w="15875" cmpd="sng" cap="flat">
            <a:solidFill>
              <a:srgbClr val="73A410"/>
            </a:solidFill>
            <a:prstDash val="solid"/>
            <a:round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4649096" y="-21510"/>
            <a:ext cx="3505199" cy="623938"/>
          </a:xfrm>
          <a:prstGeom prst="rect"/>
          <a:solidFill>
            <a:schemeClr val="accent2"/>
          </a:solidFill>
          <a:ln w="15875" cmpd="sng" cap="flat">
            <a:noFill/>
            <a:prstDash val="solid"/>
            <a:round/>
          </a:ln>
        </p:spPr>
      </p:sp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6" name="文本框"/>
          <p:cNvSpPr>
            <a:spLocks noGrp="1"/>
          </p:cNvSpPr>
          <p:nvPr>
            <p:ph type="dt" idx="2"/>
          </p:nvPr>
        </p:nvSpPr>
        <p:spPr>
          <a:xfrm rot="0">
            <a:off x="5997388" y="224492"/>
            <a:ext cx="2133600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9/10/2024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7" name="文本框"/>
          <p:cNvSpPr>
            <a:spLocks noGrp="1"/>
          </p:cNvSpPr>
          <p:nvPr>
            <p:ph type="ftr" idx="3"/>
          </p:nvPr>
        </p:nvSpPr>
        <p:spPr>
          <a:xfrm rot="0">
            <a:off x="4641448" y="5852160"/>
            <a:ext cx="350215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endParaRPr lang="zh-CN" altLang="en-US" sz="120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 idx="4"/>
          </p:nvPr>
        </p:nvSpPr>
        <p:spPr>
          <a:xfrm rot="0">
            <a:off x="4649096" y="224491"/>
            <a:ext cx="1332156" cy="3651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EFEFE"/>
                </a:solidFill>
                <a:latin typeface="Century Gothic" pitchFamily="0" charset="0"/>
                <a:ea typeface="幼圆" pitchFamily="0" charset="0"/>
                <a:cs typeface="Century Gothic" pitchFamily="0" charset="0"/>
              </a:rPr>
              <a:t>&lt;#&gt;</a:t>
            </a:fld>
            <a:endParaRPr lang="zh-CN" altLang="en-US" sz="1200">
              <a:solidFill>
                <a:srgbClr val="FEFEFE"/>
              </a:solidFill>
              <a:latin typeface="Century Gothic" pitchFamily="0" charset="0"/>
              <a:ea typeface="幼圆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73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000" kern="1200">
          <a:solidFill>
            <a:schemeClr val="accent1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</p:titleStyle>
    <p:bodyStyle>
      <a:lvl1pPr marL="342773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1pPr>
      <a:lvl2pPr marL="640080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2pPr>
      <a:lvl3pPr marL="91440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3pPr>
      <a:lvl4pPr marL="112471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4pPr>
      <a:lvl5pPr marL="132588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5pPr>
      <a:lvl6pPr marL="1517777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6pPr>
      <a:lvl7pPr marL="1719072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7pPr>
      <a:lvl8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8pPr>
      <a:lvl9pPr marL="1920240" indent="-228600" algn="l" defTabSz="914400" eaLnBrk="1" fontAlgn="auto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Century Gothic" pitchFamily="0" charset="0"/>
          <a:ea typeface="幼圆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本框"/>
          <p:cNvSpPr>
            <a:spLocks noGrp="1"/>
          </p:cNvSpPr>
          <p:nvPr>
            <p:ph type="ctrTitle"/>
          </p:nvPr>
        </p:nvSpPr>
        <p:spPr>
          <a:xfrm rot="0">
            <a:off x="304800" y="1143001"/>
            <a:ext cx="8153400" cy="5334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ubTitle" idx="1"/>
          </p:nvPr>
        </p:nvSpPr>
        <p:spPr>
          <a:xfrm rot="0">
            <a:off x="180975" y="981075"/>
            <a:ext cx="8229600" cy="5486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Employee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 Analysis Using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Excel</a:t>
            </a: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40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NAME                     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LINGESWARAN.Y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  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RIGISTER NO     :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312205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219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DEPARTMENT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B.com(G)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COLLEGE           :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Pattammal Alagesan College Arts @ Science.   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ahnschrift SemiCondensed" pitchFamily="34" charset="0"/>
                <a:ea typeface="幼圆" pitchFamily="0" charset="0"/>
                <a:cs typeface="Lucida Sans"/>
              </a:rPr>
              <a:t>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Bahnschrift SemiCondensed" pitchFamily="34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9553519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DATASET DESCRIPTION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6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Employee dataset- KAGGLE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26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9 Features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ID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Name – Text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Type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Performance Level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Gender- Male, Female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Rating – NUM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Business Unit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Employee Status 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5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3099719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THE “WOW” IN OUR SOLUTION </a:t>
            </a:r>
            <a:endParaRPr lang="zh-CN" altLang="en-US" sz="32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Performance level==IFS(Z4&gt;5,”VERY HIGH”, </a:t>
            </a:r>
            <a:endParaRPr lang="en-US" altLang="zh-CN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lvl="1" marL="393192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Z4&gt;=4,”HIGH”,Z4&gt;=3,”MED”,TRUE,”LOW”)</a:t>
            </a:r>
            <a:endParaRPr lang="zh-CN" altLang="en-US" sz="22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6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00" y="2438400"/>
            <a:ext cx="4210050" cy="173627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4199342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MODELLING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Kaggale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Search employment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Then download employee data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Feature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Color filled blank Values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Identify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Missing Values Filter out </a:t>
            </a:r>
            <a:r>
              <a:rPr lang="en-US" altLang="zh-CN" sz="20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324169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Open pivot table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Drag rows, cols, filters, values respectively    Business   	Unit, performance level, Gender Code, count of first     	name.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Remove the blank Option.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        Visulazation.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Put recommended Graph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Filter Out the linear and exponential features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81101" indent="-57150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romanUcPeriod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To get pie chart for our reference.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0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1381819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FF0000"/>
                </a:solidFill>
                <a:latin typeface="Bahnschrift Light" pitchFamily="34" charset="0"/>
                <a:ea typeface="幼圆" pitchFamily="0" charset="0"/>
                <a:cs typeface="Lucida Sans"/>
              </a:rPr>
              <a:t>RESULTS AND DISCUSSION </a:t>
            </a:r>
            <a:endParaRPr lang="zh-CN" altLang="en-US" sz="36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2000" y="2438400"/>
            <a:ext cx="6781800" cy="3733800"/>
          </a:xfrm>
          <a:prstGeom prst="rect"/>
          <a:noFill/>
          <a:ln w="2286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55313376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zh-CN" altLang="en-US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28800" y="2362200"/>
            <a:ext cx="5340349" cy="3886200"/>
          </a:xfrm>
          <a:prstGeom prst="rect"/>
          <a:noFill/>
          <a:ln w="12700" cmpd="sng" cap="flat">
            <a:solidFill>
              <a:srgbClr val="BAB9A3"/>
            </a:solidFill>
            <a:prstDash val="solid"/>
            <a:round/>
          </a:ln>
          <a:effectLst>
            <a:outerShdw sx="102000" sy="102000" algn="ctr" rotWithShape="0" blurRad="63500" dist="0" dir="0">
              <a:srgbClr val="000000">
                <a:alpha val="3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041877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rgbClr val="FF0000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hnschrift Light" pitchFamily="34" charset="0"/>
                <a:ea typeface="幼圆" pitchFamily="0" charset="0"/>
                <a:cs typeface="Lucida Sans"/>
              </a:rPr>
              <a:t>CONCLUSION</a:t>
            </a:r>
            <a:endParaRPr lang="zh-CN" altLang="en-US" sz="4000" b="1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altLang="zh-CN" sz="26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lang="zh-CN" altLang="en-US" sz="2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82" name="五角星"/>
          <p:cNvSpPr>
            <a:spLocks/>
          </p:cNvSpPr>
          <p:nvPr/>
        </p:nvSpPr>
        <p:spPr>
          <a:xfrm rot="0">
            <a:off x="4429124" y="1285860"/>
            <a:ext cx="762000" cy="762000"/>
          </a:xfrm>
          <a:prstGeom prst="star5"/>
          <a:solidFill>
            <a:schemeClr val="accent1"/>
          </a:solidFill>
          <a:ln w="15875" cmpd="sng" cap="flat">
            <a:solidFill>
              <a:srgbClr val="6B91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45502028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Century Gothic" pitchFamily="0" charset="0"/>
                <a:ea typeface="幼圆" pitchFamily="0" charset="0"/>
                <a:cs typeface="Lucida Sans"/>
              </a:rPr>
              <a:t>Project title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Employee Performance Analysis Using Excel </a:t>
            </a:r>
            <a:endParaRPr lang="en-US" altLang="zh-CN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pic>
        <p:nvPicPr>
          <p:cNvPr id="14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943599" y="4010722"/>
            <a:ext cx="2590799" cy="208527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2139883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AGENDA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Problem Statement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Project Overview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End Users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Solution and Proposition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Dataset Description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Modelling Approach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Results and Discussion </a:t>
            </a:r>
            <a:endParaRPr lang="en-US" altLang="zh-CN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623951" indent="-51435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AutoNum type="arabicPeriod"/>
            </a:pPr>
            <a:r>
              <a:rPr lang="en-US" altLang="zh-CN" sz="22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Conclusion </a:t>
            </a:r>
            <a:endParaRPr lang="zh-CN" altLang="en-US" sz="22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800600" y="1143000"/>
            <a:ext cx="3047999" cy="25940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5466747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PROBLEM STATEMENT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Track employee performance rating overtime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Identify top performers and underperformers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Analyze performance by department, job role, and other      		categories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Visualize trends and correlations in performance data </a:t>
            </a:r>
            <a:endParaRPr lang="en-US" altLang="zh-CN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  <a:p>
            <a:pPr lvl="1" marL="640080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§"/>
            </a:pPr>
            <a:r>
              <a:rPr lang="en-US" altLang="zh-CN" sz="1700" b="1" i="0" u="none" strike="noStrike" kern="1200" cap="none" spc="0" baseline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  <a:cs typeface="Lucida Sans"/>
              </a:rPr>
              <a:t> 	Enable filtering and drill-down capabilities for in-depth analysis </a:t>
            </a:r>
            <a:endParaRPr lang="zh-CN" altLang="en-US" sz="1700" b="1" i="0" u="none" strike="noStrike" kern="1200" cap="none" spc="0" baseline="0">
              <a:solidFill>
                <a:schemeClr val="tx1"/>
              </a:solidFill>
              <a:latin typeface="Baskerville Old Face" pitchFamily="18" charset="0"/>
              <a:ea typeface="PMingLiU-ExtB" pitchFamily="18" charset="-12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9854854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PROJECT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OVERVIEW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 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043492" y="2323652"/>
            <a:ext cx="6777317" cy="3508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2"/>
                </a:solidFill>
                <a:latin typeface="Century Gothic" pitchFamily="0" charset="0"/>
                <a:ea typeface="幼圆" pitchFamily="0" charset="0"/>
                <a:cs typeface="Lucida Sans"/>
              </a:rPr>
              <a:t>	</a:t>
            </a: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Effective employee performance management is crucial for organizations to achieve their goals and objectives.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just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8189866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WHO ARE THE END USERS ? </a:t>
            </a:r>
            <a:endParaRPr lang="zh-CN" altLang="en-US" sz="40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428596" y="1000108"/>
            <a:ext cx="8229600" cy="5033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endParaRPr lang="en-US" altLang="zh-CN" sz="2400" b="0" i="0" u="none" strike="noStrike" kern="1200" cap="none" spc="0" baseline="0">
              <a:solidFill>
                <a:schemeClr val="tx2"/>
              </a:solidFill>
              <a:latin typeface="Century Gothic" pitchFamily="0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HR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Department Heads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Team Leads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Line Managers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Talent Management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Business Analysts </a:t>
            </a:r>
            <a:endParaRPr lang="en-US" altLang="zh-CN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v"/>
            </a:pPr>
            <a:r>
              <a:rPr lang="en-US" altLang="zh-CN" sz="24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Executives </a:t>
            </a:r>
            <a:endParaRPr lang="zh-CN" altLang="en-US" sz="24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  <p:pic>
        <p:nvPicPr>
          <p:cNvPr id="15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86182" y="2285992"/>
            <a:ext cx="4038600" cy="30079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2087600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Bahnschrift Condensed" pitchFamily="34" charset="0"/>
                <a:ea typeface="幼圆" pitchFamily="0" charset="0"/>
                <a:cs typeface="Lucida Sans"/>
              </a:rPr>
              <a:t>OUR SOLUTION AND  ITS VALUE PROPOSITION 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Bahnschrift Condensed" pitchFamily="34" charset="0"/>
              <a:ea typeface="幼圆" pitchFamily="0" charset="0"/>
              <a:cs typeface="Lucida Sans"/>
            </a:endParaRPr>
          </a:p>
        </p:txBody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7772400" cy="5181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Conditional formatting – mission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Filter-Remove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Formula – performance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Pivot-summary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342773" indent="-27432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	Graph-data visualization  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Conditional formatting: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Our Excel based Employee performance Analysis Solution utilizes Conditional formatting to provide a clear and intuitive visualization of Employee performance data. 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5792905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457200" y="2286000"/>
            <a:ext cx="7696200" cy="3886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Filter – Remove: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  <a:endParaRPr lang="en-US" altLang="zh-CN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Formula – performance: </a:t>
            </a:r>
            <a:r>
              <a:rPr lang="en-US" altLang="zh-CN" sz="20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zh-CN" altLang="en-US" sz="20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3784364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C4F25E"/>
            </a:gs>
            <a:gs pos="62000">
              <a:srgbClr val="93BD3F"/>
            </a:gs>
            <a:gs pos="100000">
              <a:srgbClr val="81A33D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1043490" y="1027664"/>
            <a:ext cx="7024744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Century Gothic" pitchFamily="0" charset="0"/>
              <a:ea typeface="幼圆" pitchFamily="0" charset="0"/>
              <a:cs typeface="Lucida Sans"/>
            </a:endParaRPr>
          </a:p>
        </p:txBody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043492" y="2209800"/>
            <a:ext cx="6777317" cy="3581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Pivot- summary: 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FF0000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Graph-data visualization: </a:t>
            </a: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altLang="zh-CN" sz="1800" b="1" i="0" u="none" strike="noStrike" kern="1200" cap="none" spc="0" baseline="0">
              <a:solidFill>
                <a:schemeClr val="tx2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  <a:p>
            <a:pPr marL="109728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2"/>
                </a:solidFill>
                <a:latin typeface="Baskerville Old Face" pitchFamily="18" charset="0"/>
                <a:ea typeface="幼圆" pitchFamily="0" charset="0"/>
                <a:cs typeface="Lucida Sans"/>
              </a:rPr>
              <a:t>  </a:t>
            </a:r>
            <a:endParaRPr lang="zh-CN" altLang="en-US" sz="1800" b="1" i="0" u="none" strike="noStrike" kern="1200" cap="none" spc="0" baseline="0">
              <a:solidFill>
                <a:srgbClr val="FF0000"/>
              </a:solidFill>
              <a:latin typeface="Baskerville Old Face" pitchFamily="18" charset="0"/>
              <a:ea typeface="幼圆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80654891"/>
      </p:ext>
    </p:extLst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Austi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root</cp:lastModifiedBy>
  <cp:revision>36</cp:revision>
  <dcterms:created xsi:type="dcterms:W3CDTF">2024-08-30T10:51:34Z</dcterms:created>
  <dcterms:modified xsi:type="dcterms:W3CDTF">2024-09-10T07:04:22Z</dcterms:modified>
</cp:coreProperties>
</file>