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8"/>
  </p:handoutMasterIdLst>
  <p:sldIdLst>
    <p:sldId id="256" r:id="rId4"/>
    <p:sldId id="262" r:id="rId5"/>
    <p:sldId id="261" r:id="rId6"/>
    <p:sldId id="300" r:id="rId7"/>
    <p:sldId id="311" r:id="rId8"/>
    <p:sldId id="306" r:id="rId9"/>
    <p:sldId id="307" r:id="rId10"/>
    <p:sldId id="308" r:id="rId11"/>
    <p:sldId id="309" r:id="rId12"/>
    <p:sldId id="292" r:id="rId13"/>
    <p:sldId id="310" r:id="rId14"/>
    <p:sldId id="313" r:id="rId15"/>
    <p:sldId id="312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26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9478DC5-F7B1-4722-A7D4-1EAFA890C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37014" y="0"/>
            <a:ext cx="7554989" cy="6858000"/>
          </a:xfrm>
          <a:custGeom>
            <a:avLst/>
            <a:gdLst>
              <a:gd name="connsiteX0" fmla="*/ 0 w 7554989"/>
              <a:gd name="connsiteY0" fmla="*/ 0 h 6858000"/>
              <a:gd name="connsiteX1" fmla="*/ 7554989 w 7554989"/>
              <a:gd name="connsiteY1" fmla="*/ 0 h 6858000"/>
              <a:gd name="connsiteX2" fmla="*/ 7554989 w 7554989"/>
              <a:gd name="connsiteY2" fmla="*/ 6858000 h 6858000"/>
              <a:gd name="connsiteX3" fmla="*/ 6857999 w 7554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989" h="6858000">
                <a:moveTo>
                  <a:pt x="0" y="0"/>
                </a:moveTo>
                <a:lnTo>
                  <a:pt x="7554989" y="0"/>
                </a:lnTo>
                <a:lnTo>
                  <a:pt x="7554989" y="6858000"/>
                </a:lnTo>
                <a:lnTo>
                  <a:pt x="6857999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324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5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2647950" y="1649569"/>
            <a:ext cx="706755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 smtClean="0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Catering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Berbasis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Android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WEB</a:t>
            </a:r>
            <a:b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“Java Catering”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0" y="781051"/>
            <a:ext cx="12325350" cy="5162549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Rencana</a:t>
            </a:r>
            <a:r>
              <a:rPr lang="en-US" dirty="0" smtClean="0"/>
              <a:t> Target </a:t>
            </a:r>
            <a:r>
              <a:rPr lang="en-US" dirty="0" err="1" smtClean="0"/>
              <a:t>Bulanan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09335"/>
              </p:ext>
            </p:extLst>
          </p:nvPr>
        </p:nvGraphicFramePr>
        <p:xfrm>
          <a:off x="1747678" y="1487489"/>
          <a:ext cx="8724898" cy="4303711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558370">
                  <a:extLst>
                    <a:ext uri="{9D8B030D-6E8A-4147-A177-3AD203B41FA5}">
                      <a16:colId xmlns:a16="http://schemas.microsoft.com/office/drawing/2014/main" val="2190532127"/>
                    </a:ext>
                  </a:extLst>
                </a:gridCol>
                <a:gridCol w="1402314">
                  <a:extLst>
                    <a:ext uri="{9D8B030D-6E8A-4147-A177-3AD203B41FA5}">
                      <a16:colId xmlns:a16="http://schemas.microsoft.com/office/drawing/2014/main" val="541003366"/>
                    </a:ext>
                  </a:extLst>
                </a:gridCol>
                <a:gridCol w="1402314">
                  <a:extLst>
                    <a:ext uri="{9D8B030D-6E8A-4147-A177-3AD203B41FA5}">
                      <a16:colId xmlns:a16="http://schemas.microsoft.com/office/drawing/2014/main" val="2535623341"/>
                    </a:ext>
                  </a:extLst>
                </a:gridCol>
                <a:gridCol w="1402314">
                  <a:extLst>
                    <a:ext uri="{9D8B030D-6E8A-4147-A177-3AD203B41FA5}">
                      <a16:colId xmlns:a16="http://schemas.microsoft.com/office/drawing/2014/main" val="2953423884"/>
                    </a:ext>
                  </a:extLst>
                </a:gridCol>
                <a:gridCol w="1402314">
                  <a:extLst>
                    <a:ext uri="{9D8B030D-6E8A-4147-A177-3AD203B41FA5}">
                      <a16:colId xmlns:a16="http://schemas.microsoft.com/office/drawing/2014/main" val="508906939"/>
                    </a:ext>
                  </a:extLst>
                </a:gridCol>
                <a:gridCol w="1557272">
                  <a:extLst>
                    <a:ext uri="{9D8B030D-6E8A-4147-A177-3AD203B41FA5}">
                      <a16:colId xmlns:a16="http://schemas.microsoft.com/office/drawing/2014/main" val="1997399841"/>
                    </a:ext>
                  </a:extLst>
                </a:gridCol>
              </a:tblGrid>
              <a:tr h="430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Jumlah produksi Bulan ke-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03355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Jenis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08381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Makanan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 porsi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200 porsi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350 porsi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500 porsi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650 porsi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282644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Snack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200 buah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300 buah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450 buah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600 buah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750 buah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4970500"/>
                  </a:ext>
                </a:extLst>
              </a:tr>
              <a:tr h="1291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Harga Produksi (Rp)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860.000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1.640.000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2.810.000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3.980.000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5.150.000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724975"/>
                  </a:ext>
                </a:extLst>
              </a:tr>
              <a:tr h="860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Harga Jual (Rp)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1.300.000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2.450.000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4.175.000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5.900.000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7.625.000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395132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Profit (Rp)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440.000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810.000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1.365.000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1.920.000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2.475.000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77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0979" y="206159"/>
            <a:ext cx="7239321" cy="517741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Neraca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Bulanan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Setelah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Bulan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Keempat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49561"/>
              </p:ext>
            </p:extLst>
          </p:nvPr>
        </p:nvGraphicFramePr>
        <p:xfrm>
          <a:off x="895350" y="946475"/>
          <a:ext cx="10458450" cy="479309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817154">
                  <a:extLst>
                    <a:ext uri="{9D8B030D-6E8A-4147-A177-3AD203B41FA5}">
                      <a16:colId xmlns:a16="http://schemas.microsoft.com/office/drawing/2014/main" val="1937667365"/>
                    </a:ext>
                  </a:extLst>
                </a:gridCol>
                <a:gridCol w="2286018">
                  <a:extLst>
                    <a:ext uri="{9D8B030D-6E8A-4147-A177-3AD203B41FA5}">
                      <a16:colId xmlns:a16="http://schemas.microsoft.com/office/drawing/2014/main" val="544510608"/>
                    </a:ext>
                  </a:extLst>
                </a:gridCol>
                <a:gridCol w="2985369">
                  <a:extLst>
                    <a:ext uri="{9D8B030D-6E8A-4147-A177-3AD203B41FA5}">
                      <a16:colId xmlns:a16="http://schemas.microsoft.com/office/drawing/2014/main" val="2665784076"/>
                    </a:ext>
                  </a:extLst>
                </a:gridCol>
                <a:gridCol w="2369909">
                  <a:extLst>
                    <a:ext uri="{9D8B030D-6E8A-4147-A177-3AD203B41FA5}">
                      <a16:colId xmlns:a16="http://schemas.microsoft.com/office/drawing/2014/main" val="2455067117"/>
                    </a:ext>
                  </a:extLst>
                </a:gridCol>
              </a:tblGrid>
              <a:tr h="279231">
                <a:tc gridSpan="2">
                  <a:txBody>
                    <a:bodyPr/>
                    <a:lstStyle/>
                    <a:p>
                      <a:pPr marL="927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Pengeluaran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9906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Pemasukan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05368"/>
                  </a:ext>
                </a:extLst>
              </a:tr>
              <a:tr h="698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7692087"/>
                  </a:ext>
                </a:extLst>
              </a:tr>
              <a:tr h="212455">
                <a:tc>
                  <a:txBody>
                    <a:bodyPr/>
                    <a:lstStyle/>
                    <a:p>
                      <a:pPr marL="444500" marR="0" algn="l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Kegiatan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06400" marR="0" algn="l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Biaya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 marR="0" algn="l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Sumber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30200" marR="0" algn="l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Profit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43743586"/>
                  </a:ext>
                </a:extLst>
              </a:tr>
              <a:tr h="5853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0543981"/>
                  </a:ext>
                </a:extLst>
              </a:tr>
              <a:tr h="226107">
                <a:tc>
                  <a:txBody>
                    <a:bodyPr/>
                    <a:lstStyle/>
                    <a:p>
                      <a:pPr marL="762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Iklan/Promosi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800.000,-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Makanan (10.000/porsi)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11.500.000,-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0988924"/>
                  </a:ext>
                </a:extLst>
              </a:tr>
              <a:tr h="2792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3851660"/>
                  </a:ext>
                </a:extLst>
              </a:tr>
              <a:tr h="418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1506306"/>
                  </a:ext>
                </a:extLst>
              </a:tr>
              <a:tr h="226960">
                <a:tc>
                  <a:txBody>
                    <a:bodyPr/>
                    <a:lstStyle/>
                    <a:p>
                      <a:pPr marL="762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Kuota Internet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300.000,-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Snack (1500/porsi)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2.325.000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3151599"/>
                  </a:ext>
                </a:extLst>
              </a:tr>
              <a:tr h="2792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3784311"/>
                  </a:ext>
                </a:extLst>
              </a:tr>
              <a:tr h="536427">
                <a:tc>
                  <a:txBody>
                    <a:bodyPr/>
                    <a:lstStyle/>
                    <a:p>
                      <a:pPr marL="762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Pembuatan Aplikasi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Rp</a:t>
                      </a:r>
                      <a:r>
                        <a:rPr lang="en-US" sz="2000" dirty="0">
                          <a:effectLst/>
                        </a:rPr>
                        <a:t> 1.000.000,-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5572621"/>
                  </a:ext>
                </a:extLst>
              </a:tr>
              <a:tr h="2792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6273082"/>
                  </a:ext>
                </a:extLst>
              </a:tr>
              <a:tr h="418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42101227"/>
                  </a:ext>
                </a:extLst>
              </a:tr>
              <a:tr h="226107">
                <a:tc>
                  <a:txBody>
                    <a:bodyPr/>
                    <a:lstStyle/>
                    <a:p>
                      <a:pPr marL="762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Produksi Snack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1.240.000,-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0604045"/>
                  </a:ext>
                </a:extLst>
              </a:tr>
              <a:tr h="2792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6958597"/>
                  </a:ext>
                </a:extLst>
              </a:tr>
              <a:tr h="418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1484893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marL="762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Produksi Makanan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8.050.000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0491938"/>
                  </a:ext>
                </a:extLst>
              </a:tr>
              <a:tr h="2792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5422226"/>
                  </a:ext>
                </a:extLst>
              </a:tr>
              <a:tr h="837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16660925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marL="1016000" marR="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11.390.000,-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092200" marR="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ts val="1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Rp 13.825.000,-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9398733"/>
                  </a:ext>
                </a:extLst>
              </a:tr>
              <a:tr h="418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117669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5350" y="5739571"/>
            <a:ext cx="10458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keuntungan</a:t>
            </a:r>
            <a:r>
              <a:rPr lang="en-US" sz="2000" dirty="0"/>
              <a:t> </a:t>
            </a:r>
            <a:r>
              <a:rPr lang="en-US" sz="2000" dirty="0" err="1"/>
              <a:t>setealah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keempat</a:t>
            </a:r>
            <a:endParaRPr lang="en-US" sz="2000" dirty="0"/>
          </a:p>
          <a:p>
            <a:r>
              <a:rPr lang="en-US" sz="2000" dirty="0" err="1"/>
              <a:t>Pemasukan</a:t>
            </a:r>
            <a:r>
              <a:rPr lang="en-US" sz="2000" dirty="0"/>
              <a:t> - </a:t>
            </a:r>
            <a:r>
              <a:rPr lang="en-US" sz="2000" dirty="0" err="1"/>
              <a:t>pengeluaran</a:t>
            </a:r>
            <a:r>
              <a:rPr lang="en-US" sz="2000" dirty="0"/>
              <a:t> 	= </a:t>
            </a:r>
            <a:r>
              <a:rPr lang="en-US" sz="2000" dirty="0" err="1"/>
              <a:t>Rp</a:t>
            </a:r>
            <a:r>
              <a:rPr lang="en-US" sz="2000" dirty="0"/>
              <a:t> 13.825.000 - </a:t>
            </a:r>
            <a:r>
              <a:rPr lang="en-US" sz="2000" dirty="0" err="1"/>
              <a:t>R11.390.000</a:t>
            </a:r>
            <a:r>
              <a:rPr lang="en-US" sz="2000" dirty="0"/>
              <a:t> </a:t>
            </a:r>
          </a:p>
          <a:p>
            <a:pPr marL="3600450"/>
            <a:r>
              <a:rPr lang="en-US" sz="2000" dirty="0" smtClean="0"/>
              <a:t> = </a:t>
            </a:r>
            <a:r>
              <a:rPr lang="en-US" sz="2000" dirty="0"/>
              <a:t>RP 2.435.000,-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782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60" y="1446663"/>
            <a:ext cx="10140829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95240" y="303138"/>
            <a:ext cx="113681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Lampiran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11328" y="516693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31" y="1088045"/>
            <a:ext cx="2807530" cy="5615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45" y="1134135"/>
            <a:ext cx="2722879" cy="5445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7" y="1284907"/>
            <a:ext cx="2682128" cy="53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7471" y="34682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Nama </a:t>
            </a:r>
            <a:r>
              <a:rPr lang="en-US" altLang="ko-KR" sz="5400" dirty="0" err="1" smtClean="0">
                <a:solidFill>
                  <a:schemeClr val="bg1"/>
                </a:solidFill>
                <a:cs typeface="Arial" pitchFamily="34" charset="0"/>
              </a:rPr>
              <a:t>Kelompok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1875772" y="1449072"/>
            <a:ext cx="5501856" cy="936705"/>
            <a:chOff x="5776287" y="1615577"/>
            <a:chExt cx="5501856" cy="9367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24060117120031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Linggar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Maretva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Cendani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6452562" y="2278258"/>
            <a:ext cx="5501856" cy="936705"/>
            <a:chOff x="5776287" y="1615577"/>
            <a:chExt cx="5501856" cy="9367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cs typeface="Arial" pitchFamily="34" charset="0"/>
                  </a:rPr>
                  <a:t>24060117120010</a:t>
                </a:r>
                <a:endParaRPr lang="en-US" altLang="ko-KR" sz="2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Hanif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Ramadhani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1959646" y="3385480"/>
            <a:ext cx="5501856" cy="936705"/>
            <a:chOff x="5776287" y="1615577"/>
            <a:chExt cx="5501856" cy="93670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cs typeface="Arial" pitchFamily="34" charset="0"/>
                  </a:rPr>
                  <a:t>24060117130057</a:t>
                </a:r>
                <a:endParaRPr lang="en-US" altLang="ko-KR" sz="2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Jordy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Kristianata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6502109" y="4311726"/>
            <a:ext cx="5501856" cy="936705"/>
            <a:chOff x="5776287" y="1615577"/>
            <a:chExt cx="5501856" cy="93670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cs typeface="Arial" pitchFamily="34" charset="0"/>
                  </a:rPr>
                  <a:t>24060117140067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Muhammad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Rizky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Ardani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1997416" y="5497888"/>
            <a:ext cx="5501856" cy="936705"/>
            <a:chOff x="5776287" y="1615577"/>
            <a:chExt cx="5501856" cy="93670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cs typeface="Arial" pitchFamily="34" charset="0"/>
                  </a:rPr>
                  <a:t>24060117140076</a:t>
                </a:r>
                <a:endParaRPr lang="en-US" altLang="ko-KR" sz="2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Nugroho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Arifianto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Latar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Belakang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D29396-3CC5-4F91-8C49-28AD4A267AE7}"/>
              </a:ext>
            </a:extLst>
          </p:cNvPr>
          <p:cNvSpPr/>
          <p:nvPr/>
        </p:nvSpPr>
        <p:spPr>
          <a:xfrm>
            <a:off x="0" y="0"/>
            <a:ext cx="760095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21F36-6FEE-42B9-8EEA-FFEB153AFAAF}"/>
              </a:ext>
            </a:extLst>
          </p:cNvPr>
          <p:cNvSpPr txBox="1"/>
          <p:nvPr/>
        </p:nvSpPr>
        <p:spPr>
          <a:xfrm>
            <a:off x="474546" y="898428"/>
            <a:ext cx="6935904" cy="4455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Katering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merupakan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usaha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penyedia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makanan</a:t>
            </a:r>
            <a:r>
              <a:rPr lang="en-US" sz="2400" dirty="0">
                <a:solidFill>
                  <a:schemeClr val="bg1"/>
                </a:solidFill>
              </a:rPr>
              <a:t> , </a:t>
            </a:r>
            <a:r>
              <a:rPr lang="en-US" sz="2400" dirty="0" err="1">
                <a:solidFill>
                  <a:schemeClr val="bg1"/>
                </a:solidFill>
              </a:rPr>
              <a:t>namun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jumlah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porsi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banyak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Universitas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terdapat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banyak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kegiatan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mahasiswa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memerlukan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makanan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jumlah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banyak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Atas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dasar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inisiatif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sendiri</a:t>
            </a:r>
            <a:r>
              <a:rPr lang="en-US" sz="2400" dirty="0">
                <a:solidFill>
                  <a:schemeClr val="bg1"/>
                </a:solidFill>
              </a:rPr>
              <a:t>, kami </a:t>
            </a:r>
            <a:r>
              <a:rPr lang="en-US" sz="2400" dirty="0" err="1">
                <a:solidFill>
                  <a:schemeClr val="bg1"/>
                </a:solidFill>
              </a:rPr>
              <a:t>memiliki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inovasi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aplikasi</a:t>
            </a:r>
            <a:r>
              <a:rPr lang="en-US" sz="2400" dirty="0">
                <a:solidFill>
                  <a:schemeClr val="bg1"/>
                </a:solidFill>
              </a:rPr>
              <a:t> Java Catering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tujuan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memberikan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pelayanan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mudah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tepat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3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213882" y="2951088"/>
            <a:ext cx="983217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Gambaran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Umum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Rencana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Usaha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87528" y="265233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99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DDDD2F8-27DE-49F5-BD25-022D79FD446E}"/>
              </a:ext>
            </a:extLst>
          </p:cNvPr>
          <p:cNvSpPr/>
          <p:nvPr/>
        </p:nvSpPr>
        <p:spPr>
          <a:xfrm>
            <a:off x="1" y="1133474"/>
            <a:ext cx="12192000" cy="5724526"/>
          </a:xfrm>
          <a:custGeom>
            <a:avLst/>
            <a:gdLst>
              <a:gd name="connsiteX0" fmla="*/ 0 w 9248771"/>
              <a:gd name="connsiteY0" fmla="*/ 0 h 3160644"/>
              <a:gd name="connsiteX1" fmla="*/ 6088128 w 9248771"/>
              <a:gd name="connsiteY1" fmla="*/ 0 h 3160644"/>
              <a:gd name="connsiteX2" fmla="*/ 9248771 w 9248771"/>
              <a:gd name="connsiteY2" fmla="*/ 3160644 h 3160644"/>
              <a:gd name="connsiteX3" fmla="*/ 0 w 9248771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8771" h="3160644">
                <a:moveTo>
                  <a:pt x="0" y="0"/>
                </a:moveTo>
                <a:lnTo>
                  <a:pt x="6088128" y="0"/>
                </a:lnTo>
                <a:lnTo>
                  <a:pt x="9248771" y="3160644"/>
                </a:lnTo>
                <a:lnTo>
                  <a:pt x="0" y="31606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A71CC-0E00-4B53-936B-5A20E5A9D190}"/>
              </a:ext>
            </a:extLst>
          </p:cNvPr>
          <p:cNvSpPr txBox="1">
            <a:spLocks/>
          </p:cNvSpPr>
          <p:nvPr/>
        </p:nvSpPr>
        <p:spPr>
          <a:xfrm>
            <a:off x="364437" y="294641"/>
            <a:ext cx="4283763" cy="4775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 err="1" smtClean="0"/>
              <a:t>Deskripsi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Produk</a:t>
            </a:r>
            <a:endParaRPr lang="en-US" altLang="ko-KR" b="1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DF286-435A-4AF1-87BD-EDA4B375BD69}"/>
              </a:ext>
            </a:extLst>
          </p:cNvPr>
          <p:cNvSpPr txBox="1"/>
          <p:nvPr/>
        </p:nvSpPr>
        <p:spPr>
          <a:xfrm>
            <a:off x="364437" y="1225689"/>
            <a:ext cx="58391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Java Catering </a:t>
            </a:r>
            <a:r>
              <a:rPr lang="en-US" sz="2000" dirty="0" err="1">
                <a:solidFill>
                  <a:schemeClr val="bg1"/>
                </a:solidFill>
              </a:rPr>
              <a:t>merupakan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usaha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katering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berbasis</a:t>
            </a:r>
            <a:r>
              <a:rPr lang="en-US" sz="2000" dirty="0">
                <a:solidFill>
                  <a:schemeClr val="bg1"/>
                </a:solidFill>
              </a:rPr>
              <a:t> website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aplikasi</a:t>
            </a:r>
            <a:r>
              <a:rPr lang="en-US" sz="2000" dirty="0">
                <a:solidFill>
                  <a:schemeClr val="bg1"/>
                </a:solidFill>
              </a:rPr>
              <a:t> mobile, </a:t>
            </a:r>
            <a:r>
              <a:rPr lang="en-US" sz="2000" dirty="0" err="1">
                <a:solidFill>
                  <a:schemeClr val="bg1"/>
                </a:solidFill>
              </a:rPr>
              <a:t>dimana</a:t>
            </a:r>
            <a:r>
              <a:rPr lang="en-US" sz="2000" dirty="0">
                <a:solidFill>
                  <a:schemeClr val="bg1"/>
                </a:solidFill>
              </a:rPr>
              <a:t> customer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memesan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makanan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melalui</a:t>
            </a:r>
            <a:r>
              <a:rPr lang="en-US" sz="2000" dirty="0">
                <a:solidFill>
                  <a:schemeClr val="bg1"/>
                </a:solidFill>
              </a:rPr>
              <a:t> website </a:t>
            </a:r>
            <a:r>
              <a:rPr lang="en-US" sz="2000" dirty="0" err="1">
                <a:solidFill>
                  <a:schemeClr val="bg1"/>
                </a:solidFill>
              </a:rPr>
              <a:t>maupun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aplikasi</a:t>
            </a:r>
            <a:r>
              <a:rPr lang="en-US" sz="2000" dirty="0">
                <a:solidFill>
                  <a:schemeClr val="bg1"/>
                </a:solidFill>
              </a:rPr>
              <a:t> mobile yang kami </a:t>
            </a:r>
            <a:r>
              <a:rPr lang="en-US" sz="2000" dirty="0" err="1">
                <a:solidFill>
                  <a:schemeClr val="bg1"/>
                </a:solidFill>
              </a:rPr>
              <a:t>sediakan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cepat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mudah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Kelebihan</a:t>
            </a:r>
            <a:r>
              <a:rPr lang="en-US" sz="2000" dirty="0">
                <a:solidFill>
                  <a:schemeClr val="bg1"/>
                </a:solidFill>
              </a:rPr>
              <a:t> Java Catering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menawarkan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pemesanan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jumlah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banyak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maupun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porsi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menerima</a:t>
            </a:r>
            <a:r>
              <a:rPr lang="en-US" sz="2000" dirty="0">
                <a:solidFill>
                  <a:schemeClr val="bg1"/>
                </a:solidFill>
              </a:rPr>
              <a:t> custom menu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customer.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Selain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itu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pendaftaran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juru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masak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sehingga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menambah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lapangan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pekerjaan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54" y="0"/>
            <a:ext cx="5080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9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DDDD2F8-27DE-49F5-BD25-022D79FD446E}"/>
              </a:ext>
            </a:extLst>
          </p:cNvPr>
          <p:cNvSpPr/>
          <p:nvPr/>
        </p:nvSpPr>
        <p:spPr>
          <a:xfrm>
            <a:off x="1" y="1133474"/>
            <a:ext cx="12192000" cy="5724526"/>
          </a:xfrm>
          <a:custGeom>
            <a:avLst/>
            <a:gdLst>
              <a:gd name="connsiteX0" fmla="*/ 0 w 9248771"/>
              <a:gd name="connsiteY0" fmla="*/ 0 h 3160644"/>
              <a:gd name="connsiteX1" fmla="*/ 6088128 w 9248771"/>
              <a:gd name="connsiteY1" fmla="*/ 0 h 3160644"/>
              <a:gd name="connsiteX2" fmla="*/ 9248771 w 9248771"/>
              <a:gd name="connsiteY2" fmla="*/ 3160644 h 3160644"/>
              <a:gd name="connsiteX3" fmla="*/ 0 w 9248771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8771" h="3160644">
                <a:moveTo>
                  <a:pt x="0" y="0"/>
                </a:moveTo>
                <a:lnTo>
                  <a:pt x="6088128" y="0"/>
                </a:lnTo>
                <a:lnTo>
                  <a:pt x="9248771" y="3160644"/>
                </a:lnTo>
                <a:lnTo>
                  <a:pt x="0" y="31606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A71CC-0E00-4B53-936B-5A20E5A9D190}"/>
              </a:ext>
            </a:extLst>
          </p:cNvPr>
          <p:cNvSpPr txBox="1">
            <a:spLocks/>
          </p:cNvSpPr>
          <p:nvPr/>
        </p:nvSpPr>
        <p:spPr>
          <a:xfrm>
            <a:off x="364437" y="294641"/>
            <a:ext cx="6131613" cy="4775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 err="1" smtClean="0"/>
              <a:t>Kondisi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Umum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Lingkungan</a:t>
            </a:r>
            <a:endParaRPr lang="en-US" altLang="ko-KR" b="1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DF286-435A-4AF1-87BD-EDA4B375BD69}"/>
              </a:ext>
            </a:extLst>
          </p:cNvPr>
          <p:cNvSpPr txBox="1"/>
          <p:nvPr/>
        </p:nvSpPr>
        <p:spPr>
          <a:xfrm>
            <a:off x="152400" y="1225689"/>
            <a:ext cx="695925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Tren</a:t>
            </a:r>
            <a:r>
              <a:rPr lang="en-US" sz="2000" dirty="0">
                <a:solidFill>
                  <a:schemeClr val="bg1"/>
                </a:solidFill>
              </a:rPr>
              <a:t> digital di Indonesia </a:t>
            </a:r>
            <a:r>
              <a:rPr lang="en-US" sz="2000" dirty="0" err="1">
                <a:solidFill>
                  <a:schemeClr val="bg1"/>
                </a:solidFill>
              </a:rPr>
              <a:t>meningkat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pengguna</a:t>
            </a:r>
            <a:r>
              <a:rPr lang="en-US" sz="2000" dirty="0">
                <a:solidFill>
                  <a:schemeClr val="bg1"/>
                </a:solidFill>
              </a:rPr>
              <a:t> internet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ponsel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semakin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bertambah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transaksi</a:t>
            </a:r>
            <a:r>
              <a:rPr lang="en-US" sz="2000" dirty="0">
                <a:solidFill>
                  <a:schemeClr val="bg1"/>
                </a:solidFill>
              </a:rPr>
              <a:t> online pun </a:t>
            </a:r>
            <a:r>
              <a:rPr lang="en-US" sz="2000" dirty="0" err="1">
                <a:solidFill>
                  <a:schemeClr val="bg1"/>
                </a:solidFill>
              </a:rPr>
              <a:t>juga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sudah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menjadi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biasa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oleh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karena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itu</a:t>
            </a:r>
            <a:r>
              <a:rPr lang="en-US" sz="2000" dirty="0">
                <a:solidFill>
                  <a:schemeClr val="bg1"/>
                </a:solidFill>
              </a:rPr>
              <a:t> Java Catering yang </a:t>
            </a:r>
            <a:r>
              <a:rPr lang="en-US" sz="2000" dirty="0" err="1">
                <a:solidFill>
                  <a:schemeClr val="bg1"/>
                </a:solidFill>
              </a:rPr>
              <a:t>berbasis</a:t>
            </a:r>
            <a:r>
              <a:rPr lang="en-US" sz="2000" dirty="0">
                <a:solidFill>
                  <a:schemeClr val="bg1"/>
                </a:solidFill>
              </a:rPr>
              <a:t> WEB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Android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diterima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mudah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Kebutuhan</a:t>
            </a:r>
            <a:r>
              <a:rPr lang="en-US" sz="2000" dirty="0">
                <a:solidFill>
                  <a:schemeClr val="bg1"/>
                </a:solidFill>
              </a:rPr>
              <a:t> para </a:t>
            </a:r>
            <a:r>
              <a:rPr lang="en-US" sz="2000" dirty="0" err="1">
                <a:solidFill>
                  <a:schemeClr val="bg1"/>
                </a:solidFill>
              </a:rPr>
              <a:t>aktivis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hampir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minggu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mengadakan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kegiatan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sangat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cocok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sebagai</a:t>
            </a:r>
            <a:r>
              <a:rPr lang="en-US" sz="2000" dirty="0">
                <a:solidFill>
                  <a:schemeClr val="bg1"/>
                </a:solidFill>
              </a:rPr>
              <a:t> target </a:t>
            </a:r>
            <a:r>
              <a:rPr lang="en-US" sz="2000" dirty="0" err="1">
                <a:solidFill>
                  <a:schemeClr val="bg1"/>
                </a:solidFill>
              </a:rPr>
              <a:t>pasar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utama</a:t>
            </a:r>
            <a:r>
              <a:rPr lang="en-US" sz="2000" dirty="0">
                <a:solidFill>
                  <a:schemeClr val="bg1"/>
                </a:solidFill>
              </a:rPr>
              <a:t> Java Catering. </a:t>
            </a:r>
            <a:r>
              <a:rPr lang="en-US" sz="2000" dirty="0" err="1">
                <a:solidFill>
                  <a:schemeClr val="bg1"/>
                </a:solidFill>
              </a:rPr>
              <a:t>Kebutuhan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konsumsi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kami </a:t>
            </a:r>
            <a:r>
              <a:rPr lang="en-US" sz="2000" dirty="0" err="1">
                <a:solidFill>
                  <a:schemeClr val="bg1"/>
                </a:solidFill>
              </a:rPr>
              <a:t>sediakan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berupa</a:t>
            </a:r>
            <a:r>
              <a:rPr lang="en-US" sz="2000" dirty="0">
                <a:solidFill>
                  <a:schemeClr val="bg1"/>
                </a:solidFill>
              </a:rPr>
              <a:t> snack </a:t>
            </a:r>
            <a:r>
              <a:rPr lang="en-US" sz="2000" dirty="0" err="1">
                <a:solidFill>
                  <a:schemeClr val="bg1"/>
                </a:solidFill>
              </a:rPr>
              <a:t>maupun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makanan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berat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Kendati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menunjukkan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kebutuhan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pasar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tinggi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usaha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seperti</a:t>
            </a:r>
            <a:r>
              <a:rPr lang="en-US" sz="2000" dirty="0">
                <a:solidFill>
                  <a:schemeClr val="bg1"/>
                </a:solidFill>
              </a:rPr>
              <a:t> Java Catering yang </a:t>
            </a:r>
            <a:r>
              <a:rPr lang="en-US" sz="2000" dirty="0" err="1">
                <a:solidFill>
                  <a:schemeClr val="bg1"/>
                </a:solidFill>
              </a:rPr>
              <a:t>berbasis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aplikasi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terbilang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langka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di </a:t>
            </a:r>
            <a:r>
              <a:rPr lang="en-US" sz="2000" dirty="0">
                <a:solidFill>
                  <a:schemeClr val="bg1"/>
                </a:solidFill>
              </a:rPr>
              <a:t>Indonesia.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54" y="0"/>
            <a:ext cx="5080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3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DDDD2F8-27DE-49F5-BD25-022D79FD446E}"/>
              </a:ext>
            </a:extLst>
          </p:cNvPr>
          <p:cNvSpPr/>
          <p:nvPr/>
        </p:nvSpPr>
        <p:spPr>
          <a:xfrm>
            <a:off x="1" y="1133474"/>
            <a:ext cx="12192000" cy="5724526"/>
          </a:xfrm>
          <a:custGeom>
            <a:avLst/>
            <a:gdLst>
              <a:gd name="connsiteX0" fmla="*/ 0 w 9248771"/>
              <a:gd name="connsiteY0" fmla="*/ 0 h 3160644"/>
              <a:gd name="connsiteX1" fmla="*/ 6088128 w 9248771"/>
              <a:gd name="connsiteY1" fmla="*/ 0 h 3160644"/>
              <a:gd name="connsiteX2" fmla="*/ 9248771 w 9248771"/>
              <a:gd name="connsiteY2" fmla="*/ 3160644 h 3160644"/>
              <a:gd name="connsiteX3" fmla="*/ 0 w 9248771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8771" h="3160644">
                <a:moveTo>
                  <a:pt x="0" y="0"/>
                </a:moveTo>
                <a:lnTo>
                  <a:pt x="6088128" y="0"/>
                </a:lnTo>
                <a:lnTo>
                  <a:pt x="9248771" y="3160644"/>
                </a:lnTo>
                <a:lnTo>
                  <a:pt x="0" y="31606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A71CC-0E00-4B53-936B-5A20E5A9D190}"/>
              </a:ext>
            </a:extLst>
          </p:cNvPr>
          <p:cNvSpPr txBox="1">
            <a:spLocks/>
          </p:cNvSpPr>
          <p:nvPr/>
        </p:nvSpPr>
        <p:spPr>
          <a:xfrm>
            <a:off x="364437" y="294641"/>
            <a:ext cx="6747216" cy="4775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200" dirty="0" err="1"/>
              <a:t>Aspek</a:t>
            </a:r>
            <a:r>
              <a:rPr lang="en-US" sz="3200" dirty="0"/>
              <a:t> </a:t>
            </a:r>
            <a:r>
              <a:rPr lang="en-US" sz="3200" dirty="0" err="1"/>
              <a:t>Rencana</a:t>
            </a:r>
            <a:r>
              <a:rPr lang="en-US" sz="3200" dirty="0"/>
              <a:t> </a:t>
            </a:r>
            <a:r>
              <a:rPr lang="en-US" sz="3200" dirty="0" err="1"/>
              <a:t>Pemasaran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endParaRPr lang="en-US" altLang="ko-KR" sz="3200" b="1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DF286-435A-4AF1-87BD-EDA4B375BD69}"/>
              </a:ext>
            </a:extLst>
          </p:cNvPr>
          <p:cNvSpPr txBox="1"/>
          <p:nvPr/>
        </p:nvSpPr>
        <p:spPr>
          <a:xfrm>
            <a:off x="152401" y="1225688"/>
            <a:ext cx="64579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Rencana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pemasaran</a:t>
            </a:r>
            <a:r>
              <a:rPr lang="en-US" sz="2000" dirty="0">
                <a:solidFill>
                  <a:schemeClr val="bg1"/>
                </a:solidFill>
              </a:rPr>
              <a:t> Java Catering </a:t>
            </a:r>
            <a:r>
              <a:rPr lang="en-US" sz="2000" dirty="0" err="1">
                <a:solidFill>
                  <a:schemeClr val="bg1"/>
                </a:solidFill>
              </a:rPr>
              <a:t>dilakukan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rutin</a:t>
            </a:r>
            <a:r>
              <a:rPr lang="en-US" sz="2000" dirty="0">
                <a:solidFill>
                  <a:schemeClr val="bg1"/>
                </a:solidFill>
              </a:rPr>
              <a:t> upload </a:t>
            </a:r>
            <a:r>
              <a:rPr lang="en-US" sz="2000" dirty="0" err="1">
                <a:solidFill>
                  <a:schemeClr val="bg1"/>
                </a:solidFill>
              </a:rPr>
              <a:t>setiap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strategi</a:t>
            </a:r>
            <a:r>
              <a:rPr lang="en-US" sz="2000" dirty="0">
                <a:solidFill>
                  <a:schemeClr val="bg1"/>
                </a:solidFill>
              </a:rPr>
              <a:t> viral content, </a:t>
            </a:r>
            <a:r>
              <a:rPr lang="en-US" sz="2000" dirty="0" err="1">
                <a:solidFill>
                  <a:schemeClr val="bg1"/>
                </a:solidFill>
              </a:rPr>
              <a:t>serta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beberapa</a:t>
            </a:r>
            <a:r>
              <a:rPr lang="en-US" sz="2000" dirty="0">
                <a:solidFill>
                  <a:schemeClr val="bg1"/>
                </a:solidFill>
              </a:rPr>
              <a:t> promo – promo yang </a:t>
            </a:r>
            <a:r>
              <a:rPr lang="en-US" sz="2000" dirty="0" err="1">
                <a:solidFill>
                  <a:schemeClr val="bg1"/>
                </a:solidFill>
              </a:rPr>
              <a:t>diadakan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bulan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Metode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pemasaran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masing-masing</a:t>
            </a:r>
            <a:r>
              <a:rPr lang="en-US" sz="2000" dirty="0">
                <a:solidFill>
                  <a:schemeClr val="bg1"/>
                </a:solidFill>
              </a:rPr>
              <a:t> platform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berbeda-beda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menyesuaikan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perilaku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konsumen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pada</a:t>
            </a:r>
            <a:r>
              <a:rPr lang="en-US" sz="2000" dirty="0">
                <a:solidFill>
                  <a:schemeClr val="bg1"/>
                </a:solidFill>
              </a:rPr>
              <a:t> platform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Promosi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dilakukan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melalui</a:t>
            </a:r>
            <a:r>
              <a:rPr lang="en-US" sz="2000" dirty="0">
                <a:solidFill>
                  <a:schemeClr val="bg1"/>
                </a:solidFill>
              </a:rPr>
              <a:t> media </a:t>
            </a:r>
            <a:r>
              <a:rPr lang="en-US" sz="2000" dirty="0" err="1">
                <a:solidFill>
                  <a:schemeClr val="bg1"/>
                </a:solidFill>
              </a:rPr>
              <a:t>sosial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tetapi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melakukan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interaksi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langsung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kepada</a:t>
            </a:r>
            <a:r>
              <a:rPr lang="en-US" sz="2000" dirty="0">
                <a:solidFill>
                  <a:schemeClr val="bg1"/>
                </a:solidFill>
              </a:rPr>
              <a:t> customer </a:t>
            </a:r>
            <a:r>
              <a:rPr lang="en-US" sz="2000" dirty="0" err="1">
                <a:solidFill>
                  <a:schemeClr val="bg1"/>
                </a:solidFill>
              </a:rPr>
              <a:t>yaitu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promosi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mulut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mulut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54" y="0"/>
            <a:ext cx="5080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2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DDDD2F8-27DE-49F5-BD25-022D79FD446E}"/>
              </a:ext>
            </a:extLst>
          </p:cNvPr>
          <p:cNvSpPr/>
          <p:nvPr/>
        </p:nvSpPr>
        <p:spPr>
          <a:xfrm>
            <a:off x="1" y="1133474"/>
            <a:ext cx="12192000" cy="5724526"/>
          </a:xfrm>
          <a:custGeom>
            <a:avLst/>
            <a:gdLst>
              <a:gd name="connsiteX0" fmla="*/ 0 w 9248771"/>
              <a:gd name="connsiteY0" fmla="*/ 0 h 3160644"/>
              <a:gd name="connsiteX1" fmla="*/ 6088128 w 9248771"/>
              <a:gd name="connsiteY1" fmla="*/ 0 h 3160644"/>
              <a:gd name="connsiteX2" fmla="*/ 9248771 w 9248771"/>
              <a:gd name="connsiteY2" fmla="*/ 3160644 h 3160644"/>
              <a:gd name="connsiteX3" fmla="*/ 0 w 9248771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8771" h="3160644">
                <a:moveTo>
                  <a:pt x="0" y="0"/>
                </a:moveTo>
                <a:lnTo>
                  <a:pt x="6088128" y="0"/>
                </a:lnTo>
                <a:lnTo>
                  <a:pt x="9248771" y="3160644"/>
                </a:lnTo>
                <a:lnTo>
                  <a:pt x="0" y="31606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A71CC-0E00-4B53-936B-5A20E5A9D190}"/>
              </a:ext>
            </a:extLst>
          </p:cNvPr>
          <p:cNvSpPr txBox="1">
            <a:spLocks/>
          </p:cNvSpPr>
          <p:nvPr/>
        </p:nvSpPr>
        <p:spPr>
          <a:xfrm>
            <a:off x="364437" y="294641"/>
            <a:ext cx="6747216" cy="4775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200" dirty="0" err="1" smtClean="0"/>
              <a:t>Analisis</a:t>
            </a:r>
            <a:r>
              <a:rPr lang="en-US" sz="3200" dirty="0" smtClean="0"/>
              <a:t> Usaha</a:t>
            </a:r>
            <a:endParaRPr lang="en-US" altLang="ko-KR" sz="3200" b="1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DF286-435A-4AF1-87BD-EDA4B375BD69}"/>
              </a:ext>
            </a:extLst>
          </p:cNvPr>
          <p:cNvSpPr txBox="1"/>
          <p:nvPr/>
        </p:nvSpPr>
        <p:spPr>
          <a:xfrm>
            <a:off x="152401" y="1225688"/>
            <a:ext cx="6457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 Catering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usaha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dibangun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sehingga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langkah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perlu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menarik</a:t>
            </a:r>
            <a:r>
              <a:rPr lang="en-US" dirty="0">
                <a:solidFill>
                  <a:schemeClr val="bg1"/>
                </a:solidFill>
              </a:rPr>
              <a:t> customer </a:t>
            </a:r>
            <a:r>
              <a:rPr lang="en-US" dirty="0" err="1">
                <a:solidFill>
                  <a:schemeClr val="bg1"/>
                </a:solidFill>
              </a:rPr>
              <a:t>sebanyak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mungkin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memberikan</a:t>
            </a:r>
            <a:r>
              <a:rPr lang="en-US" dirty="0">
                <a:solidFill>
                  <a:schemeClr val="bg1"/>
                </a:solidFill>
              </a:rPr>
              <a:t> promo </a:t>
            </a:r>
            <a:r>
              <a:rPr lang="en-US" dirty="0" err="1">
                <a:solidFill>
                  <a:schemeClr val="bg1"/>
                </a:solidFill>
              </a:rPr>
              <a:t>kepada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organisasi-organisasi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Kami </a:t>
            </a:r>
            <a:r>
              <a:rPr lang="en-US" dirty="0" err="1">
                <a:solidFill>
                  <a:schemeClr val="bg1"/>
                </a:solidFill>
              </a:rPr>
              <a:t>mengalokasikan</a:t>
            </a:r>
            <a:r>
              <a:rPr lang="en-US" dirty="0">
                <a:solidFill>
                  <a:schemeClr val="bg1"/>
                </a:solidFill>
              </a:rPr>
              <a:t> dana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kepentingan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promosi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sebesar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Rp</a:t>
            </a:r>
            <a:r>
              <a:rPr lang="en-US" dirty="0">
                <a:solidFill>
                  <a:schemeClr val="bg1"/>
                </a:solidFill>
              </a:rPr>
              <a:t> 150.000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Rp</a:t>
            </a:r>
            <a:r>
              <a:rPr lang="en-US" dirty="0">
                <a:solidFill>
                  <a:schemeClr val="bg1"/>
                </a:solidFill>
              </a:rPr>
              <a:t> 400.000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pemberian</a:t>
            </a:r>
            <a:r>
              <a:rPr lang="en-US" dirty="0">
                <a:solidFill>
                  <a:schemeClr val="bg1"/>
                </a:solidFill>
              </a:rPr>
              <a:t> promo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pertama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Selanjutnya</a:t>
            </a:r>
            <a:r>
              <a:rPr lang="en-US" dirty="0">
                <a:solidFill>
                  <a:schemeClr val="bg1"/>
                </a:solidFill>
              </a:rPr>
              <a:t>, kami </a:t>
            </a:r>
            <a:r>
              <a:rPr lang="en-US" dirty="0" err="1">
                <a:solidFill>
                  <a:schemeClr val="bg1"/>
                </a:solidFill>
              </a:rPr>
              <a:t>menitikberatkan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ketika</a:t>
            </a:r>
            <a:r>
              <a:rPr lang="en-US" dirty="0">
                <a:solidFill>
                  <a:schemeClr val="bg1"/>
                </a:solidFill>
              </a:rPr>
              <a:t> launching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website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ketiga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memberikan</a:t>
            </a:r>
            <a:r>
              <a:rPr lang="en-US" dirty="0">
                <a:solidFill>
                  <a:schemeClr val="bg1"/>
                </a:solidFill>
              </a:rPr>
              <a:t> promo </a:t>
            </a:r>
            <a:r>
              <a:rPr lang="en-US" dirty="0" err="1">
                <a:solidFill>
                  <a:schemeClr val="bg1"/>
                </a:solidFill>
              </a:rPr>
              <a:t>besar-besaran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alokasi</a:t>
            </a:r>
            <a:r>
              <a:rPr lang="en-US" dirty="0">
                <a:solidFill>
                  <a:schemeClr val="bg1"/>
                </a:solidFill>
              </a:rPr>
              <a:t> dana </a:t>
            </a:r>
            <a:r>
              <a:rPr lang="en-US" dirty="0" err="1">
                <a:solidFill>
                  <a:schemeClr val="bg1"/>
                </a:solidFill>
              </a:rPr>
              <a:t>Rp</a:t>
            </a:r>
            <a:r>
              <a:rPr lang="en-US" dirty="0">
                <a:solidFill>
                  <a:schemeClr val="bg1"/>
                </a:solidFill>
              </a:rPr>
              <a:t> 200.000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iklan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Rp</a:t>
            </a:r>
            <a:r>
              <a:rPr lang="en-US" dirty="0">
                <a:solidFill>
                  <a:schemeClr val="bg1"/>
                </a:solidFill>
              </a:rPr>
              <a:t> 800.000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pemberian</a:t>
            </a:r>
            <a:r>
              <a:rPr lang="en-US" dirty="0">
                <a:solidFill>
                  <a:schemeClr val="bg1"/>
                </a:solidFill>
              </a:rPr>
              <a:t> promo.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54" y="0"/>
            <a:ext cx="5080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066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523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SimSun</vt:lpstr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109</cp:revision>
  <dcterms:created xsi:type="dcterms:W3CDTF">2018-04-24T17:14:44Z</dcterms:created>
  <dcterms:modified xsi:type="dcterms:W3CDTF">2019-12-11T07:01:44Z</dcterms:modified>
</cp:coreProperties>
</file>