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67" r:id="rId2"/>
    <p:sldId id="257" r:id="rId3"/>
    <p:sldId id="259" r:id="rId4"/>
    <p:sldId id="261" r:id="rId5"/>
    <p:sldId id="274" r:id="rId6"/>
    <p:sldId id="264" r:id="rId7"/>
    <p:sldId id="270" r:id="rId8"/>
    <p:sldId id="271" r:id="rId9"/>
    <p:sldId id="272" r:id="rId10"/>
    <p:sldId id="273" r:id="rId11"/>
    <p:sldId id="276" r:id="rId12"/>
    <p:sldId id="277" r:id="rId13"/>
    <p:sldId id="268" r:id="rId14"/>
    <p:sldId id="263" r:id="rId15"/>
    <p:sldId id="26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1"/>
    <p:restoredTop sz="94613"/>
  </p:normalViewPr>
  <p:slideViewPr>
    <p:cSldViewPr snapToGrid="0" snapToObjects="1">
      <p:cViewPr>
        <p:scale>
          <a:sx n="94" d="100"/>
          <a:sy n="94" d="100"/>
        </p:scale>
        <p:origin x="54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 dirty="0" smtClean="0"/>
            <a:t>Lemmatization</a:t>
          </a:r>
          <a:endParaRPr lang="en-US" dirty="0"/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 dirty="0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 dirty="0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 dirty="0" smtClean="0"/>
            <a:t>Gradient-boosted decision trees</a:t>
          </a:r>
          <a:endParaRPr lang="en-US" dirty="0"/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19F078E-8FAE-D947-81CE-8E1DE438C2B8}">
      <dgm:prSet/>
      <dgm:spPr/>
      <dgm:t>
        <a:bodyPr/>
        <a:lstStyle/>
        <a:p>
          <a:r>
            <a:rPr lang="en-US" dirty="0" smtClean="0"/>
            <a:t>Deep neural network</a:t>
          </a:r>
          <a:endParaRPr lang="en-US" dirty="0"/>
        </a:p>
      </dgm:t>
    </dgm:pt>
    <dgm:pt modelId="{6C5D2820-4E17-C547-AA4F-09F175F23FD8}" type="parTrans" cxnId="{A356474A-4221-354C-B791-318E8606D017}">
      <dgm:prSet/>
      <dgm:spPr/>
      <dgm:t>
        <a:bodyPr/>
        <a:lstStyle/>
        <a:p>
          <a:endParaRPr lang="en-US"/>
        </a:p>
      </dgm:t>
    </dgm:pt>
    <dgm:pt modelId="{6FB34F27-4A5D-0547-A3CB-637278525885}" type="sibTrans" cxnId="{A356474A-4221-354C-B791-318E8606D017}">
      <dgm:prSet/>
      <dgm:spPr/>
      <dgm:t>
        <a:bodyPr/>
        <a:lstStyle/>
        <a:p>
          <a:endParaRPr lang="en-US"/>
        </a:p>
      </dgm:t>
    </dgm:pt>
    <dgm:pt modelId="{9DA3BCFD-9947-EE4C-985F-DC6E38907EE5}">
      <dgm:prSet/>
      <dgm:spPr/>
      <dgm:t>
        <a:bodyPr/>
        <a:lstStyle/>
        <a:p>
          <a:r>
            <a:rPr lang="en-US" dirty="0" smtClean="0"/>
            <a:t>Word2Vec</a:t>
          </a:r>
          <a:endParaRPr lang="en-US" dirty="0"/>
        </a:p>
      </dgm:t>
    </dgm:pt>
    <dgm:pt modelId="{7F68F65B-9971-6F4E-9528-59AA1BC38AC0}" type="parTrans" cxnId="{A8CB4FCE-1743-0549-973C-CEAC4AFB6113}">
      <dgm:prSet/>
      <dgm:spPr/>
      <dgm:t>
        <a:bodyPr/>
        <a:lstStyle/>
        <a:p>
          <a:endParaRPr lang="en-US"/>
        </a:p>
      </dgm:t>
    </dgm:pt>
    <dgm:pt modelId="{81B4F4D4-F574-1D42-9303-6D3EAA48BEBB}" type="sibTrans" cxnId="{A8CB4FCE-1743-0549-973C-CEAC4AFB6113}">
      <dgm:prSet/>
      <dgm:spPr/>
      <dgm:t>
        <a:bodyPr/>
        <a:lstStyle/>
        <a:p>
          <a:endParaRPr lang="en-US"/>
        </a:p>
      </dgm:t>
    </dgm:pt>
    <dgm:pt modelId="{F53C306A-7E20-D943-A0B8-15B65EC501AC}">
      <dgm:prSet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516F7FDF-610C-D349-9D33-FBFDCC8FA8D8}" type="parTrans" cxnId="{4BA54980-1E94-8A48-B4C8-A13BEDEB95E8}">
      <dgm:prSet/>
      <dgm:spPr/>
      <dgm:t>
        <a:bodyPr/>
        <a:lstStyle/>
        <a:p>
          <a:endParaRPr lang="en-US"/>
        </a:p>
      </dgm:t>
    </dgm:pt>
    <dgm:pt modelId="{BE2AF604-D8EF-E345-9F41-D3473913BE03}" type="sibTrans" cxnId="{4BA54980-1E94-8A48-B4C8-A13BEDEB95E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A356474A-4221-354C-B791-318E8606D017}" srcId="{01B94872-614F-4FE8-86FD-40B7A9B0FA8C}" destId="{019F078E-8FAE-D947-81CE-8E1DE438C2B8}" srcOrd="2" destOrd="0" parTransId="{6C5D2820-4E17-C547-AA4F-09F175F23FD8}" sibTransId="{6FB34F27-4A5D-0547-A3CB-637278525885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A8CB4FCE-1743-0549-973C-CEAC4AFB6113}" srcId="{5C9A1FAC-AC56-4EE6-A971-A1E188304E11}" destId="{9DA3BCFD-9947-EE4C-985F-DC6E38907EE5}" srcOrd="2" destOrd="0" parTransId="{7F68F65B-9971-6F4E-9528-59AA1BC38AC0}" sibTransId="{81B4F4D4-F574-1D42-9303-6D3EAA48BEBB}"/>
    <dgm:cxn modelId="{940610EC-DDCC-3248-8558-8CC3F5FFAC66}" type="presOf" srcId="{019F078E-8FAE-D947-81CE-8E1DE438C2B8}" destId="{547D18C2-F374-9748-A1C5-1AA96CCF1B38}" srcOrd="0" destOrd="3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880F4278-D6F3-984F-9D46-E14C760C4669}" type="presOf" srcId="{F53C306A-7E20-D943-A0B8-15B65EC501AC}" destId="{1456FA7B-4421-1744-A2D4-1A5CFB92443D}" srcOrd="0" destOrd="5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31B53547-F8F4-2C4F-A4CA-E2BDC91B7C7B}" type="presOf" srcId="{9DA3BCFD-9947-EE4C-985F-DC6E38907EE5}" destId="{0AE7F60A-16EC-BA4D-95CE-29335343A9FD}" srcOrd="0" destOrd="3" presId="urn:microsoft.com/office/officeart/2005/8/layout/hChevron3"/>
    <dgm:cxn modelId="{4BA54980-1E94-8A48-B4C8-A13BEDEB95E8}" srcId="{CB7AE3A4-F843-4E6B-A39D-5BF54546D630}" destId="{F53C306A-7E20-D943-A0B8-15B65EC501AC}" srcOrd="4" destOrd="0" parTransId="{516F7FDF-610C-D349-9D33-FBFDCC8FA8D8}" sibTransId="{BE2AF604-D8EF-E345-9F41-D3473913BE03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 smtClean="0"/>
            <a:t>Run and evaluate Random Forest + other models 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1DA55-964E-4455-8A74-94C01CEFDBB5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6FB5EE0-2DE9-422C-8F23-E1B0DB9E52D6}">
      <dgm:prSet/>
      <dgm:spPr/>
      <dgm:t>
        <a:bodyPr/>
        <a:lstStyle/>
        <a:p>
          <a:r>
            <a:rPr lang="en-US" dirty="0"/>
            <a:t>MNB Implementation – </a:t>
          </a:r>
          <a:r>
            <a:rPr lang="en-US" dirty="0" smtClean="0"/>
            <a:t>All</a:t>
          </a:r>
          <a:endParaRPr lang="en-US" dirty="0"/>
        </a:p>
      </dgm:t>
    </dgm:pt>
    <dgm:pt modelId="{068ACD14-C535-48B5-9362-A841DCDB05A3}" type="parTrans" cxnId="{D6CF65A1-8B89-41F2-ABA2-13072643C04F}">
      <dgm:prSet/>
      <dgm:spPr/>
      <dgm:t>
        <a:bodyPr/>
        <a:lstStyle/>
        <a:p>
          <a:endParaRPr lang="en-US"/>
        </a:p>
      </dgm:t>
    </dgm:pt>
    <dgm:pt modelId="{752D7353-C2E0-4B92-AE16-9B5BF3537BBB}" type="sibTrans" cxnId="{D6CF65A1-8B89-41F2-ABA2-13072643C04F}">
      <dgm:prSet/>
      <dgm:spPr/>
      <dgm:t>
        <a:bodyPr/>
        <a:lstStyle/>
        <a:p>
          <a:endParaRPr lang="en-US"/>
        </a:p>
      </dgm:t>
    </dgm:pt>
    <dgm:pt modelId="{3600E1AB-8D02-495B-8596-F87910DCCD0E}">
      <dgm:prSet/>
      <dgm:spPr/>
      <dgm:t>
        <a:bodyPr/>
        <a:lstStyle/>
        <a:p>
          <a:r>
            <a:rPr lang="en-US" dirty="0"/>
            <a:t>Preprocessing – </a:t>
          </a:r>
          <a:r>
            <a:rPr lang="en-US" dirty="0" err="1"/>
            <a:t>Shubhi</a:t>
          </a:r>
          <a:endParaRPr lang="en-US" dirty="0"/>
        </a:p>
      </dgm:t>
    </dgm:pt>
    <dgm:pt modelId="{8C41F3EF-9866-4BA0-92D9-10CE7E47821A}" type="parTrans" cxnId="{E48B8551-B871-4C40-B21C-7FC66411593C}">
      <dgm:prSet/>
      <dgm:spPr/>
      <dgm:t>
        <a:bodyPr/>
        <a:lstStyle/>
        <a:p>
          <a:endParaRPr lang="en-US"/>
        </a:p>
      </dgm:t>
    </dgm:pt>
    <dgm:pt modelId="{2C9896E0-0392-4B2D-82F6-F35D69516329}" type="sibTrans" cxnId="{E48B8551-B871-4C40-B21C-7FC66411593C}">
      <dgm:prSet/>
      <dgm:spPr/>
      <dgm:t>
        <a:bodyPr/>
        <a:lstStyle/>
        <a:p>
          <a:endParaRPr lang="en-US"/>
        </a:p>
      </dgm:t>
    </dgm:pt>
    <dgm:pt modelId="{7CDF8A06-A58B-413B-9783-D7D43AAF31B3}">
      <dgm:prSet/>
      <dgm:spPr/>
      <dgm:t>
        <a:bodyPr/>
        <a:lstStyle/>
        <a:p>
          <a:r>
            <a:rPr lang="en-US"/>
            <a:t>Feature Extraction – Linghan</a:t>
          </a:r>
        </a:p>
      </dgm:t>
    </dgm:pt>
    <dgm:pt modelId="{097B43B0-6E93-4270-9F92-C6D2959AC941}" type="parTrans" cxnId="{8F49EAF7-B965-4163-8684-A709CCAD2268}">
      <dgm:prSet/>
      <dgm:spPr/>
      <dgm:t>
        <a:bodyPr/>
        <a:lstStyle/>
        <a:p>
          <a:endParaRPr lang="en-US"/>
        </a:p>
      </dgm:t>
    </dgm:pt>
    <dgm:pt modelId="{E7DBCFB7-39E6-4500-8806-4C7C1D1A47AD}" type="sibTrans" cxnId="{8F49EAF7-B965-4163-8684-A709CCAD2268}">
      <dgm:prSet/>
      <dgm:spPr/>
      <dgm:t>
        <a:bodyPr/>
        <a:lstStyle/>
        <a:p>
          <a:endParaRPr lang="en-US"/>
        </a:p>
      </dgm:t>
    </dgm:pt>
    <dgm:pt modelId="{DC733802-83E5-433D-9119-3CB7D448C066}">
      <dgm:prSet/>
      <dgm:spPr/>
      <dgm:t>
        <a:bodyPr/>
        <a:lstStyle/>
        <a:p>
          <a:r>
            <a:rPr lang="en-US" dirty="0" smtClean="0"/>
            <a:t>Models </a:t>
          </a:r>
          <a:r>
            <a:rPr lang="en-US" dirty="0"/>
            <a:t>&amp; Evaluations - Emily</a:t>
          </a:r>
        </a:p>
      </dgm:t>
    </dgm:pt>
    <dgm:pt modelId="{9EA474B7-BAA2-41AB-8606-FD127C7B7102}" type="parTrans" cxnId="{CB5B316C-5BEF-4DFE-A34C-E83EDBA19B48}">
      <dgm:prSet/>
      <dgm:spPr/>
      <dgm:t>
        <a:bodyPr/>
        <a:lstStyle/>
        <a:p>
          <a:endParaRPr lang="en-US"/>
        </a:p>
      </dgm:t>
    </dgm:pt>
    <dgm:pt modelId="{6D8E8DB2-EE81-427B-946F-1CE9D47812C8}" type="sibTrans" cxnId="{CB5B316C-5BEF-4DFE-A34C-E83EDBA19B48}">
      <dgm:prSet/>
      <dgm:spPr/>
      <dgm:t>
        <a:bodyPr/>
        <a:lstStyle/>
        <a:p>
          <a:endParaRPr lang="en-US"/>
        </a:p>
      </dgm:t>
    </dgm:pt>
    <dgm:pt modelId="{284E5D7D-54DF-D144-B0D8-6EDB7F090E7C}" type="pres">
      <dgm:prSet presAssocID="{5AC1DA55-964E-4455-8A74-94C01CEFDB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DA8B4-B3BE-A44C-8342-96556D5CA8A5}" type="pres">
      <dgm:prSet presAssocID="{56FB5EE0-2DE9-422C-8F23-E1B0DB9E52D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8D87A-DDF9-0D40-A0C6-14B36770BF8C}" type="pres">
      <dgm:prSet presAssocID="{752D7353-C2E0-4B92-AE16-9B5BF3537BBB}" presName="spacer" presStyleCnt="0"/>
      <dgm:spPr/>
    </dgm:pt>
    <dgm:pt modelId="{28FD06D3-BC77-494A-A3DC-15C46C84FC69}" type="pres">
      <dgm:prSet presAssocID="{3600E1AB-8D02-495B-8596-F87910DCCD0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039E0-5491-074E-B1F2-A52523AF8E66}" type="pres">
      <dgm:prSet presAssocID="{2C9896E0-0392-4B2D-82F6-F35D69516329}" presName="spacer" presStyleCnt="0"/>
      <dgm:spPr/>
    </dgm:pt>
    <dgm:pt modelId="{7624FD28-CD72-3E4A-AE21-DB1692DD5D16}" type="pres">
      <dgm:prSet presAssocID="{7CDF8A06-A58B-413B-9783-D7D43AAF31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AC0FD-4D4A-7940-8757-520991DCBF1C}" type="pres">
      <dgm:prSet presAssocID="{E7DBCFB7-39E6-4500-8806-4C7C1D1A47AD}" presName="spacer" presStyleCnt="0"/>
      <dgm:spPr/>
    </dgm:pt>
    <dgm:pt modelId="{FB7AE624-02E1-CA40-AC28-0BEA2FEB659F}" type="pres">
      <dgm:prSet presAssocID="{DC733802-83E5-433D-9119-3CB7D448C0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9EAF7-B965-4163-8684-A709CCAD2268}" srcId="{5AC1DA55-964E-4455-8A74-94C01CEFDBB5}" destId="{7CDF8A06-A58B-413B-9783-D7D43AAF31B3}" srcOrd="2" destOrd="0" parTransId="{097B43B0-6E93-4270-9F92-C6D2959AC941}" sibTransId="{E7DBCFB7-39E6-4500-8806-4C7C1D1A47AD}"/>
    <dgm:cxn modelId="{01C95292-429F-634C-BE35-E5A96DD3EECC}" type="presOf" srcId="{DC733802-83E5-433D-9119-3CB7D448C066}" destId="{FB7AE624-02E1-CA40-AC28-0BEA2FEB659F}" srcOrd="0" destOrd="0" presId="urn:microsoft.com/office/officeart/2005/8/layout/vList2"/>
    <dgm:cxn modelId="{E48B8551-B871-4C40-B21C-7FC66411593C}" srcId="{5AC1DA55-964E-4455-8A74-94C01CEFDBB5}" destId="{3600E1AB-8D02-495B-8596-F87910DCCD0E}" srcOrd="1" destOrd="0" parTransId="{8C41F3EF-9866-4BA0-92D9-10CE7E47821A}" sibTransId="{2C9896E0-0392-4B2D-82F6-F35D69516329}"/>
    <dgm:cxn modelId="{ADB198AD-D48F-1743-8FAC-C40BA2195CE1}" type="presOf" srcId="{3600E1AB-8D02-495B-8596-F87910DCCD0E}" destId="{28FD06D3-BC77-494A-A3DC-15C46C84FC69}" srcOrd="0" destOrd="0" presId="urn:microsoft.com/office/officeart/2005/8/layout/vList2"/>
    <dgm:cxn modelId="{D6CF65A1-8B89-41F2-ABA2-13072643C04F}" srcId="{5AC1DA55-964E-4455-8A74-94C01CEFDBB5}" destId="{56FB5EE0-2DE9-422C-8F23-E1B0DB9E52D6}" srcOrd="0" destOrd="0" parTransId="{068ACD14-C535-48B5-9362-A841DCDB05A3}" sibTransId="{752D7353-C2E0-4B92-AE16-9B5BF3537BBB}"/>
    <dgm:cxn modelId="{D3A39C09-8EB0-EA40-A4C5-FB140D07C606}" type="presOf" srcId="{5AC1DA55-964E-4455-8A74-94C01CEFDBB5}" destId="{284E5D7D-54DF-D144-B0D8-6EDB7F090E7C}" srcOrd="0" destOrd="0" presId="urn:microsoft.com/office/officeart/2005/8/layout/vList2"/>
    <dgm:cxn modelId="{CB5B316C-5BEF-4DFE-A34C-E83EDBA19B48}" srcId="{5AC1DA55-964E-4455-8A74-94C01CEFDBB5}" destId="{DC733802-83E5-433D-9119-3CB7D448C066}" srcOrd="3" destOrd="0" parTransId="{9EA474B7-BAA2-41AB-8606-FD127C7B7102}" sibTransId="{6D8E8DB2-EE81-427B-946F-1CE9D47812C8}"/>
    <dgm:cxn modelId="{28207CB4-005C-DB47-A8E2-29D9CF149579}" type="presOf" srcId="{7CDF8A06-A58B-413B-9783-D7D43AAF31B3}" destId="{7624FD28-CD72-3E4A-AE21-DB1692DD5D16}" srcOrd="0" destOrd="0" presId="urn:microsoft.com/office/officeart/2005/8/layout/vList2"/>
    <dgm:cxn modelId="{F808A98B-C50A-7F49-A6C2-285E13B57527}" type="presOf" srcId="{56FB5EE0-2DE9-422C-8F23-E1B0DB9E52D6}" destId="{29FDA8B4-B3BE-A44C-8342-96556D5CA8A5}" srcOrd="0" destOrd="0" presId="urn:microsoft.com/office/officeart/2005/8/layout/vList2"/>
    <dgm:cxn modelId="{14A2103F-B302-0E40-BF92-A7D857948100}" type="presParOf" srcId="{284E5D7D-54DF-D144-B0D8-6EDB7F090E7C}" destId="{29FDA8B4-B3BE-A44C-8342-96556D5CA8A5}" srcOrd="0" destOrd="0" presId="urn:microsoft.com/office/officeart/2005/8/layout/vList2"/>
    <dgm:cxn modelId="{0B1BD7CC-2E02-8C4D-B3AB-9F887E4C4BDD}" type="presParOf" srcId="{284E5D7D-54DF-D144-B0D8-6EDB7F090E7C}" destId="{14B8D87A-DDF9-0D40-A0C6-14B36770BF8C}" srcOrd="1" destOrd="0" presId="urn:microsoft.com/office/officeart/2005/8/layout/vList2"/>
    <dgm:cxn modelId="{88459757-A530-F243-B513-EB8180AB3C33}" type="presParOf" srcId="{284E5D7D-54DF-D144-B0D8-6EDB7F090E7C}" destId="{28FD06D3-BC77-494A-A3DC-15C46C84FC69}" srcOrd="2" destOrd="0" presId="urn:microsoft.com/office/officeart/2005/8/layout/vList2"/>
    <dgm:cxn modelId="{25A27B73-027F-C545-BC91-5AA11F15D551}" type="presParOf" srcId="{284E5D7D-54DF-D144-B0D8-6EDB7F090E7C}" destId="{8F7039E0-5491-074E-B1F2-A52523AF8E66}" srcOrd="3" destOrd="0" presId="urn:microsoft.com/office/officeart/2005/8/layout/vList2"/>
    <dgm:cxn modelId="{9CA55E08-0631-824F-AACA-A96775E634AA}" type="presParOf" srcId="{284E5D7D-54DF-D144-B0D8-6EDB7F090E7C}" destId="{7624FD28-CD72-3E4A-AE21-DB1692DD5D16}" srcOrd="4" destOrd="0" presId="urn:microsoft.com/office/officeart/2005/8/layout/vList2"/>
    <dgm:cxn modelId="{594ED4A0-BC07-874C-B62D-1711CAACD523}" type="presParOf" srcId="{284E5D7D-54DF-D144-B0D8-6EDB7F090E7C}" destId="{8BDAC0FD-4D4A-7940-8757-520991DCBF1C}" srcOrd="5" destOrd="0" presId="urn:microsoft.com/office/officeart/2005/8/layout/vList2"/>
    <dgm:cxn modelId="{13235F23-16F1-C749-A416-21606588D677}" type="presParOf" srcId="{284E5D7D-54DF-D144-B0D8-6EDB7F090E7C}" destId="{FB7AE624-02E1-CA40-AC28-0BEA2FEB65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368609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Text 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Lemmatization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Stemming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Stop words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Translation</a:t>
          </a:r>
          <a:endParaRPr lang="en-US" sz="1600" kern="1200" dirty="0"/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Feature Extraction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Bag-of-words (count vector)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Word2Vec</a:t>
          </a:r>
          <a:endParaRPr lang="en-US" sz="1600" kern="1200" dirty="0"/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Modeling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Gradient-boosted decision trees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Deep neural network</a:t>
          </a:r>
          <a:endParaRPr lang="en-US" sz="1600" kern="1200" dirty="0"/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and evaluate Random Forest + other models 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DA8B4-B3BE-A44C-8342-96556D5CA8A5}">
      <dsp:nvSpPr>
        <dsp:cNvPr id="0" name=""/>
        <dsp:cNvSpPr/>
      </dsp:nvSpPr>
      <dsp:spPr>
        <a:xfrm>
          <a:off x="0" y="10599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MNB Implementation – </a:t>
          </a:r>
          <a:r>
            <a:rPr lang="en-US" sz="3600" kern="1200" dirty="0" smtClean="0"/>
            <a:t>All</a:t>
          </a:r>
          <a:endParaRPr lang="en-US" sz="3600" kern="1200" dirty="0"/>
        </a:p>
      </dsp:txBody>
      <dsp:txXfrm>
        <a:off x="42151" y="52750"/>
        <a:ext cx="9974097" cy="779158"/>
      </dsp:txXfrm>
    </dsp:sp>
    <dsp:sp modelId="{28FD06D3-BC77-494A-A3DC-15C46C84FC69}">
      <dsp:nvSpPr>
        <dsp:cNvPr id="0" name=""/>
        <dsp:cNvSpPr/>
      </dsp:nvSpPr>
      <dsp:spPr>
        <a:xfrm>
          <a:off x="0" y="97774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Preprocessing – </a:t>
          </a:r>
          <a:r>
            <a:rPr lang="en-US" sz="3600" kern="1200" dirty="0" err="1"/>
            <a:t>Shubhi</a:t>
          </a:r>
          <a:endParaRPr lang="en-US" sz="3600" kern="1200" dirty="0"/>
        </a:p>
      </dsp:txBody>
      <dsp:txXfrm>
        <a:off x="42151" y="1019891"/>
        <a:ext cx="9974097" cy="779158"/>
      </dsp:txXfrm>
    </dsp:sp>
    <dsp:sp modelId="{7624FD28-CD72-3E4A-AE21-DB1692DD5D16}">
      <dsp:nvSpPr>
        <dsp:cNvPr id="0" name=""/>
        <dsp:cNvSpPr/>
      </dsp:nvSpPr>
      <dsp:spPr>
        <a:xfrm>
          <a:off x="0" y="194488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Feature Extraction – Linghan</a:t>
          </a:r>
        </a:p>
      </dsp:txBody>
      <dsp:txXfrm>
        <a:off x="42151" y="1987031"/>
        <a:ext cx="9974097" cy="779158"/>
      </dsp:txXfrm>
    </dsp:sp>
    <dsp:sp modelId="{FB7AE624-02E1-CA40-AC28-0BEA2FEB659F}">
      <dsp:nvSpPr>
        <dsp:cNvPr id="0" name=""/>
        <dsp:cNvSpPr/>
      </dsp:nvSpPr>
      <dsp:spPr>
        <a:xfrm>
          <a:off x="0" y="291202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Models </a:t>
          </a:r>
          <a:r>
            <a:rPr lang="en-US" sz="3600" kern="1200" dirty="0"/>
            <a:t>&amp; Evaluations - Emily</a:t>
          </a:r>
        </a:p>
      </dsp:txBody>
      <dsp:txXfrm>
        <a:off x="42151" y="2954171"/>
        <a:ext cx="99740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Counting term frequency: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Boolean counting, naïve counting, log counting</a:t>
            </a:r>
          </a:p>
          <a:p>
            <a:pPr marL="742950" lvl="1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Inverse-document frequency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Normalization: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avoid cases like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[12, 0, 32] --&gt;  [.62, 0, .92]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 * IDF gives us a balanced matrix!</a:t>
            </a:r>
            <a:endParaRPr lang="en-US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3657599"/>
            <a:ext cx="3113784" cy="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4244339"/>
            <a:ext cx="3143868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70% training, 30% testing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i="1" dirty="0"/>
              <a:t>Tokens-&gt;Features&gt;vocabulary-&gt;Model&gt;Results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Trained model (38586 x 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61456"/>
              </p:ext>
            </p:extLst>
          </p:nvPr>
        </p:nvGraphicFramePr>
        <p:xfrm>
          <a:off x="1097280" y="3480179"/>
          <a:ext cx="5426349" cy="238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83"/>
                <a:gridCol w="1808783"/>
                <a:gridCol w="1808783"/>
              </a:tblGrid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Vocabulary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trump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truce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israel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president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75" y="2900285"/>
            <a:ext cx="3990605" cy="33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P(c)</a:t>
            </a:r>
            <a:r>
              <a:rPr lang="en-US" b="1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/ N  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is the number of documents in class c, N is the total number of documents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  P(</a:t>
            </a:r>
            <a:r>
              <a:rPr lang="en-US" dirty="0" err="1"/>
              <a:t>w|c</a:t>
            </a:r>
            <a:r>
              <a:rPr lang="en-US" dirty="0"/>
              <a:t>) = count(w, c) + S/ count(c) + |V| ,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	count(w, c)  is the count of word w in class c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	count(c) is the count of total words in class c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     	|V| is the length of vocabulary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	S is the smoothing factor with value 1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  p(sample/c</a:t>
            </a:r>
            <a:r>
              <a:rPr lang="en-US" baseline="-25000" dirty="0"/>
              <a:t>i</a:t>
            </a:r>
            <a:r>
              <a:rPr lang="en-US" dirty="0"/>
              <a:t>) =  P(c</a:t>
            </a:r>
            <a:r>
              <a:rPr lang="en-US" baseline="-25000" dirty="0"/>
              <a:t>i</a:t>
            </a:r>
            <a:r>
              <a:rPr lang="en-US" dirty="0"/>
              <a:t>)*  P(w</a:t>
            </a:r>
            <a:r>
              <a:rPr lang="en-US" baseline="-25000" dirty="0"/>
              <a:t>1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 * P(w</a:t>
            </a:r>
            <a:r>
              <a:rPr lang="en-US" baseline="-25000" dirty="0"/>
              <a:t>2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 * P(w</a:t>
            </a:r>
            <a:r>
              <a:rPr lang="en-US" baseline="-25000" dirty="0"/>
              <a:t>3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 ………………………. P(</a:t>
            </a:r>
            <a:r>
              <a:rPr lang="en-US" dirty="0" err="1"/>
              <a:t>w</a:t>
            </a:r>
            <a:r>
              <a:rPr lang="en-US" baseline="-25000" dirty="0" err="1"/>
              <a:t>|sample</a:t>
            </a:r>
            <a:r>
              <a:rPr lang="en-US" baseline="-25000" dirty="0"/>
              <a:t>|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b="1" dirty="0"/>
              <a:t>  </a:t>
            </a:r>
            <a:r>
              <a:rPr lang="en-US" dirty="0"/>
              <a:t>p(sample/c</a:t>
            </a:r>
            <a:r>
              <a:rPr lang="en-US" baseline="-25000" dirty="0"/>
              <a:t>2</a:t>
            </a:r>
            <a:r>
              <a:rPr lang="en-US" dirty="0"/>
              <a:t>) =  P(c</a:t>
            </a:r>
            <a:r>
              <a:rPr lang="en-US" baseline="-25000" dirty="0"/>
              <a:t>2</a:t>
            </a:r>
            <a:r>
              <a:rPr lang="en-US" dirty="0"/>
              <a:t>)*  P(w</a:t>
            </a:r>
            <a:r>
              <a:rPr lang="en-US" baseline="-25000" dirty="0"/>
              <a:t>1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 * P(w</a:t>
            </a:r>
            <a:r>
              <a:rPr lang="en-US" baseline="-25000" dirty="0"/>
              <a:t>2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 * P(w</a:t>
            </a:r>
            <a:r>
              <a:rPr lang="en-US" baseline="-25000" dirty="0"/>
              <a:t>3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 ………………………. P(</a:t>
            </a:r>
            <a:r>
              <a:rPr lang="en-US" dirty="0" err="1"/>
              <a:t>w</a:t>
            </a:r>
            <a:r>
              <a:rPr lang="en-US" baseline="-25000" dirty="0" err="1"/>
              <a:t>|sample</a:t>
            </a:r>
            <a:r>
              <a:rPr lang="en-US" baseline="-25000" dirty="0"/>
              <a:t>|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0" indent="0" algn="ctr">
              <a:spcBef>
                <a:spcPts val="0"/>
              </a:spcBef>
              <a:buNone/>
            </a:pPr>
            <a:r>
              <a:rPr lang="en-US" dirty="0"/>
              <a:t>MAX(p(sample/c</a:t>
            </a:r>
            <a:r>
              <a:rPr lang="en-US" baseline="-25000" dirty="0"/>
              <a:t>i</a:t>
            </a:r>
            <a:r>
              <a:rPr lang="en-US" dirty="0"/>
              <a:t>) , p(sample/c</a:t>
            </a:r>
            <a:r>
              <a:rPr lang="en-US" baseline="-25000" dirty="0"/>
              <a:t>2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5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870087"/>
              </p:ext>
            </p:extLst>
          </p:nvPr>
        </p:nvGraphicFramePr>
        <p:xfrm>
          <a:off x="1096963" y="1846263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r>
                        <a:rPr lang="en-US" baseline="0" dirty="0" smtClean="0"/>
                        <a:t>  (own implementation)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Multinomial Naïve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Bayes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smtClean="0"/>
                        <a:t>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Multinomial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Bayes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smtClean="0"/>
                        <a:t>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4" y="2109151"/>
            <a:ext cx="2429382" cy="2099731"/>
          </a:xfrm>
        </p:spPr>
      </p:pic>
      <p:sp>
        <p:nvSpPr>
          <p:cNvPr id="11" name="TextBox 10"/>
          <p:cNvSpPr txBox="1"/>
          <p:nvPr/>
        </p:nvSpPr>
        <p:spPr>
          <a:xfrm>
            <a:off x="395785" y="27977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603" y="51452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5189" y="1756867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8672" y="1737360"/>
            <a:ext cx="17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4536" y="1737360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35079" y="1721876"/>
            <a:ext cx="19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4208882"/>
            <a:ext cx="2470201" cy="2071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2126199"/>
            <a:ext cx="2526406" cy="210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4223534"/>
            <a:ext cx="2526406" cy="2080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2075724"/>
            <a:ext cx="2497477" cy="21678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4206610"/>
            <a:ext cx="2512177" cy="21139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71" y="2059185"/>
            <a:ext cx="2391503" cy="20669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59" y="4317936"/>
            <a:ext cx="2372815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Division of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3479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4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B9730C-14BA-4087-9AF5-401956772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C8AB72-CC2C-4452-A54B-A3EB92AD2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8F3622B-3E4C-4435-A51C-9D6FD1C2A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64" y="643538"/>
            <a:ext cx="7237172" cy="3618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2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 2016, the top 20 fake news stories on Facebook were reported to outperform the top 20 real news stories</a:t>
            </a:r>
          </a:p>
          <a:p>
            <a:endParaRPr lang="en-US" dirty="0" smtClean="0"/>
          </a:p>
          <a:p>
            <a:r>
              <a:rPr lang="en-US" dirty="0" smtClean="0"/>
              <a:t>‘Fake News’ </a:t>
            </a:r>
            <a:r>
              <a:rPr lang="en-US" dirty="0"/>
              <a:t>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9134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0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232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Occurrence of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Certain patterns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Specific symbols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Feature could be:</a:t>
            </a:r>
          </a:p>
        </p:txBody>
      </p:sp>
    </p:spTree>
    <p:extLst>
      <p:ext uri="{BB962C8B-B14F-4D97-AF65-F5344CB8AC3E}">
        <p14:creationId xmlns:p14="http://schemas.microsoft.com/office/powerpoint/2010/main" val="19958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Stop words extraction:</a:t>
            </a:r>
          </a:p>
          <a:p>
            <a:r>
              <a:rPr lang="en-US" dirty="0"/>
              <a:t>the words that are frequent in our natural language but usually doesn’t have additional information, such as words like a, on, this, the, is, etc.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Tokenization:</a:t>
            </a:r>
          </a:p>
          <a:p>
            <a:r>
              <a:rPr lang="en-US" dirty="0"/>
              <a:t>document will be tokenized into a list of words, with all the punctuation being taken away, all words are lower cased.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Stemming:</a:t>
            </a:r>
          </a:p>
          <a:p>
            <a:endParaRPr lang="en-US" dirty="0" smtClean="0"/>
          </a:p>
          <a:p>
            <a:r>
              <a:rPr lang="en-US" dirty="0"/>
              <a:t>words that has the same roots are assigned to a same root word. For example: attack, attacking and attacked will be categorized as the same root word: attack.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9237"/>
              </p:ext>
            </p:extLst>
          </p:nvPr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matrix with: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of document rows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Length of vocabulary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1651</TotalTime>
  <Words>655</Words>
  <Application>Microsoft Macintosh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Courier New</vt:lpstr>
      <vt:lpstr>Mangal</vt:lpstr>
      <vt:lpstr>Arial</vt:lpstr>
      <vt:lpstr>Retrospect</vt:lpstr>
      <vt:lpstr>A Baysiean Approach to Identifying Fake News</vt:lpstr>
      <vt:lpstr>Team Veritas</vt:lpstr>
      <vt:lpstr>The Problem</vt:lpstr>
      <vt:lpstr>Approaches</vt:lpstr>
      <vt:lpstr> Goal</vt:lpstr>
      <vt:lpstr>Implementation</vt:lpstr>
      <vt:lpstr>Feature extraction</vt:lpstr>
      <vt:lpstr>Preprocessing</vt:lpstr>
      <vt:lpstr>Working on the matrix!</vt:lpstr>
      <vt:lpstr>Working on the matrix!</vt:lpstr>
      <vt:lpstr>Naïve Bayes</vt:lpstr>
      <vt:lpstr>Prediction</vt:lpstr>
      <vt:lpstr>Results</vt:lpstr>
      <vt:lpstr>Evaluation – Confusion Matrix</vt:lpstr>
      <vt:lpstr>Division of Work</vt:lpstr>
      <vt:lpstr>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Emily Dutile</cp:lastModifiedBy>
  <cp:revision>90</cp:revision>
  <dcterms:created xsi:type="dcterms:W3CDTF">2017-12-02T19:17:00Z</dcterms:created>
  <dcterms:modified xsi:type="dcterms:W3CDTF">2017-12-04T17:43:58Z</dcterms:modified>
</cp:coreProperties>
</file>