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5EFB7A-C4DF-46C2-A10D-9DB8F1108A2C}">
  <a:tblStyle styleId="{315EFB7A-C4DF-46C2-A10D-9DB8F1108A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fill>
          <a:solidFill>
            <a:srgbClr val="DDECCC"/>
          </a:solidFill>
        </a:fill>
      </a:tcStyle>
    </a:band1H>
    <a:band2H>
      <a:tcTxStyle/>
    </a:band2H>
    <a:band1V>
      <a:tcTxStyle/>
      <a:tcStyle>
        <a:fill>
          <a:solidFill>
            <a:srgbClr val="DDEC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18" name="Shape 11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40" name="Shape 140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097280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8" name="Shape 4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6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79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3979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3980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3980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Baysiean Approach to Identifying Fake News</a:t>
            </a:r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CS5100 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on the matrix!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5486398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{315EFB7A-C4DF-46C2-A10D-9DB8F1108A2C}</a:tableStyleId>
              </a:tblPr>
              <a:tblGrid>
                <a:gridCol w="985350"/>
                <a:gridCol w="985350"/>
                <a:gridCol w="985350"/>
                <a:gridCol w="985350"/>
                <a:gridCol w="985350"/>
              </a:tblGrid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f(w2,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f(w3,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f(wn, d1)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d2)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dm)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f(wn, dm)</a:t>
                      </a: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09" name="Shape 309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term frequency: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counting, naïve counting, log counting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Inverse-document frequency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cases like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[12, 0, 32] --&gt;  [.62, 0, .92]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 * IDF gives us a balanced matrix!</a:t>
            </a:r>
          </a:p>
        </p:txBody>
      </p:sp>
      <p:pic>
        <p:nvPicPr>
          <p:cNvPr descr="quation.pdf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388" y="3657599"/>
            <a:ext cx="3113784" cy="226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tion.pdf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388" y="4244339"/>
            <a:ext cx="3143868" cy="22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70% training, 30% testing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Tokens-&gt;Features&gt;vocabulary-&gt;Model&gt;Results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Trained model (38586 x 2)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Shape 318"/>
          <p:cNvGraphicFramePr/>
          <p:nvPr/>
        </p:nvGraphicFramePr>
        <p:xfrm>
          <a:off x="1097280" y="3480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{315EFB7A-C4DF-46C2-A10D-9DB8F1108A2C}</a:tableStyleId>
              </a:tblPr>
              <a:tblGrid>
                <a:gridCol w="1542200"/>
                <a:gridCol w="1542200"/>
                <a:gridCol w="1542200"/>
              </a:tblGrid>
              <a:tr h="47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Vocabulary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FAKE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REAL</a:t>
                      </a:r>
                    </a:p>
                  </a:txBody>
                  <a:tcPr marT="45725" marB="45725" marR="91450" marL="91450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trump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1024</a:t>
                      </a:r>
                    </a:p>
                  </a:txBody>
                  <a:tcPr marT="45725" marB="45725" marR="91450" marL="91450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truce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256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32</a:t>
                      </a:r>
                    </a:p>
                  </a:txBody>
                  <a:tcPr marT="45725" marB="45725" marR="91450" marL="91450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israel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512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2048</a:t>
                      </a:r>
                    </a:p>
                  </a:txBody>
                  <a:tcPr marT="45725" marB="45725" marR="91450" marL="91450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president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64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961" y="2963448"/>
            <a:ext cx="3488719" cy="290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Prediction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097275" y="1845725"/>
            <a:ext cx="10058400" cy="43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/>
              <a:t>P(c)</a:t>
            </a:r>
            <a:r>
              <a:rPr b="1" i="1" lang="en-US"/>
              <a:t> = </a:t>
            </a:r>
            <a:r>
              <a:rPr i="1" lang="en-US"/>
              <a:t>N</a:t>
            </a:r>
            <a:r>
              <a:rPr baseline="-25000" i="1" lang="en-US"/>
              <a:t>c </a:t>
            </a:r>
            <a:r>
              <a:rPr i="1" lang="en-US"/>
              <a:t>/ N</a:t>
            </a:r>
            <a:r>
              <a:rPr lang="en-US"/>
              <a:t>  , </a:t>
            </a:r>
            <a:r>
              <a:rPr i="1" lang="en-US"/>
              <a:t>N</a:t>
            </a:r>
            <a:r>
              <a:rPr baseline="-25000" i="1" lang="en-US"/>
              <a:t>c </a:t>
            </a:r>
            <a:r>
              <a:rPr lang="en-US"/>
              <a:t>is the number of documents in class c, </a:t>
            </a:r>
            <a:r>
              <a:rPr i="1" lang="en-US"/>
              <a:t>N</a:t>
            </a:r>
            <a:r>
              <a:rPr lang="en-US"/>
              <a:t> is the total number of documents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</a:t>
            </a:r>
            <a:r>
              <a:rPr i="1" lang="en-US"/>
              <a:t>P(w|c) = count(w, c) + S/ count(c) + |V| </a:t>
            </a:r>
            <a:r>
              <a:rPr lang="en-US"/>
              <a:t>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i="1" lang="en-US"/>
              <a:t>count(w, c)  </a:t>
            </a:r>
            <a:r>
              <a:rPr lang="en-US"/>
              <a:t>is the count of word w in class 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i="1" lang="en-US"/>
              <a:t>count(c) </a:t>
            </a:r>
            <a:r>
              <a:rPr lang="en-US"/>
              <a:t>is the count of total words in class 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/>
              <a:t>     	|V| </a:t>
            </a:r>
            <a:r>
              <a:rPr lang="en-US"/>
              <a:t>is the length of vocabulary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  <a:r>
              <a:rPr i="1" lang="en-US"/>
              <a:t>S is the smoothing factor with value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/>
              <a:t>  p(sample/c</a:t>
            </a:r>
            <a:r>
              <a:rPr baseline="-25000" i="1" lang="en-US"/>
              <a:t>i</a:t>
            </a:r>
            <a:r>
              <a:rPr i="1" lang="en-US"/>
              <a:t>) =  P(c</a:t>
            </a:r>
            <a:r>
              <a:rPr baseline="-25000" i="1" lang="en-US"/>
              <a:t>i</a:t>
            </a:r>
            <a:r>
              <a:rPr i="1" lang="en-US"/>
              <a:t>)*  P(w</a:t>
            </a:r>
            <a:r>
              <a:rPr baseline="-25000" i="1" lang="en-US"/>
              <a:t>1</a:t>
            </a:r>
            <a:r>
              <a:rPr i="1" lang="en-US"/>
              <a:t>|c</a:t>
            </a:r>
            <a:r>
              <a:rPr baseline="-25000" i="1" lang="en-US"/>
              <a:t>i</a:t>
            </a:r>
            <a:r>
              <a:rPr i="1" lang="en-US"/>
              <a:t>) * P(w</a:t>
            </a:r>
            <a:r>
              <a:rPr baseline="-25000" i="1" lang="en-US"/>
              <a:t>2</a:t>
            </a:r>
            <a:r>
              <a:rPr i="1" lang="en-US"/>
              <a:t>|c</a:t>
            </a:r>
            <a:r>
              <a:rPr baseline="-25000" i="1" lang="en-US"/>
              <a:t>i</a:t>
            </a:r>
            <a:r>
              <a:rPr i="1" lang="en-US"/>
              <a:t>) * P(w</a:t>
            </a:r>
            <a:r>
              <a:rPr baseline="-25000" i="1" lang="en-US"/>
              <a:t>3</a:t>
            </a:r>
            <a:r>
              <a:rPr i="1" lang="en-US"/>
              <a:t>|c</a:t>
            </a:r>
            <a:r>
              <a:rPr baseline="-25000" i="1" lang="en-US"/>
              <a:t>i</a:t>
            </a:r>
            <a:r>
              <a:rPr i="1" lang="en-US"/>
              <a:t>) ………………………. P(w</a:t>
            </a:r>
            <a:r>
              <a:rPr baseline="-25000" i="1" lang="en-US"/>
              <a:t>|sample|</a:t>
            </a:r>
            <a:r>
              <a:rPr i="1" lang="en-US"/>
              <a:t>|c</a:t>
            </a:r>
            <a:r>
              <a:rPr baseline="-25000" i="1" lang="en-US"/>
              <a:t>i</a:t>
            </a:r>
            <a:r>
              <a:rPr i="1" lang="en-US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-US"/>
              <a:t>  </a:t>
            </a:r>
            <a:r>
              <a:rPr i="1" lang="en-US"/>
              <a:t>p(sample/c</a:t>
            </a:r>
            <a:r>
              <a:rPr baseline="-25000" i="1" lang="en-US"/>
              <a:t>2</a:t>
            </a:r>
            <a:r>
              <a:rPr i="1" lang="en-US"/>
              <a:t>) =  P(c</a:t>
            </a:r>
            <a:r>
              <a:rPr baseline="-25000" i="1" lang="en-US"/>
              <a:t>2</a:t>
            </a:r>
            <a:r>
              <a:rPr i="1" lang="en-US"/>
              <a:t>)*  P(w</a:t>
            </a:r>
            <a:r>
              <a:rPr baseline="-25000" i="1" lang="en-US"/>
              <a:t>1</a:t>
            </a:r>
            <a:r>
              <a:rPr i="1" lang="en-US"/>
              <a:t>|c</a:t>
            </a:r>
            <a:r>
              <a:rPr baseline="-25000" i="1" lang="en-US"/>
              <a:t>2</a:t>
            </a:r>
            <a:r>
              <a:rPr i="1" lang="en-US"/>
              <a:t>) * P(w</a:t>
            </a:r>
            <a:r>
              <a:rPr baseline="-25000" i="1" lang="en-US"/>
              <a:t>2</a:t>
            </a:r>
            <a:r>
              <a:rPr i="1" lang="en-US"/>
              <a:t>|c</a:t>
            </a:r>
            <a:r>
              <a:rPr baseline="-25000" i="1" lang="en-US"/>
              <a:t>2</a:t>
            </a:r>
            <a:r>
              <a:rPr i="1" lang="en-US"/>
              <a:t>) * P(w</a:t>
            </a:r>
            <a:r>
              <a:rPr baseline="-25000" i="1" lang="en-US"/>
              <a:t>3</a:t>
            </a:r>
            <a:r>
              <a:rPr i="1" lang="en-US"/>
              <a:t>|c</a:t>
            </a:r>
            <a:r>
              <a:rPr baseline="-25000" i="1" lang="en-US"/>
              <a:t>2</a:t>
            </a:r>
            <a:r>
              <a:rPr i="1" lang="en-US"/>
              <a:t>) ………………………. P(w</a:t>
            </a:r>
            <a:r>
              <a:rPr baseline="-25000" i="1" lang="en-US"/>
              <a:t>|sample|</a:t>
            </a:r>
            <a:r>
              <a:rPr i="1" lang="en-US"/>
              <a:t>|c</a:t>
            </a:r>
            <a:r>
              <a:rPr baseline="-25000" i="1" lang="en-US"/>
              <a:t>2</a:t>
            </a:r>
            <a:r>
              <a:rPr i="1" lang="en-US"/>
              <a:t>)</a:t>
            </a:r>
          </a:p>
          <a:p>
            <a:pPr indent="0" lvl="0" marL="91440" rtl="0">
              <a:spcBef>
                <a:spcPts val="0"/>
              </a:spcBef>
              <a:buNone/>
            </a:pPr>
            <a:r>
              <a:rPr i="1" lang="en-US"/>
              <a:t>MAX(p(sample/c</a:t>
            </a:r>
            <a:r>
              <a:rPr baseline="-25000" i="1" lang="en-US"/>
              <a:t>i</a:t>
            </a:r>
            <a:r>
              <a:rPr i="1" lang="en-US"/>
              <a:t>) , p(sample/c</a:t>
            </a:r>
            <a:r>
              <a:rPr baseline="-25000" i="1" lang="en-US"/>
              <a:t>2</a:t>
            </a:r>
            <a:r>
              <a:rPr i="1" lang="en-US"/>
              <a:t>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graphicFrame>
        <p:nvGraphicFramePr>
          <p:cNvPr id="332" name="Shape 332"/>
          <p:cNvGraphicFramePr/>
          <p:nvPr/>
        </p:nvGraphicFramePr>
        <p:xfrm>
          <a:off x="1096963" y="1846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{315EFB7A-C4DF-46C2-A10D-9DB8F1108A2C}</a:tableStyleId>
              </a:tblPr>
              <a:tblGrid>
                <a:gridCol w="5029200"/>
                <a:gridCol w="502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Model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Accuracy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Naïve Bayes</a:t>
                      </a:r>
                      <a:r>
                        <a:rPr lang="en-US" sz="1800"/>
                        <a:t>  (own implementation)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0.533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Naïve</a:t>
                      </a:r>
                      <a:r>
                        <a:rPr lang="en-US" sz="1800"/>
                        <a:t> Bayes Multiplier  (CV)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0.888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Naïve</a:t>
                      </a:r>
                      <a:r>
                        <a:rPr lang="en-US" sz="1800"/>
                        <a:t> Bayes Multiplier (TF-IDF)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0.835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Random Forest (CV)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0.839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Random Forest (TF-IDF)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0.838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SVM (CV)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0.870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SVM (TF-IDF)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0.930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Linear Regression (CV)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0.851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Linear Regression (TF-IDF)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0.923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– Confusion Matrix</a:t>
            </a:r>
          </a:p>
        </p:txBody>
      </p:sp>
      <p:pic>
        <p:nvPicPr>
          <p:cNvPr id="338" name="Shape 3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14" y="2109151"/>
            <a:ext cx="2429382" cy="20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Bayes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665" y="4208882"/>
            <a:ext cx="2470201" cy="207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0991" y="2126199"/>
            <a:ext cx="2526406" cy="210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0991" y="4223534"/>
            <a:ext cx="2526406" cy="208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6992" y="2075724"/>
            <a:ext cx="2497477" cy="216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6992" y="4206610"/>
            <a:ext cx="2512177" cy="211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96771" y="2059185"/>
            <a:ext cx="2391503" cy="206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15459" y="4317936"/>
            <a:ext cx="2372815" cy="202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Division of Work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1096963" y="2109114"/>
            <a:ext cx="10058399" cy="3764881"/>
            <a:chOff x="0" y="10599"/>
            <a:chExt cx="10058399" cy="3764881"/>
          </a:xfrm>
        </p:grpSpPr>
        <p:sp>
          <p:nvSpPr>
            <p:cNvPr id="358" name="Shape 358"/>
            <p:cNvSpPr/>
            <p:nvPr/>
          </p:nvSpPr>
          <p:spPr>
            <a:xfrm>
              <a:off x="0" y="10599"/>
              <a:ext cx="10058399" cy="8634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9B7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42151" y="52750"/>
              <a:ext cx="9974097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MNB Implementation – All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0" y="977740"/>
              <a:ext cx="10058399" cy="8634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9B7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42151" y="1019891"/>
              <a:ext cx="9974097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Preprocessing – Shubhi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0" y="1944880"/>
              <a:ext cx="10058399" cy="8634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9B7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42151" y="1987031"/>
              <a:ext cx="9974097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 Extraction – Linghan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2912020"/>
              <a:ext cx="10058399" cy="86346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89B7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2151" y="2954171"/>
              <a:ext cx="9974097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Models &amp; Evaluations - Emily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0" y="0"/>
            <a:ext cx="12192000" cy="4904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7964" y="643538"/>
            <a:ext cx="7237172" cy="36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type="ctrTitle"/>
          </p:nvPr>
        </p:nvSpPr>
        <p:spPr>
          <a:xfrm>
            <a:off x="1065197" y="512064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75" name="Shape 375"/>
          <p:cNvSpPr txBox="1"/>
          <p:nvPr>
            <p:ph idx="1" type="subTitle"/>
          </p:nvPr>
        </p:nvSpPr>
        <p:spPr>
          <a:xfrm>
            <a:off x="1065212" y="5943600"/>
            <a:ext cx="10058400" cy="5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52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Veritas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900369" y="641799"/>
            <a:ext cx="6480662" cy="5335163"/>
            <a:chOff x="158506" y="2036"/>
            <a:chExt cx="6480662" cy="5335163"/>
          </a:xfrm>
        </p:grpSpPr>
        <p:sp>
          <p:nvSpPr>
            <p:cNvPr id="208" name="Shape 208"/>
            <p:cNvSpPr/>
            <p:nvPr/>
          </p:nvSpPr>
          <p:spPr>
            <a:xfrm>
              <a:off x="2104358" y="2036"/>
              <a:ext cx="2588958" cy="168282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186507" y="84185"/>
              <a:ext cx="2424660" cy="15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Emily Dutile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1151961" y="843447"/>
              <a:ext cx="4493752" cy="4493752"/>
            </a:xfrm>
            <a:custGeom>
              <a:pathLst>
                <a:path extrusionOk="0" h="120000" w="120000">
                  <a:moveTo>
                    <a:pt x="103872" y="19070"/>
                  </a:moveTo>
                  <a:lnTo>
                    <a:pt x="103871" y="19069"/>
                  </a:lnTo>
                  <a:cubicBezTo>
                    <a:pt x="113105" y="28967"/>
                    <a:pt x="118721" y="41696"/>
                    <a:pt x="119806" y="55188"/>
                  </a:cubicBezTo>
                </a:path>
              </a:pathLst>
            </a:custGeom>
            <a:noFill/>
            <a:ln cap="flat" cmpd="sng" w="12700">
              <a:solidFill>
                <a:srgbClr val="43C1A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50210" y="3372350"/>
              <a:ext cx="2588958" cy="168282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132359" y="3454499"/>
              <a:ext cx="2424660" cy="15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Shubhi Mittai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51961" y="843447"/>
              <a:ext cx="4493752" cy="4493752"/>
            </a:xfrm>
            <a:custGeom>
              <a:pathLst>
                <a:path extrusionOk="0" h="120000" w="120000">
                  <a:moveTo>
                    <a:pt x="78441" y="117095"/>
                  </a:moveTo>
                  <a:cubicBezTo>
                    <a:pt x="66451" y="120967"/>
                    <a:pt x="53547" y="120967"/>
                    <a:pt x="41558" y="117094"/>
                  </a:cubicBezTo>
                </a:path>
              </a:pathLst>
            </a:custGeom>
            <a:noFill/>
            <a:ln cap="flat" cmpd="sng" w="12700">
              <a:solidFill>
                <a:srgbClr val="43C1A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506" y="3372350"/>
              <a:ext cx="2588958" cy="168282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40655" y="3454499"/>
              <a:ext cx="2424660" cy="15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Linghan Xing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1151961" y="843447"/>
              <a:ext cx="4493752" cy="4493752"/>
            </a:xfrm>
            <a:custGeom>
              <a:pathLst>
                <a:path extrusionOk="0" h="120000" w="120000">
                  <a:moveTo>
                    <a:pt x="193" y="55189"/>
                  </a:moveTo>
                  <a:lnTo>
                    <a:pt x="193" y="55189"/>
                  </a:lnTo>
                  <a:cubicBezTo>
                    <a:pt x="1278" y="41696"/>
                    <a:pt x="6893" y="28967"/>
                    <a:pt x="16127" y="19070"/>
                  </a:cubicBezTo>
                </a:path>
              </a:pathLst>
            </a:custGeom>
            <a:noFill/>
            <a:ln cap="flat" cmpd="sng" w="12700">
              <a:solidFill>
                <a:srgbClr val="43C1A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3" name="Shape 2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Shape 22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7892143" y="2085703"/>
            <a:ext cx="356616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Shape 2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864" l="0" r="3" t="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type="title"/>
          </p:nvPr>
        </p:nvSpPr>
        <p:spPr>
          <a:xfrm>
            <a:off x="7859485" y="634946"/>
            <a:ext cx="369025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7859485" y="2198914"/>
            <a:ext cx="3690257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late 2016, the top 20 fake news stories on Facebook were reported to outperform the top 20 real news stories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‘Fake News’ was a headline in 27,000 articles in 2016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Approaches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4744850" y="2419842"/>
            <a:ext cx="6791700" cy="2089753"/>
            <a:chOff x="2987" y="1780079"/>
            <a:chExt cx="6791700" cy="2089753"/>
          </a:xfrm>
        </p:grpSpPr>
        <p:sp>
          <p:nvSpPr>
            <p:cNvPr id="240" name="Shape 240"/>
            <p:cNvSpPr/>
            <p:nvPr/>
          </p:nvSpPr>
          <p:spPr>
            <a:xfrm>
              <a:off x="2987" y="1780079"/>
              <a:ext cx="2612192" cy="2089753"/>
            </a:xfrm>
            <a:prstGeom prst="homePlate">
              <a:avLst>
                <a:gd fmla="val 25000" name="adj"/>
              </a:avLst>
            </a:prstGeom>
            <a:gradFill>
              <a:gsLst>
                <a:gs pos="0">
                  <a:srgbClr val="96BFA5"/>
                </a:gs>
                <a:gs pos="45000">
                  <a:srgbClr val="A7C9B3"/>
                </a:gs>
                <a:gs pos="100000">
                  <a:srgbClr val="AFD2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2987" y="1780079"/>
              <a:ext cx="2350973" cy="2089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92150" rIns="36860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Processing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Lemmintization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Stemming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 words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Translation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092741" y="1780079"/>
              <a:ext cx="2612192" cy="2089753"/>
            </a:xfrm>
            <a:prstGeom prst="chevron">
              <a:avLst>
                <a:gd fmla="val 25000" name="adj"/>
              </a:avLst>
            </a:prstGeom>
            <a:gradFill>
              <a:gsLst>
                <a:gs pos="0">
                  <a:srgbClr val="9DD2B2"/>
                </a:gs>
                <a:gs pos="45000">
                  <a:srgbClr val="AEDABF"/>
                </a:gs>
                <a:gs pos="100000">
                  <a:srgbClr val="B4E1C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615179" y="1780079"/>
              <a:ext cx="1567316" cy="2089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92150" rIns="9215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Extraction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Bag-of-words (count vector)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TF-IDF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Word2Vec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4182495" y="1780079"/>
              <a:ext cx="2612192" cy="2089753"/>
            </a:xfrm>
            <a:prstGeom prst="chevron">
              <a:avLst>
                <a:gd fmla="val 25000" name="adj"/>
              </a:avLst>
            </a:prstGeom>
            <a:gradFill>
              <a:gsLst>
                <a:gs pos="0">
                  <a:srgbClr val="B8D6C4"/>
                </a:gs>
                <a:gs pos="45000">
                  <a:srgbClr val="C5DFCF"/>
                </a:gs>
                <a:gs pos="100000">
                  <a:srgbClr val="CAE5D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704933" y="1780079"/>
              <a:ext cx="1567316" cy="2089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92150" rIns="92150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Bayes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Gradient-boosted decision trees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Deep neural network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Goal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Char char=" "/>
            </a:pPr>
            <a:r>
              <a:rPr b="0" i="0" lang="en-US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Build a model that can differentiate between “Real” news vs “Fake” news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1103003" y="2858511"/>
            <a:ext cx="10046318" cy="2266087"/>
            <a:chOff x="6040" y="759996"/>
            <a:chExt cx="10046318" cy="2266087"/>
          </a:xfrm>
        </p:grpSpPr>
        <p:sp>
          <p:nvSpPr>
            <p:cNvPr id="258" name="Shape 258"/>
            <p:cNvSpPr/>
            <p:nvPr/>
          </p:nvSpPr>
          <p:spPr>
            <a:xfrm>
              <a:off x="6040" y="759996"/>
              <a:ext cx="1888405" cy="2266086"/>
            </a:xfrm>
            <a:prstGeom prst="rect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5894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6040" y="1666431"/>
              <a:ext cx="1888405" cy="1359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6525" rIns="186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Generate/get labeled data set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40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6040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86525" rIns="186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5519" y="759996"/>
              <a:ext cx="1888405" cy="2266086"/>
            </a:xfrm>
            <a:prstGeom prst="rect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5894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2045519" y="1666431"/>
              <a:ext cx="1888405" cy="1359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6525" rIns="186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Selected training data and testing data (70%, 30%)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045519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2045519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86525" rIns="186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4084997" y="759996"/>
              <a:ext cx="1888405" cy="2266086"/>
            </a:xfrm>
            <a:prstGeom prst="rect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5894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4084997" y="1666431"/>
              <a:ext cx="1888405" cy="1359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6525" rIns="186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 features: count vectorization and Term Frequency - Inverse Doc Frequency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084997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4084997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86525" rIns="186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6124475" y="759996"/>
              <a:ext cx="1888405" cy="2266086"/>
            </a:xfrm>
            <a:prstGeom prst="rect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5894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6124475" y="1666431"/>
              <a:ext cx="1888405" cy="1359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6525" rIns="186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Multinominal Naïve Bayes that classifies fake and real articles based on words and phrases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6124475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6124475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86525" rIns="186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163953" y="759996"/>
              <a:ext cx="1888405" cy="2266086"/>
            </a:xfrm>
            <a:prstGeom prst="rect">
              <a:avLst/>
            </a:prstGeom>
            <a:gradFill>
              <a:gsLst>
                <a:gs pos="0">
                  <a:srgbClr val="F5F5F5"/>
                </a:gs>
                <a:gs pos="45000">
                  <a:srgbClr val="FDFDFD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5894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8163953" y="1666431"/>
              <a:ext cx="1888405" cy="1359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6525" rIns="1865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and evaluate Random Forest + other models that classifies fake news and real news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8163953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8163953" y="759996"/>
              <a:ext cx="1888405" cy="90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186525" rIns="1865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</a:p>
        </p:txBody>
      </p:sp>
      <p:sp>
        <p:nvSpPr>
          <p:cNvPr id="283" name="Shape 283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fundamental truths in this world: Paul Ryan desperately wants to be president. And Paul Ryan will never be president. Today proved it.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1: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 of words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patterns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symbols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could be: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</a:p>
        </p:txBody>
      </p:sp>
      <p:sp>
        <p:nvSpPr>
          <p:cNvPr id="292" name="Shape 292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fundamental truths in this world: Paul Ryan desperately wants to be president. And Paul Ryan will never be president. Today proved it.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words extraction: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words that are frequent in our natural language but usually doesn’t have additional information, such as words like a, on, this, the, is, etc.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will be tokenized into a list of words, with all the punctuation being taken away, all words are lower cased.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Stemming: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that has the same roots are assigned to a same root word. For example: attack, attacking and attacked will be categorized as the same root word: attack.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Working on the matrix!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5486398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{315EFB7A-C4DF-46C2-A10D-9DB8F1108A2C}</a:tableStyleId>
              </a:tblPr>
              <a:tblGrid>
                <a:gridCol w="985350"/>
                <a:gridCol w="985350"/>
                <a:gridCol w="985350"/>
                <a:gridCol w="985350"/>
                <a:gridCol w="985350"/>
              </a:tblGrid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f(w2,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f(w3, d1)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f(wn, d1)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d2)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</a:tr>
              <a:tr h="61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f(w1, dm)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…</a:t>
                      </a:r>
                    </a:p>
                  </a:txBody>
                  <a:tcPr marT="6350" marB="0" marR="6350" marL="63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u="none" cap="none" strike="noStrike"/>
                        <a:t>f(wn, dm)</a:t>
                      </a: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302" name="Shape 302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matrix with: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of document rows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vocabulary columns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