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D861C4-F741-4AC8-964C-4A14131AA18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http://www.fakenewschallenge.org/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 how artificial intelligence technologies could be leveraged to combat fake news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BA9310-65B2-429C-9642-250C609095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8C47C5-BBE5-4644-A30D-1D865F2EE3D2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B1CFDF-A96E-4EC6-ABE1-628FD79F11A6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Bayseian Approach to Identifying Fake News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199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CS5100 Fall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860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4"/>
          <p:cNvSpPr txBox="1"/>
          <p:nvPr/>
        </p:nvSpPr>
        <p:spPr>
          <a:xfrm>
            <a:off x="492480" y="516960"/>
            <a:ext cx="3084480" cy="577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36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Meet the Developers.</a:t>
            </a:r>
            <a:r>
              <a:rPr b="0" lang="en-US" sz="36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 Veritas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4741920" y="938880"/>
            <a:ext cx="6797160" cy="155880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3640" rIns="247680" tIns="323640" bIns="324000" anchor="ctr"/>
          <a:p>
            <a:pPr>
              <a:lnSpc>
                <a:spcPct val="90000"/>
              </a:lnSpc>
            </a:pPr>
            <a:r>
              <a:rPr b="0" lang="en-US" sz="6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Emily Dutile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741920" y="2685240"/>
            <a:ext cx="6797160" cy="1558800"/>
          </a:xfrm>
          <a:prstGeom prst="roundRect">
            <a:avLst>
              <a:gd name="adj" fmla="val 16667"/>
            </a:avLst>
          </a:prstGeom>
          <a:solidFill>
            <a:schemeClr val="accent2">
              <a:hueOff val="1620045"/>
              <a:satOff val="225"/>
              <a:lumOff val="19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3640" rIns="247680" tIns="323640" bIns="324000" anchor="ctr"/>
          <a:p>
            <a:pPr>
              <a:lnSpc>
                <a:spcPct val="90000"/>
              </a:lnSpc>
            </a:pPr>
            <a:r>
              <a:rPr b="0" lang="en-US" sz="6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Shubhi Mittai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741920" y="4431600"/>
            <a:ext cx="6797160" cy="1558800"/>
          </a:xfrm>
          <a:prstGeom prst="roundRect">
            <a:avLst>
              <a:gd name="adj" fmla="val 16667"/>
            </a:avLst>
          </a:prstGeom>
          <a:solidFill>
            <a:schemeClr val="accent2">
              <a:hueOff val="3240090"/>
              <a:satOff val="451"/>
              <a:lumOff val="39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23640" rIns="247680" tIns="323640" bIns="324000" anchor="ctr"/>
          <a:p>
            <a:pPr>
              <a:lnSpc>
                <a:spcPct val="90000"/>
              </a:lnSpc>
            </a:pPr>
            <a:r>
              <a:rPr b="0" lang="en-US" sz="6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Linghan 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2992680" y="356760"/>
            <a:ext cx="6095520" cy="58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860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492480" y="516960"/>
            <a:ext cx="3084480" cy="577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36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36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Line 5"/>
          <p:cNvSpPr/>
          <p:nvPr/>
        </p:nvSpPr>
        <p:spPr>
          <a:xfrm>
            <a:off x="4741560" y="639720"/>
            <a:ext cx="6797880" cy="360"/>
          </a:xfrm>
          <a:prstGeom prst="line">
            <a:avLst/>
          </a:prstGeom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3"/>
          <a:fontRef idx="minor"/>
        </p:style>
      </p:sp>
      <p:sp>
        <p:nvSpPr>
          <p:cNvPr id="107" name="CustomShape 6"/>
          <p:cNvSpPr/>
          <p:nvPr/>
        </p:nvSpPr>
        <p:spPr>
          <a:xfrm>
            <a:off x="4741920" y="639720"/>
            <a:ext cx="6797160" cy="28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7760" rIns="167760" tIns="167760" bIns="16776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lie gets halfway around the world before the truth has a chance to get its pants on.”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7"/>
          <p:cNvSpPr/>
          <p:nvPr/>
        </p:nvSpPr>
        <p:spPr>
          <a:xfrm>
            <a:off x="4741560" y="3464640"/>
            <a:ext cx="6797880" cy="360"/>
          </a:xfrm>
          <a:prstGeom prst="line">
            <a:avLst/>
          </a:prstGeom>
          <a:ln>
            <a:solidFill>
              <a:schemeClr val="accent2">
                <a:hueOff val="3240090"/>
                <a:satOff val="451"/>
                <a:lumOff val="392"/>
                <a:alphaOff val="0"/>
              </a:schemeClr>
            </a:solidFill>
            <a:round/>
          </a:ln>
        </p:spPr>
        <p:style>
          <a:lnRef idx="1"/>
          <a:fillRef idx="0"/>
          <a:effectRef idx="3"/>
          <a:fontRef idx="minor"/>
        </p:style>
      </p:sp>
      <p:sp>
        <p:nvSpPr>
          <p:cNvPr id="109" name="CustomShape 8"/>
          <p:cNvSpPr/>
          <p:nvPr/>
        </p:nvSpPr>
        <p:spPr>
          <a:xfrm>
            <a:off x="4741920" y="3464640"/>
            <a:ext cx="6797160" cy="28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7760" rIns="167760" tIns="167760" bIns="16776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Winston Churchill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ctr">
              <a:lnSpc>
                <a:spcPct val="10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a model that can differentiate between “Real” news vs “Fake” news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4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144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440" y="4906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1066680" y="5252760"/>
            <a:ext cx="10058040" cy="102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Fake News?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46560" y="806400"/>
            <a:ext cx="2533320" cy="151992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 Connection: Headlines, visuals or captions don’t support the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3433680" y="806400"/>
            <a:ext cx="2533320" cy="1519920"/>
          </a:xfrm>
          <a:prstGeom prst="rect">
            <a:avLst/>
          </a:prstGeom>
          <a:solidFill>
            <a:schemeClr val="accent2">
              <a:hueOff val="540015"/>
              <a:satOff val="75"/>
              <a:lumOff val="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 Context: Genuine content is shared with false contextual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6220440" y="806400"/>
            <a:ext cx="2533320" cy="1519920"/>
          </a:xfrm>
          <a:prstGeom prst="rect">
            <a:avLst/>
          </a:prstGeom>
          <a:solidFill>
            <a:schemeClr val="accent2">
              <a:hueOff val="1080030"/>
              <a:satOff val="150"/>
              <a:lumOff val="13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Manipulated content: Genuine information or  imagery is manipulated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9007200" y="806400"/>
            <a:ext cx="2533320" cy="1519920"/>
          </a:xfrm>
          <a:prstGeom prst="rect">
            <a:avLst/>
          </a:prstGeom>
          <a:solidFill>
            <a:schemeClr val="accent2">
              <a:hueOff val="1620045"/>
              <a:satOff val="225"/>
              <a:lumOff val="19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Satire or Parody: No intention to cause harm but potential to fool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040120" y="2579760"/>
            <a:ext cx="2533320" cy="1519920"/>
          </a:xfrm>
          <a:prstGeom prst="rect">
            <a:avLst/>
          </a:prstGeom>
          <a:solidFill>
            <a:schemeClr val="accent2">
              <a:hueOff val="2160060"/>
              <a:satOff val="301"/>
              <a:lumOff val="26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Misleading Content: Misleading use of information to frame an issue/individual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826880" y="2579760"/>
            <a:ext cx="2533320" cy="1519920"/>
          </a:xfrm>
          <a:prstGeom prst="rect">
            <a:avLst/>
          </a:prstGeom>
          <a:solidFill>
            <a:schemeClr val="accent2">
              <a:hueOff val="2700075"/>
              <a:satOff val="376"/>
              <a:lumOff val="32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Imposter Content: Impersonation of genuine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7613640" y="2579760"/>
            <a:ext cx="2533320" cy="1519920"/>
          </a:xfrm>
          <a:prstGeom prst="rect">
            <a:avLst/>
          </a:prstGeom>
          <a:solidFill>
            <a:schemeClr val="accent2">
              <a:hueOff val="3240090"/>
              <a:satOff val="451"/>
              <a:lumOff val="39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Fabricated content: New content that is 100% 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99800" y="2355120"/>
            <a:ext cx="2337480" cy="3272400"/>
          </a:xfrm>
          <a:prstGeom prst="rect">
            <a:avLst/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160" rIns="182160" tIns="1573920" bIns="395640"/>
          <a:p>
            <a:pPr>
              <a:lnSpc>
                <a:spcPct val="9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Assemble a dataset of fake and real news from Kaggle and other outside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778040" y="2682360"/>
            <a:ext cx="981360" cy="98136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680" rIns="76680" tIns="12600" bIns="1260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99800" y="5627880"/>
            <a:ext cx="2337480" cy="3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3671640" y="2355120"/>
            <a:ext cx="2337480" cy="3272400"/>
          </a:xfrm>
          <a:prstGeom prst="rect">
            <a:avLst/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160" rIns="182160" tIns="1573920" bIns="395640"/>
          <a:p>
            <a:pPr>
              <a:lnSpc>
                <a:spcPct val="9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the training data and testing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349520" y="2682360"/>
            <a:ext cx="981360" cy="98136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680" rIns="76680" tIns="12600" bIns="1260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3671640" y="5627880"/>
            <a:ext cx="2337480" cy="3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6243120" y="2355120"/>
            <a:ext cx="2337480" cy="3272400"/>
          </a:xfrm>
          <a:prstGeom prst="rect">
            <a:avLst/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160" rIns="182160" tIns="1573920" bIns="395640"/>
          <a:p>
            <a:pPr>
              <a:lnSpc>
                <a:spcPct val="9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features: text transformation using count vectorization or Term Frequency–Inverse Document Frequency (TF-IDF) &amp; choose type of text to use (headline vs. full 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6921000" y="2682360"/>
            <a:ext cx="981360" cy="98136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680" rIns="76680" tIns="12600" bIns="1260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6243120" y="5627880"/>
            <a:ext cx="2337480" cy="3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>
            <a:off x="8814600" y="2355120"/>
            <a:ext cx="2337480" cy="3272400"/>
          </a:xfrm>
          <a:prstGeom prst="rect">
            <a:avLst/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160" rIns="182160" tIns="1573920" bIns="395640"/>
          <a:p>
            <a:pPr>
              <a:lnSpc>
                <a:spcPct val="9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a Naive Bayes classifier to create a model to classify an article as fake or real based on its words and 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9492480" y="2682360"/>
            <a:ext cx="981360" cy="98136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680" rIns="76680" tIns="12600" bIns="1260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3"/>
          <p:cNvSpPr/>
          <p:nvPr/>
        </p:nvSpPr>
        <p:spPr>
          <a:xfrm>
            <a:off x="8814600" y="5627880"/>
            <a:ext cx="2337480" cy="3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Fake News: Kaggle dataset of ~13,000 articles published in the 2016 election cycle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Real News: 10,558 articles from All Sides published in 2015 and 2016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097280" y="2968560"/>
            <a:ext cx="10188000" cy="12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Dividing the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Peer to peer coding / team coding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Sprints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work every Saturday/Sunday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Application>LibreOffice/5.0.6.2$Linux_X86_64 LibreOffice_project/00$Build-2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2017-11-05T22:56:45Z</dcterms:created>
  <dc:creator>Emily Dutile</dc:creator>
  <dc:language>en-US</dc:language>
  <cp:lastModifiedBy>Emily Dutile</cp:lastModifiedBy>
  <dcterms:modified xsi:type="dcterms:W3CDTF">2017-12-01T13:26:21Z</dcterms:modified>
  <cp:revision>68</cp:revision>
  <dc:title>Fake News Challenge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