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88440"/>
  </p:normalViewPr>
  <p:slideViewPr>
    <p:cSldViewPr snapToGrid="0">
      <p:cViewPr varScale="1">
        <p:scale>
          <a:sx n="107" d="100"/>
          <a:sy n="107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D1A9C-862F-4743-BDB4-2E16DAA1631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407-A149-1243-97E8-3657CA09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64407-A149-1243-97E8-3657CA09CB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F468-7808-3C4D-E2E4-B40D83B6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098FA-A519-4259-EC2C-3456D4BA3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57C6-F7B7-8A3E-8B1A-AB389158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4324-57CE-615C-E768-75B150E2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124B-30FC-E95E-0B49-EFD28D97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9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C36E-3AC1-09BC-4573-AAE9422C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5BD20-8696-1413-D496-D4F64FD8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2A35-FD18-4970-D6A1-3F81CEC2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E956-A917-C3BB-FB40-17DB22E8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431E-E254-B652-9F0F-46910C1E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C8215-49ED-D81D-D9E4-B7071AA5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AC178-02D3-A160-87A2-319C1E983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C8D9-2683-6ABA-F260-32AD08CB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234A-D8CA-62C7-D2AA-2DB771EB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37F5-447B-BF0D-869C-CC7F77BF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79B-969C-7527-372B-B211955B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4B84-CA64-620A-F45E-8E763711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FB14-74CC-8B1E-B633-AFE1AE2B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EDE2-4130-2391-A222-5F8DA3F9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C772-8784-4244-1521-C3D8EFF1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F970-77A0-7D25-D36D-D87FC710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C317D-68D4-1EA4-598F-7ABD70E7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1C54-BF8A-6A4C-C9A6-0DDE7FA4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F82E-A886-A4BE-1078-5C12787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A488-4792-B0BD-1153-10DEBD5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7D74-095B-FF42-925F-0FD43018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F4DA-4338-4B58-F1DE-42F464F2A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CE77-760E-C9F6-F8E6-9FC9AA8D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558EA-B2C4-2E1C-28EE-27A98F02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AD4A-9377-B155-F862-79BDDA21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B34BC-DA3B-65CB-719D-F521956E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AF8-6C57-6527-CEDC-FD2A0E0F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2471E-BA6C-BDC6-B719-94301EDA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5931B-5DEE-D17B-4BE7-A6F9D2D8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20B6-0A1E-B045-30B6-7AA424B29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92EEA-AA82-35DC-9EF5-B1EC6B452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346BF-3526-CDBD-0EF6-02716792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D41EC-1840-033A-CE31-61E7A53D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0E2C5-53EA-2A35-3951-7EF08624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37EB-AD12-2492-E150-A5691862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4648A-7E5F-74AE-96C6-457022E7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21F0A-BB0A-CF66-ABF1-22D9F2D7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2DB7C-13AC-A7C9-D4D2-43601C3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0808A-17AF-5B92-3933-162117DD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2848-8A12-00E7-34C7-C20EC5F6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6F92D-3319-832E-17AC-D62AB765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5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734A-39A6-4D91-C421-C61983C3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890-D633-4C9C-5DE9-26226814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A714-260E-6960-FB56-D3F8E504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9E32-45EC-9971-8BB2-DA086C1B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B2E51-7EE4-3266-1D8B-9A838E4C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F680-E667-0BC1-72B5-54AEF32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AD8A-3F98-34D5-EF50-38CFCC93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12843-641B-CD09-21C2-DEAAE7D88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861FC-5F78-A288-A702-2861E35B6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C966-4A6A-6941-B93A-7C46F98E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F04A-DC02-668A-DC4A-B1A400D4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5A9E-CCEC-5EC4-09C7-05A68385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9645F-290D-3710-BDCF-1B01DC48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6051-8FFB-0F07-4FC5-A655D282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43EF0-7987-24BD-4A70-617E457A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7D07-D512-918D-17C0-3FBED690A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BB2E-DE96-624D-25A9-D9CA5065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C9A5-F6DE-81E4-CC0E-69BB63667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 A/B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84C7-0BEB-6222-D886-B775D2454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Lingjie He, PhD</a:t>
            </a:r>
          </a:p>
        </p:txBody>
      </p:sp>
    </p:spTree>
    <p:extLst>
      <p:ext uri="{BB962C8B-B14F-4D97-AF65-F5344CB8AC3E}">
        <p14:creationId xmlns:p14="http://schemas.microsoft.com/office/powerpoint/2010/main" val="366325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5B8A-F696-E623-37F8-C5185082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C8E1-A06A-39E8-7F32-34A8E777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to solve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Data processing</a:t>
            </a:r>
          </a:p>
          <a:p>
            <a:pPr lvl="1"/>
            <a:r>
              <a:rPr lang="en-US" dirty="0"/>
              <a:t>Exploratory data analysis (EDA)</a:t>
            </a:r>
          </a:p>
          <a:p>
            <a:pPr lvl="1"/>
            <a:r>
              <a:rPr lang="en-US" dirty="0"/>
              <a:t>Statistical analysis</a:t>
            </a:r>
          </a:p>
          <a:p>
            <a:r>
              <a:rPr lang="en-US" dirty="0"/>
              <a:t>Data Insights</a:t>
            </a:r>
          </a:p>
        </p:txBody>
      </p:sp>
    </p:spTree>
    <p:extLst>
      <p:ext uri="{BB962C8B-B14F-4D97-AF65-F5344CB8AC3E}">
        <p14:creationId xmlns:p14="http://schemas.microsoft.com/office/powerpoint/2010/main" val="331118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F64D-E898-2FC7-4C49-1304641C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36E8-1914-D20D-8EEB-9AA631F5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new ad generate more responses to their questionnaire? </a:t>
            </a:r>
          </a:p>
          <a:p>
            <a:endParaRPr lang="en-US" dirty="0"/>
          </a:p>
          <a:p>
            <a:r>
              <a:rPr lang="en-US" dirty="0"/>
              <a:t>Is the company justified in using the new ad? </a:t>
            </a:r>
          </a:p>
        </p:txBody>
      </p:sp>
    </p:spTree>
    <p:extLst>
      <p:ext uri="{BB962C8B-B14F-4D97-AF65-F5344CB8AC3E}">
        <p14:creationId xmlns:p14="http://schemas.microsoft.com/office/powerpoint/2010/main" val="53595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7;p16">
            <a:extLst>
              <a:ext uri="{FF2B5EF4-FFF2-40B4-BE49-F238E27FC236}">
                <a16:creationId xmlns:a16="http://schemas.microsoft.com/office/drawing/2014/main" id="{57F7C228-F7C7-5318-AB62-7A37AABF347F}"/>
              </a:ext>
            </a:extLst>
          </p:cNvPr>
          <p:cNvSpPr/>
          <p:nvPr/>
        </p:nvSpPr>
        <p:spPr>
          <a:xfrm>
            <a:off x="3983985" y="2009324"/>
            <a:ext cx="2382915" cy="669001"/>
          </a:xfrm>
          <a:prstGeom prst="chevron">
            <a:avLst>
              <a:gd name="adj" fmla="val 50000"/>
            </a:avLst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7" name="Google Shape;78;p16">
            <a:extLst>
              <a:ext uri="{FF2B5EF4-FFF2-40B4-BE49-F238E27FC236}">
                <a16:creationId xmlns:a16="http://schemas.microsoft.com/office/drawing/2014/main" id="{88D33332-615A-8F64-E55B-6AD20F449EC7}"/>
              </a:ext>
            </a:extLst>
          </p:cNvPr>
          <p:cNvSpPr/>
          <p:nvPr/>
        </p:nvSpPr>
        <p:spPr>
          <a:xfrm>
            <a:off x="6083205" y="2009324"/>
            <a:ext cx="2268696" cy="669001"/>
          </a:xfrm>
          <a:prstGeom prst="chevron">
            <a:avLst>
              <a:gd name="adj" fmla="val 50000"/>
            </a:avLst>
          </a:prstGeom>
          <a:solidFill>
            <a:srgbClr val="B6D7A8"/>
          </a:solidFill>
          <a:ln>
            <a:solidFill>
              <a:srgbClr val="FFC000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Google Shape;79;p16">
            <a:extLst>
              <a:ext uri="{FF2B5EF4-FFF2-40B4-BE49-F238E27FC236}">
                <a16:creationId xmlns:a16="http://schemas.microsoft.com/office/drawing/2014/main" id="{702A3FF6-DFC3-5A17-AE04-A15BAB938536}"/>
              </a:ext>
            </a:extLst>
          </p:cNvPr>
          <p:cNvSpPr/>
          <p:nvPr/>
        </p:nvSpPr>
        <p:spPr>
          <a:xfrm>
            <a:off x="8078229" y="2009324"/>
            <a:ext cx="2268696" cy="669001"/>
          </a:xfrm>
          <a:prstGeom prst="chevron">
            <a:avLst>
              <a:gd name="adj" fmla="val 50000"/>
            </a:avLst>
          </a:prstGeom>
          <a:solidFill>
            <a:srgbClr val="A4C2F4"/>
          </a:solidFill>
          <a:ln>
            <a:solidFill>
              <a:srgbClr val="FFC000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Google Shape;77;p16">
            <a:extLst>
              <a:ext uri="{FF2B5EF4-FFF2-40B4-BE49-F238E27FC236}">
                <a16:creationId xmlns:a16="http://schemas.microsoft.com/office/drawing/2014/main" id="{B7E49AF1-9353-89AD-D8B6-54F2ED3CB5E6}"/>
              </a:ext>
            </a:extLst>
          </p:cNvPr>
          <p:cNvSpPr/>
          <p:nvPr/>
        </p:nvSpPr>
        <p:spPr>
          <a:xfrm>
            <a:off x="1881557" y="2005942"/>
            <a:ext cx="2382915" cy="669001"/>
          </a:xfrm>
          <a:prstGeom prst="chevro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B2E06-3E24-21C3-5FDD-D70D1DA6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9" name="Google Shape;81;p16">
            <a:extLst>
              <a:ext uri="{FF2B5EF4-FFF2-40B4-BE49-F238E27FC236}">
                <a16:creationId xmlns:a16="http://schemas.microsoft.com/office/drawing/2014/main" id="{0252ACC0-9206-E07E-F8A6-263925B69C72}"/>
              </a:ext>
            </a:extLst>
          </p:cNvPr>
          <p:cNvSpPr txBox="1"/>
          <p:nvPr/>
        </p:nvSpPr>
        <p:spPr>
          <a:xfrm>
            <a:off x="2422808" y="2003547"/>
            <a:ext cx="1338002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/>
            </a:lvl1pPr>
          </a:lstStyle>
          <a:p>
            <a:pPr algn="ctr"/>
            <a:r>
              <a:rPr dirty="0"/>
              <a:t>Data </a:t>
            </a:r>
            <a:r>
              <a:rPr lang="en-US" dirty="0"/>
              <a:t>Processing</a:t>
            </a:r>
            <a:endParaRPr dirty="0"/>
          </a:p>
        </p:txBody>
      </p:sp>
      <p:sp>
        <p:nvSpPr>
          <p:cNvPr id="10" name="Google Shape;82;p16">
            <a:extLst>
              <a:ext uri="{FF2B5EF4-FFF2-40B4-BE49-F238E27FC236}">
                <a16:creationId xmlns:a16="http://schemas.microsoft.com/office/drawing/2014/main" id="{F4E7B864-3B5F-AE1E-4F88-0DACDE2A1C96}"/>
              </a:ext>
            </a:extLst>
          </p:cNvPr>
          <p:cNvSpPr txBox="1"/>
          <p:nvPr/>
        </p:nvSpPr>
        <p:spPr>
          <a:xfrm>
            <a:off x="4824742" y="2150324"/>
            <a:ext cx="7548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/>
            </a:lvl1pPr>
          </a:lstStyle>
          <a:p>
            <a:r>
              <a:rPr dirty="0"/>
              <a:t>EDA</a:t>
            </a: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14B27C5B-41E2-D6A2-702E-75995A12BB8F}"/>
              </a:ext>
            </a:extLst>
          </p:cNvPr>
          <p:cNvSpPr txBox="1"/>
          <p:nvPr/>
        </p:nvSpPr>
        <p:spPr>
          <a:xfrm>
            <a:off x="6718923" y="2030441"/>
            <a:ext cx="1249501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/>
            </a:lvl1pPr>
          </a:lstStyle>
          <a:p>
            <a:r>
              <a:rPr dirty="0"/>
              <a:t>Statistical analysis</a:t>
            </a:r>
          </a:p>
        </p:txBody>
      </p:sp>
      <p:sp>
        <p:nvSpPr>
          <p:cNvPr id="13" name="Google Shape;85;p16">
            <a:extLst>
              <a:ext uri="{FF2B5EF4-FFF2-40B4-BE49-F238E27FC236}">
                <a16:creationId xmlns:a16="http://schemas.microsoft.com/office/drawing/2014/main" id="{8A345FFB-CCE9-C9BF-558E-7F963A0B2398}"/>
              </a:ext>
            </a:extLst>
          </p:cNvPr>
          <p:cNvSpPr txBox="1"/>
          <p:nvPr/>
        </p:nvSpPr>
        <p:spPr>
          <a:xfrm>
            <a:off x="8644024" y="2022581"/>
            <a:ext cx="1249501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algn="ctr">
              <a:defRPr b="1"/>
            </a:pPr>
            <a:r>
              <a:rPr lang="en-US" dirty="0"/>
              <a:t>Data</a:t>
            </a:r>
          </a:p>
          <a:p>
            <a:pPr algn="ctr">
              <a:defRPr b="1"/>
            </a:pPr>
            <a:r>
              <a:rPr lang="en-US" dirty="0"/>
              <a:t>Insights</a:t>
            </a:r>
          </a:p>
        </p:txBody>
      </p:sp>
      <p:grpSp>
        <p:nvGrpSpPr>
          <p:cNvPr id="14" name="Google Shape;87;p16">
            <a:extLst>
              <a:ext uri="{FF2B5EF4-FFF2-40B4-BE49-F238E27FC236}">
                <a16:creationId xmlns:a16="http://schemas.microsoft.com/office/drawing/2014/main" id="{94C2E7DE-CBAD-BF0C-5E25-66739A9BBDB9}"/>
              </a:ext>
            </a:extLst>
          </p:cNvPr>
          <p:cNvGrpSpPr/>
          <p:nvPr/>
        </p:nvGrpSpPr>
        <p:grpSpPr>
          <a:xfrm>
            <a:off x="1892327" y="2952445"/>
            <a:ext cx="2109052" cy="2547402"/>
            <a:chOff x="0" y="0"/>
            <a:chExt cx="1135800" cy="2732101"/>
          </a:xfrm>
        </p:grpSpPr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45DB8DDE-C73F-A8EC-33C5-17D4A9363DA7}"/>
                </a:ext>
              </a:extLst>
            </p:cNvPr>
            <p:cNvSpPr/>
            <p:nvPr/>
          </p:nvSpPr>
          <p:spPr>
            <a:xfrm>
              <a:off x="0" y="0"/>
              <a:ext cx="1135800" cy="2732101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•Fill NA…">
              <a:extLst>
                <a:ext uri="{FF2B5EF4-FFF2-40B4-BE49-F238E27FC236}">
                  <a16:creationId xmlns:a16="http://schemas.microsoft.com/office/drawing/2014/main" id="{58F0F259-9DA9-BBCB-EDA8-A160B3AC5096}"/>
                </a:ext>
              </a:extLst>
            </p:cNvPr>
            <p:cNvSpPr txBox="1"/>
            <p:nvPr/>
          </p:nvSpPr>
          <p:spPr>
            <a:xfrm>
              <a:off x="50693" y="0"/>
              <a:ext cx="1071488" cy="108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rPr dirty="0"/>
                <a:t>•</a:t>
              </a:r>
              <a:r>
                <a:rPr lang="en-US" dirty="0"/>
                <a:t>Missing values</a:t>
              </a:r>
            </a:p>
            <a:p>
              <a:endParaRPr dirty="0"/>
            </a:p>
            <a:p>
              <a:r>
                <a:rPr dirty="0"/>
                <a:t>•</a:t>
              </a:r>
              <a:r>
                <a:rPr lang="en-US" dirty="0"/>
                <a:t>Duplicates</a:t>
              </a:r>
            </a:p>
          </p:txBody>
        </p:sp>
      </p:grpSp>
      <p:grpSp>
        <p:nvGrpSpPr>
          <p:cNvPr id="17" name="Google Shape;88;p16">
            <a:extLst>
              <a:ext uri="{FF2B5EF4-FFF2-40B4-BE49-F238E27FC236}">
                <a16:creationId xmlns:a16="http://schemas.microsoft.com/office/drawing/2014/main" id="{1CE774B2-2586-DB7B-C564-4FEF00278B38}"/>
              </a:ext>
            </a:extLst>
          </p:cNvPr>
          <p:cNvGrpSpPr/>
          <p:nvPr/>
        </p:nvGrpSpPr>
        <p:grpSpPr>
          <a:xfrm>
            <a:off x="4110317" y="2952443"/>
            <a:ext cx="2011216" cy="2547402"/>
            <a:chOff x="0" y="-1"/>
            <a:chExt cx="1135800" cy="2732102"/>
          </a:xfrm>
        </p:grpSpPr>
        <p:sp>
          <p:nvSpPr>
            <p:cNvPr id="18" name="Rectangle">
              <a:extLst>
                <a:ext uri="{FF2B5EF4-FFF2-40B4-BE49-F238E27FC236}">
                  <a16:creationId xmlns:a16="http://schemas.microsoft.com/office/drawing/2014/main" id="{7757CC48-5459-9B96-9465-73EBF253370D}"/>
                </a:ext>
              </a:extLst>
            </p:cNvPr>
            <p:cNvSpPr/>
            <p:nvPr/>
          </p:nvSpPr>
          <p:spPr>
            <a:xfrm>
              <a:off x="0" y="-1"/>
              <a:ext cx="1135800" cy="2732102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•Feature distribution…">
              <a:extLst>
                <a:ext uri="{FF2B5EF4-FFF2-40B4-BE49-F238E27FC236}">
                  <a16:creationId xmlns:a16="http://schemas.microsoft.com/office/drawing/2014/main" id="{522C27D2-27F9-84D9-C7AC-BE4C6C4F9610}"/>
                </a:ext>
              </a:extLst>
            </p:cNvPr>
            <p:cNvSpPr txBox="1"/>
            <p:nvPr/>
          </p:nvSpPr>
          <p:spPr>
            <a:xfrm>
              <a:off x="0" y="-1"/>
              <a:ext cx="1135800" cy="16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rPr dirty="0"/>
                <a:t>•Feature distribution</a:t>
              </a:r>
              <a:endParaRPr lang="en-US" dirty="0"/>
            </a:p>
            <a:p>
              <a:endParaRPr dirty="0"/>
            </a:p>
            <a:p>
              <a:r>
                <a:rPr dirty="0"/>
                <a:t>•</a:t>
              </a:r>
              <a:r>
                <a:rPr lang="en-US" dirty="0"/>
                <a:t> Check Imbalance</a:t>
              </a:r>
            </a:p>
            <a:p>
              <a:endParaRPr dirty="0"/>
            </a:p>
          </p:txBody>
        </p:sp>
      </p:grpSp>
      <p:grpSp>
        <p:nvGrpSpPr>
          <p:cNvPr id="20" name="Google Shape;89;p16">
            <a:extLst>
              <a:ext uri="{FF2B5EF4-FFF2-40B4-BE49-F238E27FC236}">
                <a16:creationId xmlns:a16="http://schemas.microsoft.com/office/drawing/2014/main" id="{911AF0B1-7784-A3A5-1F21-609570426813}"/>
              </a:ext>
            </a:extLst>
          </p:cNvPr>
          <p:cNvGrpSpPr/>
          <p:nvPr/>
        </p:nvGrpSpPr>
        <p:grpSpPr>
          <a:xfrm>
            <a:off x="6218386" y="2952443"/>
            <a:ext cx="2011215" cy="2547403"/>
            <a:chOff x="0" y="-1"/>
            <a:chExt cx="1135800" cy="2732102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7E96777-CC16-4B5B-CBA2-0FF9D555C56A}"/>
                </a:ext>
              </a:extLst>
            </p:cNvPr>
            <p:cNvSpPr/>
            <p:nvPr/>
          </p:nvSpPr>
          <p:spPr>
            <a:xfrm>
              <a:off x="0" y="-1"/>
              <a:ext cx="1135800" cy="2732102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•Infer statistics of house price for specific features or categories…">
              <a:extLst>
                <a:ext uri="{FF2B5EF4-FFF2-40B4-BE49-F238E27FC236}">
                  <a16:creationId xmlns:a16="http://schemas.microsoft.com/office/drawing/2014/main" id="{368D56E6-4C8D-F4C7-EE03-8ADC41F931F5}"/>
                </a:ext>
              </a:extLst>
            </p:cNvPr>
            <p:cNvSpPr txBox="1"/>
            <p:nvPr/>
          </p:nvSpPr>
          <p:spPr>
            <a:xfrm>
              <a:off x="0" y="-1"/>
              <a:ext cx="1135800" cy="16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rPr dirty="0"/>
                <a:t>•</a:t>
              </a:r>
              <a:r>
                <a:rPr lang="en-US" dirty="0"/>
                <a:t>Total clicks</a:t>
              </a:r>
            </a:p>
            <a:p>
              <a:endParaRPr lang="en-US" dirty="0"/>
            </a:p>
            <a:p>
              <a:r>
                <a:rPr lang="en-US" dirty="0"/>
                <a:t>•Conversion rate</a:t>
              </a:r>
            </a:p>
            <a:p>
              <a:endParaRPr dirty="0"/>
            </a:p>
            <a:p>
              <a:r>
                <a:rPr dirty="0"/>
                <a:t>•Test hypothesis</a:t>
              </a:r>
            </a:p>
          </p:txBody>
        </p:sp>
      </p:grpSp>
      <p:grpSp>
        <p:nvGrpSpPr>
          <p:cNvPr id="29" name="Google Shape;92;p16">
            <a:extLst>
              <a:ext uri="{FF2B5EF4-FFF2-40B4-BE49-F238E27FC236}">
                <a16:creationId xmlns:a16="http://schemas.microsoft.com/office/drawing/2014/main" id="{B14994D4-530E-378E-0912-48F5ED4987DD}"/>
              </a:ext>
            </a:extLst>
          </p:cNvPr>
          <p:cNvGrpSpPr/>
          <p:nvPr/>
        </p:nvGrpSpPr>
        <p:grpSpPr>
          <a:xfrm>
            <a:off x="8325094" y="2952444"/>
            <a:ext cx="1994939" cy="2560436"/>
            <a:chOff x="0" y="0"/>
            <a:chExt cx="1135800" cy="2732101"/>
          </a:xfrm>
        </p:grpSpPr>
        <p:sp>
          <p:nvSpPr>
            <p:cNvPr id="30" name="Rectangle">
              <a:extLst>
                <a:ext uri="{FF2B5EF4-FFF2-40B4-BE49-F238E27FC236}">
                  <a16:creationId xmlns:a16="http://schemas.microsoft.com/office/drawing/2014/main" id="{FA1B93D3-76F6-555B-F5F7-E67C25CEE839}"/>
                </a:ext>
              </a:extLst>
            </p:cNvPr>
            <p:cNvSpPr/>
            <p:nvPr/>
          </p:nvSpPr>
          <p:spPr>
            <a:xfrm>
              <a:off x="0" y="0"/>
              <a:ext cx="1135800" cy="2732101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•recommend feature for marketing…">
              <a:extLst>
                <a:ext uri="{FF2B5EF4-FFF2-40B4-BE49-F238E27FC236}">
                  <a16:creationId xmlns:a16="http://schemas.microsoft.com/office/drawing/2014/main" id="{317B0B63-9C3C-2263-275C-AD326447C861}"/>
                </a:ext>
              </a:extLst>
            </p:cNvPr>
            <p:cNvSpPr txBox="1"/>
            <p:nvPr/>
          </p:nvSpPr>
          <p:spPr>
            <a:xfrm>
              <a:off x="0" y="0"/>
              <a:ext cx="1135800" cy="492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rPr dirty="0"/>
                <a:t>•insight for </a:t>
              </a:r>
              <a:r>
                <a:rPr lang="en-US" dirty="0"/>
                <a:t>new Ad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626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11283-847E-AAA2-75D5-8BC5478B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C2D1F-45D8-3A81-A4CB-F41491D0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8388" cy="4351338"/>
          </a:xfrm>
        </p:spPr>
        <p:txBody>
          <a:bodyPr/>
          <a:lstStyle/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No missing value</a:t>
            </a:r>
          </a:p>
          <a:p>
            <a:pPr lvl="1"/>
            <a:r>
              <a:rPr lang="en-US" dirty="0"/>
              <a:t>No duplicates</a:t>
            </a:r>
          </a:p>
          <a:p>
            <a:r>
              <a:rPr lang="en-US" dirty="0"/>
              <a:t>EDA</a:t>
            </a:r>
          </a:p>
          <a:p>
            <a:pPr lvl="1"/>
            <a:r>
              <a:rPr lang="en-US" dirty="0"/>
              <a:t>Feature distribution: users were tested within 3 days on the similar browser and </a:t>
            </a:r>
            <a:r>
              <a:rPr lang="en-US" dirty="0" err="1"/>
              <a:t>os</a:t>
            </a:r>
            <a:r>
              <a:rPr lang="en-US" dirty="0"/>
              <a:t> platform </a:t>
            </a:r>
          </a:p>
          <a:p>
            <a:pPr lvl="1"/>
            <a:r>
              <a:rPr lang="en-US" dirty="0"/>
              <a:t>Balanced participants in control and exposed groups</a:t>
            </a:r>
          </a:p>
        </p:txBody>
      </p:sp>
    </p:spTree>
    <p:extLst>
      <p:ext uri="{BB962C8B-B14F-4D97-AF65-F5344CB8AC3E}">
        <p14:creationId xmlns:p14="http://schemas.microsoft.com/office/powerpoint/2010/main" val="48066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E8AE-1A25-2AFC-CDB8-71B70165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1: does the new ad generate more responses to their questionnaire?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55F3D-51FA-1803-D66C-6763B256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9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Null hypothesis for click rate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+mj-lt"/>
              </a:rPr>
              <a:t>H0: exposed – control = 0 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	H1: exposed – control &gt; 0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B2F14-D7B6-AD41-45FC-B3EF9502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27" y="2918012"/>
            <a:ext cx="3204755" cy="2846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679FD-47B8-3B7F-2C41-BAB48FF5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46" y="2884394"/>
            <a:ext cx="4360232" cy="2846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D5F675-797C-1814-EFA6-37F30F3DE271}"/>
              </a:ext>
            </a:extLst>
          </p:cNvPr>
          <p:cNvSpPr txBox="1"/>
          <p:nvPr/>
        </p:nvSpPr>
        <p:spPr>
          <a:xfrm>
            <a:off x="976631" y="5946122"/>
            <a:ext cx="109240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 value &lt; 0.05, we reject the null hypothesis and conclude that new ad generate significantly more responses to their questionnaire.</a:t>
            </a:r>
            <a:br>
              <a:rPr lang="en-US" sz="22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200" b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CEBD-B3DC-139D-1803-B2E4EEF0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2: Is the company justified in using the new ad?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C41572E-92C0-6CED-A339-EB3DA8E5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9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Null hypothesis for conversion rate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+mj-lt"/>
              </a:rPr>
              <a:t>H0: exposed – control = 0 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	H1: exposed – control &gt; 0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E46A8-5725-6A53-53D7-F1DF32F0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04" y="2936036"/>
            <a:ext cx="3175001" cy="2884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8B47C-FEDF-B7B0-AF25-0E24F57F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31" y="2909142"/>
            <a:ext cx="4298205" cy="2880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035432-A0C4-4CF6-4AFA-42CD76896CE9}"/>
              </a:ext>
            </a:extLst>
          </p:cNvPr>
          <p:cNvSpPr txBox="1"/>
          <p:nvPr/>
        </p:nvSpPr>
        <p:spPr>
          <a:xfrm>
            <a:off x="1610286" y="6122004"/>
            <a:ext cx="8111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 value &gt; 0.5, we failed to reject the null hypothesis. </a:t>
            </a:r>
          </a:p>
        </p:txBody>
      </p:sp>
    </p:spTree>
    <p:extLst>
      <p:ext uri="{BB962C8B-B14F-4D97-AF65-F5344CB8AC3E}">
        <p14:creationId xmlns:p14="http://schemas.microsoft.com/office/powerpoint/2010/main" val="304699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2557-4ACD-9529-C84B-A2D1D23B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93B8-2A50-7315-4D9A-888356E2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Compared to the dummy ad, new ad makes more users respond.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Using the new ad doesn't lead to more conversion to answer the questionnaire.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03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250</Words>
  <Application>Microsoft Macintosh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 A/B testing</vt:lpstr>
      <vt:lpstr>Overview</vt:lpstr>
      <vt:lpstr>Problems</vt:lpstr>
      <vt:lpstr>Solutions</vt:lpstr>
      <vt:lpstr>Results</vt:lpstr>
      <vt:lpstr>Problem 1: does the new ad generate more responses to their questionnaire? </vt:lpstr>
      <vt:lpstr>Problem 2: Is the company justified in using the new ad?</vt:lpstr>
      <vt:lpstr>Business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Lingjie HE</dc:creator>
  <cp:lastModifiedBy>Lingjie HE</cp:lastModifiedBy>
  <cp:revision>5</cp:revision>
  <dcterms:created xsi:type="dcterms:W3CDTF">2022-07-25T23:52:38Z</dcterms:created>
  <dcterms:modified xsi:type="dcterms:W3CDTF">2022-07-26T19:08:53Z</dcterms:modified>
</cp:coreProperties>
</file>