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6" r:id="rId49"/>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262E"/>
    <a:srgbClr val="525252"/>
    <a:srgbClr val="FFFFFF"/>
    <a:srgbClr val="E94A47"/>
    <a:srgbClr val="D4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2024/3/6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jpeg"/><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619" y="6382637"/>
            <a:ext cx="12204000" cy="0"/>
          </a:xfrm>
          <a:prstGeom prst="line">
            <a:avLst/>
          </a:prstGeom>
          <a:noFill/>
          <a:ln w="66675" cap="flat" cmpd="sng" algn="ctr">
            <a:solidFill>
              <a:srgbClr val="C0262E"/>
            </a:solidFill>
            <a:prstDash val="solid"/>
            <a:miter lim="800000"/>
          </a:ln>
          <a:effectLst/>
        </p:spPr>
      </p:cxnSp>
      <p:cxnSp>
        <p:nvCxnSpPr>
          <p:cNvPr id="5" name="直接连接符 4"/>
          <p:cNvCxnSpPr/>
          <p:nvPr/>
        </p:nvCxnSpPr>
        <p:spPr>
          <a:xfrm>
            <a:off x="2619" y="6666062"/>
            <a:ext cx="12204000" cy="0"/>
          </a:xfrm>
          <a:prstGeom prst="line">
            <a:avLst/>
          </a:prstGeom>
          <a:noFill/>
          <a:ln w="66675" cap="flat" cmpd="sng" algn="ctr">
            <a:solidFill>
              <a:srgbClr val="C0262E"/>
            </a:solidFill>
            <a:prstDash val="solid"/>
            <a:miter lim="800000"/>
          </a:ln>
          <a:effectLst/>
        </p:spPr>
      </p:cxnSp>
      <p:cxnSp>
        <p:nvCxnSpPr>
          <p:cNvPr id="6" name="直接连接符 5"/>
          <p:cNvCxnSpPr/>
          <p:nvPr/>
        </p:nvCxnSpPr>
        <p:spPr>
          <a:xfrm>
            <a:off x="2619" y="6099212"/>
            <a:ext cx="12204000" cy="0"/>
          </a:xfrm>
          <a:prstGeom prst="line">
            <a:avLst/>
          </a:prstGeom>
          <a:noFill/>
          <a:ln w="66675" cap="flat" cmpd="sng" algn="ctr">
            <a:solidFill>
              <a:srgbClr val="C0262E"/>
            </a:solidFill>
            <a:prstDash val="solid"/>
            <a:miter lim="800000"/>
          </a:ln>
          <a:effectLst/>
        </p:spPr>
      </p:cxnSp>
      <p:cxnSp>
        <p:nvCxnSpPr>
          <p:cNvPr id="7" name="直接连接符 6"/>
          <p:cNvCxnSpPr/>
          <p:nvPr/>
        </p:nvCxnSpPr>
        <p:spPr>
          <a:xfrm>
            <a:off x="7997" y="5815787"/>
            <a:ext cx="12204000" cy="0"/>
          </a:xfrm>
          <a:prstGeom prst="line">
            <a:avLst/>
          </a:prstGeom>
          <a:noFill/>
          <a:ln w="66675" cap="flat" cmpd="sng" algn="ctr">
            <a:solidFill>
              <a:srgbClr val="C0262E"/>
            </a:solidFill>
            <a:prstDash val="solid"/>
            <a:miter lim="800000"/>
          </a:ln>
          <a:effectLst/>
        </p:spPr>
      </p:cxnSp>
      <p:sp>
        <p:nvSpPr>
          <p:cNvPr id="8" name="矩形 7"/>
          <p:cNvSpPr/>
          <p:nvPr/>
        </p:nvSpPr>
        <p:spPr>
          <a:xfrm>
            <a:off x="0" y="-2435"/>
            <a:ext cx="12192000" cy="5628586"/>
          </a:xfrm>
          <a:prstGeom prst="rect">
            <a:avLst/>
          </a:prstGeom>
          <a:solidFill>
            <a:srgbClr val="C0262E"/>
          </a:solidFill>
          <a:ln w="12700" cap="flat" cmpd="sng" algn="ctr">
            <a:no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pic>
        <p:nvPicPr>
          <p:cNvPr id="10" name="图片 9"/>
          <p:cNvPicPr>
            <a:picLocks noChangeAspect="1"/>
          </p:cNvPicPr>
          <p:nvPr/>
        </p:nvPicPr>
        <p:blipFill rotWithShape="1">
          <a:blip r:embed="rId3">
            <a:extLst>
              <a:ext uri="{BEBA8EAE-BF5A-486C-A8C5-ECC9F3942E4B}">
                <a14:imgProps xmlns:a14="http://schemas.microsoft.com/office/drawing/2010/main">
                  <a14:imgLayer r:embed="rId4">
                    <a14:imgEffect>
                      <a14:backgroundRemoval t="44252" b="91606" l="47512" r="90877">
                        <a14:foregroundMark x1="52666" y1="72810" x2="52666" y2="72810"/>
                        <a14:foregroundMark x1="73697" y1="84763" x2="73697" y2="84763"/>
                        <a14:foregroundMark x1="87915" y1="75912" x2="87915" y2="75912"/>
                        <a14:foregroundMark x1="87618" y1="79106" x2="87618" y2="79106"/>
                        <a14:foregroundMark x1="88922" y1="79380" x2="88922" y2="79380"/>
                        <a14:backgroundMark x1="56220" y1="63686" x2="56220" y2="63686"/>
                        <a14:backgroundMark x1="57050" y1="68431" x2="57050" y2="68431"/>
                        <a14:backgroundMark x1="86552" y1="68066" x2="86552" y2="68066"/>
                      </a14:backgroundRemoval>
                    </a14:imgEffect>
                  </a14:imgLayer>
                </a14:imgProps>
              </a:ext>
              <a:ext uri="{28A0092B-C50C-407E-A947-70E740481C1C}">
                <a14:useLocalDpi xmlns:a14="http://schemas.microsoft.com/office/drawing/2010/main" val="0"/>
              </a:ext>
            </a:extLst>
          </a:blip>
          <a:srcRect l="47108" t="44162" r="8087" b="6249"/>
          <a:stretch>
            <a:fillRect/>
          </a:stretch>
        </p:blipFill>
        <p:spPr>
          <a:xfrm>
            <a:off x="7409094" y="3837289"/>
            <a:ext cx="4186990" cy="3008759"/>
          </a:xfrm>
          <a:prstGeom prst="rect">
            <a:avLst/>
          </a:prstGeom>
        </p:spPr>
      </p:pic>
      <p:sp>
        <p:nvSpPr>
          <p:cNvPr id="11" name="文本框 10"/>
          <p:cNvSpPr txBox="1"/>
          <p:nvPr/>
        </p:nvSpPr>
        <p:spPr>
          <a:xfrm>
            <a:off x="3968584" y="4327370"/>
            <a:ext cx="4552105" cy="830997"/>
          </a:xfrm>
          <a:prstGeom prst="rect">
            <a:avLst/>
          </a:prstGeom>
          <a:noFill/>
        </p:spPr>
        <p:txBody>
          <a:bodyPr wrap="square" rtlCol="0">
            <a:spAutoFit/>
          </a:bodyPr>
          <a:lstStyle/>
          <a:p>
            <a:pPr algn="ctr" defTabSz="457200" fontAlgn="auto">
              <a:spcBef>
                <a:spcPts val="0"/>
              </a:spcBef>
              <a:spcAft>
                <a:spcPts val="0"/>
              </a:spcAft>
            </a:pPr>
            <a:r>
              <a:rPr lang="zh-CN" altLang="en-US" sz="4800" b="0" dirty="0">
                <a:ln w="19050">
                  <a:solidFill>
                    <a:srgbClr val="FFFFFF"/>
                  </a:solidFill>
                </a:ln>
                <a:solidFill>
                  <a:srgbClr val="231F20"/>
                </a:solidFill>
                <a:latin typeface="思源黑体 CN Heavy" panose="020B0A00000000000000" pitchFamily="34" charset="-122"/>
                <a:ea typeface="思源黑体 CN Heavy" panose="020B0A00000000000000" pitchFamily="34" charset="-122"/>
              </a:rPr>
              <a:t>第</a:t>
            </a:r>
            <a:r>
              <a:rPr lang="en-US" altLang="zh-CN" sz="4800" b="0" dirty="0">
                <a:ln w="19050">
                  <a:solidFill>
                    <a:srgbClr val="FFFFFF"/>
                  </a:solidFill>
                </a:ln>
                <a:solidFill>
                  <a:srgbClr val="231F20"/>
                </a:solidFill>
                <a:latin typeface="思源黑体 CN Heavy" panose="020B0A00000000000000" pitchFamily="34" charset="-122"/>
                <a:ea typeface="思源黑体 CN Heavy" panose="020B0A00000000000000" pitchFamily="34" charset="-122"/>
              </a:rPr>
              <a:t>1</a:t>
            </a:r>
            <a:r>
              <a:rPr lang="zh-CN" altLang="en-US" sz="4800" b="0" dirty="0">
                <a:ln w="19050">
                  <a:solidFill>
                    <a:srgbClr val="FFFFFF"/>
                  </a:solidFill>
                </a:ln>
                <a:solidFill>
                  <a:srgbClr val="231F20"/>
                </a:solidFill>
                <a:latin typeface="思源黑体 CN Heavy" panose="020B0A00000000000000" pitchFamily="34" charset="-122"/>
                <a:ea typeface="思源黑体 CN Heavy" panose="020B0A00000000000000" pitchFamily="34" charset="-122"/>
              </a:rPr>
              <a:t>章  绪论</a:t>
            </a:r>
          </a:p>
        </p:txBody>
      </p:sp>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rcRect l="13489" t="303" r="21834"/>
          <a:stretch>
            <a:fillRect/>
          </a:stretch>
        </p:blipFill>
        <p:spPr>
          <a:xfrm>
            <a:off x="1302107" y="1108354"/>
            <a:ext cx="510761" cy="2465554"/>
          </a:xfrm>
          <a:custGeom>
            <a:avLst/>
            <a:gdLst>
              <a:gd name="connsiteX0" fmla="*/ 370542 w 741084"/>
              <a:gd name="connsiteY0" fmla="*/ 0 h 3577373"/>
              <a:gd name="connsiteX1" fmla="*/ 741084 w 741084"/>
              <a:gd name="connsiteY1" fmla="*/ 370542 h 3577373"/>
              <a:gd name="connsiteX2" fmla="*/ 741083 w 741084"/>
              <a:gd name="connsiteY2" fmla="*/ 3206832 h 3577373"/>
              <a:gd name="connsiteX3" fmla="*/ 514773 w 741084"/>
              <a:gd name="connsiteY3" fmla="*/ 3548255 h 3577373"/>
              <a:gd name="connsiteX4" fmla="*/ 370546 w 741084"/>
              <a:gd name="connsiteY4" fmla="*/ 3577373 h 3577373"/>
              <a:gd name="connsiteX5" fmla="*/ 370542 w 741084"/>
              <a:gd name="connsiteY5" fmla="*/ 3577373 h 3577373"/>
              <a:gd name="connsiteX6" fmla="*/ 0 w 741084"/>
              <a:gd name="connsiteY6" fmla="*/ 3206831 h 3577373"/>
              <a:gd name="connsiteX7" fmla="*/ 0 w 741084"/>
              <a:gd name="connsiteY7" fmla="*/ 370542 h 3577373"/>
              <a:gd name="connsiteX8" fmla="*/ 370542 w 741084"/>
              <a:gd name="connsiteY8" fmla="*/ 0 h 357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084" h="3577373">
                <a:moveTo>
                  <a:pt x="370542" y="0"/>
                </a:moveTo>
                <a:cubicBezTo>
                  <a:pt x="575187" y="0"/>
                  <a:pt x="741084" y="165897"/>
                  <a:pt x="741084" y="370542"/>
                </a:cubicBezTo>
                <a:cubicBezTo>
                  <a:pt x="741084" y="1315972"/>
                  <a:pt x="741083" y="2261402"/>
                  <a:pt x="741083" y="3206832"/>
                </a:cubicBezTo>
                <a:cubicBezTo>
                  <a:pt x="741083" y="3360316"/>
                  <a:pt x="647766" y="3492004"/>
                  <a:pt x="514773" y="3548255"/>
                </a:cubicBezTo>
                <a:lnTo>
                  <a:pt x="370546" y="3577373"/>
                </a:lnTo>
                <a:lnTo>
                  <a:pt x="370542" y="3577373"/>
                </a:lnTo>
                <a:cubicBezTo>
                  <a:pt x="165897" y="3577373"/>
                  <a:pt x="0" y="3411476"/>
                  <a:pt x="0" y="3206831"/>
                </a:cubicBezTo>
                <a:lnTo>
                  <a:pt x="0" y="370542"/>
                </a:lnTo>
                <a:cubicBezTo>
                  <a:pt x="0" y="165897"/>
                  <a:pt x="165897" y="0"/>
                  <a:pt x="370542" y="0"/>
                </a:cubicBezTo>
                <a:close/>
              </a:path>
            </a:pathLst>
          </a:custGeom>
        </p:spPr>
      </p:pic>
      <p:pic>
        <p:nvPicPr>
          <p:cNvPr id="15" name="图片 14"/>
          <p:cNvPicPr>
            <a:picLocks noChangeAspect="1"/>
          </p:cNvPicPr>
          <p:nvPr>
            <p:custDataLst>
              <p:tags r:id="rId1"/>
            </p:custDataLst>
          </p:nvPr>
        </p:nvPicPr>
        <p:blipFill rotWithShape="1">
          <a:blip r:embed="rId6">
            <a:clrChange>
              <a:clrFrom>
                <a:srgbClr val="C0262E"/>
              </a:clrFrom>
              <a:clrTo>
                <a:srgbClr val="C0262E">
                  <a:alpha val="0"/>
                </a:srgbClr>
              </a:clrTo>
            </a:clrChange>
            <a:extLst>
              <a:ext uri="{28A0092B-C50C-407E-A947-70E740481C1C}">
                <a14:useLocalDpi xmlns:a14="http://schemas.microsoft.com/office/drawing/2010/main" val="0"/>
              </a:ext>
            </a:extLst>
          </a:blip>
          <a:srcRect l="18499"/>
          <a:stretch>
            <a:fillRect/>
          </a:stretch>
        </p:blipFill>
        <p:spPr>
          <a:xfrm>
            <a:off x="2921122" y="886846"/>
            <a:ext cx="6647195" cy="3066993"/>
          </a:xfrm>
          <a:prstGeom prst="rect">
            <a:avLst/>
          </a:prstGeom>
        </p:spPr>
      </p:pic>
      <p:pic>
        <p:nvPicPr>
          <p:cNvPr id="17" name="图片 16"/>
          <p:cNvPicPr>
            <a:picLocks noChangeAspect="1"/>
          </p:cNvPicPr>
          <p:nvPr/>
        </p:nvPicPr>
        <p:blipFill rotWithShape="1">
          <a:blip r:embed="rId7">
            <a:extLst>
              <a:ext uri="{28A0092B-C50C-407E-A947-70E740481C1C}">
                <a14:useLocalDpi xmlns:a14="http://schemas.microsoft.com/office/drawing/2010/main" val="0"/>
              </a:ext>
            </a:extLst>
          </a:blip>
          <a:srcRect l="3610" t="4127" r="4069" b="2975"/>
          <a:stretch>
            <a:fillRect/>
          </a:stretch>
        </p:blipFill>
        <p:spPr>
          <a:xfrm>
            <a:off x="896470" y="5626149"/>
            <a:ext cx="1233480" cy="12318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250"/>
                                        <p:tgtEl>
                                          <p:spTgt spid="15"/>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8076"/>
          <a:stretch>
            <a:fillRect/>
          </a:stretch>
        </p:blipFill>
        <p:spPr>
          <a:xfrm>
            <a:off x="6636246" y="1671395"/>
            <a:ext cx="4826823" cy="4704575"/>
          </a:xfrm>
          <a:prstGeom prst="rect">
            <a:avLst/>
          </a:prstGeom>
        </p:spPr>
      </p:pic>
      <p:sp>
        <p:nvSpPr>
          <p:cNvPr id="4" name="文本框 3"/>
          <p:cNvSpPr txBox="1"/>
          <p:nvPr/>
        </p:nvSpPr>
        <p:spPr>
          <a:xfrm>
            <a:off x="1089752" y="149567"/>
            <a:ext cx="1447832"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紧凑上界</a:t>
            </a:r>
            <a:endPar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endParaRPr>
          </a:p>
        </p:txBody>
      </p:sp>
      <p:grpSp>
        <p:nvGrpSpPr>
          <p:cNvPr id="22" name="组合 21"/>
          <p:cNvGrpSpPr/>
          <p:nvPr/>
        </p:nvGrpSpPr>
        <p:grpSpPr>
          <a:xfrm>
            <a:off x="1356653" y="1966710"/>
            <a:ext cx="4636651" cy="4277681"/>
            <a:chOff x="1371227" y="1783830"/>
            <a:chExt cx="4636651" cy="4277681"/>
          </a:xfrm>
        </p:grpSpPr>
        <p:sp>
          <p:nvSpPr>
            <p:cNvPr id="5" name="Text Box 2"/>
            <p:cNvSpPr txBox="1">
              <a:spLocks noChangeArrowheads="1"/>
            </p:cNvSpPr>
            <p:nvPr/>
          </p:nvSpPr>
          <p:spPr bwMode="auto">
            <a:xfrm>
              <a:off x="1371227" y="1783830"/>
              <a:ext cx="4636651" cy="1992634"/>
            </a:xfrm>
            <a:prstGeom prst="rect">
              <a:avLst/>
            </a:prstGeom>
            <a:noFill/>
            <a:ln w="19050">
              <a:solidFill>
                <a:schemeClr val="bg1">
                  <a:lumMod val="50000"/>
                </a:schemeClr>
              </a:solidFill>
              <a:prstDash val="sysDash"/>
            </a:ln>
          </p:spPr>
          <p:style>
            <a:lnRef idx="1">
              <a:schemeClr val="accent5"/>
            </a:lnRef>
            <a:fillRef idx="2">
              <a:schemeClr val="accent5"/>
            </a:fillRef>
            <a:effectRef idx="1">
              <a:schemeClr val="accent5"/>
            </a:effectRef>
            <a:fontRef idx="minor">
              <a:schemeClr val="dk1"/>
            </a:fontRef>
          </p:style>
          <p:txBody>
            <a:bodyPr wrap="square" tIns="108000" bIns="108000">
              <a:spAutoFit/>
            </a:bodyPr>
            <a:lstStyle/>
            <a:p>
              <a:pPr algn="just">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O</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”的形式定义为：</a:t>
              </a:r>
            </a:p>
            <a:p>
              <a:pPr algn="just">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 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f</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表示存在一个正</a:t>
              </a: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just">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的常数</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c</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，使得当</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0</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时都满足：</a:t>
              </a:r>
            </a:p>
            <a:p>
              <a:pPr algn="ctr">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c</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f</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p>
          </p:txBody>
        </p:sp>
        <p:sp>
          <p:nvSpPr>
            <p:cNvPr id="6" name="Line 7"/>
            <p:cNvSpPr>
              <a:spLocks noChangeShapeType="1"/>
            </p:cNvSpPr>
            <p:nvPr/>
          </p:nvSpPr>
          <p:spPr bwMode="auto">
            <a:xfrm flipV="1">
              <a:off x="3652742" y="3919351"/>
              <a:ext cx="0" cy="360363"/>
            </a:xfrm>
            <a:prstGeom prst="line">
              <a:avLst/>
            </a:prstGeom>
            <a:ln w="25400">
              <a:solidFill>
                <a:srgbClr val="C0262E"/>
              </a:solidFill>
              <a:tailEnd type="triangle" w="med" len="med"/>
            </a:ln>
          </p:spPr>
          <p:style>
            <a:lnRef idx="2">
              <a:schemeClr val="accent2"/>
            </a:lnRef>
            <a:fillRef idx="0">
              <a:schemeClr val="accent2"/>
            </a:fillRef>
            <a:effectRef idx="1">
              <a:schemeClr val="accent2"/>
            </a:effectRef>
            <a:fontRef idx="minor">
              <a:schemeClr val="tx1"/>
            </a:fontRef>
          </p:style>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7" name="Text Box 8"/>
            <p:cNvSpPr txBox="1">
              <a:spLocks noChangeArrowheads="1"/>
            </p:cNvSpPr>
            <p:nvPr/>
          </p:nvSpPr>
          <p:spPr bwMode="auto">
            <a:xfrm>
              <a:off x="2498136" y="4303255"/>
              <a:ext cx="2382832" cy="400110"/>
            </a:xfrm>
            <a:prstGeom prst="rect">
              <a:avLst/>
            </a:prstGeom>
            <a:noFill/>
            <a:ln w="19050" algn="ctr">
              <a:noFill/>
              <a:miter lim="800000"/>
            </a:ln>
            <a:effectLst/>
          </p:spPr>
          <p:txBody>
            <a:bodyPr wrap="square">
              <a:spAutoFit/>
            </a:bodyPr>
            <a:lstStyle/>
            <a:p>
              <a:pPr>
                <a:lnSpc>
                  <a:spcPct val="100000"/>
                </a:lnSpc>
              </a:pP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f</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是</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的上界</a:t>
              </a:r>
            </a:p>
          </p:txBody>
        </p:sp>
        <p:sp>
          <p:nvSpPr>
            <p:cNvPr id="8" name="Line 7"/>
            <p:cNvSpPr>
              <a:spLocks noChangeShapeType="1"/>
            </p:cNvSpPr>
            <p:nvPr/>
          </p:nvSpPr>
          <p:spPr bwMode="auto">
            <a:xfrm flipV="1">
              <a:off x="3652742" y="4816073"/>
              <a:ext cx="0" cy="360363"/>
            </a:xfrm>
            <a:prstGeom prst="line">
              <a:avLst/>
            </a:prstGeom>
            <a:ln w="25400">
              <a:solidFill>
                <a:srgbClr val="C0262E"/>
              </a:solidFill>
              <a:tailEnd type="triangle" w="med" len="med"/>
            </a:ln>
          </p:spPr>
          <p:style>
            <a:lnRef idx="2">
              <a:schemeClr val="accent2"/>
            </a:lnRef>
            <a:fillRef idx="0">
              <a:schemeClr val="accent2"/>
            </a:fillRef>
            <a:effectRef idx="1">
              <a:schemeClr val="accent2"/>
            </a:effectRef>
            <a:fontRef idx="minor">
              <a:schemeClr val="tx1"/>
            </a:fontRef>
          </p:style>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9" name="Text Box 8"/>
            <p:cNvSpPr txBox="1">
              <a:spLocks noChangeArrowheads="1"/>
            </p:cNvSpPr>
            <p:nvPr/>
          </p:nvSpPr>
          <p:spPr bwMode="auto">
            <a:xfrm>
              <a:off x="1941569" y="5117983"/>
              <a:ext cx="3431156" cy="943528"/>
            </a:xfrm>
            <a:prstGeom prst="rect">
              <a:avLst/>
            </a:prstGeom>
            <a:noFill/>
            <a:ln w="19050" algn="ctr">
              <a:noFill/>
              <a:miter lim="800000"/>
            </a:ln>
            <a:effectLst/>
          </p:spPr>
          <p:txBody>
            <a:bodyPr wrap="square">
              <a:spAutoFit/>
            </a:bodyPr>
            <a:lstStyle/>
            <a:p>
              <a:pPr>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这种上界可能很多，通常取最接近的上界，即紧凑上界</a:t>
              </a:r>
            </a:p>
          </p:txBody>
        </p:sp>
      </p:grpSp>
      <p:grpSp>
        <p:nvGrpSpPr>
          <p:cNvPr id="10" name="组合 9"/>
          <p:cNvGrpSpPr/>
          <p:nvPr/>
        </p:nvGrpSpPr>
        <p:grpSpPr>
          <a:xfrm>
            <a:off x="7171571" y="2719603"/>
            <a:ext cx="2750363" cy="1304079"/>
            <a:chOff x="2464579" y="4504400"/>
            <a:chExt cx="2750363" cy="1304079"/>
          </a:xfrm>
        </p:grpSpPr>
        <p:sp>
          <p:nvSpPr>
            <p:cNvPr id="11" name="TextBox 10"/>
            <p:cNvSpPr txBox="1"/>
            <p:nvPr/>
          </p:nvSpPr>
          <p:spPr>
            <a:xfrm>
              <a:off x="2464579" y="4504400"/>
              <a:ext cx="1928826" cy="400110"/>
            </a:xfrm>
            <a:prstGeom prst="rect">
              <a:avLst/>
            </a:prstGeom>
            <a:noFill/>
          </p:spPr>
          <p:txBody>
            <a:bodyPr wrap="square" rtlCol="0">
              <a:spAutoFit/>
            </a:bodyPr>
            <a:lstStyle/>
            <a:p>
              <a:pPr algn="l">
                <a:lnSpc>
                  <a:spcPct val="10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大致情况：</a:t>
              </a:r>
            </a:p>
          </p:txBody>
        </p:sp>
        <p:sp>
          <p:nvSpPr>
            <p:cNvPr id="12" name="TextBox 11"/>
            <p:cNvSpPr txBox="1"/>
            <p:nvPr/>
          </p:nvSpPr>
          <p:spPr>
            <a:xfrm>
              <a:off x="2571736" y="5143512"/>
              <a:ext cx="857256" cy="307777"/>
            </a:xfrm>
            <a:prstGeom prst="rect">
              <a:avLst/>
            </a:prstGeom>
            <a:noFill/>
          </p:spPr>
          <p:txBody>
            <a:bodyPr wrap="square" lIns="0" tIns="0" rIns="0" bIns="0" rtlCol="0">
              <a:spAutoFit/>
            </a:bodyPr>
            <a:lstStyle/>
            <a:p>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lim</a:t>
              </a: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3" name="TextBox 12"/>
            <p:cNvSpPr txBox="1"/>
            <p:nvPr/>
          </p:nvSpPr>
          <p:spPr>
            <a:xfrm>
              <a:off x="2571736" y="5523065"/>
              <a:ext cx="785818" cy="246221"/>
            </a:xfrm>
            <a:prstGeom prst="rect">
              <a:avLst/>
            </a:prstGeom>
            <a:noFill/>
          </p:spPr>
          <p:txBody>
            <a:bodyPr wrap="square" lIns="0" tIns="0" rIns="0" bIns="0" rtlCol="0">
              <a:spAutoFit/>
            </a:bodyPr>
            <a:lstStyle/>
            <a:p>
              <a:pPr algn="l"/>
              <a:r>
                <a:rPr lang="en-US" altLang="zh-CN" sz="16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16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p>
          </p:txBody>
        </p:sp>
        <p:sp>
          <p:nvSpPr>
            <p:cNvPr id="14" name="TextBox 13"/>
            <p:cNvSpPr txBox="1"/>
            <p:nvPr/>
          </p:nvSpPr>
          <p:spPr>
            <a:xfrm>
              <a:off x="3357554" y="4980992"/>
              <a:ext cx="857256" cy="307777"/>
            </a:xfrm>
            <a:prstGeom prst="rect">
              <a:avLst/>
            </a:prstGeom>
            <a:noFill/>
          </p:spPr>
          <p:txBody>
            <a:bodyPr wrap="square" lIns="0" tIns="0" rIns="0" bIns="0" rtlCol="0">
              <a:spAutoFit/>
            </a:bodyPr>
            <a:lstStyle/>
            <a:p>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5" name="TextBox 14"/>
            <p:cNvSpPr txBox="1"/>
            <p:nvPr/>
          </p:nvSpPr>
          <p:spPr>
            <a:xfrm>
              <a:off x="3357554" y="5500702"/>
              <a:ext cx="857256" cy="307777"/>
            </a:xfrm>
            <a:prstGeom prst="rect">
              <a:avLst/>
            </a:prstGeom>
            <a:noFill/>
          </p:spPr>
          <p:txBody>
            <a:bodyPr wrap="square" lIns="0" tIns="0" rIns="0" bIns="0" rtlCol="0">
              <a:spAutoFit/>
            </a:bodyPr>
            <a:lstStyle/>
            <a:p>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f</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cxnSp>
          <p:nvCxnSpPr>
            <p:cNvPr id="16" name="直接连接符 15"/>
            <p:cNvCxnSpPr/>
            <p:nvPr/>
          </p:nvCxnSpPr>
          <p:spPr>
            <a:xfrm>
              <a:off x="3357554" y="5412742"/>
              <a:ext cx="571504" cy="1588"/>
            </a:xfrm>
            <a:prstGeom prst="line">
              <a:avLst/>
            </a:prstGeom>
            <a:ln w="28575">
              <a:solidFill>
                <a:srgbClr val="525252"/>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71934" y="5214950"/>
              <a:ext cx="1143008" cy="307777"/>
            </a:xfrm>
            <a:prstGeom prst="rect">
              <a:avLst/>
            </a:prstGeom>
            <a:noFill/>
          </p:spPr>
          <p:txBody>
            <a:bodyPr wrap="square" lIns="0" tIns="0" rIns="0" bIns="0" rtlCol="0">
              <a:spAutoFit/>
            </a:bodyPr>
            <a:lstStyle/>
            <a:p>
              <a:r>
                <a:rPr lang="en-US" altLang="zh-CN" sz="2000" b="1" i="1">
                  <a:solidFill>
                    <a:srgbClr val="525252"/>
                  </a:solidFill>
                  <a:latin typeface="楷体" panose="02010609060101010101" pitchFamily="49" charset="-122"/>
                  <a:ea typeface="楷体" panose="02010609060101010101" pitchFamily="49" charset="-122"/>
                  <a:cs typeface="Consolas" panose="020B0609020204030204" pitchFamily="49" charset="0"/>
                </a:rPr>
                <a:t>= c</a:t>
              </a: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45213" y="1769992"/>
            <a:ext cx="5023553" cy="4469596"/>
          </a:xfrm>
          <a:prstGeom prst="rect">
            <a:avLst/>
          </a:prstGeom>
        </p:spPr>
      </p:pic>
      <p:sp>
        <p:nvSpPr>
          <p:cNvPr id="4" name="文本框 3"/>
          <p:cNvSpPr txBox="1"/>
          <p:nvPr/>
        </p:nvSpPr>
        <p:spPr>
          <a:xfrm>
            <a:off x="1089752" y="149567"/>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提示</a:t>
            </a:r>
          </a:p>
        </p:txBody>
      </p:sp>
      <p:sp>
        <p:nvSpPr>
          <p:cNvPr id="5" name="Text Box 2"/>
          <p:cNvSpPr txBox="1">
            <a:spLocks noChangeArrowheads="1"/>
          </p:cNvSpPr>
          <p:nvPr/>
        </p:nvSpPr>
        <p:spPr bwMode="auto">
          <a:xfrm>
            <a:off x="1693938" y="2726403"/>
            <a:ext cx="4252400" cy="1866858"/>
          </a:xfrm>
          <a:prstGeom prst="rect">
            <a:avLst/>
          </a:prstGeom>
          <a:noFill/>
          <a:ln w="9525">
            <a:noFill/>
            <a:miter lim="800000"/>
          </a:ln>
          <a:effectLst/>
        </p:spPr>
        <p:txBody>
          <a:bodyPr wrap="square">
            <a:spAutoFit/>
          </a:bodyPr>
          <a:lstStyle/>
          <a:p>
            <a:pPr algn="l">
              <a:lnSpc>
                <a:spcPct val="150000"/>
              </a:lnSpc>
              <a:spcBef>
                <a:spcPct val="0"/>
              </a:spcBef>
            </a:pPr>
            <a:r>
              <a:rPr lang="zh-CN" altLang="en-US" sz="2000" b="1" dirty="0">
                <a:solidFill>
                  <a:srgbClr val="FF0000"/>
                </a:solidFill>
                <a:latin typeface="楷体" panose="02010609060101010101" pitchFamily="49" charset="-122"/>
                <a:ea typeface="楷体" panose="02010609060101010101" pitchFamily="49" charset="-122"/>
                <a:cs typeface="Consolas" panose="020B0609020204030204" pitchFamily="49" charset="0"/>
              </a:rPr>
              <a:t>也就是只求出</a:t>
            </a:r>
            <a:r>
              <a:rPr lang="en-US" altLang="zh-CN" sz="2000" b="1" dirty="0">
                <a:solidFill>
                  <a:srgbClr val="FF0000"/>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FF0000"/>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FF0000"/>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FF0000"/>
                </a:solidFill>
                <a:latin typeface="楷体" panose="02010609060101010101" pitchFamily="49" charset="-122"/>
                <a:ea typeface="楷体" panose="02010609060101010101" pitchFamily="49" charset="-122"/>
                <a:cs typeface="Consolas" panose="020B0609020204030204" pitchFamily="49" charset="0"/>
              </a:rPr>
              <a:t>的最高阶，忽略其低阶项和常系数</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，这样既可简化</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的计算，又能比较客观地反映出当</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很大时算法的时间性能。     </a:t>
            </a: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0" name="文本框 9"/>
          <p:cNvSpPr txBox="1"/>
          <p:nvPr/>
        </p:nvSpPr>
        <p:spPr>
          <a:xfrm>
            <a:off x="6602023" y="2957236"/>
            <a:ext cx="2060137" cy="1405193"/>
          </a:xfrm>
          <a:prstGeom prst="rect">
            <a:avLst/>
          </a:prstGeom>
          <a:noFill/>
        </p:spPr>
        <p:txBody>
          <a:bodyPr wrap="square">
            <a:spAutoFit/>
          </a:bodyPr>
          <a:lstStyle/>
          <a:p>
            <a:pPr>
              <a:lnSpc>
                <a:spcPct val="150000"/>
              </a:lnSpc>
              <a:spcBef>
                <a:spcPct val="0"/>
              </a:spcBef>
            </a:pPr>
            <a:r>
              <a:rPr lang="zh-CN" altLang="en-US" sz="2000" b="1" dirty="0">
                <a:solidFill>
                  <a:srgbClr val="C00000"/>
                </a:solidFill>
                <a:latin typeface="楷体" panose="02010609060101010101" pitchFamily="49" charset="-122"/>
                <a:ea typeface="楷体" panose="02010609060101010101" pitchFamily="49" charset="-122"/>
                <a:cs typeface="Consolas" panose="020B0609020204030204" pitchFamily="49" charset="0"/>
              </a:rPr>
              <a:t>本质上讲，是一种</a:t>
            </a:r>
            <a:r>
              <a:rPr lang="en-US" altLang="zh-CN" sz="2000" b="1" dirty="0">
                <a:solidFill>
                  <a:srgbClr val="C00000"/>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C00000"/>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C00000"/>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C00000"/>
                </a:solidFill>
                <a:latin typeface="楷体" panose="02010609060101010101" pitchFamily="49" charset="-122"/>
                <a:ea typeface="楷体" panose="02010609060101010101" pitchFamily="49" charset="-122"/>
                <a:cs typeface="Consolas" panose="020B0609020204030204" pitchFamily="49" charset="0"/>
              </a:rPr>
              <a:t>最高数量级的比较</a:t>
            </a:r>
          </a:p>
        </p:txBody>
      </p:sp>
      <p:grpSp>
        <p:nvGrpSpPr>
          <p:cNvPr id="18" name="组合 17"/>
          <p:cNvGrpSpPr/>
          <p:nvPr/>
        </p:nvGrpSpPr>
        <p:grpSpPr>
          <a:xfrm>
            <a:off x="1752500" y="2150930"/>
            <a:ext cx="1408711" cy="517274"/>
            <a:chOff x="1396240" y="2304668"/>
            <a:chExt cx="2107000" cy="480002"/>
          </a:xfrm>
        </p:grpSpPr>
        <p:sp>
          <p:nvSpPr>
            <p:cNvPr id="19" name="矩形: 圆角 18"/>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33295" y="2360437"/>
              <a:ext cx="2069945" cy="342720"/>
            </a:xfrm>
            <a:prstGeom prst="rect">
              <a:avLst/>
            </a:prstGeom>
            <a:noFill/>
          </p:spPr>
          <p:txBody>
            <a:bodyPr wrap="square" rtlCol="0">
              <a:spAutoFit/>
            </a:bodyPr>
            <a:lstStyle/>
            <a:p>
              <a:pPr algn="ctr"/>
              <a:r>
                <a:rPr lang="zh-CN" altLang="en-US" b="1" dirty="0">
                  <a:solidFill>
                    <a:schemeClr val="bg1"/>
                  </a:solidFill>
                  <a:latin typeface="思源黑体 CN Medium" panose="020B0600000000000000" pitchFamily="34" charset="-122"/>
                  <a:ea typeface="思源黑体 CN Medium" panose="020B0600000000000000" pitchFamily="34" charset="-122"/>
                </a:rPr>
                <a:t>提示</a:t>
              </a:r>
              <a:endParaRPr lang="en-US" altLang="zh-CN" b="1" dirty="0">
                <a:solidFill>
                  <a:schemeClr val="bg1"/>
                </a:solidFill>
                <a:latin typeface="思源黑体 CN Medium" panose="020B0600000000000000" pitchFamily="34" charset="-122"/>
                <a:ea typeface="思源黑体 CN Medium" panose="020B0600000000000000"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500"/>
                                        <p:tgtEl>
                                          <p:spTgt spid="5"/>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3000"/>
                            </p:stCondLst>
                            <p:childTnLst>
                              <p:par>
                                <p:cTn id="21" presetID="22"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9752" y="149567"/>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4146941" y="1909681"/>
            <a:ext cx="1214446" cy="448008"/>
          </a:xfrm>
          <a:prstGeom prst="rect">
            <a:avLst/>
          </a:prstGeom>
          <a:noFill/>
        </p:spPr>
        <p:txBody>
          <a:bodyPr wrap="square" rtlCol="0">
            <a:spAutoFit/>
          </a:bodyPr>
          <a:lstStyle/>
          <a:p>
            <a:pPr algn="l">
              <a:lnSpc>
                <a:spcPts val="3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1.8</a:t>
            </a:r>
            <a:endPar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6" name="TextBox 6"/>
          <p:cNvSpPr txBox="1"/>
          <p:nvPr/>
        </p:nvSpPr>
        <p:spPr>
          <a:xfrm>
            <a:off x="5921683" y="5143432"/>
            <a:ext cx="3000396" cy="424155"/>
          </a:xfrm>
          <a:prstGeom prst="rect">
            <a:avLst/>
          </a:prstGeom>
          <a:noFill/>
        </p:spPr>
        <p:txBody>
          <a:bodyPr wrap="square" rtlCol="0">
            <a:spAutoFit/>
          </a:bodyPr>
          <a:lstStyle/>
          <a:p>
            <a:pPr algn="l">
              <a:lnSpc>
                <a:spcPts val="3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+1=O(</a:t>
            </a:r>
            <a:r>
              <a:rPr lang="en-US" altLang="zh-CN" sz="2000" b="1" i="1" dirty="0">
                <a:solidFill>
                  <a:srgbClr val="FF0000"/>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a:solidFill>
                  <a:srgbClr val="FF0000"/>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7" name="下箭头 7"/>
          <p:cNvSpPr/>
          <p:nvPr/>
        </p:nvSpPr>
        <p:spPr>
          <a:xfrm>
            <a:off x="7207567" y="4714804"/>
            <a:ext cx="214314" cy="357190"/>
          </a:xfrm>
          <a:prstGeom prst="downArrow">
            <a:avLst/>
          </a:prstGeom>
          <a:solidFill>
            <a:srgbClr val="C0262E"/>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TextBox 8"/>
          <p:cNvSpPr txBox="1"/>
          <p:nvPr/>
        </p:nvSpPr>
        <p:spPr>
          <a:xfrm>
            <a:off x="4106671" y="2503578"/>
            <a:ext cx="6858048" cy="2065337"/>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matrixadd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A,B,C,n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range(n):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语句①</a:t>
            </a:r>
          </a:p>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j in range(n):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语句②</a:t>
            </a:r>
          </a:p>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C[</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].append(A[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][j]+B[</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语句③</a:t>
            </a:r>
          </a:p>
        </p:txBody>
      </p:sp>
      <p:sp>
        <p:nvSpPr>
          <p:cNvPr id="9" name="TextBox 10"/>
          <p:cNvSpPr txBox="1"/>
          <p:nvPr/>
        </p:nvSpPr>
        <p:spPr>
          <a:xfrm>
            <a:off x="7350443" y="6012309"/>
            <a:ext cx="1500198" cy="400110"/>
          </a:xfrm>
          <a:prstGeom prst="rect">
            <a:avLst/>
          </a:prstGeom>
          <a:noFill/>
        </p:spPr>
        <p:txBody>
          <a:bodyPr wrap="square" rtlCol="0">
            <a:spAutoFit/>
          </a:bodyPr>
          <a:lstStyle/>
          <a:p>
            <a:pPr algn="l">
              <a:lnSpc>
                <a:spcPct val="100000"/>
              </a:lnSpc>
              <a:spcBef>
                <a:spcPts val="0"/>
              </a:spcBef>
            </a:pPr>
            <a:r>
              <a:rPr lang="zh-CN" altLang="en-US" sz="2000" b="1">
                <a:solidFill>
                  <a:srgbClr val="525252"/>
                </a:solidFill>
                <a:latin typeface="楷体" panose="02010609060101010101" pitchFamily="49" charset="-122"/>
                <a:ea typeface="楷体" panose="02010609060101010101" pitchFamily="49" charset="-122"/>
              </a:rPr>
              <a:t>时间复杂度</a:t>
            </a:r>
          </a:p>
        </p:txBody>
      </p:sp>
      <p:cxnSp>
        <p:nvCxnSpPr>
          <p:cNvPr id="10" name="直接连接符 9"/>
          <p:cNvCxnSpPr/>
          <p:nvPr/>
        </p:nvCxnSpPr>
        <p:spPr>
          <a:xfrm rot="5400000">
            <a:off x="7779071" y="5797995"/>
            <a:ext cx="428628" cy="0"/>
          </a:xfrm>
          <a:prstGeom prst="line">
            <a:avLst/>
          </a:prstGeom>
          <a:ln w="19050">
            <a:tailEnd type="none"/>
          </a:ln>
        </p:spPr>
        <p:style>
          <a:lnRef idx="2">
            <a:schemeClr val="dk1"/>
          </a:lnRef>
          <a:fillRef idx="0">
            <a:schemeClr val="dk1"/>
          </a:fillRef>
          <a:effectRef idx="1">
            <a:schemeClr val="dk1"/>
          </a:effectRef>
          <a:fontRef idx="minor">
            <a:schemeClr val="tx1"/>
          </a:fontRef>
        </p:style>
      </p:cxn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109" y="1713815"/>
            <a:ext cx="3365402" cy="4646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750"/>
                                        <p:tgtEl>
                                          <p:spTgt spid="8"/>
                                        </p:tgtEl>
                                      </p:cBhvr>
                                    </p:animEffect>
                                  </p:childTnLst>
                                </p:cTn>
                              </p:par>
                            </p:childTnLst>
                          </p:cTn>
                        </p:par>
                        <p:par>
                          <p:cTn id="20" fill="hold">
                            <p:stCondLst>
                              <p:cond delay="350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p:stCondLst>
                              <p:cond delay="40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4500"/>
                            </p:stCondLst>
                            <p:childTnLst>
                              <p:par>
                                <p:cTn id="29" presetID="22" presetClass="entr" presetSubtype="1"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50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9752" y="149567"/>
            <a:ext cx="1447832"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一般地：</a:t>
            </a:r>
          </a:p>
        </p:txBody>
      </p:sp>
      <p:sp>
        <p:nvSpPr>
          <p:cNvPr id="5" name="Text Box 2"/>
          <p:cNvSpPr txBox="1">
            <a:spLocks noChangeArrowheads="1"/>
          </p:cNvSpPr>
          <p:nvPr/>
        </p:nvSpPr>
        <p:spPr bwMode="auto">
          <a:xfrm>
            <a:off x="1838732" y="2087465"/>
            <a:ext cx="4809095" cy="391199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tIns="144000" bIns="144000">
            <a:spAutoFit/>
          </a:bodyPr>
          <a:lstStyle/>
          <a:p>
            <a:pPr marL="252095" indent="-252095" algn="l">
              <a:lnSpc>
                <a:spcPct val="150000"/>
              </a:lnSpc>
              <a:buFont typeface="Arial" panose="020B0604020202020204" pitchFamily="34" charset="0"/>
              <a:buChar char="•"/>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一个没有循环的算法的执行时间与问题规模</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无关，记作</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O(1)</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，也称作常数阶。</a:t>
            </a:r>
          </a:p>
          <a:p>
            <a:pPr marL="252095" indent="-252095" algn="l">
              <a:lnSpc>
                <a:spcPct val="150000"/>
              </a:lnSpc>
              <a:buFont typeface="Arial" panose="020B0604020202020204" pitchFamily="34" charset="0"/>
              <a:buChar char="•"/>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一个只有一重循环的算法的执行时间与问题规模</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的增长呈线性增大关系，记作</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，也称线性阶。</a:t>
            </a:r>
          </a:p>
          <a:p>
            <a:pPr marL="252095" indent="-252095" algn="l">
              <a:lnSpc>
                <a:spcPct val="150000"/>
              </a:lnSpc>
              <a:buFont typeface="Arial" panose="020B0604020202020204" pitchFamily="34" charset="0"/>
              <a:buChar char="•"/>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其余常用的算法时间复杂度还有平方阶</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、立方阶</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3</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、对数阶</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log</a:t>
            </a:r>
            <a:r>
              <a:rPr lang="en-US" altLang="zh-CN" sz="2000" b="1" baseline="-30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、指数阶</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i="1" baseline="30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等。</a:t>
            </a: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8509" t="7187" r="9793" b="8804"/>
          <a:stretch>
            <a:fillRect/>
          </a:stretch>
        </p:blipFill>
        <p:spPr>
          <a:xfrm flipH="1">
            <a:off x="7326924" y="2178205"/>
            <a:ext cx="3501022" cy="34933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3974165"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不同算法时间复杂度的比较</a:t>
            </a:r>
          </a:p>
        </p:txBody>
      </p:sp>
      <p:grpSp>
        <p:nvGrpSpPr>
          <p:cNvPr id="15" name="组合 14"/>
          <p:cNvGrpSpPr/>
          <p:nvPr/>
        </p:nvGrpSpPr>
        <p:grpSpPr>
          <a:xfrm>
            <a:off x="808047" y="2542127"/>
            <a:ext cx="6972566" cy="2515861"/>
            <a:chOff x="808047" y="2542127"/>
            <a:chExt cx="6972566" cy="2515861"/>
          </a:xfrm>
        </p:grpSpPr>
        <p:sp>
          <p:nvSpPr>
            <p:cNvPr id="5" name="Text Box 2"/>
            <p:cNvSpPr txBox="1">
              <a:spLocks noChangeArrowheads="1"/>
            </p:cNvSpPr>
            <p:nvPr/>
          </p:nvSpPr>
          <p:spPr bwMode="auto">
            <a:xfrm>
              <a:off x="808047" y="2542127"/>
              <a:ext cx="6972566" cy="943528"/>
            </a:xfrm>
            <a:prstGeom prst="rect">
              <a:avLst/>
            </a:prstGeom>
            <a:noFill/>
            <a:ln w="9525">
              <a:noFill/>
              <a:miter lim="800000"/>
            </a:ln>
            <a:effectLst/>
          </p:spPr>
          <p:txBody>
            <a:bodyPr wrap="square">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各种不同算法时间复杂度的比较关系如下：              </a:t>
              </a: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O(1)&lt;O(log</a:t>
              </a: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log</a:t>
              </a: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3</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)&lt;O(2</a:t>
              </a:r>
              <a:r>
                <a:rPr lang="en-US" altLang="zh-CN" sz="2000" b="1" i="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grpSp>
          <p:nvGrpSpPr>
            <p:cNvPr id="6" name="组合 5"/>
            <p:cNvGrpSpPr/>
            <p:nvPr/>
          </p:nvGrpSpPr>
          <p:grpSpPr>
            <a:xfrm>
              <a:off x="5616545" y="3815311"/>
              <a:ext cx="2164068" cy="1242677"/>
              <a:chOff x="6062628" y="1701788"/>
              <a:chExt cx="2164068" cy="1242677"/>
            </a:xfrm>
          </p:grpSpPr>
          <p:sp>
            <p:nvSpPr>
              <p:cNvPr id="7" name="右大括号 6"/>
              <p:cNvSpPr/>
              <p:nvPr/>
            </p:nvSpPr>
            <p:spPr>
              <a:xfrm rot="5400000">
                <a:off x="7108049" y="1308879"/>
                <a:ext cx="142876" cy="928694"/>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sz="2000" b="1">
                  <a:solidFill>
                    <a:srgbClr val="525252"/>
                  </a:solidFill>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8" name="TextBox 8"/>
              <p:cNvSpPr txBox="1"/>
              <p:nvPr/>
            </p:nvSpPr>
            <p:spPr>
              <a:xfrm>
                <a:off x="6062628" y="1928802"/>
                <a:ext cx="2164068" cy="1015663"/>
              </a:xfrm>
              <a:prstGeom prst="rect">
                <a:avLst/>
              </a:prstGeom>
              <a:noFill/>
            </p:spPr>
            <p:txBody>
              <a:bodyPr wrap="square" rtlCol="0">
                <a:spAutoFit/>
              </a:bodyPr>
              <a:lstStyle/>
              <a:p>
                <a:pPr>
                  <a:lnSpc>
                    <a:spcPct val="100000"/>
                  </a:lnSpc>
                </a:pPr>
                <a:r>
                  <a:rPr lang="zh-CN" altLang="en-US" sz="2000" b="1" dirty="0">
                    <a:solidFill>
                      <a:srgbClr val="525252"/>
                    </a:solidFill>
                    <a:latin typeface="思源黑体 CN Medium" panose="020B0600000000000000" pitchFamily="34" charset="-122"/>
                    <a:ea typeface="思源黑体 CN Medium" panose="020B0600000000000000" pitchFamily="34" charset="-122"/>
                    <a:cs typeface="Consolas" panose="020B0609020204030204" pitchFamily="49" charset="0"/>
                  </a:rPr>
                  <a:t>指数阶：</a:t>
                </a:r>
                <a:r>
                  <a:rPr lang="en-US" altLang="zh-CN" sz="2000" b="1" dirty="0">
                    <a:solidFill>
                      <a:srgbClr val="525252"/>
                    </a:solidFill>
                    <a:latin typeface="思源黑体 CN Medium" panose="020B0600000000000000" pitchFamily="34" charset="-122"/>
                    <a:ea typeface="思源黑体 CN Medium" panose="020B0600000000000000" pitchFamily="34" charset="-122"/>
                    <a:cs typeface="Consolas" panose="020B0609020204030204" pitchFamily="49" charset="0"/>
                  </a:rPr>
                  <a:t>NP</a:t>
                </a:r>
                <a:r>
                  <a:rPr lang="zh-CN" altLang="en-US" sz="2000" b="1" dirty="0">
                    <a:solidFill>
                      <a:srgbClr val="525252"/>
                    </a:solidFill>
                    <a:latin typeface="思源黑体 CN Medium" panose="020B0600000000000000" pitchFamily="34" charset="-122"/>
                    <a:ea typeface="思源黑体 CN Medium" panose="020B0600000000000000" pitchFamily="34" charset="-122"/>
                    <a:cs typeface="Consolas" panose="020B0609020204030204" pitchFamily="49" charset="0"/>
                  </a:rPr>
                  <a:t>问题：非多项式时间内可解的问题</a:t>
                </a:r>
              </a:p>
            </p:txBody>
          </p:sp>
        </p:grpSp>
        <p:grpSp>
          <p:nvGrpSpPr>
            <p:cNvPr id="9" name="组合 8"/>
            <p:cNvGrpSpPr/>
            <p:nvPr/>
          </p:nvGrpSpPr>
          <p:grpSpPr>
            <a:xfrm>
              <a:off x="1268397" y="3828011"/>
              <a:ext cx="4500594" cy="922200"/>
              <a:chOff x="1000100" y="1714488"/>
              <a:chExt cx="5143536" cy="922200"/>
            </a:xfrm>
          </p:grpSpPr>
          <p:sp>
            <p:nvSpPr>
              <p:cNvPr id="10" name="右大括号 9"/>
              <p:cNvSpPr/>
              <p:nvPr/>
            </p:nvSpPr>
            <p:spPr>
              <a:xfrm rot="5400000">
                <a:off x="3499868" y="-785280"/>
                <a:ext cx="144000" cy="514353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sz="2000" b="1">
                  <a:solidFill>
                    <a:srgbClr val="525252"/>
                  </a:solidFill>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11" name="TextBox 11"/>
              <p:cNvSpPr txBox="1"/>
              <p:nvPr/>
            </p:nvSpPr>
            <p:spPr>
              <a:xfrm>
                <a:off x="1536999" y="1928802"/>
                <a:ext cx="3813353" cy="707886"/>
              </a:xfrm>
              <a:prstGeom prst="rect">
                <a:avLst/>
              </a:prstGeom>
              <a:noFill/>
            </p:spPr>
            <p:txBody>
              <a:bodyPr wrap="square" rtlCol="0">
                <a:spAutoFit/>
              </a:bodyPr>
              <a:lstStyle/>
              <a:p>
                <a:pPr>
                  <a:lnSpc>
                    <a:spcPct val="100000"/>
                  </a:lnSpc>
                </a:pPr>
                <a:r>
                  <a:rPr lang="zh-CN" altLang="en-US" sz="2000" b="1" dirty="0">
                    <a:solidFill>
                      <a:srgbClr val="525252"/>
                    </a:solidFill>
                    <a:latin typeface="思源黑体 CN Medium" panose="020B0600000000000000" pitchFamily="34" charset="-122"/>
                    <a:ea typeface="思源黑体 CN Medium" panose="020B0600000000000000" pitchFamily="34" charset="-122"/>
                    <a:cs typeface="Consolas" panose="020B0609020204030204" pitchFamily="49" charset="0"/>
                  </a:rPr>
                  <a:t>多项式阶：</a:t>
                </a:r>
                <a:r>
                  <a:rPr lang="en-US" altLang="zh-CN" sz="2000" b="1" dirty="0">
                    <a:solidFill>
                      <a:srgbClr val="525252"/>
                    </a:solidFill>
                    <a:latin typeface="思源黑体 CN Medium" panose="020B0600000000000000" pitchFamily="34" charset="-122"/>
                    <a:ea typeface="思源黑体 CN Medium" panose="020B0600000000000000" pitchFamily="34" charset="-122"/>
                    <a:cs typeface="Consolas" panose="020B0609020204030204" pitchFamily="49" charset="0"/>
                  </a:rPr>
                  <a:t>P</a:t>
                </a:r>
                <a:r>
                  <a:rPr lang="zh-CN" altLang="en-US" sz="2000" b="1" dirty="0">
                    <a:solidFill>
                      <a:srgbClr val="525252"/>
                    </a:solidFill>
                    <a:latin typeface="思源黑体 CN Medium" panose="020B0600000000000000" pitchFamily="34" charset="-122"/>
                    <a:ea typeface="思源黑体 CN Medium" panose="020B0600000000000000" pitchFamily="34" charset="-122"/>
                    <a:cs typeface="Consolas" panose="020B0609020204030204" pitchFamily="49" charset="0"/>
                  </a:rPr>
                  <a:t>问题：多项式时间内可求解的问题</a:t>
                </a:r>
              </a:p>
            </p:txBody>
          </p:sp>
        </p:grpSp>
      </p:grpSp>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l="8076"/>
          <a:stretch>
            <a:fillRect/>
          </a:stretch>
        </p:blipFill>
        <p:spPr>
          <a:xfrm>
            <a:off x="7685969" y="1954999"/>
            <a:ext cx="4138847" cy="4034023"/>
          </a:xfrm>
          <a:prstGeom prst="rect">
            <a:avLst/>
          </a:prstGeom>
        </p:spPr>
      </p:pic>
      <p:sp>
        <p:nvSpPr>
          <p:cNvPr id="12" name="TextBox 12"/>
          <p:cNvSpPr txBox="1"/>
          <p:nvPr/>
        </p:nvSpPr>
        <p:spPr>
          <a:xfrm>
            <a:off x="8022397" y="2745153"/>
            <a:ext cx="1732995" cy="1429046"/>
          </a:xfrm>
          <a:prstGeom prst="rect">
            <a:avLst/>
          </a:prstGeom>
          <a:noFill/>
        </p:spPr>
        <p:txBody>
          <a:bodyPr wrap="square" rtlCol="0">
            <a:spAutoFit/>
          </a:bodyPr>
          <a:lstStyle/>
          <a:p>
            <a:pPr>
              <a:lnSpc>
                <a:spcPct val="150000"/>
              </a:lnSpc>
            </a:pPr>
            <a:r>
              <a:rPr lang="en-US" altLang="zh-CN" sz="2000"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NP = P</a:t>
            </a:r>
            <a:r>
              <a:rPr lang="zh-CN" altLang="en-US" sz="2000"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？是目前计算机科学的难题之一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1500"/>
                                        <p:tgtEl>
                                          <p:spTgt spid="1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3974165"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不同算法时间复杂度的比较</a:t>
            </a:r>
          </a:p>
        </p:txBody>
      </p:sp>
      <p:grpSp>
        <p:nvGrpSpPr>
          <p:cNvPr id="14" name="组合 13"/>
          <p:cNvGrpSpPr/>
          <p:nvPr/>
        </p:nvGrpSpPr>
        <p:grpSpPr>
          <a:xfrm>
            <a:off x="4257218" y="2296290"/>
            <a:ext cx="7015212" cy="3700778"/>
            <a:chOff x="4257218" y="2296290"/>
            <a:chExt cx="7015212" cy="3700778"/>
          </a:xfrm>
        </p:grpSpPr>
        <p:sp>
          <p:nvSpPr>
            <p:cNvPr id="5" name="Text Box 3"/>
            <p:cNvSpPr txBox="1">
              <a:spLocks noChangeArrowheads="1"/>
            </p:cNvSpPr>
            <p:nvPr/>
          </p:nvSpPr>
          <p:spPr bwMode="auto">
            <a:xfrm>
              <a:off x="4257218" y="2296290"/>
              <a:ext cx="3643338" cy="1633549"/>
            </a:xfrm>
            <a:prstGeom prst="rect">
              <a:avLst/>
            </a:prstGeom>
            <a:noFill/>
            <a:ln w="19050">
              <a:solidFill>
                <a:schemeClr val="bg1">
                  <a:lumMod val="50000"/>
                </a:schemeClr>
              </a:solidFill>
              <a:prstDash val="sysDash"/>
              <a:miter lim="800000"/>
            </a:ln>
            <a:effectLst/>
          </p:spPr>
          <p:txBody>
            <a:bodyPr vert="horz" wrap="square" lIns="144000" tIns="108000" rIns="91440" bIns="144000" numCol="1" anchor="t" anchorCtr="0" compatLnSpc="1"/>
            <a:lstStyle/>
            <a:p>
              <a:pPr marL="0" marR="0" lvl="0" indent="0" algn="just" defTabSz="914400" rtl="0" eaLnBrk="1" fontAlgn="base" latinLnBrk="0" hangingPunct="1">
                <a:lnSpc>
                  <a:spcPts val="2200"/>
                </a:lnSpc>
                <a:spcBef>
                  <a:spcPct val="0"/>
                </a:spcBef>
                <a:spcAft>
                  <a:spcPct val="0"/>
                </a:spcAft>
                <a:buClrTx/>
                <a:buSzTx/>
                <a:buFontTx/>
                <a:buNone/>
              </a:pPr>
              <a:r>
                <a:rPr kumimoji="0" lang="nb-NO"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def </a:t>
              </a:r>
              <a:r>
                <a:rPr kumimoji="0" lang="nb-NO" altLang="zh-CN" sz="2000" b="1" i="0" u="none" strike="noStrike" cap="none" normalizeH="0" baseline="0" dirty="0">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rPr>
                <a:t>Sum1</a:t>
              </a:r>
              <a:r>
                <a:rPr kumimoji="0" lang="nb-NO"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(n):</a:t>
              </a:r>
            </a:p>
            <a:p>
              <a:pPr marL="0" marR="0" lvl="0" indent="0" algn="just" defTabSz="914400" rtl="0" eaLnBrk="1" fontAlgn="base" latinLnBrk="0" hangingPunct="1">
                <a:lnSpc>
                  <a:spcPts val="2200"/>
                </a:lnSpc>
                <a:spcBef>
                  <a:spcPct val="0"/>
                </a:spcBef>
                <a:spcAft>
                  <a:spcPct val="0"/>
                </a:spcAft>
                <a:buClrTx/>
                <a:buSzTx/>
                <a:buFontTx/>
                <a:buNone/>
              </a:pPr>
              <a:r>
                <a:rPr kumimoji="0" lang="nb-NO"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   s=0</a:t>
              </a:r>
            </a:p>
            <a:p>
              <a:pPr marL="0" marR="0" lvl="0" indent="0" algn="just" defTabSz="914400" rtl="0" eaLnBrk="1" fontAlgn="base" latinLnBrk="0" hangingPunct="1">
                <a:lnSpc>
                  <a:spcPts val="2200"/>
                </a:lnSpc>
                <a:spcBef>
                  <a:spcPct val="0"/>
                </a:spcBef>
                <a:spcAft>
                  <a:spcPct val="0"/>
                </a:spcAft>
                <a:buClrTx/>
                <a:buSzTx/>
                <a:buFontTx/>
                <a:buNone/>
              </a:pPr>
              <a:r>
                <a:rPr kumimoji="0" lang="nb-NO"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   for i in range(1,n+1):</a:t>
              </a:r>
            </a:p>
            <a:p>
              <a:pPr marL="0" marR="0" lvl="0" indent="0" algn="just" defTabSz="914400" rtl="0" eaLnBrk="1" fontAlgn="base" latinLnBrk="0" hangingPunct="1">
                <a:lnSpc>
                  <a:spcPts val="2200"/>
                </a:lnSpc>
                <a:spcBef>
                  <a:spcPct val="0"/>
                </a:spcBef>
                <a:spcAft>
                  <a:spcPct val="0"/>
                </a:spcAft>
                <a:buClrTx/>
                <a:buSzTx/>
                <a:buFontTx/>
                <a:buNone/>
              </a:pPr>
              <a:r>
                <a:rPr kumimoji="0" lang="nb-NO"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      s+=i</a:t>
              </a:r>
            </a:p>
            <a:p>
              <a:pPr marL="0" marR="0" lvl="0" indent="0" algn="just" defTabSz="914400" rtl="0" eaLnBrk="1" fontAlgn="base" latinLnBrk="0" hangingPunct="1">
                <a:lnSpc>
                  <a:spcPts val="2200"/>
                </a:lnSpc>
                <a:spcBef>
                  <a:spcPct val="0"/>
                </a:spcBef>
                <a:spcAft>
                  <a:spcPct val="0"/>
                </a:spcAft>
                <a:buClrTx/>
                <a:buSzTx/>
                <a:buFontTx/>
                <a:buNone/>
              </a:pPr>
              <a:r>
                <a:rPr kumimoji="0" lang="nb-NO"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kumimoji="0" lang="nb-NO"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return s</a:t>
              </a:r>
            </a:p>
          </p:txBody>
        </p:sp>
        <p:sp>
          <p:nvSpPr>
            <p:cNvPr id="6" name="Text Box 4"/>
            <p:cNvSpPr txBox="1">
              <a:spLocks noChangeArrowheads="1"/>
            </p:cNvSpPr>
            <p:nvPr/>
          </p:nvSpPr>
          <p:spPr bwMode="auto">
            <a:xfrm>
              <a:off x="8114870" y="2296290"/>
              <a:ext cx="3157560" cy="1633549"/>
            </a:xfrm>
            <a:prstGeom prst="rect">
              <a:avLst/>
            </a:prstGeom>
            <a:noFill/>
            <a:ln w="19050">
              <a:solidFill>
                <a:schemeClr val="bg1">
                  <a:lumMod val="50000"/>
                </a:schemeClr>
              </a:solidFill>
              <a:prstDash val="sysDash"/>
              <a:miter lim="800000"/>
            </a:ln>
            <a:effectLst/>
          </p:spPr>
          <p:txBody>
            <a:bodyPr vert="horz" wrap="square" lIns="144000" tIns="108000" rIns="91440" bIns="108000" numCol="1" anchor="t" anchorCtr="0" compatLnSpc="1"/>
            <a:lstStyle/>
            <a:p>
              <a:pPr marL="0" marR="0" lvl="0" indent="0" algn="just" defTabSz="914400" rtl="0" eaLnBrk="1" fontAlgn="base" latinLnBrk="0" hangingPunct="1">
                <a:lnSpc>
                  <a:spcPts val="2800"/>
                </a:lnSpc>
                <a:spcBef>
                  <a:spcPct val="0"/>
                </a:spcBef>
                <a:spcAft>
                  <a:spcPct val="0"/>
                </a:spcAft>
                <a:buClrTx/>
                <a:buSzTx/>
                <a:buFontTx/>
                <a:buNone/>
              </a:pPr>
              <a:r>
                <a:rPr kumimoji="0" lang="en-US"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def </a:t>
              </a:r>
              <a:r>
                <a:rPr kumimoji="0" lang="en-US" altLang="zh-CN" sz="2000" b="1" i="0" u="none" strike="noStrike" cap="none" normalizeH="0" baseline="0" dirty="0">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rPr>
                <a:t>Sum2</a:t>
              </a:r>
              <a:r>
                <a:rPr kumimoji="0" lang="en-US"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(n):</a:t>
              </a:r>
            </a:p>
            <a:p>
              <a:pPr marL="0" marR="0" lvl="0" indent="0" algn="just" defTabSz="914400" rtl="0" eaLnBrk="1" fontAlgn="base" latinLnBrk="0" hangingPunct="1">
                <a:lnSpc>
                  <a:spcPts val="2800"/>
                </a:lnSpc>
                <a:spcBef>
                  <a:spcPct val="0"/>
                </a:spcBef>
                <a:spcAft>
                  <a:spcPct val="0"/>
                </a:spcAft>
                <a:buClrTx/>
                <a:buSzTx/>
                <a:buFontTx/>
                <a:buNone/>
              </a:pPr>
              <a:r>
                <a:rPr kumimoji="0" lang="pt-BR"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   s=n*(n+1)/2</a:t>
              </a:r>
            </a:p>
            <a:p>
              <a:pPr marL="0" marR="0" lvl="0" indent="0" algn="just" defTabSz="914400" rtl="0" eaLnBrk="1" fontAlgn="base" latinLnBrk="0" hangingPunct="1">
                <a:lnSpc>
                  <a:spcPts val="2800"/>
                </a:lnSpc>
                <a:spcBef>
                  <a:spcPct val="0"/>
                </a:spcBef>
                <a:spcAft>
                  <a:spcPct val="0"/>
                </a:spcAft>
                <a:buClrTx/>
                <a:buSzTx/>
                <a:buFontTx/>
                <a:buNone/>
              </a:pPr>
              <a:r>
                <a:rPr kumimoji="0" lang="pt-BR" alt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   return s</a:t>
              </a:r>
            </a:p>
          </p:txBody>
        </p:sp>
        <p:sp>
          <p:nvSpPr>
            <p:cNvPr id="7" name="TextBox 7"/>
            <p:cNvSpPr txBox="1"/>
            <p:nvPr/>
          </p:nvSpPr>
          <p:spPr>
            <a:xfrm>
              <a:off x="5543102" y="4715657"/>
              <a:ext cx="1000132" cy="424155"/>
            </a:xfrm>
            <a:prstGeom prst="rect">
              <a:avLst/>
            </a:prstGeom>
            <a:noFill/>
          </p:spPr>
          <p:txBody>
            <a:bodyPr wrap="square" rtlCol="0">
              <a:spAutoFit/>
            </a:bodyPr>
            <a:lstStyle/>
            <a:p>
              <a:pPr algn="l">
                <a:lnSpc>
                  <a:spcPts val="3000"/>
                </a:lnSpc>
                <a:spcBef>
                  <a:spcPts val="0"/>
                </a:spcBef>
              </a:pP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i="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8" name="下箭头 8"/>
            <p:cNvSpPr/>
            <p:nvPr/>
          </p:nvSpPr>
          <p:spPr>
            <a:xfrm>
              <a:off x="5757416" y="4287029"/>
              <a:ext cx="214314" cy="357190"/>
            </a:xfrm>
            <a:prstGeom prst="downArrow">
              <a:avLst/>
            </a:prstGeom>
            <a:solidFill>
              <a:srgbClr val="C0262E"/>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endParaRPr>
            </a:p>
          </p:txBody>
        </p:sp>
        <p:sp>
          <p:nvSpPr>
            <p:cNvPr id="9" name="TextBox 9"/>
            <p:cNvSpPr txBox="1"/>
            <p:nvPr/>
          </p:nvSpPr>
          <p:spPr>
            <a:xfrm>
              <a:off x="9186440" y="4644219"/>
              <a:ext cx="1000132" cy="424155"/>
            </a:xfrm>
            <a:prstGeom prst="rect">
              <a:avLst/>
            </a:prstGeom>
            <a:noFill/>
          </p:spPr>
          <p:txBody>
            <a:bodyPr wrap="square" rtlCol="0">
              <a:spAutoFit/>
            </a:bodyPr>
            <a:lstStyle/>
            <a:p>
              <a:pPr algn="l">
                <a:lnSpc>
                  <a:spcPts val="3000"/>
                </a:lnSpc>
                <a:spcBef>
                  <a:spcPts val="0"/>
                </a:spcBef>
              </a:pP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O(1)</a:t>
              </a: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0" name="下箭头 10"/>
            <p:cNvSpPr/>
            <p:nvPr/>
          </p:nvSpPr>
          <p:spPr>
            <a:xfrm>
              <a:off x="9400754" y="4215591"/>
              <a:ext cx="214314" cy="357190"/>
            </a:xfrm>
            <a:prstGeom prst="downArrow">
              <a:avLst/>
            </a:prstGeom>
            <a:solidFill>
              <a:srgbClr val="C0262E"/>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endParaRPr>
            </a:p>
          </p:txBody>
        </p:sp>
        <p:sp>
          <p:nvSpPr>
            <p:cNvPr id="11" name="TextBox 11"/>
            <p:cNvSpPr txBox="1"/>
            <p:nvPr/>
          </p:nvSpPr>
          <p:spPr>
            <a:xfrm>
              <a:off x="7186176" y="5572913"/>
              <a:ext cx="1428760" cy="424155"/>
            </a:xfrm>
            <a:prstGeom prst="rect">
              <a:avLst/>
            </a:prstGeom>
            <a:noFill/>
          </p:spPr>
          <p:txBody>
            <a:bodyPr wrap="square" rtlCol="0">
              <a:spAutoFit/>
            </a:bodyPr>
            <a:lstStyle/>
            <a:p>
              <a:pPr algn="l">
                <a:lnSpc>
                  <a:spcPts val="3000"/>
                </a:lnSpc>
                <a:spcBef>
                  <a:spcPts val="0"/>
                </a:spcBef>
              </a:pP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Sum2</a:t>
              </a:r>
              <a:r>
                <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更好</a:t>
              </a:r>
            </a:p>
          </p:txBody>
        </p:sp>
        <p:sp>
          <p:nvSpPr>
            <p:cNvPr id="12" name="左大括号 11"/>
            <p:cNvSpPr/>
            <p:nvPr/>
          </p:nvSpPr>
          <p:spPr>
            <a:xfrm rot="16200000">
              <a:off x="7614804" y="3786963"/>
              <a:ext cx="285752" cy="314327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endParaRPr>
            </a:p>
          </p:txBody>
        </p:sp>
      </p:gr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351" b="-600"/>
          <a:stretch>
            <a:fillRect/>
          </a:stretch>
        </p:blipFill>
        <p:spPr>
          <a:xfrm>
            <a:off x="395757" y="1971475"/>
            <a:ext cx="3754304" cy="40255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3974165"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简化的算法时间复杂度分析</a:t>
            </a:r>
          </a:p>
        </p:txBody>
      </p:sp>
      <p:sp>
        <p:nvSpPr>
          <p:cNvPr id="6" name="TextBox 4"/>
          <p:cNvSpPr txBox="1"/>
          <p:nvPr/>
        </p:nvSpPr>
        <p:spPr>
          <a:xfrm>
            <a:off x="1565954" y="2539409"/>
            <a:ext cx="5188442" cy="3377629"/>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252095" indent="-252095" algn="l">
              <a:lnSpc>
                <a:spcPct val="150000"/>
              </a:lnSpc>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一种简化的算法时间复杂度分析方法是，仅仅考虑算法中的基本操作。</a:t>
            </a: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marL="252095" indent="-252095" algn="l">
              <a:lnSpc>
                <a:spcPct val="150000"/>
              </a:lnSpc>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所谓基本操作是指算法中最深层循环内的原操作。而算法执行时间大致等于基本操作所需的时间×其运算次数。所以在算法分析时，计算</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时仅仅考虑基本操作的执行次数。</a:t>
            </a: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8509" t="7187" r="9793" b="8804"/>
          <a:stretch>
            <a:fillRect/>
          </a:stretch>
        </p:blipFill>
        <p:spPr>
          <a:xfrm flipH="1">
            <a:off x="7326924" y="2112652"/>
            <a:ext cx="3501022" cy="3493337"/>
          </a:xfrm>
          <a:prstGeom prst="rect">
            <a:avLst/>
          </a:prstGeom>
        </p:spPr>
      </p:pic>
      <p:grpSp>
        <p:nvGrpSpPr>
          <p:cNvPr id="8" name="组合 7"/>
          <p:cNvGrpSpPr/>
          <p:nvPr/>
        </p:nvGrpSpPr>
        <p:grpSpPr>
          <a:xfrm>
            <a:off x="1721918" y="2112652"/>
            <a:ext cx="3604472" cy="517274"/>
            <a:chOff x="1396240" y="2304668"/>
            <a:chExt cx="2107000" cy="480002"/>
          </a:xfrm>
        </p:grpSpPr>
        <p:sp>
          <p:nvSpPr>
            <p:cNvPr id="9" name="矩形: 圆角 8"/>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33295" y="2360437"/>
              <a:ext cx="2069945" cy="342720"/>
            </a:xfrm>
            <a:prstGeom prst="rect">
              <a:avLst/>
            </a:prstGeom>
            <a:noFill/>
          </p:spPr>
          <p:txBody>
            <a:bodyPr wrap="square" rtlCol="0">
              <a:spAutoFit/>
            </a:bodyPr>
            <a:lstStyle/>
            <a:p>
              <a:pPr algn="ctr"/>
              <a:r>
                <a:rPr lang="en-US" altLang="zh-CN" b="1" dirty="0">
                  <a:solidFill>
                    <a:schemeClr val="bg1"/>
                  </a:solidFill>
                  <a:latin typeface="思源黑体 CN Medium" panose="020B0600000000000000" pitchFamily="34" charset="-122"/>
                  <a:ea typeface="思源黑体 CN Medium" panose="020B0600000000000000" pitchFamily="34" charset="-122"/>
                </a:rPr>
                <a:t>3</a:t>
              </a:r>
              <a:r>
                <a:rPr lang="zh-CN" altLang="en-US" b="1" dirty="0">
                  <a:solidFill>
                    <a:schemeClr val="bg1"/>
                  </a:solidFill>
                  <a:latin typeface="思源黑体 CN Medium" panose="020B0600000000000000" pitchFamily="34" charset="-122"/>
                  <a:ea typeface="思源黑体 CN Medium" panose="020B0600000000000000" pitchFamily="34" charset="-122"/>
                </a:rPr>
                <a:t>）简化的算法时间复杂度分析</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6" name="TextBox 4"/>
          <p:cNvSpPr txBox="1"/>
          <p:nvPr/>
        </p:nvSpPr>
        <p:spPr>
          <a:xfrm>
            <a:off x="4205284" y="1597114"/>
            <a:ext cx="1214446" cy="448008"/>
          </a:xfrm>
          <a:prstGeom prst="rect">
            <a:avLst/>
          </a:prstGeom>
          <a:noFill/>
        </p:spPr>
        <p:txBody>
          <a:bodyPr wrap="square" rtlCol="0">
            <a:spAutoFit/>
          </a:bodyPr>
          <a:lstStyle/>
          <a:p>
            <a:pPr algn="l">
              <a:lnSpc>
                <a:spcPts val="3000"/>
              </a:lnSpc>
              <a:spcBef>
                <a:spcPts val="0"/>
              </a:spcBef>
            </a:pPr>
            <a:r>
              <a:rPr lang="zh-CN" altLang="zh-CN" sz="2000" b="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1.8</a:t>
            </a:r>
            <a:endParaRPr lang="zh-CN" altLang="en-US" sz="2000" b="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p:txBody>
      </p:sp>
      <p:grpSp>
        <p:nvGrpSpPr>
          <p:cNvPr id="12" name="组合 11"/>
          <p:cNvGrpSpPr/>
          <p:nvPr/>
        </p:nvGrpSpPr>
        <p:grpSpPr>
          <a:xfrm>
            <a:off x="5789011" y="4263143"/>
            <a:ext cx="3143272" cy="2144143"/>
            <a:chOff x="5789011" y="4263143"/>
            <a:chExt cx="3143272" cy="2144143"/>
          </a:xfrm>
        </p:grpSpPr>
        <p:sp>
          <p:nvSpPr>
            <p:cNvPr id="5" name="TextBox 3"/>
            <p:cNvSpPr txBox="1"/>
            <p:nvPr/>
          </p:nvSpPr>
          <p:spPr>
            <a:xfrm>
              <a:off x="5789011" y="4983143"/>
              <a:ext cx="3143272" cy="448008"/>
            </a:xfrm>
            <a:prstGeom prst="rect">
              <a:avLst/>
            </a:prstGeom>
            <a:noFill/>
          </p:spPr>
          <p:txBody>
            <a:bodyPr wrap="square" rtlCol="0">
              <a:spAutoFit/>
            </a:bodyPr>
            <a:lstStyle/>
            <a:p>
              <a:pPr algn="l">
                <a:lnSpc>
                  <a:spcPts val="3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基本操作</a:t>
              </a:r>
              <a:r>
                <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，执行次数为</a:t>
              </a: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n</a:t>
              </a:r>
              <a:r>
                <a:rPr lang="en-US" altLang="zh-CN" sz="2000" b="1" baseline="30000"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2</a:t>
              </a:r>
              <a:endParaRPr lang="zh-CN" altLang="en-US" sz="2000" b="1" dirty="0">
                <a:solidFill>
                  <a:srgbClr val="C0262E"/>
                </a:solidFill>
                <a:latin typeface="思源黑体 CN Medium" panose="020B0600000000000000" pitchFamily="34" charset="-122"/>
                <a:ea typeface="思源黑体 CN Medium" panose="020B0600000000000000" pitchFamily="34" charset="-122"/>
              </a:endParaRPr>
            </a:p>
          </p:txBody>
        </p:sp>
        <p:sp>
          <p:nvSpPr>
            <p:cNvPr id="7" name="TextBox 7"/>
            <p:cNvSpPr txBox="1"/>
            <p:nvPr/>
          </p:nvSpPr>
          <p:spPr>
            <a:xfrm>
              <a:off x="6364135" y="5983131"/>
              <a:ext cx="2146625" cy="424155"/>
            </a:xfrm>
            <a:prstGeom prst="rect">
              <a:avLst/>
            </a:prstGeom>
            <a:noFill/>
          </p:spPr>
          <p:txBody>
            <a:bodyPr wrap="square" rtlCol="0">
              <a:spAutoFit/>
            </a:bodyPr>
            <a:lstStyle/>
            <a:p>
              <a:pPr algn="l">
                <a:lnSpc>
                  <a:spcPts val="3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8" name="下箭头 8"/>
            <p:cNvSpPr/>
            <p:nvPr/>
          </p:nvSpPr>
          <p:spPr>
            <a:xfrm>
              <a:off x="7008820" y="5549027"/>
              <a:ext cx="214314" cy="357190"/>
            </a:xfrm>
            <a:prstGeom prst="downArrow">
              <a:avLst/>
            </a:prstGeom>
            <a:solidFill>
              <a:srgbClr val="C0262E"/>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9" name="直接箭头连接符 8"/>
            <p:cNvCxnSpPr/>
            <p:nvPr/>
          </p:nvCxnSpPr>
          <p:spPr>
            <a:xfrm rot="5400000" flipH="1" flipV="1">
              <a:off x="6721052" y="4622349"/>
              <a:ext cx="720000" cy="1588"/>
            </a:xfrm>
            <a:prstGeom prst="straightConnector1">
              <a:avLst/>
            </a:prstGeom>
            <a:ln w="28575">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grpSp>
      <p:sp>
        <p:nvSpPr>
          <p:cNvPr id="10" name="TextBox 9"/>
          <p:cNvSpPr txBox="1"/>
          <p:nvPr/>
        </p:nvSpPr>
        <p:spPr>
          <a:xfrm>
            <a:off x="4294176" y="2143448"/>
            <a:ext cx="6858048" cy="2065337"/>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matrixadd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A,B,C,n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range(n):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语句①</a:t>
            </a:r>
          </a:p>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j in range(n):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语句②</a:t>
            </a:r>
          </a:p>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C[</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].append(A[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][j]+B[</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语句③</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146" y="1597114"/>
            <a:ext cx="3365402" cy="4646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1500"/>
                                        <p:tgtEl>
                                          <p:spTgt spid="10"/>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1952081" y="1214126"/>
            <a:ext cx="5643602" cy="443198"/>
          </a:xfrm>
          <a:prstGeom prst="rect">
            <a:avLst/>
          </a:prstGeom>
          <a:noFill/>
        </p:spPr>
        <p:txBody>
          <a:bodyPr wrap="square" rtlCol="0">
            <a:spAutoFit/>
          </a:bodyPr>
          <a:lstStyle/>
          <a:p>
            <a:pPr algn="l">
              <a:lnSpc>
                <a:spcPts val="3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1.9</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分析以下算法的时间复杂度。</a:t>
            </a:r>
          </a:p>
        </p:txBody>
      </p:sp>
      <p:sp>
        <p:nvSpPr>
          <p:cNvPr id="6" name="TextBox 4"/>
          <p:cNvSpPr txBox="1"/>
          <p:nvPr/>
        </p:nvSpPr>
        <p:spPr>
          <a:xfrm>
            <a:off x="2166395" y="1782075"/>
            <a:ext cx="5429288" cy="2445248"/>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fun(n):</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s=0</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range(n+1):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j in range(i+1):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k in range(j):</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s+=1</a:t>
            </a: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s</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nvGrpSpPr>
          <p:cNvPr id="7" name="组合 6"/>
          <p:cNvGrpSpPr/>
          <p:nvPr/>
        </p:nvGrpSpPr>
        <p:grpSpPr>
          <a:xfrm>
            <a:off x="3366216" y="3972873"/>
            <a:ext cx="1785949" cy="1030910"/>
            <a:chOff x="2071672" y="2786058"/>
            <a:chExt cx="1785949" cy="1030910"/>
          </a:xfrm>
        </p:grpSpPr>
        <p:sp>
          <p:nvSpPr>
            <p:cNvPr id="8" name="TextBox 6"/>
            <p:cNvSpPr txBox="1"/>
            <p:nvPr/>
          </p:nvSpPr>
          <p:spPr>
            <a:xfrm>
              <a:off x="2357423" y="3416858"/>
              <a:ext cx="1500198" cy="400110"/>
            </a:xfrm>
            <a:prstGeom prst="rect">
              <a:avLst/>
            </a:prstGeom>
            <a:noFill/>
          </p:spPr>
          <p:txBody>
            <a:bodyPr wrap="square" rtlCol="0">
              <a:spAutoFit/>
            </a:bodyPr>
            <a:lstStyle/>
            <a:p>
              <a:pPr algn="l">
                <a:lnSpc>
                  <a:spcPct val="100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基本操作</a:t>
              </a:r>
              <a:endParaRPr lang="zh-CN" altLang="en-US" sz="2000" b="1" dirty="0">
                <a:solidFill>
                  <a:srgbClr val="C0262E"/>
                </a:solidFill>
                <a:latin typeface="思源黑体 CN Medium" panose="020B0600000000000000" pitchFamily="34" charset="-122"/>
                <a:ea typeface="思源黑体 CN Medium" panose="020B0600000000000000" pitchFamily="34" charset="-122"/>
              </a:endParaRPr>
            </a:p>
          </p:txBody>
        </p:sp>
        <p:cxnSp>
          <p:nvCxnSpPr>
            <p:cNvPr id="9" name="直接箭头连接符 8"/>
            <p:cNvCxnSpPr>
              <a:stCxn id="8" idx="1"/>
            </p:cNvCxnSpPr>
            <p:nvPr/>
          </p:nvCxnSpPr>
          <p:spPr>
            <a:xfrm flipH="1" flipV="1">
              <a:off x="2071672" y="2786058"/>
              <a:ext cx="285751" cy="83085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0" name="TextBox 9"/>
          <p:cNvSpPr txBox="1"/>
          <p:nvPr/>
        </p:nvSpPr>
        <p:spPr>
          <a:xfrm>
            <a:off x="2009708" y="5258757"/>
            <a:ext cx="1785950" cy="432811"/>
          </a:xfrm>
          <a:prstGeom prst="rect">
            <a:avLst/>
          </a:prstGeom>
          <a:noFill/>
        </p:spPr>
        <p:txBody>
          <a:bodyPr wrap="square" rtlCol="0">
            <a:spAutoFit/>
          </a:bodyPr>
          <a:lstStyle/>
          <a:p>
            <a:pPr algn="l">
              <a:lnSpc>
                <a:spcPts val="3000"/>
              </a:lnSpc>
              <a:spcBef>
                <a:spcPts val="0"/>
              </a:spcBef>
            </a:pPr>
            <a:r>
              <a:rPr lang="zh-CN" altLang="zh-CN" sz="2000" b="1" dirty="0">
                <a:solidFill>
                  <a:srgbClr val="525252"/>
                </a:solidFill>
                <a:latin typeface="楷体" panose="02010609060101010101" pitchFamily="49" charset="-122"/>
                <a:ea typeface="楷体" panose="02010609060101010101" pitchFamily="49" charset="-122"/>
              </a:rPr>
              <a:t>算法频度为：</a:t>
            </a:r>
            <a:endParaRPr lang="zh-CN" altLang="en-US" sz="2000" b="1" dirty="0">
              <a:solidFill>
                <a:srgbClr val="525252"/>
              </a:solidFill>
              <a:latin typeface="楷体" panose="02010609060101010101" pitchFamily="49" charset="-122"/>
              <a:ea typeface="楷体" panose="02010609060101010101" pitchFamily="49" charset="-122"/>
            </a:endParaRPr>
          </a:p>
        </p:txBody>
      </p:sp>
      <p:pic>
        <p:nvPicPr>
          <p:cNvPr id="11" name="Picture 1"/>
          <p:cNvPicPr>
            <a:picLocks noChangeAspect="1" noChangeArrowheads="1"/>
          </p:cNvPicPr>
          <p:nvPr/>
        </p:nvPicPr>
        <p:blipFill>
          <a:blip r:embed="rId2" cstate="print"/>
          <a:srcRect/>
          <a:stretch>
            <a:fillRect/>
          </a:stretch>
        </p:blipFill>
        <p:spPr bwMode="auto">
          <a:xfrm>
            <a:off x="3509907" y="5206454"/>
            <a:ext cx="4545808" cy="1414252"/>
          </a:xfrm>
          <a:prstGeom prst="rect">
            <a:avLst/>
          </a:prstGeom>
          <a:noFill/>
          <a:ln w="9525">
            <a:noFill/>
            <a:miter lim="800000"/>
            <a:headEnd/>
            <a:tailEnd/>
          </a:ln>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15" y="2102958"/>
            <a:ext cx="3713926" cy="3868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1500"/>
                                        <p:tgtEl>
                                          <p:spTgt spid="6"/>
                                        </p:tgtEl>
                                      </p:cBhvr>
                                    </p:animEffect>
                                  </p:childTnLst>
                                </p:cTn>
                              </p:par>
                            </p:childTnLst>
                          </p:cTn>
                        </p:par>
                        <p:par>
                          <p:cTn id="20" fill="hold">
                            <p:stCondLst>
                              <p:cond delay="3500"/>
                            </p:stCondLst>
                            <p:childTnLst>
                              <p:par>
                                <p:cTn id="21" presetID="22"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750"/>
                                        <p:tgtEl>
                                          <p:spTgt spid="7"/>
                                        </p:tgtEl>
                                      </p:cBhvr>
                                    </p:animEffect>
                                  </p:childTnLst>
                                </p:cTn>
                              </p:par>
                            </p:childTnLst>
                          </p:cTn>
                        </p:par>
                        <p:par>
                          <p:cTn id="24" fill="hold">
                            <p:stCondLst>
                              <p:cond delay="4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5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906454" y="2371689"/>
            <a:ext cx="4647659" cy="3078535"/>
          </a:xfrm>
          <a:prstGeom prst="rect">
            <a:avLst/>
          </a:prstGeom>
          <a:noFill/>
          <a:ln w="9525" algn="ctr">
            <a:noFill/>
            <a:miter lim="800000"/>
          </a:ln>
          <a:effectLst/>
        </p:spPr>
        <p:txBody>
          <a:bodyPr wrap="square">
            <a:spAutoFit/>
          </a:bodyPr>
          <a:lstStyle/>
          <a:p>
            <a:pPr algn="l">
              <a:lnSpc>
                <a:spcPct val="200000"/>
              </a:lnSpc>
            </a:pPr>
            <a:r>
              <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定义</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：设一个算法的输入规模为</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D</a:t>
            </a:r>
            <a:r>
              <a:rPr lang="en-US" altLang="zh-CN" sz="2000" b="1" i="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是所有输入实例的集合，任一输入</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D</a:t>
            </a:r>
            <a:r>
              <a:rPr lang="en-US" altLang="zh-CN" sz="2000" b="1" i="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P</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是</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出现的概率，有   　　　 ，</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是算法在输入</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下的执行时间，则算法的</a:t>
            </a:r>
            <a:r>
              <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平均时间复杂度</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a:t>
            </a:r>
          </a:p>
        </p:txBody>
      </p:sp>
      <p:graphicFrame>
        <p:nvGraphicFramePr>
          <p:cNvPr id="6" name="Object 4"/>
          <p:cNvGraphicFramePr>
            <a:graphicFrameLocks noChangeAspect="1"/>
          </p:cNvGraphicFramePr>
          <p:nvPr>
            <p:extLst>
              <p:ext uri="{D42A27DB-BD31-4B8C-83A1-F6EECF244321}">
                <p14:modId xmlns:p14="http://schemas.microsoft.com/office/powerpoint/2010/main" val="324286157"/>
              </p:ext>
            </p:extLst>
          </p:nvPr>
        </p:nvGraphicFramePr>
        <p:xfrm>
          <a:off x="4960152" y="3612917"/>
          <a:ext cx="1026709" cy="785818"/>
        </p:xfrm>
        <a:graphic>
          <a:graphicData uri="http://schemas.openxmlformats.org/presentationml/2006/ole">
            <mc:AlternateContent xmlns:mc="http://schemas.openxmlformats.org/markup-compatibility/2006">
              <mc:Choice xmlns:v="urn:schemas-microsoft-com:vml" Requires="v">
                <p:oleObj spid="_x0000_s1034" name="Equation" r:id="rId3" imgW="6027420" imgH="4603115" progId="">
                  <p:embed/>
                </p:oleObj>
              </mc:Choice>
              <mc:Fallback>
                <p:oleObj name="Equation" r:id="rId3" imgW="6027420" imgH="4603115"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0152" y="3612917"/>
                        <a:ext cx="1026709"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1100703" y="165993"/>
            <a:ext cx="5237331"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算法的最好、最坏和平均时间复杂度</a:t>
            </a:r>
          </a:p>
        </p:txBody>
      </p:sp>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554113" y="1808320"/>
            <a:ext cx="5023553" cy="4469596"/>
          </a:xfrm>
          <a:prstGeom prst="rect">
            <a:avLst/>
          </a:prstGeom>
        </p:spPr>
      </p:pic>
      <p:graphicFrame>
        <p:nvGraphicFramePr>
          <p:cNvPr id="5" name="Object 2"/>
          <p:cNvGraphicFramePr>
            <a:graphicFrameLocks noChangeAspect="1"/>
          </p:cNvGraphicFramePr>
          <p:nvPr>
            <p:extLst>
              <p:ext uri="{D42A27DB-BD31-4B8C-83A1-F6EECF244321}">
                <p14:modId xmlns:p14="http://schemas.microsoft.com/office/powerpoint/2010/main" val="2939255237"/>
              </p:ext>
            </p:extLst>
          </p:nvPr>
        </p:nvGraphicFramePr>
        <p:xfrm>
          <a:off x="7335204" y="3102702"/>
          <a:ext cx="2098995" cy="920708"/>
        </p:xfrm>
        <a:graphic>
          <a:graphicData uri="http://schemas.openxmlformats.org/presentationml/2006/ole">
            <mc:AlternateContent xmlns:mc="http://schemas.openxmlformats.org/markup-compatibility/2006">
              <mc:Choice xmlns:v="urn:schemas-microsoft-com:vml" Requires="v">
                <p:oleObj spid="_x0000_s1035" name="Equation" r:id="rId6" imgW="10520680" imgH="4603115" progId="">
                  <p:embed/>
                </p:oleObj>
              </mc:Choice>
              <mc:Fallback>
                <p:oleObj name="Equation" r:id="rId6" imgW="10520680" imgH="4603115" progId="">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5204" y="3102702"/>
                        <a:ext cx="2098995" cy="920708"/>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750"/>
                                        <p:tgtEl>
                                          <p:spTgt spid="4"/>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2">
            <a:extLst>
              <a:ext uri="{28A0092B-C50C-407E-A947-70E740481C1C}">
                <a14:useLocalDpi xmlns:a14="http://schemas.microsoft.com/office/drawing/2010/main" val="0"/>
              </a:ext>
            </a:extLst>
          </a:blip>
          <a:srcRect l="12718" t="15389" r="18940" b="12728"/>
          <a:stretch>
            <a:fillRect/>
          </a:stretch>
        </p:blipFill>
        <p:spPr>
          <a:xfrm>
            <a:off x="4598273" y="1634614"/>
            <a:ext cx="6793290" cy="5155137"/>
          </a:xfrm>
          <a:prstGeom prst="rect">
            <a:avLst/>
          </a:prstGeom>
        </p:spPr>
      </p:pic>
      <p:sp>
        <p:nvSpPr>
          <p:cNvPr id="4" name="文本框 3"/>
          <p:cNvSpPr txBox="1"/>
          <p:nvPr/>
        </p:nvSpPr>
        <p:spPr>
          <a:xfrm>
            <a:off x="1053074" y="147116"/>
            <a:ext cx="1992853" cy="461665"/>
          </a:xfrm>
          <a:prstGeom prst="rect">
            <a:avLst/>
          </a:prstGeom>
          <a:noFill/>
        </p:spPr>
        <p:txBody>
          <a:bodyPr wrap="none" rtlCol="0" anchor="ctr">
            <a:spAutoFit/>
          </a:bodyPr>
          <a:lstStyle/>
          <a:p>
            <a:r>
              <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1.4 </a:t>
            </a:r>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算法分析</a:t>
            </a:r>
          </a:p>
        </p:txBody>
      </p:sp>
      <p:sp>
        <p:nvSpPr>
          <p:cNvPr id="5" name="Text Box 5"/>
          <p:cNvSpPr txBox="1">
            <a:spLocks noChangeArrowheads="1"/>
          </p:cNvSpPr>
          <p:nvPr/>
        </p:nvSpPr>
        <p:spPr bwMode="auto">
          <a:xfrm>
            <a:off x="1038674" y="847545"/>
            <a:ext cx="3634926" cy="40011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dirty="0">
                <a:latin typeface="思源黑体 CN Medium" panose="020B0600000000000000" pitchFamily="34" charset="-122"/>
                <a:ea typeface="思源黑体 CN Medium" panose="020B0600000000000000" pitchFamily="34" charset="-122"/>
              </a:rPr>
              <a:t>1.4.1 </a:t>
            </a:r>
            <a:r>
              <a:rPr lang="zh-CN" altLang="en-US" dirty="0">
                <a:latin typeface="思源黑体 CN Medium" panose="020B0600000000000000" pitchFamily="34" charset="-122"/>
                <a:ea typeface="思源黑体 CN Medium" panose="020B0600000000000000" pitchFamily="34" charset="-122"/>
              </a:rPr>
              <a:t>算法的设计目标</a:t>
            </a:r>
          </a:p>
        </p:txBody>
      </p:sp>
      <p:sp>
        <p:nvSpPr>
          <p:cNvPr id="16" name="文本框 15"/>
          <p:cNvSpPr txBox="1"/>
          <p:nvPr/>
        </p:nvSpPr>
        <p:spPr>
          <a:xfrm>
            <a:off x="6313191" y="2337097"/>
            <a:ext cx="3255879" cy="400110"/>
          </a:xfrm>
          <a:prstGeom prst="rect">
            <a:avLst/>
          </a:prstGeom>
          <a:noFill/>
        </p:spPr>
        <p:txBody>
          <a:bodyPr wrap="square" rtlCol="0">
            <a:spAutoFit/>
          </a:bodyPr>
          <a:lstStyle/>
          <a:p>
            <a:pPr algn="ctr"/>
            <a:r>
              <a:rPr lang="zh-CN" altLang="en-US" sz="2000" dirty="0">
                <a:solidFill>
                  <a:srgbClr val="525252"/>
                </a:solidFill>
                <a:latin typeface="思源黑体 CN Medium" panose="020B0600000000000000" pitchFamily="34" charset="-122"/>
                <a:ea typeface="思源黑体 CN Medium" panose="020B0600000000000000" pitchFamily="34" charset="-122"/>
              </a:rPr>
              <a:t>正确性</a:t>
            </a:r>
          </a:p>
        </p:txBody>
      </p:sp>
      <p:sp>
        <p:nvSpPr>
          <p:cNvPr id="17" name="文本框 16"/>
          <p:cNvSpPr txBox="1"/>
          <p:nvPr/>
        </p:nvSpPr>
        <p:spPr>
          <a:xfrm>
            <a:off x="6313191" y="2783021"/>
            <a:ext cx="3255879" cy="400110"/>
          </a:xfrm>
          <a:prstGeom prst="rect">
            <a:avLst/>
          </a:prstGeom>
          <a:noFill/>
        </p:spPr>
        <p:txBody>
          <a:bodyPr wrap="square" rtlCol="0">
            <a:spAutoFit/>
          </a:bodyPr>
          <a:lstStyle/>
          <a:p>
            <a:pPr algn="ctr"/>
            <a:r>
              <a:rPr lang="zh-CN" altLang="en-US" sz="2000" dirty="0">
                <a:solidFill>
                  <a:srgbClr val="525252"/>
                </a:solidFill>
                <a:latin typeface="思源黑体 CN Medium" panose="020B0600000000000000" pitchFamily="34" charset="-122"/>
                <a:ea typeface="思源黑体 CN Medium" panose="020B0600000000000000" pitchFamily="34" charset="-122"/>
              </a:rPr>
              <a:t>可使用性</a:t>
            </a:r>
          </a:p>
        </p:txBody>
      </p:sp>
      <p:sp>
        <p:nvSpPr>
          <p:cNvPr id="18" name="文本框 17"/>
          <p:cNvSpPr txBox="1"/>
          <p:nvPr/>
        </p:nvSpPr>
        <p:spPr>
          <a:xfrm>
            <a:off x="6313191" y="3228945"/>
            <a:ext cx="3255879" cy="400110"/>
          </a:xfrm>
          <a:prstGeom prst="rect">
            <a:avLst/>
          </a:prstGeom>
          <a:noFill/>
        </p:spPr>
        <p:txBody>
          <a:bodyPr wrap="square" rtlCol="0">
            <a:spAutoFit/>
          </a:bodyPr>
          <a:lstStyle/>
          <a:p>
            <a:pPr algn="ctr"/>
            <a:r>
              <a:rPr lang="zh-CN" altLang="en-US" sz="2000" dirty="0">
                <a:solidFill>
                  <a:srgbClr val="525252"/>
                </a:solidFill>
                <a:latin typeface="思源黑体 CN Medium" panose="020B0600000000000000" pitchFamily="34" charset="-122"/>
                <a:ea typeface="思源黑体 CN Medium" panose="020B0600000000000000" pitchFamily="34" charset="-122"/>
              </a:rPr>
              <a:t>可读性</a:t>
            </a:r>
          </a:p>
        </p:txBody>
      </p:sp>
      <p:sp>
        <p:nvSpPr>
          <p:cNvPr id="19" name="文本框 18"/>
          <p:cNvSpPr txBox="1"/>
          <p:nvPr/>
        </p:nvSpPr>
        <p:spPr>
          <a:xfrm>
            <a:off x="6313191" y="3666463"/>
            <a:ext cx="3255879" cy="400110"/>
          </a:xfrm>
          <a:prstGeom prst="rect">
            <a:avLst/>
          </a:prstGeom>
          <a:noFill/>
        </p:spPr>
        <p:txBody>
          <a:bodyPr wrap="square" rtlCol="0">
            <a:spAutoFit/>
          </a:bodyPr>
          <a:lstStyle/>
          <a:p>
            <a:pPr algn="ctr"/>
            <a:r>
              <a:rPr lang="zh-CN" altLang="en-US" sz="2000" dirty="0">
                <a:solidFill>
                  <a:srgbClr val="525252"/>
                </a:solidFill>
                <a:latin typeface="思源黑体 CN Medium" panose="020B0600000000000000" pitchFamily="34" charset="-122"/>
                <a:ea typeface="思源黑体 CN Medium" panose="020B0600000000000000" pitchFamily="34" charset="-122"/>
              </a:rPr>
              <a:t>健壮性</a:t>
            </a:r>
          </a:p>
        </p:txBody>
      </p:sp>
      <p:sp>
        <p:nvSpPr>
          <p:cNvPr id="20" name="文本框 19"/>
          <p:cNvSpPr txBox="1"/>
          <p:nvPr/>
        </p:nvSpPr>
        <p:spPr>
          <a:xfrm>
            <a:off x="6304065" y="4112387"/>
            <a:ext cx="3255879" cy="400110"/>
          </a:xfrm>
          <a:prstGeom prst="rect">
            <a:avLst/>
          </a:prstGeom>
          <a:noFill/>
        </p:spPr>
        <p:txBody>
          <a:bodyPr wrap="square" rtlCol="0">
            <a:spAutoFit/>
          </a:bodyPr>
          <a:lstStyle/>
          <a:p>
            <a:pPr algn="ctr"/>
            <a:r>
              <a:rPr lang="zh-CN" altLang="en-US" sz="2000" dirty="0">
                <a:solidFill>
                  <a:srgbClr val="C0262E"/>
                </a:solidFill>
                <a:latin typeface="思源黑体 CN Medium" panose="020B0600000000000000" pitchFamily="34" charset="-122"/>
                <a:ea typeface="思源黑体 CN Medium" panose="020B0600000000000000" pitchFamily="34" charset="-122"/>
              </a:rPr>
              <a:t>高时间性能与低存储量需求</a:t>
            </a:r>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71863" y="1838832"/>
            <a:ext cx="4180036" cy="43539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1000"/>
                                        <p:tgtEl>
                                          <p:spTgt spid="1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1000"/>
                                        <p:tgtEl>
                                          <p:spTgt spid="18"/>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1000"/>
                                        <p:tgtEl>
                                          <p:spTgt spid="19"/>
                                        </p:tgtEl>
                                      </p:cBhvr>
                                    </p:animEffect>
                                  </p:childTnLst>
                                </p:cTn>
                              </p:par>
                            </p:childTnLst>
                          </p:cTn>
                        </p:par>
                        <p:par>
                          <p:cTn id="36" fill="hold">
                            <p:stCondLst>
                              <p:cond delay="5500"/>
                            </p:stCondLst>
                            <p:childTnLst>
                              <p:par>
                                <p:cTn id="37" presetID="2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grpSp>
        <p:nvGrpSpPr>
          <p:cNvPr id="14" name="组合 13"/>
          <p:cNvGrpSpPr/>
          <p:nvPr/>
        </p:nvGrpSpPr>
        <p:grpSpPr>
          <a:xfrm>
            <a:off x="3621141" y="1554077"/>
            <a:ext cx="8034365" cy="4075314"/>
            <a:chOff x="3621141" y="1554077"/>
            <a:chExt cx="8034365" cy="4075314"/>
          </a:xfrm>
        </p:grpSpPr>
        <p:sp>
          <p:nvSpPr>
            <p:cNvPr id="5" name="Text Box 15"/>
            <p:cNvSpPr txBox="1">
              <a:spLocks noChangeArrowheads="1"/>
            </p:cNvSpPr>
            <p:nvPr/>
          </p:nvSpPr>
          <p:spPr bwMode="auto">
            <a:xfrm>
              <a:off x="3621141" y="2108258"/>
              <a:ext cx="5349857" cy="2328523"/>
            </a:xfrm>
            <a:prstGeom prst="rect">
              <a:avLst/>
            </a:prstGeom>
            <a:noFill/>
            <a:ln w="19050" algn="ctr">
              <a:noFill/>
              <a:miter lim="800000"/>
            </a:ln>
            <a:effectLst/>
          </p:spPr>
          <p:txBody>
            <a:bodyPr wrap="square">
              <a:spAutoFit/>
            </a:bodyPr>
            <a:lstStyle/>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a:t>
              </a:r>
            </a:p>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3</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4</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5</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6</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7</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8</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9</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a:t>
              </a:r>
            </a:p>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3</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4</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5</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6</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7</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8</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9</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p>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i="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m</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9</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8</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7</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6</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5</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4</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3</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p>
          </p:txBody>
        </p:sp>
        <p:sp>
          <p:nvSpPr>
            <p:cNvPr id="6" name="Text Box 17"/>
            <p:cNvSpPr txBox="1">
              <a:spLocks noChangeArrowheads="1"/>
            </p:cNvSpPr>
            <p:nvPr/>
          </p:nvSpPr>
          <p:spPr bwMode="auto">
            <a:xfrm>
              <a:off x="8970998" y="3156365"/>
              <a:ext cx="2684508" cy="481863"/>
            </a:xfrm>
            <a:prstGeom prst="rect">
              <a:avLst/>
            </a:prstGeom>
            <a:noFill/>
            <a:ln w="19050" algn="ctr">
              <a:noFill/>
              <a:miter lim="800000"/>
            </a:ln>
            <a:effectLst/>
          </p:spPr>
          <p:txBody>
            <a:bodyPr wrap="square">
              <a:spAutoFit/>
            </a:bodyPr>
            <a:lstStyle/>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构成</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D</a:t>
              </a:r>
              <a:r>
                <a:rPr lang="en-US" altLang="zh-CN" sz="2000" b="1" i="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P</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m</a:t>
              </a:r>
            </a:p>
          </p:txBody>
        </p:sp>
        <p:sp>
          <p:nvSpPr>
            <p:cNvPr id="7" name="上箭头 7"/>
            <p:cNvSpPr/>
            <p:nvPr/>
          </p:nvSpPr>
          <p:spPr>
            <a:xfrm>
              <a:off x="5938880" y="4761675"/>
              <a:ext cx="214314" cy="426369"/>
            </a:xfrm>
            <a:prstGeom prst="upArrow">
              <a:avLst/>
            </a:prstGeom>
            <a:solidFill>
              <a:srgbClr val="C0262E"/>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50000"/>
                </a:lnSpc>
              </a:pPr>
              <a:endParaRPr lang="zh-CN" altLang="en-US" sz="2000" b="1">
                <a:solidFill>
                  <a:srgbClr val="525252"/>
                </a:solidFill>
                <a:latin typeface="楷体" panose="02010609060101010101" pitchFamily="49" charset="-122"/>
                <a:ea typeface="楷体" panose="02010609060101010101" pitchFamily="49" charset="-122"/>
              </a:endParaRPr>
            </a:p>
          </p:txBody>
        </p:sp>
        <p:sp>
          <p:nvSpPr>
            <p:cNvPr id="8" name="TextBox 8"/>
            <p:cNvSpPr txBox="1"/>
            <p:nvPr/>
          </p:nvSpPr>
          <p:spPr>
            <a:xfrm>
              <a:off x="4152930" y="5147528"/>
              <a:ext cx="4286280" cy="481863"/>
            </a:xfrm>
            <a:prstGeom prst="rect">
              <a:avLst/>
            </a:prstGeom>
            <a:noFill/>
          </p:spPr>
          <p:txBody>
            <a:bodyPr wrap="square" rtlCol="0">
              <a:spAutoFit/>
            </a:bodyPr>
            <a:lstStyle/>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所有可能的初始序列有</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m</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个，</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m</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9" name="右大括号 8"/>
            <p:cNvSpPr/>
            <p:nvPr/>
          </p:nvSpPr>
          <p:spPr>
            <a:xfrm>
              <a:off x="8582086" y="2718636"/>
              <a:ext cx="216000" cy="1357322"/>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ct val="150000"/>
                </a:lnSpc>
              </a:pPr>
              <a:endParaRPr lang="zh-CN" altLang="en-US" sz="2000" b="1">
                <a:solidFill>
                  <a:srgbClr val="525252"/>
                </a:solidFill>
                <a:latin typeface="楷体" panose="02010609060101010101" pitchFamily="49" charset="-122"/>
                <a:ea typeface="楷体" panose="02010609060101010101" pitchFamily="49" charset="-122"/>
              </a:endParaRPr>
            </a:p>
          </p:txBody>
        </p:sp>
        <p:sp>
          <p:nvSpPr>
            <p:cNvPr id="11" name="文本框 10"/>
            <p:cNvSpPr txBox="1"/>
            <p:nvPr/>
          </p:nvSpPr>
          <p:spPr>
            <a:xfrm>
              <a:off x="3701404" y="1554077"/>
              <a:ext cx="4867129" cy="481863"/>
            </a:xfrm>
            <a:prstGeom prst="rect">
              <a:avLst/>
            </a:prstGeom>
            <a:noFill/>
          </p:spPr>
          <p:txBody>
            <a:bodyPr wrap="square">
              <a:spAutoFit/>
            </a:bodyPr>
            <a:lstStyle/>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例如，</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个</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的整数序列递增排序：</a:t>
              </a:r>
            </a:p>
          </p:txBody>
        </p:sp>
        <p:sp>
          <p:nvSpPr>
            <p:cNvPr id="12" name="矩形 11"/>
            <p:cNvSpPr/>
            <p:nvPr/>
          </p:nvSpPr>
          <p:spPr>
            <a:xfrm>
              <a:off x="3701404" y="2175122"/>
              <a:ext cx="7649202" cy="2507755"/>
            </a:xfrm>
            <a:prstGeom prst="rect">
              <a:avLst/>
            </a:prstGeom>
            <a:noFill/>
            <a:ln w="190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251" y="1624492"/>
            <a:ext cx="3365402" cy="4646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100703" y="165993"/>
            <a:ext cx="4289957"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算法的最坏和最好时间复杂度</a:t>
            </a:r>
          </a:p>
        </p:txBody>
      </p:sp>
      <p:grpSp>
        <p:nvGrpSpPr>
          <p:cNvPr id="21" name="组合 20"/>
          <p:cNvGrpSpPr/>
          <p:nvPr/>
        </p:nvGrpSpPr>
        <p:grpSpPr>
          <a:xfrm>
            <a:off x="1525074" y="2416403"/>
            <a:ext cx="5461009" cy="3037341"/>
            <a:chOff x="1525074" y="2416403"/>
            <a:chExt cx="5461009" cy="3037341"/>
          </a:xfrm>
        </p:grpSpPr>
        <p:sp>
          <p:nvSpPr>
            <p:cNvPr id="12" name="Text Box 5"/>
            <p:cNvSpPr txBox="1">
              <a:spLocks noChangeArrowheads="1"/>
            </p:cNvSpPr>
            <p:nvPr/>
          </p:nvSpPr>
          <p:spPr bwMode="auto">
            <a:xfrm>
              <a:off x="5321826" y="2881316"/>
              <a:ext cx="719138" cy="246221"/>
            </a:xfrm>
            <a:prstGeom prst="rect">
              <a:avLst/>
            </a:prstGeom>
            <a:noFill/>
            <a:ln w="19050" algn="ctr">
              <a:noFill/>
              <a:miter lim="800000"/>
            </a:ln>
            <a:effectLst/>
          </p:spPr>
          <p:txBody>
            <a:bodyPr lIns="0" tIns="0" rIns="0" bIns="0">
              <a:spAutoFit/>
            </a:bodyPr>
            <a:lstStyle/>
            <a:p>
              <a:r>
                <a:rPr lang="en-US" altLang="zh-CN" sz="16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16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16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D</a:t>
              </a:r>
              <a:r>
                <a:rPr lang="en-US" altLang="zh-CN" sz="1600" b="1" i="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endParaRPr lang="en-US" altLang="zh-CN" sz="1600" b="1" i="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3" name="Text Box 4"/>
            <p:cNvSpPr txBox="1">
              <a:spLocks noChangeArrowheads="1"/>
            </p:cNvSpPr>
            <p:nvPr/>
          </p:nvSpPr>
          <p:spPr bwMode="auto">
            <a:xfrm>
              <a:off x="1525074" y="2416403"/>
              <a:ext cx="5461009" cy="500906"/>
            </a:xfrm>
            <a:prstGeom prst="rect">
              <a:avLst/>
            </a:prstGeom>
            <a:noFill/>
            <a:ln w="19050" algn="ctr">
              <a:noFill/>
              <a:miter lim="800000"/>
            </a:ln>
            <a:effectLst/>
          </p:spPr>
          <p:txBody>
            <a:bodyPr wrap="square">
              <a:spAutoFit/>
            </a:bodyPr>
            <a:lstStyle/>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算法的最坏时间复杂度为：</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W</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MAX</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grpSp>
          <p:nvGrpSpPr>
            <p:cNvPr id="14" name="组合 13"/>
            <p:cNvGrpSpPr/>
            <p:nvPr/>
          </p:nvGrpSpPr>
          <p:grpSpPr>
            <a:xfrm>
              <a:off x="2842679" y="2839056"/>
              <a:ext cx="2571768" cy="2614688"/>
              <a:chOff x="1928794" y="1071546"/>
              <a:chExt cx="2571768" cy="2614688"/>
            </a:xfrm>
          </p:grpSpPr>
          <p:sp>
            <p:nvSpPr>
              <p:cNvPr id="15" name="TextBox 8"/>
              <p:cNvSpPr txBox="1"/>
              <p:nvPr/>
            </p:nvSpPr>
            <p:spPr>
              <a:xfrm>
                <a:off x="1928794" y="3286124"/>
                <a:ext cx="2571768" cy="400110"/>
              </a:xfrm>
              <a:prstGeom prst="rect">
                <a:avLst/>
              </a:prstGeom>
              <a:noFill/>
            </p:spPr>
            <p:txBody>
              <a:bodyPr wrap="square" rtlCol="0">
                <a:spAutoFit/>
              </a:bodyPr>
              <a:lstStyle/>
              <a:p>
                <a:pPr algn="l"/>
                <a:r>
                  <a:rPr lang="zh-CN" altLang="en-US" sz="2000" b="1" dirty="0">
                    <a:solidFill>
                      <a:srgbClr val="C0262E"/>
                    </a:solidFill>
                    <a:latin typeface="思源黑体 CN Medium" panose="020B0600000000000000" pitchFamily="34" charset="-122"/>
                    <a:ea typeface="思源黑体 CN Medium" panose="020B0600000000000000" pitchFamily="34" charset="-122"/>
                  </a:rPr>
                  <a:t>一种或几种特殊情况</a:t>
                </a:r>
              </a:p>
            </p:txBody>
          </p:sp>
          <p:cxnSp>
            <p:nvCxnSpPr>
              <p:cNvPr id="16" name="直接箭头连接符 15"/>
              <p:cNvCxnSpPr/>
              <p:nvPr/>
            </p:nvCxnSpPr>
            <p:spPr>
              <a:xfrm rot="16200000" flipV="1">
                <a:off x="1893075" y="2178835"/>
                <a:ext cx="1571636" cy="642942"/>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p:nvPr/>
            </p:nvCxnSpPr>
            <p:spPr>
              <a:xfrm rot="16200000" flipV="1">
                <a:off x="2214546" y="1857364"/>
                <a:ext cx="2214578" cy="642942"/>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grpSp>
        <p:sp>
          <p:nvSpPr>
            <p:cNvPr id="18" name="Text Box 6"/>
            <p:cNvSpPr txBox="1">
              <a:spLocks noChangeArrowheads="1"/>
            </p:cNvSpPr>
            <p:nvPr/>
          </p:nvSpPr>
          <p:spPr bwMode="auto">
            <a:xfrm>
              <a:off x="5321826" y="3576730"/>
              <a:ext cx="719138" cy="246221"/>
            </a:xfrm>
            <a:prstGeom prst="rect">
              <a:avLst/>
            </a:prstGeom>
            <a:noFill/>
            <a:ln w="19050" algn="ctr">
              <a:noFill/>
              <a:miter lim="800000"/>
            </a:ln>
            <a:effectLst/>
          </p:spPr>
          <p:txBody>
            <a:bodyPr lIns="0" tIns="0" rIns="0" bIns="0">
              <a:spAutoFit/>
            </a:bodyPr>
            <a:lstStyle/>
            <a:p>
              <a:r>
                <a:rPr lang="en-US" altLang="zh-CN" sz="16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16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16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D</a:t>
              </a:r>
              <a:r>
                <a:rPr lang="en-US" altLang="zh-CN" sz="1600" b="1" i="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endParaRPr lang="en-US" altLang="zh-CN" sz="1600" b="1" i="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9" name="Text Box 7"/>
            <p:cNvSpPr txBox="1">
              <a:spLocks noChangeArrowheads="1"/>
            </p:cNvSpPr>
            <p:nvPr/>
          </p:nvSpPr>
          <p:spPr bwMode="auto">
            <a:xfrm>
              <a:off x="1525074" y="3111817"/>
              <a:ext cx="5391709" cy="500009"/>
            </a:xfrm>
            <a:prstGeom prst="rect">
              <a:avLst/>
            </a:prstGeom>
            <a:noFill/>
            <a:ln w="19050" algn="ctr">
              <a:noFill/>
              <a:miter lim="800000"/>
            </a:ln>
            <a:effectLst/>
          </p:spPr>
          <p:txBody>
            <a:bodyPr wrap="square">
              <a:spAutoFit/>
            </a:bodyPr>
            <a:lstStyle/>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算法的最好时间复杂度为：</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B</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MIN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grpSp>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r="7351" b="-600"/>
          <a:stretch>
            <a:fillRect/>
          </a:stretch>
        </p:blipFill>
        <p:spPr>
          <a:xfrm flipH="1">
            <a:off x="7160680" y="1927895"/>
            <a:ext cx="3754304" cy="40255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提示</a:t>
            </a:r>
          </a:p>
        </p:txBody>
      </p:sp>
      <p:sp>
        <p:nvSpPr>
          <p:cNvPr id="5" name="Text Box 2"/>
          <p:cNvSpPr txBox="1">
            <a:spLocks noChangeArrowheads="1"/>
          </p:cNvSpPr>
          <p:nvPr/>
        </p:nvSpPr>
        <p:spPr bwMode="auto">
          <a:xfrm>
            <a:off x="5480090" y="2659298"/>
            <a:ext cx="5616807" cy="2458365"/>
          </a:xfrm>
          <a:prstGeom prst="rect">
            <a:avLst/>
          </a:prstGeom>
          <a:noFill/>
          <a:ln w="19050" algn="ctr">
            <a:noFill/>
            <a:miter lim="800000"/>
          </a:ln>
          <a:effectLst/>
        </p:spPr>
        <p:txBody>
          <a:bodyPr wrap="square">
            <a:spAutoFit/>
          </a:bodyPr>
          <a:lstStyle/>
          <a:p>
            <a:pPr marL="252095" indent="-252095" algn="l">
              <a:lnSpc>
                <a:spcPct val="200000"/>
              </a:lnSpc>
              <a:buFont typeface="Arial" panose="020B0604020202020204" pitchFamily="34" charset="0"/>
              <a:buChar char="•"/>
            </a:pPr>
            <a:r>
              <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算法时间性能比较</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：假如求同一问题有两个算法：</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A</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和</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B</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，如果算法</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A</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的平均时间复杂度为</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，而算法</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B</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的平均时间复杂度为</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a:p>
            <a:pPr marL="252095" indent="-252095">
              <a:lnSpc>
                <a:spcPct val="200000"/>
              </a:lnSpc>
              <a:buFont typeface="Arial" panose="020B0604020202020204" pitchFamily="34" charset="0"/>
              <a:buChar char="•"/>
            </a:pPr>
            <a:r>
              <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一般情况下</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，认为算法</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A</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的时间性能比算法</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B</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好。</a:t>
            </a: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509" t="7187" r="9793" b="8804"/>
          <a:stretch>
            <a:fillRect/>
          </a:stretch>
        </p:blipFill>
        <p:spPr>
          <a:xfrm>
            <a:off x="1437646" y="2052422"/>
            <a:ext cx="3501022" cy="34933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1991181" y="1923083"/>
            <a:ext cx="3988009" cy="1866858"/>
          </a:xfrm>
          <a:prstGeom prst="rect">
            <a:avLst/>
          </a:prstGeom>
          <a:noFill/>
        </p:spPr>
        <p:txBody>
          <a:bodyPr wrap="square" rtlCol="0">
            <a:spAutoFit/>
          </a:bodyPr>
          <a:lstStyle/>
          <a:p>
            <a:pPr algn="l">
              <a:lnSpc>
                <a:spcPct val="150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1.10</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以下算法用于在数组</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查找元素</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，假设</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总是包含在</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a</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中，分析算法的最好、最坏和平均时间复杂度。</a:t>
            </a:r>
          </a:p>
        </p:txBody>
      </p:sp>
      <p:sp>
        <p:nvSpPr>
          <p:cNvPr id="6" name="TextBox 4"/>
          <p:cNvSpPr txBox="1"/>
          <p:nvPr/>
        </p:nvSpPr>
        <p:spPr>
          <a:xfrm>
            <a:off x="2056359" y="3998008"/>
            <a:ext cx="3857652" cy="182969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fun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a,n,k</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while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&lt;n and 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7042" y="1722869"/>
            <a:ext cx="4557399" cy="45502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500"/>
                                        <p:tgtEl>
                                          <p:spTgt spid="5"/>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答案</a:t>
            </a:r>
            <a:endPar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endParaRPr>
          </a:p>
        </p:txBody>
      </p:sp>
      <p:sp>
        <p:nvSpPr>
          <p:cNvPr id="5" name="TextBox 3"/>
          <p:cNvSpPr txBox="1"/>
          <p:nvPr/>
        </p:nvSpPr>
        <p:spPr>
          <a:xfrm>
            <a:off x="4606132" y="3827969"/>
            <a:ext cx="6541881" cy="2424510"/>
          </a:xfrm>
          <a:prstGeom prst="rect">
            <a:avLst/>
          </a:prstGeom>
          <a:noFill/>
        </p:spPr>
        <p:txBody>
          <a:bodyPr wrap="square" rtlCol="0">
            <a:spAutoFit/>
          </a:bodyPr>
          <a:lstStyle/>
          <a:p>
            <a:pPr algn="l">
              <a:lnSpc>
                <a:spcPct val="150000"/>
              </a:lnSpc>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解</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：该算法的主要时间花费在元素比较上，可以将元素比较看成基本操作。</a:t>
            </a:r>
          </a:p>
          <a:p>
            <a:pPr algn="l">
              <a:lnSpc>
                <a:spcPct val="150000"/>
              </a:lnSpc>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）算法在查找中总是从</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开始的，如果</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，则仅仅一次比较就成功找到</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，呈现最好情况，所以算法的</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最好时间复杂度为</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O(1)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sp>
        <p:nvSpPr>
          <p:cNvPr id="6" name="TextBox 6"/>
          <p:cNvSpPr txBox="1"/>
          <p:nvPr/>
        </p:nvSpPr>
        <p:spPr>
          <a:xfrm>
            <a:off x="4703824" y="1850437"/>
            <a:ext cx="3538251" cy="182969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fun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a,n,k</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while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&lt;n and 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703" y="1605791"/>
            <a:ext cx="3365402" cy="4646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0"/>
                                        <p:tgtEl>
                                          <p:spTgt spid="6"/>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答案</a:t>
            </a:r>
            <a:endPar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endParaRPr>
          </a:p>
        </p:txBody>
      </p:sp>
      <p:sp>
        <p:nvSpPr>
          <p:cNvPr id="5" name="TextBox 3"/>
          <p:cNvSpPr txBox="1"/>
          <p:nvPr/>
        </p:nvSpPr>
        <p:spPr>
          <a:xfrm>
            <a:off x="2175521" y="4528022"/>
            <a:ext cx="4515477" cy="1424236"/>
          </a:xfrm>
          <a:prstGeom prst="rect">
            <a:avLst/>
          </a:prstGeom>
          <a:noFill/>
        </p:spPr>
        <p:txBody>
          <a:bodyPr wrap="square" rtlCol="0">
            <a:spAutoFit/>
          </a:bodyPr>
          <a:lstStyle/>
          <a:p>
            <a:pPr algn="l">
              <a:lnSpc>
                <a:spcPct val="150000"/>
              </a:lnSpc>
              <a:spcBef>
                <a:spcPts val="0"/>
              </a:spcBef>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）如果</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，则需要</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次比较成功找到</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，呈现最坏情况，所以算法的</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最坏时间复杂度为</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O(</a:t>
            </a: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n</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sp>
        <p:nvSpPr>
          <p:cNvPr id="6" name="TextBox 6"/>
          <p:cNvSpPr txBox="1"/>
          <p:nvPr/>
        </p:nvSpPr>
        <p:spPr>
          <a:xfrm>
            <a:off x="2338166" y="2001020"/>
            <a:ext cx="3857652" cy="2527002"/>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fun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a,n,k</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while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&lt;n and 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351" b="-600"/>
          <a:stretch>
            <a:fillRect/>
          </a:stretch>
        </p:blipFill>
        <p:spPr>
          <a:xfrm flipH="1">
            <a:off x="7094975" y="1829337"/>
            <a:ext cx="3754304" cy="40255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0"/>
                                        <p:tgtEl>
                                          <p:spTgt spid="6"/>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答案</a:t>
            </a:r>
            <a:endPar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endParaRPr>
          </a:p>
        </p:txBody>
      </p:sp>
      <p:sp>
        <p:nvSpPr>
          <p:cNvPr id="5" name="TextBox 3"/>
          <p:cNvSpPr txBox="1"/>
          <p:nvPr/>
        </p:nvSpPr>
        <p:spPr>
          <a:xfrm>
            <a:off x="6096000" y="1688035"/>
            <a:ext cx="4986622" cy="4583755"/>
          </a:xfrm>
          <a:prstGeom prst="rect">
            <a:avLst/>
          </a:prstGeom>
          <a:noFill/>
        </p:spPr>
        <p:txBody>
          <a:bodyPr wrap="square" rtlCol="0">
            <a:spAutoFit/>
          </a:bodyPr>
          <a:lstStyle/>
          <a:p>
            <a:pPr algn="l">
              <a:lnSpc>
                <a:spcPct val="150000"/>
              </a:lnSpc>
              <a:spcBef>
                <a:spcPts val="60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3</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）考虑平均情况：</a:t>
            </a: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spcBef>
                <a:spcPts val="600"/>
              </a:spcBef>
            </a:pP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[0]=</a:t>
            </a: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k</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时比较</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次</a:t>
            </a:r>
            <a:endPar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a:p>
            <a:pPr algn="l">
              <a:lnSpc>
                <a:spcPct val="150000"/>
              </a:lnSpc>
              <a:spcBef>
                <a:spcPts val="600"/>
              </a:spcBef>
            </a:pP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        a</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a:t>
            </a: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k</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时比较</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2</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次</a:t>
            </a:r>
            <a:endPar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a:p>
            <a:pPr algn="l">
              <a:lnSpc>
                <a:spcPct val="150000"/>
              </a:lnSpc>
              <a:spcBef>
                <a:spcPts val="600"/>
              </a:spcBef>
            </a:pP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        </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endPar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a:p>
            <a:pPr algn="l">
              <a:lnSpc>
                <a:spcPct val="150000"/>
              </a:lnSpc>
              <a:spcBef>
                <a:spcPts val="600"/>
              </a:spcBef>
            </a:pP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        a</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n</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a:t>
            </a: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k</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时比较</a:t>
            </a: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n</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次</a:t>
            </a:r>
            <a:endPar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a:p>
            <a:pPr algn="l">
              <a:lnSpc>
                <a:spcPct val="150000"/>
              </a:lnSpc>
              <a:spcBef>
                <a:spcPts val="600"/>
              </a:spcBef>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共</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种情况，假设等概率，也就是说每种情况的概率为</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，则平均比较次数</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=(1+2+</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+1)/2=O(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，所以算法</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平均时间复杂度为</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O(</a:t>
            </a:r>
            <a:r>
              <a:rPr lang="en-US" altLang="zh-CN" sz="2000" b="1" i="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n</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p>
        </p:txBody>
      </p:sp>
      <p:sp>
        <p:nvSpPr>
          <p:cNvPr id="6" name="TextBox 6"/>
          <p:cNvSpPr txBox="1"/>
          <p:nvPr/>
        </p:nvSpPr>
        <p:spPr>
          <a:xfrm>
            <a:off x="1738797" y="2503201"/>
            <a:ext cx="3857652" cy="2527002"/>
          </a:xfrm>
          <a:prstGeom prst="rect">
            <a:avLst/>
          </a:prstGeom>
          <a:noFill/>
          <a:ln w="19050">
            <a:solidFill>
              <a:schemeClr val="bg1">
                <a:lumMod val="50000"/>
              </a:schemeClr>
            </a:solidFill>
            <a:prstDash val="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fun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a,n,k</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while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&lt;n and 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5993"/>
            <a:ext cx="3539752" cy="461665"/>
          </a:xfrm>
          <a:prstGeom prst="rect">
            <a:avLst/>
          </a:prstGeom>
          <a:noFill/>
        </p:spPr>
        <p:txBody>
          <a:bodyPr wrap="none" rtlCol="0" anchor="ctr">
            <a:spAutoFit/>
          </a:bodyPr>
          <a:lstStyle/>
          <a:p>
            <a:r>
              <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1.4.3 </a:t>
            </a:r>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算法空间性能分析</a:t>
            </a:r>
          </a:p>
        </p:txBody>
      </p:sp>
      <p:sp>
        <p:nvSpPr>
          <p:cNvPr id="6" name="TextBox 4"/>
          <p:cNvSpPr txBox="1"/>
          <p:nvPr/>
        </p:nvSpPr>
        <p:spPr>
          <a:xfrm>
            <a:off x="1479370" y="2276741"/>
            <a:ext cx="5491738" cy="3839293"/>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252095" indent="-252095" algn="l">
              <a:lnSpc>
                <a:spcPct val="150000"/>
              </a:lnSpc>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一个算法的存储量包括形参所占空间和临时变量所占空间。在对算法进行存储空间分析时，只考察</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临时变量</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所占空间</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marL="252095" indent="-252095" algn="l">
              <a:lnSpc>
                <a:spcPct val="150000"/>
              </a:lnSpc>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空间复杂度是对一个算法在运行过程中临时占用的存储空间大小的量度，一般也作为问题规模</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的函数，以数量级形式给出，记作：</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g</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a:p>
            <a:pPr marL="252095" indent="-252095" algn="l">
              <a:lnSpc>
                <a:spcPct val="150000"/>
              </a:lnSpc>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其中“</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”的含义与时间复杂度分析中的相同。</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8509" t="7187" r="9793" b="8804"/>
          <a:stretch>
            <a:fillRect/>
          </a:stretch>
        </p:blipFill>
        <p:spPr>
          <a:xfrm flipH="1">
            <a:off x="7466115" y="2276741"/>
            <a:ext cx="3506686" cy="3498989"/>
          </a:xfrm>
          <a:prstGeom prst="rect">
            <a:avLst/>
          </a:prstGeom>
        </p:spPr>
      </p:pic>
      <p:grpSp>
        <p:nvGrpSpPr>
          <p:cNvPr id="8" name="组合 7"/>
          <p:cNvGrpSpPr/>
          <p:nvPr/>
        </p:nvGrpSpPr>
        <p:grpSpPr>
          <a:xfrm>
            <a:off x="1611319" y="1845624"/>
            <a:ext cx="2428892" cy="517274"/>
            <a:chOff x="1396240" y="2304668"/>
            <a:chExt cx="2107000" cy="480002"/>
          </a:xfrm>
        </p:grpSpPr>
        <p:sp>
          <p:nvSpPr>
            <p:cNvPr id="9" name="矩形: 圆角 8"/>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33295" y="2360437"/>
              <a:ext cx="2069945" cy="342720"/>
            </a:xfrm>
            <a:prstGeom prst="rect">
              <a:avLst/>
            </a:prstGeom>
            <a:noFill/>
          </p:spPr>
          <p:txBody>
            <a:bodyPr wrap="square" rtlCol="0">
              <a:spAutoFit/>
            </a:bodyPr>
            <a:lstStyle/>
            <a:p>
              <a:pPr algn="ctr"/>
              <a:r>
                <a:rPr lang="zh-CN" altLang="en-US" b="1" dirty="0">
                  <a:solidFill>
                    <a:schemeClr val="bg1"/>
                  </a:solidFill>
                  <a:latin typeface="思源黑体 CN Medium" panose="020B0600000000000000" pitchFamily="34" charset="-122"/>
                  <a:ea typeface="思源黑体 CN Medium" panose="020B0600000000000000" pitchFamily="34" charset="-122"/>
                </a:rPr>
                <a:t>算法空间性能分析</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271099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算法空间性能分析</a:t>
            </a:r>
          </a:p>
        </p:txBody>
      </p:sp>
      <p:sp>
        <p:nvSpPr>
          <p:cNvPr id="5" name="Text Box 3"/>
          <p:cNvSpPr txBox="1">
            <a:spLocks noChangeArrowheads="1"/>
          </p:cNvSpPr>
          <p:nvPr/>
        </p:nvSpPr>
        <p:spPr bwMode="auto">
          <a:xfrm>
            <a:off x="3687768" y="2048841"/>
            <a:ext cx="3786214" cy="3375804"/>
          </a:xfrm>
          <a:prstGeom prst="rect">
            <a:avLst/>
          </a:prstGeom>
          <a:noFill/>
          <a:ln w="19050">
            <a:solidFill>
              <a:schemeClr val="bg1">
                <a:lumMod val="50000"/>
              </a:schemeClr>
            </a:solidFill>
            <a:prstDash val="sysDash"/>
            <a:miter lim="800000"/>
          </a:ln>
          <a:effectLst/>
        </p:spPr>
        <p:txBody>
          <a:bodyPr vert="horz" wrap="square" lIns="180000" tIns="144000" rIns="91440" bIns="144000" numCol="1" anchor="t" anchorCtr="0" compatLnSpc="1"/>
          <a:lstStyle/>
          <a:p>
            <a:pPr algn="l">
              <a:lnSpc>
                <a:spcPct val="150000"/>
              </a:lnSpc>
              <a:spcBef>
                <a:spcPts val="60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Max</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spcBef>
                <a:spcPts val="60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maxi=0</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spcBef>
                <a:spcPts val="60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range(1,n):</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spcBef>
                <a:spcPts val="60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if 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]&gt;a[maxi]:</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spcBef>
                <a:spcPts val="60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maxi=</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spcBef>
                <a:spcPts val="60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a[maxi]</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6" name="Text Box 5"/>
          <p:cNvSpPr txBox="1">
            <a:spLocks noChangeArrowheads="1"/>
          </p:cNvSpPr>
          <p:nvPr/>
        </p:nvSpPr>
        <p:spPr bwMode="auto">
          <a:xfrm>
            <a:off x="7936259" y="2840135"/>
            <a:ext cx="3629194" cy="1670110"/>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dirty="0">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rPr>
              <a:t>方法体内分配的变量空间为临时空间，不计形参占用的空间，这里的仅计</a:t>
            </a:r>
            <a:r>
              <a:rPr kumimoji="0" lang="en-US" altLang="zh-CN" sz="2000" b="1" i="1" u="none" strike="noStrike" cap="none" normalizeH="0" baseline="0" dirty="0" err="1">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rPr>
              <a:t>i</a:t>
            </a:r>
            <a:r>
              <a:rPr kumimoji="0" lang="zh-CN" altLang="en-US" sz="2000" b="1" i="0" u="none" strike="noStrike" cap="none" normalizeH="0" baseline="0" dirty="0">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rPr>
              <a:t>、</a:t>
            </a:r>
            <a:r>
              <a:rPr kumimoji="0" lang="en-US" altLang="zh-CN" sz="2000" b="1" i="0" u="none" strike="noStrike" cap="none" normalizeH="0" baseline="0" dirty="0">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rPr>
              <a:t>maxi</a:t>
            </a:r>
            <a:r>
              <a:rPr kumimoji="0" lang="zh-CN" altLang="en-US" sz="2000" b="1" i="0" u="none" strike="noStrike" cap="none" normalizeH="0" baseline="0" dirty="0">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rPr>
              <a:t>变量的空间。</a:t>
            </a:r>
            <a:endParaRPr kumimoji="0" lang="zh-CN" sz="2000" b="1" i="0" u="none" strike="noStrike" cap="none" normalizeH="0" baseline="0" dirty="0">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7" name="右大括号 6"/>
          <p:cNvSpPr/>
          <p:nvPr/>
        </p:nvSpPr>
        <p:spPr>
          <a:xfrm>
            <a:off x="7616858" y="2620344"/>
            <a:ext cx="131411" cy="1999409"/>
          </a:xfrm>
          <a:prstGeom prst="rightBrace">
            <a:avLst/>
          </a:prstGeom>
          <a:ln w="19050">
            <a:solidFill>
              <a:srgbClr val="C0262E"/>
            </a:solidFill>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928" y="1893017"/>
            <a:ext cx="3365402" cy="4646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问题</a:t>
            </a:r>
          </a:p>
        </p:txBody>
      </p:sp>
      <p:sp>
        <p:nvSpPr>
          <p:cNvPr id="6" name="TextBox 3"/>
          <p:cNvSpPr txBox="1"/>
          <p:nvPr/>
        </p:nvSpPr>
        <p:spPr>
          <a:xfrm>
            <a:off x="783563" y="1747818"/>
            <a:ext cx="3218991" cy="1193596"/>
          </a:xfrm>
          <a:prstGeom prst="rect">
            <a:avLst/>
          </a:prstGeom>
          <a:noFill/>
        </p:spPr>
        <p:txBody>
          <a:bodyPr wrap="square" rtlCol="0">
            <a:spAutoFit/>
          </a:bodyPr>
          <a:lstStyle/>
          <a:p>
            <a:pPr algn="l">
              <a:lnSpc>
                <a:spcPts val="3000"/>
              </a:lnSpc>
              <a:spcBef>
                <a:spcPts val="0"/>
              </a:spcBef>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为什么算法空间分析只考虑临时空间，而不必考虑形参的空间呢？</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nvGrpSpPr>
          <p:cNvPr id="16" name="组合 15"/>
          <p:cNvGrpSpPr/>
          <p:nvPr/>
        </p:nvGrpSpPr>
        <p:grpSpPr>
          <a:xfrm>
            <a:off x="4236749" y="1738017"/>
            <a:ext cx="7298660" cy="4326147"/>
            <a:chOff x="4236749" y="1738017"/>
            <a:chExt cx="7298660" cy="4326147"/>
          </a:xfrm>
        </p:grpSpPr>
        <p:sp>
          <p:nvSpPr>
            <p:cNvPr id="7" name="Text Box 3"/>
            <p:cNvSpPr txBox="1">
              <a:spLocks noChangeArrowheads="1"/>
            </p:cNvSpPr>
            <p:nvPr/>
          </p:nvSpPr>
          <p:spPr bwMode="auto">
            <a:xfrm>
              <a:off x="4236749" y="1738017"/>
              <a:ext cx="3786214" cy="2286016"/>
            </a:xfrm>
            <a:prstGeom prst="rect">
              <a:avLst/>
            </a:prstGeom>
            <a:noFill/>
            <a:ln w="19050">
              <a:solidFill>
                <a:schemeClr val="bg1">
                  <a:lumMod val="50000"/>
                </a:schemeClr>
              </a:solidFill>
              <a:prstDash val="sysDash"/>
              <a:miter lim="800000"/>
            </a:ln>
            <a:effectLst/>
          </p:spPr>
          <p:txBody>
            <a:bodyPr vert="horz" wrap="square" lIns="180000" tIns="144000" rIns="91440" bIns="144000" numCol="1" anchor="t" anchorCtr="0" compatLnSpc="1"/>
            <a:lstStyle/>
            <a:p>
              <a:pPr algn="l">
                <a:lnSpc>
                  <a:spcPct val="100000"/>
                </a:lnSpc>
                <a:spcBef>
                  <a:spcPts val="600"/>
                </a:spcBef>
              </a:pP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Max</a:t>
              </a: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a,n</a:t>
              </a: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00000"/>
                </a:lnSpc>
                <a:spcBef>
                  <a:spcPts val="600"/>
                </a:spcBef>
              </a:pP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  maxi=0</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00000"/>
                </a:lnSpc>
                <a:spcBef>
                  <a:spcPts val="600"/>
                </a:spcBef>
              </a:pP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range(1,n):</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00000"/>
                </a:lnSpc>
                <a:spcBef>
                  <a:spcPts val="600"/>
                </a:spcBef>
              </a:pP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     if a[</a:t>
              </a:r>
              <a:r>
                <a:rPr lang="en-US" altLang="zh-CN"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]&gt;a[maxi]:</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00000"/>
                </a:lnSpc>
                <a:spcBef>
                  <a:spcPts val="600"/>
                </a:spcBef>
              </a:pP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        maxi=</a:t>
              </a:r>
              <a:r>
                <a:rPr lang="en-US" altLang="zh-CN"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00000"/>
                </a:lnSpc>
                <a:spcBef>
                  <a:spcPts val="600"/>
                </a:spcBef>
              </a:pP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a[maxi]</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8" name="TextBox 6"/>
            <p:cNvSpPr txBox="1"/>
            <p:nvPr/>
          </p:nvSpPr>
          <p:spPr>
            <a:xfrm>
              <a:off x="4236749" y="4634578"/>
              <a:ext cx="3784626" cy="1429586"/>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Maxfun</a:t>
              </a: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  b=[1,2,3,4,5]</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  n=5</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  print("Max=%d"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Max</a:t>
              </a: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b,n</a:t>
              </a:r>
              <a:r>
                <a:rPr lang="en-US"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9" name="上箭头 7"/>
            <p:cNvSpPr/>
            <p:nvPr/>
          </p:nvSpPr>
          <p:spPr>
            <a:xfrm>
              <a:off x="5986980" y="4084173"/>
              <a:ext cx="285752" cy="500066"/>
            </a:xfrm>
            <a:prstGeom prst="upArrow">
              <a:avLst/>
            </a:prstGeom>
            <a:solidFill>
              <a:srgbClr val="C0262E"/>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TextBox 8"/>
            <p:cNvSpPr txBox="1"/>
            <p:nvPr/>
          </p:nvSpPr>
          <p:spPr>
            <a:xfrm>
              <a:off x="8106385" y="2014535"/>
              <a:ext cx="3143272" cy="1087798"/>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nSpc>
                  <a:spcPts val="27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如果</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Max</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函数中再考虑形参</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a</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的空间，就重复累计了执行整个算法所需的空间。</a:t>
              </a:r>
            </a:p>
          </p:txBody>
        </p:sp>
        <p:sp>
          <p:nvSpPr>
            <p:cNvPr id="11" name="TextBox 10"/>
            <p:cNvSpPr txBox="1"/>
            <p:nvPr/>
          </p:nvSpPr>
          <p:spPr>
            <a:xfrm>
              <a:off x="8435002" y="4786674"/>
              <a:ext cx="2814655" cy="1087798"/>
            </a:xfrm>
            <a:prstGeom prst="rect">
              <a:avLst/>
            </a:prstGeom>
            <a:noFill/>
          </p:spPr>
          <p:txBody>
            <a:bodyPr wrap="square" rtlCol="0">
              <a:spAutoFit/>
            </a:bodyPr>
            <a:lstStyle/>
            <a:p>
              <a:pPr>
                <a:lnSpc>
                  <a:spcPts val="2700"/>
                </a:lnSpc>
              </a:pPr>
              <a:r>
                <a:rPr lang="pt-BR"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Maxfun</a:t>
              </a:r>
              <a:r>
                <a:rPr lang="zh-CN" altLang="pt-BR"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算法中为</a:t>
              </a:r>
              <a:r>
                <a:rPr lang="pt-BR"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b</a:t>
              </a:r>
              <a:r>
                <a:rPr lang="zh-CN" altLang="pt-BR"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数组分配了相应的内存空间</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pt-BR"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其空间复杂度为</a:t>
              </a:r>
              <a:r>
                <a:rPr lang="pt-BR"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a:t>
              </a:r>
              <a:r>
                <a:rPr lang="pt-BR"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pt-BR"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cxnSp>
          <p:nvCxnSpPr>
            <p:cNvPr id="12" name="直接箭头连接符 11"/>
            <p:cNvCxnSpPr/>
            <p:nvPr/>
          </p:nvCxnSpPr>
          <p:spPr>
            <a:xfrm rot="5400000" flipH="1" flipV="1">
              <a:off x="8857278" y="3907642"/>
              <a:ext cx="164307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3" name="TextBox 14"/>
            <p:cNvSpPr txBox="1"/>
            <p:nvPr/>
          </p:nvSpPr>
          <p:spPr>
            <a:xfrm>
              <a:off x="9749459" y="3729047"/>
              <a:ext cx="1785950" cy="400110"/>
            </a:xfrm>
            <a:prstGeom prst="rect">
              <a:avLst/>
            </a:prstGeom>
            <a:noFill/>
          </p:spPr>
          <p:txBody>
            <a:bodyPr wrap="square" rtlCol="0">
              <a:spAutoFit/>
            </a:bodyPr>
            <a:lstStyle/>
            <a:p>
              <a:pPr algn="l">
                <a:lnSpc>
                  <a:spcPct val="100000"/>
                </a:lnSpc>
                <a:spcBef>
                  <a:spcPts val="0"/>
                </a:spcBef>
              </a:pPr>
              <a:r>
                <a:rPr lang="zh-CN" altLang="en-US" sz="2000" b="1">
                  <a:solidFill>
                    <a:srgbClr val="525252"/>
                  </a:solidFill>
                  <a:latin typeface="楷体" panose="02010609060101010101" pitchFamily="49" charset="-122"/>
                  <a:ea typeface="楷体" panose="02010609060101010101" pitchFamily="49" charset="-122"/>
                </a:rPr>
                <a:t>传递数组地址</a:t>
              </a:r>
            </a:p>
          </p:txBody>
        </p:sp>
      </p:gr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8006" t="8306" r="4108" b="6614"/>
          <a:stretch>
            <a:fillRect/>
          </a:stretch>
        </p:blipFill>
        <p:spPr>
          <a:xfrm>
            <a:off x="831557" y="3152602"/>
            <a:ext cx="3059734" cy="29573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2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3074" y="147116"/>
            <a:ext cx="2079415"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算法分析概述</a:t>
            </a:r>
          </a:p>
        </p:txBody>
      </p:sp>
      <p:grpSp>
        <p:nvGrpSpPr>
          <p:cNvPr id="35" name="组合 34"/>
          <p:cNvGrpSpPr/>
          <p:nvPr/>
        </p:nvGrpSpPr>
        <p:grpSpPr>
          <a:xfrm>
            <a:off x="1190804" y="2519585"/>
            <a:ext cx="7291439" cy="1409767"/>
            <a:chOff x="1190804" y="2519585"/>
            <a:chExt cx="7291439" cy="1409767"/>
          </a:xfrm>
        </p:grpSpPr>
        <p:sp>
          <p:nvSpPr>
            <p:cNvPr id="7" name="TextBox 4"/>
            <p:cNvSpPr txBox="1"/>
            <p:nvPr/>
          </p:nvSpPr>
          <p:spPr>
            <a:xfrm>
              <a:off x="1190804" y="3089856"/>
              <a:ext cx="2643206" cy="400110"/>
            </a:xfrm>
            <a:prstGeom prst="rect">
              <a:avLst/>
            </a:prstGeom>
            <a:noFill/>
          </p:spPr>
          <p:txBody>
            <a:bodyPr wrap="square" rtlCol="0">
              <a:spAutoFit/>
            </a:bodyPr>
            <a:lstStyle/>
            <a:p>
              <a:pPr algn="l"/>
              <a:r>
                <a:rPr lang="zh-CN" altLang="en-US" sz="2000" b="1" dirty="0">
                  <a:solidFill>
                    <a:srgbClr val="525252"/>
                  </a:solidFill>
                  <a:latin typeface="Consolas" panose="020B0609020204030204" pitchFamily="49" charset="0"/>
                  <a:ea typeface="楷体" panose="02010609060101010101" pitchFamily="49" charset="-122"/>
                  <a:cs typeface="Consolas" panose="020B0609020204030204" pitchFamily="49" charset="0"/>
                </a:rPr>
                <a:t>分析算法占用的资源</a:t>
              </a:r>
            </a:p>
          </p:txBody>
        </p:sp>
        <p:sp>
          <p:nvSpPr>
            <p:cNvPr id="8" name="左大括号 7"/>
            <p:cNvSpPr/>
            <p:nvPr/>
          </p:nvSpPr>
          <p:spPr bwMode="auto">
            <a:xfrm>
              <a:off x="3691134" y="2661347"/>
              <a:ext cx="214314" cy="1214446"/>
            </a:xfrm>
            <a:prstGeom prst="leftBrace">
              <a:avLst/>
            </a:prstGeom>
            <a:ln w="28575">
              <a:solidFill>
                <a:srgbClr val="C0262E"/>
              </a:solidFill>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horz" wrap="none" lIns="91440" tIns="45720" rIns="91440" bIns="45720" numCol="1" rtlCol="0" anchor="ctr" anchorCtr="0" compatLnSpc="1">
              <a:noAutofit/>
            </a:bodyPr>
            <a:lstStyle/>
            <a:p>
              <a:pPr marL="0" marR="0" indent="0" algn="ctr" defTabSz="914400" rtl="0" eaLnBrk="1" fontAlgn="base" latinLnBrk="0" hangingPunct="1">
                <a:lnSpc>
                  <a:spcPct val="110000"/>
                </a:lnSpc>
                <a:spcBef>
                  <a:spcPct val="50000"/>
                </a:spcBef>
                <a:spcAft>
                  <a:spcPct val="0"/>
                </a:spcAft>
                <a:buClrTx/>
                <a:buSzTx/>
                <a:buFontTx/>
                <a:buNone/>
              </a:pPr>
              <a:endParaRPr kumimoji="1" lang="zh-CN" altLang="en-US" sz="2400" b="1" i="0" u="none" strike="noStrike" cap="none" normalizeH="0" baseline="0">
                <a:ln>
                  <a:noFill/>
                </a:ln>
                <a:solidFill>
                  <a:srgbClr val="0033CC"/>
                </a:solidFill>
                <a:effectLst/>
                <a:latin typeface="Consolas" panose="020B0609020204030204" pitchFamily="49" charset="0"/>
                <a:cs typeface="Consolas" panose="020B0609020204030204" pitchFamily="49" charset="0"/>
              </a:endParaRPr>
            </a:p>
          </p:txBody>
        </p:sp>
        <p:sp>
          <p:nvSpPr>
            <p:cNvPr id="9" name="TextBox 6"/>
            <p:cNvSpPr txBox="1"/>
            <p:nvPr/>
          </p:nvSpPr>
          <p:spPr>
            <a:xfrm>
              <a:off x="3905448" y="2527877"/>
              <a:ext cx="1571636" cy="400110"/>
            </a:xfrm>
            <a:prstGeom prst="rect">
              <a:avLst/>
            </a:prstGeom>
            <a:noFill/>
          </p:spPr>
          <p:txBody>
            <a:bodyPr wrap="square" rtlCol="0">
              <a:spAutoFit/>
            </a:bodyPr>
            <a:lstStyle/>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CPU</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时间</a:t>
              </a:r>
            </a:p>
          </p:txBody>
        </p:sp>
        <p:sp>
          <p:nvSpPr>
            <p:cNvPr id="10" name="TextBox 7"/>
            <p:cNvSpPr txBox="1"/>
            <p:nvPr/>
          </p:nvSpPr>
          <p:spPr>
            <a:xfrm>
              <a:off x="3895923" y="3520071"/>
              <a:ext cx="1500198" cy="400110"/>
            </a:xfrm>
            <a:prstGeom prst="rect">
              <a:avLst/>
            </a:prstGeom>
            <a:noFill/>
          </p:spPr>
          <p:txBody>
            <a:bodyPr wrap="square" rtlCol="0">
              <a:spAutoFit/>
            </a:bodyPr>
            <a:lstStyle/>
            <a:p>
              <a:pPr algn="l"/>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内存空间</a:t>
              </a:r>
            </a:p>
          </p:txBody>
        </p:sp>
        <p:grpSp>
          <p:nvGrpSpPr>
            <p:cNvPr id="11" name="组合 10"/>
            <p:cNvGrpSpPr/>
            <p:nvPr/>
          </p:nvGrpSpPr>
          <p:grpSpPr>
            <a:xfrm>
              <a:off x="5262770" y="2519585"/>
              <a:ext cx="3209948" cy="400110"/>
              <a:chOff x="5429256" y="2297104"/>
              <a:chExt cx="3209948" cy="400110"/>
            </a:xfrm>
          </p:grpSpPr>
          <p:sp>
            <p:nvSpPr>
              <p:cNvPr id="12" name="右箭头 8"/>
              <p:cNvSpPr/>
              <p:nvPr/>
            </p:nvSpPr>
            <p:spPr>
              <a:xfrm>
                <a:off x="5429256" y="2357430"/>
                <a:ext cx="571504" cy="285752"/>
              </a:xfrm>
              <a:prstGeom prst="rightArrow">
                <a:avLst/>
              </a:prstGeom>
              <a:solidFill>
                <a:srgbClr val="C0262E"/>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3" name="TextBox 9"/>
              <p:cNvSpPr txBox="1"/>
              <p:nvPr/>
            </p:nvSpPr>
            <p:spPr>
              <a:xfrm>
                <a:off x="6067436" y="2297104"/>
                <a:ext cx="2571768" cy="400110"/>
              </a:xfrm>
              <a:prstGeom prst="rect">
                <a:avLst/>
              </a:prstGeom>
              <a:noFill/>
            </p:spPr>
            <p:txBody>
              <a:bodyPr wrap="square" rtlCol="0">
                <a:spAutoFit/>
              </a:bodyPr>
              <a:lstStyle/>
              <a:p>
                <a:pPr algn="l"/>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时间性能分析</a:t>
                </a:r>
              </a:p>
            </p:txBody>
          </p:sp>
        </p:grpSp>
        <p:grpSp>
          <p:nvGrpSpPr>
            <p:cNvPr id="14" name="组合 13"/>
            <p:cNvGrpSpPr/>
            <p:nvPr/>
          </p:nvGrpSpPr>
          <p:grpSpPr>
            <a:xfrm>
              <a:off x="5262770" y="3529242"/>
              <a:ext cx="3219473" cy="400110"/>
              <a:chOff x="5429256" y="3249611"/>
              <a:chExt cx="3219473" cy="400110"/>
            </a:xfrm>
          </p:grpSpPr>
          <p:sp>
            <p:nvSpPr>
              <p:cNvPr id="15" name="右箭头 10"/>
              <p:cNvSpPr/>
              <p:nvPr/>
            </p:nvSpPr>
            <p:spPr>
              <a:xfrm>
                <a:off x="5429256" y="3294062"/>
                <a:ext cx="571504" cy="285752"/>
              </a:xfrm>
              <a:prstGeom prst="rightArrow">
                <a:avLst/>
              </a:prstGeom>
              <a:solidFill>
                <a:srgbClr val="C0262E"/>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6" name="TextBox 11"/>
              <p:cNvSpPr txBox="1"/>
              <p:nvPr/>
            </p:nvSpPr>
            <p:spPr>
              <a:xfrm>
                <a:off x="6076961" y="3249611"/>
                <a:ext cx="2571768" cy="400110"/>
              </a:xfrm>
              <a:prstGeom prst="rect">
                <a:avLst/>
              </a:prstGeom>
              <a:noFill/>
            </p:spPr>
            <p:txBody>
              <a:bodyPr wrap="square" rtlCol="0">
                <a:spAutoFit/>
              </a:bodyPr>
              <a:lstStyle/>
              <a:p>
                <a:pPr algn="l"/>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空间性能分析</a:t>
                </a:r>
              </a:p>
            </p:txBody>
          </p:sp>
        </p:grpSp>
      </p:grpSp>
      <p:grpSp>
        <p:nvGrpSpPr>
          <p:cNvPr id="36" name="组合 35"/>
          <p:cNvGrpSpPr/>
          <p:nvPr/>
        </p:nvGrpSpPr>
        <p:grpSpPr>
          <a:xfrm>
            <a:off x="1275781" y="4201117"/>
            <a:ext cx="6706396" cy="575534"/>
            <a:chOff x="1275781" y="4201117"/>
            <a:chExt cx="6706396" cy="575534"/>
          </a:xfrm>
        </p:grpSpPr>
        <p:sp>
          <p:nvSpPr>
            <p:cNvPr id="5" name="矩形 4"/>
            <p:cNvSpPr/>
            <p:nvPr/>
          </p:nvSpPr>
          <p:spPr>
            <a:xfrm>
              <a:off x="1275781" y="4201117"/>
              <a:ext cx="6592440" cy="575534"/>
            </a:xfrm>
            <a:prstGeom prst="rect">
              <a:avLst/>
            </a:prstGeom>
            <a:noFill/>
            <a:ln w="190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 name="TextBox 14"/>
            <p:cNvSpPr txBox="1"/>
            <p:nvPr/>
          </p:nvSpPr>
          <p:spPr>
            <a:xfrm>
              <a:off x="1338443" y="4304696"/>
              <a:ext cx="6643734" cy="400110"/>
            </a:xfrm>
            <a:prstGeom prst="rect">
              <a:avLst/>
            </a:prstGeom>
            <a:noFill/>
          </p:spPr>
          <p:txBody>
            <a:bodyPr wrap="square">
              <a:spAutoFit/>
            </a:bodyPr>
            <a:lstStyle>
              <a:defPPr>
                <a:defRPr lang="en-US"/>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b="1"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indent="0">
                <a:buNone/>
              </a:pPr>
              <a:r>
                <a:rPr lang="zh-CN" altLang="en-US" sz="2000" dirty="0"/>
                <a:t>算法分析目的：分析算法的时空效率以便改进算法性能。</a:t>
              </a:r>
            </a:p>
          </p:txBody>
        </p:sp>
      </p:grpSp>
      <p:pic>
        <p:nvPicPr>
          <p:cNvPr id="34" name="图片 33"/>
          <p:cNvPicPr>
            <a:picLocks noChangeAspect="1"/>
          </p:cNvPicPr>
          <p:nvPr/>
        </p:nvPicPr>
        <p:blipFill rotWithShape="1">
          <a:blip r:embed="rId2" cstate="print">
            <a:extLst>
              <a:ext uri="{28A0092B-C50C-407E-A947-70E740481C1C}">
                <a14:useLocalDpi xmlns:a14="http://schemas.microsoft.com/office/drawing/2010/main" val="0"/>
              </a:ext>
            </a:extLst>
          </a:blip>
          <a:srcRect l="8509" t="7187" r="9793" b="8804"/>
          <a:stretch>
            <a:fillRect/>
          </a:stretch>
        </p:blipFill>
        <p:spPr>
          <a:xfrm flipH="1">
            <a:off x="8082535" y="2112776"/>
            <a:ext cx="3501022" cy="34933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2000"/>
                                        <p:tgtEl>
                                          <p:spTgt spid="35"/>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1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95228" y="193371"/>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1376105" y="2025201"/>
            <a:ext cx="6579722" cy="443198"/>
          </a:xfrm>
          <a:prstGeom prst="rect">
            <a:avLst/>
          </a:prstGeom>
          <a:noFill/>
        </p:spPr>
        <p:txBody>
          <a:bodyPr wrap="square" rtlCol="0">
            <a:spAutoFit/>
          </a:bodyPr>
          <a:lstStyle/>
          <a:p>
            <a:pPr algn="l">
              <a:lnSpc>
                <a:spcPts val="3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1.11</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分析例</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1.8</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～例</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1.10</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算法的空间复杂度。</a:t>
            </a:r>
          </a:p>
        </p:txBody>
      </p:sp>
      <p:sp>
        <p:nvSpPr>
          <p:cNvPr id="6" name="TextBox 6"/>
          <p:cNvSpPr txBox="1"/>
          <p:nvPr/>
        </p:nvSpPr>
        <p:spPr>
          <a:xfrm>
            <a:off x="1618568" y="2535316"/>
            <a:ext cx="1214446" cy="448008"/>
          </a:xfrm>
          <a:prstGeom prst="rect">
            <a:avLst/>
          </a:prstGeom>
          <a:noFill/>
        </p:spPr>
        <p:txBody>
          <a:bodyPr wrap="square" rtlCol="0">
            <a:spAutoFit/>
          </a:bodyPr>
          <a:lstStyle/>
          <a:p>
            <a:pPr algn="l">
              <a:lnSpc>
                <a:spcPts val="3000"/>
              </a:lnSpc>
              <a:spcBef>
                <a:spcPts val="0"/>
              </a:spcBef>
            </a:pPr>
            <a:r>
              <a:rPr lang="zh-CN" altLang="zh-CN"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1.8</a:t>
            </a:r>
            <a:endParaRPr lang="zh-CN" altLang="en-US"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7" name="TextBox 7"/>
          <p:cNvSpPr txBox="1"/>
          <p:nvPr/>
        </p:nvSpPr>
        <p:spPr>
          <a:xfrm>
            <a:off x="3333080" y="5495560"/>
            <a:ext cx="2357454" cy="424155"/>
          </a:xfrm>
          <a:prstGeom prst="rect">
            <a:avLst/>
          </a:prstGeom>
          <a:noFill/>
        </p:spPr>
        <p:txBody>
          <a:bodyPr wrap="square" rtlCol="0">
            <a:spAutoFit/>
          </a:bodyPr>
          <a:lstStyle/>
          <a:p>
            <a:pPr algn="l">
              <a:lnSpc>
                <a:spcPts val="3000"/>
              </a:lnSpc>
              <a:spcBef>
                <a:spcPts val="0"/>
              </a:spcBef>
            </a:pPr>
            <a:r>
              <a:rPr lang="zh-CN"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空间复杂度为</a:t>
            </a: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O(1)</a:t>
            </a: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8" name="上箭头 8"/>
          <p:cNvSpPr/>
          <p:nvPr/>
        </p:nvSpPr>
        <p:spPr>
          <a:xfrm>
            <a:off x="4261774" y="5066932"/>
            <a:ext cx="214314" cy="357190"/>
          </a:xfrm>
          <a:prstGeom prst="upArrow">
            <a:avLst/>
          </a:prstGeom>
          <a:solidFill>
            <a:srgbClr val="C0262E"/>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p>
        </p:txBody>
      </p:sp>
      <p:sp>
        <p:nvSpPr>
          <p:cNvPr id="9" name="TextBox 9"/>
          <p:cNvSpPr txBox="1"/>
          <p:nvPr/>
        </p:nvSpPr>
        <p:spPr>
          <a:xfrm>
            <a:off x="1618568" y="3050242"/>
            <a:ext cx="6408440" cy="182969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3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matrixadd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A,B,C,n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3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range(n):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语句①</a:t>
            </a:r>
          </a:p>
          <a:p>
            <a:pPr algn="l">
              <a:lnSpc>
                <a:spcPts val="3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j in range(n):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语句②</a:t>
            </a:r>
          </a:p>
          <a:p>
            <a:pPr algn="l">
              <a:lnSpc>
                <a:spcPts val="3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C[</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].append(A[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][j]+B[</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语句③</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087376" y="1945269"/>
            <a:ext cx="3365402" cy="4646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1250"/>
                                        <p:tgtEl>
                                          <p:spTgt spid="9"/>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grpSp>
        <p:nvGrpSpPr>
          <p:cNvPr id="13" name="组合 12"/>
          <p:cNvGrpSpPr/>
          <p:nvPr/>
        </p:nvGrpSpPr>
        <p:grpSpPr>
          <a:xfrm>
            <a:off x="1252707" y="1860597"/>
            <a:ext cx="4455283" cy="3914316"/>
            <a:chOff x="1252707" y="1860597"/>
            <a:chExt cx="4455283" cy="3914316"/>
          </a:xfrm>
        </p:grpSpPr>
        <p:sp>
          <p:nvSpPr>
            <p:cNvPr id="5" name="TextBox 3"/>
            <p:cNvSpPr txBox="1"/>
            <p:nvPr/>
          </p:nvSpPr>
          <p:spPr>
            <a:xfrm>
              <a:off x="1252707" y="1860597"/>
              <a:ext cx="1214446" cy="448008"/>
            </a:xfrm>
            <a:prstGeom prst="rect">
              <a:avLst/>
            </a:prstGeom>
            <a:noFill/>
          </p:spPr>
          <p:txBody>
            <a:bodyPr wrap="square" rtlCol="0">
              <a:spAutoFit/>
            </a:bodyPr>
            <a:lstStyle/>
            <a:p>
              <a:pPr algn="l">
                <a:lnSpc>
                  <a:spcPts val="3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1.9</a:t>
              </a:r>
              <a:endPar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6" name="TextBox 9"/>
            <p:cNvSpPr txBox="1"/>
            <p:nvPr/>
          </p:nvSpPr>
          <p:spPr>
            <a:xfrm>
              <a:off x="2070127" y="5350758"/>
              <a:ext cx="3571900" cy="424155"/>
            </a:xfrm>
            <a:prstGeom prst="rect">
              <a:avLst/>
            </a:prstGeom>
            <a:noFill/>
          </p:spPr>
          <p:txBody>
            <a:bodyPr wrap="square" rtlCol="0">
              <a:spAutoFit/>
            </a:bodyPr>
            <a:lstStyle/>
            <a:p>
              <a:pPr algn="l">
                <a:lnSpc>
                  <a:spcPts val="3000"/>
                </a:lnSpc>
                <a:spcBef>
                  <a:spcPts val="0"/>
                </a:spcBef>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空间复杂度为</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O(1)</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7" name="上箭头 10"/>
            <p:cNvSpPr/>
            <p:nvPr/>
          </p:nvSpPr>
          <p:spPr>
            <a:xfrm>
              <a:off x="3070259" y="4973519"/>
              <a:ext cx="214314" cy="357190"/>
            </a:xfrm>
            <a:prstGeom prst="upArrow">
              <a:avLst/>
            </a:prstGeom>
            <a:solidFill>
              <a:srgbClr val="C0262E"/>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TextBox 7"/>
            <p:cNvSpPr txBox="1"/>
            <p:nvPr/>
          </p:nvSpPr>
          <p:spPr>
            <a:xfrm>
              <a:off x="1278834" y="2385395"/>
              <a:ext cx="4429156" cy="255600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fun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5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s=0</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5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range(n+1):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5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j in range(i+1):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5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k in range(j):</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5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s+=1</a:t>
              </a:r>
            </a:p>
            <a:p>
              <a:pPr algn="l">
                <a:lnSpc>
                  <a:spcPts val="25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s</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grpSp>
        <p:nvGrpSpPr>
          <p:cNvPr id="14" name="组合 13"/>
          <p:cNvGrpSpPr/>
          <p:nvPr/>
        </p:nvGrpSpPr>
        <p:grpSpPr>
          <a:xfrm>
            <a:off x="6932485" y="1860597"/>
            <a:ext cx="3903769" cy="3914316"/>
            <a:chOff x="6932485" y="1860597"/>
            <a:chExt cx="3903769" cy="3914316"/>
          </a:xfrm>
        </p:grpSpPr>
        <p:sp>
          <p:nvSpPr>
            <p:cNvPr id="9" name="TextBox 3"/>
            <p:cNvSpPr txBox="1"/>
            <p:nvPr/>
          </p:nvSpPr>
          <p:spPr>
            <a:xfrm>
              <a:off x="6932485" y="1860597"/>
              <a:ext cx="1214446" cy="448008"/>
            </a:xfrm>
            <a:prstGeom prst="rect">
              <a:avLst/>
            </a:prstGeom>
            <a:noFill/>
          </p:spPr>
          <p:txBody>
            <a:bodyPr wrap="square" rtlCol="0">
              <a:spAutoFit/>
            </a:bodyPr>
            <a:lstStyle/>
            <a:p>
              <a:pPr algn="l">
                <a:lnSpc>
                  <a:spcPts val="3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1.10</a:t>
              </a:r>
              <a:endPar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10" name="TextBox 6"/>
            <p:cNvSpPr txBox="1"/>
            <p:nvPr/>
          </p:nvSpPr>
          <p:spPr>
            <a:xfrm>
              <a:off x="7948489" y="5350758"/>
              <a:ext cx="2500330" cy="424155"/>
            </a:xfrm>
            <a:prstGeom prst="rect">
              <a:avLst/>
            </a:prstGeom>
            <a:noFill/>
          </p:spPr>
          <p:txBody>
            <a:bodyPr wrap="square" rtlCol="0">
              <a:spAutoFit/>
            </a:bodyPr>
            <a:lstStyle/>
            <a:p>
              <a:pPr algn="l">
                <a:lnSpc>
                  <a:spcPts val="3000"/>
                </a:lnSpc>
                <a:spcBef>
                  <a:spcPts val="0"/>
                </a:spcBef>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空间复杂度为</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O(1)</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1" name="上箭头 7"/>
            <p:cNvSpPr/>
            <p:nvPr/>
          </p:nvSpPr>
          <p:spPr>
            <a:xfrm>
              <a:off x="8805747" y="4973519"/>
              <a:ext cx="214314" cy="357190"/>
            </a:xfrm>
            <a:prstGeom prst="upArrow">
              <a:avLst/>
            </a:prstGeom>
            <a:solidFill>
              <a:srgbClr val="C0262E"/>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endParaRPr>
            </a:p>
          </p:txBody>
        </p:sp>
        <p:sp>
          <p:nvSpPr>
            <p:cNvPr id="12" name="TextBox 8"/>
            <p:cNvSpPr txBox="1"/>
            <p:nvPr/>
          </p:nvSpPr>
          <p:spPr>
            <a:xfrm>
              <a:off x="6978602" y="2385395"/>
              <a:ext cx="3857652" cy="2527002"/>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fun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a,n,k</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while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&lt;n and 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]!=k:</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2940228" cy="461665"/>
          </a:xfrm>
          <a:prstGeom prst="rect">
            <a:avLst/>
          </a:prstGeom>
          <a:noFill/>
        </p:spPr>
        <p:txBody>
          <a:bodyPr wrap="none" rtlCol="0" anchor="ctr">
            <a:spAutoFit/>
          </a:bodyPr>
          <a:lstStyle/>
          <a:p>
            <a:r>
              <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1.5 </a:t>
            </a:r>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数据结构的目标</a:t>
            </a:r>
          </a:p>
        </p:txBody>
      </p:sp>
      <p:grpSp>
        <p:nvGrpSpPr>
          <p:cNvPr id="52" name="组合 51"/>
          <p:cNvGrpSpPr/>
          <p:nvPr/>
        </p:nvGrpSpPr>
        <p:grpSpPr>
          <a:xfrm>
            <a:off x="1572194" y="1608057"/>
            <a:ext cx="9190040" cy="4819648"/>
            <a:chOff x="1572194" y="1608057"/>
            <a:chExt cx="9190040" cy="4819648"/>
          </a:xfrm>
        </p:grpSpPr>
        <p:grpSp>
          <p:nvGrpSpPr>
            <p:cNvPr id="47" name="组合 46"/>
            <p:cNvGrpSpPr/>
            <p:nvPr/>
          </p:nvGrpSpPr>
          <p:grpSpPr>
            <a:xfrm>
              <a:off x="2976338" y="5157705"/>
              <a:ext cx="7358114" cy="1270000"/>
              <a:chOff x="2008187" y="4670452"/>
              <a:chExt cx="7358114" cy="1270000"/>
            </a:xfrm>
          </p:grpSpPr>
          <p:sp>
            <p:nvSpPr>
              <p:cNvPr id="48" name="Rectangle 51"/>
              <p:cNvSpPr>
                <a:spLocks noChangeArrowheads="1"/>
              </p:cNvSpPr>
              <p:nvPr/>
            </p:nvSpPr>
            <p:spPr bwMode="auto">
              <a:xfrm>
                <a:off x="2008187" y="4670452"/>
                <a:ext cx="3492507" cy="1270000"/>
              </a:xfrm>
              <a:prstGeom prst="rect">
                <a:avLst/>
              </a:prstGeom>
              <a:solidFill>
                <a:srgbClr val="C0262E">
                  <a:alpha val="0"/>
                </a:srgbClr>
              </a:solidFill>
              <a:ln w="19050">
                <a:solidFill>
                  <a:srgbClr val="A50021"/>
                </a:solidFill>
                <a:prstDash val="sysDash"/>
                <a:miter lim="800000"/>
              </a:ln>
              <a:effectLst/>
            </p:spPr>
            <p:txBody>
              <a:bodyPr wrap="none" anchor="ctr"/>
              <a:lstStyle/>
              <a:p>
                <a:pPr>
                  <a:buNone/>
                </a:pP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49" name="Text Box 41"/>
              <p:cNvSpPr txBox="1">
                <a:spLocks noChangeArrowheads="1"/>
              </p:cNvSpPr>
              <p:nvPr/>
            </p:nvSpPr>
            <p:spPr bwMode="auto">
              <a:xfrm>
                <a:off x="7561313" y="4936052"/>
                <a:ext cx="1804988" cy="462998"/>
              </a:xfrm>
              <a:prstGeom prst="rect">
                <a:avLst/>
              </a:prstGeom>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sym typeface="Wingdings" panose="0500000000000000000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算法分析</a:t>
                </a:r>
              </a:p>
            </p:txBody>
          </p:sp>
          <p:sp>
            <p:nvSpPr>
              <p:cNvPr id="50" name="Line 52"/>
              <p:cNvSpPr>
                <a:spLocks noChangeShapeType="1"/>
              </p:cNvSpPr>
              <p:nvPr/>
            </p:nvSpPr>
            <p:spPr bwMode="auto">
              <a:xfrm flipV="1">
                <a:off x="5495960" y="5154634"/>
                <a:ext cx="2084391" cy="19056"/>
              </a:xfrm>
              <a:prstGeom prst="line">
                <a:avLst/>
              </a:prstGeom>
              <a:ln w="28575">
                <a:solidFill>
                  <a:schemeClr val="bg1">
                    <a:lumMod val="50000"/>
                  </a:schemeClr>
                </a:solidFill>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grpSp>
          <p:nvGrpSpPr>
            <p:cNvPr id="5" name="Group 50"/>
            <p:cNvGrpSpPr/>
            <p:nvPr/>
          </p:nvGrpSpPr>
          <p:grpSpPr bwMode="auto">
            <a:xfrm>
              <a:off x="1616646" y="4276651"/>
              <a:ext cx="8742363" cy="541339"/>
              <a:chOff x="113" y="2276"/>
              <a:chExt cx="5507" cy="341"/>
            </a:xfrm>
          </p:grpSpPr>
          <p:sp>
            <p:nvSpPr>
              <p:cNvPr id="6" name="Text Box 40"/>
              <p:cNvSpPr txBox="1">
                <a:spLocks noChangeArrowheads="1"/>
              </p:cNvSpPr>
              <p:nvPr/>
            </p:nvSpPr>
            <p:spPr bwMode="auto">
              <a:xfrm>
                <a:off x="4483" y="2325"/>
                <a:ext cx="1137" cy="292"/>
              </a:xfrm>
              <a:prstGeom prst="rect">
                <a:avLst/>
              </a:prstGeom>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sym typeface="Wingdings" panose="05000000000000000000"/>
                  </a:rPr>
                  <a:t></a:t>
                </a: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算法</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设计</a:t>
                </a:r>
              </a:p>
            </p:txBody>
          </p:sp>
          <p:sp>
            <p:nvSpPr>
              <p:cNvPr id="7" name="Rectangle 48"/>
              <p:cNvSpPr>
                <a:spLocks noChangeArrowheads="1"/>
              </p:cNvSpPr>
              <p:nvPr/>
            </p:nvSpPr>
            <p:spPr bwMode="auto">
              <a:xfrm>
                <a:off x="113" y="2276"/>
                <a:ext cx="3438" cy="295"/>
              </a:xfrm>
              <a:prstGeom prst="rect">
                <a:avLst/>
              </a:prstGeom>
              <a:noFill/>
              <a:ln w="19050">
                <a:solidFill>
                  <a:schemeClr val="bg1">
                    <a:lumMod val="50000"/>
                  </a:schemeClr>
                </a:solidFill>
                <a:prstDash val="solid"/>
                <a:miter lim="800000"/>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8" name="Line 49"/>
              <p:cNvSpPr>
                <a:spLocks noChangeShapeType="1"/>
              </p:cNvSpPr>
              <p:nvPr/>
            </p:nvSpPr>
            <p:spPr bwMode="auto">
              <a:xfrm>
                <a:off x="3742" y="2478"/>
                <a:ext cx="726" cy="0"/>
              </a:xfrm>
              <a:prstGeom prst="line">
                <a:avLst/>
              </a:prstGeom>
              <a:ln w="28575">
                <a:solidFill>
                  <a:schemeClr val="bg1">
                    <a:lumMod val="50000"/>
                  </a:schemeClr>
                </a:solidFill>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grpSp>
          <p:nvGrpSpPr>
            <p:cNvPr id="9" name="Group 47"/>
            <p:cNvGrpSpPr/>
            <p:nvPr/>
          </p:nvGrpSpPr>
          <p:grpSpPr bwMode="auto">
            <a:xfrm>
              <a:off x="1616646" y="3101900"/>
              <a:ext cx="9145588" cy="493714"/>
              <a:chOff x="113" y="1536"/>
              <a:chExt cx="5761" cy="311"/>
            </a:xfrm>
          </p:grpSpPr>
          <p:sp>
            <p:nvSpPr>
              <p:cNvPr id="10" name="Text Box 39"/>
              <p:cNvSpPr txBox="1">
                <a:spLocks noChangeArrowheads="1"/>
              </p:cNvSpPr>
              <p:nvPr/>
            </p:nvSpPr>
            <p:spPr bwMode="auto">
              <a:xfrm>
                <a:off x="4513" y="1555"/>
                <a:ext cx="1361" cy="292"/>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a:spAutoFit/>
              </a:bodyPr>
              <a:lstStyle/>
              <a:p>
                <a:pPr eaLnBrk="1" hangingPunct="1">
                  <a:buNone/>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sym typeface="Wingdings" panose="0500000000000000000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设计存储结构</a:t>
                </a:r>
              </a:p>
            </p:txBody>
          </p:sp>
          <p:sp>
            <p:nvSpPr>
              <p:cNvPr id="11" name="Rectangle 45"/>
              <p:cNvSpPr>
                <a:spLocks noChangeArrowheads="1"/>
              </p:cNvSpPr>
              <p:nvPr/>
            </p:nvSpPr>
            <p:spPr bwMode="auto">
              <a:xfrm>
                <a:off x="113" y="1536"/>
                <a:ext cx="3629" cy="304"/>
              </a:xfrm>
              <a:prstGeom prst="rect">
                <a:avLst/>
              </a:prstGeom>
              <a:noFill/>
              <a:ln w="19050">
                <a:solidFill>
                  <a:schemeClr val="bg1">
                    <a:lumMod val="50000"/>
                  </a:schemeClr>
                </a:solidFill>
              </a:ln>
              <a:effectLst/>
            </p:spPr>
            <p:style>
              <a:lnRef idx="2">
                <a:schemeClr val="accent6"/>
              </a:lnRef>
              <a:fillRef idx="1">
                <a:schemeClr val="lt1"/>
              </a:fillRef>
              <a:effectRef idx="0">
                <a:schemeClr val="accent6"/>
              </a:effectRef>
              <a:fontRef idx="minor">
                <a:schemeClr val="dk1"/>
              </a:fontRef>
            </p:style>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2" name="Line 46"/>
              <p:cNvSpPr>
                <a:spLocks noChangeShapeType="1"/>
              </p:cNvSpPr>
              <p:nvPr/>
            </p:nvSpPr>
            <p:spPr bwMode="auto">
              <a:xfrm>
                <a:off x="4014" y="1706"/>
                <a:ext cx="499" cy="0"/>
              </a:xfrm>
              <a:prstGeom prst="line">
                <a:avLst/>
              </a:prstGeom>
              <a:ln w="28575">
                <a:solidFill>
                  <a:schemeClr val="bg1">
                    <a:lumMod val="50000"/>
                  </a:schemeClr>
                </a:solidFill>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grpSp>
          <p:nvGrpSpPr>
            <p:cNvPr id="13" name="Group 44"/>
            <p:cNvGrpSpPr/>
            <p:nvPr/>
          </p:nvGrpSpPr>
          <p:grpSpPr bwMode="auto">
            <a:xfrm>
              <a:off x="1616645" y="1608057"/>
              <a:ext cx="8742361" cy="481014"/>
              <a:chOff x="84" y="595"/>
              <a:chExt cx="5536" cy="303"/>
            </a:xfrm>
          </p:grpSpPr>
          <p:sp>
            <p:nvSpPr>
              <p:cNvPr id="14" name="Text Box 38"/>
              <p:cNvSpPr txBox="1">
                <a:spLocks noChangeArrowheads="1"/>
              </p:cNvSpPr>
              <p:nvPr/>
            </p:nvSpPr>
            <p:spPr bwMode="auto">
              <a:xfrm>
                <a:off x="4534" y="595"/>
                <a:ext cx="1086" cy="292"/>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a:spAutoFit/>
              </a:bodyPr>
              <a:lstStyle/>
              <a:p>
                <a:pPr eaLnBrk="1" hangingPunct="1">
                  <a:spcBef>
                    <a:spcPct val="50000"/>
                  </a:spcBef>
                  <a:buNone/>
                </a:pP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sym typeface="Wingdings" panose="05000000000000000000"/>
                  </a:rPr>
                  <a:t></a:t>
                </a: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问题描述</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5" name="Rectangle 42"/>
              <p:cNvSpPr>
                <a:spLocks noChangeArrowheads="1"/>
              </p:cNvSpPr>
              <p:nvPr/>
            </p:nvSpPr>
            <p:spPr bwMode="auto">
              <a:xfrm>
                <a:off x="84" y="635"/>
                <a:ext cx="3869" cy="263"/>
              </a:xfrm>
              <a:prstGeom prst="rect">
                <a:avLst/>
              </a:prstGeom>
              <a:noFill/>
              <a:ln w="19050">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tIns="108000"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6" name="Line 43"/>
              <p:cNvSpPr>
                <a:spLocks noChangeShapeType="1"/>
              </p:cNvSpPr>
              <p:nvPr/>
            </p:nvSpPr>
            <p:spPr bwMode="auto">
              <a:xfrm>
                <a:off x="4011" y="754"/>
                <a:ext cx="502" cy="0"/>
              </a:xfrm>
              <a:prstGeom prst="line">
                <a:avLst/>
              </a:prstGeom>
              <a:ln w="28575">
                <a:solidFill>
                  <a:schemeClr val="bg1">
                    <a:lumMod val="50000"/>
                  </a:schemeClr>
                </a:solidFill>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sp>
          <p:nvSpPr>
            <p:cNvPr id="17" name="Text Box 4"/>
            <p:cNvSpPr txBox="1">
              <a:spLocks noChangeArrowheads="1"/>
            </p:cNvSpPr>
            <p:nvPr/>
          </p:nvSpPr>
          <p:spPr bwMode="auto">
            <a:xfrm>
              <a:off x="1767463" y="1690707"/>
              <a:ext cx="5959488" cy="374461"/>
            </a:xfrm>
            <a:prstGeom prst="rect">
              <a:avLst/>
            </a:prstGeom>
            <a:noFill/>
            <a:ln w="9525">
              <a:noFill/>
              <a:miter lim="800000"/>
            </a:ln>
            <a:effectLst/>
          </p:spPr>
          <p:txBody>
            <a:bodyPr wrap="square">
              <a:spAutoFit/>
            </a:bodyPr>
            <a:lstStyle/>
            <a:p>
              <a:pPr algn="l" eaLnBrk="1" hangingPunct="1">
                <a:lnSpc>
                  <a:spcPts val="2200"/>
                </a:lnSpc>
                <a:spcBef>
                  <a:spcPts val="0"/>
                </a:spcBef>
                <a:buNone/>
              </a:pPr>
              <a:r>
                <a:rPr lang="en-US" altLang="zh-CN" sz="2000" b="1" err="1">
                  <a:solidFill>
                    <a:srgbClr val="525252"/>
                  </a:solidFill>
                  <a:latin typeface="楷体" panose="02010609060101010101" pitchFamily="49" charset="-122"/>
                  <a:ea typeface="楷体" panose="02010609060101010101" pitchFamily="49" charset="-122"/>
                  <a:cs typeface="Consolas" panose="020B0609020204030204" pitchFamily="49" charset="0"/>
                </a:rPr>
                <a:t>ADT</a:t>
              </a: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  逻</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辑</a:t>
              </a:r>
              <a:r>
                <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结构   ＋  抽</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象运算（功能描述）</a:t>
              </a:r>
            </a:p>
          </p:txBody>
        </p:sp>
        <p:grpSp>
          <p:nvGrpSpPr>
            <p:cNvPr id="18" name="Group 55"/>
            <p:cNvGrpSpPr/>
            <p:nvPr/>
          </p:nvGrpSpPr>
          <p:grpSpPr bwMode="auto">
            <a:xfrm>
              <a:off x="2121471" y="2292272"/>
              <a:ext cx="4384675" cy="1284289"/>
              <a:chOff x="431" y="1405"/>
              <a:chExt cx="2762" cy="809"/>
            </a:xfrm>
          </p:grpSpPr>
          <p:grpSp>
            <p:nvGrpSpPr>
              <p:cNvPr id="19" name="Group 31"/>
              <p:cNvGrpSpPr/>
              <p:nvPr/>
            </p:nvGrpSpPr>
            <p:grpSpPr bwMode="auto">
              <a:xfrm>
                <a:off x="1475" y="1405"/>
                <a:ext cx="1089" cy="363"/>
                <a:chOff x="1565" y="1026"/>
                <a:chExt cx="1089" cy="363"/>
              </a:xfrm>
            </p:grpSpPr>
            <p:sp>
              <p:nvSpPr>
                <p:cNvPr id="24" name="AutoShape 5"/>
                <p:cNvSpPr>
                  <a:spLocks noChangeArrowheads="1"/>
                </p:cNvSpPr>
                <p:nvPr/>
              </p:nvSpPr>
              <p:spPr bwMode="auto">
                <a:xfrm>
                  <a:off x="1565" y="1026"/>
                  <a:ext cx="227" cy="363"/>
                </a:xfrm>
                <a:prstGeom prst="downArrow">
                  <a:avLst>
                    <a:gd name="adj1" fmla="val 50000"/>
                    <a:gd name="adj2" fmla="val 39978"/>
                  </a:avLst>
                </a:prstGeom>
                <a:solidFill>
                  <a:srgbClr val="C0262E"/>
                </a:solidFill>
              </p:spPr>
              <p:style>
                <a:lnRef idx="1">
                  <a:schemeClr val="accent2"/>
                </a:lnRef>
                <a:fillRef idx="3">
                  <a:schemeClr val="accent2"/>
                </a:fillRef>
                <a:effectRef idx="2">
                  <a:schemeClr val="accent2"/>
                </a:effectRef>
                <a:fontRef idx="minor">
                  <a:schemeClr val="lt1"/>
                </a:fontRef>
              </p:style>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25" name="Text Box 6"/>
                <p:cNvSpPr txBox="1">
                  <a:spLocks noChangeArrowheads="1"/>
                </p:cNvSpPr>
                <p:nvPr/>
              </p:nvSpPr>
              <p:spPr bwMode="auto">
                <a:xfrm>
                  <a:off x="1883" y="1071"/>
                  <a:ext cx="771" cy="252"/>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映射</a:t>
                  </a:r>
                </a:p>
              </p:txBody>
            </p:sp>
          </p:grpSp>
          <p:grpSp>
            <p:nvGrpSpPr>
              <p:cNvPr id="20" name="Group 32"/>
              <p:cNvGrpSpPr/>
              <p:nvPr/>
            </p:nvGrpSpPr>
            <p:grpSpPr bwMode="auto">
              <a:xfrm>
                <a:off x="431" y="1944"/>
                <a:ext cx="2762" cy="270"/>
                <a:chOff x="521" y="1565"/>
                <a:chExt cx="2762" cy="270"/>
              </a:xfrm>
            </p:grpSpPr>
            <p:sp>
              <p:nvSpPr>
                <p:cNvPr id="21" name="Text Box 7"/>
                <p:cNvSpPr txBox="1">
                  <a:spLocks noChangeArrowheads="1"/>
                </p:cNvSpPr>
                <p:nvPr/>
              </p:nvSpPr>
              <p:spPr bwMode="auto">
                <a:xfrm>
                  <a:off x="521" y="1570"/>
                  <a:ext cx="998" cy="252"/>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存储结构</a:t>
                  </a:r>
                  <a:r>
                    <a:rPr lang="en-US" altLang="zh-CN" sz="2000" b="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p>
              </p:txBody>
            </p:sp>
            <p:sp>
              <p:nvSpPr>
                <p:cNvPr id="22" name="Text Box 8"/>
                <p:cNvSpPr txBox="1">
                  <a:spLocks noChangeArrowheads="1"/>
                </p:cNvSpPr>
                <p:nvPr/>
              </p:nvSpPr>
              <p:spPr bwMode="auto">
                <a:xfrm>
                  <a:off x="2285" y="1565"/>
                  <a:ext cx="998" cy="252"/>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存储结构</a:t>
                  </a:r>
                  <a:r>
                    <a:rPr lang="en-US" altLang="zh-CN" sz="2000" b="1" i="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p>
              </p:txBody>
            </p:sp>
            <p:sp>
              <p:nvSpPr>
                <p:cNvPr id="23" name="Text Box 9"/>
                <p:cNvSpPr txBox="1">
                  <a:spLocks noChangeArrowheads="1"/>
                </p:cNvSpPr>
                <p:nvPr/>
              </p:nvSpPr>
              <p:spPr bwMode="auto">
                <a:xfrm>
                  <a:off x="1610" y="1583"/>
                  <a:ext cx="499" cy="252"/>
                </a:xfrm>
                <a:prstGeom prst="rect">
                  <a:avLst/>
                </a:prstGeom>
                <a:noFill/>
                <a:ln w="9525">
                  <a:noFill/>
                  <a:miter lim="800000"/>
                </a:ln>
                <a:effectLst/>
              </p:spPr>
              <p:txBody>
                <a:bodyPr>
                  <a:spAutoFit/>
                </a:bodyPr>
                <a:lstStyle/>
                <a:p>
                  <a:pPr algn="l" eaLnBrk="1" hangingPunct="1">
                    <a:spcBef>
                      <a:spcPct val="50000"/>
                    </a:spcBef>
                    <a:buNone/>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grpSp>
        </p:grpSp>
        <p:grpSp>
          <p:nvGrpSpPr>
            <p:cNvPr id="26" name="Group 36"/>
            <p:cNvGrpSpPr/>
            <p:nvPr/>
          </p:nvGrpSpPr>
          <p:grpSpPr bwMode="auto">
            <a:xfrm>
              <a:off x="1572194" y="2108119"/>
              <a:ext cx="6550025" cy="2620961"/>
              <a:chOff x="204" y="919"/>
              <a:chExt cx="4126" cy="1651"/>
            </a:xfrm>
          </p:grpSpPr>
          <p:sp>
            <p:nvSpPr>
              <p:cNvPr id="27" name="Text Box 10"/>
              <p:cNvSpPr txBox="1">
                <a:spLocks noChangeArrowheads="1"/>
              </p:cNvSpPr>
              <p:nvPr/>
            </p:nvSpPr>
            <p:spPr bwMode="auto">
              <a:xfrm>
                <a:off x="204" y="2296"/>
                <a:ext cx="726" cy="252"/>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a:t>
                </a:r>
                <a:r>
                  <a:rPr lang="en-US" altLang="zh-CN" sz="2000" b="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rPr>
                  <a:t>11</a:t>
                </a:r>
              </a:p>
            </p:txBody>
          </p:sp>
          <p:sp>
            <p:nvSpPr>
              <p:cNvPr id="28" name="Text Box 11"/>
              <p:cNvSpPr txBox="1">
                <a:spLocks noChangeArrowheads="1"/>
              </p:cNvSpPr>
              <p:nvPr/>
            </p:nvSpPr>
            <p:spPr bwMode="auto">
              <a:xfrm>
                <a:off x="839" y="2280"/>
                <a:ext cx="499" cy="252"/>
              </a:xfrm>
              <a:prstGeom prst="rect">
                <a:avLst/>
              </a:prstGeom>
              <a:noFill/>
              <a:ln w="9525">
                <a:noFill/>
                <a:miter lim="800000"/>
              </a:ln>
              <a:effectLst/>
            </p:spPr>
            <p:txBody>
              <a:bodyPr>
                <a:spAutoFit/>
              </a:bodyPr>
              <a:lstStyle/>
              <a:p>
                <a:pPr algn="l" eaLnBrk="1" hangingPunct="1">
                  <a:spcBef>
                    <a:spcPct val="50000"/>
                  </a:spcBef>
                  <a:buNone/>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sp>
            <p:nvSpPr>
              <p:cNvPr id="29" name="Text Box 12"/>
              <p:cNvSpPr txBox="1">
                <a:spLocks noChangeArrowheads="1"/>
              </p:cNvSpPr>
              <p:nvPr/>
            </p:nvSpPr>
            <p:spPr bwMode="auto">
              <a:xfrm>
                <a:off x="1156" y="2296"/>
                <a:ext cx="726" cy="252"/>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a:t>
                </a:r>
                <a:r>
                  <a:rPr lang="en-US" altLang="zh-CN" sz="2000" b="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en-US" altLang="zh-CN" sz="2000" b="1" i="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m</a:t>
                </a:r>
                <a:endParaRPr lang="en-US" altLang="zh-CN" sz="2000" b="1" i="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30" name="Line 13"/>
              <p:cNvSpPr>
                <a:spLocks noChangeShapeType="1"/>
              </p:cNvSpPr>
              <p:nvPr/>
            </p:nvSpPr>
            <p:spPr bwMode="auto">
              <a:xfrm flipH="1">
                <a:off x="538" y="1845"/>
                <a:ext cx="206" cy="415"/>
              </a:xfrm>
              <a:prstGeom prst="line">
                <a:avLst/>
              </a:prstGeom>
              <a:noFill/>
              <a:ln w="28575">
                <a:solidFill>
                  <a:schemeClr val="bg1">
                    <a:lumMod val="50000"/>
                  </a:schemeClr>
                </a:solidFill>
                <a:round/>
                <a:tailEnd type="triangle" w="med" len="med"/>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31" name="Line 14"/>
              <p:cNvSpPr>
                <a:spLocks noChangeShapeType="1"/>
              </p:cNvSpPr>
              <p:nvPr/>
            </p:nvSpPr>
            <p:spPr bwMode="auto">
              <a:xfrm>
                <a:off x="975" y="1862"/>
                <a:ext cx="0" cy="408"/>
              </a:xfrm>
              <a:prstGeom prst="line">
                <a:avLst/>
              </a:prstGeom>
              <a:noFill/>
              <a:ln w="28575">
                <a:solidFill>
                  <a:schemeClr val="bg1">
                    <a:lumMod val="50000"/>
                  </a:schemeClr>
                </a:solidFill>
                <a:round/>
                <a:tailEnd type="triangle" w="med" len="med"/>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32" name="Freeform 15"/>
              <p:cNvSpPr/>
              <p:nvPr/>
            </p:nvSpPr>
            <p:spPr bwMode="auto">
              <a:xfrm>
                <a:off x="1200" y="1862"/>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chemeClr val="bg1">
                    <a:lumMod val="50000"/>
                  </a:schemeClr>
                </a:solidFill>
                <a:prstDash val="solid"/>
                <a:round/>
                <a:headEnd type="none" w="med" len="med"/>
                <a:tailEnd type="triangle" w="med" len="med"/>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33" name="Text Box 16"/>
              <p:cNvSpPr txBox="1">
                <a:spLocks noChangeArrowheads="1"/>
              </p:cNvSpPr>
              <p:nvPr/>
            </p:nvSpPr>
            <p:spPr bwMode="auto">
              <a:xfrm>
                <a:off x="1928" y="2318"/>
                <a:ext cx="726" cy="252"/>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a:t>
                </a:r>
                <a:r>
                  <a:rPr lang="en-US" altLang="zh-CN" sz="2000" b="1" i="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25000" dirty="0" err="1">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en-US" altLang="zh-CN" sz="2000" b="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34" name="Text Box 17"/>
              <p:cNvSpPr txBox="1">
                <a:spLocks noChangeArrowheads="1"/>
              </p:cNvSpPr>
              <p:nvPr/>
            </p:nvSpPr>
            <p:spPr bwMode="auto">
              <a:xfrm>
                <a:off x="2590" y="2302"/>
                <a:ext cx="499" cy="252"/>
              </a:xfrm>
              <a:prstGeom prst="rect">
                <a:avLst/>
              </a:prstGeom>
              <a:noFill/>
              <a:ln w="9525">
                <a:noFill/>
                <a:miter lim="800000"/>
              </a:ln>
              <a:effectLst/>
            </p:spPr>
            <p:txBody>
              <a:bodyPr>
                <a:spAutoFit/>
              </a:bodyPr>
              <a:lstStyle/>
              <a:p>
                <a:pPr algn="l" eaLnBrk="1" hangingPunct="1">
                  <a:spcBef>
                    <a:spcPct val="50000"/>
                  </a:spcBef>
                  <a:buNone/>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sp>
            <p:nvSpPr>
              <p:cNvPr id="35" name="Text Box 18"/>
              <p:cNvSpPr txBox="1">
                <a:spLocks noChangeArrowheads="1"/>
              </p:cNvSpPr>
              <p:nvPr/>
            </p:nvSpPr>
            <p:spPr bwMode="auto">
              <a:xfrm>
                <a:off x="2880" y="2318"/>
                <a:ext cx="726" cy="252"/>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a:t>
                </a:r>
                <a:r>
                  <a:rPr lang="en-US" altLang="zh-CN" sz="2000" b="1" i="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rPr>
                  <a:t>nm</a:t>
                </a:r>
              </a:p>
            </p:txBody>
          </p:sp>
          <p:sp>
            <p:nvSpPr>
              <p:cNvPr id="36" name="Line 19"/>
              <p:cNvSpPr>
                <a:spLocks noChangeShapeType="1"/>
              </p:cNvSpPr>
              <p:nvPr/>
            </p:nvSpPr>
            <p:spPr bwMode="auto">
              <a:xfrm flipH="1">
                <a:off x="2274" y="1875"/>
                <a:ext cx="225" cy="395"/>
              </a:xfrm>
              <a:prstGeom prst="line">
                <a:avLst/>
              </a:prstGeom>
              <a:noFill/>
              <a:ln w="28575">
                <a:solidFill>
                  <a:schemeClr val="bg1">
                    <a:lumMod val="50000"/>
                  </a:schemeClr>
                </a:solidFill>
                <a:round/>
                <a:tailEnd type="triangle" w="med" len="med"/>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37" name="Line 20"/>
              <p:cNvSpPr>
                <a:spLocks noChangeShapeType="1"/>
              </p:cNvSpPr>
              <p:nvPr/>
            </p:nvSpPr>
            <p:spPr bwMode="auto">
              <a:xfrm>
                <a:off x="2724" y="1866"/>
                <a:ext cx="0" cy="408"/>
              </a:xfrm>
              <a:prstGeom prst="line">
                <a:avLst/>
              </a:prstGeom>
              <a:noFill/>
              <a:ln w="28575">
                <a:solidFill>
                  <a:schemeClr val="bg1">
                    <a:lumMod val="50000"/>
                  </a:schemeClr>
                </a:solidFill>
                <a:round/>
                <a:tailEnd type="triangle" w="med" len="med"/>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38" name="Freeform 21"/>
              <p:cNvSpPr/>
              <p:nvPr/>
            </p:nvSpPr>
            <p:spPr bwMode="auto">
              <a:xfrm>
                <a:off x="2924" y="1869"/>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chemeClr val="bg1">
                    <a:lumMod val="50000"/>
                  </a:schemeClr>
                </a:solidFill>
                <a:prstDash val="solid"/>
                <a:round/>
                <a:headEnd type="none" w="med" len="med"/>
                <a:tailEnd type="triangle" w="med" len="med"/>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39" name="Line 22"/>
              <p:cNvSpPr>
                <a:spLocks noChangeShapeType="1"/>
              </p:cNvSpPr>
              <p:nvPr/>
            </p:nvSpPr>
            <p:spPr bwMode="auto">
              <a:xfrm flipH="1">
                <a:off x="4014" y="919"/>
                <a:ext cx="0" cy="1515"/>
              </a:xfrm>
              <a:prstGeom prst="line">
                <a:avLst/>
              </a:prstGeom>
              <a:noFill/>
              <a:ln w="19050">
                <a:solidFill>
                  <a:schemeClr val="bg1">
                    <a:lumMod val="50000"/>
                  </a:schemeClr>
                </a:solidFill>
                <a:round/>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40" name="Line 23"/>
              <p:cNvSpPr>
                <a:spLocks noChangeShapeType="1"/>
              </p:cNvSpPr>
              <p:nvPr/>
            </p:nvSpPr>
            <p:spPr bwMode="auto">
              <a:xfrm flipH="1" flipV="1">
                <a:off x="3670" y="2432"/>
                <a:ext cx="344" cy="0"/>
              </a:xfrm>
              <a:prstGeom prst="line">
                <a:avLst/>
              </a:prstGeom>
              <a:noFill/>
              <a:ln w="19050">
                <a:solidFill>
                  <a:schemeClr val="bg1">
                    <a:lumMod val="50000"/>
                  </a:schemeClr>
                </a:solidFill>
                <a:round/>
                <a:tailEnd type="triangle" w="med" len="med"/>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41" name="Text Box 24"/>
              <p:cNvSpPr txBox="1">
                <a:spLocks noChangeArrowheads="1"/>
              </p:cNvSpPr>
              <p:nvPr/>
            </p:nvSpPr>
            <p:spPr bwMode="auto">
              <a:xfrm>
                <a:off x="4020" y="963"/>
                <a:ext cx="310" cy="747"/>
              </a:xfrm>
              <a:prstGeom prst="rect">
                <a:avLst/>
              </a:prstGeom>
              <a:noFill/>
              <a:ln w="9525">
                <a:noFill/>
                <a:miter lim="800000"/>
              </a:ln>
              <a:effectLst/>
            </p:spPr>
            <p:txBody>
              <a:bodyPr vert="eaVert" wrap="square">
                <a:spAutoFit/>
              </a:bodyPr>
              <a:lstStyle/>
              <a:p>
                <a:pPr algn="l" eaLnBrk="1" hangingPunct="1">
                  <a:spcBef>
                    <a:spcPct val="50000"/>
                  </a:spcBef>
                  <a:buNone/>
                </a:pPr>
                <a:r>
                  <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运算实现</a:t>
                </a:r>
              </a:p>
            </p:txBody>
          </p:sp>
        </p:grpSp>
        <p:grpSp>
          <p:nvGrpSpPr>
            <p:cNvPr id="42" name="Group 37"/>
            <p:cNvGrpSpPr/>
            <p:nvPr/>
          </p:nvGrpSpPr>
          <p:grpSpPr bwMode="auto">
            <a:xfrm>
              <a:off x="2156394" y="4816395"/>
              <a:ext cx="4464050" cy="1577975"/>
              <a:chOff x="543" y="2616"/>
              <a:chExt cx="2812" cy="994"/>
            </a:xfrm>
          </p:grpSpPr>
          <p:sp>
            <p:nvSpPr>
              <p:cNvPr id="43" name="AutoShape 25"/>
              <p:cNvSpPr/>
              <p:nvPr/>
            </p:nvSpPr>
            <p:spPr bwMode="auto">
              <a:xfrm rot="16200000">
                <a:off x="1881" y="1278"/>
                <a:ext cx="136" cy="2812"/>
              </a:xfrm>
              <a:prstGeom prst="leftBrace">
                <a:avLst>
                  <a:gd name="adj1" fmla="val 172304"/>
                  <a:gd name="adj2" fmla="val 50000"/>
                </a:avLst>
              </a:prstGeom>
              <a:noFill/>
              <a:ln w="28575">
                <a:solidFill>
                  <a:schemeClr val="bg1">
                    <a:lumMod val="50000"/>
                  </a:schemeClr>
                </a:solidFill>
                <a:round/>
              </a:ln>
              <a:effectLst/>
            </p:spPr>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44" name="Text Box 26"/>
              <p:cNvSpPr txBox="1">
                <a:spLocks noChangeArrowheads="1"/>
              </p:cNvSpPr>
              <p:nvPr/>
            </p:nvSpPr>
            <p:spPr bwMode="auto">
              <a:xfrm>
                <a:off x="1661" y="3358"/>
                <a:ext cx="998" cy="252"/>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最佳算法</a:t>
                </a:r>
                <a:endParaRPr lang="zh-CN" altLang="en-US" sz="2000" b="1" baseline="-25000"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45" name="AutoShape 27"/>
              <p:cNvSpPr>
                <a:spLocks noChangeArrowheads="1"/>
              </p:cNvSpPr>
              <p:nvPr/>
            </p:nvSpPr>
            <p:spPr bwMode="auto">
              <a:xfrm>
                <a:off x="1927" y="2976"/>
                <a:ext cx="227" cy="363"/>
              </a:xfrm>
              <a:prstGeom prst="downArrow">
                <a:avLst>
                  <a:gd name="adj1" fmla="val 50000"/>
                  <a:gd name="adj2" fmla="val 39978"/>
                </a:avLst>
              </a:prstGeom>
              <a:solidFill>
                <a:srgbClr val="C0262E"/>
              </a:solidFill>
            </p:spPr>
            <p:style>
              <a:lnRef idx="1">
                <a:schemeClr val="accent2"/>
              </a:lnRef>
              <a:fillRef idx="3">
                <a:schemeClr val="accent2"/>
              </a:fillRef>
              <a:effectRef idx="2">
                <a:schemeClr val="accent2"/>
              </a:effectRef>
              <a:fontRef idx="minor">
                <a:schemeClr val="lt1"/>
              </a:fontRef>
            </p:style>
            <p:txBody>
              <a:bodyPr wrap="none" anchor="ctr"/>
              <a:lstStyle/>
              <a:p>
                <a:pPr>
                  <a:buNone/>
                </a:pP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46" name="Text Box 28"/>
              <p:cNvSpPr txBox="1">
                <a:spLocks noChangeArrowheads="1"/>
              </p:cNvSpPr>
              <p:nvPr/>
            </p:nvSpPr>
            <p:spPr bwMode="auto">
              <a:xfrm>
                <a:off x="2245" y="3021"/>
                <a:ext cx="953" cy="252"/>
              </a:xfrm>
              <a:prstGeom prst="rect">
                <a:avLst/>
              </a:prstGeom>
              <a:noFill/>
              <a:ln w="9525">
                <a:noFill/>
                <a:miter lim="800000"/>
              </a:ln>
              <a:effectLst/>
            </p:spPr>
            <p:txBody>
              <a:bodyPr>
                <a:spAutoFit/>
              </a:bodyPr>
              <a:lstStyle/>
              <a:p>
                <a:pPr algn="l" eaLnBrk="1" hangingPunct="1">
                  <a:spcBef>
                    <a:spcPct val="50000"/>
                  </a:spcBef>
                  <a:buNone/>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算法分析</a:t>
                </a:r>
              </a:p>
            </p:txBody>
          </p:sp>
        </p:grpSp>
      </p:grpSp>
      <p:sp>
        <p:nvSpPr>
          <p:cNvPr id="51" name="TextBox 52"/>
          <p:cNvSpPr txBox="1"/>
          <p:nvPr/>
        </p:nvSpPr>
        <p:spPr>
          <a:xfrm>
            <a:off x="1572194" y="1166713"/>
            <a:ext cx="2643206" cy="400110"/>
          </a:xfrm>
          <a:prstGeom prst="rect">
            <a:avLst/>
          </a:prstGeom>
          <a:noFill/>
        </p:spPr>
        <p:txBody>
          <a:bodyPr wrap="square" rtlCol="0">
            <a:spAutoFit/>
          </a:bodyPr>
          <a:lstStyle/>
          <a:p>
            <a:pPr marL="252095" indent="-252095" algn="l">
              <a:lnSpc>
                <a:spcPct val="100000"/>
              </a:lnSpc>
              <a:spcBef>
                <a:spcPts val="0"/>
              </a:spcBef>
              <a:buFont typeface="Arial" panose="020B0604020202020204" pitchFamily="34" charset="0"/>
              <a:buChar char="•"/>
            </a:pPr>
            <a:r>
              <a:rPr lang="zh-CN" altLang="zh-CN" sz="2000" b="1" dirty="0">
                <a:solidFill>
                  <a:srgbClr val="525252"/>
                </a:solidFill>
                <a:latin typeface="思源黑体 CN Medium" panose="020B0600000000000000" pitchFamily="34" charset="-122"/>
                <a:ea typeface="思源黑体 CN Medium" panose="020B0600000000000000" pitchFamily="34" charset="-122"/>
              </a:rPr>
              <a:t>好算法</a:t>
            </a:r>
            <a:r>
              <a:rPr lang="zh-CN" altLang="en-US" sz="2000" b="1" dirty="0">
                <a:solidFill>
                  <a:srgbClr val="525252"/>
                </a:solidFill>
                <a:latin typeface="思源黑体 CN Medium" panose="020B0600000000000000" pitchFamily="34" charset="-122"/>
                <a:ea typeface="思源黑体 CN Medium" panose="020B0600000000000000" pitchFamily="34" charset="-122"/>
              </a:rPr>
              <a:t>设计</a:t>
            </a:r>
            <a:r>
              <a:rPr lang="zh-CN" altLang="zh-CN" sz="2000" b="1" dirty="0">
                <a:solidFill>
                  <a:srgbClr val="525252"/>
                </a:solidFill>
                <a:latin typeface="思源黑体 CN Medium" panose="020B0600000000000000" pitchFamily="34" charset="-122"/>
                <a:ea typeface="思源黑体 CN Medium" panose="020B0600000000000000" pitchFamily="34" charset="-122"/>
              </a:rPr>
              <a:t>的过程</a:t>
            </a:r>
            <a:endParaRPr lang="zh-CN" altLang="en-US" sz="2000" b="1" dirty="0">
              <a:solidFill>
                <a:srgbClr val="525252"/>
              </a:solidFill>
              <a:latin typeface="思源黑体 CN Medium" panose="020B0600000000000000" pitchFamily="34" charset="-122"/>
              <a:ea typeface="思源黑体 CN Medium" panose="020B06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750"/>
                                        <p:tgtEl>
                                          <p:spTgt spid="51"/>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1609736" cy="461665"/>
          </a:xfrm>
          <a:prstGeom prst="rect">
            <a:avLst/>
          </a:prstGeom>
          <a:noFill/>
        </p:spPr>
        <p:txBody>
          <a:bodyPr wrap="none" rtlCol="0" anchor="ctr">
            <a:spAutoFit/>
          </a:bodyPr>
          <a:lstStyle/>
          <a:p>
            <a:r>
              <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Python</a:t>
            </a:r>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类</a:t>
            </a:r>
          </a:p>
        </p:txBody>
      </p:sp>
      <p:sp>
        <p:nvSpPr>
          <p:cNvPr id="5" name="TextBox 3"/>
          <p:cNvSpPr txBox="1"/>
          <p:nvPr/>
        </p:nvSpPr>
        <p:spPr>
          <a:xfrm>
            <a:off x="3569762" y="1886763"/>
            <a:ext cx="7696754" cy="1405193"/>
          </a:xfrm>
          <a:prstGeom prst="rect">
            <a:avLst/>
          </a:prstGeom>
          <a:noFill/>
        </p:spPr>
        <p:txBody>
          <a:bodyPr wrap="square" rtlCol="0">
            <a:spAutoFit/>
          </a:bodyPr>
          <a:lstStyle/>
          <a:p>
            <a:pPr marL="252095" indent="-252095" algn="l">
              <a:lnSpc>
                <a:spcPct val="150000"/>
              </a:lnSpc>
              <a:spcBef>
                <a:spcPts val="0"/>
              </a:spcBef>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采用</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Python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面向对象的程序设计语言实现抽象数据类型时，通常将一个抽象数据类型设计成一个</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Python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类，采用类的数据变量表示数据的存储结构，将抽象运算通过类的</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公有</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方法实现。</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nvGrpSpPr>
          <p:cNvPr id="23" name="组合 22"/>
          <p:cNvGrpSpPr/>
          <p:nvPr/>
        </p:nvGrpSpPr>
        <p:grpSpPr>
          <a:xfrm>
            <a:off x="3810681" y="3623501"/>
            <a:ext cx="7696754" cy="2252645"/>
            <a:chOff x="3569762" y="3776814"/>
            <a:chExt cx="7696754" cy="2252645"/>
          </a:xfrm>
        </p:grpSpPr>
        <p:sp>
          <p:nvSpPr>
            <p:cNvPr id="21" name="矩形 20"/>
            <p:cNvSpPr/>
            <p:nvPr/>
          </p:nvSpPr>
          <p:spPr>
            <a:xfrm>
              <a:off x="3569762" y="3814881"/>
              <a:ext cx="1928826" cy="2214578"/>
            </a:xfrm>
            <a:prstGeom prst="rect">
              <a:avLst/>
            </a:prstGeom>
            <a:solidFill>
              <a:schemeClr val="accent1">
                <a:alpha val="0"/>
              </a:schemeClr>
            </a:solidFill>
            <a:ln w="190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endParaRPr>
            </a:p>
          </p:txBody>
        </p:sp>
        <p:sp>
          <p:nvSpPr>
            <p:cNvPr id="6" name="Text Box 16"/>
            <p:cNvSpPr txBox="1">
              <a:spLocks noChangeArrowheads="1"/>
            </p:cNvSpPr>
            <p:nvPr/>
          </p:nvSpPr>
          <p:spPr bwMode="auto">
            <a:xfrm>
              <a:off x="3745594" y="4031619"/>
              <a:ext cx="1848388" cy="390808"/>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抽象数据类型</a:t>
              </a:r>
            </a:p>
          </p:txBody>
        </p:sp>
        <p:sp>
          <p:nvSpPr>
            <p:cNvPr id="7" name="Rectangle 15"/>
            <p:cNvSpPr>
              <a:spLocks noChangeArrowheads="1"/>
            </p:cNvSpPr>
            <p:nvPr/>
          </p:nvSpPr>
          <p:spPr bwMode="auto">
            <a:xfrm>
              <a:off x="8716453" y="4247788"/>
              <a:ext cx="2550063" cy="1743604"/>
            </a:xfrm>
            <a:prstGeom prst="rect">
              <a:avLst/>
            </a:prstGeom>
            <a:ln w="19050">
              <a:solidFill>
                <a:schemeClr val="bg1">
                  <a:lumMod val="50000"/>
                </a:schemeClr>
              </a:solidFill>
              <a:prstDash val="sysDash"/>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Rectangle 14"/>
            <p:cNvSpPr>
              <a:spLocks noChangeArrowheads="1"/>
            </p:cNvSpPr>
            <p:nvPr/>
          </p:nvSpPr>
          <p:spPr bwMode="auto">
            <a:xfrm>
              <a:off x="7964566" y="4555925"/>
              <a:ext cx="1421066" cy="42588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36000" tIns="18000" rIns="0" bIns="0" numCol="1" anchor="ctr" anchorCtr="0" compatLnSpc="1"/>
            <a:lstStyle/>
            <a:p>
              <a:pPr marL="0" marR="0" lvl="0" indent="0" algn="ctr" defTabSz="914400" rtl="0" eaLnBrk="1" fontAlgn="base" latinLnBrk="0" hangingPunct="1">
                <a:lnSpc>
                  <a:spcPts val="2500"/>
                </a:lnSpc>
                <a:spcBef>
                  <a:spcPct val="0"/>
                </a:spcBef>
                <a:spcAft>
                  <a:spcPct val="0"/>
                </a:spcAft>
                <a:buClrTx/>
                <a:buSzTx/>
                <a:buFontTx/>
                <a:buNone/>
              </a:pPr>
              <a:r>
                <a:rPr kumimoji="0" lang="zh-CN" sz="2000" b="1" i="0" u="none" strike="noStrike" cap="none" normalizeH="0" baseline="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成员变量</a:t>
              </a:r>
            </a:p>
          </p:txBody>
        </p:sp>
        <p:sp>
          <p:nvSpPr>
            <p:cNvPr id="9" name="Rectangle 13"/>
            <p:cNvSpPr>
              <a:spLocks noChangeArrowheads="1"/>
            </p:cNvSpPr>
            <p:nvPr/>
          </p:nvSpPr>
          <p:spPr bwMode="auto">
            <a:xfrm>
              <a:off x="7964566" y="5337540"/>
              <a:ext cx="1634100" cy="42588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36000" tIns="18000" rIns="0" bIns="0" numCol="1" anchor="t" anchorCtr="0" compatLnSpc="1"/>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公有</a:t>
              </a:r>
              <a:r>
                <a:rPr kumimoji="0" lang="zh-CN" altLang="en-US" sz="2000" b="1" i="0" u="none" strike="noStrike" cap="none" normalizeH="0" baseline="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方法</a:t>
              </a:r>
            </a:p>
          </p:txBody>
        </p:sp>
        <p:sp>
          <p:nvSpPr>
            <p:cNvPr id="10" name="Rectangle 12"/>
            <p:cNvSpPr>
              <a:spLocks noChangeArrowheads="1"/>
            </p:cNvSpPr>
            <p:nvPr/>
          </p:nvSpPr>
          <p:spPr bwMode="auto">
            <a:xfrm>
              <a:off x="9993407" y="4786401"/>
              <a:ext cx="1137855" cy="425880"/>
            </a:xfrm>
            <a:prstGeom prst="rect">
              <a:avLst/>
            </a:prstGeom>
            <a:solidFill>
              <a:srgbClr val="FFFFFF"/>
            </a:solidFill>
            <a:ln w="9525">
              <a:noFill/>
              <a:miter lim="800000"/>
            </a:ln>
          </p:spPr>
          <p:txBody>
            <a:bodyPr vert="horz" wrap="square" lIns="36000" tIns="18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其他</a:t>
              </a:r>
            </a:p>
          </p:txBody>
        </p:sp>
        <p:sp>
          <p:nvSpPr>
            <p:cNvPr id="11" name="Rectangle 11"/>
            <p:cNvSpPr>
              <a:spLocks noChangeArrowheads="1"/>
            </p:cNvSpPr>
            <p:nvPr/>
          </p:nvSpPr>
          <p:spPr bwMode="auto">
            <a:xfrm>
              <a:off x="9196407" y="3776814"/>
              <a:ext cx="1231403" cy="425880"/>
            </a:xfrm>
            <a:prstGeom prst="rect">
              <a:avLst/>
            </a:prstGeom>
            <a:solidFill>
              <a:srgbClr val="FFFFFF"/>
            </a:solidFill>
            <a:ln w="9525">
              <a:noFill/>
              <a:miter lim="800000"/>
            </a:ln>
          </p:spPr>
          <p:txBody>
            <a:bodyPr vert="horz" wrap="square" lIns="36000" tIns="18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rPr>
                <a:t>Python</a:t>
              </a:r>
              <a:r>
                <a:rPr kumimoji="0" lang="zh-CN" altLang="en-US" sz="2000" b="1" i="0" u="none" strike="noStrike" cap="none" normalizeH="0" baseline="0" dirty="0">
                  <a:ln>
                    <a:noFill/>
                  </a:ln>
                  <a:solidFill>
                    <a:srgbClr val="C0262E"/>
                  </a:solidFill>
                  <a:effectLst/>
                  <a:latin typeface="思源黑体 CN Medium" panose="020B0600000000000000" pitchFamily="34" charset="-122"/>
                  <a:ea typeface="思源黑体 CN Medium" panose="020B0600000000000000" pitchFamily="34" charset="-122"/>
                  <a:cs typeface="Consolas" panose="020B0609020204030204" pitchFamily="49" charset="0"/>
                </a:rPr>
                <a:t>类</a:t>
              </a:r>
            </a:p>
          </p:txBody>
        </p:sp>
        <p:sp>
          <p:nvSpPr>
            <p:cNvPr id="12" name="Text Box 10"/>
            <p:cNvSpPr txBox="1">
              <a:spLocks noChangeArrowheads="1"/>
            </p:cNvSpPr>
            <p:nvPr/>
          </p:nvSpPr>
          <p:spPr bwMode="auto">
            <a:xfrm>
              <a:off x="3625292" y="4713028"/>
              <a:ext cx="1804528" cy="39080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数据的逻辑结构</a:t>
              </a:r>
            </a:p>
          </p:txBody>
        </p:sp>
        <p:sp>
          <p:nvSpPr>
            <p:cNvPr id="13" name="Text Box 9"/>
            <p:cNvSpPr txBox="1">
              <a:spLocks noChangeArrowheads="1"/>
            </p:cNvSpPr>
            <p:nvPr/>
          </p:nvSpPr>
          <p:spPr bwMode="auto">
            <a:xfrm>
              <a:off x="3956122" y="5449551"/>
              <a:ext cx="1127830" cy="39206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抽象运算</a:t>
              </a:r>
            </a:p>
          </p:txBody>
        </p:sp>
        <p:sp>
          <p:nvSpPr>
            <p:cNvPr id="14" name="Line 8"/>
            <p:cNvSpPr>
              <a:spLocks noChangeShapeType="1"/>
            </p:cNvSpPr>
            <p:nvPr/>
          </p:nvSpPr>
          <p:spPr bwMode="auto">
            <a:xfrm>
              <a:off x="5488352" y="4802685"/>
              <a:ext cx="2486239" cy="1253"/>
            </a:xfrm>
            <a:prstGeom prst="line">
              <a:avLst/>
            </a:prstGeom>
            <a:ln>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Rectangle 7"/>
            <p:cNvSpPr>
              <a:spLocks noChangeArrowheads="1"/>
            </p:cNvSpPr>
            <p:nvPr/>
          </p:nvSpPr>
          <p:spPr bwMode="auto">
            <a:xfrm>
              <a:off x="5588604" y="4478264"/>
              <a:ext cx="2030094" cy="28433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映射成存储结构</a:t>
              </a:r>
            </a:p>
          </p:txBody>
        </p:sp>
        <p:sp>
          <p:nvSpPr>
            <p:cNvPr id="16" name="Line 6"/>
            <p:cNvSpPr>
              <a:spLocks noChangeShapeType="1"/>
            </p:cNvSpPr>
            <p:nvPr/>
          </p:nvSpPr>
          <p:spPr bwMode="auto">
            <a:xfrm flipV="1">
              <a:off x="5498587" y="5556744"/>
              <a:ext cx="2484775" cy="6020"/>
            </a:xfrm>
            <a:prstGeom prst="line">
              <a:avLst/>
            </a:prstGeom>
            <a:ln>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Rectangle 5"/>
            <p:cNvSpPr>
              <a:spLocks noChangeArrowheads="1"/>
            </p:cNvSpPr>
            <p:nvPr/>
          </p:nvSpPr>
          <p:spPr bwMode="auto">
            <a:xfrm>
              <a:off x="5588604" y="5229818"/>
              <a:ext cx="2030094" cy="28433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抽象运算的实现</a:t>
              </a:r>
            </a:p>
          </p:txBody>
        </p:sp>
        <p:sp>
          <p:nvSpPr>
            <p:cNvPr id="18" name="Rectangle 4"/>
            <p:cNvSpPr>
              <a:spLocks noChangeArrowheads="1"/>
            </p:cNvSpPr>
            <p:nvPr/>
          </p:nvSpPr>
          <p:spPr bwMode="auto">
            <a:xfrm>
              <a:off x="4345850" y="5138908"/>
              <a:ext cx="238097" cy="28433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525252"/>
                  </a:solidFill>
                  <a:effectLst/>
                  <a:latin typeface="楷体" panose="02010609060101010101" pitchFamily="49" charset="-122"/>
                  <a:ea typeface="楷体" panose="02010609060101010101" pitchFamily="49" charset="-122"/>
                  <a:cs typeface="Consolas" panose="020B0609020204030204" pitchFamily="49" charset="0"/>
                </a:rPr>
                <a:t>+</a:t>
              </a:r>
            </a:p>
          </p:txBody>
        </p:sp>
        <p:sp>
          <p:nvSpPr>
            <p:cNvPr id="19" name="Line 3"/>
            <p:cNvSpPr>
              <a:spLocks noChangeShapeType="1"/>
            </p:cNvSpPr>
            <p:nvPr/>
          </p:nvSpPr>
          <p:spPr bwMode="auto">
            <a:xfrm rot="60000">
              <a:off x="4395976" y="4452489"/>
              <a:ext cx="1253" cy="195404"/>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20" name="Line 2"/>
            <p:cNvSpPr>
              <a:spLocks noChangeShapeType="1"/>
            </p:cNvSpPr>
            <p:nvPr/>
          </p:nvSpPr>
          <p:spPr bwMode="auto">
            <a:xfrm rot="60000">
              <a:off x="4458633" y="4452489"/>
              <a:ext cx="1253" cy="195404"/>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r="6207"/>
          <a:stretch>
            <a:fillRect/>
          </a:stretch>
        </p:blipFill>
        <p:spPr>
          <a:xfrm>
            <a:off x="447291" y="1981022"/>
            <a:ext cx="3079643" cy="45335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500"/>
                                        <p:tgtEl>
                                          <p:spTgt spid="5"/>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547" y="1813795"/>
            <a:ext cx="5023553" cy="4469596"/>
          </a:xfrm>
          <a:prstGeom prst="rect">
            <a:avLst/>
          </a:prstGeom>
        </p:spPr>
      </p:pic>
      <p:sp>
        <p:nvSpPr>
          <p:cNvPr id="4" name="文本框 3"/>
          <p:cNvSpPr txBox="1"/>
          <p:nvPr/>
        </p:nvSpPr>
        <p:spPr>
          <a:xfrm>
            <a:off x="1111654" y="182420"/>
            <a:ext cx="3342582"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存储结构对算法的影响</a:t>
            </a:r>
          </a:p>
        </p:txBody>
      </p:sp>
      <p:sp>
        <p:nvSpPr>
          <p:cNvPr id="5" name="TextBox 3"/>
          <p:cNvSpPr txBox="1"/>
          <p:nvPr/>
        </p:nvSpPr>
        <p:spPr>
          <a:xfrm>
            <a:off x="3078619" y="2982629"/>
            <a:ext cx="2128533" cy="1193596"/>
          </a:xfrm>
          <a:prstGeom prst="rect">
            <a:avLst/>
          </a:prstGeom>
          <a:noFill/>
        </p:spPr>
        <p:txBody>
          <a:bodyPr wrap="square" rtlCol="0">
            <a:spAutoFit/>
          </a:bodyPr>
          <a:lstStyle/>
          <a:p>
            <a:pPr algn="l">
              <a:lnSpc>
                <a:spcPts val="3000"/>
              </a:lnSpc>
              <a:spcBef>
                <a:spcPts val="0"/>
              </a:spcBef>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存储结构对算法的影响主要在两方面：</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0" name="TextBox 14"/>
          <p:cNvSpPr txBox="1"/>
          <p:nvPr/>
        </p:nvSpPr>
        <p:spPr>
          <a:xfrm>
            <a:off x="6332932" y="2979289"/>
            <a:ext cx="4185406" cy="495108"/>
          </a:xfrm>
          <a:prstGeom prst="rect">
            <a:avLst/>
          </a:prstGeom>
          <a:solidFill>
            <a:srgbClr val="C0262E">
              <a:alpha val="74902"/>
            </a:srgbClr>
          </a:solidFill>
          <a:ln>
            <a:solidFill>
              <a:srgbClr val="C0262E"/>
            </a:solidFill>
          </a:ln>
        </p:spPr>
        <p:style>
          <a:lnRef idx="1">
            <a:schemeClr val="accent5"/>
          </a:lnRef>
          <a:fillRef idx="2">
            <a:schemeClr val="accent5"/>
          </a:fillRef>
          <a:effectRef idx="1">
            <a:schemeClr val="accent5"/>
          </a:effectRef>
          <a:fontRef idx="minor">
            <a:schemeClr val="dk1"/>
          </a:fontRef>
        </p:style>
        <p:txBody>
          <a:bodyPr wrap="square" lIns="180000" tIns="108000" bIns="108000" rtlCol="0">
            <a:spAutoFit/>
          </a:bodyPr>
          <a:lstStyle/>
          <a:p>
            <a:pPr algn="ctr"/>
            <a:r>
              <a:rPr lang="zh-CN" altLang="en-US" b="1" dirty="0">
                <a:solidFill>
                  <a:schemeClr val="bg1"/>
                </a:solidFill>
                <a:latin typeface="思源黑体 CN Medium" panose="020B0600000000000000" pitchFamily="34" charset="-122"/>
                <a:ea typeface="思源黑体 CN Medium" panose="020B0600000000000000" pitchFamily="34" charset="-122"/>
                <a:cs typeface="Consolas" panose="020B0609020204030204" pitchFamily="49" charset="0"/>
              </a:rPr>
              <a:t>存储结构的存储能力</a:t>
            </a:r>
          </a:p>
        </p:txBody>
      </p:sp>
      <p:sp>
        <p:nvSpPr>
          <p:cNvPr id="11" name="TextBox 14"/>
          <p:cNvSpPr txBox="1"/>
          <p:nvPr/>
        </p:nvSpPr>
        <p:spPr>
          <a:xfrm>
            <a:off x="6332932" y="3667464"/>
            <a:ext cx="4185406" cy="590199"/>
          </a:xfrm>
          <a:prstGeom prst="rect">
            <a:avLst/>
          </a:prstGeom>
          <a:solidFill>
            <a:srgbClr val="C0262E">
              <a:alpha val="74902"/>
            </a:srgbClr>
          </a:solidFill>
          <a:ln>
            <a:solidFill>
              <a:srgbClr val="C0262E"/>
            </a:solidFill>
          </a:ln>
        </p:spPr>
        <p:style>
          <a:lnRef idx="1">
            <a:schemeClr val="accent5"/>
          </a:lnRef>
          <a:fillRef idx="2">
            <a:schemeClr val="accent5"/>
          </a:fillRef>
          <a:effectRef idx="1">
            <a:schemeClr val="accent5"/>
          </a:effectRef>
          <a:fontRef idx="minor">
            <a:schemeClr val="dk1"/>
          </a:fontRef>
        </p:style>
        <p:txBody>
          <a:bodyPr wrap="square" lIns="180000" tIns="108000" bIns="108000" rtlCol="0">
            <a:spAutoFit/>
          </a:bodyPr>
          <a:lstStyle/>
          <a:p>
            <a:pPr algn="ctr">
              <a:lnSpc>
                <a:spcPct val="150000"/>
              </a:lnSpc>
            </a:pPr>
            <a:r>
              <a:rPr lang="zh-CN" altLang="en-US" b="1" dirty="0">
                <a:solidFill>
                  <a:schemeClr val="bg1"/>
                </a:solidFill>
                <a:latin typeface="思源黑体 CN Medium" panose="020B0600000000000000" pitchFamily="34" charset="-122"/>
                <a:ea typeface="思源黑体 CN Medium" panose="020B0600000000000000" pitchFamily="34" charset="-122"/>
                <a:cs typeface="Consolas" panose="020B0609020204030204" pitchFamily="49" charset="0"/>
              </a:rPr>
              <a:t>存储结构应与所选择的算法相适应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75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10400" t="3043" r="3999" b="3494"/>
          <a:stretch>
            <a:fillRect/>
          </a:stretch>
        </p:blipFill>
        <p:spPr>
          <a:xfrm flipH="1">
            <a:off x="707333" y="1677524"/>
            <a:ext cx="4988134" cy="4879633"/>
          </a:xfrm>
          <a:prstGeom prst="rect">
            <a:avLst/>
          </a:prstGeom>
        </p:spPr>
      </p:pic>
      <p:sp>
        <p:nvSpPr>
          <p:cNvPr id="4" name="文本框 3"/>
          <p:cNvSpPr txBox="1"/>
          <p:nvPr/>
        </p:nvSpPr>
        <p:spPr>
          <a:xfrm>
            <a:off x="1111654" y="182420"/>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3127094" y="2447481"/>
            <a:ext cx="2366504" cy="1963038"/>
          </a:xfrm>
          <a:prstGeom prst="rect">
            <a:avLst/>
          </a:prstGeom>
          <a:noFill/>
        </p:spPr>
        <p:txBody>
          <a:bodyPr wrap="square" rtlCol="0">
            <a:spAutoFit/>
          </a:bodyPr>
          <a:lstStyle/>
          <a:p>
            <a:pPr algn="l">
              <a:lnSpc>
                <a:spcPts val="3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1.12</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设计一个完整的程序实现例</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1.6</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的抽象数据类型，并用相关数据进行测试。</a:t>
            </a:r>
          </a:p>
        </p:txBody>
      </p:sp>
      <p:grpSp>
        <p:nvGrpSpPr>
          <p:cNvPr id="6" name="组合 5"/>
          <p:cNvGrpSpPr/>
          <p:nvPr/>
        </p:nvGrpSpPr>
        <p:grpSpPr>
          <a:xfrm>
            <a:off x="6096000" y="1806304"/>
            <a:ext cx="5326359" cy="3906592"/>
            <a:chOff x="357158" y="1758033"/>
            <a:chExt cx="5326359" cy="3906592"/>
          </a:xfrm>
        </p:grpSpPr>
        <p:sp>
          <p:nvSpPr>
            <p:cNvPr id="7" name="TextBox 6"/>
            <p:cNvSpPr txBox="1"/>
            <p:nvPr/>
          </p:nvSpPr>
          <p:spPr>
            <a:xfrm>
              <a:off x="736250" y="1758033"/>
              <a:ext cx="2000263" cy="443198"/>
            </a:xfrm>
            <a:prstGeom prst="rect">
              <a:avLst/>
            </a:prstGeom>
            <a:noFill/>
          </p:spPr>
          <p:txBody>
            <a:bodyPr wrap="square" rtlCol="0">
              <a:spAutoFit/>
            </a:bodyPr>
            <a:lstStyle/>
            <a:p>
              <a:pPr algn="l">
                <a:lnSpc>
                  <a:spcPts val="3000"/>
                </a:lnSpc>
                <a:spcBef>
                  <a:spcPts val="0"/>
                </a:spcBef>
              </a:pPr>
              <a:r>
                <a:rPr lang="en-US" altLang="zh-CN" sz="2000" b="1" dirty="0">
                  <a:solidFill>
                    <a:srgbClr val="C0262E"/>
                  </a:solidFill>
                  <a:latin typeface="楷体" panose="02010609060101010101" pitchFamily="49" charset="-122"/>
                  <a:ea typeface="楷体" panose="02010609060101010101" pitchFamily="49" charset="-122"/>
                  <a:sym typeface="Wingdings" panose="05000000000000000000"/>
                </a:rPr>
                <a:t></a:t>
              </a:r>
              <a:r>
                <a:rPr lang="en-US" altLang="zh-CN" sz="2000" b="1" dirty="0">
                  <a:solidFill>
                    <a:srgbClr val="C0262E"/>
                  </a:solidFill>
                  <a:latin typeface="楷体" panose="02010609060101010101" pitchFamily="49" charset="-122"/>
                  <a:ea typeface="楷体" panose="02010609060101010101" pitchFamily="49" charset="-122"/>
                </a:rPr>
                <a:t> </a:t>
              </a:r>
              <a:r>
                <a:rPr lang="zh-CN" altLang="zh-CN" sz="2000" b="1" dirty="0">
                  <a:solidFill>
                    <a:srgbClr val="C0262E"/>
                  </a:solidFill>
                  <a:latin typeface="思源黑体 CN Medium" panose="020B0600000000000000" pitchFamily="34" charset="-122"/>
                  <a:ea typeface="思源黑体 CN Medium" panose="020B0600000000000000" pitchFamily="34" charset="-122"/>
                </a:rPr>
                <a:t>问题描述</a:t>
              </a:r>
            </a:p>
          </p:txBody>
        </p:sp>
        <p:sp>
          <p:nvSpPr>
            <p:cNvPr id="8" name="TextBox 7"/>
            <p:cNvSpPr txBox="1"/>
            <p:nvPr/>
          </p:nvSpPr>
          <p:spPr>
            <a:xfrm>
              <a:off x="357158" y="2393537"/>
              <a:ext cx="5326359" cy="3271088"/>
            </a:xfrm>
            <a:prstGeom prst="rect">
              <a:avLst/>
            </a:prstGeom>
            <a:noFill/>
            <a:ln w="19050">
              <a:no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marL="252095" indent="-252095" algn="l">
                <a:lnSpc>
                  <a:spcPts val="3000"/>
                </a:lnSpc>
                <a:spcBef>
                  <a:spcPts val="600"/>
                </a:spcBef>
                <a:buFont typeface="Arial" panose="020B0604020202020204" pitchFamily="34" charset="0"/>
                <a:buChar char="•"/>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1.6</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构造集合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ADT Set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，假设其中元素为整型，遵循标准数学定义，基本运算包括</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a:p>
              <a:pPr marL="252095" indent="-252095" algn="l">
                <a:lnSpc>
                  <a:spcPts val="3000"/>
                </a:lnSpc>
                <a:spcBef>
                  <a:spcPts val="600"/>
                </a:spcBef>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求集合长度、求第</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个元素、判断一个元素是否属于集合、向集合中添加一个元素、从集合中删除一个元素、复制集合和输出集合中所有元素。</a:t>
              </a: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marL="252095" indent="-252095" algn="l">
                <a:lnSpc>
                  <a:spcPts val="3000"/>
                </a:lnSpc>
                <a:spcBef>
                  <a:spcPts val="600"/>
                </a:spcBef>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另外增加</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3</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个集合运算</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求两个集合并</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Union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、集合交</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Inter</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和集合差</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Diff</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9" name="环形箭头 9"/>
            <p:cNvSpPr/>
            <p:nvPr/>
          </p:nvSpPr>
          <p:spPr>
            <a:xfrm rot="3860415">
              <a:off x="2195786" y="1876584"/>
              <a:ext cx="357190" cy="500066"/>
            </a:xfrm>
            <a:prstGeom prst="circularArrow">
              <a:avLst/>
            </a:prstGeom>
            <a:solidFill>
              <a:srgbClr val="C02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4"/>
          <p:cNvSpPr txBox="1"/>
          <p:nvPr/>
        </p:nvSpPr>
        <p:spPr>
          <a:xfrm>
            <a:off x="1238705" y="1072967"/>
            <a:ext cx="7155158" cy="5668319"/>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ADT Set	</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集合的抽象数据类型</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数据对象：</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data={</a:t>
            </a:r>
            <a:r>
              <a:rPr lang="en-US" altLang="zh-CN" sz="18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d</a:t>
            </a:r>
            <a:r>
              <a:rPr lang="en-US" altLang="zh-CN" sz="1800" b="1" i="1" baseline="-25000" dirty="0">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 0</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18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size-1 }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存放集合中元素</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数据关系：</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无</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基本运算：</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18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getsize</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返回集合的长度</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get(int </a:t>
            </a:r>
            <a:r>
              <a:rPr lang="en-US" altLang="zh-CN" sz="18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返回集合的第</a:t>
            </a:r>
            <a:r>
              <a:rPr lang="en-US" altLang="zh-CN" sz="18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个元素</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18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IsIn</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(E e)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判断</a:t>
            </a:r>
            <a:r>
              <a:rPr lang="en-US" altLang="zh-CN" sz="18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是否在集合中</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add(E e)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将元素</a:t>
            </a:r>
            <a:r>
              <a:rPr lang="en-US" altLang="zh-CN" sz="18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添加到集合中</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delete(E e)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从集合中删除元素</a:t>
            </a:r>
            <a:r>
              <a:rPr lang="en-US" altLang="zh-CN" sz="18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endPar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Copy(s)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返回当前集合的复制集合</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display()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输出集合中的元素</a:t>
            </a: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Union(Set s2)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求</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s2 (s1</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为当前集合</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Inter(Set s2)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求</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s2 (s1</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为当前集合</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Diff(Set s2)		#</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求</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s3=s1-s2 (s1</a:t>
            </a:r>
            <a:r>
              <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为当前集合</a:t>
            </a: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500"/>
              </a:lnSpc>
              <a:spcBef>
                <a:spcPts val="0"/>
              </a:spcBef>
            </a:pPr>
            <a:r>
              <a:rPr lang="en-US"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rPr>
              <a:t>} ADT Set</a:t>
            </a:r>
            <a:endParaRPr lang="zh-CN" altLang="zh-CN" sz="18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6207"/>
          <a:stretch>
            <a:fillRect/>
          </a:stretch>
        </p:blipFill>
        <p:spPr>
          <a:xfrm flipH="1">
            <a:off x="8764497" y="1991972"/>
            <a:ext cx="3079643" cy="45335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9798" y="2328586"/>
            <a:ext cx="2714644" cy="446148"/>
          </a:xfrm>
          <a:prstGeom prst="rect">
            <a:avLst/>
          </a:prstGeom>
          <a:noFill/>
        </p:spPr>
        <p:txBody>
          <a:bodyPr wrap="square" rtlCol="0">
            <a:spAutoFit/>
          </a:bodyPr>
          <a:lstStyle/>
          <a:p>
            <a:pPr algn="l">
              <a:lnSpc>
                <a:spcPts val="3000"/>
              </a:lnSpc>
              <a:spcBef>
                <a:spcPts val="0"/>
              </a:spcBef>
            </a:pPr>
            <a:r>
              <a:rPr lang="en-US" altLang="zh-CN" sz="2000" b="1" dirty="0">
                <a:solidFill>
                  <a:srgbClr val="C0262E"/>
                </a:solidFill>
                <a:latin typeface="思源黑体 CN Medium" panose="020B0600000000000000" pitchFamily="34" charset="-122"/>
                <a:ea typeface="思源黑体 CN Medium" panose="020B0600000000000000" pitchFamily="34" charset="-122"/>
                <a:sym typeface="Wingdings" panose="05000000000000000000"/>
              </a:rPr>
              <a:t></a:t>
            </a:r>
            <a:r>
              <a:rPr lang="en-US" altLang="zh-CN" sz="2000" b="1" dirty="0">
                <a:solidFill>
                  <a:srgbClr val="C0262E"/>
                </a:solidFill>
                <a:latin typeface="思源黑体 CN Medium" panose="020B0600000000000000" pitchFamily="34" charset="-122"/>
                <a:ea typeface="思源黑体 CN Medium" panose="020B0600000000000000" pitchFamily="34" charset="-122"/>
              </a:rPr>
              <a:t> </a:t>
            </a:r>
            <a:r>
              <a:rPr lang="zh-CN" altLang="zh-CN" sz="2000" b="1" dirty="0">
                <a:solidFill>
                  <a:srgbClr val="C0262E"/>
                </a:solidFill>
                <a:latin typeface="思源黑体 CN Medium" panose="020B0600000000000000" pitchFamily="34" charset="-122"/>
                <a:ea typeface="思源黑体 CN Medium" panose="020B0600000000000000" pitchFamily="34" charset="-122"/>
              </a:rPr>
              <a:t>设计存储结构</a:t>
            </a:r>
          </a:p>
        </p:txBody>
      </p:sp>
      <p:sp>
        <p:nvSpPr>
          <p:cNvPr id="5" name="TextBox 6"/>
          <p:cNvSpPr txBox="1"/>
          <p:nvPr/>
        </p:nvSpPr>
        <p:spPr>
          <a:xfrm>
            <a:off x="4009798" y="2819244"/>
            <a:ext cx="7450318" cy="2672408"/>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216000" bIns="216000" rtlCol="0">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class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Set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集合类</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MaxSize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=100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集合的最多元素个数</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def __</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init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__(self):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构造方法</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=[None]*</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Set.MaxSize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#data</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存放集合元素</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                     #size</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为集合的长度</a:t>
            </a:r>
          </a:p>
        </p:txBody>
      </p:sp>
      <p:sp>
        <p:nvSpPr>
          <p:cNvPr id="6" name="文本框 5"/>
          <p:cNvSpPr txBox="1"/>
          <p:nvPr/>
        </p:nvSpPr>
        <p:spPr>
          <a:xfrm>
            <a:off x="1111654" y="182420"/>
            <a:ext cx="2079415"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设计存储结构</a:t>
            </a:r>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15064" t="7221" r="14699" b="4112"/>
          <a:stretch>
            <a:fillRect/>
          </a:stretch>
        </p:blipFill>
        <p:spPr>
          <a:xfrm flipH="1">
            <a:off x="919574" y="1938309"/>
            <a:ext cx="3014863" cy="3964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750"/>
                                        <p:tgtEl>
                                          <p:spTgt spid="4"/>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2079415"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设计运算算法</a:t>
            </a:r>
          </a:p>
        </p:txBody>
      </p:sp>
      <p:sp>
        <p:nvSpPr>
          <p:cNvPr id="5" name="TextBox 3"/>
          <p:cNvSpPr txBox="1"/>
          <p:nvPr/>
        </p:nvSpPr>
        <p:spPr>
          <a:xfrm>
            <a:off x="1211586" y="1621141"/>
            <a:ext cx="2571768" cy="503856"/>
          </a:xfrm>
          <a:prstGeom prst="rect">
            <a:avLst/>
          </a:prstGeom>
          <a:noFill/>
        </p:spPr>
        <p:txBody>
          <a:bodyPr wrap="square" rtlCol="0">
            <a:spAutoFit/>
          </a:bodyPr>
          <a:lstStyle/>
          <a:p>
            <a:pPr algn="l">
              <a:lnSpc>
                <a:spcPct val="150000"/>
              </a:lnSpc>
              <a:spcBef>
                <a:spcPts val="0"/>
              </a:spcBef>
            </a:pP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sym typeface="Wingdings" panose="05000000000000000000"/>
              </a:rPr>
              <a:t></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 </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设计运算算法</a:t>
            </a:r>
          </a:p>
        </p:txBody>
      </p:sp>
      <p:sp>
        <p:nvSpPr>
          <p:cNvPr id="6" name="TextBox 4"/>
          <p:cNvSpPr txBox="1"/>
          <p:nvPr/>
        </p:nvSpPr>
        <p:spPr>
          <a:xfrm>
            <a:off x="1211586" y="2046949"/>
            <a:ext cx="4643470" cy="481863"/>
          </a:xfrm>
          <a:prstGeom prst="rect">
            <a:avLst/>
          </a:prstGeom>
          <a:noFill/>
        </p:spPr>
        <p:txBody>
          <a:bodyPr wrap="square" rtlCol="0">
            <a:spAutoFit/>
          </a:bodyPr>
          <a:lstStyle/>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Set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类包含以下基本运算方法</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sp>
        <p:nvSpPr>
          <p:cNvPr id="7" name="TextBox 6"/>
          <p:cNvSpPr txBox="1"/>
          <p:nvPr/>
        </p:nvSpPr>
        <p:spPr>
          <a:xfrm>
            <a:off x="1256675" y="2684929"/>
            <a:ext cx="7334305" cy="2988667"/>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getsize</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(self):</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返回集合的长度</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get(</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self,i</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返回集合的第</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个元素</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assert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&gt;=0 and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检测参数</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的正确性</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r="6207"/>
          <a:stretch>
            <a:fillRect/>
          </a:stretch>
        </p:blipFill>
        <p:spPr>
          <a:xfrm flipH="1">
            <a:off x="8764497" y="1991972"/>
            <a:ext cx="3079643" cy="45335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75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750"/>
                                        <p:tgtEl>
                                          <p:spTgt spid="6"/>
                                        </p:tgtEl>
                                      </p:cBhvr>
                                    </p:animEffect>
                                  </p:childTnLst>
                                </p:cTn>
                              </p:par>
                            </p:childTnLst>
                          </p:cTn>
                        </p:par>
                        <p:par>
                          <p:cTn id="20" fill="hold">
                            <p:stCondLst>
                              <p:cond delay="300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6"/>
          <p:cNvSpPr txBox="1"/>
          <p:nvPr/>
        </p:nvSpPr>
        <p:spPr>
          <a:xfrm>
            <a:off x="4135720" y="1520277"/>
            <a:ext cx="7220362" cy="4835326"/>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IsIn</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self,e</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判断</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是否在集合中</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if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True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False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self,e</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将元素</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添加到集合中</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if not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self.IsIn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元素</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不在集合中</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7351" b="-600"/>
          <a:stretch>
            <a:fillRect/>
          </a:stretch>
        </p:blipFill>
        <p:spPr>
          <a:xfrm>
            <a:off x="442304" y="2245472"/>
            <a:ext cx="3472642" cy="37235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3074" y="147116"/>
            <a:ext cx="3539752" cy="461665"/>
          </a:xfrm>
          <a:prstGeom prst="rect">
            <a:avLst/>
          </a:prstGeom>
          <a:noFill/>
        </p:spPr>
        <p:txBody>
          <a:bodyPr wrap="none" rtlCol="0" anchor="ctr">
            <a:spAutoFit/>
          </a:bodyPr>
          <a:lstStyle/>
          <a:p>
            <a:r>
              <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1.4.2 </a:t>
            </a:r>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算法时间性能分析</a:t>
            </a:r>
          </a:p>
        </p:txBody>
      </p:sp>
      <p:sp>
        <p:nvSpPr>
          <p:cNvPr id="5" name="TextBox 8"/>
          <p:cNvSpPr txBox="1"/>
          <p:nvPr/>
        </p:nvSpPr>
        <p:spPr>
          <a:xfrm>
            <a:off x="5577639" y="1881298"/>
            <a:ext cx="4486942" cy="943528"/>
          </a:xfrm>
          <a:prstGeom prst="rect">
            <a:avLst/>
          </a:prstGeom>
          <a:noFill/>
        </p:spPr>
        <p:txBody>
          <a:bodyPr wrap="square" rtlCol="0">
            <a:spAutoFit/>
          </a:bodyPr>
          <a:lstStyle/>
          <a:p>
            <a:pPr algn="l">
              <a:lnSpc>
                <a:spcPct val="150000"/>
              </a:lnSpc>
            </a:pPr>
            <a:r>
              <a:rPr lang="zh-CN" altLang="en-US" sz="2000" b="1" dirty="0">
                <a:solidFill>
                  <a:srgbClr val="C0262E"/>
                </a:solidFill>
                <a:latin typeface="思源黑体 CN Medium" panose="020B0600000000000000" pitchFamily="34" charset="-122"/>
                <a:ea typeface="思源黑体 CN Medium" panose="020B0600000000000000" pitchFamily="34" charset="-122"/>
                <a:cs typeface="Times New Roman" panose="02020603050405020304" pitchFamily="18" charset="0"/>
              </a:rPr>
              <a:t>事后分析统计方法</a:t>
            </a:r>
            <a:r>
              <a:rPr lang="zh-CN" altLang="en-US" sz="2000" b="1" dirty="0">
                <a:solidFill>
                  <a:srgbClr val="525252"/>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525252"/>
              </a:solidFill>
              <a:latin typeface="楷体" panose="02010609060101010101" pitchFamily="49" charset="-122"/>
              <a:ea typeface="楷体" panose="02010609060101010101" pitchFamily="49" charset="-122"/>
              <a:cs typeface="Times New Roman" panose="02020603050405020304" pitchFamily="18" charset="0"/>
            </a:endParaRPr>
          </a:p>
          <a:p>
            <a:pPr algn="l">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Times New Roman" panose="02020603050405020304" pitchFamily="18" charset="0"/>
              </a:rPr>
              <a:t>编写算法对应程序，统计其执行时间。</a:t>
            </a:r>
          </a:p>
        </p:txBody>
      </p:sp>
      <p:sp>
        <p:nvSpPr>
          <p:cNvPr id="6" name="TextBox 11"/>
          <p:cNvSpPr txBox="1"/>
          <p:nvPr/>
        </p:nvSpPr>
        <p:spPr>
          <a:xfrm>
            <a:off x="5577639" y="4656371"/>
            <a:ext cx="4820567" cy="1276568"/>
          </a:xfrm>
          <a:prstGeom prst="rect">
            <a:avLst/>
          </a:prstGeom>
          <a:noFill/>
        </p:spPr>
        <p:txBody>
          <a:bodyPr wrap="square" rtlCol="0">
            <a:spAutoFit/>
          </a:bodyPr>
          <a:lstStyle/>
          <a:p>
            <a:pPr algn="l">
              <a:lnSpc>
                <a:spcPts val="3200"/>
              </a:lnSpc>
            </a:pPr>
            <a:r>
              <a:rPr lang="zh-CN" altLang="en-US"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事前估算分析方法</a:t>
            </a:r>
            <a:endParaRPr lang="en-US"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endParaRPr>
          </a:p>
          <a:p>
            <a:pPr algn="l">
              <a:lnSpc>
                <a:spcPts val="32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撇开上述因素，认为算法的执行时间是问题规模</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的函数。 </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sym typeface="Wingdings" panose="05000000000000000000"/>
              </a:rPr>
              <a:t></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nvGrpSpPr>
          <p:cNvPr id="7" name="组合 9"/>
          <p:cNvGrpSpPr/>
          <p:nvPr/>
        </p:nvGrpSpPr>
        <p:grpSpPr>
          <a:xfrm>
            <a:off x="5699961" y="2944406"/>
            <a:ext cx="5675408" cy="1530969"/>
            <a:chOff x="1104953" y="1939424"/>
            <a:chExt cx="5675408" cy="1530969"/>
          </a:xfrm>
        </p:grpSpPr>
        <p:sp>
          <p:nvSpPr>
            <p:cNvPr id="8" name="Text Box 2"/>
            <p:cNvSpPr txBox="1">
              <a:spLocks noChangeArrowheads="1"/>
            </p:cNvSpPr>
            <p:nvPr/>
          </p:nvSpPr>
          <p:spPr bwMode="auto">
            <a:xfrm>
              <a:off x="1104953" y="1939424"/>
              <a:ext cx="2920702" cy="1530969"/>
            </a:xfrm>
            <a:prstGeom prst="rect">
              <a:avLst/>
            </a:prstGeom>
            <a:noFill/>
            <a:ln w="19050">
              <a:solidFill>
                <a:schemeClr val="bg1">
                  <a:lumMod val="50000"/>
                </a:schemeClr>
              </a:solidFill>
              <a:prstDash val="sysDash"/>
            </a:ln>
          </p:spPr>
          <p:style>
            <a:lnRef idx="1">
              <a:schemeClr val="accent5"/>
            </a:lnRef>
            <a:fillRef idx="2">
              <a:schemeClr val="accent5"/>
            </a:fillRef>
            <a:effectRef idx="1">
              <a:schemeClr val="accent5"/>
            </a:effectRef>
            <a:fontRef idx="minor">
              <a:schemeClr val="dk1"/>
            </a:fontRef>
          </p:style>
          <p:txBody>
            <a:bodyPr wrap="square" tIns="108000" bIns="108000">
              <a:spAutoFit/>
            </a:bodyPr>
            <a:lstStyle/>
            <a:p>
              <a:pPr marL="215900" indent="-215900">
                <a:lnSpc>
                  <a:spcPct val="150000"/>
                </a:lnSpc>
                <a:buFont typeface="Arial" panose="020B0604020202020204" pitchFamily="34" charset="0"/>
                <a:buChar char="•"/>
              </a:pPr>
              <a:r>
                <a:rPr lang="zh-CN" altLang="en-US" sz="2000" b="1" dirty="0">
                  <a:solidFill>
                    <a:srgbClr val="525252"/>
                  </a:solidFill>
                  <a:latin typeface="楷体" panose="02010609060101010101" pitchFamily="49" charset="-122"/>
                  <a:ea typeface="楷体" panose="02010609060101010101" pitchFamily="49" charset="-122"/>
                  <a:cs typeface="Times New Roman" panose="02020603050405020304" pitchFamily="18" charset="0"/>
                </a:rPr>
                <a:t>编写程序的语言不同</a:t>
              </a:r>
            </a:p>
            <a:p>
              <a:pPr marL="215900" indent="-215900">
                <a:lnSpc>
                  <a:spcPct val="150000"/>
                </a:lnSpc>
                <a:buFont typeface="Arial" panose="020B0604020202020204" pitchFamily="34" charset="0"/>
                <a:buChar char="•"/>
              </a:pPr>
              <a:r>
                <a:rPr lang="zh-CN" altLang="en-US" sz="2000" b="1" dirty="0">
                  <a:solidFill>
                    <a:srgbClr val="525252"/>
                  </a:solidFill>
                  <a:latin typeface="楷体" panose="02010609060101010101" pitchFamily="49" charset="-122"/>
                  <a:ea typeface="楷体" panose="02010609060101010101" pitchFamily="49" charset="-122"/>
                  <a:cs typeface="Times New Roman" panose="02020603050405020304" pitchFamily="18" charset="0"/>
                </a:rPr>
                <a:t>执行程序的环境不同</a:t>
              </a:r>
            </a:p>
            <a:p>
              <a:pPr marL="215900" indent="-215900">
                <a:lnSpc>
                  <a:spcPct val="150000"/>
                </a:lnSpc>
                <a:buFont typeface="Arial" panose="020B0604020202020204" pitchFamily="34" charset="0"/>
                <a:buChar char="•"/>
              </a:pPr>
              <a:r>
                <a:rPr lang="zh-CN" altLang="en-US" sz="2000" b="1" dirty="0">
                  <a:solidFill>
                    <a:srgbClr val="525252"/>
                  </a:solidFill>
                  <a:latin typeface="楷体" panose="02010609060101010101" pitchFamily="49" charset="-122"/>
                  <a:ea typeface="楷体" panose="02010609060101010101" pitchFamily="49" charset="-122"/>
                  <a:cs typeface="Times New Roman" panose="02020603050405020304" pitchFamily="18" charset="0"/>
                </a:rPr>
                <a:t>其他因素</a:t>
              </a:r>
            </a:p>
          </p:txBody>
        </p:sp>
        <p:sp>
          <p:nvSpPr>
            <p:cNvPr id="9" name="TextBox 12"/>
            <p:cNvSpPr txBox="1"/>
            <p:nvPr/>
          </p:nvSpPr>
          <p:spPr>
            <a:xfrm>
              <a:off x="4351469" y="2201308"/>
              <a:ext cx="2428892" cy="963597"/>
            </a:xfrm>
            <a:prstGeom prst="rect">
              <a:avLst/>
            </a:prstGeom>
            <a:noFill/>
          </p:spPr>
          <p:txBody>
            <a:bodyPr wrap="square" rtlCol="0">
              <a:spAutoFit/>
            </a:bodyPr>
            <a:lstStyle/>
            <a:p>
              <a:pPr>
                <a:lnSpc>
                  <a:spcPct val="150000"/>
                </a:lnSpc>
              </a:pPr>
              <a:r>
                <a:rPr lang="zh-CN" altLang="en-US" sz="2000" b="1" dirty="0">
                  <a:solidFill>
                    <a:srgbClr val="525252"/>
                  </a:solidFill>
                  <a:ea typeface="楷体" panose="02010609060101010101" pitchFamily="49" charset="-122"/>
                  <a:cs typeface="Times New Roman" panose="02020603050405020304" pitchFamily="18" charset="0"/>
                </a:rPr>
                <a:t>所以不能用绝对执行时间进行比较。</a:t>
              </a:r>
            </a:p>
          </p:txBody>
        </p:sp>
        <p:sp>
          <p:nvSpPr>
            <p:cNvPr id="10" name="右大括号 9"/>
            <p:cNvSpPr/>
            <p:nvPr/>
          </p:nvSpPr>
          <p:spPr>
            <a:xfrm>
              <a:off x="4137155" y="2061630"/>
              <a:ext cx="214314" cy="1224494"/>
            </a:xfrm>
            <a:prstGeom prst="rightBrace">
              <a:avLst/>
            </a:prstGeom>
            <a:ln w="28575">
              <a:solidFill>
                <a:srgbClr val="C0262E"/>
              </a:solidFill>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2400"/>
            </a:p>
          </p:txBody>
        </p:sp>
      </p:grpSp>
      <p:grpSp>
        <p:nvGrpSpPr>
          <p:cNvPr id="11" name="组合 10"/>
          <p:cNvGrpSpPr/>
          <p:nvPr/>
        </p:nvGrpSpPr>
        <p:grpSpPr>
          <a:xfrm>
            <a:off x="4712299" y="1980881"/>
            <a:ext cx="792670" cy="720000"/>
            <a:chOff x="2277686" y="2037227"/>
            <a:chExt cx="792670" cy="720000"/>
          </a:xfrm>
        </p:grpSpPr>
        <p:sp>
          <p:nvSpPr>
            <p:cNvPr id="12" name="椭圆 11"/>
            <p:cNvSpPr/>
            <p:nvPr/>
          </p:nvSpPr>
          <p:spPr>
            <a:xfrm>
              <a:off x="2277686" y="2037227"/>
              <a:ext cx="720000" cy="720000"/>
            </a:xfrm>
            <a:prstGeom prst="ellipse">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350356" y="2180097"/>
              <a:ext cx="720000"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01</a:t>
              </a:r>
              <a:endParaRPr lang="zh-CN" altLang="en-US" sz="2400" dirty="0">
                <a:solidFill>
                  <a:schemeClr val="bg1"/>
                </a:solidFill>
                <a:latin typeface="Arial Black" panose="020B0A04020102020204" pitchFamily="34" charset="0"/>
              </a:endParaRPr>
            </a:p>
          </p:txBody>
        </p:sp>
      </p:grpSp>
      <p:grpSp>
        <p:nvGrpSpPr>
          <p:cNvPr id="14" name="组合 13"/>
          <p:cNvGrpSpPr/>
          <p:nvPr/>
        </p:nvGrpSpPr>
        <p:grpSpPr>
          <a:xfrm>
            <a:off x="4712299" y="4725587"/>
            <a:ext cx="792670" cy="720000"/>
            <a:chOff x="2277686" y="4677903"/>
            <a:chExt cx="792670" cy="720000"/>
          </a:xfrm>
        </p:grpSpPr>
        <p:sp>
          <p:nvSpPr>
            <p:cNvPr id="15" name="椭圆 14"/>
            <p:cNvSpPr/>
            <p:nvPr/>
          </p:nvSpPr>
          <p:spPr>
            <a:xfrm>
              <a:off x="2277686" y="4677903"/>
              <a:ext cx="720000" cy="720000"/>
            </a:xfrm>
            <a:prstGeom prst="ellipse">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350356" y="4807070"/>
              <a:ext cx="720000"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02</a:t>
              </a:r>
              <a:endParaRPr lang="zh-CN" altLang="en-US" sz="2400" dirty="0">
                <a:solidFill>
                  <a:schemeClr val="bg1"/>
                </a:solidFill>
                <a:latin typeface="Arial Black" panose="020B0A04020102020204" pitchFamily="34" charset="0"/>
              </a:endParaRPr>
            </a:p>
          </p:txBody>
        </p:sp>
      </p:grpSp>
      <p:pic>
        <p:nvPicPr>
          <p:cNvPr id="32" name="图片 31"/>
          <p:cNvPicPr>
            <a:picLocks noChangeAspect="1"/>
          </p:cNvPicPr>
          <p:nvPr/>
        </p:nvPicPr>
        <p:blipFill rotWithShape="1">
          <a:blip r:embed="rId2" cstate="print">
            <a:extLst>
              <a:ext uri="{28A0092B-C50C-407E-A947-70E740481C1C}">
                <a14:useLocalDpi xmlns:a14="http://schemas.microsoft.com/office/drawing/2010/main" val="0"/>
              </a:ext>
            </a:extLst>
          </a:blip>
          <a:srcRect l="9547" t="2443" r="7739" b="5173"/>
          <a:stretch>
            <a:fillRect/>
          </a:stretch>
        </p:blipFill>
        <p:spPr>
          <a:xfrm>
            <a:off x="900193" y="2046374"/>
            <a:ext cx="3732477" cy="3886565"/>
          </a:xfrm>
          <a:prstGeom prst="rect">
            <a:avLst/>
          </a:prstGeom>
        </p:spPr>
      </p:pic>
      <p:sp>
        <p:nvSpPr>
          <p:cNvPr id="34" name="文本框 33"/>
          <p:cNvSpPr txBox="1"/>
          <p:nvPr/>
        </p:nvSpPr>
        <p:spPr>
          <a:xfrm>
            <a:off x="2537874" y="2852347"/>
            <a:ext cx="1240184" cy="707886"/>
          </a:xfrm>
          <a:prstGeom prst="rect">
            <a:avLst/>
          </a:prstGeom>
          <a:noFill/>
        </p:spPr>
        <p:txBody>
          <a:bodyPr wrap="square">
            <a:spAutoFit/>
          </a:bodyPr>
          <a:lstStyle/>
          <a:p>
            <a:r>
              <a:rPr lang="zh-CN" altLang="en-US" sz="2000" b="1" dirty="0">
                <a:solidFill>
                  <a:srgbClr val="525252"/>
                </a:solidFill>
                <a:latin typeface="思源黑体 CN Medium" panose="020B0600000000000000" pitchFamily="34" charset="-122"/>
                <a:ea typeface="思源黑体 CN Medium" panose="020B0600000000000000" pitchFamily="34" charset="-122"/>
              </a:rPr>
              <a:t>算法分析方式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1250"/>
                                        <p:tgtEl>
                                          <p:spTgt spid="5"/>
                                        </p:tgtEl>
                                      </p:cBhvr>
                                    </p:animEffect>
                                  </p:childTnLst>
                                </p:cTn>
                              </p:par>
                            </p:childTnLst>
                          </p:cTn>
                        </p:par>
                        <p:par>
                          <p:cTn id="30" fill="hold">
                            <p:stCondLst>
                              <p:cond delay="4000"/>
                            </p:stCondLst>
                            <p:childTnLst>
                              <p:par>
                                <p:cTn id="31" presetID="22" presetClass="entr" presetSubtype="1"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1250"/>
                                        <p:tgtEl>
                                          <p:spTgt spid="7"/>
                                        </p:tgtEl>
                                      </p:cBhvr>
                                    </p:animEffect>
                                  </p:childTnLst>
                                </p:cTn>
                              </p:par>
                            </p:childTnLst>
                          </p:cTn>
                        </p:par>
                        <p:par>
                          <p:cTn id="34" fill="hold">
                            <p:stCondLst>
                              <p:cond delay="5500"/>
                            </p:stCondLst>
                            <p:childTnLst>
                              <p:par>
                                <p:cTn id="35" presetID="22" presetClass="entr" presetSubtype="1"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1809720" y="1393826"/>
            <a:ext cx="8572560" cy="4835326"/>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delete(</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self,e</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从集合中删除元素</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=0</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while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&lt;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and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if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&gt;=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未找到元素</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直接返回</a:t>
            </a: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j in range(i+1,self.size):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找到元素</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后通过移动实现删除</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[j-1]=</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2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1315876" y="1418952"/>
            <a:ext cx="6941102" cy="4835326"/>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Copy(self):             </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返回当前集合的复制集合</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s1=Set()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s1.data=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copy.deepcopy</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s1.size=</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s1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display(self):</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输出集合中的元素</a:t>
            </a: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print(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],end=' ')</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print()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6207"/>
          <a:stretch>
            <a:fillRect/>
          </a:stretch>
        </p:blipFill>
        <p:spPr>
          <a:xfrm flipH="1">
            <a:off x="8507150" y="1660514"/>
            <a:ext cx="3161031" cy="46533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654" y="182420"/>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1320945" y="3429000"/>
            <a:ext cx="9865397" cy="27578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Union(self,s2):                                    </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求</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为当前集合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s3=</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self.Copy</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将当前集合复制到</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range(s2.getsize()):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将</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中不在当前集合中的元素添加到</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a:t>
            </a: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e=s2.get(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if not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self.IsIn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s3.add(e)</a:t>
            </a: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s3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返回</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6" name="TextBox 4"/>
          <p:cNvSpPr txBox="1"/>
          <p:nvPr/>
        </p:nvSpPr>
        <p:spPr>
          <a:xfrm>
            <a:off x="3523985" y="1731452"/>
            <a:ext cx="4601285" cy="966712"/>
          </a:xfrm>
          <a:prstGeom prst="rect">
            <a:avLst/>
          </a:prstGeom>
          <a:ln w="19050">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252095" indent="-252095" algn="l">
              <a:lnSpc>
                <a:spcPts val="2800"/>
              </a:lnSpc>
              <a:spcBef>
                <a:spcPts val="600"/>
              </a:spcBef>
              <a:buFont typeface="Arial" panose="020B0604020202020204" pitchFamily="34" charset="0"/>
              <a:buChar char="•"/>
            </a:pP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s3=s1</a:t>
            </a:r>
          </a:p>
          <a:p>
            <a:pPr marL="252095" indent="-252095" algn="l">
              <a:lnSpc>
                <a:spcPts val="2800"/>
              </a:lnSpc>
              <a:spcBef>
                <a:spcPts val="600"/>
              </a:spcBef>
              <a:buFont typeface="Arial" panose="020B0604020202020204" pitchFamily="34" charset="0"/>
              <a:buChar char="•"/>
            </a:pPr>
            <a:r>
              <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将</a:t>
            </a: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中不属于</a:t>
            </a: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rPr>
              <a:t>的元素添加到</a:t>
            </a:r>
            <a:r>
              <a:rPr lang="en-US" altLang="zh-CN" sz="2000" b="1">
                <a:solidFill>
                  <a:srgbClr val="525252"/>
                </a:solidFill>
                <a:latin typeface="楷体" panose="02010609060101010101" pitchFamily="49" charset="-122"/>
                <a:ea typeface="楷体" panose="02010609060101010101" pitchFamily="49" charset="-122"/>
                <a:cs typeface="Consolas" panose="020B0609020204030204" pitchFamily="49" charset="0"/>
              </a:rPr>
              <a:t>s3</a:t>
            </a:r>
            <a:endParaRPr lang="zh-CN" altLang="en-US" sz="2000" b="1">
              <a:solidFill>
                <a:srgbClr val="525252"/>
              </a:solidFill>
              <a:latin typeface="楷体" panose="02010609060101010101" pitchFamily="49" charset="-122"/>
              <a:ea typeface="楷体" panose="02010609060101010101" pitchFamily="49" charset="-122"/>
            </a:endParaRPr>
          </a:p>
        </p:txBody>
      </p:sp>
      <p:sp>
        <p:nvSpPr>
          <p:cNvPr id="7" name="TextBox 6"/>
          <p:cNvSpPr txBox="1"/>
          <p:nvPr/>
        </p:nvSpPr>
        <p:spPr>
          <a:xfrm>
            <a:off x="1670411" y="2021284"/>
            <a:ext cx="2000264" cy="400110"/>
          </a:xfrm>
          <a:prstGeom prst="rect">
            <a:avLst/>
          </a:prstGeom>
          <a:noFill/>
        </p:spPr>
        <p:txBody>
          <a:bodyPr wrap="square" rtlCol="0">
            <a:spAutoFit/>
          </a:bodyPr>
          <a:lstStyle/>
          <a:p>
            <a:pPr algn="l">
              <a:lnSpc>
                <a:spcPct val="10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s2:</a:t>
            </a:r>
          </a:p>
        </p:txBody>
      </p:sp>
      <p:sp>
        <p:nvSpPr>
          <p:cNvPr id="8" name="下箭头 7"/>
          <p:cNvSpPr/>
          <p:nvPr/>
        </p:nvSpPr>
        <p:spPr>
          <a:xfrm>
            <a:off x="5717471" y="2777830"/>
            <a:ext cx="214314" cy="571504"/>
          </a:xfrm>
          <a:prstGeom prst="downArrow">
            <a:avLst/>
          </a:prstGeom>
          <a:solidFill>
            <a:srgbClr val="C0262E"/>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b="1" dirty="0">
              <a:solidFill>
                <a:srgbClr val="525252"/>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0"/>
                                        <p:tgtEl>
                                          <p:spTgt spid="6"/>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96443" y="198847"/>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3581939" y="3868398"/>
            <a:ext cx="8277884" cy="2445248"/>
          </a:xfrm>
          <a:prstGeom prst="rect">
            <a:avLst/>
          </a:prstGeom>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Inter(self,s2):          </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求</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为当前集合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s3=Set()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将</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中出现在</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中的元素复制到</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a:t>
            </a: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e=</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if s2.IsIn(e):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s3.add(e)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s3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返回</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6" name="TextBox 4"/>
          <p:cNvSpPr txBox="1"/>
          <p:nvPr/>
        </p:nvSpPr>
        <p:spPr>
          <a:xfrm>
            <a:off x="5462001" y="2221509"/>
            <a:ext cx="4738171" cy="910607"/>
          </a:xfrm>
          <a:prstGeom prst="rect">
            <a:avLst/>
          </a:prstGeom>
          <a:noFill/>
          <a:ln w="19050">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252095" indent="-252095" algn="l">
              <a:lnSpc>
                <a:spcPct val="100000"/>
              </a:lnSpc>
              <a:spcBef>
                <a:spcPts val="600"/>
              </a:spcBef>
              <a:buFont typeface="Arial" panose="020B0604020202020204" pitchFamily="34" charset="0"/>
              <a:buChar char="•"/>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p>
          <a:p>
            <a:pPr marL="252095" indent="-252095" algn="l">
              <a:lnSpc>
                <a:spcPct val="100000"/>
              </a:lnSpc>
              <a:spcBef>
                <a:spcPts val="600"/>
              </a:spcBef>
              <a:buFont typeface="Arial" panose="020B0604020202020204" pitchFamily="34" charset="0"/>
              <a:buChar char="•"/>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将</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中属于</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的元素添加到</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endParaRPr lang="zh-CN" altLang="en-US" sz="2000" b="1" dirty="0">
              <a:solidFill>
                <a:srgbClr val="525252"/>
              </a:solidFill>
              <a:latin typeface="楷体" panose="02010609060101010101" pitchFamily="49" charset="-122"/>
              <a:ea typeface="楷体" panose="02010609060101010101" pitchFamily="49" charset="-122"/>
            </a:endParaRPr>
          </a:p>
        </p:txBody>
      </p:sp>
      <p:sp>
        <p:nvSpPr>
          <p:cNvPr id="7" name="TextBox 6"/>
          <p:cNvSpPr txBox="1"/>
          <p:nvPr/>
        </p:nvSpPr>
        <p:spPr>
          <a:xfrm>
            <a:off x="3665035" y="2424810"/>
            <a:ext cx="2000264" cy="400110"/>
          </a:xfrm>
          <a:prstGeom prst="rect">
            <a:avLst/>
          </a:prstGeom>
          <a:noFill/>
        </p:spPr>
        <p:txBody>
          <a:bodyPr wrap="square" rtlCol="0">
            <a:spAutoFit/>
          </a:bodyPr>
          <a:lstStyle/>
          <a:p>
            <a:pPr algn="l">
              <a:lnSpc>
                <a:spcPct val="10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p>
        </p:txBody>
      </p:sp>
      <p:sp>
        <p:nvSpPr>
          <p:cNvPr id="8" name="下箭头 7"/>
          <p:cNvSpPr/>
          <p:nvPr/>
        </p:nvSpPr>
        <p:spPr>
          <a:xfrm>
            <a:off x="6462133" y="3214505"/>
            <a:ext cx="214314" cy="571504"/>
          </a:xfrm>
          <a:prstGeom prst="downArrow">
            <a:avLst/>
          </a:prstGeom>
          <a:solidFill>
            <a:srgbClr val="C0262E"/>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r="6207"/>
          <a:stretch>
            <a:fillRect/>
          </a:stretch>
        </p:blipFill>
        <p:spPr>
          <a:xfrm>
            <a:off x="332177" y="1635399"/>
            <a:ext cx="3161031" cy="46533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750"/>
                                        <p:tgtEl>
                                          <p:spTgt spid="7"/>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1000"/>
                                        <p:tgtEl>
                                          <p:spTgt spid="6"/>
                                        </p:tgtEl>
                                      </p:cBhvr>
                                    </p:animEffect>
                                  </p:childTnLst>
                                </p:cTn>
                              </p:par>
                            </p:childTnLst>
                          </p:cTn>
                        </p:par>
                        <p:par>
                          <p:cTn id="20" fill="hold">
                            <p:stCondLst>
                              <p:cond delay="3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3500"/>
                            </p:stCondLst>
                            <p:childTnLst>
                              <p:par>
                                <p:cTn id="25" presetID="22" presetClass="entr" presetSubtype="1"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96443" y="160522"/>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p>
        </p:txBody>
      </p:sp>
      <p:sp>
        <p:nvSpPr>
          <p:cNvPr id="5" name="TextBox 3"/>
          <p:cNvSpPr txBox="1"/>
          <p:nvPr/>
        </p:nvSpPr>
        <p:spPr>
          <a:xfrm>
            <a:off x="1649463" y="3616526"/>
            <a:ext cx="9246680" cy="2445248"/>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Diff</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(self,s2):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求</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s3=s1-s2(s1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为当前集合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s3=Set()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将</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中不出现在</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中的元素复制到</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a:t>
            </a: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e=</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self.data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if not s2.IsIn(e):</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s3.add(e)</a:t>
            </a:r>
          </a:p>
          <a:p>
            <a:pPr algn="l"/>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return s3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返回</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6" name="TextBox 4"/>
          <p:cNvSpPr txBox="1"/>
          <p:nvPr/>
        </p:nvSpPr>
        <p:spPr>
          <a:xfrm>
            <a:off x="3214502" y="1947735"/>
            <a:ext cx="4480734" cy="910607"/>
          </a:xfrm>
          <a:prstGeom prst="rect">
            <a:avLst/>
          </a:prstGeom>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252095" indent="-252095" algn="l">
              <a:lnSpc>
                <a:spcPct val="100000"/>
              </a:lnSpc>
              <a:spcBef>
                <a:spcPts val="600"/>
              </a:spcBef>
              <a:buFont typeface="Arial" panose="020B0604020202020204" pitchFamily="34" charset="0"/>
              <a:buChar char="•"/>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p>
          <a:p>
            <a:pPr marL="252095" indent="-252095" algn="l">
              <a:lnSpc>
                <a:spcPct val="100000"/>
              </a:lnSpc>
              <a:spcBef>
                <a:spcPts val="600"/>
              </a:spcBef>
              <a:buFont typeface="Arial" panose="020B0604020202020204" pitchFamily="34" charset="0"/>
              <a:buChar char="•"/>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将</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中不属于</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的元素添加到</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a:t>
            </a:r>
            <a:endParaRPr lang="zh-CN" altLang="en-US" sz="2000" b="1" dirty="0">
              <a:solidFill>
                <a:srgbClr val="525252"/>
              </a:solidFill>
              <a:latin typeface="楷体" panose="02010609060101010101" pitchFamily="49" charset="-122"/>
              <a:ea typeface="楷体" panose="02010609060101010101" pitchFamily="49" charset="-122"/>
            </a:endParaRPr>
          </a:p>
        </p:txBody>
      </p:sp>
      <p:sp>
        <p:nvSpPr>
          <p:cNvPr id="7" name="TextBox 6"/>
          <p:cNvSpPr txBox="1"/>
          <p:nvPr/>
        </p:nvSpPr>
        <p:spPr>
          <a:xfrm>
            <a:off x="1649463" y="2202983"/>
            <a:ext cx="2000264" cy="400110"/>
          </a:xfrm>
          <a:prstGeom prst="rect">
            <a:avLst/>
          </a:prstGeom>
          <a:noFill/>
        </p:spPr>
        <p:txBody>
          <a:bodyPr wrap="square" rtlCol="0">
            <a:spAutoFit/>
          </a:bodyPr>
          <a:lstStyle/>
          <a:p>
            <a:pPr algn="l">
              <a:lnSpc>
                <a:spcPct val="10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s3=s1-s2:</a:t>
            </a:r>
          </a:p>
        </p:txBody>
      </p:sp>
      <p:sp>
        <p:nvSpPr>
          <p:cNvPr id="8" name="下箭头 7"/>
          <p:cNvSpPr/>
          <p:nvPr/>
        </p:nvSpPr>
        <p:spPr>
          <a:xfrm>
            <a:off x="4616907" y="2929781"/>
            <a:ext cx="214314" cy="571504"/>
          </a:xfrm>
          <a:prstGeom prst="downArrow">
            <a:avLst/>
          </a:prstGeom>
          <a:solidFill>
            <a:srgbClr val="C0262E"/>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0"/>
                                        <p:tgtEl>
                                          <p:spTgt spid="6"/>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3000"/>
                            </p:stCondLst>
                            <p:childTnLst>
                              <p:par>
                                <p:cTn id="21" presetID="22" presetClass="entr" presetSubtype="1"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96443" y="160522"/>
            <a:ext cx="1763624"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设计主程序</a:t>
            </a:r>
          </a:p>
        </p:txBody>
      </p:sp>
      <p:sp>
        <p:nvSpPr>
          <p:cNvPr id="6" name="TextBox 4"/>
          <p:cNvSpPr txBox="1"/>
          <p:nvPr/>
        </p:nvSpPr>
        <p:spPr>
          <a:xfrm>
            <a:off x="5816181" y="1257390"/>
            <a:ext cx="5550852" cy="5271343"/>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s1=Set()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(4)</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(6)</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(8)</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print("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s1:",end=' '),s1.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display</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print("s1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的长度为</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 %(s1.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getsize</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s2=Set()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(5)</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(3)</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(6)</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ts val="28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print("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s2:",end=' '),s2.display()</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97" y="1413808"/>
            <a:ext cx="5486400" cy="5114925"/>
          </a:xfrm>
          <a:prstGeom prst="rect">
            <a:avLst/>
          </a:prstGeom>
        </p:spPr>
      </p:pic>
      <p:sp>
        <p:nvSpPr>
          <p:cNvPr id="5" name="TextBox 3"/>
          <p:cNvSpPr txBox="1"/>
          <p:nvPr/>
        </p:nvSpPr>
        <p:spPr>
          <a:xfrm>
            <a:off x="2613043" y="2722174"/>
            <a:ext cx="2357454" cy="446148"/>
          </a:xfrm>
          <a:prstGeom prst="rect">
            <a:avLst/>
          </a:prstGeom>
          <a:noFill/>
        </p:spPr>
        <p:txBody>
          <a:bodyPr wrap="square" rtlCol="0">
            <a:spAutoFit/>
          </a:bodyPr>
          <a:lstStyle/>
          <a:p>
            <a:pPr algn="l">
              <a:lnSpc>
                <a:spcPts val="3000"/>
              </a:lnSpc>
              <a:spcBef>
                <a:spcPts val="0"/>
              </a:spcBef>
            </a:pPr>
            <a:r>
              <a:rPr lang="en-US" altLang="zh-CN" sz="2000" b="1" dirty="0">
                <a:solidFill>
                  <a:srgbClr val="C0262E"/>
                </a:solidFill>
                <a:latin typeface="思源黑体 CN Medium" panose="020B0600000000000000" pitchFamily="34" charset="-122"/>
                <a:ea typeface="思源黑体 CN Medium" panose="020B0600000000000000" pitchFamily="34" charset="-122"/>
                <a:sym typeface="Wingdings" panose="05000000000000000000"/>
              </a:rPr>
              <a:t></a:t>
            </a:r>
            <a:r>
              <a:rPr lang="en-US" altLang="zh-CN" sz="2000" b="1" dirty="0">
                <a:solidFill>
                  <a:srgbClr val="C0262E"/>
                </a:solidFill>
                <a:latin typeface="思源黑体 CN Medium" panose="020B0600000000000000" pitchFamily="34" charset="-122"/>
                <a:ea typeface="思源黑体 CN Medium" panose="020B0600000000000000" pitchFamily="34" charset="-122"/>
              </a:rPr>
              <a:t> </a:t>
            </a:r>
            <a:r>
              <a:rPr lang="zh-CN" altLang="zh-CN" sz="2000" b="1" dirty="0">
                <a:solidFill>
                  <a:srgbClr val="C0262E"/>
                </a:solidFill>
                <a:latin typeface="思源黑体 CN Medium" panose="020B0600000000000000" pitchFamily="34" charset="-122"/>
                <a:ea typeface="思源黑体 CN Medium" panose="020B0600000000000000" pitchFamily="34" charset="-122"/>
              </a:rPr>
              <a:t>设计主</a:t>
            </a:r>
            <a:r>
              <a:rPr lang="zh-CN" altLang="en-US" sz="2000" b="1" dirty="0">
                <a:solidFill>
                  <a:srgbClr val="C0262E"/>
                </a:solidFill>
                <a:latin typeface="思源黑体 CN Medium" panose="020B0600000000000000" pitchFamily="34" charset="-122"/>
                <a:ea typeface="思源黑体 CN Medium" panose="020B0600000000000000" pitchFamily="34" charset="-122"/>
              </a:rPr>
              <a:t>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96443" y="160522"/>
            <a:ext cx="1763624"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设计主程序</a:t>
            </a:r>
          </a:p>
        </p:txBody>
      </p:sp>
      <p:sp>
        <p:nvSpPr>
          <p:cNvPr id="5" name="TextBox 4"/>
          <p:cNvSpPr txBox="1"/>
          <p:nvPr/>
        </p:nvSpPr>
        <p:spPr>
          <a:xfrm>
            <a:off x="1638928" y="1656134"/>
            <a:ext cx="5276565" cy="4373661"/>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print("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和</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的并集</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-&gt;s3")</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Union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print("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s3:",end=' '),s3.</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display</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print("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和</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的差集</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-&gt;s4")</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s4=s1.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Diff</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print("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s4:",end=' '),s4.</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display</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print("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和</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的交集</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-&gt;s5")</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s5=s1.</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Inter</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(s2)</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print("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集合</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s5:",end=' '),s5.</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display</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7351" b="-600"/>
          <a:stretch>
            <a:fillRect/>
          </a:stretch>
        </p:blipFill>
        <p:spPr>
          <a:xfrm flipH="1">
            <a:off x="7598717" y="1878616"/>
            <a:ext cx="3754304" cy="40255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56566" y="1833665"/>
            <a:ext cx="4880687" cy="4372870"/>
          </a:xfrm>
          <a:prstGeom prst="rect">
            <a:avLst/>
          </a:prstGeom>
        </p:spPr>
      </p:pic>
      <p:sp>
        <p:nvSpPr>
          <p:cNvPr id="4" name="文本框 3"/>
          <p:cNvSpPr txBox="1"/>
          <p:nvPr/>
        </p:nvSpPr>
        <p:spPr>
          <a:xfrm>
            <a:off x="1145722" y="138621"/>
            <a:ext cx="2079415"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程序执行结果</a:t>
            </a:r>
          </a:p>
        </p:txBody>
      </p:sp>
      <p:sp>
        <p:nvSpPr>
          <p:cNvPr id="5" name="TextBox 3"/>
          <p:cNvSpPr txBox="1"/>
          <p:nvPr/>
        </p:nvSpPr>
        <p:spPr>
          <a:xfrm>
            <a:off x="2980670" y="2635209"/>
            <a:ext cx="2214578" cy="446148"/>
          </a:xfrm>
          <a:prstGeom prst="rect">
            <a:avLst/>
          </a:prstGeom>
          <a:noFill/>
        </p:spPr>
        <p:txBody>
          <a:bodyPr wrap="square" rtlCol="0">
            <a:spAutoFit/>
          </a:bodyPr>
          <a:lstStyle/>
          <a:p>
            <a:pPr algn="l">
              <a:lnSpc>
                <a:spcPts val="3000"/>
              </a:lnSpc>
              <a:spcBef>
                <a:spcPts val="0"/>
              </a:spcBef>
            </a:pPr>
            <a:r>
              <a:rPr lang="en-US" altLang="zh-CN" sz="2000" dirty="0">
                <a:solidFill>
                  <a:srgbClr val="C0262E"/>
                </a:solidFill>
                <a:latin typeface="思源黑体 CN Medium" panose="020B0600000000000000" pitchFamily="34" charset="-122"/>
                <a:ea typeface="思源黑体 CN Medium" panose="020B0600000000000000" pitchFamily="34" charset="-122"/>
                <a:sym typeface="Wingdings" panose="05000000000000000000"/>
              </a:rPr>
              <a:t></a:t>
            </a:r>
            <a:r>
              <a:rPr lang="en-US" altLang="zh-CN" sz="2000" dirty="0">
                <a:solidFill>
                  <a:srgbClr val="C0262E"/>
                </a:solidFill>
                <a:latin typeface="思源黑体 CN Medium" panose="020B0600000000000000" pitchFamily="34" charset="-122"/>
                <a:ea typeface="思源黑体 CN Medium" panose="020B0600000000000000" pitchFamily="34" charset="-122"/>
              </a:rPr>
              <a:t> </a:t>
            </a:r>
            <a:r>
              <a:rPr lang="zh-CN" altLang="zh-CN" sz="2000" dirty="0">
                <a:solidFill>
                  <a:srgbClr val="C0262E"/>
                </a:solidFill>
                <a:latin typeface="思源黑体 CN Medium" panose="020B0600000000000000" pitchFamily="34" charset="-122"/>
                <a:ea typeface="思源黑体 CN Medium" panose="020B0600000000000000" pitchFamily="34" charset="-122"/>
              </a:rPr>
              <a:t>程序执行结果</a:t>
            </a:r>
          </a:p>
        </p:txBody>
      </p:sp>
      <p:pic>
        <p:nvPicPr>
          <p:cNvPr id="6" name="Picture 2"/>
          <p:cNvPicPr>
            <a:picLocks noChangeAspect="1" noChangeArrowheads="1"/>
          </p:cNvPicPr>
          <p:nvPr/>
        </p:nvPicPr>
        <p:blipFill>
          <a:blip r:embed="rId3" cstate="print">
            <a:grayscl/>
          </a:blip>
          <a:srcRect/>
          <a:stretch>
            <a:fillRect/>
          </a:stretch>
        </p:blipFill>
        <p:spPr bwMode="auto">
          <a:xfrm>
            <a:off x="5928261" y="2008880"/>
            <a:ext cx="4643470" cy="3808689"/>
          </a:xfrm>
          <a:prstGeom prst="rect">
            <a:avLst/>
          </a:prstGeom>
          <a:noFill/>
          <a:ln w="9525">
            <a:noFill/>
            <a:miter lim="800000"/>
            <a:headEnd/>
            <a:tailEnd/>
          </a:ln>
        </p:spPr>
      </p:pic>
      <p:pic>
        <p:nvPicPr>
          <p:cNvPr id="9" name="图形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634341" y="3193224"/>
            <a:ext cx="720000" cy="72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500"/>
                            </p:stCondLst>
                            <p:childTnLst>
                              <p:par>
                                <p:cTn id="21" presetID="26" presetClass="emph" presetSubtype="0" fill="hold" nodeType="afterEffect">
                                  <p:stCondLst>
                                    <p:cond delay="0"/>
                                  </p:stCondLst>
                                  <p:childTnLst>
                                    <p:animEffect transition="out" filter="fade">
                                      <p:cBhvr>
                                        <p:cTn id="22" dur="500" tmFilter="0, 0; .2, .5; .8, .5; 1, 0"/>
                                        <p:tgtEl>
                                          <p:spTgt spid="9"/>
                                        </p:tgtEl>
                                      </p:cBhvr>
                                    </p:animEffect>
                                    <p:animScale>
                                      <p:cBhvr>
                                        <p:cTn id="23" dur="250" autoRev="1" fill="hold"/>
                                        <p:tgtEl>
                                          <p:spTgt spid="9"/>
                                        </p:tgtEl>
                                      </p:cBhvr>
                                      <p:by x="105000" y="105000"/>
                                    </p:animScale>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图示&#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44546" cy="6858000"/>
          </a:xfrm>
          <a:prstGeom prst="rect">
            <a:avLst/>
          </a:prstGeom>
        </p:spPr>
      </p:pic>
      <p:pic>
        <p:nvPicPr>
          <p:cNvPr id="2" name="图片 1"/>
          <p:cNvPicPr>
            <a:picLocks noChangeAspect="1"/>
          </p:cNvPicPr>
          <p:nvPr/>
        </p:nvPicPr>
        <p:blipFill>
          <a:blip r:embed="rId3"/>
          <a:stretch>
            <a:fillRect/>
          </a:stretch>
        </p:blipFill>
        <p:spPr>
          <a:xfrm>
            <a:off x="0" y="6486525"/>
            <a:ext cx="8429625" cy="371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3074" y="147116"/>
            <a:ext cx="3419526" cy="461665"/>
          </a:xfrm>
          <a:prstGeom prst="rect">
            <a:avLst/>
          </a:prstGeom>
          <a:noFill/>
        </p:spPr>
        <p:txBody>
          <a:bodyPr wrap="none" rtlCol="0" anchor="ctr">
            <a:spAutoFit/>
          </a:bodyPr>
          <a:lstStyle/>
          <a:p>
            <a:r>
              <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 </a:t>
            </a:r>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分析算法的时间复杂度</a:t>
            </a:r>
          </a:p>
        </p:txBody>
      </p:sp>
      <p:sp>
        <p:nvSpPr>
          <p:cNvPr id="8" name="Text Box 2"/>
          <p:cNvSpPr txBox="1">
            <a:spLocks noChangeArrowheads="1"/>
          </p:cNvSpPr>
          <p:nvPr/>
        </p:nvSpPr>
        <p:spPr bwMode="auto">
          <a:xfrm>
            <a:off x="1221670" y="2587612"/>
            <a:ext cx="6615833" cy="1235916"/>
          </a:xfrm>
          <a:prstGeom prst="rect">
            <a:avLst/>
          </a:prstGeom>
          <a:noFill/>
          <a:ln w="9525">
            <a:noFill/>
            <a:miter lim="800000"/>
          </a:ln>
          <a:effectLst/>
        </p:spPr>
        <p:txBody>
          <a:bodyPr wrap="square">
            <a:spAutoFit/>
          </a:bodyPr>
          <a:lstStyle/>
          <a:p>
            <a:pPr marL="252095" indent="-252095" algn="just">
              <a:lnSpc>
                <a:spcPct val="130000"/>
              </a:lnSpc>
              <a:buFont typeface="Arial" panose="020B0604020202020204" pitchFamily="34" charset="0"/>
              <a:buChar char="•"/>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一个算法是由控制结构（顺序、分支和循环三种）和原操作（指固有数据类型的操作，如</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和</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等）构成的。算法执行时间取决于两者的综合效果。</a:t>
            </a:r>
            <a:endPar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9" name="Text Box 4"/>
          <p:cNvSpPr txBox="1">
            <a:spLocks noChangeArrowheads="1"/>
          </p:cNvSpPr>
          <p:nvPr/>
        </p:nvSpPr>
        <p:spPr bwMode="auto">
          <a:xfrm>
            <a:off x="1221670" y="3933905"/>
            <a:ext cx="2492820" cy="435697"/>
          </a:xfrm>
          <a:prstGeom prst="rect">
            <a:avLst/>
          </a:prstGeom>
          <a:noFill/>
          <a:ln w="9525">
            <a:noFill/>
            <a:miter lim="800000"/>
          </a:ln>
          <a:effectLst/>
        </p:spPr>
        <p:txBody>
          <a:bodyPr wrap="square">
            <a:spAutoFit/>
          </a:bodyPr>
          <a:lstStyle>
            <a:defPPr>
              <a:defRPr lang="zh-CN"/>
            </a:defPPr>
            <a:lvl1pPr algn="just">
              <a:lnSpc>
                <a:spcPct val="13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marL="252095" indent="-252095">
              <a:buFont typeface="Arial" panose="020B0604020202020204" pitchFamily="34" charset="0"/>
              <a:buChar char="•"/>
            </a:pPr>
            <a:r>
              <a:rPr lang="zh-CN" altLang="en-US" dirty="0"/>
              <a:t>一个算法基本构成：</a:t>
            </a:r>
          </a:p>
        </p:txBody>
      </p:sp>
      <p:grpSp>
        <p:nvGrpSpPr>
          <p:cNvPr id="10" name="组合 10"/>
          <p:cNvGrpSpPr/>
          <p:nvPr/>
        </p:nvGrpSpPr>
        <p:grpSpPr>
          <a:xfrm>
            <a:off x="1914577" y="4622405"/>
            <a:ext cx="5602281" cy="914400"/>
            <a:chOff x="1517654" y="4005263"/>
            <a:chExt cx="5602281" cy="914400"/>
          </a:xfrm>
        </p:grpSpPr>
        <p:sp>
          <p:nvSpPr>
            <p:cNvPr id="11" name="Rectangle 6"/>
            <p:cNvSpPr>
              <a:spLocks noChangeArrowheads="1"/>
            </p:cNvSpPr>
            <p:nvPr/>
          </p:nvSpPr>
          <p:spPr bwMode="auto">
            <a:xfrm>
              <a:off x="1517654" y="4005263"/>
              <a:ext cx="1524000" cy="914400"/>
            </a:xfrm>
            <a:prstGeom prst="rect">
              <a:avLst/>
            </a:prstGeom>
            <a:solidFill>
              <a:srgbClr val="C0262E">
                <a:alpha val="80000"/>
              </a:srgbClr>
            </a:solidFill>
            <a:ln>
              <a:noFill/>
            </a:ln>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100000"/>
                </a:lnSpc>
                <a:spcBef>
                  <a:spcPct val="0"/>
                </a:spcBef>
              </a:pPr>
              <a:r>
                <a:rPr lang="zh-CN" altLang="en-US" dirty="0">
                  <a:solidFill>
                    <a:srgbClr val="FFFFFF"/>
                  </a:solidFill>
                  <a:latin typeface="思源黑体 CN Medium" panose="020B0600000000000000" pitchFamily="34" charset="-122"/>
                  <a:ea typeface="思源黑体 CN Medium" panose="020B0600000000000000" pitchFamily="34" charset="-122"/>
                  <a:cs typeface="Consolas" panose="020B0609020204030204" pitchFamily="49" charset="0"/>
                </a:rPr>
                <a:t>控制语句</a:t>
              </a:r>
              <a:r>
                <a:rPr lang="en-US" altLang="zh-CN" dirty="0">
                  <a:solidFill>
                    <a:srgbClr val="FFFFFF"/>
                  </a:solidFill>
                  <a:latin typeface="思源黑体 CN Medium" panose="020B0600000000000000" pitchFamily="34" charset="-122"/>
                  <a:ea typeface="思源黑体 CN Medium" panose="020B0600000000000000" pitchFamily="34" charset="-122"/>
                  <a:cs typeface="Consolas" panose="020B0609020204030204" pitchFamily="49" charset="0"/>
                </a:rPr>
                <a:t>1</a:t>
              </a:r>
            </a:p>
            <a:p>
              <a:pPr algn="ctr">
                <a:lnSpc>
                  <a:spcPct val="100000"/>
                </a:lnSpc>
                <a:spcBef>
                  <a:spcPct val="0"/>
                </a:spcBef>
              </a:pPr>
              <a:r>
                <a:rPr lang="zh-CN" altLang="en-US" dirty="0">
                  <a:solidFill>
                    <a:srgbClr val="FFFFFF"/>
                  </a:solidFill>
                  <a:latin typeface="思源黑体 CN Medium" panose="020B0600000000000000" pitchFamily="34" charset="-122"/>
                  <a:ea typeface="思源黑体 CN Medium" panose="020B0600000000000000" pitchFamily="34" charset="-122"/>
                  <a:cs typeface="Consolas" panose="020B0609020204030204" pitchFamily="49" charset="0"/>
                </a:rPr>
                <a:t>原操作</a:t>
              </a:r>
            </a:p>
          </p:txBody>
        </p:sp>
        <p:sp>
          <p:nvSpPr>
            <p:cNvPr id="12" name="Rectangle 7"/>
            <p:cNvSpPr>
              <a:spLocks noChangeArrowheads="1"/>
            </p:cNvSpPr>
            <p:nvPr/>
          </p:nvSpPr>
          <p:spPr bwMode="auto">
            <a:xfrm>
              <a:off x="5595935" y="4005263"/>
              <a:ext cx="1524000" cy="914400"/>
            </a:xfrm>
            <a:prstGeom prst="rect">
              <a:avLst/>
            </a:prstGeom>
            <a:solidFill>
              <a:srgbClr val="C0262E">
                <a:alpha val="80000"/>
              </a:srgbClr>
            </a:solidFill>
            <a:ln>
              <a:noFill/>
            </a:ln>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100000"/>
                </a:lnSpc>
                <a:spcBef>
                  <a:spcPct val="0"/>
                </a:spcBef>
              </a:pPr>
              <a:r>
                <a:rPr lang="zh-CN" altLang="en-US" dirty="0">
                  <a:solidFill>
                    <a:srgbClr val="FFFFFF"/>
                  </a:solidFill>
                  <a:latin typeface="思源黑体 CN Medium" panose="020B0600000000000000" pitchFamily="34" charset="-122"/>
                  <a:ea typeface="思源黑体 CN Medium" panose="020B0600000000000000" pitchFamily="34" charset="-122"/>
                  <a:cs typeface="Consolas" panose="020B0609020204030204" pitchFamily="49" charset="0"/>
                </a:rPr>
                <a:t>控制语句</a:t>
              </a:r>
              <a:r>
                <a:rPr lang="en-US" altLang="zh-CN" i="1" dirty="0">
                  <a:solidFill>
                    <a:srgbClr val="FFFFFF"/>
                  </a:solidFill>
                  <a:latin typeface="思源黑体 CN Medium" panose="020B0600000000000000" pitchFamily="34" charset="-122"/>
                  <a:ea typeface="思源黑体 CN Medium" panose="020B0600000000000000" pitchFamily="34" charset="-122"/>
                  <a:cs typeface="Consolas" panose="020B0609020204030204" pitchFamily="49" charset="0"/>
                </a:rPr>
                <a:t>n</a:t>
              </a:r>
            </a:p>
            <a:p>
              <a:pPr algn="ctr">
                <a:lnSpc>
                  <a:spcPct val="100000"/>
                </a:lnSpc>
                <a:spcBef>
                  <a:spcPct val="0"/>
                </a:spcBef>
              </a:pPr>
              <a:r>
                <a:rPr lang="zh-CN" altLang="en-US" dirty="0">
                  <a:solidFill>
                    <a:srgbClr val="FFFFFF"/>
                  </a:solidFill>
                  <a:latin typeface="思源黑体 CN Medium" panose="020B0600000000000000" pitchFamily="34" charset="-122"/>
                  <a:ea typeface="思源黑体 CN Medium" panose="020B0600000000000000" pitchFamily="34" charset="-122"/>
                  <a:cs typeface="Consolas" panose="020B0609020204030204" pitchFamily="49" charset="0"/>
                </a:rPr>
                <a:t>原操作</a:t>
              </a:r>
            </a:p>
          </p:txBody>
        </p:sp>
        <p:sp>
          <p:nvSpPr>
            <p:cNvPr id="13" name="Text Box 8"/>
            <p:cNvSpPr txBox="1">
              <a:spLocks noChangeArrowheads="1"/>
            </p:cNvSpPr>
            <p:nvPr/>
          </p:nvSpPr>
          <p:spPr bwMode="auto">
            <a:xfrm>
              <a:off x="5111231" y="4081463"/>
              <a:ext cx="685800" cy="579437"/>
            </a:xfrm>
            <a:prstGeom prst="rect">
              <a:avLst/>
            </a:prstGeom>
            <a:noFill/>
            <a:ln w="9525">
              <a:noFill/>
              <a:miter lim="800000"/>
            </a:ln>
            <a:effectLst/>
          </p:spPr>
          <p:txBody>
            <a:bodyPr>
              <a:spAutoFit/>
            </a:bodyPr>
            <a:lstStyle/>
            <a:p>
              <a:pPr algn="l">
                <a:lnSpc>
                  <a:spcPct val="100000"/>
                </a:lnSpc>
              </a:pPr>
              <a:r>
                <a:rPr lang="en-US" altLang="zh-CN" sz="3200" dirty="0">
                  <a:solidFill>
                    <a:srgbClr val="525252"/>
                  </a:solidFill>
                  <a:latin typeface="Consolas" panose="020B0609020204030204" pitchFamily="49" charset="0"/>
                  <a:ea typeface="宋体" panose="02010600030101010101" pitchFamily="2" charset="-122"/>
                  <a:cs typeface="Consolas" panose="020B0609020204030204" pitchFamily="49" charset="0"/>
                </a:rPr>
                <a:t>…</a:t>
              </a:r>
            </a:p>
          </p:txBody>
        </p:sp>
        <p:sp>
          <p:nvSpPr>
            <p:cNvPr id="14" name="Rectangle 5"/>
            <p:cNvSpPr>
              <a:spLocks noChangeArrowheads="1"/>
            </p:cNvSpPr>
            <p:nvPr/>
          </p:nvSpPr>
          <p:spPr bwMode="auto">
            <a:xfrm>
              <a:off x="3476629" y="4005263"/>
              <a:ext cx="1524000" cy="914400"/>
            </a:xfrm>
            <a:prstGeom prst="rect">
              <a:avLst/>
            </a:prstGeom>
            <a:solidFill>
              <a:srgbClr val="C0262E">
                <a:alpha val="80000"/>
              </a:srgbClr>
            </a:solidFill>
            <a:ln>
              <a:noFill/>
            </a:ln>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100000"/>
                </a:lnSpc>
                <a:spcBef>
                  <a:spcPct val="0"/>
                </a:spcBef>
              </a:pPr>
              <a:r>
                <a:rPr lang="zh-CN" altLang="en-US" dirty="0">
                  <a:solidFill>
                    <a:srgbClr val="FFFFFF"/>
                  </a:solidFill>
                  <a:latin typeface="思源黑体 CN Medium" panose="020B0600000000000000" pitchFamily="34" charset="-122"/>
                  <a:ea typeface="思源黑体 CN Medium" panose="020B0600000000000000" pitchFamily="34" charset="-122"/>
                  <a:cs typeface="Consolas" panose="020B0609020204030204" pitchFamily="49" charset="0"/>
                </a:rPr>
                <a:t>控制语句</a:t>
              </a:r>
              <a:r>
                <a:rPr lang="en-US" altLang="zh-CN" dirty="0">
                  <a:solidFill>
                    <a:srgbClr val="FFFFFF"/>
                  </a:solidFill>
                  <a:latin typeface="思源黑体 CN Medium" panose="020B0600000000000000" pitchFamily="34" charset="-122"/>
                  <a:ea typeface="思源黑体 CN Medium" panose="020B0600000000000000" pitchFamily="34" charset="-122"/>
                  <a:cs typeface="Consolas" panose="020B0609020204030204" pitchFamily="49" charset="0"/>
                </a:rPr>
                <a:t>2</a:t>
              </a:r>
            </a:p>
            <a:p>
              <a:pPr algn="ctr">
                <a:lnSpc>
                  <a:spcPct val="100000"/>
                </a:lnSpc>
                <a:spcBef>
                  <a:spcPct val="0"/>
                </a:spcBef>
              </a:pPr>
              <a:r>
                <a:rPr lang="zh-CN" altLang="en-US" dirty="0">
                  <a:solidFill>
                    <a:srgbClr val="FFFFFF"/>
                  </a:solidFill>
                  <a:latin typeface="思源黑体 CN Medium" panose="020B0600000000000000" pitchFamily="34" charset="-122"/>
                  <a:ea typeface="思源黑体 CN Medium" panose="020B0600000000000000" pitchFamily="34" charset="-122"/>
                  <a:cs typeface="Consolas" panose="020B0609020204030204" pitchFamily="49" charset="0"/>
                </a:rPr>
                <a:t>原操作</a:t>
              </a:r>
            </a:p>
          </p:txBody>
        </p:sp>
      </p:grpSp>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r="7351" b="-600"/>
          <a:stretch>
            <a:fillRect/>
          </a:stretch>
        </p:blipFill>
        <p:spPr>
          <a:xfrm flipH="1">
            <a:off x="7993951" y="1815671"/>
            <a:ext cx="3754304" cy="4025593"/>
          </a:xfrm>
          <a:prstGeom prst="rect">
            <a:avLst/>
          </a:prstGeom>
        </p:spPr>
      </p:pic>
      <p:grpSp>
        <p:nvGrpSpPr>
          <p:cNvPr id="28" name="组合 27"/>
          <p:cNvGrpSpPr/>
          <p:nvPr/>
        </p:nvGrpSpPr>
        <p:grpSpPr>
          <a:xfrm>
            <a:off x="1221670" y="2015150"/>
            <a:ext cx="3082334" cy="517274"/>
            <a:chOff x="1396240" y="2304668"/>
            <a:chExt cx="2107000" cy="480002"/>
          </a:xfrm>
        </p:grpSpPr>
        <p:sp>
          <p:nvSpPr>
            <p:cNvPr id="29" name="矩形: 圆角 28"/>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433295" y="2360437"/>
              <a:ext cx="2069945" cy="342720"/>
            </a:xfrm>
            <a:prstGeom prst="rect">
              <a:avLst/>
            </a:prstGeom>
            <a:noFill/>
          </p:spPr>
          <p:txBody>
            <a:bodyPr wrap="square" rtlCol="0">
              <a:spAutoFit/>
            </a:bodyPr>
            <a:lstStyle/>
            <a:p>
              <a:pPr algn="ctr"/>
              <a:r>
                <a:rPr lang="en-US" altLang="zh-CN" b="1" dirty="0">
                  <a:solidFill>
                    <a:schemeClr val="bg1"/>
                  </a:solidFill>
                  <a:latin typeface="思源黑体 CN Medium" panose="020B0600000000000000" pitchFamily="34" charset="-122"/>
                  <a:ea typeface="思源黑体 CN Medium" panose="020B0600000000000000" pitchFamily="34" charset="-122"/>
                </a:rPr>
                <a:t>1.</a:t>
              </a:r>
              <a:r>
                <a:rPr lang="zh-CN" altLang="en-US" b="1" dirty="0">
                  <a:solidFill>
                    <a:schemeClr val="bg1"/>
                  </a:solidFill>
                  <a:latin typeface="思源黑体 CN Medium" panose="020B0600000000000000" pitchFamily="34" charset="-122"/>
                  <a:ea typeface="思源黑体 CN Medium" panose="020B0600000000000000" pitchFamily="34" charset="-122"/>
                </a:rPr>
                <a:t>分析算法的时间复杂度</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30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750"/>
                                        <p:tgtEl>
                                          <p:spTgt spid="9"/>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3074" y="147116"/>
            <a:ext cx="1447832" cy="461665"/>
          </a:xfrm>
          <a:prstGeom prst="rect">
            <a:avLst/>
          </a:prstGeom>
          <a:noFill/>
        </p:spPr>
        <p:txBody>
          <a:bodyPr wrap="none" rtlCol="0" anchor="ctr">
            <a:spAutoFit/>
          </a:bodyPr>
          <a:lstStyle>
            <a:defPPr>
              <a:defRPr lang="zh-CN"/>
            </a:defPPr>
            <a:lvl1pPr>
              <a:defRPr sz="2400" b="1">
                <a:solidFill>
                  <a:srgbClr val="525252"/>
                </a:solidFill>
                <a:latin typeface="思源黑体 CN Medium" panose="020B0600000000000000" pitchFamily="34" charset="-122"/>
                <a:ea typeface="思源黑体 CN Medium" panose="020B0600000000000000" pitchFamily="34" charset="-122"/>
                <a:cs typeface="Arial" panose="020B0604020202020204"/>
              </a:defRPr>
            </a:lvl1pPr>
          </a:lstStyle>
          <a:p>
            <a:r>
              <a:rPr lang="zh-CN" altLang="en-US" b="0" dirty="0"/>
              <a:t>算法频度</a:t>
            </a:r>
          </a:p>
        </p:txBody>
      </p:sp>
      <p:sp>
        <p:nvSpPr>
          <p:cNvPr id="26" name="TextBox 60"/>
          <p:cNvSpPr txBox="1"/>
          <p:nvPr/>
        </p:nvSpPr>
        <p:spPr>
          <a:xfrm>
            <a:off x="6773132" y="1948895"/>
            <a:ext cx="4573034" cy="3713517"/>
          </a:xfrm>
          <a:prstGeom prst="rect">
            <a:avLst/>
          </a:prstGeom>
          <a:noFill/>
          <a:ln w="9525">
            <a:noFill/>
            <a:miter lim="800000"/>
          </a:ln>
          <a:effectLst/>
        </p:spPr>
        <p:txBody>
          <a:bodyPr wrap="square">
            <a:spAutoFit/>
          </a:bodyPr>
          <a:lstStyle>
            <a:defPPr>
              <a:defRPr lang="zh-CN"/>
            </a:defPPr>
            <a:lvl1pPr marL="252095" indent="-252095" algn="just">
              <a:lnSpc>
                <a:spcPct val="130000"/>
              </a:lnSpc>
              <a:buFont typeface="Arial" panose="020B0604020202020204" pitchFamily="34" charset="0"/>
              <a:buChar char="•"/>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50000"/>
              </a:lnSpc>
            </a:pPr>
            <a:r>
              <a:rPr lang="zh-CN" altLang="zh-CN" dirty="0"/>
              <a:t>算法的执行时间取决于控制结构和原操作的</a:t>
            </a:r>
            <a:r>
              <a:rPr lang="zh-CN" altLang="zh-CN" dirty="0">
                <a:solidFill>
                  <a:srgbClr val="C0262E"/>
                </a:solidFill>
              </a:rPr>
              <a:t>综合效果</a:t>
            </a:r>
            <a:r>
              <a:rPr lang="zh-CN" altLang="zh-CN" dirty="0"/>
              <a:t>。</a:t>
            </a:r>
            <a:endParaRPr lang="en-US" altLang="zh-CN" dirty="0"/>
          </a:p>
          <a:p>
            <a:pPr>
              <a:lnSpc>
                <a:spcPct val="150000"/>
              </a:lnSpc>
            </a:pPr>
            <a:r>
              <a:rPr lang="zh-CN" altLang="zh-CN" dirty="0"/>
              <a:t>在一个算法中，执行原操作的次数越少，其执行时间也就相对地越少；</a:t>
            </a:r>
            <a:r>
              <a:rPr lang="zh-CN" altLang="en-US" dirty="0"/>
              <a:t>反之亦然。</a:t>
            </a:r>
            <a:endParaRPr lang="en-US" altLang="zh-CN" dirty="0"/>
          </a:p>
          <a:p>
            <a:pPr>
              <a:lnSpc>
                <a:spcPct val="150000"/>
              </a:lnSpc>
            </a:pPr>
            <a:r>
              <a:rPr lang="zh-CN" altLang="zh-CN" dirty="0"/>
              <a:t>算法中所有原操作的执行次数称为</a:t>
            </a:r>
            <a:r>
              <a:rPr lang="zh-CN" altLang="zh-CN" dirty="0">
                <a:solidFill>
                  <a:srgbClr val="C0262E"/>
                </a:solidFill>
                <a:latin typeface="思源黑体 CN Medium" panose="020B0600000000000000" pitchFamily="34" charset="-122"/>
                <a:ea typeface="思源黑体 CN Medium" panose="020B0600000000000000" pitchFamily="34" charset="-122"/>
              </a:rPr>
              <a:t>算法频度</a:t>
            </a:r>
            <a:r>
              <a:rPr lang="zh-CN" altLang="zh-CN" dirty="0"/>
              <a:t>，这样一个算法的执行时间可以由算法频度来计量。</a:t>
            </a:r>
          </a:p>
        </p:txBody>
      </p:sp>
      <p:grpSp>
        <p:nvGrpSpPr>
          <p:cNvPr id="39" name="组合 38"/>
          <p:cNvGrpSpPr/>
          <p:nvPr/>
        </p:nvGrpSpPr>
        <p:grpSpPr>
          <a:xfrm>
            <a:off x="885629" y="2238790"/>
            <a:ext cx="5316583" cy="3662718"/>
            <a:chOff x="885629" y="2238790"/>
            <a:chExt cx="5316583" cy="3662718"/>
          </a:xfrm>
        </p:grpSpPr>
        <p:sp>
          <p:nvSpPr>
            <p:cNvPr id="5" name="矩形 4"/>
            <p:cNvSpPr/>
            <p:nvPr/>
          </p:nvSpPr>
          <p:spPr>
            <a:xfrm>
              <a:off x="885629" y="2238790"/>
              <a:ext cx="4033127" cy="3071834"/>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6" name="Text Box 15"/>
            <p:cNvSpPr txBox="1">
              <a:spLocks noChangeArrowheads="1"/>
            </p:cNvSpPr>
            <p:nvPr/>
          </p:nvSpPr>
          <p:spPr bwMode="auto">
            <a:xfrm>
              <a:off x="1669020" y="3481712"/>
              <a:ext cx="1777116" cy="328714"/>
            </a:xfrm>
            <a:prstGeom prst="rect">
              <a:avLst/>
            </a:prstGeom>
            <a:solidFill>
              <a:schemeClr val="bg1">
                <a:lumMod val="95000"/>
              </a:schemeClr>
            </a:solidFill>
            <a:ln w="28575" cap="rnd">
              <a:solidFill>
                <a:schemeClr val="bg1">
                  <a:lumMod val="50000"/>
                </a:schemeClr>
              </a:solidFill>
              <a:prstDash val="sysDot"/>
              <a:miter lim="800000"/>
            </a:ln>
          </p:spPr>
          <p:txBody>
            <a:bodyPr vert="horz" wrap="square" lIns="90000" tIns="0" rIns="90000" bIns="0" numCol="1" anchor="t" anchorCtr="0" compatLnSpc="1"/>
            <a:lstStyle/>
            <a:p>
              <a:pPr marL="0" marR="0" lvl="0" indent="0" algn="l" defTabSz="914400" rtl="0" eaLnBrk="1" fontAlgn="base" latinLnBrk="0" hangingPunct="1">
                <a:lnSpc>
                  <a:spcPts val="2400"/>
                </a:lnSpc>
                <a:spcBef>
                  <a:spcPct val="0"/>
                </a:spcBef>
                <a:spcAft>
                  <a:spcPct val="0"/>
                </a:spcAft>
                <a:buClrTx/>
                <a:buSzTx/>
                <a:buFontTx/>
                <a:buNone/>
              </a:pPr>
              <a:r>
                <a:rPr kumimoji="0" lang="en-US" altLang="zh-CN" b="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s = 0</a:t>
              </a:r>
            </a:p>
          </p:txBody>
        </p:sp>
        <p:sp>
          <p:nvSpPr>
            <p:cNvPr id="7" name="Text Box 14"/>
            <p:cNvSpPr txBox="1">
              <a:spLocks noChangeArrowheads="1"/>
            </p:cNvSpPr>
            <p:nvPr/>
          </p:nvSpPr>
          <p:spPr bwMode="auto">
            <a:xfrm>
              <a:off x="1669021" y="2735999"/>
              <a:ext cx="2571768" cy="574361"/>
            </a:xfrm>
            <a:prstGeom prst="rect">
              <a:avLst/>
            </a:prstGeom>
            <a:solidFill>
              <a:schemeClr val="bg1">
                <a:lumMod val="95000"/>
              </a:schemeClr>
            </a:solidFill>
            <a:ln w="28575" cap="rnd">
              <a:solidFill>
                <a:schemeClr val="bg1">
                  <a:lumMod val="50000"/>
                </a:schemeClr>
              </a:solidFill>
              <a:prstDash val="sysDot"/>
              <a:miter lim="800000"/>
            </a:ln>
          </p:spPr>
          <p:txBody>
            <a:bodyPr vert="horz" wrap="square" lIns="91440" tIns="0" rIns="91440" bIns="0" numCol="1" anchor="t" anchorCtr="0" compatLnSpc="1"/>
            <a:lstStyle/>
            <a:p>
              <a:pPr marL="0" marR="0" lvl="0" indent="0" algn="l" defTabSz="914400" rtl="0" eaLnBrk="1" fontAlgn="base" latinLnBrk="0" hangingPunct="1">
                <a:lnSpc>
                  <a:spcPts val="2400"/>
                </a:lnSpc>
                <a:spcBef>
                  <a:spcPct val="0"/>
                </a:spcBef>
                <a:spcAft>
                  <a:spcPct val="0"/>
                </a:spcAft>
                <a:buClrTx/>
                <a:buSzTx/>
                <a:buFontTx/>
                <a:buNone/>
              </a:pPr>
              <a:r>
                <a:rPr kumimoji="0" lang="en-US" altLang="zh-CN" b="0" u="none" strike="noStrike" cap="none" normalizeH="0" baseline="0" dirty="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if (m != n)</a:t>
              </a:r>
            </a:p>
            <a:p>
              <a:pPr marL="0" marR="0" lvl="0" indent="0" algn="l" defTabSz="914400" rtl="0" eaLnBrk="1" fontAlgn="base" latinLnBrk="0" hangingPunct="1">
                <a:lnSpc>
                  <a:spcPts val="2400"/>
                </a:lnSpc>
                <a:spcBef>
                  <a:spcPct val="0"/>
                </a:spcBef>
                <a:spcAft>
                  <a:spcPct val="0"/>
                </a:spcAft>
                <a:buClrTx/>
                <a:buSzTx/>
                <a:buFontTx/>
                <a:buNone/>
              </a:pPr>
              <a:r>
                <a:rPr kumimoji="0" lang="en-US" altLang="zh-CN" b="0" dirty="0">
                  <a:solidFill>
                    <a:srgbClr val="525252"/>
                  </a:solidFill>
                  <a:latin typeface="思源黑体 CN Medium" panose="020B0600000000000000" pitchFamily="34" charset="-122"/>
                  <a:ea typeface="思源黑体 CN Medium" panose="020B0600000000000000" pitchFamily="34" charset="-122"/>
                  <a:cs typeface="Consolas" panose="020B0609020204030204" pitchFamily="49" charset="0"/>
                </a:rPr>
                <a:t>   </a:t>
              </a:r>
              <a:r>
                <a:rPr kumimoji="0" lang="en-US" altLang="zh-CN" b="0" u="none" strike="noStrike" cap="none" normalizeH="0" baseline="0" dirty="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raise("m!=n")</a:t>
              </a:r>
            </a:p>
          </p:txBody>
        </p:sp>
        <p:sp>
          <p:nvSpPr>
            <p:cNvPr id="8" name="Text Box 13"/>
            <p:cNvSpPr txBox="1">
              <a:spLocks noChangeArrowheads="1"/>
            </p:cNvSpPr>
            <p:nvPr/>
          </p:nvSpPr>
          <p:spPr bwMode="auto">
            <a:xfrm>
              <a:off x="1669020" y="3963350"/>
              <a:ext cx="2584437" cy="615111"/>
            </a:xfrm>
            <a:prstGeom prst="rect">
              <a:avLst/>
            </a:prstGeom>
            <a:solidFill>
              <a:schemeClr val="bg1">
                <a:lumMod val="95000"/>
              </a:schemeClr>
            </a:solidFill>
            <a:ln w="28575" cap="rnd">
              <a:solidFill>
                <a:schemeClr val="bg1">
                  <a:lumMod val="50000"/>
                </a:schemeClr>
              </a:solidFill>
              <a:prstDash val="sysDot"/>
              <a:miter lim="800000"/>
            </a:ln>
          </p:spPr>
          <p:txBody>
            <a:bodyPr vert="horz" wrap="square" lIns="91440" tIns="0" rIns="91440" bIns="0" numCol="1" anchor="t" anchorCtr="0" compatLnSpc="1"/>
            <a:lstStyle/>
            <a:p>
              <a:pPr marL="0" marR="0" lvl="0" indent="0" algn="l" defTabSz="914400" rtl="0" eaLnBrk="1" fontAlgn="base" latinLnBrk="0" hangingPunct="1">
                <a:lnSpc>
                  <a:spcPts val="2400"/>
                </a:lnSpc>
                <a:spcBef>
                  <a:spcPct val="0"/>
                </a:spcBef>
                <a:spcAft>
                  <a:spcPct val="0"/>
                </a:spcAft>
                <a:buClrTx/>
                <a:buSzTx/>
                <a:buFontTx/>
                <a:buNone/>
              </a:pPr>
              <a:r>
                <a:rPr kumimoji="0" lang="nb-NO" altLang="zh-CN" b="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for i in range(m):</a:t>
              </a:r>
            </a:p>
            <a:p>
              <a:pPr marL="0" marR="0" lvl="0" indent="0" algn="l" defTabSz="914400" rtl="0" eaLnBrk="0" fontAlgn="base" latinLnBrk="0" hangingPunct="0">
                <a:lnSpc>
                  <a:spcPts val="2400"/>
                </a:lnSpc>
                <a:spcBef>
                  <a:spcPct val="0"/>
                </a:spcBef>
                <a:spcAft>
                  <a:spcPct val="0"/>
                </a:spcAft>
                <a:buClrTx/>
                <a:buSzTx/>
                <a:buFontTx/>
                <a:buNone/>
              </a:pPr>
              <a:r>
                <a:rPr kumimoji="0" lang="nb-NO" altLang="zh-CN" b="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   </a:t>
              </a:r>
              <a:r>
                <a:rPr kumimoji="0" lang="en-US" altLang="zh-CN" b="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s += a[i][i]</a:t>
              </a:r>
            </a:p>
          </p:txBody>
        </p:sp>
        <p:sp>
          <p:nvSpPr>
            <p:cNvPr id="9" name="Text Box 12"/>
            <p:cNvSpPr txBox="1">
              <a:spLocks noChangeArrowheads="1"/>
            </p:cNvSpPr>
            <p:nvPr/>
          </p:nvSpPr>
          <p:spPr bwMode="auto">
            <a:xfrm>
              <a:off x="1669019" y="4769264"/>
              <a:ext cx="1788377" cy="270067"/>
            </a:xfrm>
            <a:prstGeom prst="rect">
              <a:avLst/>
            </a:prstGeom>
            <a:solidFill>
              <a:schemeClr val="bg1">
                <a:lumMod val="95000"/>
              </a:schemeClr>
            </a:solidFill>
            <a:ln w="28575" cap="rnd">
              <a:solidFill>
                <a:schemeClr val="bg1">
                  <a:lumMod val="50000"/>
                </a:schemeClr>
              </a:solidFill>
              <a:prstDash val="sysDot"/>
              <a:miter lim="800000"/>
            </a:ln>
          </p:spPr>
          <p:txBody>
            <a:bodyPr vert="horz" wrap="square" lIns="90000" tIns="0" rIns="9000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return s</a:t>
              </a:r>
            </a:p>
          </p:txBody>
        </p:sp>
        <p:sp>
          <p:nvSpPr>
            <p:cNvPr id="10" name="Text Box 9"/>
            <p:cNvSpPr txBox="1">
              <a:spLocks noChangeArrowheads="1"/>
            </p:cNvSpPr>
            <p:nvPr/>
          </p:nvSpPr>
          <p:spPr bwMode="auto">
            <a:xfrm>
              <a:off x="1028505" y="2310228"/>
              <a:ext cx="2571768" cy="285752"/>
            </a:xfrm>
            <a:prstGeom prst="rect">
              <a:avLst/>
            </a:prstGeom>
            <a:noFill/>
            <a:ln w="9525" cap="rnd">
              <a:noFill/>
              <a:prstDash val="sysDot"/>
              <a:miter lim="800000"/>
            </a:ln>
          </p:spPr>
          <p:txBody>
            <a:bodyPr vert="horz" wrap="square" lIns="90000" tIns="0" rIns="9000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b="0" u="none" strike="noStrike" cap="none" normalizeH="0" baseline="0" dirty="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def solve(</a:t>
              </a:r>
              <a:r>
                <a:rPr kumimoji="0" lang="en-US" altLang="zh-CN" b="0" u="none" strike="noStrike" cap="none" normalizeH="0" baseline="0" dirty="0" err="1">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m,n,a</a:t>
              </a:r>
              <a:r>
                <a:rPr kumimoji="0" lang="en-US" altLang="zh-CN" b="0" u="none" strike="noStrike" cap="none" normalizeH="0" baseline="0" dirty="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a:t>
              </a:r>
            </a:p>
          </p:txBody>
        </p:sp>
        <p:grpSp>
          <p:nvGrpSpPr>
            <p:cNvPr id="11" name="组合 10"/>
            <p:cNvGrpSpPr/>
            <p:nvPr/>
          </p:nvGrpSpPr>
          <p:grpSpPr>
            <a:xfrm>
              <a:off x="5202080" y="2882336"/>
              <a:ext cx="1000132" cy="2156995"/>
              <a:chOff x="5815622" y="929274"/>
              <a:chExt cx="1000132" cy="2156995"/>
            </a:xfrm>
          </p:grpSpPr>
          <p:sp>
            <p:nvSpPr>
              <p:cNvPr id="12" name="Text Box 11"/>
              <p:cNvSpPr txBox="1">
                <a:spLocks noChangeArrowheads="1"/>
              </p:cNvSpPr>
              <p:nvPr/>
            </p:nvSpPr>
            <p:spPr bwMode="auto">
              <a:xfrm>
                <a:off x="5815622" y="2816202"/>
                <a:ext cx="1000132" cy="2700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顺序结构</a:t>
                </a:r>
              </a:p>
            </p:txBody>
          </p:sp>
          <p:sp>
            <p:nvSpPr>
              <p:cNvPr id="13" name="Text Box 10"/>
              <p:cNvSpPr txBox="1">
                <a:spLocks noChangeArrowheads="1"/>
              </p:cNvSpPr>
              <p:nvPr/>
            </p:nvSpPr>
            <p:spPr bwMode="auto">
              <a:xfrm>
                <a:off x="5815622" y="2168349"/>
                <a:ext cx="1000132" cy="27093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循环结构</a:t>
                </a:r>
              </a:p>
            </p:txBody>
          </p:sp>
          <p:sp>
            <p:nvSpPr>
              <p:cNvPr id="14" name="Text Box 7"/>
              <p:cNvSpPr txBox="1">
                <a:spLocks noChangeArrowheads="1"/>
              </p:cNvSpPr>
              <p:nvPr/>
            </p:nvSpPr>
            <p:spPr bwMode="auto">
              <a:xfrm>
                <a:off x="5815622" y="929274"/>
                <a:ext cx="1000132" cy="2700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分支结构</a:t>
                </a:r>
              </a:p>
            </p:txBody>
          </p:sp>
          <p:sp>
            <p:nvSpPr>
              <p:cNvPr id="15" name="Text Box 6"/>
              <p:cNvSpPr txBox="1">
                <a:spLocks noChangeArrowheads="1"/>
              </p:cNvSpPr>
              <p:nvPr/>
            </p:nvSpPr>
            <p:spPr bwMode="auto">
              <a:xfrm>
                <a:off x="5815622" y="1558175"/>
                <a:ext cx="1000132" cy="27093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顺序结构</a:t>
                </a:r>
              </a:p>
            </p:txBody>
          </p:sp>
        </p:grpSp>
        <p:grpSp>
          <p:nvGrpSpPr>
            <p:cNvPr id="20" name="组合 19"/>
            <p:cNvGrpSpPr/>
            <p:nvPr/>
          </p:nvGrpSpPr>
          <p:grpSpPr>
            <a:xfrm>
              <a:off x="2191609" y="3351654"/>
              <a:ext cx="1001854" cy="2549854"/>
              <a:chOff x="2107114" y="2284179"/>
              <a:chExt cx="1036124" cy="2770741"/>
            </a:xfrm>
          </p:grpSpPr>
          <p:cxnSp>
            <p:nvCxnSpPr>
              <p:cNvPr id="21" name="直接箭头连接符 20"/>
              <p:cNvCxnSpPr/>
              <p:nvPr/>
            </p:nvCxnSpPr>
            <p:spPr>
              <a:xfrm rot="16200000" flipV="1">
                <a:off x="2376664" y="4394837"/>
                <a:ext cx="534915" cy="39670"/>
              </a:xfrm>
              <a:prstGeom prst="straightConnector1">
                <a:avLst/>
              </a:prstGeom>
              <a:ln w="19050">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5400000" flipH="1" flipV="1">
                <a:off x="2425414" y="4003567"/>
                <a:ext cx="1041898" cy="242427"/>
              </a:xfrm>
              <a:prstGeom prst="straightConnector1">
                <a:avLst/>
              </a:prstGeom>
              <a:ln w="19050">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rot="16200000" flipV="1">
                <a:off x="1481294" y="3597402"/>
                <a:ext cx="1895791" cy="200863"/>
              </a:xfrm>
              <a:prstGeom prst="straightConnector1">
                <a:avLst/>
              </a:prstGeom>
              <a:ln w="19050">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V="1">
                <a:off x="1026770" y="3364523"/>
                <a:ext cx="2361550" cy="200862"/>
              </a:xfrm>
              <a:prstGeom prst="straightConnector1">
                <a:avLst/>
              </a:prstGeom>
              <a:ln w="19050">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5" name="TextBox 38"/>
              <p:cNvSpPr txBox="1"/>
              <p:nvPr/>
            </p:nvSpPr>
            <p:spPr>
              <a:xfrm>
                <a:off x="2143106" y="4568102"/>
                <a:ext cx="1000132" cy="486818"/>
              </a:xfrm>
              <a:prstGeom prst="rect">
                <a:avLst/>
              </a:prstGeom>
              <a:noFill/>
            </p:spPr>
            <p:txBody>
              <a:bodyPr wrap="square" rtlCol="0">
                <a:spAutoFit/>
              </a:bodyPr>
              <a:lstStyle/>
              <a:p>
                <a:pPr algn="l">
                  <a:lnSpc>
                    <a:spcPts val="3000"/>
                  </a:lnSpc>
                  <a:spcBef>
                    <a:spcPts val="0"/>
                  </a:spcBef>
                </a:pPr>
                <a:r>
                  <a:rPr lang="zh-CN" altLang="en-US"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原操作</a:t>
                </a:r>
                <a:endParaRPr lang="zh-CN" altLang="en-US" dirty="0">
                  <a:solidFill>
                    <a:srgbClr val="C0262E"/>
                  </a:solidFill>
                  <a:latin typeface="思源黑体 CN Medium" panose="020B0600000000000000" pitchFamily="34" charset="-122"/>
                  <a:ea typeface="思源黑体 CN Medium" panose="020B0600000000000000" pitchFamily="34" charset="-122"/>
                </a:endParaRPr>
              </a:p>
            </p:txBody>
          </p:sp>
        </p:grpSp>
        <p:cxnSp>
          <p:nvCxnSpPr>
            <p:cNvPr id="34" name="直接连接符 33"/>
            <p:cNvCxnSpPr>
              <a:endCxn id="14" idx="1"/>
            </p:cNvCxnSpPr>
            <p:nvPr/>
          </p:nvCxnSpPr>
          <p:spPr>
            <a:xfrm>
              <a:off x="4327407" y="3017369"/>
              <a:ext cx="874673"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482367" y="3654233"/>
              <a:ext cx="165540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310070" y="4253045"/>
              <a:ext cx="874673"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499703" y="4904297"/>
              <a:ext cx="165540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3074" y="147116"/>
            <a:ext cx="2709396" cy="461665"/>
          </a:xfrm>
          <a:prstGeom prst="rect">
            <a:avLst/>
          </a:prstGeom>
          <a:noFill/>
        </p:spPr>
        <p:txBody>
          <a:bodyPr wrap="none" rtlCol="0" anchor="ctr">
            <a:spAutoFit/>
          </a:bodyPr>
          <a:lstStyle/>
          <a:p>
            <a:r>
              <a:rPr lang="zh-CN" altLang="en-US" sz="2400" b="1" dirty="0">
                <a:solidFill>
                  <a:srgbClr val="525252"/>
                </a:solidFill>
                <a:latin typeface="思源黑体 CN Medium" panose="020B0600000000000000" pitchFamily="34" charset="-122"/>
                <a:ea typeface="思源黑体 CN Medium" panose="020B0600000000000000" pitchFamily="34" charset="-122"/>
                <a:cs typeface="Arial" panose="020B0604020202020204"/>
              </a:rPr>
              <a:t>计算算法频度</a:t>
            </a:r>
            <a:r>
              <a:rPr lang="en-US" altLang="zh-CN" sz="2400" b="1" dirty="0">
                <a:solidFill>
                  <a:srgbClr val="525252"/>
                </a:solidFill>
                <a:latin typeface="思源黑体 CN Medium" panose="020B0600000000000000" pitchFamily="34" charset="-122"/>
                <a:ea typeface="思源黑体 CN Medium" panose="020B0600000000000000" pitchFamily="34" charset="-122"/>
                <a:cs typeface="Arial" panose="020B0604020202020204"/>
              </a:rPr>
              <a:t>T(n)</a:t>
            </a:r>
          </a:p>
        </p:txBody>
      </p:sp>
      <p:sp>
        <p:nvSpPr>
          <p:cNvPr id="5" name="TextBox 4"/>
          <p:cNvSpPr txBox="1"/>
          <p:nvPr/>
        </p:nvSpPr>
        <p:spPr>
          <a:xfrm>
            <a:off x="1399803" y="2524513"/>
            <a:ext cx="5670026" cy="3377629"/>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252095" indent="-252095" algn="l">
              <a:lnSpc>
                <a:spcPct val="150000"/>
              </a:lnSpc>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假设算法的</a:t>
            </a:r>
            <a:r>
              <a:rPr lang="zh-CN"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问题规模</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为</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，例如对</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个整数排序，问题规模为</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就是</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10</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。算法频度是问题规模</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的函数，用</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表示。</a:t>
            </a:r>
          </a:p>
          <a:p>
            <a:pPr marL="252095" indent="-252095" algn="l">
              <a:lnSpc>
                <a:spcPct val="150000"/>
              </a:lnSpc>
              <a:buFont typeface="Arial" panose="020B0604020202020204" pitchFamily="34" charset="0"/>
              <a:buChar char="•"/>
            </a:pP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算法执行时间大致等于</a:t>
            </a:r>
            <a:r>
              <a:rPr lang="zh-CN"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原操作所需的时间×</a:t>
            </a:r>
            <a:r>
              <a:rPr lang="en-US"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C0262E"/>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，也就是说</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与算法的执行时间成正比。为此</a:t>
            </a:r>
            <a:r>
              <a:rPr lang="zh-CN"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用</a:t>
            </a:r>
            <a:r>
              <a:rPr lang="en-US"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C0262E"/>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表示算法的执行时间</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。比较不同算法的</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大小得出算法执行时间的好坏。</a:t>
            </a: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r="7351" b="-600"/>
          <a:stretch>
            <a:fillRect/>
          </a:stretch>
        </p:blipFill>
        <p:spPr>
          <a:xfrm flipH="1">
            <a:off x="7435455" y="1817637"/>
            <a:ext cx="3754304" cy="4025593"/>
          </a:xfrm>
          <a:prstGeom prst="rect">
            <a:avLst/>
          </a:prstGeom>
        </p:spPr>
      </p:pic>
      <p:grpSp>
        <p:nvGrpSpPr>
          <p:cNvPr id="10" name="组合 9"/>
          <p:cNvGrpSpPr/>
          <p:nvPr/>
        </p:nvGrpSpPr>
        <p:grpSpPr>
          <a:xfrm>
            <a:off x="1471649" y="2007239"/>
            <a:ext cx="3082334" cy="517274"/>
            <a:chOff x="1396240" y="2304668"/>
            <a:chExt cx="2107000" cy="480002"/>
          </a:xfrm>
        </p:grpSpPr>
        <p:sp>
          <p:nvSpPr>
            <p:cNvPr id="11" name="矩形: 圆角 10"/>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433295" y="2360437"/>
              <a:ext cx="2069945" cy="342720"/>
            </a:xfrm>
            <a:prstGeom prst="rect">
              <a:avLst/>
            </a:prstGeom>
            <a:noFill/>
          </p:spPr>
          <p:txBody>
            <a:bodyPr wrap="square" rtlCol="0">
              <a:spAutoFit/>
            </a:bodyPr>
            <a:lstStyle/>
            <a:p>
              <a:pPr algn="ctr"/>
              <a:r>
                <a:rPr lang="en-US" altLang="zh-CN" b="1" dirty="0">
                  <a:solidFill>
                    <a:schemeClr val="bg1"/>
                  </a:solidFill>
                  <a:latin typeface="思源黑体 CN Medium" panose="020B0600000000000000" pitchFamily="34" charset="-122"/>
                  <a:ea typeface="思源黑体 CN Medium" panose="020B0600000000000000" pitchFamily="34" charset="-122"/>
                </a:rPr>
                <a:t>1</a:t>
              </a:r>
              <a:r>
                <a:rPr lang="zh-CN" altLang="en-US" b="1" dirty="0">
                  <a:solidFill>
                    <a:schemeClr val="bg1"/>
                  </a:solidFill>
                  <a:latin typeface="思源黑体 CN Medium" panose="020B0600000000000000" pitchFamily="34" charset="-122"/>
                  <a:ea typeface="思源黑体 CN Medium" panose="020B0600000000000000" pitchFamily="34" charset="-122"/>
                </a:rPr>
                <a:t>）计算算法频度</a:t>
              </a:r>
              <a:r>
                <a:rPr lang="en-US" altLang="zh-CN" b="1" dirty="0">
                  <a:solidFill>
                    <a:schemeClr val="bg1"/>
                  </a:solidFill>
                  <a:latin typeface="思源黑体 CN Medium" panose="020B0600000000000000" pitchFamily="34" charset="-122"/>
                  <a:ea typeface="思源黑体 CN Medium" panose="020B0600000000000000" pitchFamily="34" charset="-122"/>
                </a:rPr>
                <a:t>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4085" y="2520004"/>
            <a:ext cx="6311257" cy="2065337"/>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def </a:t>
            </a:r>
            <a:r>
              <a:rPr lang="en-US" altLang="zh-CN" sz="2000" b="1" dirty="0" err="1">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matrixadd</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A,B,C,n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in range(n):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语句①</a:t>
            </a:r>
          </a:p>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for j in range(n):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语句②</a:t>
            </a:r>
          </a:p>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       C[</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].append(A[</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][j]+B[</a:t>
            </a:r>
            <a:r>
              <a:rPr lang="en-US" altLang="zh-CN" sz="2000" b="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][j])  #</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语句③</a:t>
            </a:r>
          </a:p>
        </p:txBody>
      </p:sp>
      <p:sp>
        <p:nvSpPr>
          <p:cNvPr id="5" name="TextBox 4"/>
          <p:cNvSpPr txBox="1"/>
          <p:nvPr/>
        </p:nvSpPr>
        <p:spPr>
          <a:xfrm>
            <a:off x="1461198" y="1883388"/>
            <a:ext cx="7143800" cy="443198"/>
          </a:xfrm>
          <a:prstGeom prst="rect">
            <a:avLst/>
          </a:prstGeom>
          <a:noFill/>
        </p:spPr>
        <p:txBody>
          <a:bodyPr wrap="square" rtlCol="0">
            <a:spAutoFit/>
          </a:bodyPr>
          <a:lstStyle/>
          <a:p>
            <a:pPr algn="l">
              <a:lnSpc>
                <a:spcPts val="3000"/>
              </a:lnSpc>
              <a:spcBef>
                <a:spcPts val="0"/>
              </a:spcBef>
            </a:pP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【例</a:t>
            </a:r>
            <a:r>
              <a:rPr lang="en-US"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1.8</a:t>
            </a:r>
            <a:r>
              <a:rPr lang="zh-CN" altLang="zh-CN" sz="2000" b="1" dirty="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求两个</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阶方阵的相加</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C</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A</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B</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的算法如下，求</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p>
        </p:txBody>
      </p:sp>
      <p:grpSp>
        <p:nvGrpSpPr>
          <p:cNvPr id="6" name="组合 5"/>
          <p:cNvGrpSpPr/>
          <p:nvPr/>
        </p:nvGrpSpPr>
        <p:grpSpPr>
          <a:xfrm>
            <a:off x="7571984" y="2668798"/>
            <a:ext cx="4465528" cy="1767747"/>
            <a:chOff x="6704392" y="1339016"/>
            <a:chExt cx="4465528" cy="1767747"/>
          </a:xfrm>
        </p:grpSpPr>
        <p:sp>
          <p:nvSpPr>
            <p:cNvPr id="7" name="TextBox 6"/>
            <p:cNvSpPr txBox="1"/>
            <p:nvPr/>
          </p:nvSpPr>
          <p:spPr>
            <a:xfrm>
              <a:off x="7358082" y="1339016"/>
              <a:ext cx="1357322" cy="505716"/>
            </a:xfrm>
            <a:prstGeom prst="rect">
              <a:avLst/>
            </a:prstGeom>
            <a:noFill/>
          </p:spPr>
          <p:txBody>
            <a:bodyPr wrap="square" rtlCol="0">
              <a:spAutoFit/>
            </a:bodyPr>
            <a:lstStyle/>
            <a:p>
              <a:pPr algn="l">
                <a:lnSpc>
                  <a:spcPct val="150000"/>
                </a:lnSpc>
                <a:spcBef>
                  <a:spcPts val="0"/>
                </a:spcBef>
              </a:pPr>
              <a:r>
                <a:rPr lang="zh-CN" altLang="zh-CN" sz="2000" b="1" dirty="0">
                  <a:solidFill>
                    <a:srgbClr val="C00000"/>
                  </a:solidFill>
                  <a:latin typeface="思源黑体 CN Medium" panose="020B0600000000000000" pitchFamily="34" charset="-122"/>
                  <a:ea typeface="思源黑体 CN Medium" panose="020B0600000000000000" pitchFamily="34" charset="-122"/>
                </a:rPr>
                <a:t>执行次数</a:t>
              </a:r>
              <a:endParaRPr lang="zh-CN" altLang="en-US" sz="2000" b="1" dirty="0">
                <a:solidFill>
                  <a:srgbClr val="C00000"/>
                </a:solidFill>
                <a:latin typeface="思源黑体 CN Medium" panose="020B0600000000000000" pitchFamily="34" charset="-122"/>
                <a:ea typeface="思源黑体 CN Medium" panose="020B0600000000000000" pitchFamily="34" charset="-122"/>
              </a:endParaRPr>
            </a:p>
          </p:txBody>
        </p:sp>
        <p:sp>
          <p:nvSpPr>
            <p:cNvPr id="8" name="TextBox 7"/>
            <p:cNvSpPr txBox="1"/>
            <p:nvPr/>
          </p:nvSpPr>
          <p:spPr>
            <a:xfrm>
              <a:off x="7572395" y="1839082"/>
              <a:ext cx="3597525" cy="481863"/>
            </a:xfrm>
            <a:prstGeom prst="rect">
              <a:avLst/>
            </a:prstGeom>
            <a:noFill/>
          </p:spPr>
          <p:txBody>
            <a:bodyPr wrap="square" rtlCol="0">
              <a:spAutoFit/>
            </a:bodyPr>
            <a:lstStyle/>
            <a:p>
              <a:pPr algn="l">
                <a:lnSpc>
                  <a:spcPct val="150000"/>
                </a:lnSpc>
                <a:spcBef>
                  <a:spcPts val="0"/>
                </a:spcBef>
              </a:pP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   </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循环</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次 到</a:t>
              </a:r>
              <a:r>
                <a:rPr lang="en-US" altLang="zh-CN" sz="2000" b="1" i="1" dirty="0" err="1">
                  <a:solidFill>
                    <a:srgbClr val="525252"/>
                  </a:solidFill>
                  <a:latin typeface="楷体" panose="02010609060101010101" pitchFamily="49" charset="-122"/>
                  <a:ea typeface="楷体" panose="02010609060101010101" pitchFamily="49" charset="-122"/>
                  <a:cs typeface="Consolas" panose="020B0609020204030204" pitchFamily="49" charset="0"/>
                </a:rPr>
                <a:t>i</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终止</a:t>
              </a:r>
            </a:p>
          </p:txBody>
        </p:sp>
        <p:sp>
          <p:nvSpPr>
            <p:cNvPr id="9" name="TextBox 8"/>
            <p:cNvSpPr txBox="1"/>
            <p:nvPr/>
          </p:nvSpPr>
          <p:spPr>
            <a:xfrm>
              <a:off x="7572396" y="2224602"/>
              <a:ext cx="1143008" cy="481863"/>
            </a:xfrm>
            <a:prstGeom prst="rect">
              <a:avLst/>
            </a:prstGeom>
            <a:noFill/>
          </p:spPr>
          <p:txBody>
            <a:bodyPr wrap="square" rtlCol="0">
              <a:spAutoFit/>
            </a:bodyPr>
            <a:lstStyle/>
            <a:p>
              <a:pPr algn="l">
                <a:lnSpc>
                  <a:spcPct val="150000"/>
                </a:lnSpc>
                <a:spcBef>
                  <a:spcPts val="0"/>
                </a:spcBef>
              </a:pP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0" name="TextBox 9"/>
            <p:cNvSpPr txBox="1"/>
            <p:nvPr/>
          </p:nvSpPr>
          <p:spPr>
            <a:xfrm>
              <a:off x="7572396" y="2624900"/>
              <a:ext cx="571504" cy="481863"/>
            </a:xfrm>
            <a:prstGeom prst="rect">
              <a:avLst/>
            </a:prstGeom>
            <a:noFill/>
          </p:spPr>
          <p:txBody>
            <a:bodyPr wrap="square" rtlCol="0">
              <a:spAutoFit/>
            </a:bodyPr>
            <a:lstStyle/>
            <a:p>
              <a:pPr algn="l">
                <a:lnSpc>
                  <a:spcPct val="150000"/>
                </a:lnSpc>
                <a:spcBef>
                  <a:spcPts val="0"/>
                </a:spcBef>
              </a:pPr>
              <a:r>
                <a:rPr lang="en-US" altLang="zh-CN" sz="2000" b="1" i="1">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a:solidFill>
                    <a:srgbClr val="525252"/>
                  </a:solidFill>
                  <a:latin typeface="楷体" panose="02010609060101010101" pitchFamily="49" charset="-122"/>
                  <a:ea typeface="楷体" panose="02010609060101010101" pitchFamily="49" charset="-122"/>
                  <a:cs typeface="Consolas" panose="020B0609020204030204" pitchFamily="49" charset="0"/>
                </a:rPr>
                <a:t>2</a:t>
              </a:r>
              <a:endParaRPr lang="zh-CN" altLang="en-US" sz="2000" b="1">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cxnSp>
          <p:nvCxnSpPr>
            <p:cNvPr id="11" name="直接连接符 10"/>
            <p:cNvCxnSpPr>
              <a:cxnSpLocks/>
            </p:cNvCxnSpPr>
            <p:nvPr/>
          </p:nvCxnSpPr>
          <p:spPr>
            <a:xfrm>
              <a:off x="6704392" y="2113684"/>
              <a:ext cx="796566" cy="0"/>
            </a:xfrm>
            <a:prstGeom prst="line">
              <a:avLst/>
            </a:prstGeom>
            <a:ln w="19050">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cxnSpLocks/>
            </p:cNvCxnSpPr>
            <p:nvPr/>
          </p:nvCxnSpPr>
          <p:spPr>
            <a:xfrm>
              <a:off x="6704392" y="2500792"/>
              <a:ext cx="796566"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cxnSpLocks/>
            </p:cNvCxnSpPr>
            <p:nvPr/>
          </p:nvCxnSpPr>
          <p:spPr>
            <a:xfrm>
              <a:off x="6724841" y="2888126"/>
              <a:ext cx="776117"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14" name="组合 13"/>
          <p:cNvGrpSpPr/>
          <p:nvPr/>
        </p:nvGrpSpPr>
        <p:grpSpPr>
          <a:xfrm>
            <a:off x="7319114" y="4585341"/>
            <a:ext cx="2571768" cy="1729346"/>
            <a:chOff x="6286512" y="3786190"/>
            <a:chExt cx="2571768" cy="1729346"/>
          </a:xfrm>
        </p:grpSpPr>
        <p:sp>
          <p:nvSpPr>
            <p:cNvPr id="15" name="TextBox 16"/>
            <p:cNvSpPr txBox="1"/>
            <p:nvPr/>
          </p:nvSpPr>
          <p:spPr>
            <a:xfrm>
              <a:off x="6286512" y="4572008"/>
              <a:ext cx="2571768" cy="943528"/>
            </a:xfrm>
            <a:prstGeom prst="rect">
              <a:avLst/>
            </a:prstGeom>
            <a:noFill/>
          </p:spPr>
          <p:txBody>
            <a:bodyPr wrap="square" rtlCol="0">
              <a:spAutoFit/>
            </a:bodyPr>
            <a:lstStyle/>
            <a:p>
              <a:pPr algn="l">
                <a:lnSpc>
                  <a:spcPct val="150000"/>
                </a:lnSpc>
                <a:spcBef>
                  <a:spcPts val="0"/>
                </a:spcBef>
              </a:pP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p>
            <a:p>
              <a:pPr algn="l">
                <a:lnSpc>
                  <a:spcPct val="150000"/>
                </a:lnSpc>
                <a:spcBef>
                  <a:spcPts val="0"/>
                </a:spcBef>
              </a:pP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baseline="30000"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+2</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+1</a:t>
              </a:r>
              <a:r>
                <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endPar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sp>
          <p:nvSpPr>
            <p:cNvPr id="16" name="下箭头 17"/>
            <p:cNvSpPr/>
            <p:nvPr/>
          </p:nvSpPr>
          <p:spPr>
            <a:xfrm>
              <a:off x="7572396" y="3786190"/>
              <a:ext cx="285752" cy="714380"/>
            </a:xfrm>
            <a:prstGeom prst="downArrow">
              <a:avLst/>
            </a:prstGeom>
            <a:solidFill>
              <a:srgbClr val="C0262E"/>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7" name="文本框 16"/>
          <p:cNvSpPr txBox="1"/>
          <p:nvPr/>
        </p:nvSpPr>
        <p:spPr>
          <a:xfrm>
            <a:off x="1053074" y="147116"/>
            <a:ext cx="816249" cy="461665"/>
          </a:xfrm>
          <a:prstGeom prst="rect">
            <a:avLst/>
          </a:prstGeom>
          <a:noFill/>
        </p:spPr>
        <p:txBody>
          <a:bodyPr wrap="none" rtlCol="0" anchor="ctr">
            <a:spAutoFit/>
          </a:bodyPr>
          <a:lstStyle/>
          <a:p>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示例</a:t>
            </a:r>
            <a:endPar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250"/>
                                        <p:tgtEl>
                                          <p:spTgt spid="5"/>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1500"/>
                                        <p:tgtEl>
                                          <p:spTgt spid="4"/>
                                        </p:tgtEl>
                                      </p:cBhvr>
                                    </p:animEffect>
                                  </p:childTnLst>
                                </p:cTn>
                              </p:par>
                            </p:childTnLst>
                          </p:cTn>
                        </p:par>
                        <p:par>
                          <p:cTn id="16" fill="hold">
                            <p:stCondLst>
                              <p:cond delay="3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par>
                          <p:cTn id="20" fill="hold">
                            <p:stCondLst>
                              <p:cond delay="4500"/>
                            </p:stCondLst>
                            <p:childTnLst>
                              <p:par>
                                <p:cTn id="21" presetID="22" presetClass="entr" presetSubtype="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2">
            <a:extLst>
              <a:ext uri="{28A0092B-C50C-407E-A947-70E740481C1C}">
                <a14:useLocalDpi xmlns:a14="http://schemas.microsoft.com/office/drawing/2010/main" val="0"/>
              </a:ext>
            </a:extLst>
          </a:blip>
          <a:srcRect l="8356" t="7201" r="6180"/>
          <a:stretch>
            <a:fillRect/>
          </a:stretch>
        </p:blipFill>
        <p:spPr>
          <a:xfrm>
            <a:off x="1053074" y="1609782"/>
            <a:ext cx="5388938" cy="5206264"/>
          </a:xfrm>
          <a:prstGeom prst="rect">
            <a:avLst/>
          </a:prstGeom>
        </p:spPr>
      </p:pic>
      <p:sp>
        <p:nvSpPr>
          <p:cNvPr id="5" name="Text Box 4"/>
          <p:cNvSpPr txBox="1">
            <a:spLocks noChangeArrowheads="1"/>
          </p:cNvSpPr>
          <p:nvPr/>
        </p:nvSpPr>
        <p:spPr bwMode="auto">
          <a:xfrm>
            <a:off x="3379746" y="2503358"/>
            <a:ext cx="2611106" cy="1866858"/>
          </a:xfrm>
          <a:prstGeom prst="rect">
            <a:avLst/>
          </a:prstGeom>
          <a:noFill/>
          <a:ln w="9525">
            <a:noFill/>
            <a:miter lim="800000"/>
          </a:ln>
          <a:effectLst/>
        </p:spPr>
        <p:txBody>
          <a:bodyPr wrap="square">
            <a:spAutoFit/>
          </a:bodyPr>
          <a:lstStyle/>
          <a:p>
            <a:pPr algn="just">
              <a:lnSpc>
                <a:spcPct val="150000"/>
              </a:lnSpc>
            </a:pP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算法中执行时间</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是问题规模</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的某个函数</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f</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525252"/>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a:t>
            </a:r>
            <a:r>
              <a:rPr lang="zh-CN" altLang="en-US" sz="2000" b="1" dirty="0">
                <a:solidFill>
                  <a:srgbClr val="525252"/>
                </a:solidFill>
                <a:latin typeface="楷体" panose="02010609060101010101" pitchFamily="49" charset="-122"/>
                <a:ea typeface="楷体" panose="02010609060101010101" pitchFamily="49" charset="-122"/>
                <a:cs typeface="Consolas" panose="020B0609020204030204" pitchFamily="49" charset="0"/>
              </a:rPr>
              <a:t>，记作：</a:t>
            </a:r>
          </a:p>
          <a:p>
            <a:pPr algn="just">
              <a:lnSpc>
                <a:spcPct val="150000"/>
              </a:lnSpc>
            </a:pPr>
            <a:r>
              <a:rPr lang="zh-CN" altLang="en-US" sz="2000" b="1" dirty="0">
                <a:solidFill>
                  <a:srgbClr val="0000FF"/>
                </a:solidFill>
                <a:latin typeface="楷体" panose="02010609060101010101" pitchFamily="49" charset="-122"/>
                <a:ea typeface="楷体" panose="02010609060101010101" pitchFamily="49" charset="-122"/>
                <a:cs typeface="Consolas" panose="020B0609020204030204" pitchFamily="49" charset="0"/>
              </a:rPr>
              <a:t>   </a:t>
            </a:r>
            <a:r>
              <a:rPr lang="en-US"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T(</a:t>
            </a:r>
            <a:r>
              <a:rPr lang="en-US" altLang="zh-CN" sz="2000" b="1" i="1" dirty="0">
                <a:solidFill>
                  <a:srgbClr val="C0262E"/>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 = O(</a:t>
            </a:r>
            <a:r>
              <a:rPr lang="en-US" altLang="zh-CN" sz="2000" b="1" i="1" dirty="0">
                <a:solidFill>
                  <a:srgbClr val="C0262E"/>
                </a:solidFill>
                <a:latin typeface="楷体" panose="02010609060101010101" pitchFamily="49" charset="-122"/>
                <a:ea typeface="楷体" panose="02010609060101010101" pitchFamily="49" charset="-122"/>
                <a:cs typeface="Consolas" panose="020B0609020204030204" pitchFamily="49" charset="0"/>
              </a:rPr>
              <a:t>f</a:t>
            </a:r>
            <a:r>
              <a:rPr lang="en-US"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a:t>
            </a:r>
            <a:r>
              <a:rPr lang="en-US" altLang="zh-CN" sz="2000" b="1" i="1" dirty="0">
                <a:solidFill>
                  <a:srgbClr val="C0262E"/>
                </a:solidFill>
                <a:latin typeface="楷体" panose="02010609060101010101" pitchFamily="49" charset="-122"/>
                <a:ea typeface="楷体" panose="02010609060101010101" pitchFamily="49" charset="-122"/>
                <a:cs typeface="Consolas" panose="020B0609020204030204" pitchFamily="49" charset="0"/>
              </a:rPr>
              <a:t>n</a:t>
            </a:r>
            <a:r>
              <a:rPr lang="en-US" altLang="zh-CN" sz="2000" b="1" dirty="0">
                <a:solidFill>
                  <a:srgbClr val="C0262E"/>
                </a:solidFill>
                <a:latin typeface="楷体" panose="02010609060101010101" pitchFamily="49" charset="-122"/>
                <a:ea typeface="楷体" panose="02010609060101010101" pitchFamily="49" charset="-122"/>
                <a:cs typeface="Consolas" panose="020B0609020204030204" pitchFamily="49" charset="0"/>
              </a:rPr>
              <a:t>))</a:t>
            </a:r>
          </a:p>
        </p:txBody>
      </p:sp>
      <p:grpSp>
        <p:nvGrpSpPr>
          <p:cNvPr id="6" name="组合 5"/>
          <p:cNvGrpSpPr/>
          <p:nvPr/>
        </p:nvGrpSpPr>
        <p:grpSpPr>
          <a:xfrm>
            <a:off x="7338614" y="1888715"/>
            <a:ext cx="2775710" cy="3547396"/>
            <a:chOff x="2939298" y="2643182"/>
            <a:chExt cx="2775710" cy="3547396"/>
          </a:xfrm>
        </p:grpSpPr>
        <p:sp>
          <p:nvSpPr>
            <p:cNvPr id="7" name="Rectangle 10"/>
            <p:cNvSpPr>
              <a:spLocks noChangeArrowheads="1"/>
            </p:cNvSpPr>
            <p:nvPr/>
          </p:nvSpPr>
          <p:spPr bwMode="auto">
            <a:xfrm>
              <a:off x="4728406" y="2951539"/>
              <a:ext cx="597666" cy="36277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cf</a:t>
              </a:r>
              <a:r>
                <a:rPr kumimoji="0" lang="en-US" altLang="zh-CN" sz="180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a:t>
              </a:r>
              <a:r>
                <a:rPr kumimoji="0" lang="en-US" altLang="zh-CN" sz="1800" i="1"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n</a:t>
              </a:r>
              <a:r>
                <a:rPr kumimoji="0" lang="en-US" altLang="zh-CN" sz="180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a:t>
              </a:r>
            </a:p>
          </p:txBody>
        </p:sp>
        <p:sp>
          <p:nvSpPr>
            <p:cNvPr id="8" name="Rectangle 9"/>
            <p:cNvSpPr>
              <a:spLocks noChangeArrowheads="1"/>
            </p:cNvSpPr>
            <p:nvPr/>
          </p:nvSpPr>
          <p:spPr bwMode="auto">
            <a:xfrm>
              <a:off x="5117342" y="3741864"/>
              <a:ext cx="597666" cy="362772"/>
            </a:xfrm>
            <a:prstGeom prst="rect">
              <a:avLst/>
            </a:prstGeom>
            <a:solidFill>
              <a:srgbClr val="FFFFFF"/>
            </a:solidFill>
            <a:ln w="9525">
              <a:noFill/>
              <a:miter lim="800000"/>
            </a:ln>
          </p:spPr>
          <p:txBody>
            <a:bodyPr vert="horz" wrap="square" lIns="360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T(</a:t>
              </a:r>
              <a:r>
                <a:rPr kumimoji="0" lang="en-US" altLang="zh-CN" sz="1800" i="1"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n</a:t>
              </a:r>
              <a:r>
                <a:rPr kumimoji="0" lang="en-US" altLang="zh-CN" sz="180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a:t>
              </a:r>
            </a:p>
          </p:txBody>
        </p:sp>
        <p:sp>
          <p:nvSpPr>
            <p:cNvPr id="9" name="AutoShape 8"/>
            <p:cNvSpPr>
              <a:spLocks noChangeShapeType="1"/>
            </p:cNvSpPr>
            <p:nvPr/>
          </p:nvSpPr>
          <p:spPr bwMode="auto">
            <a:xfrm>
              <a:off x="2939298" y="2653547"/>
              <a:ext cx="1296" cy="3071905"/>
            </a:xfrm>
            <a:prstGeom prst="straightConnector1">
              <a:avLst/>
            </a:prstGeom>
            <a:ln w="19050">
              <a:solidFill>
                <a:schemeClr val="bg1">
                  <a:lumMod val="50000"/>
                </a:schemeClr>
              </a:solidFill>
              <a:headEnd type="arrow"/>
              <a:tailEnd type="none"/>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AutoShape 7"/>
            <p:cNvSpPr>
              <a:spLocks noChangeShapeType="1"/>
            </p:cNvSpPr>
            <p:nvPr/>
          </p:nvSpPr>
          <p:spPr bwMode="auto">
            <a:xfrm>
              <a:off x="2939298" y="5725452"/>
              <a:ext cx="2359548" cy="1296"/>
            </a:xfrm>
            <a:prstGeom prst="straightConnector1">
              <a:avLst/>
            </a:prstGeom>
            <a:ln w="19050">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1" name="AutoShape 6"/>
            <p:cNvSpPr>
              <a:spLocks noChangeShapeType="1"/>
            </p:cNvSpPr>
            <p:nvPr/>
          </p:nvSpPr>
          <p:spPr bwMode="auto">
            <a:xfrm flipH="1">
              <a:off x="3431951" y="4765401"/>
              <a:ext cx="1296" cy="969121"/>
            </a:xfrm>
            <a:prstGeom prst="straightConnector1">
              <a:avLst/>
            </a:prstGeom>
            <a:noFill/>
            <a:ln w="9525">
              <a:solidFill>
                <a:srgbClr val="000000"/>
              </a:solidFill>
              <a:prstDash val="dash"/>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Rectangle 5"/>
            <p:cNvSpPr>
              <a:spLocks noChangeArrowheads="1"/>
            </p:cNvSpPr>
            <p:nvPr/>
          </p:nvSpPr>
          <p:spPr bwMode="auto">
            <a:xfrm>
              <a:off x="5182165" y="5827806"/>
              <a:ext cx="234658" cy="36277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n</a:t>
              </a:r>
              <a:endParaRPr kumimoji="0" lang="en-US" altLang="zh-CN" sz="180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13" name="Freeform 4"/>
            <p:cNvSpPr/>
            <p:nvPr/>
          </p:nvSpPr>
          <p:spPr bwMode="auto">
            <a:xfrm>
              <a:off x="2940594" y="3715952"/>
              <a:ext cx="2267500" cy="1565104"/>
            </a:xfrm>
            <a:custGeom>
              <a:avLst/>
              <a:gdLst/>
              <a:ahLst/>
              <a:cxnLst>
                <a:cxn ang="0">
                  <a:pos x="0" y="980"/>
                </a:cxn>
                <a:cxn ang="0">
                  <a:pos x="169" y="1160"/>
                </a:cxn>
                <a:cxn ang="0">
                  <a:pos x="258" y="690"/>
                </a:cxn>
                <a:cxn ang="0">
                  <a:pos x="389" y="830"/>
                </a:cxn>
                <a:cxn ang="0">
                  <a:pos x="519" y="960"/>
                </a:cxn>
                <a:cxn ang="0">
                  <a:pos x="789" y="830"/>
                </a:cxn>
                <a:cxn ang="0">
                  <a:pos x="1249" y="510"/>
                </a:cxn>
                <a:cxn ang="0">
                  <a:pos x="1749" y="0"/>
                </a:cxn>
              </a:cxnLst>
              <a:rect l="0" t="0" r="r" b="b"/>
              <a:pathLst>
                <a:path w="1749" h="1208">
                  <a:moveTo>
                    <a:pt x="0" y="980"/>
                  </a:moveTo>
                  <a:cubicBezTo>
                    <a:pt x="63" y="1094"/>
                    <a:pt x="126" y="1208"/>
                    <a:pt x="169" y="1160"/>
                  </a:cubicBezTo>
                  <a:cubicBezTo>
                    <a:pt x="212" y="1112"/>
                    <a:pt x="221" y="745"/>
                    <a:pt x="258" y="690"/>
                  </a:cubicBezTo>
                  <a:cubicBezTo>
                    <a:pt x="295" y="635"/>
                    <a:pt x="345" y="785"/>
                    <a:pt x="389" y="830"/>
                  </a:cubicBezTo>
                  <a:cubicBezTo>
                    <a:pt x="433" y="875"/>
                    <a:pt x="452" y="960"/>
                    <a:pt x="519" y="960"/>
                  </a:cubicBezTo>
                  <a:cubicBezTo>
                    <a:pt x="586" y="960"/>
                    <a:pt x="667" y="905"/>
                    <a:pt x="789" y="830"/>
                  </a:cubicBezTo>
                  <a:cubicBezTo>
                    <a:pt x="911" y="755"/>
                    <a:pt x="1089" y="648"/>
                    <a:pt x="1249" y="510"/>
                  </a:cubicBezTo>
                  <a:cubicBezTo>
                    <a:pt x="1409" y="372"/>
                    <a:pt x="1645" y="106"/>
                    <a:pt x="1749" y="0"/>
                  </a:cubicBezTo>
                </a:path>
              </a:pathLst>
            </a:custGeom>
            <a:ln w="19050">
              <a:solidFill>
                <a:srgbClr val="C0262E"/>
              </a:solidFill>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Freeform 3"/>
            <p:cNvSpPr/>
            <p:nvPr/>
          </p:nvSpPr>
          <p:spPr bwMode="auto">
            <a:xfrm>
              <a:off x="2940594" y="3197706"/>
              <a:ext cx="2254535" cy="1982292"/>
            </a:xfrm>
            <a:custGeom>
              <a:avLst/>
              <a:gdLst/>
              <a:ahLst/>
              <a:cxnLst>
                <a:cxn ang="0">
                  <a:pos x="0" y="1530"/>
                </a:cxn>
                <a:cxn ang="0">
                  <a:pos x="429" y="1180"/>
                </a:cxn>
                <a:cxn ang="0">
                  <a:pos x="919" y="960"/>
                </a:cxn>
                <a:cxn ang="0">
                  <a:pos x="1739" y="0"/>
                </a:cxn>
              </a:cxnLst>
              <a:rect l="0" t="0" r="r" b="b"/>
              <a:pathLst>
                <a:path w="1739" h="1530">
                  <a:moveTo>
                    <a:pt x="0" y="1530"/>
                  </a:moveTo>
                  <a:cubicBezTo>
                    <a:pt x="138" y="1402"/>
                    <a:pt x="276" y="1275"/>
                    <a:pt x="429" y="1180"/>
                  </a:cubicBezTo>
                  <a:cubicBezTo>
                    <a:pt x="582" y="1085"/>
                    <a:pt x="701" y="1157"/>
                    <a:pt x="919" y="960"/>
                  </a:cubicBezTo>
                  <a:cubicBezTo>
                    <a:pt x="1137" y="763"/>
                    <a:pt x="1568" y="200"/>
                    <a:pt x="1739" y="0"/>
                  </a:cubicBezTo>
                </a:path>
              </a:pathLst>
            </a:custGeom>
            <a:ln w="19050">
              <a:solidFill>
                <a:srgbClr val="C0262E"/>
              </a:solidFill>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Rectangle 2"/>
            <p:cNvSpPr>
              <a:spLocks noChangeArrowheads="1"/>
            </p:cNvSpPr>
            <p:nvPr/>
          </p:nvSpPr>
          <p:spPr bwMode="auto">
            <a:xfrm>
              <a:off x="3341199" y="5775981"/>
              <a:ext cx="337078" cy="36277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n</a:t>
              </a:r>
              <a:r>
                <a:rPr kumimoji="0" lang="en-US" altLang="zh-CN" sz="1800" i="0" u="none" strike="noStrike" cap="none" normalizeH="0" baseline="-3000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0</a:t>
              </a:r>
              <a:endParaRPr kumimoji="0" lang="en-US" altLang="zh-CN" sz="1800" i="0" u="none" strike="noStrike" cap="none" normalizeH="0" baseline="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endParaRPr>
            </a:p>
          </p:txBody>
        </p:sp>
        <p:sp>
          <p:nvSpPr>
            <p:cNvPr id="16" name="Rectangle 9"/>
            <p:cNvSpPr>
              <a:spLocks noChangeArrowheads="1"/>
            </p:cNvSpPr>
            <p:nvPr/>
          </p:nvSpPr>
          <p:spPr bwMode="auto">
            <a:xfrm>
              <a:off x="3071802" y="2643182"/>
              <a:ext cx="1000132" cy="362772"/>
            </a:xfrm>
            <a:prstGeom prst="rect">
              <a:avLst/>
            </a:prstGeom>
            <a:solidFill>
              <a:srgbClr val="FFFFFF"/>
            </a:solidFill>
            <a:ln w="9525">
              <a:noFill/>
              <a:miter lim="800000"/>
            </a:ln>
          </p:spPr>
          <p:txBody>
            <a:bodyPr vert="horz" wrap="square" lIns="360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dirty="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rPr>
                <a:t>执行时间</a:t>
              </a:r>
              <a:endParaRPr kumimoji="0" lang="en-US" altLang="zh-CN" sz="1800" i="0" u="none" strike="noStrike" cap="none" normalizeH="0" baseline="0" dirty="0">
                <a:ln>
                  <a:noFill/>
                </a:ln>
                <a:solidFill>
                  <a:srgbClr val="525252"/>
                </a:solidFill>
                <a:effectLst/>
                <a:latin typeface="思源黑体 CN Medium" panose="020B0600000000000000" pitchFamily="34" charset="-122"/>
                <a:ea typeface="思源黑体 CN Medium" panose="020B0600000000000000" pitchFamily="34" charset="-122"/>
                <a:cs typeface="Consolas" panose="020B0609020204030204" pitchFamily="49" charset="0"/>
              </a:endParaRPr>
            </a:p>
          </p:txBody>
        </p:sp>
      </p:grpSp>
      <p:sp>
        <p:nvSpPr>
          <p:cNvPr id="17" name="文本框 16"/>
          <p:cNvSpPr txBox="1"/>
          <p:nvPr/>
        </p:nvSpPr>
        <p:spPr>
          <a:xfrm>
            <a:off x="1053074" y="147116"/>
            <a:ext cx="3656770" cy="461665"/>
          </a:xfrm>
          <a:prstGeom prst="rect">
            <a:avLst/>
          </a:prstGeom>
          <a:noFill/>
        </p:spPr>
        <p:txBody>
          <a:bodyPr wrap="none" rtlCol="0" anchor="ctr">
            <a:spAutoFit/>
          </a:bodyPr>
          <a:lstStyle/>
          <a:p>
            <a:r>
              <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T(n)</a:t>
            </a:r>
            <a:r>
              <a:rPr lang="zh-CN" altLang="en-US" sz="2400" dirty="0">
                <a:solidFill>
                  <a:srgbClr val="525252"/>
                </a:solidFill>
                <a:latin typeface="思源黑体 CN Medium" panose="020B0600000000000000" pitchFamily="34" charset="-122"/>
                <a:ea typeface="思源黑体 CN Medium" panose="020B0600000000000000" pitchFamily="34" charset="-122"/>
                <a:cs typeface="Arial" panose="020B0604020202020204"/>
              </a:rPr>
              <a:t>采用时间复杂度表示</a:t>
            </a:r>
            <a:endParaRPr lang="en-US" altLang="zh-CN" sz="2400" dirty="0">
              <a:solidFill>
                <a:srgbClr val="525252"/>
              </a:solidFill>
              <a:latin typeface="思源黑体 CN Medium" panose="020B0600000000000000" pitchFamily="34" charset="-122"/>
              <a:ea typeface="思源黑体 CN Medium" panose="020B0600000000000000"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250"/>
                                        <p:tgtEl>
                                          <p:spTgt spid="5"/>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Y2MjQwNzI0OTM0YTU2NzllMzQyZjJkMjRkOWNhZjQ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29.910236220472,&quot;width&quot;:10468.02362204724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2421</Words>
  <Application>Microsoft Office PowerPoint</Application>
  <PresentationFormat>宽屏</PresentationFormat>
  <Paragraphs>424</Paragraphs>
  <Slides>48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3" baseType="lpstr">
      <vt:lpstr>等线</vt:lpstr>
      <vt:lpstr>等线 Light</vt:lpstr>
      <vt:lpstr>仿宋</vt:lpstr>
      <vt:lpstr>楷体</vt:lpstr>
      <vt:lpstr>思源黑体 CN Heavy</vt:lpstr>
      <vt:lpstr>思源黑体 CN Medium</vt:lpstr>
      <vt:lpstr>宋体</vt:lpstr>
      <vt:lpstr>Arial</vt:lpstr>
      <vt:lpstr>Arial Black</vt:lpstr>
      <vt:lpstr>Calibri</vt:lpstr>
      <vt:lpstr>Consolas</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美玉</dc:creator>
  <cp:lastModifiedBy>Shi Zhendong</cp:lastModifiedBy>
  <cp:revision>131</cp:revision>
  <dcterms:created xsi:type="dcterms:W3CDTF">2022-08-16T12:32:00Z</dcterms:created>
  <dcterms:modified xsi:type="dcterms:W3CDTF">2024-03-06T04:19:27Z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48ADB1DCCA5F4DCBB913AE82014DC829</vt:lpwstr>
  </property>
  <property fmtid="{D5CDD505-2E9C-101B-9397-08002B2CF9AE}" pid="3" name="KSOProductBuildVer">
    <vt:lpwstr>2052-11.1.0.12302</vt:lpwstr>
  </property>
</Properties>
</file>