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0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9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0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1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4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28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29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1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2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3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5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36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37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38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9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4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42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56" r:id="rId2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  <p:sldMasterId id="2147483696" r:id="rId12"/>
    <p:sldMasterId id="2147483700" r:id="rId13"/>
    <p:sldMasterId id="2147483704" r:id="rId14"/>
    <p:sldMasterId id="2147483708" r:id="rId15"/>
    <p:sldMasterId id="2147483712" r:id="rId16"/>
    <p:sldMasterId id="2147483716" r:id="rId17"/>
    <p:sldMasterId id="2147483720" r:id="rId18"/>
    <p:sldMasterId id="2147483724" r:id="rId19"/>
    <p:sldMasterId id="2147483728" r:id="rId20"/>
    <p:sldMasterId id="2147483732" r:id="rId21"/>
    <p:sldMasterId id="2147483740" r:id="rId22"/>
    <p:sldMasterId id="2147483744" r:id="rId23"/>
    <p:sldMasterId id="2147483748" r:id="rId24"/>
    <p:sldMasterId id="2147483752" r:id="rId25"/>
    <p:sldMasterId id="2147483760" r:id="rId26"/>
    <p:sldMasterId id="2147483764" r:id="rId27"/>
    <p:sldMasterId id="2147483768" r:id="rId28"/>
    <p:sldMasterId id="2147483772" r:id="rId29"/>
    <p:sldMasterId id="2147483776" r:id="rId30"/>
    <p:sldMasterId id="2147483780" r:id="rId31"/>
    <p:sldMasterId id="2147483784" r:id="rId32"/>
    <p:sldMasterId id="2147483788" r:id="rId33"/>
    <p:sldMasterId id="2147483792" r:id="rId34"/>
    <p:sldMasterId id="2147483796" r:id="rId35"/>
    <p:sldMasterId id="2147483800" r:id="rId36"/>
    <p:sldMasterId id="2147483804" r:id="rId37"/>
    <p:sldMasterId id="2147483808" r:id="rId38"/>
    <p:sldMasterId id="2147483812" r:id="rId39"/>
    <p:sldMasterId id="2147483816" r:id="rId40"/>
    <p:sldMasterId id="2147483820" r:id="rId41"/>
    <p:sldMasterId id="2147483824" r:id="rId42"/>
    <p:sldMasterId id="2147483828" r:id="rId43"/>
  </p:sldMasterIdLst>
  <p:notesMasterIdLst>
    <p:notesMasterId r:id="rId89"/>
  </p:notesMasterIdLst>
  <p:handoutMasterIdLst>
    <p:handoutMasterId r:id="rId90"/>
  </p:handoutMasterIdLst>
  <p:sldIdLst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2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0" r:id="rId62"/>
    <p:sldId id="491" r:id="rId63"/>
    <p:sldId id="492" r:id="rId64"/>
    <p:sldId id="519" r:id="rId65"/>
    <p:sldId id="494" r:id="rId66"/>
    <p:sldId id="495" r:id="rId67"/>
    <p:sldId id="496" r:id="rId68"/>
    <p:sldId id="497" r:id="rId69"/>
    <p:sldId id="499" r:id="rId70"/>
    <p:sldId id="500" r:id="rId71"/>
    <p:sldId id="501" r:id="rId72"/>
    <p:sldId id="502" r:id="rId73"/>
    <p:sldId id="503" r:id="rId74"/>
    <p:sldId id="504" r:id="rId75"/>
    <p:sldId id="505" r:id="rId76"/>
    <p:sldId id="506" r:id="rId77"/>
    <p:sldId id="507" r:id="rId78"/>
    <p:sldId id="508" r:id="rId79"/>
    <p:sldId id="509" r:id="rId80"/>
    <p:sldId id="510" r:id="rId81"/>
    <p:sldId id="511" r:id="rId82"/>
    <p:sldId id="512" r:id="rId83"/>
    <p:sldId id="513" r:id="rId84"/>
    <p:sldId id="514" r:id="rId85"/>
    <p:sldId id="515" r:id="rId86"/>
    <p:sldId id="518" r:id="rId87"/>
    <p:sldId id="516" r:id="rId88"/>
  </p:sldIdLst>
  <p:sldSz cx="12192000" cy="6858000"/>
  <p:notesSz cx="6858000" cy="9144000"/>
  <p:custDataLst>
    <p:tags r:id="rId91"/>
  </p:custDataLst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C0262E"/>
    <a:srgbClr val="FF00FF"/>
    <a:srgbClr val="0000FF"/>
    <a:srgbClr val="FF3399"/>
    <a:srgbClr val="006600"/>
    <a:srgbClr val="FF0066"/>
    <a:srgbClr val="339933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724" autoAdjust="0"/>
  </p:normalViewPr>
  <p:slideViewPr>
    <p:cSldViewPr>
      <p:cViewPr varScale="1">
        <p:scale>
          <a:sx n="114" d="100"/>
          <a:sy n="114" d="100"/>
        </p:scale>
        <p:origin x="96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" Target="slides/slide4.xml"/><Relationship Id="rId63" Type="http://schemas.openxmlformats.org/officeDocument/2006/relationships/slide" Target="slides/slide20.xml"/><Relationship Id="rId68" Type="http://schemas.openxmlformats.org/officeDocument/2006/relationships/slide" Target="slides/slide25.xml"/><Relationship Id="rId84" Type="http://schemas.openxmlformats.org/officeDocument/2006/relationships/slide" Target="slides/slide41.xml"/><Relationship Id="rId89" Type="http://schemas.openxmlformats.org/officeDocument/2006/relationships/notesMaster" Target="notesMasters/notesMaster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0.xml"/><Relationship Id="rId58" Type="http://schemas.openxmlformats.org/officeDocument/2006/relationships/slide" Target="slides/slide15.xml"/><Relationship Id="rId74" Type="http://schemas.openxmlformats.org/officeDocument/2006/relationships/slide" Target="slides/slide31.xml"/><Relationship Id="rId79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5.xml"/><Relationship Id="rId64" Type="http://schemas.openxmlformats.org/officeDocument/2006/relationships/slide" Target="slides/slide21.xml"/><Relationship Id="rId69" Type="http://schemas.openxmlformats.org/officeDocument/2006/relationships/slide" Target="slides/slide2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8.xml"/><Relationship Id="rId72" Type="http://schemas.openxmlformats.org/officeDocument/2006/relationships/slide" Target="slides/slide29.xml"/><Relationship Id="rId80" Type="http://schemas.openxmlformats.org/officeDocument/2006/relationships/slide" Target="slides/slide37.xml"/><Relationship Id="rId85" Type="http://schemas.openxmlformats.org/officeDocument/2006/relationships/slide" Target="slides/slide42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3.xml"/><Relationship Id="rId59" Type="http://schemas.openxmlformats.org/officeDocument/2006/relationships/slide" Target="slides/slide16.xml"/><Relationship Id="rId67" Type="http://schemas.openxmlformats.org/officeDocument/2006/relationships/slide" Target="slides/slide24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11.xml"/><Relationship Id="rId62" Type="http://schemas.openxmlformats.org/officeDocument/2006/relationships/slide" Target="slides/slide19.xml"/><Relationship Id="rId70" Type="http://schemas.openxmlformats.org/officeDocument/2006/relationships/slide" Target="slides/slide27.xml"/><Relationship Id="rId75" Type="http://schemas.openxmlformats.org/officeDocument/2006/relationships/slide" Target="slides/slide32.xml"/><Relationship Id="rId83" Type="http://schemas.openxmlformats.org/officeDocument/2006/relationships/slide" Target="slides/slide40.xml"/><Relationship Id="rId88" Type="http://schemas.openxmlformats.org/officeDocument/2006/relationships/slide" Target="slides/slide45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6.xml"/><Relationship Id="rId57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.xml"/><Relationship Id="rId52" Type="http://schemas.openxmlformats.org/officeDocument/2006/relationships/slide" Target="slides/slide9.xml"/><Relationship Id="rId60" Type="http://schemas.openxmlformats.org/officeDocument/2006/relationships/slide" Target="slides/slide17.xml"/><Relationship Id="rId65" Type="http://schemas.openxmlformats.org/officeDocument/2006/relationships/slide" Target="slides/slide22.xml"/><Relationship Id="rId73" Type="http://schemas.openxmlformats.org/officeDocument/2006/relationships/slide" Target="slides/slide30.xml"/><Relationship Id="rId78" Type="http://schemas.openxmlformats.org/officeDocument/2006/relationships/slide" Target="slides/slide35.xml"/><Relationship Id="rId81" Type="http://schemas.openxmlformats.org/officeDocument/2006/relationships/slide" Target="slides/slide38.xml"/><Relationship Id="rId86" Type="http://schemas.openxmlformats.org/officeDocument/2006/relationships/slide" Target="slides/slide43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7.xml"/><Relationship Id="rId55" Type="http://schemas.openxmlformats.org/officeDocument/2006/relationships/slide" Target="slides/slide12.xml"/><Relationship Id="rId76" Type="http://schemas.openxmlformats.org/officeDocument/2006/relationships/slide" Target="slides/slide33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8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2.xml"/><Relationship Id="rId66" Type="http://schemas.openxmlformats.org/officeDocument/2006/relationships/slide" Target="slides/slide23.xml"/><Relationship Id="rId87" Type="http://schemas.openxmlformats.org/officeDocument/2006/relationships/slide" Target="slides/slide44.xml"/><Relationship Id="rId61" Type="http://schemas.openxmlformats.org/officeDocument/2006/relationships/slide" Target="slides/slide18.xml"/><Relationship Id="rId82" Type="http://schemas.openxmlformats.org/officeDocument/2006/relationships/slide" Target="slides/slide3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13.xml"/><Relationship Id="rId77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Python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中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if __name__ == ‘__main__‘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：的作用和原理</a:t>
            </a:r>
          </a:p>
          <a:p>
            <a:endParaRPr lang="en-US" altLang="zh-CN" dirty="0"/>
          </a:p>
          <a:p>
            <a:r>
              <a:rPr lang="en-US" altLang="zh-CN" dirty="0"/>
              <a:t>https://blog.csdn.net/heqiang525/article/details/89879056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29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t>‹#›</a:t>
            </a:fld>
            <a:r>
              <a:rPr lang="en-US" altLang="zh-CN"/>
              <a:t>/43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.jpe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.jpe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.jpeg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.jpeg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.jpeg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.jpeg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.jpeg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.jpeg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1.jpeg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.jpeg"/><Relationship Id="rId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.jpeg"/><Relationship Id="rId4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1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.jpeg"/><Relationship Id="rId4" Type="http://schemas.openxmlformats.org/officeDocument/2006/relationships/theme" Target="../theme/theme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5" Type="http://schemas.openxmlformats.org/officeDocument/2006/relationships/image" Target="../media/image1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1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1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.jpeg"/><Relationship Id="rId4" Type="http://schemas.openxmlformats.org/officeDocument/2006/relationships/theme" Target="../theme/theme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1.jpeg"/><Relationship Id="rId4" Type="http://schemas.openxmlformats.org/officeDocument/2006/relationships/theme" Target="../theme/theme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1.jpeg"/><Relationship Id="rId4" Type="http://schemas.openxmlformats.org/officeDocument/2006/relationships/theme" Target="../theme/theme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5" Type="http://schemas.openxmlformats.org/officeDocument/2006/relationships/image" Target="../media/image1.jpeg"/><Relationship Id="rId4" Type="http://schemas.openxmlformats.org/officeDocument/2006/relationships/theme" Target="../theme/theme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5" Type="http://schemas.openxmlformats.org/officeDocument/2006/relationships/image" Target="../media/image1.jpeg"/><Relationship Id="rId4" Type="http://schemas.openxmlformats.org/officeDocument/2006/relationships/theme" Target="../theme/theme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1.jpeg"/><Relationship Id="rId4" Type="http://schemas.openxmlformats.org/officeDocument/2006/relationships/theme" Target="../theme/theme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5" Type="http://schemas.openxmlformats.org/officeDocument/2006/relationships/image" Target="../media/image1.jpeg"/><Relationship Id="rId4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1.jpeg"/><Relationship Id="rId4" Type="http://schemas.openxmlformats.org/officeDocument/2006/relationships/theme" Target="../theme/theme3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5" Type="http://schemas.openxmlformats.org/officeDocument/2006/relationships/image" Target="../media/image1.jpeg"/><Relationship Id="rId4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.jpeg"/><Relationship Id="rId4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5" Type="http://schemas.openxmlformats.org/officeDocument/2006/relationships/image" Target="../media/image1.jpeg"/><Relationship Id="rId4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1.jpeg"/><Relationship Id="rId4" Type="http://schemas.openxmlformats.org/officeDocument/2006/relationships/theme" Target="../theme/theme3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5" Type="http://schemas.openxmlformats.org/officeDocument/2006/relationships/image" Target="../media/image1.jpeg"/><Relationship Id="rId4" Type="http://schemas.openxmlformats.org/officeDocument/2006/relationships/theme" Target="../theme/theme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5" Type="http://schemas.openxmlformats.org/officeDocument/2006/relationships/image" Target="../media/image1.jpeg"/><Relationship Id="rId4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5" Type="http://schemas.openxmlformats.org/officeDocument/2006/relationships/image" Target="../media/image1.jpeg"/><Relationship Id="rId4" Type="http://schemas.openxmlformats.org/officeDocument/2006/relationships/theme" Target="../theme/theme4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theme" Target="../theme/theme4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4" Type="http://schemas.openxmlformats.org/officeDocument/2006/relationships/image" Target="../media/image1.jpeg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5" Type="http://schemas.openxmlformats.org/officeDocument/2006/relationships/image" Target="../media/image1.jpeg"/><Relationship Id="rId4" Type="http://schemas.openxmlformats.org/officeDocument/2006/relationships/theme" Target="../theme/theme4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jpe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7408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jpeg"/><Relationship Id="rId5" Type="http://schemas.openxmlformats.org/officeDocument/2006/relationships/tags" Target="../tags/tag6.xml"/><Relationship Id="rId10" Type="http://schemas.openxmlformats.org/officeDocument/2006/relationships/image" Target="../media/image5.jpeg"/><Relationship Id="rId4" Type="http://schemas.openxmlformats.org/officeDocument/2006/relationships/tags" Target="../tags/tag5.xml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4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13.png"/><Relationship Id="rId5" Type="http://schemas.openxmlformats.org/officeDocument/2006/relationships/tags" Target="../tags/tag70.xml"/><Relationship Id="rId10" Type="http://schemas.openxmlformats.org/officeDocument/2006/relationships/slideLayout" Target="../slideLayouts/slideLayout46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9.xml"/><Relationship Id="rId1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15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13.png"/><Relationship Id="rId5" Type="http://schemas.openxmlformats.org/officeDocument/2006/relationships/tags" Target="../tags/tag93.xml"/><Relationship Id="rId10" Type="http://schemas.openxmlformats.org/officeDocument/2006/relationships/slideLayout" Target="../slideLayouts/slideLayout55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9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hyperlink" Target="https://blog.csdn.net/heqiang525/article/details/89879056" TargetMode="Externa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slideLayout" Target="../slideLayouts/slideLayout61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19" Type="http://schemas.openxmlformats.org/officeDocument/2006/relationships/image" Target="../media/image18.tmp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64.xml"/><Relationship Id="rId1" Type="http://schemas.openxmlformats.org/officeDocument/2006/relationships/tags" Target="../tags/tag1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slideLayout" Target="../slideLayouts/slideLayout6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slideLayout" Target="../slideLayouts/slideLayout73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slideLayout" Target="../slideLayouts/slideLayout79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slideLayout" Target="../slideLayouts/slideLayout8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8.jpe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slideLayout" Target="../slideLayouts/slideLayout85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slideLayout" Target="../slideLayouts/slideLayout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5" Type="http://schemas.openxmlformats.org/officeDocument/2006/relationships/tags" Target="../tags/tag186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2" Type="http://schemas.openxmlformats.org/officeDocument/2006/relationships/tags" Target="../tags/tag194.xml"/><Relationship Id="rId16" Type="http://schemas.openxmlformats.org/officeDocument/2006/relationships/image" Target="../media/image11.jpeg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5" Type="http://schemas.openxmlformats.org/officeDocument/2006/relationships/slideLayout" Target="../slideLayouts/slideLayout91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image" Target="../media/image9.jpeg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slideLayout" Target="../slideLayouts/slideLayout9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4" Type="http://schemas.openxmlformats.org/officeDocument/2006/relationships/slideLayout" Target="../slideLayouts/slideLayout10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9" Type="http://schemas.openxmlformats.org/officeDocument/2006/relationships/slideLayout" Target="../slideLayouts/slideLayout10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9.xml"/><Relationship Id="rId1" Type="http://schemas.openxmlformats.org/officeDocument/2006/relationships/tags" Target="../tags/tag2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8.jpe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slideLayout" Target="../slideLayouts/slideLayout10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118.xml"/><Relationship Id="rId1" Type="http://schemas.openxmlformats.org/officeDocument/2006/relationships/tags" Target="../tags/tag23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10" Type="http://schemas.openxmlformats.org/officeDocument/2006/relationships/slideLayout" Target="../slideLayouts/slideLayout121.xml"/><Relationship Id="rId4" Type="http://schemas.openxmlformats.org/officeDocument/2006/relationships/tags" Target="../tags/tag242.xml"/><Relationship Id="rId9" Type="http://schemas.openxmlformats.org/officeDocument/2006/relationships/tags" Target="../tags/tag2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4.xml"/><Relationship Id="rId1" Type="http://schemas.openxmlformats.org/officeDocument/2006/relationships/tags" Target="../tags/tag24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3" Type="http://schemas.openxmlformats.org/officeDocument/2006/relationships/tags" Target="../tags/tag251.xml"/><Relationship Id="rId21" Type="http://schemas.openxmlformats.org/officeDocument/2006/relationships/image" Target="../media/image18.tmp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20" Type="http://schemas.openxmlformats.org/officeDocument/2006/relationships/slideLayout" Target="../slideLayouts/slideLayout124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10" Type="http://schemas.openxmlformats.org/officeDocument/2006/relationships/tags" Target="../tags/tag258.xml"/><Relationship Id="rId19" Type="http://schemas.openxmlformats.org/officeDocument/2006/relationships/tags" Target="../tags/tag267.xml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28.xml"/><Relationship Id="rId1" Type="http://schemas.openxmlformats.org/officeDocument/2006/relationships/tags" Target="../tags/tag268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9.jpe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slideLayout" Target="../slideLayouts/slideLayout16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619" y="6382637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2619" y="6666062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2619" y="6099212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7997" y="5815787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-2435"/>
            <a:ext cx="12192000" cy="562858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252" b="91606" l="47512" r="90877">
                        <a14:foregroundMark x1="52666" y1="72810" x2="52666" y2="72810"/>
                        <a14:foregroundMark x1="73697" y1="84763" x2="73697" y2="84763"/>
                        <a14:foregroundMark x1="87915" y1="75912" x2="87915" y2="75912"/>
                        <a14:foregroundMark x1="87618" y1="79106" x2="87618" y2="79106"/>
                        <a14:foregroundMark x1="88922" y1="79380" x2="88922" y2="79380"/>
                        <a14:backgroundMark x1="56220" y1="63686" x2="56220" y2="63686"/>
                        <a14:backgroundMark x1="57050" y1="68431" x2="57050" y2="68431"/>
                        <a14:backgroundMark x1="86552" y1="68066" x2="86552" y2="68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08" t="44162" r="8087" b="6249"/>
          <a:stretch>
            <a:fillRect/>
          </a:stretch>
        </p:blipFill>
        <p:spPr>
          <a:xfrm>
            <a:off x="7409094" y="3837289"/>
            <a:ext cx="4186990" cy="30087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8584" y="4327370"/>
            <a:ext cx="4552105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0" dirty="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0" dirty="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800" b="0" dirty="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线性表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303" r="21834"/>
          <a:stretch>
            <a:fillRect/>
          </a:stretch>
        </p:blipFill>
        <p:spPr>
          <a:xfrm>
            <a:off x="1302107" y="1108354"/>
            <a:ext cx="510761" cy="2465554"/>
          </a:xfrm>
          <a:custGeom>
            <a:avLst/>
            <a:gdLst>
              <a:gd name="connsiteX0" fmla="*/ 370542 w 741084"/>
              <a:gd name="connsiteY0" fmla="*/ 0 h 3577373"/>
              <a:gd name="connsiteX1" fmla="*/ 741084 w 741084"/>
              <a:gd name="connsiteY1" fmla="*/ 370542 h 3577373"/>
              <a:gd name="connsiteX2" fmla="*/ 741083 w 741084"/>
              <a:gd name="connsiteY2" fmla="*/ 3206832 h 3577373"/>
              <a:gd name="connsiteX3" fmla="*/ 514773 w 741084"/>
              <a:gd name="connsiteY3" fmla="*/ 3548255 h 3577373"/>
              <a:gd name="connsiteX4" fmla="*/ 370546 w 741084"/>
              <a:gd name="connsiteY4" fmla="*/ 3577373 h 3577373"/>
              <a:gd name="connsiteX5" fmla="*/ 370542 w 741084"/>
              <a:gd name="connsiteY5" fmla="*/ 3577373 h 3577373"/>
              <a:gd name="connsiteX6" fmla="*/ 0 w 741084"/>
              <a:gd name="connsiteY6" fmla="*/ 3206831 h 3577373"/>
              <a:gd name="connsiteX7" fmla="*/ 0 w 741084"/>
              <a:gd name="connsiteY7" fmla="*/ 370542 h 3577373"/>
              <a:gd name="connsiteX8" fmla="*/ 370542 w 741084"/>
              <a:gd name="connsiteY8" fmla="*/ 0 h 35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084" h="3577373">
                <a:moveTo>
                  <a:pt x="370542" y="0"/>
                </a:moveTo>
                <a:cubicBezTo>
                  <a:pt x="575187" y="0"/>
                  <a:pt x="741084" y="165897"/>
                  <a:pt x="741084" y="370542"/>
                </a:cubicBezTo>
                <a:cubicBezTo>
                  <a:pt x="741084" y="1315972"/>
                  <a:pt x="741083" y="2261402"/>
                  <a:pt x="741083" y="3206832"/>
                </a:cubicBezTo>
                <a:cubicBezTo>
                  <a:pt x="741083" y="3360316"/>
                  <a:pt x="647766" y="3492004"/>
                  <a:pt x="514773" y="3548255"/>
                </a:cubicBezTo>
                <a:lnTo>
                  <a:pt x="370546" y="3577373"/>
                </a:lnTo>
                <a:lnTo>
                  <a:pt x="370542" y="3577373"/>
                </a:lnTo>
                <a:cubicBezTo>
                  <a:pt x="165897" y="3577373"/>
                  <a:pt x="0" y="3411476"/>
                  <a:pt x="0" y="3206831"/>
                </a:cubicBezTo>
                <a:lnTo>
                  <a:pt x="0" y="370542"/>
                </a:lnTo>
                <a:cubicBezTo>
                  <a:pt x="0" y="165897"/>
                  <a:pt x="165897" y="0"/>
                  <a:pt x="370542" y="0"/>
                </a:cubicBez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C0262E"/>
              </a:clrFrom>
              <a:clrTo>
                <a:srgbClr val="C026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/>
          <a:stretch>
            <a:fillRect/>
          </a:stretch>
        </p:blipFill>
        <p:spPr>
          <a:xfrm>
            <a:off x="2885562" y="886846"/>
            <a:ext cx="6647195" cy="30669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t="4127" r="4069" b="2975"/>
          <a:stretch>
            <a:fillRect/>
          </a:stretch>
        </p:blipFill>
        <p:spPr>
          <a:xfrm>
            <a:off x="896470" y="5626149"/>
            <a:ext cx="1233480" cy="123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420532"/>
            <a:ext cx="1944216" cy="19411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0766" y="2077856"/>
            <a:ext cx="4786346" cy="424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）将元素</a:t>
            </a:r>
            <a:r>
              <a:rPr lang="en-US" altLang="zh-CN" sz="2000" i="1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zh-CN" sz="2000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添加的线性表末尾</a:t>
            </a:r>
            <a:r>
              <a:rPr lang="en-US" altLang="zh-CN" sz="2000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Add(</a:t>
            </a:r>
            <a:r>
              <a:rPr lang="en-US" altLang="zh-CN" sz="2000" i="1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 sz="2000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5344" y="6145768"/>
            <a:ext cx="2571768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时间复杂度是多少？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11424" y="1096176"/>
            <a:ext cx="3935113" cy="647599"/>
            <a:chOff x="1414767" y="2346438"/>
            <a:chExt cx="2107000" cy="480002"/>
          </a:xfrm>
        </p:grpSpPr>
        <p:sp>
          <p:nvSpPr>
            <p:cNvPr id="7" name="矩形: 圆角 6"/>
            <p:cNvSpPr/>
            <p:nvPr>
              <p:custDataLst>
                <p:tags r:id="rId2"/>
              </p:custDataLst>
            </p:nvPr>
          </p:nvSpPr>
          <p:spPr>
            <a:xfrm>
              <a:off x="1414767" y="234643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33295" y="2360437"/>
              <a:ext cx="2069945" cy="34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2.</a:t>
              </a:r>
              <a:r>
                <a:rPr lang="zh-CN" altLang="zh-CN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</a:t>
              </a:r>
              <a:r>
                <a:rPr lang="zh-CN" altLang="en-US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基本运算算法</a:t>
              </a:r>
              <a:endParaRPr lang="zh-CN" altLang="en-US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51384" y="2486257"/>
            <a:ext cx="11437466" cy="34290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Add(self, e): 		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在线性表的末尾添加一个元素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if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顺序表空间满时倍增容量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self.resize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(2*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]=e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添加元素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长度增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600744" y="1074383"/>
            <a:ext cx="6097712" cy="38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(2</a:t>
            </a:r>
            <a:r>
              <a:rPr lang="zh-CN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zh-CN" altLang="zh-CN" sz="24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求线性表的长度</a:t>
            </a:r>
            <a:r>
              <a:rPr lang="en-US" altLang="zh-CN" sz="2000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getsize</a:t>
            </a:r>
            <a:r>
              <a:rPr lang="en-US" altLang="zh-CN" sz="24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4439816" y="2708920"/>
            <a:ext cx="6912768" cy="1835853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(self):    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求线性表长度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return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>
            <a:off x="119336" y="2204864"/>
            <a:ext cx="3754304" cy="4025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709663"/>
            <a:ext cx="3365402" cy="46466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336" y="1124744"/>
            <a:ext cx="5214974" cy="424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）求线性表中序号为</a:t>
            </a:r>
            <a:r>
              <a:rPr lang="en-US" altLang="zh-CN" sz="2000" i="1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sz="2000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GetElem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165576" y="2708920"/>
            <a:ext cx="7416824" cy="1881787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__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getitem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__(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self,i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求序号为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assert 0&lt;=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检测参数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正确性的断言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return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		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83B5284C-08E3-E349-A049-F0E0B5C80118}"/>
              </a:ext>
            </a:extLst>
          </p:cNvPr>
          <p:cNvSpPr/>
          <p:nvPr/>
        </p:nvSpPr>
        <p:spPr>
          <a:xfrm>
            <a:off x="5663952" y="692696"/>
            <a:ext cx="5760640" cy="1881787"/>
          </a:xfrm>
          <a:prstGeom prst="wedgeRectCallout">
            <a:avLst>
              <a:gd name="adj1" fmla="val -37732"/>
              <a:gd name="adj2" fmla="val 712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双下划线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__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包起来的方法，统称为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Magic Method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（魔术方法），不需要调用就可以自动执行。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__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getitem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__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(key)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按索引获取值，相当于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self[key]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352" y="989641"/>
            <a:ext cx="6215106" cy="424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）设置线性表中序号为</a:t>
            </a:r>
            <a:r>
              <a:rPr lang="en-US" altLang="zh-CN" sz="2000" i="1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sz="2000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SetElem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i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151784" y="2636912"/>
            <a:ext cx="7272808" cy="1881787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__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setitem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__(self,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x):   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设置序号为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assert 0&lt;=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检测参数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正确性的断言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>
            <a:off x="263352" y="1988840"/>
            <a:ext cx="3501022" cy="3493337"/>
          </a:xfrm>
          <a:prstGeom prst="rect">
            <a:avLst/>
          </a:prstGeo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5CDB2E90-A50E-851B-6EBF-0AAD9161DE8B}"/>
              </a:ext>
            </a:extLst>
          </p:cNvPr>
          <p:cNvSpPr/>
          <p:nvPr/>
        </p:nvSpPr>
        <p:spPr>
          <a:xfrm>
            <a:off x="5857280" y="1315590"/>
            <a:ext cx="5760640" cy="1017691"/>
          </a:xfrm>
          <a:prstGeom prst="wedgeRectCallout">
            <a:avLst>
              <a:gd name="adj1" fmla="val -36199"/>
              <a:gd name="adj2" fmla="val 1041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__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setitem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key,value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按索引设值，相当于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self[key] = value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9515648" y="2652626"/>
            <a:ext cx="2664296" cy="2658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344" y="1268760"/>
            <a:ext cx="7358114" cy="424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）求线性表中第一个值为</a:t>
            </a:r>
            <a:r>
              <a:rPr lang="en-US" altLang="zh-CN" sz="2000" i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的元素的逻辑序号</a:t>
            </a:r>
            <a:r>
              <a:rPr lang="en-US" altLang="zh-CN" sz="2000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GetNo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(e)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24277" y="2340982"/>
            <a:ext cx="9291371" cy="4223962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GetNo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(self, e):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查找第一个为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的元素的序号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=0;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while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and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]!=e: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查找元素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if 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未找到时返回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return -1;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else: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return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;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找到后返回其序号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466" y="719154"/>
            <a:ext cx="6786610" cy="424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）在线性表中插入</a:t>
            </a:r>
            <a:r>
              <a:rPr lang="en-US" altLang="zh-CN" sz="2000" i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作为第</a:t>
            </a:r>
            <a:r>
              <a:rPr lang="en-US" altLang="zh-CN" sz="2000" i="1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Insert(</a:t>
            </a:r>
            <a:r>
              <a:rPr lang="en-US" altLang="zh-CN" sz="2000" i="1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9952" name="Rectangle 1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279576" y="5116325"/>
            <a:ext cx="4435716" cy="1582866"/>
            <a:chOff x="1579045" y="4633921"/>
            <a:chExt cx="4435716" cy="1582866"/>
          </a:xfrm>
        </p:grpSpPr>
        <p:sp>
          <p:nvSpPr>
            <p:cNvPr id="39950" name="Rectangle 1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79045" y="5008074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9949" name="Rectangle 1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03177" y="5008074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9948" name="Rectangle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420799" y="5008074"/>
              <a:ext cx="567370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9947" name="Rectangle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988168" y="5008074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6">
                  <a:shade val="95000"/>
                  <a:satMod val="10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39946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410440" y="5008074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</a:p>
          </p:txBody>
        </p:sp>
        <p:sp>
          <p:nvSpPr>
            <p:cNvPr id="39945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829922" y="5008074"/>
              <a:ext cx="567370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9944" name="Rectangle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93571" y="5008074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39943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15843" y="5008074"/>
              <a:ext cx="1198918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9942" name="Freeform 6"/>
            <p:cNvSpPr/>
            <p:nvPr>
              <p:custDataLst>
                <p:tags r:id="rId11"/>
              </p:custDataLst>
            </p:nvPr>
          </p:nvSpPr>
          <p:spPr bwMode="auto">
            <a:xfrm>
              <a:off x="3191864" y="5421826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solidFill>
                <a:schemeClr val="dk1"/>
              </a:solidFill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90506" y="5918328"/>
              <a:ext cx="2844800" cy="2984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从</a:t>
              </a:r>
              <a:r>
                <a:rPr kumimoji="0" lang="en-US" altLang="zh-CN" sz="20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2000" i="1" baseline="-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2000" baseline="-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元素开始移动起</a:t>
              </a: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</a:pPr>
              <a:endParaRPr kumimoji="0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9940" name="AutoShape 4"/>
            <p:cNvSpPr>
              <a:spLocks noChangeShapeType="1"/>
            </p:cNvSpPr>
            <p:nvPr/>
          </p:nvSpPr>
          <p:spPr bwMode="auto">
            <a:xfrm>
              <a:off x="3070018" y="5874628"/>
              <a:ext cx="1879761" cy="93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dirty="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39" name="Freeform 3"/>
            <p:cNvSpPr/>
            <p:nvPr>
              <p:custDataLst>
                <p:tags r:id="rId12"/>
              </p:custDataLst>
            </p:nvPr>
          </p:nvSpPr>
          <p:spPr bwMode="auto">
            <a:xfrm>
              <a:off x="3716448" y="5452508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solidFill>
                <a:schemeClr val="dk1"/>
              </a:solidFill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38" name="Freeform 2"/>
            <p:cNvSpPr/>
            <p:nvPr>
              <p:custDataLst>
                <p:tags r:id="rId13"/>
              </p:custDataLst>
            </p:nvPr>
          </p:nvSpPr>
          <p:spPr bwMode="auto">
            <a:xfrm>
              <a:off x="4617729" y="5449719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solidFill>
                <a:schemeClr val="dk1"/>
              </a:solidFill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H="1">
              <a:off x="2960926" y="4816235"/>
              <a:ext cx="364628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479376" y="1199224"/>
            <a:ext cx="9011724" cy="4223962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Insert(self,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e):             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在线性表中序号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位置插入元素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assert 0&lt;=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检测参数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正确性的断言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if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满时倍增容量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self.resize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(2*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j in range(self.size,i,-1):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及后面元素后移一个位置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[j]=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[j-1]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]=e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插入元素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e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长度增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645666" y="1569857"/>
            <a:ext cx="5670026" cy="46786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时，移动次数为0，达到最小值。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0时，移动次数为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，达到最大值。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其他情况，需要移动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data[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..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-1]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的元素，移动次数为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-1)-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+1=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9720" y="928670"/>
            <a:ext cx="8358246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主要时间花在元素移动上。有效插入位置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的取值是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～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，共有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+1个位置可以插入元素：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432965" y="4621535"/>
            <a:ext cx="4435716" cy="368192"/>
            <a:chOff x="1549516" y="571480"/>
            <a:chExt cx="4435716" cy="368192"/>
          </a:xfrm>
        </p:grpSpPr>
        <p:sp>
          <p:nvSpPr>
            <p:cNvPr id="6" name="Rectangle 1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549516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73648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91270" y="571480"/>
              <a:ext cx="567370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58639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6">
                  <a:shade val="95000"/>
                  <a:satMod val="10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80911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00393" y="571480"/>
              <a:ext cx="567370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64042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786314" y="571480"/>
              <a:ext cx="1198918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614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45481" y="3992533"/>
            <a:ext cx="5738816" cy="2567955"/>
            <a:chOff x="1142976" y="3643314"/>
            <a:chExt cx="5738816" cy="2567955"/>
          </a:xfrm>
        </p:grpSpPr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643042" y="4643446"/>
              <a:ext cx="52387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5" name="Picture 5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142976" y="3643314"/>
              <a:ext cx="1071570" cy="72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2357422" y="3786190"/>
              <a:ext cx="3714776" cy="42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所需移动元素的平均次数为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546" y="5786454"/>
              <a:ext cx="4429156" cy="42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插入算法的平均时间复杂度为O</a:t>
              </a:r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zh-CN" altLang="zh-CN" sz="20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95400" y="1700808"/>
            <a:ext cx="1328949" cy="594553"/>
            <a:chOff x="1396240" y="2304668"/>
            <a:chExt cx="2107000" cy="480002"/>
          </a:xfrm>
        </p:grpSpPr>
        <p:sp>
          <p:nvSpPr>
            <p:cNvPr id="9" name="矩形: 圆角 8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33295" y="2360437"/>
              <a:ext cx="2069945" cy="32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说明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39416" y="3140968"/>
            <a:ext cx="5616624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扩容运算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resize()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次插入中仅仅调用一次，其平摊时间为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O(1)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，上述算法时间分析中可以忽略它。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36160" y="1769886"/>
            <a:ext cx="3365402" cy="4646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946687" y="1164464"/>
            <a:ext cx="8858280" cy="3293745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Delete(self,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 		   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在线性表中删除序号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assert 0&lt;=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&lt;=self.size-1	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检测参数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正确性的断言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j in range(i,self.size-1):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[j]=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[j+1]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之后的元素前移一个位置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-=1               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长度减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if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self.initcapacity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and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/4: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self.resize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//2)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满足缩容条件则容量减半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3352" y="738553"/>
            <a:ext cx="6572296" cy="424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）在线性表中删除第</a:t>
            </a:r>
            <a:r>
              <a:rPr lang="en-US" altLang="zh-CN" sz="2000" i="1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个数据元素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Delete(</a:t>
            </a:r>
            <a:r>
              <a:rPr lang="en-US" altLang="zh-CN" sz="2000" i="1" dirty="0" err="1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8928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927648" y="5445224"/>
            <a:ext cx="5055138" cy="1491721"/>
            <a:chOff x="1508646" y="4580485"/>
            <a:chExt cx="5055138" cy="1491721"/>
          </a:xfrm>
        </p:grpSpPr>
        <p:sp>
          <p:nvSpPr>
            <p:cNvPr id="38926" name="Rectangle 1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08646" y="4580485"/>
              <a:ext cx="481240" cy="41960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8925" name="Rectangle 1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992006" y="4580485"/>
              <a:ext cx="481240" cy="41960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924" name="Rectangle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467946" y="4580485"/>
              <a:ext cx="646600" cy="41960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114545" y="4580485"/>
              <a:ext cx="481240" cy="419608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95785" y="4580485"/>
              <a:ext cx="481240" cy="41960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73845" y="4580485"/>
              <a:ext cx="646600" cy="41960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716205" y="4580485"/>
              <a:ext cx="481240" cy="41960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197445" y="4580485"/>
              <a:ext cx="1366339" cy="41960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8918" name="Freeform 6"/>
            <p:cNvSpPr/>
            <p:nvPr>
              <p:custDataLst>
                <p:tags r:id="rId11"/>
              </p:custDataLst>
            </p:nvPr>
          </p:nvSpPr>
          <p:spPr bwMode="auto">
            <a:xfrm>
              <a:off x="3322305" y="5052014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solidFill>
                <a:schemeClr val="dk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7" name="Freeform 5"/>
            <p:cNvSpPr/>
            <p:nvPr>
              <p:custDataLst>
                <p:tags r:id="rId12"/>
              </p:custDataLst>
            </p:nvPr>
          </p:nvSpPr>
          <p:spPr bwMode="auto">
            <a:xfrm>
              <a:off x="3872445" y="5048836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solidFill>
                <a:schemeClr val="dk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6" name="Freeform 4"/>
            <p:cNvSpPr/>
            <p:nvPr>
              <p:custDataLst>
                <p:tags r:id="rId13"/>
              </p:custDataLst>
            </p:nvPr>
          </p:nvSpPr>
          <p:spPr bwMode="auto">
            <a:xfrm>
              <a:off x="4556145" y="5064730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solidFill>
                <a:schemeClr val="dk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2850605" y="5652598"/>
              <a:ext cx="2469799" cy="4196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从</a:t>
              </a:r>
              <a:r>
                <a:rPr kumimoji="0" lang="en-US" altLang="zh-CN" sz="16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  <a:r>
                <a:rPr kumimoji="0"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元素开始移动起</a:t>
              </a:r>
            </a:p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</a:pPr>
              <a:endParaRPr kumimoji="0"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38914" name="AutoShape 2"/>
            <p:cNvSpPr>
              <a:spLocks noChangeShapeType="1"/>
            </p:cNvSpPr>
            <p:nvPr/>
          </p:nvSpPr>
          <p:spPr bwMode="auto">
            <a:xfrm>
              <a:off x="3055185" y="5568048"/>
              <a:ext cx="2142259" cy="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603763" y="1692662"/>
            <a:ext cx="5670026" cy="57302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时，移动次数为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，达到最大值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当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时，移动次数为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，达到最小值。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其他情况，需要移动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data[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+1..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-1]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的元素，移动次数为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-1)-(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+1)+1=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9720" y="928670"/>
            <a:ext cx="8358246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主要时间花在元素移动上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有效删除位置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的取值是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～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，共有</a:t>
            </a:r>
            <a:r>
              <a:rPr lang="zh-CN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个位置可以删除元素：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432965" y="4621535"/>
            <a:ext cx="4435716" cy="368192"/>
            <a:chOff x="1549516" y="571480"/>
            <a:chExt cx="4435716" cy="368192"/>
          </a:xfrm>
        </p:grpSpPr>
        <p:sp>
          <p:nvSpPr>
            <p:cNvPr id="6" name="Rectangle 1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549516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73648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91270" y="571480"/>
              <a:ext cx="567370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58639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6">
                    <a:tint val="50000"/>
                    <a:satMod val="30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6">
                  <a:shade val="95000"/>
                  <a:satMod val="10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80911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00393" y="571480"/>
              <a:ext cx="567370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364042" y="571480"/>
              <a:ext cx="422272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786314" y="571480"/>
              <a:ext cx="1198918" cy="36819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614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245547" y="4135409"/>
            <a:ext cx="5238750" cy="2425079"/>
            <a:chOff x="1643042" y="3786190"/>
            <a:chExt cx="5238750" cy="2425079"/>
          </a:xfrm>
        </p:grpSpPr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643042" y="4643446"/>
              <a:ext cx="52387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2357422" y="3786190"/>
              <a:ext cx="3714776" cy="42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所需移动元素的平均次数为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546" y="5786454"/>
              <a:ext cx="4429156" cy="42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删除</a:t>
              </a:r>
              <a:r>
                <a:rPr lang="zh-CN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算法的平均时间复杂度为O</a:t>
              </a:r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</a:t>
              </a:r>
              <a:r>
                <a:rPr lang="zh-CN" altLang="zh-CN" sz="20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82011" y="4015891"/>
            <a:ext cx="953453" cy="59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 descr="新闻纸">
            <a:hlinkClick r:id="" action="ppaction://hlinkshowjump?jump=nextslide"/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62572" y="2174462"/>
            <a:ext cx="4183200" cy="4603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0" lang="en-US" altLang="zh-CN" sz="2400" b="0" i="0" u="none" strike="noStrike" kern="1200" cap="none" spc="50" normalizeH="0" baseline="0" noProof="0" dirty="0">
                <a:ln w="11430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.1 </a:t>
            </a:r>
            <a:r>
              <a:rPr kumimoji="0" lang="zh-CN" altLang="en-US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线性表的定义</a:t>
            </a:r>
            <a:endParaRPr kumimoji="0" lang="zh-CN" altLang="en-US" sz="2400" b="0" i="0" u="none" strike="noStrike" kern="1200" cap="none" spc="50" normalizeH="0" baseline="0" noProof="0" dirty="0">
              <a:ln w="11430"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62570" y="2956185"/>
            <a:ext cx="4183200" cy="4603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0" lang="en-US" altLang="zh-CN" sz="2400" b="0" i="0" u="none" strike="noStrike" kern="1200" cap="none" spc="50" normalizeH="0" baseline="0" noProof="0" dirty="0">
                <a:ln w="11430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.2 </a:t>
            </a:r>
            <a:r>
              <a:rPr kumimoji="0" lang="zh-CN" altLang="en-US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线性表的顺序存储结构</a:t>
            </a:r>
            <a:endParaRPr kumimoji="0" lang="zh-CN" altLang="en-US" sz="2400" b="0" i="0" u="none" strike="noStrike" kern="1200" cap="none" spc="50" normalizeH="0" baseline="0" noProof="0" dirty="0">
              <a:ln w="11430"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2572" y="4519631"/>
            <a:ext cx="4183200" cy="4603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0" lang="en-US" altLang="zh-CN" sz="2400" b="0" i="0" u="none" strike="noStrike" kern="1200" cap="none" spc="50" normalizeH="0" baseline="0" noProof="0" dirty="0">
                <a:ln w="11430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.4 </a:t>
            </a:r>
            <a:r>
              <a:rPr kumimoji="0" lang="zh-CN" altLang="en-US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顺序表和链表的比较</a:t>
            </a:r>
            <a:endParaRPr kumimoji="0" lang="zh-CN" altLang="en-US" sz="2400" b="0" i="0" u="none" strike="noStrike" kern="1200" cap="none" spc="50" normalizeH="0" baseline="0" noProof="0" dirty="0">
              <a:ln w="11430"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62572" y="5301354"/>
            <a:ext cx="4183200" cy="4603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i="0" u="none" strike="noStrike" kern="1200" cap="none" spc="50" normalizeH="0" baseline="0" noProof="0" dirty="0">
                <a:ln w="11430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.5 </a:t>
            </a:r>
            <a:r>
              <a:rPr kumimoji="0" lang="zh-CN" altLang="en-US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线性表的应用</a:t>
            </a:r>
            <a:endParaRPr kumimoji="0" lang="zh-CN" altLang="en-US" sz="2400" b="0" i="0" u="none" strike="noStrike" kern="1200" cap="none" spc="50" normalizeH="0" baseline="0" noProof="0" dirty="0">
              <a:ln w="11430"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4294" y="2622185"/>
            <a:ext cx="2258121" cy="2050436"/>
            <a:chOff x="782346" y="942897"/>
            <a:chExt cx="1482451" cy="1346106"/>
          </a:xfrm>
        </p:grpSpPr>
        <p:sp>
          <p:nvSpPr>
            <p:cNvPr id="9" name="任意多边形 82"/>
            <p:cNvSpPr/>
            <p:nvPr>
              <p:custDataLst>
                <p:tags r:id="rId6"/>
              </p:custDataLst>
            </p:nvPr>
          </p:nvSpPr>
          <p:spPr bwMode="auto">
            <a:xfrm rot="3738964">
              <a:off x="836787" y="942383"/>
              <a:ext cx="1346106" cy="134713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82346" y="1295638"/>
              <a:ext cx="1482451" cy="617349"/>
              <a:chOff x="782346" y="1295638"/>
              <a:chExt cx="1482451" cy="617349"/>
            </a:xfrm>
          </p:grpSpPr>
          <p:sp>
            <p:nvSpPr>
              <p:cNvPr id="11" name="文本框 20"/>
              <p:cNvSpPr txBox="1">
                <a:spLocks noChangeArrowheads="1"/>
              </p:cNvSpPr>
              <p:nvPr/>
            </p:nvSpPr>
            <p:spPr bwMode="auto">
              <a:xfrm>
                <a:off x="782346" y="1671464"/>
                <a:ext cx="1482451" cy="24152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cs"/>
                  </a:rPr>
                  <a:t>CONTENTS</a:t>
                </a:r>
              </a:p>
            </p:txBody>
          </p:sp>
          <p:sp>
            <p:nvSpPr>
              <p:cNvPr id="12" name="文本框 20"/>
              <p:cNvSpPr txBox="1">
                <a:spLocks noChangeArrowheads="1"/>
              </p:cNvSpPr>
              <p:nvPr/>
            </p:nvSpPr>
            <p:spPr bwMode="auto">
              <a:xfrm>
                <a:off x="1143543" y="1295638"/>
                <a:ext cx="729422" cy="30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soft" dir="t">
                    <a:rot lat="0" lon="0" rev="10800000"/>
                  </a:lightRig>
                </a:scene3d>
                <a:sp3d>
                  <a:contourClr>
                    <a:srgbClr val="DDDDDD"/>
                  </a:contourClr>
                </a:sp3d>
              </a:bodyPr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1200" cap="none" spc="150" normalizeH="0" baseline="0" noProof="0" dirty="0">
                    <a:ln w="11430"/>
                    <a:solidFill>
                      <a:srgbClr val="FFFFFF"/>
                    </a:solidFill>
                    <a:effectLst/>
                    <a:uLnTx/>
                    <a:uFillTx/>
                    <a:cs typeface="+mn-cs"/>
                  </a:rPr>
                  <a:t>提纲</a:t>
                </a: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1073369" y="113445"/>
            <a:ext cx="23799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第</a:t>
            </a:r>
            <a:r>
              <a:rPr kumimoji="0" lang="en-US" altLang="zh-CN" sz="2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章  </a:t>
            </a:r>
            <a:r>
              <a:rPr kumimoji="0" lang="zh-CN" altLang="en-US" sz="28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线性表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14" name="Rectangle 4" descr="新闻纸">
            <a:hlinkClick r:id="" action="ppaction://noaction"/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62572" y="3689092"/>
            <a:ext cx="4183200" cy="4603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l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kumimoji="0" lang="en-US" altLang="zh-CN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kumimoji="0" lang="en-US" altLang="zh-CN" sz="2400" b="0" i="0" u="none" strike="noStrike" kern="1200" cap="none" spc="50" normalizeH="0" baseline="0" noProof="0" dirty="0">
                <a:ln w="11430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.3</a:t>
            </a:r>
            <a:r>
              <a:rPr kumimoji="0" lang="zh-CN" altLang="en-US" sz="2400" b="0" spc="50" dirty="0">
                <a:ln w="11430">
                  <a:noFill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线性表的链式存储结构</a:t>
            </a:r>
            <a:endParaRPr kumimoji="0" lang="zh-CN" altLang="en-US" sz="2400" b="0" i="0" u="none" strike="noStrike" kern="1200" cap="none" spc="50" normalizeH="0" baseline="0" noProof="0" dirty="0">
              <a:ln w="11430"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r="12997"/>
          <a:stretch>
            <a:fillRect/>
          </a:stretch>
        </p:blipFill>
        <p:spPr>
          <a:xfrm>
            <a:off x="8355887" y="1610162"/>
            <a:ext cx="3164457" cy="4418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13" grpId="0"/>
      <p:bldP spid="1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574" y="2420888"/>
            <a:ext cx="3713926" cy="3868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7368" y="908720"/>
            <a:ext cx="5143536" cy="424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zh-CN" sz="2000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输出线性表所有元素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display()</a:t>
            </a:r>
            <a:endParaRPr lang="en-US" altLang="zh-CN" sz="200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3935760" y="2420888"/>
            <a:ext cx="7714284" cy="2050153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display(self):         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输出线性表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i in range(0,self.size):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print(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[i],end='  ')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24192" y="2348880"/>
            <a:ext cx="3048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右箭头 7"/>
          <p:cNvSpPr/>
          <p:nvPr>
            <p:custDataLst>
              <p:tags r:id="rId1"/>
            </p:custDataLst>
          </p:nvPr>
        </p:nvSpPr>
        <p:spPr>
          <a:xfrm>
            <a:off x="6881818" y="3000372"/>
            <a:ext cx="428628" cy="357190"/>
          </a:xfrm>
          <a:prstGeom prst="right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  <a:gs pos="0">
                <a:srgbClr val="3B3E4D"/>
              </a:gs>
              <a:gs pos="80000">
                <a:srgbClr val="3B3E4D"/>
              </a:gs>
              <a:gs pos="100000">
                <a:srgbClr val="3B3E4D"/>
              </a:gs>
            </a:gsLst>
            <a:lin ang="16200000" scaled="0"/>
          </a:gradFill>
          <a:ln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lt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7408" y="889756"/>
            <a:ext cx="1328949" cy="594554"/>
            <a:chOff x="1396240" y="2304668"/>
            <a:chExt cx="2107000" cy="480002"/>
          </a:xfrm>
        </p:grpSpPr>
        <p:sp>
          <p:nvSpPr>
            <p:cNvPr id="3" name="矩形: 圆角 2"/>
            <p:cNvSpPr/>
            <p:nvPr>
              <p:custDataLst>
                <p:tags r:id="rId3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33295" y="2360437"/>
              <a:ext cx="2069945" cy="32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程序验证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07368" y="1700807"/>
            <a:ext cx="5832648" cy="5091429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if __name__ == '__main__':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L=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SqList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range(1,6):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L.Add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print("L: ",end=''),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L.displ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序号为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=%d" %(L[2]))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设置序号为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8")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L[2]=8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序号为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=%d" %(L[2]))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n=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print("size=%d" %(n))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range(0,n):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print("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%d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序号的元素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" %(0))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L.Delete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(0)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print("L: ",end=''),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L.display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print("size=%d" %(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()))</a:t>
            </a: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B6B241BC-4ADC-5184-7F84-061A790EE40A}"/>
              </a:ext>
            </a:extLst>
          </p:cNvPr>
          <p:cNvSpPr/>
          <p:nvPr/>
        </p:nvSpPr>
        <p:spPr>
          <a:xfrm>
            <a:off x="4223792" y="476672"/>
            <a:ext cx="6480720" cy="1152128"/>
          </a:xfrm>
          <a:prstGeom prst="wedgeRectCallout">
            <a:avLst>
              <a:gd name="adj1" fmla="val -52929"/>
              <a:gd name="adj2" fmla="val 836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 </a:t>
            </a:r>
            <a:r>
              <a:rPr lang="en-US" altLang="zh-CN" dirty="0"/>
              <a:t>if __name__ == '__main__'</a:t>
            </a:r>
            <a:r>
              <a:rPr lang="zh-CN" altLang="en-US" dirty="0"/>
              <a:t>下的代码只有文件作为脚本直接执行才会被执行，而 </a:t>
            </a:r>
            <a:r>
              <a:rPr lang="en-US" altLang="zh-CN" dirty="0"/>
              <a:t>import </a:t>
            </a:r>
            <a:r>
              <a:rPr lang="zh-CN" altLang="en-US" dirty="0"/>
              <a:t>到其他脚本中是不会被执行的。</a:t>
            </a:r>
            <a:r>
              <a:rPr lang="zh-CN" altLang="en-US" dirty="0">
                <a:hlinkClick r:id="rId7"/>
              </a:rPr>
              <a:t>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A40234-9DF9-2317-A62F-26D6450F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t>22</a:t>
            </a:fld>
            <a:r>
              <a:rPr lang="en-US" altLang="zh-CN" dirty="0"/>
              <a:t>/43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5A528C-30B1-9D29-B71C-A673DE0DBF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b="0" i="0" dirty="0">
                <a:solidFill>
                  <a:srgbClr val="313541"/>
                </a:solidFill>
                <a:effectLst/>
                <a:latin typeface="PINGFANG SC"/>
              </a:rPr>
              <a:t>关于线性表的正确说法是（ ）。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8945A7-CBA1-DC50-659F-33A6588EA77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b="0" i="0" dirty="0">
                <a:solidFill>
                  <a:srgbClr val="323233"/>
                </a:solidFill>
                <a:effectLst/>
                <a:latin typeface="PINGFANG SC"/>
              </a:rPr>
              <a:t>每个元素都有一个前趋和一个后继元素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30B95-8655-3230-E957-0D88EB2B658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b="0" i="0" dirty="0">
                <a:solidFill>
                  <a:srgbClr val="323233"/>
                </a:solidFill>
                <a:effectLst/>
                <a:latin typeface="PINGFANG SC"/>
              </a:rPr>
              <a:t>线性表中至少有一个元素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6D642D-122F-902A-57BE-0AA29E848B2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b="0" i="0" dirty="0">
                <a:solidFill>
                  <a:srgbClr val="323233"/>
                </a:solidFill>
                <a:effectLst/>
                <a:latin typeface="PINGFANG SC"/>
              </a:rPr>
              <a:t>表中元素的排序顺序必须是由小到大或由大到小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4EA20B-7D6D-F9B9-38FD-854E7C27BB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b="0" i="0" dirty="0">
                <a:solidFill>
                  <a:srgbClr val="323233"/>
                </a:solidFill>
                <a:effectLst/>
                <a:latin typeface="PINGFANG SC"/>
              </a:rPr>
              <a:t>除第一个元素和最后一个元素外，其余每个元素有且仅有一个前趋和一个后继元素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8ED0C0D-DDEE-EDA2-1FCF-5022AF81E2C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3A81732-6E4B-40F1-876C-A205C1D102C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763F0C-EE9B-F5F6-FA79-C17BEC42391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083CE0-E903-2EAB-07F1-D96E1E1D436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60AAFB-A658-1DC7-F8D4-6218FD67A25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0FAD155-86EC-E0CB-C443-DF0C89D253A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28F860AA-673F-134D-691C-FACE0A544C8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030C0FA5-C49E-4BFB-731C-2913233E89A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9E60AA37-5420-C604-C825-B478946C277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2B29084C-1379-3B99-D3AD-C1AB120D469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7B1DAC9-F122-2C83-8BF8-211E63BEF45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7613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16998" y="1784119"/>
            <a:ext cx="3365402" cy="464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694" y="3207933"/>
            <a:ext cx="7715304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2.1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对于含有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个整数元素的顺序表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，设计一个算法将其中所有元素逆置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L=(1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，逆置后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L=(5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。并给出算法的时间复杂度和空间复杂度。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35198" y="996243"/>
            <a:ext cx="589284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2.2.3</a:t>
            </a:r>
            <a:r>
              <a:rPr lang="zh-CN" altLang="zh-CN" dirty="0">
                <a:ln w="11430"/>
                <a:solidFill>
                  <a:srgbClr val="0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顺序表的应用算法设计示例</a:t>
            </a:r>
            <a:endParaRPr lang="zh-CN" altLang="zh-CN" dirty="0">
              <a:ln w="11430"/>
              <a:solidFill>
                <a:srgbClr val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8854" y="1628800"/>
            <a:ext cx="4942310" cy="594554"/>
            <a:chOff x="1344805" y="2304668"/>
            <a:chExt cx="2158435" cy="480002"/>
          </a:xfrm>
        </p:grpSpPr>
        <p:sp>
          <p:nvSpPr>
            <p:cNvPr id="8" name="矩形: 圆角 7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44805" y="2359837"/>
              <a:ext cx="2069945" cy="32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1.</a:t>
              </a:r>
              <a:r>
                <a:rPr lang="zh-CN" altLang="zh-CN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基于顺序表基本操作的算法设计</a:t>
              </a:r>
              <a:endPara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083" y="1050214"/>
            <a:ext cx="8001056" cy="204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2.1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对于含有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个整数元素的顺序表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，设计一个算法将其中所有元素逆置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L=(1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，逆置后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L=(5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。并给出算法的时间复杂度和空间复杂度。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76379" y="2523729"/>
            <a:ext cx="4690586" cy="1164265"/>
            <a:chOff x="3176308" y="1723765"/>
            <a:chExt cx="4690586" cy="1164265"/>
          </a:xfrm>
        </p:grpSpPr>
        <p:sp>
          <p:nvSpPr>
            <p:cNvPr id="32782" name="Rectangle 1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176308" y="1723765"/>
              <a:ext cx="525809" cy="459161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2781" name="Rectangle 1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1694" y="1723765"/>
              <a:ext cx="538549" cy="459161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2780" name="Rectangle 1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341085" y="1723765"/>
              <a:ext cx="525809" cy="459161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5066441" y="2428869"/>
              <a:ext cx="679845" cy="459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交换</a:t>
              </a:r>
            </a:p>
          </p:txBody>
        </p:sp>
        <p:sp>
          <p:nvSpPr>
            <p:cNvPr id="32778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230242" y="1723765"/>
              <a:ext cx="525809" cy="459161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32777" name="Rectangle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756051" y="1723765"/>
              <a:ext cx="1373589" cy="459161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2776" name="Rectangle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29640" y="1723765"/>
              <a:ext cx="525809" cy="459161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655448" y="1723765"/>
              <a:ext cx="685636" cy="459161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2774" name="AutoShape 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4496620" y="2182925"/>
              <a:ext cx="1158" cy="39423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4260354" y="2409029"/>
              <a:ext cx="463268" cy="459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32772" name="AutoShape 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6372854" y="2171330"/>
              <a:ext cx="1158" cy="394230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771" name="Rectangle 3"/>
            <p:cNvSpPr>
              <a:spLocks noChangeArrowheads="1"/>
            </p:cNvSpPr>
            <p:nvPr/>
          </p:nvSpPr>
          <p:spPr bwMode="auto">
            <a:xfrm>
              <a:off x="6136588" y="2397434"/>
              <a:ext cx="463268" cy="4591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</a:p>
          </p:txBody>
        </p:sp>
        <p:sp>
          <p:nvSpPr>
            <p:cNvPr id="32770" name="AutoShape 2"/>
            <p:cNvSpPr/>
            <p:nvPr>
              <p:custDataLst>
                <p:tags r:id="rId12"/>
              </p:custDataLst>
            </p:nvPr>
          </p:nvSpPr>
          <p:spPr bwMode="auto">
            <a:xfrm rot="16200000">
              <a:off x="5333865" y="1846881"/>
              <a:ext cx="197115" cy="1824117"/>
            </a:xfrm>
            <a:prstGeom prst="leftBracket">
              <a:avLst>
                <a:gd name="adj" fmla="val 77206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34742" y="3365524"/>
            <a:ext cx="7714284" cy="3315621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Reverse(L):         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求解算法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j=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()-1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while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&lt;j 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],L[j]=L[j],L[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  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序号为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的两个元素交换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j-=1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>
            <a:off x="551384" y="2194734"/>
            <a:ext cx="3754304" cy="4025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15480" y="1412776"/>
            <a:ext cx="9865096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2.2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假设有一个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整数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，设计一个算法用于删除从序号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开始的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7928" y="2893661"/>
            <a:ext cx="3816424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L=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），删除</a:t>
            </a:r>
            <a:r>
              <a:rPr lang="en-US" altLang="zh-CN" sz="2000" i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开始的</a:t>
            </a:r>
            <a:r>
              <a:rPr lang="en-US" altLang="zh-CN" sz="20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=2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个元素后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L=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729" y="1030691"/>
            <a:ext cx="8286808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在参数正确时，直接将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～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的所有元素依次前移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个位置。</a:t>
            </a:r>
          </a:p>
        </p:txBody>
      </p:sp>
      <p:sp>
        <p:nvSpPr>
          <p:cNvPr id="29713" name="Rectangle 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67608" y="1860752"/>
            <a:ext cx="5647519" cy="1714512"/>
            <a:chOff x="1324513" y="928670"/>
            <a:chExt cx="5647519" cy="1714512"/>
          </a:xfrm>
        </p:grpSpPr>
        <p:sp>
          <p:nvSpPr>
            <p:cNvPr id="29711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24513" y="1587398"/>
              <a:ext cx="458592" cy="40008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784115" y="1587398"/>
              <a:ext cx="616170" cy="40008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8668" y="1587398"/>
              <a:ext cx="458592" cy="400086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708" name="Rectangle 1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847260" y="1587398"/>
              <a:ext cx="458592" cy="400086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302822" y="1587398"/>
              <a:ext cx="616170" cy="400086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45752" y="1587398"/>
              <a:ext cx="458592" cy="40008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04344" y="1587398"/>
              <a:ext cx="867688" cy="40008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9070" y="2243096"/>
              <a:ext cx="1825909" cy="40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均前移</a:t>
              </a:r>
              <a:r>
                <a:rPr kumimoji="0" lang="en-US" altLang="zh-CN" sz="20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个位置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16971" y="1587398"/>
              <a:ext cx="602554" cy="400086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572000" y="1587398"/>
              <a:ext cx="458592" cy="40008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031602" y="1587398"/>
              <a:ext cx="616170" cy="40008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9700" name="AutoShape 4"/>
            <p:cNvSpPr/>
            <p:nvPr>
              <p:custDataLst>
                <p:tags r:id="rId13"/>
              </p:custDataLst>
            </p:nvPr>
          </p:nvSpPr>
          <p:spPr bwMode="auto">
            <a:xfrm rot="5400000">
              <a:off x="3237659" y="532804"/>
              <a:ext cx="144476" cy="1772751"/>
            </a:xfrm>
            <a:prstGeom prst="leftBrace">
              <a:avLst>
                <a:gd name="adj1" fmla="val 102273"/>
                <a:gd name="adj2" fmla="val 50000"/>
              </a:avLst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2683121" y="928670"/>
              <a:ext cx="1460251" cy="40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删除</a:t>
              </a:r>
              <a:r>
                <a:rPr kumimoji="0" lang="en-US" altLang="zh-CN" sz="20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个元素</a:t>
              </a:r>
            </a:p>
          </p:txBody>
        </p:sp>
        <p:sp>
          <p:nvSpPr>
            <p:cNvPr id="29698" name="AutoShape 2"/>
            <p:cNvSpPr/>
            <p:nvPr>
              <p:custDataLst>
                <p:tags r:id="rId14"/>
              </p:custDataLst>
            </p:nvPr>
          </p:nvSpPr>
          <p:spPr bwMode="auto">
            <a:xfrm rot="16200000">
              <a:off x="5305328" y="1510748"/>
              <a:ext cx="144476" cy="1321230"/>
            </a:xfrm>
            <a:prstGeom prst="leftBrace">
              <a:avLst>
                <a:gd name="adj1" fmla="val 76224"/>
                <a:gd name="adj2" fmla="val 50000"/>
              </a:avLst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775520" y="3517214"/>
            <a:ext cx="7714284" cy="3315621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Deletek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(L,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 k):        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求解算法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assert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&gt;=0 and k&gt;=1 and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i+k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&gt;=1 and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i+k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j in range(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i+k,L.getsize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()):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将要删除的元素均前移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个位置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L[j-k]=L[j]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-=k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长度减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2175453"/>
            <a:ext cx="5760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对于含有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个整数元素的顺序表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，设计一个算法用于删除其中所有值为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40574" y="980728"/>
            <a:ext cx="5388938" cy="5206264"/>
            <a:chOff x="6831612" y="901970"/>
            <a:chExt cx="5388938" cy="520626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" t="7201" r="6180"/>
            <a:stretch>
              <a:fillRect/>
            </a:stretch>
          </p:blipFill>
          <p:spPr>
            <a:xfrm flipH="1">
              <a:off x="6831612" y="901970"/>
              <a:ext cx="5388938" cy="5206264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7595150" y="3005021"/>
              <a:ext cx="2664296" cy="75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并给出算法的时间复杂度和空间复杂度。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71464" y="3645024"/>
            <a:ext cx="3384376" cy="911860"/>
          </a:xfrm>
          <a:prstGeom prst="rect">
            <a:avLst/>
          </a:prstGeom>
          <a:noFill/>
          <a:ln>
            <a:solidFill>
              <a:srgbClr val="52525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L=(1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1)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20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=1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，删除后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L=(2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5)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BF0F446-00C1-E069-3929-932C1C682E0B}"/>
              </a:ext>
            </a:extLst>
          </p:cNvPr>
          <p:cNvGrpSpPr/>
          <p:nvPr/>
        </p:nvGrpSpPr>
        <p:grpSpPr>
          <a:xfrm>
            <a:off x="562535" y="1212420"/>
            <a:ext cx="4942310" cy="594554"/>
            <a:chOff x="1344805" y="2304668"/>
            <a:chExt cx="2158435" cy="48000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05A3691-239F-46E6-4EF0-318BEA00496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0AF58B1-7639-D114-FFE2-FA6C07E835CF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344805" y="2359837"/>
              <a:ext cx="2069945" cy="32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2.</a:t>
              </a:r>
              <a:r>
                <a:rPr lang="zh-CN" altLang="zh-CN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基于整体建立顺序表的算法设计</a:t>
              </a:r>
              <a:endPara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27" y="1743706"/>
            <a:ext cx="3713926" cy="3868405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437631" y="1412776"/>
            <a:ext cx="7858180" cy="1322070"/>
          </a:xfrm>
          <a:prstGeom prst="rect">
            <a:avLst/>
          </a:prstGeom>
          <a:solidFill>
            <a:schemeClr val="l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对于整数顺序表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，删除其中所有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元素后得到的结果顺序表可以与原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共享，所以求解问题转化为新建结果顺序表。</a:t>
            </a:r>
          </a:p>
        </p:txBody>
      </p:sp>
      <p:sp>
        <p:nvSpPr>
          <p:cNvPr id="30739" name="Rectangle 1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15480" y="3717032"/>
            <a:ext cx="5936507" cy="1928826"/>
            <a:chOff x="1285852" y="1714488"/>
            <a:chExt cx="5936507" cy="1928826"/>
          </a:xfrm>
        </p:grpSpPr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1285852" y="1714488"/>
              <a:ext cx="2571768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结果顺序表中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个元素</a:t>
              </a:r>
            </a:p>
          </p:txBody>
        </p:sp>
        <p:sp>
          <p:nvSpPr>
            <p:cNvPr id="30735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51060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30734" name="Rectangle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22461" y="2426568"/>
              <a:ext cx="947019" cy="41741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61043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30732" name="Rectangle 12" descr="浅色下对角线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439825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algn="l">
                <a:lnSpc>
                  <a:spcPts val="2300"/>
                </a:lnSpc>
                <a:spcBef>
                  <a:spcPct val="0"/>
                </a:spcBef>
              </a:pPr>
              <a:endParaRPr kumimoji="0" lang="zh-CN" altLang="zh-CN" sz="1600" dirty="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1" name="Rectangle 11" descr="浅色下对角线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15444" y="2426568"/>
              <a:ext cx="643298" cy="417416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0730" name="Rectangle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68168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4578485" y="1770354"/>
              <a:ext cx="2643874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baseline="-30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时插入到</a:t>
              </a:r>
              <a:r>
                <a:rPr kumimoji="0" lang="en-US" altLang="zh-CN" sz="18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baseline="-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baseline="-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的后面</a:t>
              </a:r>
            </a:p>
          </p:txBody>
        </p:sp>
        <p:sp>
          <p:nvSpPr>
            <p:cNvPr id="30728" name="Rectangle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56633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30727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6979" y="2426568"/>
              <a:ext cx="643298" cy="417416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30726" name="AutoShape 6"/>
            <p:cNvSpPr/>
            <p:nvPr>
              <p:custDataLst>
                <p:tags r:id="rId11"/>
              </p:custDataLst>
            </p:nvPr>
          </p:nvSpPr>
          <p:spPr bwMode="auto">
            <a:xfrm rot="5400000">
              <a:off x="2348393" y="1350966"/>
              <a:ext cx="269845" cy="1829709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2700">
              <a:solidFill>
                <a:schemeClr val="dk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4" name="AutoShape 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818171" y="2836606"/>
              <a:ext cx="1055" cy="3583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3" name="Freeform 3"/>
            <p:cNvSpPr/>
            <p:nvPr/>
          </p:nvSpPr>
          <p:spPr bwMode="auto">
            <a:xfrm>
              <a:off x="3618051" y="1893203"/>
              <a:ext cx="1218048" cy="529149"/>
            </a:xfrm>
            <a:custGeom>
              <a:avLst/>
              <a:gdLst/>
              <a:ahLst/>
              <a:cxnLst>
                <a:cxn ang="0">
                  <a:pos x="1155" y="502"/>
                </a:cxn>
                <a:cxn ang="0">
                  <a:pos x="1008" y="195"/>
                </a:cxn>
                <a:cxn ang="0">
                  <a:pos x="690" y="45"/>
                </a:cxn>
                <a:cxn ang="0">
                  <a:pos x="232" y="73"/>
                </a:cxn>
                <a:cxn ang="0">
                  <a:pos x="0" y="481"/>
                </a:cxn>
              </a:cxnLst>
              <a:rect l="0" t="0" r="r" b="b"/>
              <a:pathLst>
                <a:path w="1155" h="502">
                  <a:moveTo>
                    <a:pt x="1155" y="502"/>
                  </a:moveTo>
                  <a:cubicBezTo>
                    <a:pt x="1131" y="451"/>
                    <a:pt x="1086" y="271"/>
                    <a:pt x="1008" y="195"/>
                  </a:cubicBezTo>
                  <a:cubicBezTo>
                    <a:pt x="930" y="119"/>
                    <a:pt x="819" y="65"/>
                    <a:pt x="690" y="45"/>
                  </a:cubicBezTo>
                  <a:cubicBezTo>
                    <a:pt x="561" y="25"/>
                    <a:pt x="347" y="0"/>
                    <a:pt x="232" y="73"/>
                  </a:cubicBezTo>
                  <a:cubicBezTo>
                    <a:pt x="117" y="146"/>
                    <a:pt x="48" y="396"/>
                    <a:pt x="0" y="481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2" name="Rectangle 2"/>
            <p:cNvSpPr>
              <a:spLocks noChangeArrowheads="1"/>
            </p:cNvSpPr>
            <p:nvPr/>
          </p:nvSpPr>
          <p:spPr bwMode="auto">
            <a:xfrm>
              <a:off x="4666310" y="3354496"/>
              <a:ext cx="310049" cy="288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59819" y="1017269"/>
            <a:ext cx="6000792" cy="1928826"/>
            <a:chOff x="1428728" y="1714488"/>
            <a:chExt cx="6000792" cy="1928826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428728" y="1714488"/>
              <a:ext cx="2630403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结果顺序表中</a:t>
              </a:r>
              <a:r>
                <a:rPr kumimoji="0" lang="en-US" altLang="zh-CN" sz="18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个元素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51060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22461" y="2426568"/>
              <a:ext cx="947019" cy="41741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61043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439825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algn="l">
                <a:lnSpc>
                  <a:spcPts val="2300"/>
                </a:lnSpc>
                <a:spcBef>
                  <a:spcPct val="0"/>
                </a:spcBef>
              </a:pPr>
              <a:endParaRPr kumimoji="0" lang="zh-CN" altLang="zh-CN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1" descr="浅色下对角线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915444" y="2426568"/>
              <a:ext cx="643298" cy="417416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68168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725367" y="1770354"/>
              <a:ext cx="2704153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i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baseline="-30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时插入到</a:t>
              </a:r>
              <a:r>
                <a:rPr kumimoji="0" lang="en-US" altLang="zh-CN" sz="1800" i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baseline="-30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baseline="-300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18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的后面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556633" y="2426568"/>
              <a:ext cx="478783" cy="417416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026979" y="2426568"/>
              <a:ext cx="643298" cy="417416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8" name="AutoShape 6"/>
            <p:cNvSpPr/>
            <p:nvPr>
              <p:custDataLst>
                <p:tags r:id="rId11"/>
              </p:custDataLst>
            </p:nvPr>
          </p:nvSpPr>
          <p:spPr bwMode="auto">
            <a:xfrm rot="5400000">
              <a:off x="2348393" y="1350966"/>
              <a:ext cx="269845" cy="1829709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2700">
              <a:solidFill>
                <a:schemeClr val="dk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AutoShape 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818171" y="2836606"/>
              <a:ext cx="1055" cy="3583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3"/>
            <p:cNvSpPr/>
            <p:nvPr/>
          </p:nvSpPr>
          <p:spPr bwMode="auto">
            <a:xfrm>
              <a:off x="3618051" y="1893203"/>
              <a:ext cx="1218048" cy="529149"/>
            </a:xfrm>
            <a:custGeom>
              <a:avLst/>
              <a:gdLst/>
              <a:ahLst/>
              <a:cxnLst>
                <a:cxn ang="0">
                  <a:pos x="1155" y="502"/>
                </a:cxn>
                <a:cxn ang="0">
                  <a:pos x="1008" y="195"/>
                </a:cxn>
                <a:cxn ang="0">
                  <a:pos x="690" y="45"/>
                </a:cxn>
                <a:cxn ang="0">
                  <a:pos x="232" y="73"/>
                </a:cxn>
                <a:cxn ang="0">
                  <a:pos x="0" y="481"/>
                </a:cxn>
              </a:cxnLst>
              <a:rect l="0" t="0" r="r" b="b"/>
              <a:pathLst>
                <a:path w="1155" h="502">
                  <a:moveTo>
                    <a:pt x="1155" y="502"/>
                  </a:moveTo>
                  <a:cubicBezTo>
                    <a:pt x="1131" y="451"/>
                    <a:pt x="1086" y="271"/>
                    <a:pt x="1008" y="195"/>
                  </a:cubicBezTo>
                  <a:cubicBezTo>
                    <a:pt x="930" y="119"/>
                    <a:pt x="819" y="65"/>
                    <a:pt x="690" y="45"/>
                  </a:cubicBezTo>
                  <a:cubicBezTo>
                    <a:pt x="561" y="25"/>
                    <a:pt x="347" y="0"/>
                    <a:pt x="232" y="73"/>
                  </a:cubicBezTo>
                  <a:cubicBezTo>
                    <a:pt x="117" y="146"/>
                    <a:pt x="48" y="396"/>
                    <a:pt x="0" y="481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4666310" y="3354496"/>
              <a:ext cx="310049" cy="288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</p:grpSp>
      <p:sp>
        <p:nvSpPr>
          <p:cNvPr id="23" name="下箭头 22"/>
          <p:cNvSpPr/>
          <p:nvPr>
            <p:custDataLst>
              <p:tags r:id="rId1"/>
            </p:custDataLst>
          </p:nvPr>
        </p:nvSpPr>
        <p:spPr>
          <a:xfrm>
            <a:off x="5453058" y="2500306"/>
            <a:ext cx="214314" cy="357190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  <a:gs pos="0">
                <a:srgbClr val="3B3E4D"/>
              </a:gs>
              <a:gs pos="80000">
                <a:srgbClr val="3B3E4D"/>
              </a:gs>
              <a:gs pos="100000">
                <a:srgbClr val="3B3E4D"/>
              </a:gs>
            </a:gsLst>
            <a:lin ang="16200000" scaled="0"/>
          </a:gradFill>
          <a:ln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lt1"/>
              </a:solidFill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333080" y="3092164"/>
            <a:ext cx="7714284" cy="3315621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Deletex1(L, x):          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求解算法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k=0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L[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]!=x: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将不为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的元素插入到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L[k]=L[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k+=1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=k                    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重置长度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35199" y="996243"/>
            <a:ext cx="3634926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什么是线性表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35199" y="125477"/>
            <a:ext cx="363492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线性表的定义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99456" y="2048286"/>
            <a:ext cx="8076561" cy="517274"/>
            <a:chOff x="1396240" y="2304668"/>
            <a:chExt cx="2107000" cy="480002"/>
          </a:xfrm>
        </p:grpSpPr>
        <p:sp>
          <p:nvSpPr>
            <p:cNvPr id="12" name="矩形: 圆角 11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"/>
              </p:custDataLst>
            </p:nvPr>
          </p:nvSpPr>
          <p:spPr>
            <a:xfrm>
              <a:off x="1433295" y="2360437"/>
              <a:ext cx="2069945" cy="39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线性表是具有相同特性的数据元素的一个有限序列</a:t>
              </a:r>
              <a:r>
                <a:rPr lang="zh-CN" altLang="en-US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</a:p>
          </p:txBody>
        </p:sp>
      </p:grpSp>
      <p:sp>
        <p:nvSpPr>
          <p:cNvPr id="14" name="TextBox 4"/>
          <p:cNvSpPr txBox="1"/>
          <p:nvPr/>
        </p:nvSpPr>
        <p:spPr>
          <a:xfrm>
            <a:off x="1316478" y="2824834"/>
            <a:ext cx="5670026" cy="360108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所有数据元素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类型相同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线性表是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有限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个数据元素构成的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线性表中数据元素与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位置相关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，即每个数据元素有唯一的序号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 bldLvl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595391" y="2071663"/>
            <a:ext cx="3754304" cy="4025593"/>
          </a:xfrm>
          <a:prstGeom prst="rect">
            <a:avLst/>
          </a:prstGeom>
        </p:spPr>
      </p:pic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522230" y="1380119"/>
            <a:ext cx="8215370" cy="1681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前移法，对于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整数顺序表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，从头开始扫描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，用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累计当前为止值为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的元素个数（初始值为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），处理当前序号为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29715" name="Rectangle 1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10945" y="5078402"/>
            <a:ext cx="6143668" cy="1643074"/>
            <a:chOff x="1571604" y="3143248"/>
            <a:chExt cx="6143668" cy="1643074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71604" y="3143248"/>
              <a:ext cx="2447285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结果顺序表中的元素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123024" y="3743134"/>
              <a:ext cx="480582" cy="41896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9711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96197" y="3743134"/>
              <a:ext cx="832796" cy="41896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428992" y="3743134"/>
              <a:ext cx="589897" cy="41896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29709" name="Rectangle 13" descr="浅色下对角线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18889" y="3743134"/>
              <a:ext cx="480582" cy="418968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8" name="Rectangle 12" descr="浅色下对角线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96295" y="3743134"/>
              <a:ext cx="645716" cy="418968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255607" y="3743134"/>
              <a:ext cx="480582" cy="418968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225638" y="3180278"/>
              <a:ext cx="2489634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时前移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个位置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39894" y="3743134"/>
              <a:ext cx="480582" cy="418968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612008" y="3743134"/>
              <a:ext cx="645716" cy="418968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9703" name="AutoShape 7"/>
            <p:cNvSpPr/>
            <p:nvPr/>
          </p:nvSpPr>
          <p:spPr bwMode="auto">
            <a:xfrm rot="5400000">
              <a:off x="2923359" y="2663496"/>
              <a:ext cx="270848" cy="1836586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2" name="AutoShape 6"/>
            <p:cNvSpPr/>
            <p:nvPr/>
          </p:nvSpPr>
          <p:spPr bwMode="auto">
            <a:xfrm rot="16200000">
              <a:off x="4529137" y="3750248"/>
              <a:ext cx="101568" cy="11210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1" name="AutoShape 5"/>
            <p:cNvSpPr>
              <a:spLocks noChangeShapeType="1"/>
            </p:cNvSpPr>
            <p:nvPr/>
          </p:nvSpPr>
          <p:spPr bwMode="auto">
            <a:xfrm flipV="1">
              <a:off x="5402415" y="4154696"/>
              <a:ext cx="1059" cy="359720"/>
            </a:xfrm>
            <a:prstGeom prst="straightConnector1">
              <a:avLst/>
            </a:prstGeom>
            <a:noFill/>
            <a:ln w="9525">
              <a:noFill/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5281740" y="4389572"/>
              <a:ext cx="248759" cy="27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9699" name="Freeform 3"/>
            <p:cNvSpPr/>
            <p:nvPr/>
          </p:nvSpPr>
          <p:spPr bwMode="auto">
            <a:xfrm>
              <a:off x="4229540" y="3180278"/>
              <a:ext cx="1190870" cy="558624"/>
            </a:xfrm>
            <a:custGeom>
              <a:avLst/>
              <a:gdLst/>
              <a:ahLst/>
              <a:cxnLst>
                <a:cxn ang="0">
                  <a:pos x="1125" y="528"/>
                </a:cxn>
                <a:cxn ang="0">
                  <a:pos x="1041" y="199"/>
                </a:cxn>
                <a:cxn ang="0">
                  <a:pos x="658" y="14"/>
                </a:cxn>
                <a:cxn ang="0">
                  <a:pos x="172" y="117"/>
                </a:cxn>
                <a:cxn ang="0">
                  <a:pos x="0" y="495"/>
                </a:cxn>
              </a:cxnLst>
              <a:rect l="0" t="0" r="r" b="b"/>
              <a:pathLst>
                <a:path w="1125" h="528">
                  <a:moveTo>
                    <a:pt x="1125" y="528"/>
                  </a:moveTo>
                  <a:cubicBezTo>
                    <a:pt x="1111" y="473"/>
                    <a:pt x="1119" y="285"/>
                    <a:pt x="1041" y="199"/>
                  </a:cubicBezTo>
                  <a:cubicBezTo>
                    <a:pt x="963" y="113"/>
                    <a:pt x="803" y="28"/>
                    <a:pt x="658" y="14"/>
                  </a:cubicBezTo>
                  <a:cubicBezTo>
                    <a:pt x="513" y="0"/>
                    <a:pt x="282" y="37"/>
                    <a:pt x="172" y="117"/>
                  </a:cubicBezTo>
                  <a:cubicBezTo>
                    <a:pt x="62" y="197"/>
                    <a:pt x="36" y="416"/>
                    <a:pt x="0" y="495"/>
                  </a:cubicBezTo>
                </a:path>
              </a:pathLst>
            </a:custGeom>
            <a:noFill/>
            <a:ln w="28575">
              <a:noFill/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3624695" y="4367354"/>
              <a:ext cx="1622112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为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个元素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19457" y="2905320"/>
            <a:ext cx="6480720" cy="168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是不为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的元素，此时前面有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的元素，将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前移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个位置，继续处理下一个元素。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若是为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的元素，置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，继续处理下一个元素。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最后将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的长度减少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47528" y="893252"/>
            <a:ext cx="5715040" cy="1643074"/>
            <a:chOff x="1857356" y="3143248"/>
            <a:chExt cx="5715040" cy="1643074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857356" y="3143248"/>
              <a:ext cx="2161533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结果顺序表中的元素</a:t>
              </a:r>
            </a:p>
          </p:txBody>
        </p:sp>
        <p:sp>
          <p:nvSpPr>
            <p:cNvPr id="8" name="Rectangle 1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23024" y="3743134"/>
              <a:ext cx="480582" cy="41896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96197" y="3743134"/>
              <a:ext cx="832796" cy="41896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428992" y="3743134"/>
              <a:ext cx="589897" cy="418968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11" name="Rectangle 13" descr="浅色下对角线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18889" y="3743134"/>
              <a:ext cx="480582" cy="418968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496295" y="3743134"/>
              <a:ext cx="645716" cy="418968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55607" y="3743134"/>
              <a:ext cx="480582" cy="418968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264803" y="3180278"/>
              <a:ext cx="2307593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时前移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个位置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139894" y="3743134"/>
              <a:ext cx="480582" cy="418968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12008" y="3743134"/>
              <a:ext cx="645716" cy="418968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7" name="AutoShape 7"/>
            <p:cNvSpPr/>
            <p:nvPr/>
          </p:nvSpPr>
          <p:spPr bwMode="auto">
            <a:xfrm rot="5400000">
              <a:off x="2923359" y="2663496"/>
              <a:ext cx="270848" cy="1836586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AutoShape 6"/>
            <p:cNvSpPr/>
            <p:nvPr/>
          </p:nvSpPr>
          <p:spPr bwMode="auto">
            <a:xfrm rot="16200000">
              <a:off x="4529137" y="3750248"/>
              <a:ext cx="101568" cy="11210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AutoShape 5"/>
            <p:cNvSpPr>
              <a:spLocks noChangeShapeType="1"/>
            </p:cNvSpPr>
            <p:nvPr/>
          </p:nvSpPr>
          <p:spPr bwMode="auto">
            <a:xfrm flipV="1">
              <a:off x="5402415" y="4154696"/>
              <a:ext cx="1059" cy="35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281740" y="4389572"/>
              <a:ext cx="248759" cy="27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1" name="Freeform 3"/>
            <p:cNvSpPr/>
            <p:nvPr/>
          </p:nvSpPr>
          <p:spPr bwMode="auto">
            <a:xfrm>
              <a:off x="4229540" y="3180278"/>
              <a:ext cx="1190870" cy="558624"/>
            </a:xfrm>
            <a:custGeom>
              <a:avLst/>
              <a:gdLst/>
              <a:ahLst/>
              <a:cxnLst>
                <a:cxn ang="0">
                  <a:pos x="1125" y="528"/>
                </a:cxn>
                <a:cxn ang="0">
                  <a:pos x="1041" y="199"/>
                </a:cxn>
                <a:cxn ang="0">
                  <a:pos x="658" y="14"/>
                </a:cxn>
                <a:cxn ang="0">
                  <a:pos x="172" y="117"/>
                </a:cxn>
                <a:cxn ang="0">
                  <a:pos x="0" y="495"/>
                </a:cxn>
              </a:cxnLst>
              <a:rect l="0" t="0" r="r" b="b"/>
              <a:pathLst>
                <a:path w="1125" h="528">
                  <a:moveTo>
                    <a:pt x="1125" y="528"/>
                  </a:moveTo>
                  <a:cubicBezTo>
                    <a:pt x="1111" y="473"/>
                    <a:pt x="1119" y="285"/>
                    <a:pt x="1041" y="199"/>
                  </a:cubicBezTo>
                  <a:cubicBezTo>
                    <a:pt x="963" y="113"/>
                    <a:pt x="803" y="28"/>
                    <a:pt x="658" y="14"/>
                  </a:cubicBezTo>
                  <a:cubicBezTo>
                    <a:pt x="513" y="0"/>
                    <a:pt x="282" y="37"/>
                    <a:pt x="172" y="117"/>
                  </a:cubicBezTo>
                  <a:cubicBezTo>
                    <a:pt x="62" y="197"/>
                    <a:pt x="36" y="416"/>
                    <a:pt x="0" y="49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3714744" y="4367354"/>
              <a:ext cx="1532063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为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个元素</a:t>
              </a:r>
            </a:p>
          </p:txBody>
        </p:sp>
      </p:grpSp>
      <p:sp>
        <p:nvSpPr>
          <p:cNvPr id="23" name="下箭头 22"/>
          <p:cNvSpPr/>
          <p:nvPr>
            <p:custDataLst>
              <p:tags r:id="rId1"/>
            </p:custDataLst>
          </p:nvPr>
        </p:nvSpPr>
        <p:spPr>
          <a:xfrm>
            <a:off x="4462936" y="2536326"/>
            <a:ext cx="214314" cy="357190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  <a:gs pos="0">
                <a:srgbClr val="3B3E4D"/>
              </a:gs>
              <a:gs pos="80000">
                <a:srgbClr val="3B3E4D"/>
              </a:gs>
              <a:gs pos="100000">
                <a:srgbClr val="3B3E4D"/>
              </a:gs>
            </a:gsLst>
            <a:lin ang="16200000" scaled="0"/>
          </a:gradFill>
          <a:ln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lt1"/>
              </a:solidFill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272924" y="2890028"/>
            <a:ext cx="7714284" cy="3887093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Deletex2(L, x):          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求解算法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k=0;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()):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L[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]!=x: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将不为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的元素前移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个位置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L[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-k]=L[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else: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累计删除的元素个数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k+=1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-=k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重置长度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减少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4" name="下箭头 22"/>
          <p:cNvSpPr/>
          <p:nvPr>
            <p:custDataLst>
              <p:tags r:id="rId3"/>
            </p:custDataLst>
          </p:nvPr>
        </p:nvSpPr>
        <p:spPr>
          <a:xfrm>
            <a:off x="4462936" y="2534582"/>
            <a:ext cx="214314" cy="357190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  <a:gs pos="0">
                <a:srgbClr val="3B3E4D"/>
              </a:gs>
              <a:gs pos="80000">
                <a:srgbClr val="3B3E4D"/>
              </a:gs>
              <a:gs pos="100000">
                <a:srgbClr val="3B3E4D"/>
              </a:gs>
            </a:gsLst>
            <a:lin ang="16200000" scaled="0"/>
          </a:gradFill>
          <a:ln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lt1"/>
              </a:solidFill>
            </a:endParaRP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897BB9F3-EA62-1215-1E34-69ED1629528F}"/>
              </a:ext>
            </a:extLst>
          </p:cNvPr>
          <p:cNvSpPr/>
          <p:nvPr/>
        </p:nvSpPr>
        <p:spPr>
          <a:xfrm>
            <a:off x="9048328" y="3068960"/>
            <a:ext cx="2808312" cy="2987244"/>
          </a:xfrm>
          <a:prstGeom prst="wedgeRectCallout">
            <a:avLst>
              <a:gd name="adj1" fmla="val -90795"/>
              <a:gd name="adj2" fmla="val 590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本质与解法</a:t>
            </a:r>
            <a:r>
              <a:rPr lang="en-US" altLang="zh-CN" dirty="0"/>
              <a:t>1</a:t>
            </a:r>
            <a:r>
              <a:rPr lang="zh-CN" altLang="en-US" dirty="0"/>
              <a:t>相同：</a:t>
            </a:r>
            <a:endParaRPr lang="en-US" altLang="zh-CN" dirty="0"/>
          </a:p>
          <a:p>
            <a:pPr algn="ctr"/>
            <a:r>
              <a:rPr lang="en-US" altLang="zh-CN" dirty="0"/>
              <a:t>K</a:t>
            </a:r>
            <a:r>
              <a:rPr lang="zh-CN" altLang="en-US" dirty="0"/>
              <a:t>在解法</a:t>
            </a:r>
            <a:r>
              <a:rPr lang="en-US" altLang="zh-CN" dirty="0"/>
              <a:t>1</a:t>
            </a:r>
            <a:r>
              <a:rPr lang="zh-CN" altLang="en-US" dirty="0"/>
              <a:t>中表示当前值不为</a:t>
            </a:r>
            <a:r>
              <a:rPr lang="en-US" altLang="zh-CN" dirty="0"/>
              <a:t>x</a:t>
            </a:r>
            <a:r>
              <a:rPr lang="zh-CN" altLang="en-US" dirty="0"/>
              <a:t>的个数，</a:t>
            </a:r>
            <a:endParaRPr lang="en-US" altLang="zh-CN" dirty="0"/>
          </a:p>
          <a:p>
            <a:pPr algn="ctr"/>
            <a:r>
              <a:rPr lang="zh-CN" altLang="en-US" dirty="0"/>
              <a:t>解法</a:t>
            </a:r>
            <a:r>
              <a:rPr lang="en-US" altLang="zh-CN" dirty="0"/>
              <a:t>2</a:t>
            </a:r>
            <a:r>
              <a:rPr lang="zh-CN" altLang="en-US" dirty="0"/>
              <a:t>中表示当前值为</a:t>
            </a:r>
            <a:r>
              <a:rPr lang="en-US" altLang="zh-CN" dirty="0"/>
              <a:t>x</a:t>
            </a:r>
            <a:r>
              <a:rPr lang="zh-CN" altLang="en-US" dirty="0"/>
              <a:t>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425898" y="1192076"/>
            <a:ext cx="6357982" cy="86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解法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由解法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延伸出区间划分法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456" y="4549205"/>
            <a:ext cx="7358114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初始时，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“不为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区间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=-1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开始遍历，“为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区间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”是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+1..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-1]</a:t>
            </a:r>
          </a:p>
        </p:txBody>
      </p:sp>
      <p:sp>
        <p:nvSpPr>
          <p:cNvPr id="28691" name="Rectangle 1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sp>
        <p:nvSpPr>
          <p:cNvPr id="28722" name="Rectangle 5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19536" y="2328808"/>
            <a:ext cx="5112983" cy="1780593"/>
            <a:chOff x="1509422" y="1148341"/>
            <a:chExt cx="5112983" cy="1780593"/>
          </a:xfrm>
        </p:grpSpPr>
        <p:sp>
          <p:nvSpPr>
            <p:cNvPr id="28720" name="Rectangle 4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09422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719" name="Rectangle 4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26592" y="1872577"/>
              <a:ext cx="1038969" cy="424257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8718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56306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81575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03374" y="1872577"/>
              <a:ext cx="705759" cy="424257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8715" name="Rectangle 4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026277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  <a:gs pos="0">
                  <a:srgbClr val="000000"/>
                </a:gs>
                <a:gs pos="35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109948" y="1148341"/>
              <a:ext cx="1512457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1" baseline="-30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时交换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06818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  <a:gs pos="0">
                  <a:srgbClr val="000000"/>
                </a:gs>
                <a:gs pos="35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22832" y="1872577"/>
              <a:ext cx="705759" cy="424257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  <a:gs pos="0">
                  <a:srgbClr val="000000"/>
                </a:gs>
                <a:gs pos="35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8711" name="AutoShape 39"/>
            <p:cNvSpPr/>
            <p:nvPr>
              <p:custDataLst>
                <p:tags r:id="rId12"/>
              </p:custDataLst>
            </p:nvPr>
          </p:nvSpPr>
          <p:spPr bwMode="auto">
            <a:xfrm rot="5400000">
              <a:off x="2395060" y="705514"/>
              <a:ext cx="274267" cy="2007362"/>
            </a:xfrm>
            <a:prstGeom prst="leftBrace">
              <a:avLst>
                <a:gd name="adj1" fmla="val 56478"/>
                <a:gd name="adj2" fmla="val 50000"/>
              </a:avLst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1875028" y="1178339"/>
              <a:ext cx="1696840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不为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元素区间</a:t>
              </a:r>
            </a:p>
          </p:txBody>
        </p:sp>
        <p:sp>
          <p:nvSpPr>
            <p:cNvPr id="28709" name="AutoShape 37"/>
            <p:cNvSpPr/>
            <p:nvPr>
              <p:custDataLst>
                <p:tags r:id="rId13"/>
              </p:custDataLst>
            </p:nvPr>
          </p:nvSpPr>
          <p:spPr bwMode="auto">
            <a:xfrm rot="16200000">
              <a:off x="4143350" y="1834738"/>
              <a:ext cx="102850" cy="1225243"/>
            </a:xfrm>
            <a:prstGeom prst="leftBrace">
              <a:avLst>
                <a:gd name="adj1" fmla="val 91927"/>
                <a:gd name="adj2" fmla="val 50000"/>
              </a:avLst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8" name="AutoShape 3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5093750" y="2327435"/>
              <a:ext cx="1157" cy="364261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857726" y="2498249"/>
              <a:ext cx="46279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</a:p>
          </p:txBody>
        </p:sp>
        <p:sp>
          <p:nvSpPr>
            <p:cNvPr id="28706" name="Freeform 34"/>
            <p:cNvSpPr/>
            <p:nvPr/>
          </p:nvSpPr>
          <p:spPr bwMode="auto">
            <a:xfrm>
              <a:off x="3811815" y="1151555"/>
              <a:ext cx="1382593" cy="716737"/>
            </a:xfrm>
            <a:custGeom>
              <a:avLst/>
              <a:gdLst/>
              <a:ahLst/>
              <a:cxnLst>
                <a:cxn ang="0">
                  <a:pos x="1125" y="669"/>
                </a:cxn>
                <a:cxn ang="0">
                  <a:pos x="1118" y="187"/>
                </a:cxn>
                <a:cxn ang="0">
                  <a:pos x="660" y="0"/>
                </a:cxn>
                <a:cxn ang="0">
                  <a:pos x="111" y="184"/>
                </a:cxn>
                <a:cxn ang="0">
                  <a:pos x="0" y="636"/>
                </a:cxn>
              </a:cxnLst>
              <a:rect l="0" t="0" r="r" b="b"/>
              <a:pathLst>
                <a:path w="1195" h="669">
                  <a:moveTo>
                    <a:pt x="1125" y="669"/>
                  </a:moveTo>
                  <a:cubicBezTo>
                    <a:pt x="1124" y="589"/>
                    <a:pt x="1195" y="298"/>
                    <a:pt x="1118" y="187"/>
                  </a:cubicBezTo>
                  <a:cubicBezTo>
                    <a:pt x="1041" y="76"/>
                    <a:pt x="828" y="0"/>
                    <a:pt x="660" y="0"/>
                  </a:cubicBezTo>
                  <a:cubicBezTo>
                    <a:pt x="492" y="0"/>
                    <a:pt x="221" y="78"/>
                    <a:pt x="111" y="184"/>
                  </a:cubicBezTo>
                  <a:cubicBezTo>
                    <a:pt x="1" y="290"/>
                    <a:pt x="23" y="542"/>
                    <a:pt x="0" y="6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461249" y="2504677"/>
              <a:ext cx="149956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为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元素区间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TextBox 4"/>
          <p:cNvSpPr txBox="1"/>
          <p:nvPr/>
        </p:nvSpPr>
        <p:spPr>
          <a:xfrm>
            <a:off x="1668437" y="5389169"/>
            <a:ext cx="7358114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，跳过，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≠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，操作是，先执行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，将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进行交换，再执行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++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继续遍历其余元素。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99763" y="1105656"/>
            <a:ext cx="3365402" cy="4646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658839" y="925804"/>
            <a:ext cx="3501022" cy="349333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919536" y="719713"/>
            <a:ext cx="5042124" cy="1780593"/>
            <a:chOff x="1509422" y="1148341"/>
            <a:chExt cx="5042124" cy="1780593"/>
          </a:xfrm>
        </p:grpSpPr>
        <p:sp>
          <p:nvSpPr>
            <p:cNvPr id="14" name="Rectangle 4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09422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26592" y="1872577"/>
              <a:ext cx="1038969" cy="424257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6" name="Rectangle 4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056306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17" name="Rectangle 4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81575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</a:p>
          </p:txBody>
        </p:sp>
        <p:sp>
          <p:nvSpPr>
            <p:cNvPr id="18" name="Rectangle 44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03374" y="1872577"/>
              <a:ext cx="705759" cy="424257"/>
            </a:xfrm>
            <a:prstGeom prst="rect">
              <a:avLst/>
            </a:prstGeom>
            <a:gradFill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  <a:gs pos="0">
                  <a:srgbClr val="3B3E4D"/>
                </a:gs>
                <a:gs pos="35000">
                  <a:srgbClr val="3B3E4D"/>
                </a:gs>
                <a:gs pos="100000">
                  <a:srgbClr val="3B3E4D"/>
                </a:gs>
              </a:gsLst>
              <a:lin ang="16200000" scaled="0"/>
            </a:gradFill>
            <a:ln>
              <a:solidFill>
                <a:schemeClr val="accent2">
                  <a:shade val="95000"/>
                  <a:satMod val="10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9" name="Rectangle 4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26277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  <a:gs pos="0">
                  <a:srgbClr val="000000"/>
                </a:gs>
                <a:gs pos="35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20" name="Rectangle 42"/>
            <p:cNvSpPr>
              <a:spLocks noChangeArrowheads="1"/>
            </p:cNvSpPr>
            <p:nvPr/>
          </p:nvSpPr>
          <p:spPr bwMode="auto">
            <a:xfrm>
              <a:off x="4975096" y="1148341"/>
              <a:ext cx="1491991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800" b="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1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b="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b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时交换</a:t>
              </a:r>
            </a:p>
          </p:txBody>
        </p:sp>
        <p:sp>
          <p:nvSpPr>
            <p:cNvPr id="21" name="Rectangle 4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806818" y="1872577"/>
              <a:ext cx="525269" cy="424257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  <a:gs pos="0">
                  <a:srgbClr val="000000"/>
                </a:gs>
                <a:gs pos="35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baseline="-30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</a:p>
          </p:txBody>
        </p:sp>
        <p:sp>
          <p:nvSpPr>
            <p:cNvPr id="22" name="Rectangle 4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322832" y="1872577"/>
              <a:ext cx="705759" cy="424257"/>
            </a:xfrm>
            <a:prstGeom prst="rect">
              <a:avLst/>
            </a:pr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  <a:gs pos="0">
                  <a:srgbClr val="000000"/>
                </a:gs>
                <a:gs pos="35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 b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23" name="AutoShape 39"/>
            <p:cNvSpPr/>
            <p:nvPr>
              <p:custDataLst>
                <p:tags r:id="rId11"/>
              </p:custDataLst>
            </p:nvPr>
          </p:nvSpPr>
          <p:spPr bwMode="auto">
            <a:xfrm rot="5400000">
              <a:off x="2395060" y="705514"/>
              <a:ext cx="274267" cy="2007362"/>
            </a:xfrm>
            <a:prstGeom prst="leftBrace">
              <a:avLst>
                <a:gd name="adj1" fmla="val 56478"/>
                <a:gd name="adj2" fmla="val 50000"/>
              </a:avLst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1723736" y="1178339"/>
              <a:ext cx="167387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不为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元素区间</a:t>
              </a:r>
            </a:p>
          </p:txBody>
        </p:sp>
        <p:sp>
          <p:nvSpPr>
            <p:cNvPr id="25" name="AutoShape 37"/>
            <p:cNvSpPr/>
            <p:nvPr>
              <p:custDataLst>
                <p:tags r:id="rId12"/>
              </p:custDataLst>
            </p:nvPr>
          </p:nvSpPr>
          <p:spPr bwMode="auto">
            <a:xfrm rot="16200000">
              <a:off x="4143350" y="1834738"/>
              <a:ext cx="102850" cy="1225243"/>
            </a:xfrm>
            <a:prstGeom prst="leftBrace">
              <a:avLst>
                <a:gd name="adj1" fmla="val 91927"/>
                <a:gd name="adj2" fmla="val 50000"/>
              </a:avLst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AutoShape 3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5093750" y="2327435"/>
              <a:ext cx="1157" cy="364261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4857726" y="2498249"/>
              <a:ext cx="46279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b="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j</a:t>
              </a:r>
            </a:p>
          </p:txBody>
        </p:sp>
        <p:sp>
          <p:nvSpPr>
            <p:cNvPr id="28" name="Freeform 34"/>
            <p:cNvSpPr/>
            <p:nvPr/>
          </p:nvSpPr>
          <p:spPr bwMode="auto">
            <a:xfrm>
              <a:off x="3811815" y="1151555"/>
              <a:ext cx="1382593" cy="716737"/>
            </a:xfrm>
            <a:custGeom>
              <a:avLst/>
              <a:gdLst/>
              <a:ahLst/>
              <a:cxnLst>
                <a:cxn ang="0">
                  <a:pos x="1125" y="669"/>
                </a:cxn>
                <a:cxn ang="0">
                  <a:pos x="1118" y="187"/>
                </a:cxn>
                <a:cxn ang="0">
                  <a:pos x="660" y="0"/>
                </a:cxn>
                <a:cxn ang="0">
                  <a:pos x="111" y="184"/>
                </a:cxn>
                <a:cxn ang="0">
                  <a:pos x="0" y="636"/>
                </a:cxn>
              </a:cxnLst>
              <a:rect l="0" t="0" r="r" b="b"/>
              <a:pathLst>
                <a:path w="1195" h="669">
                  <a:moveTo>
                    <a:pt x="1125" y="669"/>
                  </a:moveTo>
                  <a:cubicBezTo>
                    <a:pt x="1124" y="589"/>
                    <a:pt x="1195" y="298"/>
                    <a:pt x="1118" y="187"/>
                  </a:cubicBezTo>
                  <a:cubicBezTo>
                    <a:pt x="1041" y="76"/>
                    <a:pt x="828" y="0"/>
                    <a:pt x="660" y="0"/>
                  </a:cubicBezTo>
                  <a:cubicBezTo>
                    <a:pt x="492" y="0"/>
                    <a:pt x="221" y="78"/>
                    <a:pt x="111" y="184"/>
                  </a:cubicBezTo>
                  <a:cubicBezTo>
                    <a:pt x="1" y="290"/>
                    <a:pt x="23" y="542"/>
                    <a:pt x="0" y="6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3327547" y="2504677"/>
              <a:ext cx="1479272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为</a:t>
              </a:r>
              <a:r>
                <a:rPr kumimoji="0"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元素区间</a:t>
              </a:r>
            </a:p>
          </p:txBody>
        </p:sp>
      </p:grpSp>
      <p:sp>
        <p:nvSpPr>
          <p:cNvPr id="30" name="下箭头 29"/>
          <p:cNvSpPr/>
          <p:nvPr>
            <p:custDataLst>
              <p:tags r:id="rId1"/>
            </p:custDataLst>
          </p:nvPr>
        </p:nvSpPr>
        <p:spPr>
          <a:xfrm>
            <a:off x="4529754" y="2493878"/>
            <a:ext cx="214314" cy="357190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  <a:gs pos="0">
                <a:srgbClr val="3B3E4D"/>
              </a:gs>
              <a:gs pos="80000">
                <a:srgbClr val="3B3E4D"/>
              </a:gs>
              <a:gs pos="100000">
                <a:srgbClr val="3B3E4D"/>
              </a:gs>
            </a:gsLst>
            <a:lin ang="16200000" scaled="0"/>
          </a:gradFill>
          <a:ln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lt1"/>
              </a:solidFill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79769" y="2851068"/>
            <a:ext cx="7714284" cy="3887093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Deletex3(L, x):         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求解算法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=-1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j=0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while j&lt;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():		#j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遍历所有元素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L[j]!=x: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找到不为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a[j]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		    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扩大不为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的区间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if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!=j: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L[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],L[j]=L[j],L[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将序号为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的两个元素交换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j+=1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继续扫描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=i+1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重置长度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i+1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1F5A9B48-3CDA-E060-CF3F-8325A065CBBB}"/>
              </a:ext>
            </a:extLst>
          </p:cNvPr>
          <p:cNvSpPr/>
          <p:nvPr/>
        </p:nvSpPr>
        <p:spPr>
          <a:xfrm>
            <a:off x="9037333" y="4797152"/>
            <a:ext cx="2808312" cy="1431988"/>
          </a:xfrm>
          <a:prstGeom prst="wedgeRectCallout">
            <a:avLst>
              <a:gd name="adj1" fmla="val -90795"/>
              <a:gd name="adj2" fmla="val 590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执行完成后，数组后半部分（超出新</a:t>
            </a:r>
            <a:r>
              <a:rPr lang="en-US" altLang="zh-CN" dirty="0"/>
              <a:t>size</a:t>
            </a:r>
            <a:r>
              <a:rPr lang="zh-CN" altLang="en-US" dirty="0"/>
              <a:t>）的值全为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600" y="1934936"/>
            <a:ext cx="4143404" cy="39878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各种顺序表的高效算法设计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64337" y="1271305"/>
            <a:ext cx="1328949" cy="594553"/>
            <a:chOff x="1396240" y="2304668"/>
            <a:chExt cx="2107000" cy="480002"/>
          </a:xfrm>
        </p:grpSpPr>
        <p:sp>
          <p:nvSpPr>
            <p:cNvPr id="6" name="矩形: 圆角 5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1433295" y="2360437"/>
              <a:ext cx="2069945" cy="32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扩展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27448" y="2716101"/>
            <a:ext cx="7136005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设计一个算法，从一给定的顺序表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中删除元素值在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y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）之间的所有元素，要求算法的时间复杂度为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，空间复杂度为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O(1)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设计一个算法从有序顺序表中删除重复的元素，并使剩余元素间的相对次序保持不变。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·…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8544272" y="1740493"/>
            <a:ext cx="3754304" cy="4025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737600" y="3149501"/>
            <a:ext cx="3000396" cy="1256036"/>
            <a:chOff x="1714480" y="4214818"/>
            <a:chExt cx="3000396" cy="1256036"/>
          </a:xfrm>
        </p:grpSpPr>
        <p:sp>
          <p:nvSpPr>
            <p:cNvPr id="13" name="TextBox 12"/>
            <p:cNvSpPr txBox="1"/>
            <p:nvPr/>
          </p:nvSpPr>
          <p:spPr>
            <a:xfrm>
              <a:off x="1928794" y="4214818"/>
              <a:ext cx="221457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A=(1,3,8,23,30)</a:t>
              </a:r>
            </a:p>
          </p:txBody>
        </p:sp>
        <p:sp>
          <p:nvSpPr>
            <p:cNvPr id="14" name="上箭头 13"/>
            <p:cNvSpPr/>
            <p:nvPr>
              <p:custDataLst>
                <p:tags r:id="rId3"/>
              </p:custDataLst>
            </p:nvPr>
          </p:nvSpPr>
          <p:spPr>
            <a:xfrm>
              <a:off x="2786050" y="4643446"/>
              <a:ext cx="142876" cy="285752"/>
            </a:xfrm>
            <a:prstGeom prst="upArrow">
              <a:avLst/>
            </a:prstGeom>
            <a:gradFill>
              <a:gsLst>
                <a:gs pos="0">
                  <a:schemeClr val="dk1">
                    <a:shade val="51000"/>
                    <a:satMod val="130000"/>
                  </a:schemeClr>
                </a:gs>
                <a:gs pos="80000">
                  <a:schemeClr val="dk1">
                    <a:shade val="93000"/>
                    <a:satMod val="130000"/>
                  </a:schemeClr>
                </a:gs>
                <a:gs pos="100000">
                  <a:schemeClr val="dk1">
                    <a:shade val="94000"/>
                    <a:satMod val="135000"/>
                  </a:schemeClr>
                </a:gs>
                <a:gs pos="0">
                  <a:srgbClr val="000000"/>
                </a:gs>
                <a:gs pos="80000">
                  <a:srgbClr val="000000"/>
                </a:gs>
                <a:gs pos="100000">
                  <a:srgbClr val="000000"/>
                </a:gs>
              </a:gsLst>
              <a:lin ang="16200000" scaled="0"/>
            </a:gra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14480" y="5072074"/>
              <a:ext cx="300039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一个递增有序整数顺序表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1384" y="1230172"/>
            <a:ext cx="4487647" cy="594553"/>
            <a:chOff x="1396240" y="2304668"/>
            <a:chExt cx="2107000" cy="480002"/>
          </a:xfrm>
        </p:grpSpPr>
        <p:sp>
          <p:nvSpPr>
            <p:cNvPr id="4" name="矩形: 圆角 3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1433295" y="2360437"/>
              <a:ext cx="2069945" cy="32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3.</a:t>
              </a:r>
              <a:r>
                <a:rPr lang="zh-CN" altLang="zh-CN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有序顺序表的算法设计</a:t>
              </a:r>
              <a:endPara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30307" y="2709892"/>
            <a:ext cx="7632848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有序表是指按元素值或者某属性值递增或者递减排列的线性表，有序表是线性表的一个子集。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0307" y="3778184"/>
            <a:ext cx="7632848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对于有序表可以利用其元素的有序性提高相关算法的效率，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二路归并就是有序表的一种经典算法。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0307" y="4846476"/>
            <a:ext cx="7632848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有序顺序表是有序表的顺序存储结构。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420" y="1052736"/>
            <a:ext cx="7429552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2.4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有两个按元素值递增有序的整数顺序表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，设计一个算法将顺序表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的全部元素合并到一个递增有序顺序表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中。并给出算法的时间复杂度和空间复杂度。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231" y="4005065"/>
            <a:ext cx="2357454" cy="89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A=(1,3,5,8)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B=(2,3,8,10,11)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309123" y="4005064"/>
            <a:ext cx="1571636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2885" y="4210433"/>
            <a:ext cx="3429024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C=(1,2,3,3,5,8,8,10,11)</a:t>
            </a:r>
          </a:p>
        </p:txBody>
      </p:sp>
      <p:sp>
        <p:nvSpPr>
          <p:cNvPr id="9" name="右箭头 8"/>
          <p:cNvSpPr/>
          <p:nvPr>
            <p:custDataLst>
              <p:tags r:id="rId1"/>
            </p:custDataLst>
          </p:nvPr>
        </p:nvSpPr>
        <p:spPr>
          <a:xfrm>
            <a:off x="2880495" y="4362254"/>
            <a:ext cx="357190" cy="214314"/>
          </a:xfrm>
          <a:prstGeom prst="rightArrow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  <a:gs pos="0">
                <a:srgbClr val="3B3E4D"/>
              </a:gs>
              <a:gs pos="35000">
                <a:srgbClr val="3B3E4D"/>
              </a:gs>
              <a:gs pos="100000">
                <a:srgbClr val="3B3E4D"/>
              </a:gs>
            </a:gsLst>
            <a:lin ang="16200000" scaled="0"/>
          </a:gradFill>
          <a:ln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dk1"/>
              </a:solidFill>
            </a:endParaRPr>
          </a:p>
        </p:txBody>
      </p:sp>
      <p:sp>
        <p:nvSpPr>
          <p:cNvPr id="10" name="右箭头 9"/>
          <p:cNvSpPr/>
          <p:nvPr>
            <p:custDataLst>
              <p:tags r:id="rId2"/>
            </p:custDataLst>
          </p:nvPr>
        </p:nvSpPr>
        <p:spPr>
          <a:xfrm>
            <a:off x="4952197" y="4362254"/>
            <a:ext cx="357190" cy="214314"/>
          </a:xfrm>
          <a:prstGeom prst="rightArrow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  <a:gs pos="0">
                <a:srgbClr val="3B3E4D"/>
              </a:gs>
              <a:gs pos="35000">
                <a:srgbClr val="3B3E4D"/>
              </a:gs>
              <a:gs pos="100000">
                <a:srgbClr val="3B3E4D"/>
              </a:gs>
            </a:gsLst>
            <a:lin ang="16200000" scaled="0"/>
          </a:gradFill>
          <a:ln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dk1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74" y="1494797"/>
            <a:ext cx="3713926" cy="3868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ldLvl="0" animBg="1"/>
      <p:bldP spid="8" grpId="0"/>
      <p:bldP spid="9" grpId="0" bldLvl="0" animBg="1"/>
      <p:bldP spid="1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2" name="Rectangle 3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03635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83632" y="1255501"/>
            <a:ext cx="7572428" cy="2357454"/>
            <a:chOff x="2062020" y="1179150"/>
            <a:chExt cx="7572428" cy="2357454"/>
          </a:xfrm>
        </p:grpSpPr>
        <p:grpSp>
          <p:nvGrpSpPr>
            <p:cNvPr id="36" name="组合 35"/>
            <p:cNvGrpSpPr/>
            <p:nvPr/>
          </p:nvGrpSpPr>
          <p:grpSpPr>
            <a:xfrm>
              <a:off x="2323572" y="1357298"/>
              <a:ext cx="7201452" cy="1857388"/>
              <a:chOff x="1013886" y="1785926"/>
              <a:chExt cx="7201452" cy="1857388"/>
            </a:xfrm>
          </p:grpSpPr>
          <p:sp>
            <p:nvSpPr>
              <p:cNvPr id="25630" name="Text Box 30"/>
              <p:cNvSpPr txBox="1">
                <a:spLocks noChangeArrowheads="1"/>
              </p:cNvSpPr>
              <p:nvPr/>
            </p:nvSpPr>
            <p:spPr bwMode="auto">
              <a:xfrm>
                <a:off x="2794154" y="2307298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</a:t>
                </a:r>
              </a:p>
            </p:txBody>
          </p:sp>
          <p:sp>
            <p:nvSpPr>
              <p:cNvPr id="25629" name="Text Box 29"/>
              <p:cNvSpPr txBox="1">
                <a:spLocks noChangeArrowheads="1"/>
              </p:cNvSpPr>
              <p:nvPr/>
            </p:nvSpPr>
            <p:spPr bwMode="auto">
              <a:xfrm>
                <a:off x="1018231" y="1792443"/>
                <a:ext cx="351926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</a:t>
                </a:r>
                <a:r>
                  <a:rPr kumimoji="0"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：</a:t>
                </a:r>
              </a:p>
            </p:txBody>
          </p:sp>
          <p:sp>
            <p:nvSpPr>
              <p:cNvPr id="25628" name="Text Box 28"/>
              <p:cNvSpPr txBox="1">
                <a:spLocks noChangeArrowheads="1"/>
              </p:cNvSpPr>
              <p:nvPr/>
            </p:nvSpPr>
            <p:spPr bwMode="auto">
              <a:xfrm>
                <a:off x="1510276" y="1785926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5627" name="Text Box 27"/>
              <p:cNvSpPr txBox="1">
                <a:spLocks noChangeArrowheads="1"/>
              </p:cNvSpPr>
              <p:nvPr/>
            </p:nvSpPr>
            <p:spPr bwMode="auto">
              <a:xfrm>
                <a:off x="1963218" y="1785926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5626" name="Text Box 26"/>
              <p:cNvSpPr txBox="1">
                <a:spLocks noChangeArrowheads="1"/>
              </p:cNvSpPr>
              <p:nvPr/>
            </p:nvSpPr>
            <p:spPr bwMode="auto">
              <a:xfrm>
                <a:off x="2354247" y="1785926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2814792" y="1785926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</a:t>
                </a:r>
                <a:r>
                  <a:rPr kumimoji="0" lang="en-US" altLang="zh-CN" sz="1600" i="1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i</a:t>
                </a:r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3229717" y="1785926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25623" name="Text Box 23"/>
              <p:cNvSpPr txBox="1">
                <a:spLocks noChangeArrowheads="1"/>
              </p:cNvSpPr>
              <p:nvPr/>
            </p:nvSpPr>
            <p:spPr bwMode="auto">
              <a:xfrm>
                <a:off x="3620746" y="1785926"/>
                <a:ext cx="451188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a</a:t>
                </a:r>
                <a:r>
                  <a:rPr kumimoji="0" lang="en-US" altLang="zh-CN" sz="1600" i="1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n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-1</a:t>
                </a:r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2925584" y="2142197"/>
                <a:ext cx="0" cy="169446"/>
              </a:xfrm>
              <a:prstGeom prst="line">
                <a:avLst/>
              </a:prstGeom>
              <a:ln w="1270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5621" name="Text Box 21"/>
              <p:cNvSpPr txBox="1">
                <a:spLocks noChangeArrowheads="1"/>
              </p:cNvSpPr>
              <p:nvPr/>
            </p:nvSpPr>
            <p:spPr bwMode="auto">
              <a:xfrm>
                <a:off x="2789810" y="2780878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j</a:t>
                </a:r>
              </a:p>
            </p:txBody>
          </p:sp>
          <p:sp>
            <p:nvSpPr>
              <p:cNvPr id="25620" name="Text Box 20"/>
              <p:cNvSpPr txBox="1">
                <a:spLocks noChangeArrowheads="1"/>
              </p:cNvSpPr>
              <p:nvPr/>
            </p:nvSpPr>
            <p:spPr bwMode="auto">
              <a:xfrm>
                <a:off x="1013886" y="3317456"/>
                <a:ext cx="350840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kumimoji="0"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：</a:t>
                </a:r>
              </a:p>
            </p:txBody>
          </p:sp>
          <p:sp>
            <p:nvSpPr>
              <p:cNvPr id="25619" name="Text Box 19"/>
              <p:cNvSpPr txBox="1">
                <a:spLocks noChangeArrowheads="1"/>
              </p:cNvSpPr>
              <p:nvPr/>
            </p:nvSpPr>
            <p:spPr bwMode="auto">
              <a:xfrm>
                <a:off x="1504845" y="3310939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5618" name="Text Box 18"/>
              <p:cNvSpPr txBox="1">
                <a:spLocks noChangeArrowheads="1"/>
              </p:cNvSpPr>
              <p:nvPr/>
            </p:nvSpPr>
            <p:spPr bwMode="auto">
              <a:xfrm>
                <a:off x="1957787" y="3310939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5617" name="Text Box 17"/>
              <p:cNvSpPr txBox="1">
                <a:spLocks noChangeArrowheads="1"/>
              </p:cNvSpPr>
              <p:nvPr/>
            </p:nvSpPr>
            <p:spPr bwMode="auto">
              <a:xfrm>
                <a:off x="2349902" y="3310939"/>
                <a:ext cx="286755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25616" name="Text Box 16"/>
              <p:cNvSpPr txBox="1">
                <a:spLocks noChangeArrowheads="1"/>
              </p:cNvSpPr>
              <p:nvPr/>
            </p:nvSpPr>
            <p:spPr bwMode="auto">
              <a:xfrm>
                <a:off x="2809361" y="3310939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kumimoji="0" lang="en-US" altLang="zh-CN" sz="1600" i="1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j</a:t>
                </a:r>
              </a:p>
            </p:txBody>
          </p:sp>
          <p:sp>
            <p:nvSpPr>
              <p:cNvPr id="25615" name="Text Box 15"/>
              <p:cNvSpPr txBox="1">
                <a:spLocks noChangeArrowheads="1"/>
              </p:cNvSpPr>
              <p:nvPr/>
            </p:nvSpPr>
            <p:spPr bwMode="auto">
              <a:xfrm>
                <a:off x="3224286" y="3310939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25614" name="Text Box 14"/>
              <p:cNvSpPr txBox="1">
                <a:spLocks noChangeArrowheads="1"/>
              </p:cNvSpPr>
              <p:nvPr/>
            </p:nvSpPr>
            <p:spPr bwMode="auto">
              <a:xfrm>
                <a:off x="3615315" y="3310939"/>
                <a:ext cx="456619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kumimoji="0" lang="en-US" altLang="zh-CN" sz="1600" i="1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m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-1</a:t>
                </a:r>
              </a:p>
            </p:txBody>
          </p:sp>
          <p:sp>
            <p:nvSpPr>
              <p:cNvPr id="25613" name="Line 13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2920153" y="3141493"/>
                <a:ext cx="0" cy="169446"/>
              </a:xfrm>
              <a:prstGeom prst="line">
                <a:avLst/>
              </a:prstGeom>
              <a:ln w="1270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5268499" y="2721137"/>
                <a:ext cx="350840" cy="3269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C</a:t>
                </a:r>
                <a:r>
                  <a:rPr kumimoji="0"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：</a:t>
                </a:r>
              </a:p>
            </p:txBody>
          </p:sp>
          <p:sp>
            <p:nvSpPr>
              <p:cNvPr id="25611" name="Text Box 11"/>
              <p:cNvSpPr txBox="1">
                <a:spLocks noChangeArrowheads="1"/>
              </p:cNvSpPr>
              <p:nvPr/>
            </p:nvSpPr>
            <p:spPr bwMode="auto">
              <a:xfrm>
                <a:off x="5620425" y="2698327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c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5610" name="Text Box 10"/>
              <p:cNvSpPr txBox="1">
                <a:spLocks noChangeArrowheads="1"/>
              </p:cNvSpPr>
              <p:nvPr/>
            </p:nvSpPr>
            <p:spPr bwMode="auto">
              <a:xfrm>
                <a:off x="6072281" y="2698327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c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25609" name="Text Box 9"/>
              <p:cNvSpPr txBox="1">
                <a:spLocks noChangeArrowheads="1"/>
              </p:cNvSpPr>
              <p:nvPr/>
            </p:nvSpPr>
            <p:spPr bwMode="auto">
              <a:xfrm>
                <a:off x="6464397" y="2698327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6924942" y="2698327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c</a:t>
                </a:r>
                <a:r>
                  <a:rPr kumimoji="0" lang="en-US" altLang="zh-CN" sz="1600" i="1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k</a:t>
                </a:r>
              </a:p>
            </p:txBody>
          </p:sp>
          <p:sp>
            <p:nvSpPr>
              <p:cNvPr id="25607" name="Text Box 7"/>
              <p:cNvSpPr txBox="1">
                <a:spLocks noChangeArrowheads="1"/>
              </p:cNvSpPr>
              <p:nvPr/>
            </p:nvSpPr>
            <p:spPr bwMode="auto">
              <a:xfrm>
                <a:off x="7339867" y="2698327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25606" name="Text Box 6"/>
              <p:cNvSpPr txBox="1">
                <a:spLocks noChangeArrowheads="1"/>
              </p:cNvSpPr>
              <p:nvPr/>
            </p:nvSpPr>
            <p:spPr bwMode="auto">
              <a:xfrm>
                <a:off x="7730896" y="2698327"/>
                <a:ext cx="484442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c</a:t>
                </a:r>
                <a:r>
                  <a:rPr kumimoji="0" lang="en-US" altLang="zh-CN" sz="1600" i="1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n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+</a:t>
                </a:r>
                <a:r>
                  <a:rPr kumimoji="0" lang="en-US" altLang="zh-CN" sz="1600" i="1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m</a:t>
                </a:r>
                <a:r>
                  <a:rPr kumimoji="0" lang="en-US" altLang="zh-CN" sz="1600" baseline="-30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-1</a:t>
                </a:r>
              </a:p>
            </p:txBody>
          </p:sp>
          <p:sp>
            <p:nvSpPr>
              <p:cNvPr id="25605" name="Line 5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7034647" y="2528881"/>
                <a:ext cx="1086" cy="169446"/>
              </a:xfrm>
              <a:prstGeom prst="line">
                <a:avLst/>
              </a:prstGeom>
              <a:ln w="1270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5604" name="Text Box 4"/>
              <p:cNvSpPr txBox="1">
                <a:spLocks noChangeArrowheads="1"/>
              </p:cNvSpPr>
              <p:nvPr/>
            </p:nvSpPr>
            <p:spPr bwMode="auto">
              <a:xfrm>
                <a:off x="6846736" y="2183472"/>
                <a:ext cx="288927" cy="32585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en-US" altLang="zh-CN" sz="1600" i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k</a:t>
                </a:r>
              </a:p>
            </p:txBody>
          </p:sp>
          <p:sp>
            <p:nvSpPr>
              <p:cNvPr id="25603" name="AutoShape 3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369692" y="2764040"/>
                <a:ext cx="1797647" cy="169446"/>
              </a:xfrm>
              <a:prstGeom prst="rightArrow">
                <a:avLst>
                  <a:gd name="adj1" fmla="val 50000"/>
                  <a:gd name="adj2" fmla="val 265224"/>
                </a:avLst>
              </a:prstGeom>
              <a:gradFill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  <a:gs pos="0">
                    <a:srgbClr val="3B3E4D"/>
                  </a:gs>
                  <a:gs pos="35000">
                    <a:srgbClr val="3B3E4D"/>
                  </a:gs>
                  <a:gs pos="100000">
                    <a:srgbClr val="3B3E4D"/>
                  </a:gs>
                </a:gsLst>
                <a:lin ang="16200000" scaled="0"/>
              </a:gradFill>
              <a:ln>
                <a:solidFill>
                  <a:schemeClr val="accent2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5602" name="Text Box 2"/>
              <p:cNvSpPr txBox="1">
                <a:spLocks noChangeArrowheads="1"/>
              </p:cNvSpPr>
              <p:nvPr/>
            </p:nvSpPr>
            <p:spPr bwMode="auto">
              <a:xfrm>
                <a:off x="3564121" y="2156859"/>
                <a:ext cx="1369688" cy="60392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0"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两者比较将较小者添加到</a:t>
                </a:r>
                <a:r>
                  <a:rPr kumimoji="0" lang="en-US" altLang="zh-CN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C</a:t>
                </a:r>
                <a:r>
                  <a:rPr kumimoji="0" lang="zh-CN" altLang="en-US" sz="16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</a:p>
            </p:txBody>
          </p:sp>
        </p:grpSp>
        <p:sp>
          <p:nvSpPr>
            <p:cNvPr id="37" name="圆角矩形 36"/>
            <p:cNvSpPr/>
            <p:nvPr>
              <p:custDataLst>
                <p:tags r:id="rId4"/>
              </p:custDataLst>
            </p:nvPr>
          </p:nvSpPr>
          <p:spPr>
            <a:xfrm>
              <a:off x="2062020" y="1179150"/>
              <a:ext cx="7572428" cy="235745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525252"/>
                </a:solidFill>
              </a:endParaRPr>
            </a:p>
          </p:txBody>
        </p:sp>
      </p:grpSp>
      <p:sp>
        <p:nvSpPr>
          <p:cNvPr id="40" name="下箭头 39"/>
          <p:cNvSpPr/>
          <p:nvPr>
            <p:custDataLst>
              <p:tags r:id="rId2"/>
            </p:custDataLst>
          </p:nvPr>
        </p:nvSpPr>
        <p:spPr>
          <a:xfrm>
            <a:off x="5703091" y="4014941"/>
            <a:ext cx="214314" cy="357190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  <a:gs pos="0">
                <a:srgbClr val="3B3E4D"/>
              </a:gs>
              <a:gs pos="80000">
                <a:srgbClr val="3B3E4D"/>
              </a:gs>
              <a:gs pos="100000">
                <a:srgbClr val="3B3E4D"/>
              </a:gs>
            </a:gsLst>
            <a:lin ang="16200000" scaled="0"/>
          </a:gradFill>
          <a:ln>
            <a:solidFill>
              <a:schemeClr val="accent2">
                <a:shade val="95000"/>
                <a:satMod val="10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lt1"/>
              </a:solidFill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8609" y="953907"/>
            <a:ext cx="1328949" cy="594553"/>
            <a:chOff x="1396240" y="2304668"/>
            <a:chExt cx="2107000" cy="480002"/>
          </a:xfrm>
        </p:grpSpPr>
        <p:sp>
          <p:nvSpPr>
            <p:cNvPr id="3" name="矩形: 圆角 2"/>
            <p:cNvSpPr/>
            <p:nvPr>
              <p:custDataLst>
                <p:tags r:id="rId3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33295" y="2360437"/>
              <a:ext cx="2069945" cy="34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二路归并：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884849" y="4627153"/>
            <a:ext cx="7632848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遍历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遍历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，均从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开始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·while 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都没有超界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比较：较小元素添加到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中，后移相应指针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将没有遍历完的元素添加到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415480" y="1014590"/>
            <a:ext cx="8572560" cy="5545455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  <a:prstDash val="dash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Merge2(A, B):                     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C=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SqList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                          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新建顺序表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=j=0                                  	#i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用于遍历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A,j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用于遍历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while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A.getsize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 and j&lt;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B.getsize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():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两个表均没有遍历完毕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A[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]&lt;B[j]: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C.Add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(A[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])                	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将较小的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添加到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else: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C.Add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(B[j])                	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将较小的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B[j]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添加到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j+=1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while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A.getsize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():		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没有遍历完毕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C.Add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(A[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while j&lt;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B.getsize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():		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没有遍历完毕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C.Add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(B[j])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j+=1</a:t>
            </a:r>
            <a:endParaRPr lang="zh-CN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return C                               	#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fld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91544" y="2204864"/>
            <a:ext cx="3672408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算法中尽管有多个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循环语句，但恰好对顺序表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中每个元素均访问一次，所以时间复杂度为</a:t>
            </a:r>
            <a:r>
              <a:rPr lang="nb-NO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nb-NO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nb-NO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nb-NO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nb-NO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算法中需要在临时顺序表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中添加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个元素，所以算法的空间复杂度也是</a:t>
            </a:r>
            <a:r>
              <a:rPr lang="nb-NO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nb-NO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nb-NO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nb-NO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nb-NO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988840"/>
            <a:ext cx="3713926" cy="3868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1735" y="1906922"/>
            <a:ext cx="378621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1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1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…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18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710684" y="3780367"/>
            <a:ext cx="5286412" cy="500066"/>
            <a:chOff x="928662" y="2714620"/>
            <a:chExt cx="5286412" cy="500066"/>
          </a:xfrm>
        </p:grpSpPr>
        <p:sp>
          <p:nvSpPr>
            <p:cNvPr id="6" name="椭圆 5"/>
            <p:cNvSpPr/>
            <p:nvPr>
              <p:custDataLst>
                <p:tags r:id="rId6"/>
              </p:custDataLst>
            </p:nvPr>
          </p:nvSpPr>
          <p:spPr>
            <a:xfrm>
              <a:off x="928662" y="2714620"/>
              <a:ext cx="500066" cy="500066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800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7" name="椭圆 6"/>
            <p:cNvSpPr/>
            <p:nvPr>
              <p:custDataLst>
                <p:tags r:id="rId7"/>
              </p:custDataLst>
            </p:nvPr>
          </p:nvSpPr>
          <p:spPr>
            <a:xfrm>
              <a:off x="1714480" y="2714620"/>
              <a:ext cx="500066" cy="500066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800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>
              <a:off x="3286116" y="2714620"/>
              <a:ext cx="500066" cy="500066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800" i="1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</a:p>
          </p:txBody>
        </p:sp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4100509" y="2714620"/>
              <a:ext cx="500066" cy="500066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800" i="1" baseline="-25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800" baseline="-25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+1</a:t>
              </a:r>
            </a:p>
          </p:txBody>
        </p:sp>
        <p:sp>
          <p:nvSpPr>
            <p:cNvPr id="10" name="椭圆 9"/>
            <p:cNvSpPr/>
            <p:nvPr>
              <p:custDataLst>
                <p:tags r:id="rId10"/>
              </p:custDataLst>
            </p:nvPr>
          </p:nvSpPr>
          <p:spPr>
            <a:xfrm>
              <a:off x="5715008" y="2714620"/>
              <a:ext cx="500066" cy="500066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800" i="1" baseline="-25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800" baseline="-25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33636" y="2757483"/>
              <a:ext cx="50006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cxnSp>
          <p:nvCxnSpPr>
            <p:cNvPr id="13" name="直接箭头连接符 12"/>
            <p:cNvCxnSpPr>
              <a:stCxn id="6" idx="6"/>
              <a:endCxn id="7" idx="2"/>
            </p:cNvCxnSpPr>
            <p:nvPr>
              <p:custDataLst>
                <p:tags r:id="rId11"/>
              </p:custDataLst>
            </p:nvPr>
          </p:nvCxnSpPr>
          <p:spPr>
            <a:xfrm>
              <a:off x="1428728" y="2964653"/>
              <a:ext cx="285752" cy="15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>
              <p:custDataLst>
                <p:tags r:id="rId12"/>
              </p:custDataLst>
            </p:nvPr>
          </p:nvCxnSpPr>
          <p:spPr>
            <a:xfrm>
              <a:off x="2214546" y="2970209"/>
              <a:ext cx="285752" cy="15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13"/>
              </p:custDataLst>
            </p:nvPr>
          </p:nvCxnSpPr>
          <p:spPr>
            <a:xfrm>
              <a:off x="3000364" y="2971797"/>
              <a:ext cx="285752" cy="15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14"/>
              </p:custDataLst>
            </p:nvPr>
          </p:nvCxnSpPr>
          <p:spPr>
            <a:xfrm>
              <a:off x="3809995" y="2970209"/>
              <a:ext cx="285752" cy="15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943478" y="2757483"/>
              <a:ext cx="50006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cxnSp>
          <p:nvCxnSpPr>
            <p:cNvPr id="18" name="直接箭头连接符 17"/>
            <p:cNvCxnSpPr/>
            <p:nvPr>
              <p:custDataLst>
                <p:tags r:id="rId15"/>
              </p:custDataLst>
            </p:nvPr>
          </p:nvCxnSpPr>
          <p:spPr>
            <a:xfrm>
              <a:off x="4624388" y="2970209"/>
              <a:ext cx="285752" cy="15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16"/>
              </p:custDataLst>
            </p:nvPr>
          </p:nvCxnSpPr>
          <p:spPr>
            <a:xfrm>
              <a:off x="5410206" y="2971797"/>
              <a:ext cx="285752" cy="1588"/>
            </a:xfrm>
            <a:prstGeom prst="straightConnector1">
              <a:avLst/>
            </a:prstGeom>
            <a:ln w="19050">
              <a:solidFill>
                <a:schemeClr val="dk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968101" y="1030207"/>
            <a:ext cx="4201220" cy="720000"/>
            <a:chOff x="789114" y="1193391"/>
            <a:chExt cx="4201220" cy="720000"/>
          </a:xfrm>
        </p:grpSpPr>
        <p:sp>
          <p:nvSpPr>
            <p:cNvPr id="3" name="TextBox 2"/>
            <p:cNvSpPr txBox="1"/>
            <p:nvPr/>
          </p:nvSpPr>
          <p:spPr>
            <a:xfrm>
              <a:off x="1632748" y="1399088"/>
              <a:ext cx="335758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线性表的逻辑结构表示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89114" y="1193391"/>
              <a:ext cx="720000" cy="720000"/>
              <a:chOff x="2277686" y="2037227"/>
              <a:chExt cx="720000" cy="720000"/>
            </a:xfrm>
          </p:grpSpPr>
          <p:sp>
            <p:nvSpPr>
              <p:cNvPr id="12" name="椭圆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2277686" y="2037227"/>
                <a:ext cx="720000" cy="72000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277686" y="2242924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lt1"/>
                    </a:solidFill>
                    <a:latin typeface="Arial Black" panose="020B0A04020102020204" pitchFamily="34" charset="0"/>
                  </a:rPr>
                  <a:t>01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033413" y="2656789"/>
            <a:ext cx="4201220" cy="720000"/>
            <a:chOff x="789114" y="1193391"/>
            <a:chExt cx="4201220" cy="720000"/>
          </a:xfrm>
        </p:grpSpPr>
        <p:sp>
          <p:nvSpPr>
            <p:cNvPr id="30" name="TextBox 2"/>
            <p:cNvSpPr txBox="1"/>
            <p:nvPr/>
          </p:nvSpPr>
          <p:spPr>
            <a:xfrm>
              <a:off x="1632748" y="1399088"/>
              <a:ext cx="3357586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用图形表示的逻辑结构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89114" y="1193391"/>
              <a:ext cx="720000" cy="720000"/>
              <a:chOff x="2277686" y="2037227"/>
              <a:chExt cx="720000" cy="720000"/>
            </a:xfrm>
          </p:grpSpPr>
          <p:sp>
            <p:nvSpPr>
              <p:cNvPr id="32" name="椭圆 31"/>
              <p:cNvSpPr/>
              <p:nvPr>
                <p:custDataLst>
                  <p:tags r:id="rId2"/>
                </p:custDataLst>
              </p:nvPr>
            </p:nvSpPr>
            <p:spPr>
              <a:xfrm>
                <a:off x="2277686" y="2037227"/>
                <a:ext cx="720000" cy="720000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277686" y="2242924"/>
                <a:ext cx="720000" cy="394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lt1"/>
                    </a:solidFill>
                    <a:latin typeface="Arial Black" panose="020B0A040201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89057" y="4541141"/>
            <a:ext cx="1408711" cy="517274"/>
            <a:chOff x="1396240" y="2304668"/>
            <a:chExt cx="2107000" cy="480002"/>
          </a:xfrm>
        </p:grpSpPr>
        <p:sp>
          <p:nvSpPr>
            <p:cNvPr id="35" name="矩形: 圆角 34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96240" y="2415393"/>
              <a:ext cx="2069946" cy="35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4"/>
          <p:cNvSpPr txBox="1"/>
          <p:nvPr/>
        </p:nvSpPr>
        <p:spPr>
          <a:xfrm>
            <a:off x="1647811" y="4938605"/>
            <a:ext cx="5670026" cy="165163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线性表中每个元素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的唯一位置通过序号或者索引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表示，为了算法设计方便，将逻辑序号和存储序号统一，均假设从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开始，这样含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个元素的线性表的元素序号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满足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≤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1" b="-600"/>
          <a:stretch>
            <a:fillRect/>
          </a:stretch>
        </p:blipFill>
        <p:spPr>
          <a:xfrm flipH="1">
            <a:off x="7579305" y="1810433"/>
            <a:ext cx="3754304" cy="4025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3554" y="2379692"/>
            <a:ext cx="6500858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二路归并中，若两个有序表的长度分别为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，算法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的主要时间花费在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元素比较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，那么比较次数是多少呢？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25638" y="1621579"/>
            <a:ext cx="1676384" cy="716562"/>
            <a:chOff x="1396240" y="2304668"/>
            <a:chExt cx="2657846" cy="578504"/>
          </a:xfrm>
        </p:grpSpPr>
        <p:sp>
          <p:nvSpPr>
            <p:cNvPr id="10" name="矩形: 圆角 9"/>
            <p:cNvSpPr/>
            <p:nvPr>
              <p:custDataLst>
                <p:tags r:id="rId1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1984141" y="2512370"/>
              <a:ext cx="2069945" cy="370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5400" dirty="0">
                  <a:solidFill>
                    <a:schemeClr val="lt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rPr>
                <a:t>？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078754" y="3671346"/>
            <a:ext cx="5976664" cy="339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最好的情况下，整个归并中仅仅是较长表的第一个元素与较短表每个元素比较一次，此时元素比较次数为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MIN(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（为最少元素比较次数），如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=(4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，只需比较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最坏的情况下，这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个元素均两两比较一次，比较次数为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（为最多元素比较次数），如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7)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6)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，需要比较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7" t="2443" r="7739" b="5173"/>
          <a:stretch>
            <a:fillRect/>
          </a:stretch>
        </p:blipFill>
        <p:spPr>
          <a:xfrm flipH="1">
            <a:off x="9164955" y="2204864"/>
            <a:ext cx="3027045" cy="3152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416" y="980728"/>
            <a:ext cx="4857784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2009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年全国计算机学科考研题</a:t>
            </a: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839416" y="1690426"/>
            <a:ext cx="8286808" cy="4627245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【例</a:t>
            </a:r>
            <a:r>
              <a:rPr lang="pt-BR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2.5</a:t>
            </a:r>
            <a:r>
              <a: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一个长度为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L≥1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）的升序序列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，处在第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L/2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个位置的数称为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的中位数。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例如：若序列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=(11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19)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，则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的中位数是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两个序列的中位数是含它们所有元素的升序序列的中位数。例如，若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20)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，则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的中位数是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现有两个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等长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的升序序列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，试设计一个在时间和空间两方面都尽可能高效的算法，找出两个序列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的中位数。要求：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给出算法的基本设计思想。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　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根据设计思想，采用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Java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语言描述算法，关键之处给出注释。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　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·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说明你所设计算法的时间复杂度和空间复杂度。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809752" y="1214422"/>
            <a:ext cx="3929058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shade val="95000"/>
                <a:satMod val="10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=(11</a:t>
            </a:r>
            <a:r>
              <a:rPr lang="zh-CN" altLang="en-US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13</a:t>
            </a:r>
            <a:r>
              <a:rPr lang="zh-CN" altLang="en-US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15</a:t>
            </a:r>
            <a:r>
              <a:rPr lang="zh-CN" altLang="en-US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17</a:t>
            </a:r>
            <a:r>
              <a:rPr lang="zh-CN" altLang="en-US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19)</a:t>
            </a: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6024562" y="1214422"/>
            <a:ext cx="3500462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shade val="95000"/>
                <a:satMod val="10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=(2</a:t>
            </a:r>
            <a:r>
              <a:rPr lang="zh-CN" altLang="en-US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4</a:t>
            </a:r>
            <a:r>
              <a:rPr lang="zh-CN" altLang="en-US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6</a:t>
            </a:r>
            <a:r>
              <a:rPr lang="zh-CN" altLang="en-US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8</a:t>
            </a:r>
            <a:r>
              <a:rPr lang="zh-CN" altLang="en-US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20)</a:t>
            </a: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5014382" y="2143116"/>
            <a:ext cx="1357322" cy="785818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  <a:gs pos="0">
                <a:srgbClr val="C30000"/>
              </a:gs>
              <a:gs pos="35000">
                <a:srgbClr val="C30000"/>
              </a:gs>
              <a:gs pos="100000">
                <a:srgbClr val="C30000"/>
              </a:gs>
            </a:gsLst>
            <a:lin ang="16200000" scaled="0"/>
          </a:gra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二路归并</a:t>
            </a:r>
          </a:p>
        </p:txBody>
      </p:sp>
      <p:cxnSp>
        <p:nvCxnSpPr>
          <p:cNvPr id="21" name="直接箭头连接符 20"/>
          <p:cNvCxnSpPr/>
          <p:nvPr>
            <p:custDataLst>
              <p:tags r:id="rId4"/>
            </p:custDataLst>
          </p:nvPr>
        </p:nvCxnSpPr>
        <p:spPr>
          <a:xfrm rot="16200000" flipH="1">
            <a:off x="4667240" y="1785926"/>
            <a:ext cx="428628" cy="285752"/>
          </a:xfrm>
          <a:prstGeom prst="straightConnector1">
            <a:avLst/>
          </a:prstGeom>
          <a:ln w="19050">
            <a:solidFill>
              <a:schemeClr val="dk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5"/>
            </p:custDataLst>
          </p:nvPr>
        </p:nvCxnSpPr>
        <p:spPr>
          <a:xfrm rot="5400000">
            <a:off x="6274595" y="1821645"/>
            <a:ext cx="428628" cy="214314"/>
          </a:xfrm>
          <a:prstGeom prst="straightConnector1">
            <a:avLst/>
          </a:prstGeom>
          <a:ln w="19050">
            <a:solidFill>
              <a:schemeClr val="dk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6"/>
            </p:custDataLst>
          </p:nvPr>
        </p:nvCxnSpPr>
        <p:spPr>
          <a:xfrm rot="5400000">
            <a:off x="5327865" y="3359975"/>
            <a:ext cx="720000" cy="794"/>
          </a:xfrm>
          <a:prstGeom prst="straightConnector1">
            <a:avLst/>
          </a:prstGeom>
          <a:ln w="19050">
            <a:solidFill>
              <a:schemeClr val="dk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>
            <p:custDataLst>
              <p:tags r:id="rId7"/>
            </p:custDataLst>
          </p:nvPr>
        </p:nvSpPr>
        <p:spPr>
          <a:xfrm>
            <a:off x="3238480" y="3786190"/>
            <a:ext cx="5500726" cy="368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5">
                <a:shade val="95000"/>
                <a:satMod val="10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=(2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13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15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17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19</a:t>
            </a:r>
            <a:r>
              <a:rPr lang="zh-CN" altLang="en-US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en-US" altLang="zh-CN" sz="18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5431066" y="442833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7236" y="4786322"/>
            <a:ext cx="12144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中位数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34835" y="5425498"/>
            <a:ext cx="7715304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实际上，不需要求出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的全部元素，用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记录当前归并的元素个数，当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时，归并的那个元素就是中位数。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5561" y="971606"/>
            <a:ext cx="1584191" cy="594553"/>
            <a:chOff x="1396240" y="2304668"/>
            <a:chExt cx="2511677" cy="480002"/>
          </a:xfrm>
        </p:grpSpPr>
        <p:sp>
          <p:nvSpPr>
            <p:cNvPr id="3" name="矩形: 圆角 2"/>
            <p:cNvSpPr/>
            <p:nvPr>
              <p:custDataLst>
                <p:tags r:id="rId8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9"/>
              </p:custDataLst>
            </p:nvPr>
          </p:nvSpPr>
          <p:spPr>
            <a:xfrm>
              <a:off x="1837972" y="2370308"/>
              <a:ext cx="2069945" cy="342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20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思路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3" grpId="0" bldLvl="0" animBg="1"/>
      <p:bldP spid="31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35560" y="6128594"/>
            <a:ext cx="5429288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算法的时间复杂度为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，空间复杂度为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O(1)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416" y="994020"/>
            <a:ext cx="9937104" cy="486346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Middle(A,B):                   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求解算法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=j=k=0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while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 and j&lt;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():#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两个有序顺序表均没有扫描完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k+=1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元素比较次数增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A[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]&lt;B[j]:                 	#A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中当前元素为较小的元素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if k==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():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恰好比较了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n==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B.size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return A[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中的当前元素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else: 				#B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中当前元素为较小的元素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if k==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B.getsize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():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恰好比较了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次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   return B[j];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中的当前元素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j+=1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DBF419-EFB3-433C-0517-5DB46F73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t>44</a:t>
            </a:fld>
            <a:r>
              <a:rPr lang="en-US" altLang="zh-CN" dirty="0"/>
              <a:t>/43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64AAB-678B-B9D4-75BF-B044FC4F1AC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上题中，如果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不等长，两者长度分别为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，则合并后中位数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L/2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Symbol" panose="05050102010706020507" pitchFamily="18" charset="2"/>
              </a:rPr>
              <a:t>索引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(  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。（提示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3//2=1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36A3F6-CFCF-2921-2D12-5DB6D068BF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m+n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)//2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FFCBA9-909A-FAF5-E56A-40058B414A2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(m+n+1)//2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2F6FBF-5D62-8E9A-45F9-E673C555BA4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(m+n-1)//2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E17FF-60CF-ED1A-0E71-B5D9BA5A2DF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若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m+n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为偶数，则为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m+n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)//2,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否则为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(m+n+1)//2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B5F132-2191-4197-56FF-41D2BFAC861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468FDB-F454-5D7A-5A3F-180CD609DE8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160A6A-FE91-5FE1-4C4B-D77E605E736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50D716-695E-A226-4186-ECFB79D873E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3F921D0-ED73-B5EC-B6FF-00ED505E8F3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DCE974-13BB-E9CC-03A9-2EE55651B046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若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m+n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为偶数，则为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m+n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)//2,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否则为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  <a:sym typeface="Microsoft Yahei" panose="020B0503020204020204" pitchFamily="34" charset="-122"/>
              </a:rPr>
              <a:t>(m+n-1)//2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  <a:sym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CFAEA1-5660-455F-A879-53A345CA1F12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74DB15-3704-BE7F-9FC2-3C191796C4A9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803CC3B-B04E-F90E-7473-F6695C9A1C3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72A93BB0-FC45-926A-9483-56DA621C19F3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A6BA993-412B-8C2F-2F12-573FEB9C3B6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9A8E69E6-1227-C3D4-70CA-F567551DE72A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AC9A009-15C1-3426-2079-3F959953F383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6865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示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546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25260"/>
            <a:ext cx="8429625" cy="37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4582" y="750222"/>
            <a:ext cx="5328592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线性表的抽象数据类型描述</a:t>
            </a:r>
            <a:endParaRPr lang="zh-CN" altLang="zh-CN" dirty="0">
              <a:ln w="11430"/>
              <a:solidFill>
                <a:srgbClr val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zh-CN" dirty="0">
              <a:ln w="11430"/>
              <a:solidFill>
                <a:srgbClr val="00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99456" y="1124744"/>
            <a:ext cx="10382944" cy="5820311"/>
            <a:chOff x="1199456" y="1124744"/>
            <a:chExt cx="10382944" cy="5820311"/>
          </a:xfrm>
        </p:grpSpPr>
        <p:sp>
          <p:nvSpPr>
            <p:cNvPr id="5" name="文本框 4"/>
            <p:cNvSpPr txBox="1"/>
            <p:nvPr/>
          </p:nvSpPr>
          <p:spPr>
            <a:xfrm>
              <a:off x="1308516" y="1124744"/>
              <a:ext cx="10273884" cy="5820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ADT List</a:t>
              </a:r>
              <a:endParaRPr lang="zh-CN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/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{</a:t>
              </a:r>
              <a:endParaRPr lang="zh-CN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/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数据对象：</a:t>
              </a:r>
            </a:p>
            <a:p>
              <a:pPr algn="l"/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={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0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| 0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≤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≤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≥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 }</a:t>
              </a:r>
              <a:endParaRPr lang="zh-CN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/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数据关系：</a:t>
              </a:r>
            </a:p>
            <a:p>
              <a:pPr algn="l"/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r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={&lt;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0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0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0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&gt; | 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0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0" i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0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+1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∈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=0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-2}</a:t>
              </a:r>
              <a:endParaRPr lang="zh-CN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algn="l"/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基本运算：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CreateList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 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：由整数数组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中的全部元素建立线性表的相应存储结构。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Add(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：将元素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添加到线性表末尾。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getsize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：求线性表的长度。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GetElem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：求线性表中序号为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的元素。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SetElem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(int 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 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：设置线性表中序号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的元素值为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。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</a:t>
              </a:r>
              <a:r>
                <a:rPr lang="en-US" altLang="zh-CN" sz="2000" b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GetNo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(E 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：求线性表中第一个值为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的元素的序号。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Insert(int 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 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：在线性表中插入数据元素</a:t>
              </a:r>
              <a:r>
                <a:rPr lang="en-US" altLang="zh-CN" sz="2000" b="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作为第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个元素。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Delete(int 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：在线性表中删除第</a:t>
              </a:r>
              <a:r>
                <a:rPr lang="en-US" altLang="zh-CN" sz="2000" b="0" i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个数据元素。</a:t>
              </a:r>
            </a:p>
            <a:p>
              <a:pPr algn="l">
                <a:lnSpc>
                  <a:spcPts val="24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    display()</a:t>
              </a:r>
              <a:r>
                <a:rPr lang="zh-CN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：输出线性表的所有元素。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20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}</a:t>
              </a:r>
              <a:endParaRPr lang="zh-CN" altLang="zh-CN" sz="2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1"/>
              </p:custDataLst>
            </p:nvPr>
          </p:nvSpPr>
          <p:spPr>
            <a:xfrm>
              <a:off x="1199456" y="1190655"/>
              <a:ext cx="9649072" cy="5667345"/>
            </a:xfrm>
            <a:prstGeom prst="rect">
              <a:avLst/>
            </a:prstGeom>
            <a:noFill/>
            <a:ln>
              <a:solidFill>
                <a:schemeClr val="dk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9" t="7187" r="9793" b="8804"/>
          <a:stretch>
            <a:fillRect/>
          </a:stretch>
        </p:blipFill>
        <p:spPr>
          <a:xfrm flipH="1">
            <a:off x="8006755" y="2357337"/>
            <a:ext cx="3501022" cy="3493337"/>
          </a:xfrm>
          <a:prstGeom prst="rect">
            <a:avLst/>
          </a:prstGeom>
        </p:spPr>
      </p:pic>
      <p:sp>
        <p:nvSpPr>
          <p:cNvPr id="51222" name="Rectangle 2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03635" y="34701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 sz="2400">
              <a:solidFill>
                <a:schemeClr val="dk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69824" y="3936677"/>
            <a:ext cx="6068990" cy="408172"/>
            <a:chOff x="969824" y="3936677"/>
            <a:chExt cx="6068990" cy="408172"/>
          </a:xfrm>
        </p:grpSpPr>
        <p:sp>
          <p:nvSpPr>
            <p:cNvPr id="51220" name="Rectangle 2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17370" y="3936677"/>
              <a:ext cx="468512" cy="40817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1219" name="Rectangle 1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87946" y="3936677"/>
              <a:ext cx="468512" cy="40817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51218" name="Rectangle 1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51300" y="3936677"/>
              <a:ext cx="629499" cy="40817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51217" name="Rectangle 1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80798" y="3936677"/>
              <a:ext cx="468512" cy="40817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51216" name="Rectangle 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49310" y="3936677"/>
              <a:ext cx="468512" cy="408172"/>
            </a:xfrm>
            <a:prstGeom prst="rect">
              <a:avLst/>
            </a:prstGeom>
            <a:gradFill>
              <a:gsLst>
                <a:gs pos="0">
                  <a:schemeClr val="accent5">
                    <a:tint val="50000"/>
                    <a:satMod val="30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5">
                  <a:shade val="95000"/>
                  <a:satMod val="10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1215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14728" y="3936677"/>
              <a:ext cx="629499" cy="40817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51214" name="Rectangle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240098" y="3936677"/>
              <a:ext cx="468512" cy="40817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aseline="-30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51213" name="Rectangle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708610" y="3936677"/>
              <a:ext cx="1330204" cy="408172"/>
            </a:xfrm>
            <a:prstGeom prst="rect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  <a:gs pos="0">
                  <a:srgbClr val="C30000"/>
                </a:gs>
                <a:gs pos="35000">
                  <a:srgbClr val="C30000"/>
                </a:gs>
                <a:gs pos="100000">
                  <a:srgbClr val="C30000"/>
                </a:gs>
              </a:gsLst>
              <a:lin ang="16200000" scaled="0"/>
            </a:gradFill>
            <a:ln>
              <a:solidFill>
                <a:schemeClr val="accent3">
                  <a:shade val="95000"/>
                  <a:satMod val="10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969824" y="3979968"/>
              <a:ext cx="924641" cy="3215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data</a:t>
              </a:r>
              <a:r>
                <a:rPr kumimoji="0"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数组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67245" y="3424402"/>
            <a:ext cx="6546273" cy="332927"/>
            <a:chOff x="967245" y="3424402"/>
            <a:chExt cx="6546273" cy="332927"/>
          </a:xfrm>
        </p:grpSpPr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967245" y="3432648"/>
              <a:ext cx="929801" cy="3205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数组下标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2070932" y="3435739"/>
              <a:ext cx="573773" cy="3215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2530157" y="3430585"/>
              <a:ext cx="573773" cy="3215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>
                  <a:solidFill>
                    <a:srgbClr val="0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3156559" y="3430585"/>
              <a:ext cx="422074" cy="3215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3648808" y="3432648"/>
              <a:ext cx="573773" cy="3205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4228771" y="3432648"/>
              <a:ext cx="303398" cy="3205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4593056" y="3428524"/>
              <a:ext cx="573773" cy="3215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5218428" y="3424402"/>
              <a:ext cx="573773" cy="3205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-1</a:t>
              </a:r>
            </a:p>
          </p:txBody>
        </p:sp>
        <p:sp>
          <p:nvSpPr>
            <p:cNvPr id="51203" name="Text Box 3"/>
            <p:cNvSpPr txBox="1">
              <a:spLocks noChangeArrowheads="1"/>
            </p:cNvSpPr>
            <p:nvPr/>
          </p:nvSpPr>
          <p:spPr bwMode="auto">
            <a:xfrm>
              <a:off x="6146164" y="3424402"/>
              <a:ext cx="1367354" cy="3205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capacity-1</a:t>
              </a:r>
            </a:p>
          </p:txBody>
        </p:sp>
      </p:grpSp>
      <p:sp>
        <p:nvSpPr>
          <p:cNvPr id="51202" name="AutoShape 2"/>
          <p:cNvSpPr>
            <a:spLocks noChangeShapeType="1"/>
          </p:cNvSpPr>
          <p:nvPr/>
        </p:nvSpPr>
        <p:spPr bwMode="auto">
          <a:xfrm>
            <a:off x="6941809" y="3744961"/>
            <a:ext cx="1032" cy="17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25252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35198" y="125477"/>
            <a:ext cx="4740721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线性表的顺序存储结构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8291" y="956019"/>
            <a:ext cx="618088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线性表的顺序存储结构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69426" y="1840063"/>
            <a:ext cx="8076561" cy="517274"/>
            <a:chOff x="1396240" y="2304668"/>
            <a:chExt cx="2107000" cy="480002"/>
          </a:xfrm>
        </p:grpSpPr>
        <p:sp>
          <p:nvSpPr>
            <p:cNvPr id="8" name="矩形: 圆角 7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2069945" cy="39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长度为</a:t>
              </a:r>
              <a:r>
                <a:rPr lang="en-US" altLang="zh-CN" sz="2400" i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  <a:r>
                <a:rPr lang="zh-CN" altLang="zh-CN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的线性表存放在顺序表中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TextBox 9"/>
          <p:cNvSpPr txBox="1"/>
          <p:nvPr>
            <p:custDataLst>
              <p:tags r:id="rId1"/>
            </p:custDataLst>
          </p:nvPr>
        </p:nvSpPr>
        <p:spPr>
          <a:xfrm>
            <a:off x="1065595" y="3281775"/>
            <a:ext cx="9703619" cy="336486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SqList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	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顺序表类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def __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init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__(self):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构造方法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self.initcapacity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=5;          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初始容量设置为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5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self.initcapacity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容量设置为初始容量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=[None]*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设置顺序表的空间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=0		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长度设置为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线性表的基本运算算法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81484" y="764704"/>
            <a:ext cx="4809095" cy="30568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数组存放线性表元素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数组的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容量（存放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最多的元素个数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线性表中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实际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数据元素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个数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416" y="1714395"/>
            <a:ext cx="8143932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在动态分配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顺序表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的空间时，初始容量设置为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initcapacity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，当添加或者插入元素可能需要扩大容量，在删除元素时可能需要减少容量。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35198" y="996243"/>
            <a:ext cx="589284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zh-CN" dirty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线性表基本运算算法在顺序表中的实现</a:t>
            </a:r>
            <a:endParaRPr lang="zh-CN" altLang="zh-CN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77267" y="2658808"/>
            <a:ext cx="11437466" cy="4062668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resize(self,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newcapacity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改变顺序表的容量为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newcapacity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assert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newcapacity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&gt;=0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检测参数正确性的断言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olddata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=[None]*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newcapacity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newcapacity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i in range(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[i]=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olddata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/43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55440" y="1071547"/>
            <a:ext cx="2880320" cy="647599"/>
            <a:chOff x="1396240" y="2304668"/>
            <a:chExt cx="2107000" cy="480002"/>
          </a:xfrm>
        </p:grpSpPr>
        <p:sp>
          <p:nvSpPr>
            <p:cNvPr id="3" name="矩形: 圆角 2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33295" y="2360437"/>
              <a:ext cx="2069945" cy="34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1.</a:t>
              </a:r>
              <a:r>
                <a:rPr lang="zh-CN" altLang="zh-CN" sz="24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整体建立顺序表</a:t>
              </a:r>
              <a:endParaRPr lang="zh-CN" altLang="zh-CN" sz="2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9" name="TextBox 4"/>
          <p:cNvSpPr txBox="1"/>
          <p:nvPr/>
        </p:nvSpPr>
        <p:spPr>
          <a:xfrm>
            <a:off x="1703512" y="1794387"/>
            <a:ext cx="8429684" cy="160083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252095" indent="-25209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由含若干个元素的数组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的全部元素整体创建顺序表，即依次将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中的元素添加到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数组的末尾，当出现上溢出时按实际元素个数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的两倍扩大容量。</a:t>
            </a:r>
            <a:endParaRPr lang="zh-CN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479376" y="3325356"/>
            <a:ext cx="11437466" cy="34290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def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CreateList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(self, a):    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由数组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中元素整体建立顺序表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for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in range(0,len(a)):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if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self.capacity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:	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出现上溢出时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指当前元素个数，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最大个数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self.resize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(2*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);	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扩大容量</a:t>
            </a: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self.data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]=a[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self.size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+=1                      	#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添加后元素个数增加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TEXTBEAUTIFYED" val="1"/>
  <p:tag name="COMMONDATA" val="eyJoZGlkIjoiMDY2MjQwNzI0OTM0YTU2NzllMzQyZjJkMjRkOWNhZ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0"/>
  <p:tag name="KSO_WM_UNIT_LINE_FILL_TYP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  <p:tag name="KSO_WM_UNIT_LINE_FORE_SCHEMECOLOR_INDEX_BRIGHTNESS" val="0.8"/>
  <p:tag name="KSO_WM_UNIT_LINE_FORE_SCHEMECOLOR_INDEX" val="10"/>
  <p:tag name="KSO_WM_UNIT_LINE_FILL_TYP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8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8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8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8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"/>
  <p:tag name="KSO_WM_UNIT_FILL_FORE_SCHEMECOLOR_INDEX_2_POS" val="0.8"/>
  <p:tag name="KSO_WM_UNIT_FILL_FORE_SCHEMECOLOR_INDEX_2_TRANS" val="0"/>
  <p:tag name="KSO_WM_UNIT_FILL_FORE_SCHEMECOLOR_INDEX_3_BRIGHTNESS" val="0"/>
  <p:tag name="KSO_WM_UNIT_FILL_FORE_SCHEMECOLOR_INDEX_3" val="1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"/>
  <p:tag name="KSO_WM_UNIT_LINE_FILL_TYPE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8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9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_HALF" val="0.0"/>
  <p:tag name="PROBLEMSCORE" val="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125.269291338584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0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0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0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0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0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0"/>
  <p:tag name="KSO_WM_UNIT_LINE_FILL_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0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10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10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35"/>
  <p:tag name="KSO_WM_UNIT_FILL_FORE_SCHEMECOLOR_INDEX_2_TRANS" val="0"/>
  <p:tag name="KSO_WM_UNIT_FILL_FORE_SCHEMECOLOR_INDEX_3_BRIGHTNESS" val="0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8"/>
  <p:tag name="KSO_WM_UNIT_FILL_FORE_SCHEMECOLOR_INDEX_2_TRANS" val="0"/>
  <p:tag name="KSO_WM_UNIT_FILL_FORE_SCHEMECOLOR_INDEX_3_BRIGHTNESS" val="0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270"/>
  <p:tag name="KSO_WM_UNIT_FILL_GRADIENT_DIRECTION" val="6"/>
  <p:tag name="KSO_WM_UNIT_FILL_TYPE" val="3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18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7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6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5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9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7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8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40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41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42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43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45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35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6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0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1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2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3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4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5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27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26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28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29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0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4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1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2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3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34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5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6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600"/>
          </a:lnSpc>
          <a:defRPr sz="2000" smtClean="0">
            <a:solidFill>
              <a:srgbClr val="0000FF"/>
            </a:solidFill>
            <a:latin typeface="Consolas" panose="020B0609020204030204" pitchFamily="49" charset="0"/>
            <a:ea typeface="仿宋" panose="02010609060101010101" pitchFamily="49" charset="-122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4883</Words>
  <Application>Microsoft Office PowerPoint</Application>
  <PresentationFormat>宽屏</PresentationFormat>
  <Paragraphs>553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43</vt:i4>
      </vt:variant>
      <vt:variant>
        <vt:lpstr>幻灯片标题</vt:lpstr>
      </vt:variant>
      <vt:variant>
        <vt:i4>45</vt:i4>
      </vt:variant>
    </vt:vector>
  </HeadingPairs>
  <TitlesOfParts>
    <vt:vector size="99" baseType="lpstr">
      <vt:lpstr>Helvetica Neue</vt:lpstr>
      <vt:lpstr>PingFang SC</vt:lpstr>
      <vt:lpstr>PingFang SC</vt:lpstr>
      <vt:lpstr>楷体</vt:lpstr>
      <vt:lpstr>Microsoft Yahei</vt:lpstr>
      <vt:lpstr>Microsoft Yahei</vt:lpstr>
      <vt:lpstr>Arial</vt:lpstr>
      <vt:lpstr>Arial Black</vt:lpstr>
      <vt:lpstr>Calibri</vt:lpstr>
      <vt:lpstr>Consolas</vt:lpstr>
      <vt:lpstr>Times New Roman</vt:lpstr>
      <vt:lpstr>18_Office 主题</vt:lpstr>
      <vt:lpstr>19_Office 主题</vt:lpstr>
      <vt:lpstr>17_Office 主题</vt:lpstr>
      <vt:lpstr>14_Office 主题</vt:lpstr>
      <vt:lpstr>15_Office 主题</vt:lpstr>
      <vt:lpstr>16_Office 主题</vt:lpstr>
      <vt:lpstr>8_Office 主题</vt:lpstr>
      <vt:lpstr>9_Office 主题</vt:lpstr>
      <vt:lpstr>10_Office 主题</vt:lpstr>
      <vt:lpstr>4_Office 主题</vt:lpstr>
      <vt:lpstr>3_Office 主题</vt:lpstr>
      <vt:lpstr>11_Office 主题</vt:lpstr>
      <vt:lpstr>12_Office 主题</vt:lpstr>
      <vt:lpstr>13_Office 主题</vt:lpstr>
      <vt:lpstr>7_Office 主题</vt:lpstr>
      <vt:lpstr>2_Office 主题</vt:lpstr>
      <vt:lpstr>6_Office 主题</vt:lpstr>
      <vt:lpstr>5_Office 主题</vt:lpstr>
      <vt:lpstr>1_Office 主题</vt:lpstr>
      <vt:lpstr>37_Office 主题</vt:lpstr>
      <vt:lpstr>38_Office 主题</vt:lpstr>
      <vt:lpstr>40_Office 主题</vt:lpstr>
      <vt:lpstr>41_Office 主题</vt:lpstr>
      <vt:lpstr>42_Office 主题</vt:lpstr>
      <vt:lpstr>43_Office 主题</vt:lpstr>
      <vt:lpstr>45_Office 主题</vt:lpstr>
      <vt:lpstr>35_Office 主题</vt:lpstr>
      <vt:lpstr>36_Office 主题</vt:lpstr>
      <vt:lpstr>20_Office 主题</vt:lpstr>
      <vt:lpstr>21_Office 主题</vt:lpstr>
      <vt:lpstr>22_Office 主题</vt:lpstr>
      <vt:lpstr>23_Office 主题</vt:lpstr>
      <vt:lpstr>24_Office 主题</vt:lpstr>
      <vt:lpstr>25_Office 主题</vt:lpstr>
      <vt:lpstr>27_Office 主题</vt:lpstr>
      <vt:lpstr>26_Office 主题</vt:lpstr>
      <vt:lpstr>28_Office 主题</vt:lpstr>
      <vt:lpstr>29_Office 主题</vt:lpstr>
      <vt:lpstr>30_Office 主题</vt:lpstr>
      <vt:lpstr>31_Office 主题</vt:lpstr>
      <vt:lpstr>32_Office 主题</vt:lpstr>
      <vt:lpstr>33_Office 主题</vt:lpstr>
      <vt:lpstr>34_Office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Zhendong Shi</cp:lastModifiedBy>
  <cp:revision>1211</cp:revision>
  <dcterms:created xsi:type="dcterms:W3CDTF">2004-03-31T23:50:00Z</dcterms:created>
  <dcterms:modified xsi:type="dcterms:W3CDTF">2024-03-10T19:38:03Z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7FA89467BA6F46FBB3DE95C4428048B9</vt:lpwstr>
  </property>
  <property fmtid="{D5CDD505-2E9C-101B-9397-08002B2CF9AE}" pid="3" name="KSOProductBuildVer">
    <vt:lpwstr>2052-11.1.0.12302</vt:lpwstr>
  </property>
</Properties>
</file>