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62" r:id="rId3"/>
    <p:sldId id="415" r:id="rId4"/>
    <p:sldId id="363" r:id="rId5"/>
    <p:sldId id="384" r:id="rId6"/>
    <p:sldId id="364" r:id="rId7"/>
    <p:sldId id="416" r:id="rId8"/>
    <p:sldId id="367" r:id="rId9"/>
    <p:sldId id="419" r:id="rId10"/>
    <p:sldId id="420" r:id="rId11"/>
    <p:sldId id="425" r:id="rId12"/>
    <p:sldId id="426" r:id="rId13"/>
    <p:sldId id="423" r:id="rId14"/>
    <p:sldId id="424" r:id="rId15"/>
    <p:sldId id="422" r:id="rId16"/>
    <p:sldId id="36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yanbin666@outlook.com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158"/>
    <a:srgbClr val="BFBFBF"/>
    <a:srgbClr val="FF002A"/>
    <a:srgbClr val="C0262E"/>
    <a:srgbClr val="525252"/>
    <a:srgbClr val="FFFFFF"/>
    <a:srgbClr val="E94A47"/>
    <a:srgbClr val="D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9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D5BB2-CD78-42C8-96CE-531450D998E3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1EEB-BE52-4D74-8A09-B33F59CD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619" y="6382637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619" y="6666062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2619" y="6099212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7997" y="5815787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sp>
        <p:nvSpPr>
          <p:cNvPr id="8" name="矩形 7"/>
          <p:cNvSpPr/>
          <p:nvPr/>
        </p:nvSpPr>
        <p:spPr>
          <a:xfrm>
            <a:off x="0" y="-2435"/>
            <a:ext cx="12192000" cy="5628586"/>
          </a:xfrm>
          <a:prstGeom prst="rect">
            <a:avLst/>
          </a:prstGeom>
          <a:solidFill>
            <a:srgbClr val="C026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52" b="91606" l="47512" r="90877">
                        <a14:foregroundMark x1="52666" y1="72810" x2="52666" y2="72810"/>
                        <a14:foregroundMark x1="73697" y1="84763" x2="73697" y2="84763"/>
                        <a14:foregroundMark x1="87915" y1="75912" x2="87915" y2="75912"/>
                        <a14:foregroundMark x1="87618" y1="79106" x2="87618" y2="79106"/>
                        <a14:foregroundMark x1="88922" y1="79380" x2="88922" y2="79380"/>
                        <a14:backgroundMark x1="56220" y1="63686" x2="56220" y2="63686"/>
                        <a14:backgroundMark x1="57050" y1="68431" x2="57050" y2="68431"/>
                        <a14:backgroundMark x1="86552" y1="68066" x2="86552" y2="6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08" t="44162" r="8087" b="6249"/>
          <a:stretch>
            <a:fillRect/>
          </a:stretch>
        </p:blipFill>
        <p:spPr>
          <a:xfrm>
            <a:off x="7409094" y="3837289"/>
            <a:ext cx="4186990" cy="3008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8584" y="4327370"/>
            <a:ext cx="455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0" dirty="0">
                <a:ln w="19050">
                  <a:solidFill>
                    <a:srgbClr val="FFFFFF"/>
                  </a:solidFill>
                </a:ln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dirty="0">
                <a:ln w="19050">
                  <a:solidFill>
                    <a:srgbClr val="FFFFFF"/>
                  </a:solidFill>
                </a:ln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0" dirty="0">
                <a:ln w="19050">
                  <a:solidFill>
                    <a:srgbClr val="FFFFFF"/>
                  </a:solidFill>
                </a:ln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绪论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03" r="21834"/>
          <a:stretch>
            <a:fillRect/>
          </a:stretch>
        </p:blipFill>
        <p:spPr>
          <a:xfrm>
            <a:off x="1302107" y="1108354"/>
            <a:ext cx="510761" cy="2465554"/>
          </a:xfrm>
          <a:custGeom>
            <a:avLst/>
            <a:gdLst>
              <a:gd name="connsiteX0" fmla="*/ 370542 w 741084"/>
              <a:gd name="connsiteY0" fmla="*/ 0 h 3577373"/>
              <a:gd name="connsiteX1" fmla="*/ 741084 w 741084"/>
              <a:gd name="connsiteY1" fmla="*/ 370542 h 3577373"/>
              <a:gd name="connsiteX2" fmla="*/ 741083 w 741084"/>
              <a:gd name="connsiteY2" fmla="*/ 3206832 h 3577373"/>
              <a:gd name="connsiteX3" fmla="*/ 514773 w 741084"/>
              <a:gd name="connsiteY3" fmla="*/ 3548255 h 3577373"/>
              <a:gd name="connsiteX4" fmla="*/ 370546 w 741084"/>
              <a:gd name="connsiteY4" fmla="*/ 3577373 h 3577373"/>
              <a:gd name="connsiteX5" fmla="*/ 370542 w 741084"/>
              <a:gd name="connsiteY5" fmla="*/ 3577373 h 3577373"/>
              <a:gd name="connsiteX6" fmla="*/ 0 w 741084"/>
              <a:gd name="connsiteY6" fmla="*/ 3206831 h 3577373"/>
              <a:gd name="connsiteX7" fmla="*/ 0 w 741084"/>
              <a:gd name="connsiteY7" fmla="*/ 370542 h 3577373"/>
              <a:gd name="connsiteX8" fmla="*/ 370542 w 741084"/>
              <a:gd name="connsiteY8" fmla="*/ 0 h 35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084" h="3577373">
                <a:moveTo>
                  <a:pt x="370542" y="0"/>
                </a:moveTo>
                <a:cubicBezTo>
                  <a:pt x="575187" y="0"/>
                  <a:pt x="741084" y="165897"/>
                  <a:pt x="741084" y="370542"/>
                </a:cubicBezTo>
                <a:cubicBezTo>
                  <a:pt x="741084" y="1315972"/>
                  <a:pt x="741083" y="2261402"/>
                  <a:pt x="741083" y="3206832"/>
                </a:cubicBezTo>
                <a:cubicBezTo>
                  <a:pt x="741083" y="3360316"/>
                  <a:pt x="647766" y="3492004"/>
                  <a:pt x="514773" y="3548255"/>
                </a:cubicBezTo>
                <a:lnTo>
                  <a:pt x="370546" y="3577373"/>
                </a:lnTo>
                <a:lnTo>
                  <a:pt x="370542" y="3577373"/>
                </a:lnTo>
                <a:cubicBezTo>
                  <a:pt x="165897" y="3577373"/>
                  <a:pt x="0" y="3411476"/>
                  <a:pt x="0" y="3206831"/>
                </a:cubicBezTo>
                <a:lnTo>
                  <a:pt x="0" y="370542"/>
                </a:lnTo>
                <a:cubicBezTo>
                  <a:pt x="0" y="165897"/>
                  <a:pt x="165897" y="0"/>
                  <a:pt x="370542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C0262E"/>
              </a:clrFrom>
              <a:clrTo>
                <a:srgbClr val="C026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/>
          <a:stretch>
            <a:fillRect/>
          </a:stretch>
        </p:blipFill>
        <p:spPr>
          <a:xfrm>
            <a:off x="2885562" y="886846"/>
            <a:ext cx="6647195" cy="3066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4127" r="4069" b="2975"/>
          <a:stretch>
            <a:fillRect/>
          </a:stretch>
        </p:blipFill>
        <p:spPr>
          <a:xfrm>
            <a:off x="896470" y="5626149"/>
            <a:ext cx="1233480" cy="123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893" y="859875"/>
            <a:ext cx="4572032" cy="4819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的基本运算算法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88887" y="1617405"/>
            <a:ext cx="7868707" cy="4982185"/>
            <a:chOff x="1129378" y="1577808"/>
            <a:chExt cx="7868707" cy="4982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129378" y="1577808"/>
              <a:ext cx="7868707" cy="2833355"/>
              <a:chOff x="1129378" y="1577808"/>
              <a:chExt cx="7868707" cy="2833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129378" y="1687780"/>
                <a:ext cx="444342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）返回多项式的项数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getsize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583314" y="2626057"/>
                <a:ext cx="7052628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def </a:t>
                </a:r>
                <a:r>
                  <a:rPr lang="pt-BR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getsize(self):                  </a:t>
                </a:r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#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求多项式的项数</a:t>
                </a:r>
              </a:p>
              <a:p>
                <a:pPr algn="l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</a:t>
                </a:r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return len(self.data)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46053" y="1577808"/>
                <a:ext cx="7752032" cy="202391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箭头: 下 14"/>
              <p:cNvSpPr/>
              <p:nvPr/>
            </p:nvSpPr>
            <p:spPr>
              <a:xfrm>
                <a:off x="4116488" y="3736961"/>
                <a:ext cx="622570" cy="67420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129378" y="4536083"/>
              <a:ext cx="7868705" cy="2023910"/>
              <a:chOff x="1129378" y="4536083"/>
              <a:chExt cx="7868705" cy="20239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46052" y="4536083"/>
                <a:ext cx="7752031" cy="202391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29378" y="4665356"/>
                <a:ext cx="344741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）返回序号为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的多项式项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583314" y="5397231"/>
                <a:ext cx="6590120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def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__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getitem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__(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self,i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):    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#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求序号为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的元素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return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self.data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]</a:t>
                </a: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8832713" y="1685164"/>
            <a:ext cx="3161031" cy="4653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893" y="859875"/>
            <a:ext cx="4572032" cy="4819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的基本运算算法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1023" y="1617405"/>
            <a:ext cx="8250917" cy="5028610"/>
            <a:chOff x="1129378" y="1577808"/>
            <a:chExt cx="7903053" cy="5028610"/>
          </a:xfrm>
        </p:grpSpPr>
        <p:grpSp>
          <p:nvGrpSpPr>
            <p:cNvPr id="21" name="组合 20"/>
            <p:cNvGrpSpPr/>
            <p:nvPr/>
          </p:nvGrpSpPr>
          <p:grpSpPr>
            <a:xfrm>
              <a:off x="1129378" y="1577808"/>
              <a:ext cx="7868707" cy="2757017"/>
              <a:chOff x="1129378" y="1577808"/>
              <a:chExt cx="7868707" cy="275701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129378" y="1687780"/>
                <a:ext cx="4443424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）返回多项式的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getdata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583315" y="2544476"/>
                <a:ext cx="7052628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def </a:t>
                </a:r>
                <a:r>
                  <a:rPr lang="pt-BR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getdata(self):        </a:t>
                </a:r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#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返回多项式列表</a:t>
                </a:r>
              </a:p>
              <a:p>
                <a:pPr algn="l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</a:t>
                </a:r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return self.data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46053" y="1577808"/>
                <a:ext cx="7752032" cy="202391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箭头: 下 14"/>
              <p:cNvSpPr/>
              <p:nvPr/>
            </p:nvSpPr>
            <p:spPr>
              <a:xfrm>
                <a:off x="4175773" y="3660623"/>
                <a:ext cx="622570" cy="67420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129378" y="4384971"/>
              <a:ext cx="7903053" cy="2221447"/>
              <a:chOff x="1129378" y="4384971"/>
              <a:chExt cx="7903053" cy="222144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0400" y="4384971"/>
                <a:ext cx="7752031" cy="222144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29378" y="4505303"/>
                <a:ext cx="4129868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）对多项式按指数递减排序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Sort()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491464" y="4926525"/>
                <a:ext cx="7506621" cy="156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def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Sort(self):              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#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data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按指数递减排序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self.data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=sorted(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self.data,key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itemgetter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(1),reverse=True)</a:t>
                </a: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8830107" y="1766436"/>
            <a:ext cx="3161031" cy="4653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r="7546" b="3798"/>
          <a:stretch/>
        </p:blipFill>
        <p:spPr>
          <a:xfrm>
            <a:off x="23401" y="745709"/>
            <a:ext cx="7968343" cy="6112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893" y="859875"/>
            <a:ext cx="7465196" cy="4819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）返回当前多项式与多项式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的相加结果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PolyAdd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05411" y="2348738"/>
            <a:ext cx="5313178" cy="2354756"/>
            <a:chOff x="4493838" y="2210057"/>
            <a:chExt cx="5313178" cy="2354756"/>
          </a:xfrm>
        </p:grpSpPr>
        <p:sp>
          <p:nvSpPr>
            <p:cNvPr id="6" name="TextBox 3"/>
            <p:cNvSpPr txBox="1"/>
            <p:nvPr/>
          </p:nvSpPr>
          <p:spPr>
            <a:xfrm>
              <a:off x="4493838" y="2210057"/>
              <a:ext cx="451132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两个按指数递减排序的多项式顺序表</a:t>
              </a:r>
            </a:p>
          </p:txBody>
        </p:sp>
        <p:sp>
          <p:nvSpPr>
            <p:cNvPr id="2" name="TextBox 9"/>
            <p:cNvSpPr txBox="1"/>
            <p:nvPr/>
          </p:nvSpPr>
          <p:spPr>
            <a:xfrm>
              <a:off x="6096000" y="2999942"/>
              <a:ext cx="371101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二路归并 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整体创建顺序表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91339" y="3858058"/>
              <a:ext cx="298743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相加的结果多项式顺序表</a:t>
              </a:r>
            </a:p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箭头: 下 8"/>
            <p:cNvSpPr/>
            <p:nvPr/>
          </p:nvSpPr>
          <p:spPr>
            <a:xfrm>
              <a:off x="5653386" y="2667786"/>
              <a:ext cx="442614" cy="117555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30371" y="2158983"/>
            <a:ext cx="8531258" cy="2789229"/>
            <a:chOff x="1159497" y="2158985"/>
            <a:chExt cx="8531258" cy="2789229"/>
          </a:xfrm>
        </p:grpSpPr>
        <p:sp>
          <p:nvSpPr>
            <p:cNvPr id="3" name="文本框 2"/>
            <p:cNvSpPr txBox="1"/>
            <p:nvPr/>
          </p:nvSpPr>
          <p:spPr>
            <a:xfrm>
              <a:off x="1366887" y="2279309"/>
              <a:ext cx="8323868" cy="2668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分析：</a:t>
              </a:r>
              <a:endPara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① 若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元素的指数（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[1]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）较大，将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元素添加到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中，</a:t>
              </a:r>
              <a:r>
                <a:rPr lang="en-US" altLang="zh-CN" sz="2000" i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增加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</a:p>
            <a:p>
              <a:pPr>
                <a:lnSpc>
                  <a:spcPts val="21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② 若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元素的指数（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[1]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）较大，将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元素添加到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增加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</a:p>
            <a:p>
              <a:pPr>
                <a:lnSpc>
                  <a:spcPts val="21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③ 此时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、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元素的指数相同（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[1]=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[1]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），求出它们的系数和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[0]+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[0]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），如果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，由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[1]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新建一个元素并添加到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中，否则不新建结点，并将</a:t>
              </a:r>
              <a:r>
                <a:rPr lang="en-US" altLang="zh-CN" sz="2000" i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、</a:t>
              </a:r>
              <a:r>
                <a:rPr lang="en-US" altLang="zh-CN" sz="200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均增加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  <a:endPara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100"/>
                </a:lnSpc>
                <a:spcBef>
                  <a:spcPts val="1200"/>
                </a:spcBef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9497" y="2158985"/>
              <a:ext cx="8469983" cy="2573272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830370" y="869283"/>
            <a:ext cx="8144759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分别遍历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的元素，先建立一个空多项式顺序表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，在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都没有遍历完时循环，取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中元素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，取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中元素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q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12156" y="5170859"/>
            <a:ext cx="808819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上述循环过程结束后，若有一个多项式顺序表没有遍历完，说明余下的多项式项都是指数较小的多项式项，将它们均添加到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中，最后返回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0230" y="819150"/>
            <a:ext cx="10020695" cy="593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PolyAdd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self,B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         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当前多项式和多项式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的相加运算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C=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                   	                 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新建结果多项式顺序表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m=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			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的项数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n=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B.getsize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			     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的项数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i,j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=0,0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&lt;m and j&lt;n: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p,q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],B[j]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p[1]&gt;q[1]:                	                  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将较大指数的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项添加到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(p)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elif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q[1]&gt;p[1]:                           	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将较大指数的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q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项添加到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(q)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j+=1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else:                        	                 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两指数相同，即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p[1]=q[1]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k=p[0]+q[0]                               	       #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系数相加为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if (k!=0):                 	              #k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时添加相应项到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k,p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[1]])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j+=1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075" y="819150"/>
            <a:ext cx="7581900" cy="60388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8819745" y="819150"/>
            <a:ext cx="3161031" cy="4653343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 rot="10800000">
            <a:off x="-271497" y="1935804"/>
            <a:ext cx="542993" cy="3232012"/>
          </a:xfrm>
          <a:prstGeom prst="roundRect">
            <a:avLst>
              <a:gd name="adj" fmla="val 50000"/>
            </a:avLst>
          </a:prstGeom>
          <a:solidFill>
            <a:srgbClr val="CD5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>
            <a:off x="84084" y="1388259"/>
            <a:ext cx="3988295" cy="45619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58117" y="1535662"/>
            <a:ext cx="6964841" cy="4561937"/>
            <a:chOff x="4590852" y="1564848"/>
            <a:chExt cx="6964841" cy="4561937"/>
          </a:xfrm>
        </p:grpSpPr>
        <p:sp>
          <p:nvSpPr>
            <p:cNvPr id="3" name="文本框 2"/>
            <p:cNvSpPr txBox="1"/>
            <p:nvPr/>
          </p:nvSpPr>
          <p:spPr>
            <a:xfrm>
              <a:off x="4683553" y="1751162"/>
              <a:ext cx="6872140" cy="4246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while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&lt;m:                	#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将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余下的项添加到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p=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self.data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C.Add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(p)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+=1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while j&lt;n:                       #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将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余下的项添加到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q=B[j]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C.Add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(q)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j+=1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return C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90852" y="1564848"/>
              <a:ext cx="6457361" cy="4561937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60370" y="1132114"/>
            <a:ext cx="8748167" cy="5227701"/>
            <a:chOff x="1186542" y="1495201"/>
            <a:chExt cx="9269689" cy="4965461"/>
          </a:xfrm>
        </p:grpSpPr>
        <p:sp>
          <p:nvSpPr>
            <p:cNvPr id="4" name="文本框 3"/>
            <p:cNvSpPr txBox="1"/>
            <p:nvPr/>
          </p:nvSpPr>
          <p:spPr>
            <a:xfrm>
              <a:off x="1290355" y="1619743"/>
              <a:ext cx="9165876" cy="4715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=open("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abc.out","w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+")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PolyList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                           #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创建第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个多项式顺序表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p.CreateList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("abc1.in")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print("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:",end=' ',file=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 #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输出结果写入到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abc.out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文件中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p.getdata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p.Sort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                               #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个多项式顺序表按指数递减排序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print("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排序后结果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",end=' ',file=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p.getdata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PolyList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                           #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创建第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个多项式顺序表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q.CreateList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("abc2.in")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print("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:",end=' ',file=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q.getdata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q.Sort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                               #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个多项式顺序表按指数递减排序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print("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排序后结果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",end=' ',file=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q.getdata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r=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p.PolyAdd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(q)                         #r=p+q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print("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相加多项式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",end=' ',file=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print(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r.getdata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(),file=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fout.close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86542" y="1495201"/>
              <a:ext cx="8262258" cy="496546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8" y="1621971"/>
            <a:ext cx="3638027" cy="5149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59" y="879616"/>
            <a:ext cx="2214578" cy="51244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程序：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17981" y="2296755"/>
            <a:ext cx="3429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求两个多项式相加的程序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3369" y="144242"/>
            <a:ext cx="499491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2.5 </a:t>
            </a:r>
            <a:r>
              <a:rPr lang="zh-CN" altLang="en-US" sz="2400" dirty="0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线性表的应用</a:t>
            </a:r>
            <a:r>
              <a:rPr lang="en-US" altLang="zh-CN" sz="2400" dirty="0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—</a:t>
            </a:r>
            <a:r>
              <a:rPr lang="zh-CN" altLang="en-US" sz="2400" dirty="0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两个多项式相加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168719" y="872698"/>
            <a:ext cx="2391068" cy="517274"/>
          </a:xfrm>
          <a:prstGeom prst="roundRect">
            <a:avLst/>
          </a:prstGeom>
          <a:solidFill>
            <a:srgbClr val="C026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  <a:p>
            <a:pPr>
              <a:lnSpc>
                <a:spcPct val="10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18230" y="2257250"/>
            <a:ext cx="3837966" cy="404572"/>
            <a:chOff x="1818230" y="2257250"/>
            <a:chExt cx="3837966" cy="404572"/>
          </a:xfrm>
        </p:grpSpPr>
        <p:pic>
          <p:nvPicPr>
            <p:cNvPr id="24577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06771" y="2257250"/>
              <a:ext cx="3537882" cy="357190"/>
            </a:xfrm>
            <a:prstGeom prst="rect">
              <a:avLst/>
            </a:prstGeom>
            <a:noFill/>
          </p:spPr>
        </p:pic>
        <p:sp>
          <p:nvSpPr>
            <p:cNvPr id="6" name="矩形: 圆角 5"/>
            <p:cNvSpPr/>
            <p:nvPr/>
          </p:nvSpPr>
          <p:spPr>
            <a:xfrm>
              <a:off x="1818230" y="2292490"/>
              <a:ext cx="3837966" cy="369332"/>
            </a:xfrm>
            <a:prstGeom prst="roundRect">
              <a:avLst/>
            </a:prstGeom>
            <a:noFill/>
            <a:ln w="28575">
              <a:solidFill>
                <a:srgbClr val="CD5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1477691" y="1577852"/>
            <a:ext cx="1214446" cy="41290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多项式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477691" y="3560777"/>
            <a:ext cx="1214446" cy="41290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06771" y="4188382"/>
            <a:ext cx="9292858" cy="1484674"/>
            <a:chOff x="2006771" y="4188382"/>
            <a:chExt cx="9292858" cy="1484674"/>
          </a:xfrm>
        </p:grpSpPr>
        <p:grpSp>
          <p:nvGrpSpPr>
            <p:cNvPr id="10" name="组合 9"/>
            <p:cNvGrpSpPr/>
            <p:nvPr/>
          </p:nvGrpSpPr>
          <p:grpSpPr>
            <a:xfrm>
              <a:off x="2006771" y="4188382"/>
              <a:ext cx="9292858" cy="1484674"/>
              <a:chOff x="2006771" y="4188382"/>
              <a:chExt cx="9292858" cy="148467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006771" y="4188382"/>
                <a:ext cx="9292858" cy="1484674"/>
                <a:chOff x="1446443" y="4201581"/>
                <a:chExt cx="9292858" cy="1484674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024525" y="4616793"/>
                  <a:ext cx="3714776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r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(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)=5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5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-2.5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4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+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2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+5</a:t>
                  </a:r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95868" y="4201581"/>
                  <a:ext cx="2000264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r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(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)=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p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(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)+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q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(</a:t>
                  </a:r>
                  <a:r>
                    <a:rPr lang="en-US" altLang="zh-CN" sz="20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)</a:t>
                  </a:r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下箭头 19"/>
                <p:cNvSpPr/>
                <p:nvPr/>
              </p:nvSpPr>
              <p:spPr>
                <a:xfrm rot="16200000">
                  <a:off x="5873482" y="4104326"/>
                  <a:ext cx="400109" cy="1490207"/>
                </a:xfrm>
                <a:prstGeom prst="downArrow">
                  <a:avLst/>
                </a:prstGeom>
                <a:solidFill>
                  <a:srgbClr val="C0262E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2" name="文本框 1"/>
                <p:cNvSpPr txBox="1"/>
                <p:nvPr/>
              </p:nvSpPr>
              <p:spPr>
                <a:xfrm>
                  <a:off x="1446443" y="4201581"/>
                  <a:ext cx="258445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p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(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)=2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3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+3.2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5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-6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+10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446443" y="5317955"/>
                  <a:ext cx="3376930" cy="368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q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(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)=6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+1.8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5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-2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3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+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2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-2.5</a:t>
                  </a:r>
                  <a:r>
                    <a:rPr lang="en-US" altLang="zh-CN" sz="1800" i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x</a:t>
                  </a:r>
                  <a:r>
                    <a:rPr lang="en-US" altLang="zh-CN" sz="18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4</a:t>
                  </a:r>
                  <a:r>
                    <a:rPr lang="en-US" altLang="zh-CN" sz="1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Consolas" panose="020B0609020204030204" pitchFamily="49" charset="0"/>
                    </a:rPr>
                    <a:t>-5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" name="右大括号 4"/>
                <p:cNvSpPr/>
                <p:nvPr/>
              </p:nvSpPr>
              <p:spPr>
                <a:xfrm>
                  <a:off x="4788879" y="4248953"/>
                  <a:ext cx="333669" cy="1178223"/>
                </a:xfrm>
                <a:prstGeom prst="rightBrace">
                  <a:avLst>
                    <a:gd name="adj1" fmla="val 14812"/>
                    <a:gd name="adj2" fmla="val 50000"/>
                  </a:avLst>
                </a:prstGeom>
                <a:noFill/>
                <a:ln w="28575">
                  <a:solidFill>
                    <a:srgbClr val="FF00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6217981" y="5083968"/>
                <a:ext cx="876693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相加</a:t>
                </a:r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7500944" y="4620099"/>
              <a:ext cx="2736566" cy="409531"/>
            </a:xfrm>
            <a:prstGeom prst="roundRect">
              <a:avLst>
                <a:gd name="adj" fmla="val 29581"/>
              </a:avLst>
            </a:prstGeom>
            <a:noFill/>
            <a:ln w="28575">
              <a:solidFill>
                <a:srgbClr val="CD5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iconfont-10883-5200085"/>
          <p:cNvSpPr/>
          <p:nvPr/>
        </p:nvSpPr>
        <p:spPr>
          <a:xfrm>
            <a:off x="10185229" y="872698"/>
            <a:ext cx="1568564" cy="1624625"/>
          </a:xfrm>
          <a:custGeom>
            <a:avLst/>
            <a:gdLst>
              <a:gd name="connsiteX0" fmla="*/ 89713 w 426660"/>
              <a:gd name="connsiteY0" fmla="*/ 269805 h 426660"/>
              <a:gd name="connsiteX1" fmla="*/ 145522 w 426660"/>
              <a:gd name="connsiteY1" fmla="*/ 381327 h 426660"/>
              <a:gd name="connsiteX2" fmla="*/ 201378 w 426660"/>
              <a:gd name="connsiteY2" fmla="*/ 269805 h 426660"/>
              <a:gd name="connsiteX3" fmla="*/ 228282 w 426660"/>
              <a:gd name="connsiteY3" fmla="*/ 275377 h 426660"/>
              <a:gd name="connsiteX4" fmla="*/ 291091 w 426660"/>
              <a:gd name="connsiteY4" fmla="*/ 350423 h 426660"/>
              <a:gd name="connsiteX5" fmla="*/ 291329 w 426660"/>
              <a:gd name="connsiteY5" fmla="*/ 426660 h 426660"/>
              <a:gd name="connsiteX6" fmla="*/ 0 w 426660"/>
              <a:gd name="connsiteY6" fmla="*/ 426660 h 426660"/>
              <a:gd name="connsiteX7" fmla="*/ 0 w 426660"/>
              <a:gd name="connsiteY7" fmla="*/ 350423 h 426660"/>
              <a:gd name="connsiteX8" fmla="*/ 62809 w 426660"/>
              <a:gd name="connsiteY8" fmla="*/ 275377 h 426660"/>
              <a:gd name="connsiteX9" fmla="*/ 315245 w 426660"/>
              <a:gd name="connsiteY9" fmla="*/ 122379 h 426660"/>
              <a:gd name="connsiteX10" fmla="*/ 301043 w 426660"/>
              <a:gd name="connsiteY10" fmla="*/ 137093 h 426660"/>
              <a:gd name="connsiteX11" fmla="*/ 329804 w 426660"/>
              <a:gd name="connsiteY11" fmla="*/ 137093 h 426660"/>
              <a:gd name="connsiteX12" fmla="*/ 315245 w 426660"/>
              <a:gd name="connsiteY12" fmla="*/ 122379 h 426660"/>
              <a:gd name="connsiteX13" fmla="*/ 141720 w 426660"/>
              <a:gd name="connsiteY13" fmla="*/ 102375 h 426660"/>
              <a:gd name="connsiteX14" fmla="*/ 203074 w 426660"/>
              <a:gd name="connsiteY14" fmla="*/ 166084 h 426660"/>
              <a:gd name="connsiteX15" fmla="*/ 212792 w 426660"/>
              <a:gd name="connsiteY15" fmla="*/ 191177 h 426660"/>
              <a:gd name="connsiteX16" fmla="*/ 196024 w 426660"/>
              <a:gd name="connsiteY16" fmla="*/ 217937 h 426660"/>
              <a:gd name="connsiteX17" fmla="*/ 85367 w 426660"/>
              <a:gd name="connsiteY17" fmla="*/ 217937 h 426660"/>
              <a:gd name="connsiteX18" fmla="*/ 68599 w 426660"/>
              <a:gd name="connsiteY18" fmla="*/ 191177 h 426660"/>
              <a:gd name="connsiteX19" fmla="*/ 78555 w 426660"/>
              <a:gd name="connsiteY19" fmla="*/ 166084 h 426660"/>
              <a:gd name="connsiteX20" fmla="*/ 141720 w 426660"/>
              <a:gd name="connsiteY20" fmla="*/ 102375 h 426660"/>
              <a:gd name="connsiteX21" fmla="*/ 326596 w 426660"/>
              <a:gd name="connsiteY21" fmla="*/ 40321 h 426660"/>
              <a:gd name="connsiteX22" fmla="*/ 290614 w 426660"/>
              <a:gd name="connsiteY22" fmla="*/ 45999 h 426660"/>
              <a:gd name="connsiteX23" fmla="*/ 296186 w 426660"/>
              <a:gd name="connsiteY23" fmla="*/ 63666 h 426660"/>
              <a:gd name="connsiteX24" fmla="*/ 314471 w 426660"/>
              <a:gd name="connsiteY24" fmla="*/ 85284 h 426660"/>
              <a:gd name="connsiteX25" fmla="*/ 305233 w 426660"/>
              <a:gd name="connsiteY25" fmla="*/ 114808 h 426660"/>
              <a:gd name="connsiteX26" fmla="*/ 326519 w 426660"/>
              <a:gd name="connsiteY26" fmla="*/ 114808 h 426660"/>
              <a:gd name="connsiteX27" fmla="*/ 348328 w 426660"/>
              <a:gd name="connsiteY27" fmla="*/ 64570 h 426660"/>
              <a:gd name="connsiteX28" fmla="*/ 326596 w 426660"/>
              <a:gd name="connsiteY28" fmla="*/ 40321 h 426660"/>
              <a:gd name="connsiteX29" fmla="*/ 319566 w 426660"/>
              <a:gd name="connsiteY29" fmla="*/ 0 h 426660"/>
              <a:gd name="connsiteX30" fmla="*/ 426660 w 426660"/>
              <a:gd name="connsiteY30" fmla="*/ 92237 h 426660"/>
              <a:gd name="connsiteX31" fmla="*/ 319566 w 426660"/>
              <a:gd name="connsiteY31" fmla="*/ 184521 h 426660"/>
              <a:gd name="connsiteX32" fmla="*/ 278091 w 426660"/>
              <a:gd name="connsiteY32" fmla="*/ 205663 h 426660"/>
              <a:gd name="connsiteX33" fmla="*/ 269043 w 426660"/>
              <a:gd name="connsiteY33" fmla="*/ 206140 h 426660"/>
              <a:gd name="connsiteX34" fmla="*/ 262805 w 426660"/>
              <a:gd name="connsiteY34" fmla="*/ 199378 h 426660"/>
              <a:gd name="connsiteX35" fmla="*/ 250758 w 426660"/>
              <a:gd name="connsiteY35" fmla="*/ 162902 h 426660"/>
              <a:gd name="connsiteX36" fmla="*/ 212520 w 426660"/>
              <a:gd name="connsiteY36" fmla="*/ 92237 h 426660"/>
              <a:gd name="connsiteX37" fmla="*/ 319566 w 426660"/>
              <a:gd name="connsiteY37" fmla="*/ 0 h 42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6660" h="426660">
                <a:moveTo>
                  <a:pt x="89713" y="269805"/>
                </a:moveTo>
                <a:lnTo>
                  <a:pt x="145522" y="381327"/>
                </a:lnTo>
                <a:lnTo>
                  <a:pt x="201378" y="269805"/>
                </a:lnTo>
                <a:lnTo>
                  <a:pt x="228282" y="275377"/>
                </a:lnTo>
                <a:cubicBezTo>
                  <a:pt x="264901" y="283043"/>
                  <a:pt x="291091" y="314186"/>
                  <a:pt x="291091" y="350423"/>
                </a:cubicBezTo>
                <a:lnTo>
                  <a:pt x="291329" y="426660"/>
                </a:lnTo>
                <a:lnTo>
                  <a:pt x="0" y="426660"/>
                </a:lnTo>
                <a:lnTo>
                  <a:pt x="0" y="350423"/>
                </a:lnTo>
                <a:cubicBezTo>
                  <a:pt x="0" y="314424"/>
                  <a:pt x="26190" y="283043"/>
                  <a:pt x="62809" y="275377"/>
                </a:cubicBezTo>
                <a:close/>
                <a:moveTo>
                  <a:pt x="315245" y="122379"/>
                </a:moveTo>
                <a:cubicBezTo>
                  <a:pt x="308114" y="122463"/>
                  <a:pt x="301043" y="127451"/>
                  <a:pt x="301043" y="137093"/>
                </a:cubicBezTo>
                <a:cubicBezTo>
                  <a:pt x="301043" y="156617"/>
                  <a:pt x="329566" y="156617"/>
                  <a:pt x="329804" y="137093"/>
                </a:cubicBezTo>
                <a:cubicBezTo>
                  <a:pt x="329566" y="127117"/>
                  <a:pt x="322376" y="122296"/>
                  <a:pt x="315245" y="122379"/>
                </a:cubicBezTo>
                <a:close/>
                <a:moveTo>
                  <a:pt x="141720" y="102375"/>
                </a:moveTo>
                <a:cubicBezTo>
                  <a:pt x="182924" y="102375"/>
                  <a:pt x="201026" y="131515"/>
                  <a:pt x="203074" y="166084"/>
                </a:cubicBezTo>
                <a:cubicBezTo>
                  <a:pt x="213458" y="166084"/>
                  <a:pt x="214173" y="180273"/>
                  <a:pt x="212792" y="191177"/>
                </a:cubicBezTo>
                <a:cubicBezTo>
                  <a:pt x="211410" y="201319"/>
                  <a:pt x="203503" y="213890"/>
                  <a:pt x="196024" y="217937"/>
                </a:cubicBezTo>
                <a:cubicBezTo>
                  <a:pt x="172968" y="291312"/>
                  <a:pt x="108422" y="291550"/>
                  <a:pt x="85367" y="217937"/>
                </a:cubicBezTo>
                <a:cubicBezTo>
                  <a:pt x="77650" y="213652"/>
                  <a:pt x="69933" y="201319"/>
                  <a:pt x="68599" y="191177"/>
                </a:cubicBezTo>
                <a:cubicBezTo>
                  <a:pt x="67456" y="180273"/>
                  <a:pt x="68123" y="166084"/>
                  <a:pt x="78555" y="166084"/>
                </a:cubicBezTo>
                <a:cubicBezTo>
                  <a:pt x="81032" y="127706"/>
                  <a:pt x="101658" y="102375"/>
                  <a:pt x="141720" y="102375"/>
                </a:cubicBezTo>
                <a:close/>
                <a:moveTo>
                  <a:pt x="326596" y="40321"/>
                </a:moveTo>
                <a:cubicBezTo>
                  <a:pt x="314542" y="37881"/>
                  <a:pt x="300114" y="40428"/>
                  <a:pt x="290614" y="45999"/>
                </a:cubicBezTo>
                <a:lnTo>
                  <a:pt x="296186" y="63666"/>
                </a:lnTo>
                <a:cubicBezTo>
                  <a:pt x="309614" y="54380"/>
                  <a:pt x="338138" y="57190"/>
                  <a:pt x="314471" y="85284"/>
                </a:cubicBezTo>
                <a:cubicBezTo>
                  <a:pt x="305233" y="96665"/>
                  <a:pt x="304757" y="103665"/>
                  <a:pt x="305233" y="114808"/>
                </a:cubicBezTo>
                <a:lnTo>
                  <a:pt x="326519" y="114808"/>
                </a:lnTo>
                <a:cubicBezTo>
                  <a:pt x="326519" y="86903"/>
                  <a:pt x="348328" y="89237"/>
                  <a:pt x="348328" y="64570"/>
                </a:cubicBezTo>
                <a:cubicBezTo>
                  <a:pt x="348328" y="50190"/>
                  <a:pt x="338649" y="42761"/>
                  <a:pt x="326596" y="40321"/>
                </a:cubicBezTo>
                <a:close/>
                <a:moveTo>
                  <a:pt x="319566" y="0"/>
                </a:moveTo>
                <a:cubicBezTo>
                  <a:pt x="378708" y="0"/>
                  <a:pt x="426660" y="41142"/>
                  <a:pt x="426660" y="92237"/>
                </a:cubicBezTo>
                <a:cubicBezTo>
                  <a:pt x="426660" y="143141"/>
                  <a:pt x="378708" y="184521"/>
                  <a:pt x="319566" y="184521"/>
                </a:cubicBezTo>
                <a:lnTo>
                  <a:pt x="278091" y="205663"/>
                </a:lnTo>
                <a:cubicBezTo>
                  <a:pt x="275329" y="207282"/>
                  <a:pt x="272091" y="207282"/>
                  <a:pt x="269043" y="206140"/>
                </a:cubicBezTo>
                <a:cubicBezTo>
                  <a:pt x="266043" y="204949"/>
                  <a:pt x="263758" y="202425"/>
                  <a:pt x="262805" y="199378"/>
                </a:cubicBezTo>
                <a:lnTo>
                  <a:pt x="250758" y="162902"/>
                </a:lnTo>
                <a:cubicBezTo>
                  <a:pt x="227330" y="145950"/>
                  <a:pt x="212520" y="120617"/>
                  <a:pt x="212520" y="92237"/>
                </a:cubicBezTo>
                <a:cubicBezTo>
                  <a:pt x="212520" y="41380"/>
                  <a:pt x="260472" y="0"/>
                  <a:pt x="319566" y="0"/>
                </a:cubicBezTo>
                <a:close/>
              </a:path>
            </a:pathLst>
          </a:custGeom>
          <a:solidFill>
            <a:srgbClr val="CD5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1" grpId="0" animBg="1"/>
      <p:bldP spid="12" grpId="0" animBg="1"/>
      <p:bldP spid="1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4560" y="4685447"/>
            <a:ext cx="8715436" cy="2054863"/>
            <a:chOff x="1214560" y="4685447"/>
            <a:chExt cx="8715436" cy="2054863"/>
          </a:xfrm>
        </p:grpSpPr>
        <p:sp>
          <p:nvSpPr>
            <p:cNvPr id="21" name="TextBox 20"/>
            <p:cNvSpPr txBox="1"/>
            <p:nvPr/>
          </p:nvSpPr>
          <p:spPr>
            <a:xfrm>
              <a:off x="1214560" y="5114075"/>
              <a:ext cx="8715436" cy="1626235"/>
            </a:xfrm>
            <a:prstGeom prst="rect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252000" tIns="108000" bIns="108000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第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	[[2.0, 3],[3.2, 5],[-6.0, 1],[10.0, 0]]</a:t>
              </a:r>
              <a:endPara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排序后结果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 	[[3.2, 5],[2.0, 3],[-6.0, 1],[10.0, 0]]</a:t>
              </a:r>
              <a:endPara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第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个多项式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	[[6.0, 1],[1.8, 5],[-2.0, 3],[1.0, 2],[-2.5, 4],[-5.0, 0]]</a:t>
              </a:r>
              <a:endPara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排序后结果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 	[[1.8, 5],[-2.5, 4],[-2.0, 3],[1.0,2],[6.0, 1], [-5.0, 0]]</a:t>
              </a:r>
              <a:endPara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相加多项式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  	[[5.0, 5],[-2.5, 4],[1.0, 2],[5.0, 0]]</a:t>
              </a:r>
              <a:endPara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8874" y="4685447"/>
              <a:ext cx="17145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abc.out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00312" y="827795"/>
            <a:ext cx="8358246" cy="4143404"/>
            <a:chOff x="1500312" y="827795"/>
            <a:chExt cx="8358246" cy="4143404"/>
          </a:xfrm>
        </p:grpSpPr>
        <p:grpSp>
          <p:nvGrpSpPr>
            <p:cNvPr id="2" name="组合 1"/>
            <p:cNvGrpSpPr/>
            <p:nvPr/>
          </p:nvGrpSpPr>
          <p:grpSpPr>
            <a:xfrm>
              <a:off x="1500312" y="827795"/>
              <a:ext cx="8358246" cy="3744421"/>
              <a:chOff x="1500312" y="827795"/>
              <a:chExt cx="8358246" cy="374442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500312" y="827795"/>
                <a:ext cx="8358246" cy="7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两个多项式的数据分别存放在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abc1.in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abc2.in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文本文件中，要求相加的结果多项式的数据存放在</a:t>
                </a:r>
                <a:r>
                  <a:rPr lang="en-US" altLang="zh-CN" sz="2000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abc.out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文本文件中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。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7568" y="2256555"/>
                <a:ext cx="1714512" cy="144653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52000" tIns="108000" bIns="108000" rtlCol="0">
                <a:spAutoFit/>
              </a:bodyPr>
              <a:lstStyle/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4</a:t>
                </a:r>
                <a:endPara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2 3</a:t>
                </a:r>
                <a:endPara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3.2 5</a:t>
                </a:r>
                <a:endPara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-6 1</a:t>
                </a:r>
                <a:endPara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10 0</a:t>
                </a:r>
                <a:endParaRPr lang="zh-CN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29006" y="1756489"/>
                <a:ext cx="221457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abc1.in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文件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28940" y="4113943"/>
                <a:ext cx="2786083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p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)=2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3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+3.2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5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-6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+10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58030" y="2060878"/>
                <a:ext cx="1714512" cy="169291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252000" tIns="108000" bIns="108000" rtlCol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6</a:t>
                </a:r>
                <a:endParaRPr lang="zh-CN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6 1</a:t>
                </a:r>
                <a:endParaRPr lang="zh-CN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1.8 5</a:t>
                </a:r>
                <a:endParaRPr lang="zh-CN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-2 3</a:t>
                </a:r>
                <a:endParaRPr lang="zh-CN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1 2</a:t>
                </a:r>
                <a:endParaRPr lang="zh-CN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algn="l"/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-2.5 4</a:t>
                </a:r>
                <a:endParaRPr lang="zh-CN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29468" y="1703687"/>
                <a:ext cx="221457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abc2.in</a:t>
                </a:r>
                <a:r>
                  <a:rPr lang="zh-CN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文件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15088" y="4204017"/>
                <a:ext cx="4214842" cy="36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q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)=6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+1.8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baseline="3000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5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-2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baseline="3000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3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baseline="3000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-2.5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baseline="3000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4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-5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4" name="下箭头 23"/>
            <p:cNvSpPr/>
            <p:nvPr/>
          </p:nvSpPr>
          <p:spPr>
            <a:xfrm>
              <a:off x="4715022" y="4542571"/>
              <a:ext cx="285752" cy="428628"/>
            </a:xfrm>
            <a:prstGeom prst="downArrow">
              <a:avLst/>
            </a:prstGeom>
            <a:solidFill>
              <a:srgbClr val="C0262E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512549" y="1524617"/>
            <a:ext cx="3501022" cy="3493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5874" y="1977886"/>
            <a:ext cx="4875966" cy="492285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6114615" y="2743200"/>
            <a:ext cx="3943783" cy="864886"/>
            <a:chOff x="1785918" y="1785926"/>
            <a:chExt cx="3714776" cy="772813"/>
          </a:xfrm>
        </p:grpSpPr>
        <p:sp>
          <p:nvSpPr>
            <p:cNvPr id="4" name="TextBox 3"/>
            <p:cNvSpPr txBox="1"/>
            <p:nvPr/>
          </p:nvSpPr>
          <p:spPr>
            <a:xfrm>
              <a:off x="1785918" y="2202412"/>
              <a:ext cx="3714776" cy="35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  (</a:t>
              </a:r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 …  (</a:t>
              </a:r>
              <a:r>
                <a:rPr lang="en-US" altLang="zh-CN" sz="2000" i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20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i="1" baseline="-250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3500430" y="1785926"/>
              <a:ext cx="142876" cy="357190"/>
            </a:xfrm>
            <a:prstGeom prst="downArrow">
              <a:avLst/>
            </a:prstGeom>
            <a:solidFill>
              <a:srgbClr val="C0262E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15994" y="4075042"/>
            <a:ext cx="1589341" cy="777450"/>
            <a:chOff x="2836121" y="2641087"/>
            <a:chExt cx="1214446" cy="663544"/>
          </a:xfrm>
        </p:grpSpPr>
        <p:sp>
          <p:nvSpPr>
            <p:cNvPr id="8" name="TextBox 7"/>
            <p:cNvSpPr txBox="1"/>
            <p:nvPr/>
          </p:nvSpPr>
          <p:spPr>
            <a:xfrm>
              <a:off x="2836121" y="2964277"/>
              <a:ext cx="1214446" cy="34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多项式项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V="1">
              <a:off x="3178960" y="2819682"/>
              <a:ext cx="357190" cy="0"/>
            </a:xfrm>
            <a:prstGeom prst="straightConnector1">
              <a:avLst/>
            </a:prstGeom>
            <a:ln w="19050">
              <a:solidFill>
                <a:srgbClr val="C0262E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761682" y="3209066"/>
            <a:ext cx="2357454" cy="398780"/>
            <a:chOff x="5429256" y="2224602"/>
            <a:chExt cx="2357454" cy="398780"/>
          </a:xfrm>
        </p:grpSpPr>
        <p:sp>
          <p:nvSpPr>
            <p:cNvPr id="12" name="右箭头 11"/>
            <p:cNvSpPr/>
            <p:nvPr/>
          </p:nvSpPr>
          <p:spPr>
            <a:xfrm>
              <a:off x="5429256" y="2296040"/>
              <a:ext cx="500066" cy="214314"/>
            </a:xfrm>
            <a:prstGeom prst="rightArrow">
              <a:avLst/>
            </a:prstGeom>
            <a:solidFill>
              <a:srgbClr val="C0262E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0760" y="2224602"/>
              <a:ext cx="17859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多项式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线性表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3743" y="1600200"/>
            <a:ext cx="4991504" cy="4441081"/>
            <a:chOff x="273743" y="1600200"/>
            <a:chExt cx="4991504" cy="444108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43" y="1600200"/>
              <a:ext cx="4991504" cy="444108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355654" y="3299109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多项式线性表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2360" y="160256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多项式抽象数据类型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4403" y="1319233"/>
            <a:ext cx="7545224" cy="4496044"/>
            <a:chOff x="536689" y="1319233"/>
            <a:chExt cx="7545224" cy="4496044"/>
          </a:xfrm>
        </p:grpSpPr>
        <p:sp>
          <p:nvSpPr>
            <p:cNvPr id="8" name="文本框 7"/>
            <p:cNvSpPr txBox="1"/>
            <p:nvPr/>
          </p:nvSpPr>
          <p:spPr>
            <a:xfrm>
              <a:off x="681493" y="1492197"/>
              <a:ext cx="7400420" cy="43230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ADT </a:t>
              </a:r>
              <a:r>
                <a:rPr lang="en-US" altLang="zh-CN" sz="20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PolyClass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	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	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ts val="2200"/>
                </a:lnSpc>
              </a:pP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数据对象：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PolyElem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={(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 | 1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≤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≤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∈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float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∈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int};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数据关系：</a:t>
              </a:r>
            </a:p>
            <a:p>
              <a:pPr>
                <a:lnSpc>
                  <a:spcPts val="2200"/>
                </a:lnSpc>
              </a:pPr>
              <a:r>
                <a:rPr lang="pt-BR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r={&lt;</a:t>
              </a:r>
              <a:r>
                <a:rPr lang="pt-BR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lang="pt-BR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lang="pt-BR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&gt; | 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lang="pt-BR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lang="pt-BR" altLang="zh-CN" sz="2000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∈</a:t>
              </a:r>
              <a:r>
                <a:rPr lang="pt-BR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PolyElem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pt-BR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pt-BR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=1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pt-BR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pt-BR" altLang="zh-CN" sz="20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pt-BR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-1}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lnSpc>
                  <a:spcPts val="2200"/>
                </a:lnSpc>
              </a:pP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基本运算：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Add(e)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：将多项式项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添加到末尾。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CreateList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fname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：从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fname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文件中读取数据建立多项式。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getsize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：返回多项式的项数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getitem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：返回序号为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的多项式项。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getdata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：返回多项式。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Sort()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：对多项式按指数递减排序。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PolyAdd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(B)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：返回当前多项式与多项式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的相加结果。</a:t>
              </a:r>
            </a:p>
            <a:p>
              <a:pPr>
                <a:lnSpc>
                  <a:spcPts val="22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 #ADT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PolyClass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6689" y="1319233"/>
              <a:ext cx="7400420" cy="448715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8787360" y="2139315"/>
            <a:ext cx="3161031" cy="46533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2360" y="160256"/>
            <a:ext cx="2174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2.5.2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问题求解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3361" y="2042081"/>
            <a:ext cx="7899668" cy="2773837"/>
            <a:chOff x="1725099" y="2514599"/>
            <a:chExt cx="7899668" cy="2773837"/>
          </a:xfrm>
        </p:grpSpPr>
        <p:sp>
          <p:nvSpPr>
            <p:cNvPr id="6" name="文本框 5"/>
            <p:cNvSpPr txBox="1"/>
            <p:nvPr/>
          </p:nvSpPr>
          <p:spPr>
            <a:xfrm>
              <a:off x="1857078" y="2865748"/>
              <a:ext cx="7767689" cy="209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00050" indent="-400050">
                <a:lnSpc>
                  <a:spcPts val="3000"/>
                </a:lnSpc>
                <a:spcBef>
                  <a:spcPts val="600"/>
                </a:spcBef>
                <a:buFont typeface="+mj-lt"/>
                <a:buAutoNum type="romanUcPeriod"/>
              </a:pP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每个多项式项用一个列表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400" i="1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400" i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400" i="1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（其中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400" i="1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为系数，</a:t>
              </a:r>
              <a:r>
                <a:rPr lang="en-US" altLang="zh-CN" sz="2400" i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400" i="1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为指数）存储，一个多项式顺序表用元素为列表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lang="en-US" altLang="zh-CN" sz="2400" i="1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400" i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400" i="1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]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的列表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data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存储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</a:p>
            <a:p>
              <a:pPr marL="400050" indent="-400050">
                <a:lnSpc>
                  <a:spcPts val="3000"/>
                </a:lnSpc>
                <a:spcBef>
                  <a:spcPts val="600"/>
                </a:spcBef>
                <a:buFont typeface="+mj-lt"/>
                <a:buAutoNum type="romanUcPeriod"/>
              </a:pP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例如，多项式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p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)=2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lang="en-US" altLang="zh-CN" sz="2400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+3.2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lang="en-US" altLang="zh-CN" sz="2400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-6</a:t>
              </a:r>
              <a:r>
                <a: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+10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data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列表为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[[2.0, 3], [3.2, 5], [-6.0, 1], [10.0, 0]]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25099" y="2514599"/>
              <a:ext cx="7861959" cy="277383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923029" y="1839409"/>
            <a:ext cx="3754304" cy="4025593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818507" y="1057626"/>
            <a:ext cx="3082334" cy="517274"/>
          </a:xfrm>
          <a:prstGeom prst="roundRect">
            <a:avLst/>
          </a:prstGeom>
          <a:solidFill>
            <a:srgbClr val="C026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pt-BR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设计顺序存储结构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2360" y="160256"/>
            <a:ext cx="3418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多项式顺序表类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PolyList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4" t="7221" r="14699" b="4112"/>
          <a:stretch>
            <a:fillRect/>
          </a:stretch>
        </p:blipFill>
        <p:spPr>
          <a:xfrm flipH="1">
            <a:off x="356362" y="1205935"/>
            <a:ext cx="3381359" cy="444612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161009" y="2357804"/>
            <a:ext cx="7499949" cy="2610171"/>
            <a:chOff x="4095021" y="2140987"/>
            <a:chExt cx="7499949" cy="2610171"/>
          </a:xfrm>
        </p:grpSpPr>
        <p:grpSp>
          <p:nvGrpSpPr>
            <p:cNvPr id="10" name="组合 9"/>
            <p:cNvGrpSpPr/>
            <p:nvPr/>
          </p:nvGrpSpPr>
          <p:grpSpPr>
            <a:xfrm>
              <a:off x="4553142" y="2630078"/>
              <a:ext cx="7041828" cy="2121080"/>
              <a:chOff x="4006386" y="2368570"/>
              <a:chExt cx="7079535" cy="184526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458876" y="2644170"/>
                <a:ext cx="6627045" cy="1364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class 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PolyList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:            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多项式顺序表类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def __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init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__(self):	  	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构造方法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self.data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=[]             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存放多项式项的列表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修改基本运算算法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006386" y="2368570"/>
                <a:ext cx="6466794" cy="184526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iconfont-1090-826112"/>
            <p:cNvSpPr/>
            <p:nvPr/>
          </p:nvSpPr>
          <p:spPr>
            <a:xfrm>
              <a:off x="4095021" y="2140987"/>
              <a:ext cx="1153260" cy="978181"/>
            </a:xfrm>
            <a:custGeom>
              <a:avLst/>
              <a:gdLst>
                <a:gd name="T0" fmla="*/ 9193 w 9831"/>
                <a:gd name="T1" fmla="*/ 6262 h 9732"/>
                <a:gd name="T2" fmla="*/ 9218 w 9831"/>
                <a:gd name="T3" fmla="*/ 4896 h 9732"/>
                <a:gd name="T4" fmla="*/ 7871 w 9831"/>
                <a:gd name="T5" fmla="*/ 4930 h 9732"/>
                <a:gd name="T6" fmla="*/ 9193 w 9831"/>
                <a:gd name="T7" fmla="*/ 6262 h 9732"/>
                <a:gd name="T8" fmla="*/ 9193 w 9831"/>
                <a:gd name="T9" fmla="*/ 6262 h 9732"/>
                <a:gd name="T10" fmla="*/ 7479 w 9831"/>
                <a:gd name="T11" fmla="*/ 5273 h 9732"/>
                <a:gd name="T12" fmla="*/ 7268 w 9831"/>
                <a:gd name="T13" fmla="*/ 5480 h 9732"/>
                <a:gd name="T14" fmla="*/ 5198 w 9831"/>
                <a:gd name="T15" fmla="*/ 7568 h 9732"/>
                <a:gd name="T16" fmla="*/ 4589 w 9831"/>
                <a:gd name="T17" fmla="*/ 9564 h 9732"/>
                <a:gd name="T18" fmla="*/ 6561 w 9831"/>
                <a:gd name="T19" fmla="*/ 8956 h 9732"/>
                <a:gd name="T20" fmla="*/ 8638 w 9831"/>
                <a:gd name="T21" fmla="*/ 6862 h 9732"/>
                <a:gd name="T22" fmla="*/ 8844 w 9831"/>
                <a:gd name="T23" fmla="*/ 6650 h 9732"/>
                <a:gd name="T24" fmla="*/ 7479 w 9831"/>
                <a:gd name="T25" fmla="*/ 5273 h 9732"/>
                <a:gd name="T26" fmla="*/ 7479 w 9831"/>
                <a:gd name="T27" fmla="*/ 5273 h 9732"/>
                <a:gd name="T28" fmla="*/ 5072 w 9831"/>
                <a:gd name="T29" fmla="*/ 7282 h 9732"/>
                <a:gd name="T30" fmla="*/ 5072 w 9831"/>
                <a:gd name="T31" fmla="*/ 2614 h 9732"/>
                <a:gd name="T32" fmla="*/ 7698 w 9831"/>
                <a:gd name="T33" fmla="*/ 1597 h 9732"/>
                <a:gd name="T34" fmla="*/ 7698 w 9831"/>
                <a:gd name="T35" fmla="*/ 4035 h 9732"/>
                <a:gd name="T36" fmla="*/ 7710 w 9831"/>
                <a:gd name="T37" fmla="*/ 4045 h 9732"/>
                <a:gd name="T38" fmla="*/ 8788 w 9831"/>
                <a:gd name="T39" fmla="*/ 3948 h 9732"/>
                <a:gd name="T40" fmla="*/ 8785 w 9831"/>
                <a:gd name="T41" fmla="*/ 0 h 9732"/>
                <a:gd name="T42" fmla="*/ 4395 w 9831"/>
                <a:gd name="T43" fmla="*/ 1466 h 9732"/>
                <a:gd name="T44" fmla="*/ 4 w 9831"/>
                <a:gd name="T45" fmla="*/ 0 h 9732"/>
                <a:gd name="T46" fmla="*/ 0 w 9831"/>
                <a:gd name="T47" fmla="*/ 6933 h 9732"/>
                <a:gd name="T48" fmla="*/ 976 w 9831"/>
                <a:gd name="T49" fmla="*/ 8000 h 9732"/>
                <a:gd name="T50" fmla="*/ 2685 w 9831"/>
                <a:gd name="T51" fmla="*/ 8400 h 9732"/>
                <a:gd name="T52" fmla="*/ 4151 w 9831"/>
                <a:gd name="T53" fmla="*/ 9600 h 9732"/>
                <a:gd name="T54" fmla="*/ 4300 w 9831"/>
                <a:gd name="T55" fmla="*/ 9600 h 9732"/>
                <a:gd name="T56" fmla="*/ 5072 w 9831"/>
                <a:gd name="T57" fmla="*/ 7282 h 9732"/>
                <a:gd name="T58" fmla="*/ 3717 w 9831"/>
                <a:gd name="T59" fmla="*/ 7469 h 9732"/>
                <a:gd name="T60" fmla="*/ 1298 w 9831"/>
                <a:gd name="T61" fmla="*/ 6678 h 9732"/>
                <a:gd name="T62" fmla="*/ 1092 w 9831"/>
                <a:gd name="T63" fmla="*/ 6452 h 9732"/>
                <a:gd name="T64" fmla="*/ 1092 w 9831"/>
                <a:gd name="T65" fmla="*/ 1597 h 9732"/>
                <a:gd name="T66" fmla="*/ 3717 w 9831"/>
                <a:gd name="T67" fmla="*/ 2614 h 9732"/>
                <a:gd name="T68" fmla="*/ 3717 w 9831"/>
                <a:gd name="T69" fmla="*/ 7469 h 9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31" h="9732">
                  <a:moveTo>
                    <a:pt x="9193" y="6262"/>
                  </a:moveTo>
                  <a:cubicBezTo>
                    <a:pt x="9831" y="5496"/>
                    <a:pt x="9616" y="5298"/>
                    <a:pt x="9218" y="4896"/>
                  </a:cubicBezTo>
                  <a:cubicBezTo>
                    <a:pt x="8908" y="4583"/>
                    <a:pt x="8655" y="4310"/>
                    <a:pt x="7871" y="4930"/>
                  </a:cubicBezTo>
                  <a:lnTo>
                    <a:pt x="9193" y="6262"/>
                  </a:lnTo>
                  <a:close/>
                  <a:moveTo>
                    <a:pt x="9193" y="6262"/>
                  </a:moveTo>
                  <a:close/>
                  <a:moveTo>
                    <a:pt x="7479" y="5273"/>
                  </a:moveTo>
                  <a:cubicBezTo>
                    <a:pt x="7412" y="5337"/>
                    <a:pt x="7342" y="5406"/>
                    <a:pt x="7268" y="5480"/>
                  </a:cubicBezTo>
                  <a:cubicBezTo>
                    <a:pt x="7254" y="5494"/>
                    <a:pt x="5198" y="7568"/>
                    <a:pt x="5198" y="7568"/>
                  </a:cubicBezTo>
                  <a:cubicBezTo>
                    <a:pt x="4907" y="7844"/>
                    <a:pt x="4422" y="9395"/>
                    <a:pt x="4589" y="9564"/>
                  </a:cubicBezTo>
                  <a:cubicBezTo>
                    <a:pt x="4756" y="9732"/>
                    <a:pt x="6279" y="9278"/>
                    <a:pt x="6561" y="8956"/>
                  </a:cubicBezTo>
                  <a:cubicBezTo>
                    <a:pt x="6561" y="8956"/>
                    <a:pt x="8622" y="6878"/>
                    <a:pt x="8638" y="6862"/>
                  </a:cubicBezTo>
                  <a:cubicBezTo>
                    <a:pt x="8712" y="6787"/>
                    <a:pt x="8780" y="6717"/>
                    <a:pt x="8844" y="6650"/>
                  </a:cubicBezTo>
                  <a:lnTo>
                    <a:pt x="7479" y="5273"/>
                  </a:lnTo>
                  <a:close/>
                  <a:moveTo>
                    <a:pt x="7479" y="5273"/>
                  </a:moveTo>
                  <a:close/>
                  <a:moveTo>
                    <a:pt x="5072" y="7282"/>
                  </a:moveTo>
                  <a:lnTo>
                    <a:pt x="5072" y="2614"/>
                  </a:lnTo>
                  <a:cubicBezTo>
                    <a:pt x="5540" y="1984"/>
                    <a:pt x="6767" y="1597"/>
                    <a:pt x="7698" y="1597"/>
                  </a:cubicBezTo>
                  <a:lnTo>
                    <a:pt x="7698" y="4035"/>
                  </a:lnTo>
                  <a:lnTo>
                    <a:pt x="7710" y="4045"/>
                  </a:lnTo>
                  <a:cubicBezTo>
                    <a:pt x="7968" y="3919"/>
                    <a:pt x="8337" y="3824"/>
                    <a:pt x="8788" y="3948"/>
                  </a:cubicBezTo>
                  <a:cubicBezTo>
                    <a:pt x="8787" y="2141"/>
                    <a:pt x="8785" y="0"/>
                    <a:pt x="8785" y="0"/>
                  </a:cubicBezTo>
                  <a:cubicBezTo>
                    <a:pt x="8785" y="0"/>
                    <a:pt x="5609" y="141"/>
                    <a:pt x="4395" y="1466"/>
                  </a:cubicBezTo>
                  <a:cubicBezTo>
                    <a:pt x="3181" y="141"/>
                    <a:pt x="4" y="0"/>
                    <a:pt x="4" y="0"/>
                  </a:cubicBezTo>
                  <a:cubicBezTo>
                    <a:pt x="4" y="0"/>
                    <a:pt x="0" y="6413"/>
                    <a:pt x="0" y="6933"/>
                  </a:cubicBezTo>
                  <a:cubicBezTo>
                    <a:pt x="0" y="8049"/>
                    <a:pt x="976" y="8000"/>
                    <a:pt x="976" y="8000"/>
                  </a:cubicBezTo>
                  <a:cubicBezTo>
                    <a:pt x="1953" y="8133"/>
                    <a:pt x="2685" y="8400"/>
                    <a:pt x="2685" y="8400"/>
                  </a:cubicBezTo>
                  <a:cubicBezTo>
                    <a:pt x="2685" y="8400"/>
                    <a:pt x="3895" y="8864"/>
                    <a:pt x="4151" y="9600"/>
                  </a:cubicBezTo>
                  <a:lnTo>
                    <a:pt x="4300" y="9600"/>
                  </a:lnTo>
                  <a:cubicBezTo>
                    <a:pt x="4225" y="9118"/>
                    <a:pt x="4246" y="8225"/>
                    <a:pt x="5072" y="7282"/>
                  </a:cubicBezTo>
                  <a:close/>
                  <a:moveTo>
                    <a:pt x="3717" y="7469"/>
                  </a:moveTo>
                  <a:cubicBezTo>
                    <a:pt x="2767" y="6809"/>
                    <a:pt x="1298" y="6678"/>
                    <a:pt x="1298" y="6678"/>
                  </a:cubicBezTo>
                  <a:cubicBezTo>
                    <a:pt x="1298" y="6678"/>
                    <a:pt x="1092" y="6678"/>
                    <a:pt x="1092" y="6452"/>
                  </a:cubicBezTo>
                  <a:lnTo>
                    <a:pt x="1092" y="1597"/>
                  </a:lnTo>
                  <a:cubicBezTo>
                    <a:pt x="2022" y="1597"/>
                    <a:pt x="3249" y="1984"/>
                    <a:pt x="3717" y="2614"/>
                  </a:cubicBezTo>
                  <a:lnTo>
                    <a:pt x="3717" y="7469"/>
                  </a:lnTo>
                  <a:close/>
                </a:path>
              </a:pathLst>
            </a:cu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893" y="859875"/>
            <a:ext cx="4572032" cy="4819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的基本运算算法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86129" y="1607978"/>
            <a:ext cx="7752033" cy="4982185"/>
            <a:chOff x="1246052" y="1577808"/>
            <a:chExt cx="7752033" cy="4982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246053" y="1577808"/>
              <a:ext cx="7752032" cy="2833355"/>
              <a:chOff x="1246053" y="1577808"/>
              <a:chExt cx="7752032" cy="2833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40606" y="1713051"/>
                <a:ext cx="329845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PolyList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的构造方法：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62785" y="2641447"/>
                <a:ext cx="7052628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def </a:t>
                </a:r>
                <a:r>
                  <a:rPr lang="pt-BR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__init__(self):	</a:t>
                </a:r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 	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构造方法</a:t>
                </a:r>
              </a:p>
              <a:p>
                <a:pPr algn="l"/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self.data=[]               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存放多项式项的列表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46053" y="1577808"/>
                <a:ext cx="7752032" cy="202391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箭头: 下 14"/>
              <p:cNvSpPr/>
              <p:nvPr/>
            </p:nvSpPr>
            <p:spPr>
              <a:xfrm>
                <a:off x="4116488" y="3736961"/>
                <a:ext cx="622570" cy="67420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246052" y="4536083"/>
              <a:ext cx="7752031" cy="2023910"/>
              <a:chOff x="1246052" y="4536083"/>
              <a:chExt cx="7752031" cy="20239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46052" y="4536083"/>
                <a:ext cx="7752031" cy="202391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45018" y="4665357"/>
                <a:ext cx="459613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）将多项式项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添加到末尾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Add(e)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440606" y="5144949"/>
                <a:ext cx="6128424" cy="11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def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Add(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self,e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):             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#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添加一个多项式项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self.data.append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(e) 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8832713" y="1685164"/>
            <a:ext cx="3161031" cy="4653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893" y="859875"/>
            <a:ext cx="4572032" cy="4819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pt-BR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Poly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的基本运算算法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99347" y="1951348"/>
            <a:ext cx="8217239" cy="3728401"/>
            <a:chOff x="3899347" y="1951348"/>
            <a:chExt cx="8217239" cy="3728401"/>
          </a:xfrm>
        </p:grpSpPr>
        <p:sp>
          <p:nvSpPr>
            <p:cNvPr id="10" name="文本框 9"/>
            <p:cNvSpPr txBox="1"/>
            <p:nvPr/>
          </p:nvSpPr>
          <p:spPr>
            <a:xfrm>
              <a:off x="3957373" y="2361004"/>
              <a:ext cx="8101185" cy="30460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def </a:t>
              </a:r>
              <a:r>
                <a:rPr lang="pt-BR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CreateList(self,fname): </a:t>
              </a: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从</a:t>
              </a:r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fname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文件中读取多项式数据并添加到</a:t>
              </a:r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data</a:t>
              </a: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fin=open(fname,"r")</a:t>
              </a: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n=int(fin.readline().strip()) #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读取第一行，多项式的项数</a:t>
              </a:r>
              <a:endPara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for i in range(n):</a:t>
              </a: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p=fin.readline().strip().split()</a:t>
              </a: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self.data.append([float(p[0]),int(p[1])])</a:t>
              </a:r>
            </a:p>
            <a:p>
              <a:pPr algn="l"/>
              <a:r>
                <a: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fin.close()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9347" y="1951348"/>
              <a:ext cx="8217239" cy="372840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414" y="2467261"/>
            <a:ext cx="3932735" cy="4088755"/>
            <a:chOff x="981614" y="1861339"/>
            <a:chExt cx="5114386" cy="45504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614" y="1861339"/>
              <a:ext cx="5114386" cy="4550413"/>
            </a:xfrm>
            <a:prstGeom prst="rect">
              <a:avLst/>
            </a:prstGeom>
          </p:spPr>
        </p:pic>
        <p:sp>
          <p:nvSpPr>
            <p:cNvPr id="6" name="TextBox 3"/>
            <p:cNvSpPr txBox="1"/>
            <p:nvPr/>
          </p:nvSpPr>
          <p:spPr>
            <a:xfrm>
              <a:off x="3049375" y="2931667"/>
              <a:ext cx="2357821" cy="1814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b="1" dirty="0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）创建多项式顺序表</a:t>
              </a:r>
              <a:r>
                <a:rPr lang="en-US" altLang="zh-CN" sz="2000" b="1" dirty="0" err="1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CreateList</a:t>
              </a:r>
              <a:r>
                <a:rPr lang="en-US" altLang="zh-CN" sz="2000" b="1" dirty="0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b="1" dirty="0" err="1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fname</a:t>
              </a:r>
              <a:r>
                <a:rPr lang="en-US" altLang="zh-CN" sz="2000" b="1" dirty="0">
                  <a:solidFill>
                    <a:srgbClr val="C0262E">
                      <a:alpha val="8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rgbClr val="C0262E">
                    <a:alpha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4">
            <a:extLst>
              <a:ext uri="{FF2B5EF4-FFF2-40B4-BE49-F238E27FC236}">
                <a16:creationId xmlns:a16="http://schemas.microsoft.com/office/drawing/2014/main" id="{CA2700C9-A29D-55BE-AEFB-684457AFE3C6}"/>
              </a:ext>
            </a:extLst>
          </p:cNvPr>
          <p:cNvSpPr txBox="1"/>
          <p:nvPr/>
        </p:nvSpPr>
        <p:spPr>
          <a:xfrm>
            <a:off x="9940246" y="1075081"/>
            <a:ext cx="1714512" cy="14465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2 3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3.2 5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-6 1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10 0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MDY2MjQwNzI0OTM0YTU2NzllMzQyZjJkMjRkOWNhZj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4241;#38318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1014;#14785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346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919;#7305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28.099212598425,&quot;width&quot;:4978.00157480314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86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1724</Words>
  <Application>Microsoft Office PowerPoint</Application>
  <PresentationFormat>宽屏</PresentationFormat>
  <Paragraphs>161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思源黑体 CN Medium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美玉</dc:creator>
  <cp:lastModifiedBy>Zhendong Shi</cp:lastModifiedBy>
  <cp:revision>137</cp:revision>
  <dcterms:created xsi:type="dcterms:W3CDTF">2022-08-16T12:32:00Z</dcterms:created>
  <dcterms:modified xsi:type="dcterms:W3CDTF">2024-03-24T16:21:05Z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1F0D408F5E954EE38BC5C4638179C450</vt:lpwstr>
  </property>
  <property fmtid="{D5CDD505-2E9C-101B-9397-08002B2CF9AE}" pid="3" name="KSOProductBuildVer">
    <vt:lpwstr>2052-11.1.0.12302</vt:lpwstr>
  </property>
</Properties>
</file>