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wav" ContentType="audio/x-wav"/>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1" r:id="rId3"/>
    <p:sldId id="312" r:id="rId4"/>
    <p:sldId id="313" r:id="rId5"/>
    <p:sldId id="258" r:id="rId6"/>
    <p:sldId id="257" r:id="rId7"/>
    <p:sldId id="259" r:id="rId8"/>
    <p:sldId id="260" r:id="rId9"/>
    <p:sldId id="261" r:id="rId10"/>
    <p:sldId id="314" r:id="rId11"/>
    <p:sldId id="262" r:id="rId12"/>
    <p:sldId id="315" r:id="rId13"/>
    <p:sldId id="316" r:id="rId14"/>
    <p:sldId id="317" r:id="rId15"/>
    <p:sldId id="318" r:id="rId16"/>
    <p:sldId id="323" r:id="rId17"/>
    <p:sldId id="319" r:id="rId18"/>
    <p:sldId id="320" r:id="rId19"/>
    <p:sldId id="321" r:id="rId20"/>
    <p:sldId id="322" r:id="rId21"/>
    <p:sldId id="324" r:id="rId22"/>
    <p:sldId id="325" r:id="rId23"/>
    <p:sldId id="338" r:id="rId24"/>
    <p:sldId id="263" r:id="rId25"/>
    <p:sldId id="264" r:id="rId26"/>
    <p:sldId id="265" r:id="rId27"/>
    <p:sldId id="326" r:id="rId28"/>
    <p:sldId id="266" r:id="rId29"/>
    <p:sldId id="327" r:id="rId30"/>
    <p:sldId id="267" r:id="rId31"/>
    <p:sldId id="268" r:id="rId32"/>
    <p:sldId id="269" r:id="rId33"/>
    <p:sldId id="270" r:id="rId34"/>
    <p:sldId id="328" r:id="rId35"/>
    <p:sldId id="271" r:id="rId36"/>
    <p:sldId id="329" r:id="rId37"/>
    <p:sldId id="339" r:id="rId38"/>
    <p:sldId id="330" r:id="rId39"/>
    <p:sldId id="331" r:id="rId40"/>
    <p:sldId id="332" r:id="rId41"/>
    <p:sldId id="333" r:id="rId42"/>
    <p:sldId id="334" r:id="rId43"/>
    <p:sldId id="335" r:id="rId44"/>
    <p:sldId id="336" r:id="rId45"/>
    <p:sldId id="337" r:id="rId46"/>
    <p:sldId id="306" r:id="rId47"/>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262E"/>
    <a:srgbClr val="525252"/>
    <a:srgbClr val="C6C6C6"/>
    <a:srgbClr val="F6B69B"/>
    <a:srgbClr val="E94A47"/>
    <a:srgbClr val="FFFFFF"/>
    <a:srgbClr val="D4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14" autoAdjust="0"/>
    <p:restoredTop sz="94660"/>
  </p:normalViewPr>
  <p:slideViewPr>
    <p:cSldViewPr snapToGrid="0">
      <p:cViewPr varScale="1">
        <p:scale>
          <a:sx n="149" d="100"/>
          <a:sy n="149" d="100"/>
        </p:scale>
        <p:origin x="337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25.tmp"/><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2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7.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28.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25.tmp"/><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7.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19" y="6382637"/>
            <a:ext cx="12204000" cy="0"/>
          </a:xfrm>
          <a:prstGeom prst="line">
            <a:avLst/>
          </a:prstGeom>
          <a:noFill/>
          <a:ln w="66675" cap="flat" cmpd="sng" algn="ctr">
            <a:solidFill>
              <a:srgbClr val="C0262E"/>
            </a:solidFill>
            <a:prstDash val="solid"/>
            <a:miter lim="800000"/>
          </a:ln>
          <a:effectLst/>
        </p:spPr>
      </p:cxnSp>
      <p:cxnSp>
        <p:nvCxnSpPr>
          <p:cNvPr id="5" name="直接连接符 4"/>
          <p:cNvCxnSpPr/>
          <p:nvPr/>
        </p:nvCxnSpPr>
        <p:spPr>
          <a:xfrm>
            <a:off x="2619" y="6666062"/>
            <a:ext cx="12204000" cy="0"/>
          </a:xfrm>
          <a:prstGeom prst="line">
            <a:avLst/>
          </a:prstGeom>
          <a:noFill/>
          <a:ln w="66675" cap="flat" cmpd="sng" algn="ctr">
            <a:solidFill>
              <a:srgbClr val="C0262E"/>
            </a:solidFill>
            <a:prstDash val="solid"/>
            <a:miter lim="800000"/>
          </a:ln>
          <a:effectLst/>
        </p:spPr>
      </p:cxnSp>
      <p:cxnSp>
        <p:nvCxnSpPr>
          <p:cNvPr id="6" name="直接连接符 5"/>
          <p:cNvCxnSpPr/>
          <p:nvPr/>
        </p:nvCxnSpPr>
        <p:spPr>
          <a:xfrm>
            <a:off x="2619" y="6099212"/>
            <a:ext cx="12204000" cy="0"/>
          </a:xfrm>
          <a:prstGeom prst="line">
            <a:avLst/>
          </a:prstGeom>
          <a:noFill/>
          <a:ln w="66675" cap="flat" cmpd="sng" algn="ctr">
            <a:solidFill>
              <a:srgbClr val="C0262E"/>
            </a:solidFill>
            <a:prstDash val="solid"/>
            <a:miter lim="800000"/>
          </a:ln>
          <a:effectLst/>
        </p:spPr>
      </p:cxnSp>
      <p:cxnSp>
        <p:nvCxnSpPr>
          <p:cNvPr id="7" name="直接连接符 6"/>
          <p:cNvCxnSpPr/>
          <p:nvPr/>
        </p:nvCxnSpPr>
        <p:spPr>
          <a:xfrm>
            <a:off x="7997" y="5815787"/>
            <a:ext cx="12204000" cy="0"/>
          </a:xfrm>
          <a:prstGeom prst="line">
            <a:avLst/>
          </a:prstGeom>
          <a:noFill/>
          <a:ln w="66675" cap="flat" cmpd="sng" algn="ctr">
            <a:solidFill>
              <a:srgbClr val="C0262E"/>
            </a:solidFill>
            <a:prstDash val="solid"/>
            <a:miter lim="800000"/>
          </a:ln>
          <a:effectLst/>
        </p:spPr>
      </p:cxnSp>
      <p:sp>
        <p:nvSpPr>
          <p:cNvPr id="8" name="矩形 7"/>
          <p:cNvSpPr/>
          <p:nvPr/>
        </p:nvSpPr>
        <p:spPr>
          <a:xfrm>
            <a:off x="0" y="-2435"/>
            <a:ext cx="12192000" cy="5628586"/>
          </a:xfrm>
          <a:prstGeom prst="rect">
            <a:avLst/>
          </a:prstGeom>
          <a:solidFill>
            <a:srgbClr val="C0262E"/>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2">
            <a:extLst>
              <a:ext uri="{BEBA8EAE-BF5A-486C-A8C5-ECC9F3942E4B}">
                <a14:imgProps xmlns:a14="http://schemas.microsoft.com/office/drawing/2010/main">
                  <a14:imgLayer r:embed="rId3">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3461534" y="4332761"/>
            <a:ext cx="5286170" cy="829945"/>
          </a:xfrm>
          <a:prstGeom prst="rect">
            <a:avLst/>
          </a:prstGeom>
          <a:noFill/>
        </p:spPr>
        <p:txBody>
          <a:bodyPr wrap="square" rtlCol="0">
            <a:spAutoFit/>
          </a:bodyPr>
          <a:lstStyle/>
          <a:p>
            <a:pPr algn="ctr" defTabSz="457200" fontAlgn="auto">
              <a:spcBef>
                <a:spcPts val="0"/>
              </a:spcBef>
              <a:spcAft>
                <a:spcPts val="0"/>
              </a:spcAft>
            </a:pPr>
            <a:r>
              <a:rPr lang="zh-CN" altLang="en-US" sz="4800" b="0" dirty="0">
                <a:ln w="19050">
                  <a:solidFill>
                    <a:srgbClr val="FFFFFF"/>
                  </a:solidFill>
                </a:ln>
                <a:solidFill>
                  <a:srgbClr val="231F20"/>
                </a:solidFill>
                <a:latin typeface="微软雅黑" panose="020B0503020204020204" pitchFamily="34" charset="-122"/>
                <a:ea typeface="微软雅黑" panose="020B0503020204020204" pitchFamily="34" charset="-122"/>
              </a:rPr>
              <a:t>第</a:t>
            </a:r>
            <a:r>
              <a:rPr lang="en-US" altLang="zh-CN" sz="4800" b="0" dirty="0">
                <a:ln w="19050">
                  <a:solidFill>
                    <a:srgbClr val="FFFFFF"/>
                  </a:solidFill>
                </a:ln>
                <a:solidFill>
                  <a:srgbClr val="231F20"/>
                </a:solidFill>
                <a:latin typeface="微软雅黑" panose="020B0503020204020204" pitchFamily="34" charset="-122"/>
                <a:ea typeface="微软雅黑" panose="020B0503020204020204" pitchFamily="34" charset="-122"/>
              </a:rPr>
              <a:t>6</a:t>
            </a:r>
            <a:r>
              <a:rPr lang="zh-CN" altLang="en-US" sz="4800" b="0" dirty="0">
                <a:ln w="19050">
                  <a:solidFill>
                    <a:srgbClr val="FFFFFF"/>
                  </a:solidFill>
                </a:ln>
                <a:solidFill>
                  <a:srgbClr val="231F20"/>
                </a:solidFill>
                <a:latin typeface="微软雅黑" panose="020B0503020204020204" pitchFamily="34" charset="-122"/>
                <a:ea typeface="微软雅黑" panose="020B0503020204020204" pitchFamily="34" charset="-122"/>
              </a:rPr>
              <a:t>章  </a:t>
            </a:r>
            <a:r>
              <a:rPr lang="zh-CN" altLang="en-US" sz="4800" dirty="0">
                <a:ln w="19050">
                  <a:solidFill>
                    <a:srgbClr val="FFFFFF"/>
                  </a:solidFill>
                </a:ln>
                <a:solidFill>
                  <a:srgbClr val="231F20"/>
                </a:solidFill>
                <a:latin typeface="微软雅黑" panose="020B0503020204020204" pitchFamily="34" charset="-122"/>
                <a:ea typeface="微软雅黑" panose="020B0503020204020204" pitchFamily="34" charset="-122"/>
              </a:rPr>
              <a:t>数和二叉树</a:t>
            </a:r>
            <a:endParaRPr lang="zh-CN" altLang="en-US" sz="4800" b="0" dirty="0">
              <a:ln w="19050">
                <a:solidFill>
                  <a:srgbClr val="FFFFFF"/>
                </a:solidFill>
              </a:ln>
              <a:solidFill>
                <a:srgbClr val="231F2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nvPicPr>
        <p:blipFill rotWithShape="1">
          <a:blip r:embed="rId5">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885562" y="886846"/>
            <a:ext cx="6647195" cy="3066993"/>
          </a:xfrm>
          <a:prstGeom prst="rect">
            <a:avLst/>
          </a:prstGeom>
        </p:spPr>
      </p:pic>
      <p:pic>
        <p:nvPicPr>
          <p:cNvPr id="17" name="图片 16"/>
          <p:cNvPicPr>
            <a:picLocks noChangeAspect="1"/>
          </p:cNvPicPr>
          <p:nvPr/>
        </p:nvPicPr>
        <p:blipFill rotWithShape="1">
          <a:blip r:embed="rId6">
            <a:extLst>
              <a:ext uri="{28A0092B-C50C-407E-A947-70E740481C1C}">
                <a14:useLocalDpi xmlns:a14="http://schemas.microsoft.com/office/drawing/2010/main" val="0"/>
              </a:ext>
            </a:extLst>
          </a:blip>
          <a:srcRect l="3610" t="4127" r="4069" b="2975"/>
          <a:stretch>
            <a:fillRect/>
          </a:stretch>
        </p:blipFill>
        <p:spPr>
          <a:xfrm>
            <a:off x="896470" y="5626149"/>
            <a:ext cx="1233480" cy="123185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675">
        <p15:prstTrans prst="pageCurlDouble"/>
      </p:transition>
    </mc:Choice>
    <mc:Fallback xmlns="">
      <p:transition spd="slow" advTm="56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945" y="2047339"/>
            <a:ext cx="6848850" cy="4810661"/>
          </a:xfrm>
          <a:prstGeom prst="rect">
            <a:avLst/>
          </a:prstGeom>
        </p:spPr>
      </p:pic>
      <p:sp>
        <p:nvSpPr>
          <p:cNvPr id="2" name="文本框 1"/>
          <p:cNvSpPr txBox="1"/>
          <p:nvPr/>
        </p:nvSpPr>
        <p:spPr>
          <a:xfrm>
            <a:off x="1053074" y="147761"/>
            <a:ext cx="40036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6.1.2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树的逻辑结构表示方法</a:t>
            </a:r>
          </a:p>
        </p:txBody>
      </p:sp>
      <p:grpSp>
        <p:nvGrpSpPr>
          <p:cNvPr id="54" name="组合 53"/>
          <p:cNvGrpSpPr/>
          <p:nvPr/>
        </p:nvGrpSpPr>
        <p:grpSpPr>
          <a:xfrm>
            <a:off x="3075422" y="2827420"/>
            <a:ext cx="2717972" cy="2069431"/>
            <a:chOff x="1247240" y="3093383"/>
            <a:chExt cx="3374469" cy="2643156"/>
          </a:xfrm>
        </p:grpSpPr>
        <p:sp>
          <p:nvSpPr>
            <p:cNvPr id="16" name="Freeform 45"/>
            <p:cNvSpPr/>
            <p:nvPr/>
          </p:nvSpPr>
          <p:spPr bwMode="auto">
            <a:xfrm>
              <a:off x="3092956" y="3946149"/>
              <a:ext cx="288932" cy="399145"/>
            </a:xfrm>
            <a:custGeom>
              <a:avLst/>
              <a:gdLst/>
              <a:ahLst/>
              <a:cxnLst>
                <a:cxn ang="0">
                  <a:pos x="285" y="0"/>
                </a:cxn>
                <a:cxn ang="0">
                  <a:pos x="0" y="405"/>
                </a:cxn>
              </a:cxnLst>
              <a:rect l="0" t="0" r="r" b="b"/>
              <a:pathLst>
                <a:path w="285" h="405">
                  <a:moveTo>
                    <a:pt x="285"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7" name="Freeform 44"/>
            <p:cNvSpPr/>
            <p:nvPr/>
          </p:nvSpPr>
          <p:spPr bwMode="auto">
            <a:xfrm>
              <a:off x="3564088" y="3960816"/>
              <a:ext cx="312650" cy="384478"/>
            </a:xfrm>
            <a:custGeom>
              <a:avLst/>
              <a:gdLst/>
              <a:ahLst/>
              <a:cxnLst>
                <a:cxn ang="0">
                  <a:pos x="0" y="0"/>
                </a:cxn>
                <a:cxn ang="0">
                  <a:pos x="308" y="390"/>
                </a:cxn>
              </a:cxnLst>
              <a:rect l="0" t="0" r="r" b="b"/>
              <a:pathLst>
                <a:path w="308" h="390">
                  <a:moveTo>
                    <a:pt x="0" y="0"/>
                  </a:moveTo>
                  <a:lnTo>
                    <a:pt x="308" y="390"/>
                  </a:lnTo>
                </a:path>
              </a:pathLst>
            </a:cu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8" name="Line 43"/>
            <p:cNvSpPr>
              <a:spLocks noChangeShapeType="1"/>
            </p:cNvSpPr>
            <p:nvPr/>
          </p:nvSpPr>
          <p:spPr bwMode="auto">
            <a:xfrm>
              <a:off x="3910160" y="4625009"/>
              <a:ext cx="1078" cy="301716"/>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9" name="Freeform 42"/>
            <p:cNvSpPr/>
            <p:nvPr/>
          </p:nvSpPr>
          <p:spPr bwMode="auto">
            <a:xfrm>
              <a:off x="4021204" y="4552723"/>
              <a:ext cx="363321" cy="362478"/>
            </a:xfrm>
            <a:custGeom>
              <a:avLst/>
              <a:gdLst/>
              <a:ahLst/>
              <a:cxnLst>
                <a:cxn ang="0">
                  <a:pos x="0" y="0"/>
                </a:cxn>
                <a:cxn ang="0">
                  <a:pos x="337" y="346"/>
                </a:cxn>
              </a:cxnLst>
              <a:rect l="0" t="0" r="r" b="b"/>
              <a:pathLst>
                <a:path w="337" h="346">
                  <a:moveTo>
                    <a:pt x="0" y="0"/>
                  </a:moveTo>
                  <a:lnTo>
                    <a:pt x="337" y="346"/>
                  </a:lnTo>
                </a:path>
              </a:pathLst>
            </a:cu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Freeform 41"/>
            <p:cNvSpPr/>
            <p:nvPr/>
          </p:nvSpPr>
          <p:spPr bwMode="auto">
            <a:xfrm>
              <a:off x="3375419" y="4507675"/>
              <a:ext cx="408602" cy="362478"/>
            </a:xfrm>
            <a:custGeom>
              <a:avLst/>
              <a:gdLst/>
              <a:ahLst/>
              <a:cxnLst>
                <a:cxn ang="0">
                  <a:pos x="404" y="0"/>
                </a:cxn>
                <a:cxn ang="0">
                  <a:pos x="0" y="369"/>
                </a:cxn>
              </a:cxnLst>
              <a:rect l="0" t="0" r="r" b="b"/>
              <a:pathLst>
                <a:path w="404" h="369">
                  <a:moveTo>
                    <a:pt x="404" y="0"/>
                  </a:moveTo>
                  <a:lnTo>
                    <a:pt x="0" y="369"/>
                  </a:lnTo>
                </a:path>
              </a:pathLst>
            </a:cu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Freeform 40"/>
            <p:cNvSpPr/>
            <p:nvPr/>
          </p:nvSpPr>
          <p:spPr bwMode="auto">
            <a:xfrm>
              <a:off x="1807855" y="3984911"/>
              <a:ext cx="132607" cy="393907"/>
            </a:xfrm>
            <a:custGeom>
              <a:avLst/>
              <a:gdLst/>
              <a:ahLst/>
              <a:cxnLst>
                <a:cxn ang="0">
                  <a:pos x="0" y="0"/>
                </a:cxn>
                <a:cxn ang="0">
                  <a:pos x="130" y="399"/>
                </a:cxn>
              </a:cxnLst>
              <a:rect l="0" t="0" r="r" b="b"/>
              <a:pathLst>
                <a:path w="130" h="399">
                  <a:moveTo>
                    <a:pt x="0" y="0"/>
                  </a:moveTo>
                  <a:lnTo>
                    <a:pt x="130" y="399"/>
                  </a:lnTo>
                </a:path>
              </a:pathLst>
            </a:cu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Freeform 39"/>
            <p:cNvSpPr/>
            <p:nvPr/>
          </p:nvSpPr>
          <p:spPr bwMode="auto">
            <a:xfrm>
              <a:off x="1392784" y="3983863"/>
              <a:ext cx="216699" cy="343621"/>
            </a:xfrm>
            <a:custGeom>
              <a:avLst/>
              <a:gdLst/>
              <a:ahLst/>
              <a:cxnLst>
                <a:cxn ang="0">
                  <a:pos x="201" y="0"/>
                </a:cxn>
                <a:cxn ang="0">
                  <a:pos x="0" y="328"/>
                </a:cxn>
              </a:cxnLst>
              <a:rect l="0" t="0" r="r" b="b"/>
              <a:pathLst>
                <a:path w="201" h="328">
                  <a:moveTo>
                    <a:pt x="201" y="0"/>
                  </a:moveTo>
                  <a:lnTo>
                    <a:pt x="0" y="328"/>
                  </a:lnTo>
                </a:path>
              </a:pathLst>
            </a:custGeom>
            <a:solidFill>
              <a:srgbClr val="FFFFFF"/>
            </a:solid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Freeform 38"/>
            <p:cNvSpPr/>
            <p:nvPr/>
          </p:nvSpPr>
          <p:spPr bwMode="auto">
            <a:xfrm>
              <a:off x="1785214" y="3296622"/>
              <a:ext cx="487304" cy="399145"/>
            </a:xfrm>
            <a:custGeom>
              <a:avLst/>
              <a:gdLst/>
              <a:ahLst/>
              <a:cxnLst>
                <a:cxn ang="0">
                  <a:pos x="480" y="0"/>
                </a:cxn>
                <a:cxn ang="0">
                  <a:pos x="0" y="405"/>
                </a:cxn>
              </a:cxnLst>
              <a:rect l="0" t="0" r="r" b="b"/>
              <a:pathLst>
                <a:path w="480" h="405">
                  <a:moveTo>
                    <a:pt x="480"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Line 37"/>
            <p:cNvSpPr>
              <a:spLocks noChangeShapeType="1"/>
            </p:cNvSpPr>
            <p:nvPr/>
          </p:nvSpPr>
          <p:spPr bwMode="auto">
            <a:xfrm>
              <a:off x="2428843" y="3397194"/>
              <a:ext cx="0" cy="1535817"/>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Oval 36"/>
            <p:cNvSpPr>
              <a:spLocks noChangeArrowheads="1"/>
            </p:cNvSpPr>
            <p:nvPr/>
          </p:nvSpPr>
          <p:spPr bwMode="auto">
            <a:xfrm>
              <a:off x="2262815" y="3093383"/>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33" name="Oval 35"/>
            <p:cNvSpPr>
              <a:spLocks noChangeArrowheads="1"/>
            </p:cNvSpPr>
            <p:nvPr/>
          </p:nvSpPr>
          <p:spPr bwMode="auto">
            <a:xfrm>
              <a:off x="2262815" y="370100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6" name="Oval 34"/>
            <p:cNvSpPr>
              <a:spLocks noChangeArrowheads="1"/>
            </p:cNvSpPr>
            <p:nvPr/>
          </p:nvSpPr>
          <p:spPr bwMode="auto">
            <a:xfrm>
              <a:off x="2262815" y="4304436"/>
              <a:ext cx="305104" cy="327906"/>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40" name="Oval 33"/>
            <p:cNvSpPr>
              <a:spLocks noChangeArrowheads="1"/>
            </p:cNvSpPr>
            <p:nvPr/>
          </p:nvSpPr>
          <p:spPr bwMode="auto">
            <a:xfrm>
              <a:off x="2262815"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J</a:t>
              </a:r>
            </a:p>
          </p:txBody>
        </p:sp>
        <p:sp>
          <p:nvSpPr>
            <p:cNvPr id="41" name="Oval 32"/>
            <p:cNvSpPr>
              <a:spLocks noChangeArrowheads="1"/>
            </p:cNvSpPr>
            <p:nvPr/>
          </p:nvSpPr>
          <p:spPr bwMode="auto">
            <a:xfrm>
              <a:off x="1548031" y="370100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2" name="Oval 31"/>
            <p:cNvSpPr>
              <a:spLocks noChangeArrowheads="1"/>
            </p:cNvSpPr>
            <p:nvPr/>
          </p:nvSpPr>
          <p:spPr bwMode="auto">
            <a:xfrm>
              <a:off x="1247240"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43" name="Oval 30"/>
            <p:cNvSpPr>
              <a:spLocks noChangeArrowheads="1"/>
            </p:cNvSpPr>
            <p:nvPr/>
          </p:nvSpPr>
          <p:spPr bwMode="auto">
            <a:xfrm>
              <a:off x="3280546" y="370100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44" name="Oval 29"/>
            <p:cNvSpPr>
              <a:spLocks noChangeArrowheads="1"/>
            </p:cNvSpPr>
            <p:nvPr/>
          </p:nvSpPr>
          <p:spPr bwMode="auto">
            <a:xfrm>
              <a:off x="1808933"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5" name="Oval 28"/>
            <p:cNvSpPr>
              <a:spLocks noChangeArrowheads="1"/>
            </p:cNvSpPr>
            <p:nvPr/>
          </p:nvSpPr>
          <p:spPr bwMode="auto">
            <a:xfrm>
              <a:off x="3729038"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I</a:t>
              </a:r>
            </a:p>
          </p:txBody>
        </p:sp>
        <p:sp>
          <p:nvSpPr>
            <p:cNvPr id="46" name="Oval 27"/>
            <p:cNvSpPr>
              <a:spLocks noChangeArrowheads="1"/>
            </p:cNvSpPr>
            <p:nvPr/>
          </p:nvSpPr>
          <p:spPr bwMode="auto">
            <a:xfrm>
              <a:off x="2931240"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7" name="Oval 26"/>
            <p:cNvSpPr>
              <a:spLocks noChangeArrowheads="1"/>
            </p:cNvSpPr>
            <p:nvPr/>
          </p:nvSpPr>
          <p:spPr bwMode="auto">
            <a:xfrm>
              <a:off x="4316605"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M</a:t>
              </a:r>
            </a:p>
          </p:txBody>
        </p:sp>
        <p:sp>
          <p:nvSpPr>
            <p:cNvPr id="48" name="Oval 25"/>
            <p:cNvSpPr>
              <a:spLocks noChangeArrowheads="1"/>
            </p:cNvSpPr>
            <p:nvPr/>
          </p:nvSpPr>
          <p:spPr bwMode="auto">
            <a:xfrm>
              <a:off x="3194298"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K</a:t>
              </a:r>
            </a:p>
          </p:txBody>
        </p:sp>
        <p:sp>
          <p:nvSpPr>
            <p:cNvPr id="49" name="Oval 24"/>
            <p:cNvSpPr>
              <a:spLocks noChangeArrowheads="1"/>
            </p:cNvSpPr>
            <p:nvPr/>
          </p:nvSpPr>
          <p:spPr bwMode="auto">
            <a:xfrm>
              <a:off x="3772162"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L</a:t>
              </a:r>
            </a:p>
          </p:txBody>
        </p:sp>
        <p:sp>
          <p:nvSpPr>
            <p:cNvPr id="50" name="Line 23"/>
            <p:cNvSpPr>
              <a:spLocks noChangeShapeType="1"/>
            </p:cNvSpPr>
            <p:nvPr/>
          </p:nvSpPr>
          <p:spPr bwMode="auto">
            <a:xfrm>
              <a:off x="2558216" y="3299765"/>
              <a:ext cx="743893" cy="496574"/>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1" name="Text Box 4"/>
            <p:cNvSpPr txBox="1">
              <a:spLocks noChangeArrowheads="1"/>
            </p:cNvSpPr>
            <p:nvPr/>
          </p:nvSpPr>
          <p:spPr bwMode="auto">
            <a:xfrm>
              <a:off x="1452929" y="5462061"/>
              <a:ext cx="2071702" cy="27447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r>
                <a:rPr kumimoji="0" lang="en-US" altLang="zh-CN"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r>
                <a:rPr kumimoji="0" lang="zh-CN" altLang="en-US"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）树形表示法</a:t>
              </a:r>
            </a:p>
          </p:txBody>
        </p:sp>
      </p:grpSp>
      <p:sp>
        <p:nvSpPr>
          <p:cNvPr id="52" name="AutoShape 6"/>
          <p:cNvSpPr>
            <a:spLocks noChangeArrowheads="1"/>
          </p:cNvSpPr>
          <p:nvPr/>
        </p:nvSpPr>
        <p:spPr bwMode="auto">
          <a:xfrm>
            <a:off x="6236028" y="3980438"/>
            <a:ext cx="431800" cy="433388"/>
          </a:xfrm>
          <a:prstGeom prst="rightArrow">
            <a:avLst>
              <a:gd name="adj1" fmla="val 50000"/>
              <a:gd name="adj2" fmla="val 25000"/>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sz="1800">
              <a:solidFill>
                <a:srgbClr val="525252"/>
              </a:solidFill>
              <a:latin typeface="微软雅黑" panose="020B0503020204020204" pitchFamily="34" charset="-122"/>
              <a:ea typeface="微软雅黑" panose="020B0503020204020204" pitchFamily="34" charset="-122"/>
            </a:endParaRPr>
          </a:p>
        </p:txBody>
      </p:sp>
      <p:sp>
        <p:nvSpPr>
          <p:cNvPr id="53" name="Text Box 4"/>
          <p:cNvSpPr txBox="1">
            <a:spLocks noChangeArrowheads="1"/>
          </p:cNvSpPr>
          <p:nvPr/>
        </p:nvSpPr>
        <p:spPr bwMode="auto">
          <a:xfrm>
            <a:off x="851531" y="1317192"/>
            <a:ext cx="7065987" cy="50228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a:spAutoFit/>
          </a:bodyPr>
          <a:lstStyle/>
          <a:p>
            <a:pPr>
              <a:lnSpc>
                <a:spcPts val="2800"/>
              </a:lnSpc>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列表表示法。 </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根结点，子树</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，子树</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，子树</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4"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9/42</a:t>
            </a:r>
          </a:p>
        </p:txBody>
      </p:sp>
      <p:sp>
        <p:nvSpPr>
          <p:cNvPr id="7" name="TextBox 42"/>
          <p:cNvSpPr txBox="1"/>
          <p:nvPr/>
        </p:nvSpPr>
        <p:spPr>
          <a:xfrm>
            <a:off x="6812928" y="3090506"/>
            <a:ext cx="4864236" cy="206248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4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endPar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24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['B',['E'],['F']],	                      #</a:t>
            </a:r>
            <a:r>
              <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第</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棵子树</a:t>
            </a:r>
          </a:p>
          <a:p>
            <a:pPr>
              <a:lnSpc>
                <a:spcPts val="24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['C',['G',['J']]], 	                      #</a:t>
            </a:r>
            <a:r>
              <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第</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棵子树</a:t>
            </a:r>
          </a:p>
          <a:p>
            <a:pPr>
              <a:lnSpc>
                <a:spcPts val="24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['D',['H'],['I',['K'],['L'],['M']]]				                      #</a:t>
            </a:r>
            <a:r>
              <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第</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棵子树</a:t>
            </a:r>
          </a:p>
          <a:p>
            <a:pPr>
              <a:lnSpc>
                <a:spcPts val="24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endPar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3"/>
                                        </p:tgtEl>
                                        <p:attrNameLst>
                                          <p:attrName>style.visibility</p:attrName>
                                        </p:attrNameLst>
                                      </p:cBhvr>
                                      <p:to>
                                        <p:strVal val="visible"/>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animBg="1"/>
      <p:bldP spid="53"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2718" t="15389" r="18940" b="12728"/>
          <a:stretch>
            <a:fillRect/>
          </a:stretch>
        </p:blipFill>
        <p:spPr>
          <a:xfrm>
            <a:off x="452508" y="2069970"/>
            <a:ext cx="6291378" cy="4788030"/>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r="7351" b="-600"/>
          <a:stretch>
            <a:fillRect/>
          </a:stretch>
        </p:blipFill>
        <p:spPr>
          <a:xfrm flipH="1">
            <a:off x="7564464" y="2314725"/>
            <a:ext cx="3754304" cy="4025593"/>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grpSp>
        <p:nvGrpSpPr>
          <p:cNvPr id="31" name="组合 30"/>
          <p:cNvGrpSpPr/>
          <p:nvPr/>
        </p:nvGrpSpPr>
        <p:grpSpPr>
          <a:xfrm>
            <a:off x="1985210" y="2742029"/>
            <a:ext cx="3547700" cy="1962437"/>
            <a:chOff x="2243121" y="2651931"/>
            <a:chExt cx="3608639" cy="2940738"/>
          </a:xfrm>
        </p:grpSpPr>
        <p:sp>
          <p:nvSpPr>
            <p:cNvPr id="3" name="Line 30"/>
            <p:cNvSpPr>
              <a:spLocks noChangeShapeType="1"/>
            </p:cNvSpPr>
            <p:nvPr/>
          </p:nvSpPr>
          <p:spPr bwMode="auto">
            <a:xfrm flipH="1">
              <a:off x="3705219" y="2973294"/>
              <a:ext cx="357190" cy="217486"/>
            </a:xfrm>
            <a:prstGeom prst="line">
              <a:avLst/>
            </a:prstGeom>
            <a:noFill/>
            <a:ln w="28575">
              <a:solidFill>
                <a:srgbClr val="C0262E"/>
              </a:solidFill>
              <a:round/>
              <a:tailEnd type="stealth" w="med" len="lg"/>
            </a:ln>
          </p:spPr>
          <p:txBody>
            <a:bodyPr wrap="none"/>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6" name="Text Box 31"/>
            <p:cNvSpPr txBox="1">
              <a:spLocks noChangeArrowheads="1"/>
            </p:cNvSpPr>
            <p:nvPr/>
          </p:nvSpPr>
          <p:spPr bwMode="auto">
            <a:xfrm>
              <a:off x="4094643" y="2651931"/>
              <a:ext cx="1079500" cy="551902"/>
            </a:xfrm>
            <a:prstGeom prst="rect">
              <a:avLst/>
            </a:prstGeom>
            <a:noFill/>
            <a:ln w="9525" algn="ctr">
              <a:noFill/>
              <a:miter lim="800000"/>
              <a:tailEnd type="none" w="med" len="lg"/>
            </a:ln>
          </p:spPr>
          <p:txBody>
            <a:bodyPr>
              <a:spAutoFit/>
            </a:bodyPr>
            <a:lstStyle/>
            <a:p>
              <a:pPr algn="ctr">
                <a:spcBef>
                  <a:spcPct val="50000"/>
                </a:spcBef>
              </a:pP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度为</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7" name="Text Box 32"/>
            <p:cNvSpPr txBox="1">
              <a:spLocks noChangeArrowheads="1"/>
            </p:cNvSpPr>
            <p:nvPr/>
          </p:nvSpPr>
          <p:spPr bwMode="auto">
            <a:xfrm>
              <a:off x="4772260" y="3196772"/>
              <a:ext cx="1079500" cy="551902"/>
            </a:xfrm>
            <a:prstGeom prst="rect">
              <a:avLst/>
            </a:prstGeom>
            <a:noFill/>
            <a:ln w="9525" algn="ctr">
              <a:noFill/>
              <a:miter lim="800000"/>
              <a:tailEnd type="none" w="med" len="lg"/>
            </a:ln>
          </p:spPr>
          <p:txBody>
            <a:bodyPr>
              <a:spAutoFit/>
            </a:bodyPr>
            <a:lstStyle/>
            <a:p>
              <a:pPr algn="ctr">
                <a:spcBef>
                  <a:spcPct val="50000"/>
                </a:spcBef>
              </a:pP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度为</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8" name="Line 33"/>
            <p:cNvSpPr>
              <a:spLocks noChangeShapeType="1"/>
            </p:cNvSpPr>
            <p:nvPr/>
          </p:nvSpPr>
          <p:spPr bwMode="auto">
            <a:xfrm flipH="1">
              <a:off x="4606919" y="3686079"/>
              <a:ext cx="215900" cy="215900"/>
            </a:xfrm>
            <a:prstGeom prst="line">
              <a:avLst/>
            </a:prstGeom>
            <a:noFill/>
            <a:ln w="28575">
              <a:solidFill>
                <a:srgbClr val="C0262E"/>
              </a:solidFill>
              <a:round/>
              <a:tailEnd type="stealth" w="med" len="lg"/>
            </a:ln>
          </p:spPr>
          <p:txBody>
            <a:bodyPr wrap="none"/>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243121" y="3173319"/>
              <a:ext cx="2808288" cy="2419350"/>
              <a:chOff x="3357554" y="2786058"/>
              <a:chExt cx="2808288" cy="2419350"/>
            </a:xfrm>
            <a:solidFill>
              <a:srgbClr val="F6B69B"/>
            </a:solidFill>
          </p:grpSpPr>
          <p:sp>
            <p:nvSpPr>
              <p:cNvPr id="15" name="Oval 7"/>
              <p:cNvSpPr>
                <a:spLocks noChangeArrowheads="1"/>
              </p:cNvSpPr>
              <p:nvPr/>
            </p:nvSpPr>
            <p:spPr bwMode="auto">
              <a:xfrm>
                <a:off x="4365617" y="2786058"/>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6" name="Line 22"/>
              <p:cNvSpPr>
                <a:spLocks noChangeShapeType="1"/>
              </p:cNvSpPr>
              <p:nvPr/>
            </p:nvSpPr>
            <p:spPr bwMode="auto">
              <a:xfrm>
                <a:off x="4724392" y="2998783"/>
                <a:ext cx="731859" cy="593713"/>
              </a:xfrm>
              <a:prstGeom prst="line">
                <a:avLst/>
              </a:pr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17" name="Line 20"/>
              <p:cNvSpPr>
                <a:spLocks noChangeShapeType="1"/>
              </p:cNvSpPr>
              <p:nvPr/>
            </p:nvSpPr>
            <p:spPr bwMode="auto">
              <a:xfrm flipH="1">
                <a:off x="3598862" y="3020991"/>
                <a:ext cx="785817" cy="571505"/>
              </a:xfrm>
              <a:prstGeom prst="line">
                <a:avLst/>
              </a:pr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18"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19"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20" name="Oval 8"/>
              <p:cNvSpPr>
                <a:spLocks noChangeArrowheads="1"/>
              </p:cNvSpPr>
              <p:nvPr/>
            </p:nvSpPr>
            <p:spPr bwMode="auto">
              <a:xfrm>
                <a:off x="3357554" y="3525657"/>
                <a:ext cx="360363"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1" name="Oval 9"/>
              <p:cNvSpPr>
                <a:spLocks noChangeArrowheads="1"/>
              </p:cNvSpPr>
              <p:nvPr/>
            </p:nvSpPr>
            <p:spPr bwMode="auto">
              <a:xfrm>
                <a:off x="4365617" y="3525657"/>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2" name="Oval 10"/>
              <p:cNvSpPr>
                <a:spLocks noChangeArrowheads="1"/>
              </p:cNvSpPr>
              <p:nvPr/>
            </p:nvSpPr>
            <p:spPr bwMode="auto">
              <a:xfrm>
                <a:off x="5373679" y="3525657"/>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3" name="Oval 11"/>
              <p:cNvSpPr>
                <a:spLocks noChangeArrowheads="1"/>
              </p:cNvSpPr>
              <p:nvPr/>
            </p:nvSpPr>
            <p:spPr bwMode="auto">
              <a:xfrm>
                <a:off x="405129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4" name="Oval 12"/>
              <p:cNvSpPr>
                <a:spLocks noChangeArrowheads="1"/>
              </p:cNvSpPr>
              <p:nvPr/>
            </p:nvSpPr>
            <p:spPr bwMode="auto">
              <a:xfrm>
                <a:off x="473074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5" name="Oval 15"/>
              <p:cNvSpPr>
                <a:spLocks noChangeArrowheads="1"/>
              </p:cNvSpPr>
              <p:nvPr/>
            </p:nvSpPr>
            <p:spPr bwMode="auto">
              <a:xfrm>
                <a:off x="4051292" y="4845045"/>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26" name="Oval 16"/>
              <p:cNvSpPr>
                <a:spLocks noChangeArrowheads="1"/>
              </p:cNvSpPr>
              <p:nvPr/>
            </p:nvSpPr>
            <p:spPr bwMode="auto">
              <a:xfrm>
                <a:off x="5805479" y="4184646"/>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7" name="Line 21"/>
              <p:cNvSpPr>
                <a:spLocks noChangeShapeType="1"/>
              </p:cNvSpPr>
              <p:nvPr/>
            </p:nvSpPr>
            <p:spPr bwMode="auto">
              <a:xfrm>
                <a:off x="4543417" y="3146420"/>
                <a:ext cx="0" cy="360363"/>
              </a:xfrm>
              <a:prstGeom prst="line">
                <a:avLst/>
              </a:pr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28"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cxnSp>
            <p:nvCxnSpPr>
              <p:cNvPr id="29" name="直接连接符 35"/>
              <p:cNvCxnSpPr>
                <a:cxnSpLocks noChangeShapeType="1"/>
                <a:stCxn id="23" idx="4"/>
                <a:endCxn id="25" idx="0"/>
              </p:cNvCxnSpPr>
              <p:nvPr/>
            </p:nvCxnSpPr>
            <p:spPr bwMode="auto">
              <a:xfrm rot="16200000" flipH="1">
                <a:off x="4081455" y="4695025"/>
                <a:ext cx="300037" cy="1"/>
              </a:xfrm>
              <a:prstGeom prst="line">
                <a:avLst/>
              </a:prstGeom>
              <a:grpFill/>
              <a:ln w="28575" algn="ctr">
                <a:solidFill>
                  <a:srgbClr val="C0262E"/>
                </a:solidFill>
                <a:round/>
              </a:ln>
            </p:spPr>
          </p:cxnSp>
        </p:grpSp>
      </p:grpSp>
      <p:sp>
        <p:nvSpPr>
          <p:cNvPr id="32"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10/42</a:t>
            </a:r>
          </a:p>
        </p:txBody>
      </p:sp>
      <p:sp>
        <p:nvSpPr>
          <p:cNvPr id="5" name="TextBox 42"/>
          <p:cNvSpPr txBox="1"/>
          <p:nvPr/>
        </p:nvSpPr>
        <p:spPr>
          <a:xfrm>
            <a:off x="1109833" y="1305995"/>
            <a:ext cx="8510334" cy="52324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400"/>
              </a:lnSpc>
            </a:pPr>
            <a:r>
              <a:rPr lang="zh-CN" altLang="en-US"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结点的度。</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树中每个结点具有的子树数或者后继结点数称为该结点的度。</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046730" y="2362261"/>
            <a:ext cx="4636141" cy="3678787"/>
            <a:chOff x="938054" y="2244258"/>
            <a:chExt cx="6038353" cy="3678787"/>
          </a:xfrm>
        </p:grpSpPr>
        <p:sp>
          <p:nvSpPr>
            <p:cNvPr id="7" name="矩形: 圆角 6"/>
            <p:cNvSpPr/>
            <p:nvPr/>
          </p:nvSpPr>
          <p:spPr>
            <a:xfrm>
              <a:off x="938054" y="2244258"/>
              <a:ext cx="6038353" cy="3678787"/>
            </a:xfrm>
            <a:prstGeom prst="roundRect">
              <a:avLst>
                <a:gd name="adj" fmla="val 7952"/>
              </a:avLst>
            </a:prstGeom>
            <a:solidFill>
              <a:srgbClr val="C0262E">
                <a:alpha val="50196"/>
              </a:srgbClr>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 name="矩形: 圆角 7"/>
            <p:cNvSpPr/>
            <p:nvPr/>
          </p:nvSpPr>
          <p:spPr>
            <a:xfrm>
              <a:off x="1107151" y="2499433"/>
              <a:ext cx="5719052" cy="3189703"/>
            </a:xfrm>
            <a:prstGeom prst="roundRect">
              <a:avLst>
                <a:gd name="adj" fmla="val 7952"/>
              </a:avLst>
            </a:prstGeom>
            <a:solidFill>
              <a:schemeClr val="bg1"/>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flipH="1">
            <a:off x="7564464" y="2314725"/>
            <a:ext cx="3754304" cy="4025593"/>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4" name="TextBox 4"/>
          <p:cNvSpPr txBox="1"/>
          <p:nvPr/>
        </p:nvSpPr>
        <p:spPr>
          <a:xfrm>
            <a:off x="4550782" y="2862710"/>
            <a:ext cx="2261919" cy="368300"/>
          </a:xfrm>
          <a:prstGeom prst="rect">
            <a:avLst/>
          </a:prstGeom>
          <a:noFill/>
        </p:spPr>
        <p:txBody>
          <a:bodyPr wrap="square" rtlCol="0">
            <a:spAutoFit/>
          </a:bodyPr>
          <a:lstStyle/>
          <a:p>
            <a:pPr algn="ct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树的度为</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5" name="组合 4"/>
          <p:cNvGrpSpPr/>
          <p:nvPr/>
        </p:nvGrpSpPr>
        <p:grpSpPr>
          <a:xfrm>
            <a:off x="2652111" y="3676205"/>
            <a:ext cx="3425378" cy="1938460"/>
            <a:chOff x="3357554" y="2786058"/>
            <a:chExt cx="2808288" cy="2419350"/>
          </a:xfrm>
          <a:solidFill>
            <a:srgbClr val="F6B69B"/>
          </a:solidFill>
        </p:grpSpPr>
        <p:sp>
          <p:nvSpPr>
            <p:cNvPr id="10" name="Oval 7"/>
            <p:cNvSpPr>
              <a:spLocks noChangeArrowheads="1"/>
            </p:cNvSpPr>
            <p:nvPr/>
          </p:nvSpPr>
          <p:spPr bwMode="auto">
            <a:xfrm>
              <a:off x="4365617" y="2786058"/>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1" name="Line 22"/>
            <p:cNvSpPr>
              <a:spLocks noChangeShapeType="1"/>
            </p:cNvSpPr>
            <p:nvPr/>
          </p:nvSpPr>
          <p:spPr bwMode="auto">
            <a:xfrm>
              <a:off x="4724392" y="2998783"/>
              <a:ext cx="731859" cy="593713"/>
            </a:xfrm>
            <a:prstGeom prst="line">
              <a:avLst/>
            </a:pr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12" name="Line 20"/>
            <p:cNvSpPr>
              <a:spLocks noChangeShapeType="1"/>
            </p:cNvSpPr>
            <p:nvPr/>
          </p:nvSpPr>
          <p:spPr bwMode="auto">
            <a:xfrm flipH="1">
              <a:off x="3598862" y="3020991"/>
              <a:ext cx="785817" cy="571505"/>
            </a:xfrm>
            <a:prstGeom prst="line">
              <a:avLst/>
            </a:pr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3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33" name="Oval 8"/>
            <p:cNvSpPr>
              <a:spLocks noChangeArrowheads="1"/>
            </p:cNvSpPr>
            <p:nvPr/>
          </p:nvSpPr>
          <p:spPr bwMode="auto">
            <a:xfrm>
              <a:off x="3357554" y="3525657"/>
              <a:ext cx="360363"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34" name="Oval 9"/>
            <p:cNvSpPr>
              <a:spLocks noChangeArrowheads="1"/>
            </p:cNvSpPr>
            <p:nvPr/>
          </p:nvSpPr>
          <p:spPr bwMode="auto">
            <a:xfrm>
              <a:off x="4365617" y="3525657"/>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5" name="Oval 10"/>
            <p:cNvSpPr>
              <a:spLocks noChangeArrowheads="1"/>
            </p:cNvSpPr>
            <p:nvPr/>
          </p:nvSpPr>
          <p:spPr bwMode="auto">
            <a:xfrm>
              <a:off x="5373679" y="3525657"/>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6" name="Oval 11"/>
            <p:cNvSpPr>
              <a:spLocks noChangeArrowheads="1"/>
            </p:cNvSpPr>
            <p:nvPr/>
          </p:nvSpPr>
          <p:spPr bwMode="auto">
            <a:xfrm>
              <a:off x="405129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7" name="Oval 12"/>
            <p:cNvSpPr>
              <a:spLocks noChangeArrowheads="1"/>
            </p:cNvSpPr>
            <p:nvPr/>
          </p:nvSpPr>
          <p:spPr bwMode="auto">
            <a:xfrm>
              <a:off x="473074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8" name="Oval 15"/>
            <p:cNvSpPr>
              <a:spLocks noChangeArrowheads="1"/>
            </p:cNvSpPr>
            <p:nvPr/>
          </p:nvSpPr>
          <p:spPr bwMode="auto">
            <a:xfrm>
              <a:off x="4051292" y="4845045"/>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39" name="Oval 16"/>
            <p:cNvSpPr>
              <a:spLocks noChangeArrowheads="1"/>
            </p:cNvSpPr>
            <p:nvPr/>
          </p:nvSpPr>
          <p:spPr bwMode="auto">
            <a:xfrm>
              <a:off x="5805479" y="4184646"/>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40" name="Line 21"/>
            <p:cNvSpPr>
              <a:spLocks noChangeShapeType="1"/>
            </p:cNvSpPr>
            <p:nvPr/>
          </p:nvSpPr>
          <p:spPr bwMode="auto">
            <a:xfrm>
              <a:off x="4543417" y="3146420"/>
              <a:ext cx="0" cy="360363"/>
            </a:xfrm>
            <a:prstGeom prst="line">
              <a:avLst/>
            </a:pr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sp>
          <p:nvSpPr>
            <p:cNvPr id="41"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w="28575">
              <a:solidFill>
                <a:srgbClr val="C0262E"/>
              </a:solidFill>
              <a:miter lim="800000"/>
            </a:ln>
          </p:spPr>
          <p:txBody>
            <a:bodyPr wrap="none" lIns="0" rIns="0"/>
            <a:lstStyle/>
            <a:p>
              <a:pPr algn="ctr"/>
              <a:endParaRPr lang="zh-CN" altLang="en-US" b="0">
                <a:solidFill>
                  <a:srgbClr val="525252"/>
                </a:solidFill>
                <a:latin typeface="微软雅黑" panose="020B0503020204020204" pitchFamily="34" charset="-122"/>
                <a:ea typeface="微软雅黑" panose="020B0503020204020204" pitchFamily="34" charset="-122"/>
              </a:endParaRPr>
            </a:p>
          </p:txBody>
        </p:sp>
        <p:cxnSp>
          <p:nvCxnSpPr>
            <p:cNvPr id="42" name="直接连接符 35"/>
            <p:cNvCxnSpPr>
              <a:cxnSpLocks noChangeShapeType="1"/>
              <a:stCxn id="36" idx="4"/>
              <a:endCxn id="38" idx="0"/>
            </p:cNvCxnSpPr>
            <p:nvPr/>
          </p:nvCxnSpPr>
          <p:spPr bwMode="auto">
            <a:xfrm rot="16200000" flipH="1">
              <a:off x="4081455" y="4695025"/>
              <a:ext cx="300037" cy="1"/>
            </a:xfrm>
            <a:prstGeom prst="line">
              <a:avLst/>
            </a:prstGeom>
            <a:grpFill/>
            <a:ln w="28575" algn="ctr">
              <a:solidFill>
                <a:srgbClr val="C0262E"/>
              </a:solidFill>
              <a:round/>
            </a:ln>
          </p:spPr>
        </p:cxnSp>
      </p:grpSp>
      <p:sp>
        <p:nvSpPr>
          <p:cNvPr id="44"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11/42</a:t>
            </a:r>
          </a:p>
        </p:txBody>
      </p:sp>
      <p:sp>
        <p:nvSpPr>
          <p:cNvPr id="15" name="TextBox 42"/>
          <p:cNvSpPr txBox="1"/>
          <p:nvPr/>
        </p:nvSpPr>
        <p:spPr>
          <a:xfrm>
            <a:off x="2160866" y="976859"/>
            <a:ext cx="2917717" cy="113919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400"/>
              </a:lnSpc>
            </a:pPr>
            <a:r>
              <a:rPr lang="zh-CN" altLang="en-US"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树的度。</a:t>
            </a:r>
            <a:endParaRPr lang="en-US" altLang="zh-CN"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24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树中所有结点的度的最大值称之为树的度。</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9389" y="2324340"/>
            <a:ext cx="6881608" cy="3678787"/>
            <a:chOff x="938054" y="2244258"/>
            <a:chExt cx="6038353" cy="3678787"/>
          </a:xfrm>
        </p:grpSpPr>
        <p:sp>
          <p:nvSpPr>
            <p:cNvPr id="5" name="矩形: 圆角 4"/>
            <p:cNvSpPr/>
            <p:nvPr/>
          </p:nvSpPr>
          <p:spPr>
            <a:xfrm>
              <a:off x="938054" y="2244258"/>
              <a:ext cx="6038353" cy="3678787"/>
            </a:xfrm>
            <a:prstGeom prst="roundRect">
              <a:avLst>
                <a:gd name="adj" fmla="val 7952"/>
              </a:avLst>
            </a:prstGeom>
            <a:solidFill>
              <a:srgbClr val="C0262E">
                <a:alpha val="50196"/>
              </a:srgbClr>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9" name="矩形: 圆角 8"/>
            <p:cNvSpPr/>
            <p:nvPr/>
          </p:nvSpPr>
          <p:spPr>
            <a:xfrm>
              <a:off x="1107151" y="2499433"/>
              <a:ext cx="5719052" cy="3189703"/>
            </a:xfrm>
            <a:prstGeom prst="roundRect">
              <a:avLst>
                <a:gd name="adj" fmla="val 7952"/>
              </a:avLst>
            </a:prstGeom>
            <a:solidFill>
              <a:schemeClr val="bg1"/>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13" name="TextBox 33"/>
          <p:cNvSpPr txBox="1">
            <a:spLocks noChangeArrowheads="1"/>
          </p:cNvSpPr>
          <p:nvPr/>
        </p:nvSpPr>
        <p:spPr bwMode="auto">
          <a:xfrm>
            <a:off x="785786" y="1343355"/>
            <a:ext cx="8829702" cy="808990"/>
          </a:xfrm>
          <a:prstGeom prst="rect">
            <a:avLst/>
          </a:prstGeom>
          <a:noFill/>
          <a:ln w="9525">
            <a:noFill/>
            <a:miter lim="800000"/>
          </a:ln>
        </p:spPr>
        <p:txBody>
          <a:bodyPr wrap="square">
            <a:spAutoFit/>
          </a:bodyPr>
          <a:lstStyle/>
          <a:p>
            <a:pPr marL="457200" indent="-457200">
              <a:lnSpc>
                <a:spcPts val="2800"/>
              </a:lnSpc>
              <a:buBlip>
                <a:blip r:embed="rId2"/>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分支结点</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。度大于</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的结点称为分支结点或非终端结点。度为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的结点称为单分支结点，度为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的结点称为双分支结点，依次类推。</a:t>
            </a:r>
          </a:p>
        </p:txBody>
      </p:sp>
      <p:grpSp>
        <p:nvGrpSpPr>
          <p:cNvPr id="3" name="组合 2"/>
          <p:cNvGrpSpPr/>
          <p:nvPr/>
        </p:nvGrpSpPr>
        <p:grpSpPr>
          <a:xfrm>
            <a:off x="1058377" y="2859681"/>
            <a:ext cx="2808288" cy="2419350"/>
            <a:chOff x="3357554" y="2786058"/>
            <a:chExt cx="2808288" cy="2419350"/>
          </a:xfrm>
          <a:solidFill>
            <a:srgbClr val="F6B69B"/>
          </a:solidFill>
        </p:grpSpPr>
        <p:sp>
          <p:nvSpPr>
            <p:cNvPr id="6" name="Oval 7"/>
            <p:cNvSpPr>
              <a:spLocks noChangeArrowheads="1"/>
            </p:cNvSpPr>
            <p:nvPr/>
          </p:nvSpPr>
          <p:spPr bwMode="auto">
            <a:xfrm>
              <a:off x="4365617" y="2786058"/>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7" name="Line 22"/>
            <p:cNvSpPr>
              <a:spLocks noChangeShapeType="1"/>
            </p:cNvSpPr>
            <p:nvPr/>
          </p:nvSpPr>
          <p:spPr bwMode="auto">
            <a:xfrm>
              <a:off x="4724392" y="2998783"/>
              <a:ext cx="731859" cy="593713"/>
            </a:xfrm>
            <a:prstGeom prst="line">
              <a:avLst/>
            </a:prstGeom>
            <a:grpFill/>
            <a:ln w="28575">
              <a:solidFill>
                <a:srgbClr val="C0262E"/>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8" name="Line 20"/>
            <p:cNvSpPr>
              <a:spLocks noChangeShapeType="1"/>
            </p:cNvSpPr>
            <p:nvPr/>
          </p:nvSpPr>
          <p:spPr bwMode="auto">
            <a:xfrm flipH="1">
              <a:off x="3598862" y="3020991"/>
              <a:ext cx="785817" cy="571505"/>
            </a:xfrm>
            <a:prstGeom prst="line">
              <a:avLst/>
            </a:prstGeom>
            <a:grpFill/>
            <a:ln w="28575">
              <a:solidFill>
                <a:srgbClr val="C0262E"/>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w="28575">
              <a:solidFill>
                <a:srgbClr val="C0262E"/>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5"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w="28575">
              <a:solidFill>
                <a:srgbClr val="C0262E"/>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6" name="Oval 8"/>
            <p:cNvSpPr>
              <a:spLocks noChangeArrowheads="1"/>
            </p:cNvSpPr>
            <p:nvPr/>
          </p:nvSpPr>
          <p:spPr bwMode="auto">
            <a:xfrm>
              <a:off x="3357554" y="3525657"/>
              <a:ext cx="360363"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7" name="Oval 9"/>
            <p:cNvSpPr>
              <a:spLocks noChangeArrowheads="1"/>
            </p:cNvSpPr>
            <p:nvPr/>
          </p:nvSpPr>
          <p:spPr bwMode="auto">
            <a:xfrm>
              <a:off x="4365617" y="3525657"/>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8" name="Oval 10"/>
            <p:cNvSpPr>
              <a:spLocks noChangeArrowheads="1"/>
            </p:cNvSpPr>
            <p:nvPr/>
          </p:nvSpPr>
          <p:spPr bwMode="auto">
            <a:xfrm>
              <a:off x="5373679" y="3525657"/>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9" name="Oval 11"/>
            <p:cNvSpPr>
              <a:spLocks noChangeArrowheads="1"/>
            </p:cNvSpPr>
            <p:nvPr/>
          </p:nvSpPr>
          <p:spPr bwMode="auto">
            <a:xfrm>
              <a:off x="405129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0" name="Oval 12"/>
            <p:cNvSpPr>
              <a:spLocks noChangeArrowheads="1"/>
            </p:cNvSpPr>
            <p:nvPr/>
          </p:nvSpPr>
          <p:spPr bwMode="auto">
            <a:xfrm>
              <a:off x="473074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1" name="Oval 15"/>
            <p:cNvSpPr>
              <a:spLocks noChangeArrowheads="1"/>
            </p:cNvSpPr>
            <p:nvPr/>
          </p:nvSpPr>
          <p:spPr bwMode="auto">
            <a:xfrm>
              <a:off x="4051292" y="4845045"/>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22" name="Oval 16"/>
            <p:cNvSpPr>
              <a:spLocks noChangeArrowheads="1"/>
            </p:cNvSpPr>
            <p:nvPr/>
          </p:nvSpPr>
          <p:spPr bwMode="auto">
            <a:xfrm>
              <a:off x="5805479" y="4184646"/>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3" name="Line 21"/>
            <p:cNvSpPr>
              <a:spLocks noChangeShapeType="1"/>
            </p:cNvSpPr>
            <p:nvPr/>
          </p:nvSpPr>
          <p:spPr bwMode="auto">
            <a:xfrm>
              <a:off x="4543417" y="3146420"/>
              <a:ext cx="0" cy="360363"/>
            </a:xfrm>
            <a:prstGeom prst="line">
              <a:avLst/>
            </a:prstGeom>
            <a:grpFill/>
            <a:ln w="28575">
              <a:solidFill>
                <a:srgbClr val="C0262E"/>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4"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w="28575">
              <a:solidFill>
                <a:srgbClr val="C0262E"/>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25" name="直接连接符 24"/>
            <p:cNvCxnSpPr>
              <a:cxnSpLocks noChangeShapeType="1"/>
              <a:stCxn id="19" idx="4"/>
              <a:endCxn id="21" idx="0"/>
            </p:cNvCxnSpPr>
            <p:nvPr/>
          </p:nvCxnSpPr>
          <p:spPr bwMode="auto">
            <a:xfrm rot="16200000" flipH="1">
              <a:off x="4081455" y="4695025"/>
              <a:ext cx="300037" cy="1"/>
            </a:xfrm>
            <a:prstGeom prst="line">
              <a:avLst/>
            </a:prstGeom>
            <a:grpFill/>
            <a:ln w="28575" algn="ctr">
              <a:solidFill>
                <a:srgbClr val="C0262E"/>
              </a:solidFill>
              <a:round/>
            </a:ln>
          </p:spPr>
        </p:cxnSp>
      </p:grpSp>
      <p:sp>
        <p:nvSpPr>
          <p:cNvPr id="26" name="TextBox 20"/>
          <p:cNvSpPr txBox="1"/>
          <p:nvPr/>
        </p:nvSpPr>
        <p:spPr>
          <a:xfrm>
            <a:off x="4410601" y="3666119"/>
            <a:ext cx="3000396" cy="368300"/>
          </a:xfrm>
          <a:prstGeom prst="rect">
            <a:avLst/>
          </a:prstGeom>
          <a:noFill/>
        </p:spPr>
        <p:txBody>
          <a:bodyPr wrap="square" rtlCol="0">
            <a:spAutoFit/>
          </a:bodyPr>
          <a:lstStyle/>
          <a:p>
            <a:pPr algn="l"/>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为分支结点</a:t>
            </a: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8509" t="7187" r="9793" b="8804"/>
          <a:stretch>
            <a:fillRect/>
          </a:stretch>
        </p:blipFill>
        <p:spPr>
          <a:xfrm flipH="1">
            <a:off x="7655537" y="2562399"/>
            <a:ext cx="3501022" cy="3493337"/>
          </a:xfrm>
          <a:prstGeom prst="rect">
            <a:avLst/>
          </a:prstGeom>
        </p:spPr>
      </p:pic>
      <p:sp>
        <p:nvSpPr>
          <p:cNvPr id="2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12/42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5639" r="17270"/>
          <a:stretch>
            <a:fillRect/>
          </a:stretch>
        </p:blipFill>
        <p:spPr>
          <a:xfrm>
            <a:off x="36505" y="1766035"/>
            <a:ext cx="5546558" cy="4981074"/>
          </a:xfrm>
          <a:prstGeom prst="rect">
            <a:avLst/>
          </a:prstGeom>
          <a:solidFill>
            <a:srgbClr val="F6B69B"/>
          </a:solidFill>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13" name="TextBox 33"/>
          <p:cNvSpPr txBox="1">
            <a:spLocks noChangeArrowheads="1"/>
          </p:cNvSpPr>
          <p:nvPr/>
        </p:nvSpPr>
        <p:spPr bwMode="auto">
          <a:xfrm>
            <a:off x="785786" y="1343355"/>
            <a:ext cx="8829702" cy="450215"/>
          </a:xfrm>
          <a:prstGeom prst="rect">
            <a:avLst/>
          </a:prstGeom>
          <a:noFill/>
          <a:ln w="9525">
            <a:noFill/>
            <a:miter lim="800000"/>
          </a:ln>
        </p:spPr>
        <p:txBody>
          <a:bodyPr wrap="square">
            <a:spAutoFit/>
          </a:bodyPr>
          <a:lstStyle/>
          <a:p>
            <a:pPr marL="457200" indent="-457200">
              <a:lnSpc>
                <a:spcPts val="2800"/>
              </a:lnSpc>
              <a:buBlip>
                <a:blip r:embed="rId3"/>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叶子结点（或叶结点）</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。度为零的结点称为叶子结点或终端结点。</a:t>
            </a:r>
          </a:p>
        </p:txBody>
      </p:sp>
      <p:sp>
        <p:nvSpPr>
          <p:cNvPr id="26" name="TextBox 20"/>
          <p:cNvSpPr txBox="1"/>
          <p:nvPr/>
        </p:nvSpPr>
        <p:spPr>
          <a:xfrm>
            <a:off x="5278347" y="3678150"/>
            <a:ext cx="3000396" cy="368300"/>
          </a:xfrm>
          <a:prstGeom prst="rect">
            <a:avLst/>
          </a:prstGeom>
          <a:noFill/>
        </p:spPr>
        <p:txBody>
          <a:bodyPr wrap="square" rtlCol="0">
            <a:spAutoFit/>
          </a:bodyPr>
          <a:lstStyle/>
          <a:p>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为叶子结点</a:t>
            </a:r>
          </a:p>
        </p:txBody>
      </p:sp>
      <p:pic>
        <p:nvPicPr>
          <p:cNvPr id="27" name="图片 26"/>
          <p:cNvPicPr>
            <a:picLocks noChangeAspect="1"/>
          </p:cNvPicPr>
          <p:nvPr/>
        </p:nvPicPr>
        <p:blipFill rotWithShape="1">
          <a:blip r:embed="rId4" cstate="print">
            <a:extLst>
              <a:ext uri="{28A0092B-C50C-407E-A947-70E740481C1C}">
                <a14:useLocalDpi xmlns:a14="http://schemas.microsoft.com/office/drawing/2010/main" val="0"/>
              </a:ext>
            </a:extLst>
          </a:blip>
          <a:srcRect l="8509" t="7187" r="9793" b="8804"/>
          <a:stretch>
            <a:fillRect/>
          </a:stretch>
        </p:blipFill>
        <p:spPr>
          <a:xfrm flipH="1">
            <a:off x="8077200" y="2554826"/>
            <a:ext cx="3501022" cy="3493337"/>
          </a:xfrm>
          <a:prstGeom prst="rect">
            <a:avLst/>
          </a:prstGeom>
        </p:spPr>
      </p:pic>
      <p:grpSp>
        <p:nvGrpSpPr>
          <p:cNvPr id="4" name="组合 3"/>
          <p:cNvGrpSpPr/>
          <p:nvPr/>
        </p:nvGrpSpPr>
        <p:grpSpPr>
          <a:xfrm>
            <a:off x="1508034" y="2858180"/>
            <a:ext cx="2808288" cy="1985210"/>
            <a:chOff x="3357554" y="2786058"/>
            <a:chExt cx="2808288" cy="2419350"/>
          </a:xfrm>
        </p:grpSpPr>
        <p:sp>
          <p:nvSpPr>
            <p:cNvPr id="5" name="Oval 7"/>
            <p:cNvSpPr>
              <a:spLocks noChangeArrowheads="1"/>
            </p:cNvSpPr>
            <p:nvPr/>
          </p:nvSpPr>
          <p:spPr bwMode="auto">
            <a:xfrm>
              <a:off x="4365617" y="2786058"/>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a:t>
              </a:r>
            </a:p>
          </p:txBody>
        </p:sp>
        <p:sp>
          <p:nvSpPr>
            <p:cNvPr id="9" name="Line 22"/>
            <p:cNvSpPr>
              <a:spLocks noChangeShapeType="1"/>
            </p:cNvSpPr>
            <p:nvPr/>
          </p:nvSpPr>
          <p:spPr bwMode="auto">
            <a:xfrm>
              <a:off x="4724392" y="2998783"/>
              <a:ext cx="731859" cy="593713"/>
            </a:xfrm>
            <a:prstGeom prst="line">
              <a:avLst/>
            </a:prstGeom>
            <a:noFill/>
            <a:ln w="28575">
              <a:solidFill>
                <a:srgbClr val="C0262E"/>
              </a:solidFill>
              <a:miter lim="800000"/>
            </a:ln>
          </p:spPr>
          <p:txBody>
            <a:bodyPr wrap="none" lIns="0" rIns="0"/>
            <a:lstStyle/>
            <a:p>
              <a:pP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3598862" y="3020991"/>
              <a:ext cx="785817" cy="571505"/>
            </a:xfrm>
            <a:prstGeom prst="line">
              <a:avLst/>
            </a:prstGeom>
            <a:noFill/>
            <a:ln w="28575">
              <a:solidFill>
                <a:srgbClr val="C0262E"/>
              </a:solidFill>
              <a:miter lim="800000"/>
            </a:ln>
          </p:spPr>
          <p:txBody>
            <a:bodyPr wrap="none" lIns="0" rIns="0"/>
            <a:lstStyle/>
            <a:p>
              <a:pP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C0262E"/>
              </a:solidFill>
              <a:miter lim="800000"/>
            </a:ln>
          </p:spPr>
          <p:txBody>
            <a:bodyPr wrap="none" lIns="0" rIns="0"/>
            <a:lstStyle/>
            <a:p>
              <a:pP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C0262E"/>
              </a:solidFill>
              <a:miter lim="800000"/>
            </a:ln>
          </p:spPr>
          <p:txBody>
            <a:bodyPr wrap="none" lIns="0" rIns="0"/>
            <a:lstStyle/>
            <a:p>
              <a:pP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8" name="Oval 8"/>
            <p:cNvSpPr>
              <a:spLocks noChangeArrowheads="1"/>
            </p:cNvSpPr>
            <p:nvPr/>
          </p:nvSpPr>
          <p:spPr bwMode="auto">
            <a:xfrm>
              <a:off x="3357554" y="3525657"/>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B</a:t>
              </a:r>
            </a:p>
          </p:txBody>
        </p:sp>
        <p:sp>
          <p:nvSpPr>
            <p:cNvPr id="29" name="Oval 9"/>
            <p:cNvSpPr>
              <a:spLocks noChangeArrowheads="1"/>
            </p:cNvSpPr>
            <p:nvPr/>
          </p:nvSpPr>
          <p:spPr bwMode="auto">
            <a:xfrm>
              <a:off x="4365617" y="3525657"/>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C</a:t>
              </a:r>
            </a:p>
          </p:txBody>
        </p:sp>
        <p:sp>
          <p:nvSpPr>
            <p:cNvPr id="30" name="Oval 10"/>
            <p:cNvSpPr>
              <a:spLocks noChangeArrowheads="1"/>
            </p:cNvSpPr>
            <p:nvPr/>
          </p:nvSpPr>
          <p:spPr bwMode="auto">
            <a:xfrm>
              <a:off x="5373679" y="3525657"/>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D</a:t>
              </a:r>
            </a:p>
          </p:txBody>
        </p:sp>
        <p:sp>
          <p:nvSpPr>
            <p:cNvPr id="31" name="Oval 11"/>
            <p:cNvSpPr>
              <a:spLocks noChangeArrowheads="1"/>
            </p:cNvSpPr>
            <p:nvPr/>
          </p:nvSpPr>
          <p:spPr bwMode="auto">
            <a:xfrm>
              <a:off x="4051292" y="4184646"/>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E</a:t>
              </a:r>
            </a:p>
          </p:txBody>
        </p:sp>
        <p:sp>
          <p:nvSpPr>
            <p:cNvPr id="32" name="Oval 12"/>
            <p:cNvSpPr>
              <a:spLocks noChangeArrowheads="1"/>
            </p:cNvSpPr>
            <p:nvPr/>
          </p:nvSpPr>
          <p:spPr bwMode="auto">
            <a:xfrm>
              <a:off x="4730742" y="4184646"/>
              <a:ext cx="360362"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F </a:t>
              </a:r>
            </a:p>
          </p:txBody>
        </p:sp>
        <p:sp>
          <p:nvSpPr>
            <p:cNvPr id="33" name="Oval 15"/>
            <p:cNvSpPr>
              <a:spLocks noChangeArrowheads="1"/>
            </p:cNvSpPr>
            <p:nvPr/>
          </p:nvSpPr>
          <p:spPr bwMode="auto">
            <a:xfrm>
              <a:off x="4051292" y="4845045"/>
              <a:ext cx="360363" cy="360363"/>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H  </a:t>
              </a:r>
            </a:p>
          </p:txBody>
        </p:sp>
        <p:sp>
          <p:nvSpPr>
            <p:cNvPr id="34" name="Oval 16"/>
            <p:cNvSpPr>
              <a:spLocks noChangeArrowheads="1"/>
            </p:cNvSpPr>
            <p:nvPr/>
          </p:nvSpPr>
          <p:spPr bwMode="auto">
            <a:xfrm>
              <a:off x="5805479" y="4184646"/>
              <a:ext cx="360363" cy="360363"/>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G</a:t>
              </a:r>
            </a:p>
          </p:txBody>
        </p:sp>
        <p:sp>
          <p:nvSpPr>
            <p:cNvPr id="35" name="Line 21"/>
            <p:cNvSpPr>
              <a:spLocks noChangeShapeType="1"/>
            </p:cNvSpPr>
            <p:nvPr/>
          </p:nvSpPr>
          <p:spPr bwMode="auto">
            <a:xfrm>
              <a:off x="4543417" y="3146420"/>
              <a:ext cx="0" cy="360363"/>
            </a:xfrm>
            <a:prstGeom prst="line">
              <a:avLst/>
            </a:prstGeom>
            <a:noFill/>
            <a:ln w="28575">
              <a:solidFill>
                <a:srgbClr val="C0262E"/>
              </a:solidFill>
              <a:miter lim="800000"/>
            </a:ln>
          </p:spPr>
          <p:txBody>
            <a:bodyPr wrap="none" lIns="0" rIns="0"/>
            <a:lstStyle/>
            <a:p>
              <a:pP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6"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C0262E"/>
              </a:solidFill>
              <a:miter lim="800000"/>
            </a:ln>
          </p:spPr>
          <p:txBody>
            <a:bodyPr wrap="none" lIns="0" rIns="0"/>
            <a:lstStyle/>
            <a:p>
              <a:pP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37" name="直接连接符 36"/>
            <p:cNvCxnSpPr>
              <a:cxnSpLocks noChangeShapeType="1"/>
              <a:stCxn id="31" idx="4"/>
              <a:endCxn id="33" idx="0"/>
            </p:cNvCxnSpPr>
            <p:nvPr/>
          </p:nvCxnSpPr>
          <p:spPr bwMode="auto">
            <a:xfrm>
              <a:off x="4231473" y="4545008"/>
              <a:ext cx="1" cy="300037"/>
            </a:xfrm>
            <a:prstGeom prst="line">
              <a:avLst/>
            </a:prstGeom>
            <a:noFill/>
            <a:ln w="28575" algn="ctr">
              <a:solidFill>
                <a:srgbClr val="C0262E"/>
              </a:solidFill>
              <a:round/>
            </a:ln>
          </p:spPr>
        </p:cxnSp>
      </p:grpSp>
      <p:sp>
        <p:nvSpPr>
          <p:cNvPr id="3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13/42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2718" t="15389" r="18940" b="12728"/>
          <a:stretch>
            <a:fillRect/>
          </a:stretch>
        </p:blipFill>
        <p:spPr>
          <a:xfrm>
            <a:off x="1213702" y="1946379"/>
            <a:ext cx="5305926" cy="4764505"/>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grpSp>
        <p:nvGrpSpPr>
          <p:cNvPr id="3" name="组合 2"/>
          <p:cNvGrpSpPr/>
          <p:nvPr/>
        </p:nvGrpSpPr>
        <p:grpSpPr>
          <a:xfrm>
            <a:off x="2220979" y="2644755"/>
            <a:ext cx="3312060" cy="1972634"/>
            <a:chOff x="3357554" y="2786058"/>
            <a:chExt cx="2808288" cy="2419350"/>
          </a:xfrm>
        </p:grpSpPr>
        <p:sp>
          <p:nvSpPr>
            <p:cNvPr id="6" name="Oval 7"/>
            <p:cNvSpPr>
              <a:spLocks noChangeArrowheads="1"/>
            </p:cNvSpPr>
            <p:nvPr/>
          </p:nvSpPr>
          <p:spPr bwMode="auto">
            <a:xfrm>
              <a:off x="4365617" y="2786058"/>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7" name="Line 22"/>
            <p:cNvSpPr>
              <a:spLocks noChangeShapeType="1"/>
            </p:cNvSpPr>
            <p:nvPr/>
          </p:nvSpPr>
          <p:spPr bwMode="auto">
            <a:xfrm>
              <a:off x="4724392" y="2998783"/>
              <a:ext cx="731859" cy="593713"/>
            </a:xfrm>
            <a:prstGeom prst="line">
              <a:avLst/>
            </a:pr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8" name="Line 20"/>
            <p:cNvSpPr>
              <a:spLocks noChangeShapeType="1"/>
            </p:cNvSpPr>
            <p:nvPr/>
          </p:nvSpPr>
          <p:spPr bwMode="auto">
            <a:xfrm flipH="1">
              <a:off x="3598862" y="3020991"/>
              <a:ext cx="785817" cy="571505"/>
            </a:xfrm>
            <a:prstGeom prst="line">
              <a:avLst/>
            </a:pr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5"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6" name="Oval 8"/>
            <p:cNvSpPr>
              <a:spLocks noChangeArrowheads="1"/>
            </p:cNvSpPr>
            <p:nvPr/>
          </p:nvSpPr>
          <p:spPr bwMode="auto">
            <a:xfrm>
              <a:off x="3357554" y="3525657"/>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7" name="Oval 9"/>
            <p:cNvSpPr>
              <a:spLocks noChangeArrowheads="1"/>
            </p:cNvSpPr>
            <p:nvPr/>
          </p:nvSpPr>
          <p:spPr bwMode="auto">
            <a:xfrm>
              <a:off x="4365617" y="3525657"/>
              <a:ext cx="360362"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8" name="Oval 10"/>
            <p:cNvSpPr>
              <a:spLocks noChangeArrowheads="1"/>
            </p:cNvSpPr>
            <p:nvPr/>
          </p:nvSpPr>
          <p:spPr bwMode="auto">
            <a:xfrm>
              <a:off x="5373679" y="3525657"/>
              <a:ext cx="360363" cy="360363"/>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gn="ctr">
                <a:lnSpc>
                  <a:spcPct val="100000"/>
                </a:lnSpc>
              </a:pP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9" name="Oval 11"/>
            <p:cNvSpPr>
              <a:spLocks noChangeArrowheads="1"/>
            </p:cNvSpPr>
            <p:nvPr/>
          </p:nvSpPr>
          <p:spPr bwMode="auto">
            <a:xfrm>
              <a:off x="4051292" y="4184646"/>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0" name="Oval 12"/>
            <p:cNvSpPr>
              <a:spLocks noChangeArrowheads="1"/>
            </p:cNvSpPr>
            <p:nvPr/>
          </p:nvSpPr>
          <p:spPr bwMode="auto">
            <a:xfrm>
              <a:off x="4730742" y="4184646"/>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1" name="Oval 15"/>
            <p:cNvSpPr>
              <a:spLocks noChangeArrowheads="1"/>
            </p:cNvSpPr>
            <p:nvPr/>
          </p:nvSpPr>
          <p:spPr bwMode="auto">
            <a:xfrm>
              <a:off x="4051292" y="4845045"/>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22" name="Oval 16"/>
            <p:cNvSpPr>
              <a:spLocks noChangeArrowheads="1"/>
            </p:cNvSpPr>
            <p:nvPr/>
          </p:nvSpPr>
          <p:spPr bwMode="auto">
            <a:xfrm>
              <a:off x="5805479" y="4184646"/>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3" name="Line 21"/>
            <p:cNvSpPr>
              <a:spLocks noChangeShapeType="1"/>
            </p:cNvSpPr>
            <p:nvPr/>
          </p:nvSpPr>
          <p:spPr bwMode="auto">
            <a:xfrm>
              <a:off x="4543417" y="3146420"/>
              <a:ext cx="0" cy="360363"/>
            </a:xfrm>
            <a:prstGeom prst="line">
              <a:avLst/>
            </a:pr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4"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25" name="直接连接符 24"/>
            <p:cNvCxnSpPr>
              <a:cxnSpLocks noChangeShapeType="1"/>
              <a:stCxn id="19" idx="4"/>
              <a:endCxn id="21" idx="0"/>
            </p:cNvCxnSpPr>
            <p:nvPr/>
          </p:nvCxnSpPr>
          <p:spPr bwMode="auto">
            <a:xfrm rot="16200000" flipH="1">
              <a:off x="4081455" y="4695025"/>
              <a:ext cx="300037" cy="1"/>
            </a:xfrm>
            <a:prstGeom prst="line">
              <a:avLst/>
            </a:prstGeom>
            <a:noFill/>
            <a:ln w="28575" algn="ctr">
              <a:solidFill>
                <a:srgbClr val="C0262E"/>
              </a:solidFill>
              <a:round/>
            </a:ln>
          </p:spPr>
        </p:cxnSp>
      </p:gr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472" y="2294510"/>
            <a:ext cx="2892354" cy="3012660"/>
          </a:xfrm>
          <a:prstGeom prst="rect">
            <a:avLst/>
          </a:prstGeom>
        </p:spPr>
      </p:pic>
      <p:sp>
        <p:nvSpPr>
          <p:cNvPr id="39"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14/42</a:t>
            </a:r>
          </a:p>
        </p:txBody>
      </p:sp>
      <p:sp>
        <p:nvSpPr>
          <p:cNvPr id="4" name="TextBox 42"/>
          <p:cNvSpPr txBox="1"/>
          <p:nvPr/>
        </p:nvSpPr>
        <p:spPr>
          <a:xfrm>
            <a:off x="1121959" y="1394832"/>
            <a:ext cx="6617446" cy="52324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400"/>
              </a:lnSpc>
            </a:pPr>
            <a:r>
              <a:rPr lang="zh-CN" altLang="en-US"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孩子结点</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。一个结点的后继称之为该结点的孩子结点。</a:t>
            </a:r>
          </a:p>
        </p:txBody>
      </p:sp>
      <p:grpSp>
        <p:nvGrpSpPr>
          <p:cNvPr id="11" name="组合 10"/>
          <p:cNvGrpSpPr/>
          <p:nvPr/>
        </p:nvGrpSpPr>
        <p:grpSpPr>
          <a:xfrm>
            <a:off x="6910798" y="5573863"/>
            <a:ext cx="3469567" cy="517274"/>
            <a:chOff x="1396240" y="2304668"/>
            <a:chExt cx="2107000" cy="480002"/>
          </a:xfrm>
        </p:grpSpPr>
        <p:sp>
          <p:nvSpPr>
            <p:cNvPr id="12" name="矩形: 圆角 11"/>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433295" y="2373309"/>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结点</a:t>
              </a:r>
              <a:r>
                <a:rPr lang="en-US" altLang="zh-CN" b="1" dirty="0">
                  <a:solidFill>
                    <a:schemeClr val="bg1"/>
                  </a:solidFill>
                  <a:latin typeface="微软雅黑" panose="020B0503020204020204" pitchFamily="34" charset="-122"/>
                  <a:ea typeface="微软雅黑" panose="020B0503020204020204" pitchFamily="34" charset="-122"/>
                </a:rPr>
                <a:t>A</a:t>
              </a:r>
              <a:r>
                <a:rPr lang="zh-CN" altLang="en-US" b="1" dirty="0">
                  <a:solidFill>
                    <a:schemeClr val="bg1"/>
                  </a:solidFill>
                  <a:latin typeface="微软雅黑" panose="020B0503020204020204" pitchFamily="34" charset="-122"/>
                  <a:ea typeface="微软雅黑" panose="020B0503020204020204" pitchFamily="34" charset="-122"/>
                </a:rPr>
                <a:t>的孩子结点为</a:t>
              </a:r>
              <a:r>
                <a:rPr lang="en-US" altLang="zh-CN" b="1" dirty="0">
                  <a:solidFill>
                    <a:schemeClr val="bg1"/>
                  </a:solidFill>
                  <a:latin typeface="微软雅黑" panose="020B0503020204020204" pitchFamily="34" charset="-122"/>
                  <a:ea typeface="微软雅黑" panose="020B0503020204020204" pitchFamily="34" charset="-122"/>
                </a:rPr>
                <a:t>B</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C</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D</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grpSp>
        <p:nvGrpSpPr>
          <p:cNvPr id="3" name="组合 2"/>
          <p:cNvGrpSpPr/>
          <p:nvPr/>
        </p:nvGrpSpPr>
        <p:grpSpPr>
          <a:xfrm>
            <a:off x="2530647" y="2719682"/>
            <a:ext cx="2808288" cy="2419350"/>
            <a:chOff x="3357554" y="2786058"/>
            <a:chExt cx="2808288" cy="2419350"/>
          </a:xfrm>
        </p:grpSpPr>
        <p:sp>
          <p:nvSpPr>
            <p:cNvPr id="6" name="Oval 7"/>
            <p:cNvSpPr>
              <a:spLocks noChangeArrowheads="1"/>
            </p:cNvSpPr>
            <p:nvPr/>
          </p:nvSpPr>
          <p:spPr bwMode="auto">
            <a:xfrm>
              <a:off x="4365617" y="2786058"/>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7" name="Line 22"/>
            <p:cNvSpPr>
              <a:spLocks noChangeShapeType="1"/>
            </p:cNvSpPr>
            <p:nvPr/>
          </p:nvSpPr>
          <p:spPr bwMode="auto">
            <a:xfrm>
              <a:off x="4724392" y="2998783"/>
              <a:ext cx="731859" cy="593713"/>
            </a:xfrm>
            <a:prstGeom prst="line">
              <a:avLst/>
            </a:pr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8" name="Line 20"/>
            <p:cNvSpPr>
              <a:spLocks noChangeShapeType="1"/>
            </p:cNvSpPr>
            <p:nvPr/>
          </p:nvSpPr>
          <p:spPr bwMode="auto">
            <a:xfrm flipH="1">
              <a:off x="3598862" y="3020991"/>
              <a:ext cx="785817" cy="571505"/>
            </a:xfrm>
            <a:prstGeom prst="line">
              <a:avLst/>
            </a:pr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5"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6" name="Oval 8"/>
            <p:cNvSpPr>
              <a:spLocks noChangeArrowheads="1"/>
            </p:cNvSpPr>
            <p:nvPr/>
          </p:nvSpPr>
          <p:spPr bwMode="auto">
            <a:xfrm>
              <a:off x="3357554" y="3525657"/>
              <a:ext cx="360363" cy="360362"/>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7" name="Oval 9"/>
            <p:cNvSpPr>
              <a:spLocks noChangeArrowheads="1"/>
            </p:cNvSpPr>
            <p:nvPr/>
          </p:nvSpPr>
          <p:spPr bwMode="auto">
            <a:xfrm>
              <a:off x="4365617" y="3525657"/>
              <a:ext cx="360362" cy="360362"/>
            </a:xfrm>
            <a:prstGeom prst="ellipse">
              <a:avLst/>
            </a:prstGeom>
            <a:solidFill>
              <a:srgbClr val="E94A47"/>
            </a:solidFill>
            <a:ln>
              <a:solidFill>
                <a:srgbClr val="E94A47"/>
              </a:solidFill>
            </a:ln>
          </p:spPr>
          <p:style>
            <a:lnRef idx="1">
              <a:schemeClr val="accent5"/>
            </a:lnRef>
            <a:fillRef idx="2">
              <a:schemeClr val="accent5"/>
            </a:fillRef>
            <a:effectRef idx="1">
              <a:schemeClr val="accent5"/>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8" name="Oval 10"/>
            <p:cNvSpPr>
              <a:spLocks noChangeArrowheads="1"/>
            </p:cNvSpPr>
            <p:nvPr/>
          </p:nvSpPr>
          <p:spPr bwMode="auto">
            <a:xfrm>
              <a:off x="5373679" y="3525657"/>
              <a:ext cx="360363" cy="360363"/>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9" name="Oval 11"/>
            <p:cNvSpPr>
              <a:spLocks noChangeArrowheads="1"/>
            </p:cNvSpPr>
            <p:nvPr/>
          </p:nvSpPr>
          <p:spPr bwMode="auto">
            <a:xfrm>
              <a:off x="4051292" y="4184646"/>
              <a:ext cx="360362" cy="360362"/>
            </a:xfrm>
            <a:prstGeom prst="ellipse">
              <a:avLst/>
            </a:prstGeom>
            <a:solidFill>
              <a:schemeClr val="accent5">
                <a:lumMod val="40000"/>
                <a:lumOff val="60000"/>
              </a:schemeClr>
            </a:solidFill>
            <a:ln>
              <a:solidFill>
                <a:schemeClr val="accent5">
                  <a:lumMod val="40000"/>
                  <a:lumOff val="60000"/>
                </a:schemeClr>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0" name="Oval 12"/>
            <p:cNvSpPr>
              <a:spLocks noChangeArrowheads="1"/>
            </p:cNvSpPr>
            <p:nvPr/>
          </p:nvSpPr>
          <p:spPr bwMode="auto">
            <a:xfrm>
              <a:off x="4730742" y="4184646"/>
              <a:ext cx="360362" cy="360362"/>
            </a:xfrm>
            <a:prstGeom prst="ellipse">
              <a:avLst/>
            </a:prstGeom>
            <a:solidFill>
              <a:schemeClr val="accent5">
                <a:lumMod val="40000"/>
                <a:lumOff val="60000"/>
              </a:schemeClr>
            </a:solidFill>
            <a:ln>
              <a:solidFill>
                <a:schemeClr val="accent5">
                  <a:lumMod val="40000"/>
                  <a:lumOff val="60000"/>
                </a:schemeClr>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1" name="Oval 15"/>
            <p:cNvSpPr>
              <a:spLocks noChangeArrowheads="1"/>
            </p:cNvSpPr>
            <p:nvPr/>
          </p:nvSpPr>
          <p:spPr bwMode="auto">
            <a:xfrm>
              <a:off x="4051292" y="4845045"/>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22" name="Oval 16"/>
            <p:cNvSpPr>
              <a:spLocks noChangeArrowheads="1"/>
            </p:cNvSpPr>
            <p:nvPr/>
          </p:nvSpPr>
          <p:spPr bwMode="auto">
            <a:xfrm>
              <a:off x="5805479" y="4184646"/>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3" name="Line 21"/>
            <p:cNvSpPr>
              <a:spLocks noChangeShapeType="1"/>
            </p:cNvSpPr>
            <p:nvPr/>
          </p:nvSpPr>
          <p:spPr bwMode="auto">
            <a:xfrm>
              <a:off x="4543417" y="3146420"/>
              <a:ext cx="0" cy="360363"/>
            </a:xfrm>
            <a:prstGeom prst="line">
              <a:avLst/>
            </a:pr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4"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C0262E"/>
              </a:solidFill>
              <a:miter lim="800000"/>
            </a:ln>
          </p:spPr>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25" name="直接连接符 24"/>
            <p:cNvCxnSpPr>
              <a:cxnSpLocks noChangeShapeType="1"/>
              <a:stCxn id="19" idx="4"/>
              <a:endCxn id="21" idx="0"/>
            </p:cNvCxnSpPr>
            <p:nvPr/>
          </p:nvCxnSpPr>
          <p:spPr bwMode="auto">
            <a:xfrm rot="16200000" flipH="1">
              <a:off x="4081455" y="4695025"/>
              <a:ext cx="300037" cy="1"/>
            </a:xfrm>
            <a:prstGeom prst="line">
              <a:avLst/>
            </a:prstGeom>
            <a:noFill/>
            <a:ln w="28575" algn="ctr">
              <a:solidFill>
                <a:srgbClr val="C0262E"/>
              </a:solidFill>
              <a:round/>
            </a:ln>
          </p:spPr>
        </p:cxnSp>
      </p:gr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2658" y="2491510"/>
            <a:ext cx="3469567" cy="3613882"/>
          </a:xfrm>
          <a:prstGeom prst="rect">
            <a:avLst/>
          </a:prstGeom>
        </p:spPr>
      </p:pic>
      <p:sp>
        <p:nvSpPr>
          <p:cNvPr id="4"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15/42</a:t>
            </a:r>
          </a:p>
        </p:txBody>
      </p:sp>
      <p:sp>
        <p:nvSpPr>
          <p:cNvPr id="5" name="TextBox 42"/>
          <p:cNvSpPr txBox="1"/>
          <p:nvPr/>
        </p:nvSpPr>
        <p:spPr>
          <a:xfrm>
            <a:off x="1007277" y="1483916"/>
            <a:ext cx="7838263" cy="52324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400"/>
              </a:lnSpc>
            </a:pPr>
            <a:r>
              <a:rPr lang="zh-CN" altLang="en-US"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双亲结点（或父亲结点）。</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一个结点称为其后继结点的双亲结点。</a:t>
            </a:r>
          </a:p>
        </p:txBody>
      </p:sp>
      <p:grpSp>
        <p:nvGrpSpPr>
          <p:cNvPr id="9" name="组合 8"/>
          <p:cNvGrpSpPr/>
          <p:nvPr/>
        </p:nvGrpSpPr>
        <p:grpSpPr>
          <a:xfrm>
            <a:off x="2097613" y="5529493"/>
            <a:ext cx="3469567" cy="517274"/>
            <a:chOff x="1396240" y="2304668"/>
            <a:chExt cx="2107000" cy="480002"/>
          </a:xfrm>
        </p:grpSpPr>
        <p:sp>
          <p:nvSpPr>
            <p:cNvPr id="10" name="矩形: 圆角 9"/>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结点</a:t>
              </a:r>
              <a:r>
                <a:rPr lang="en-US" altLang="zh-CN" b="1" dirty="0">
                  <a:solidFill>
                    <a:schemeClr val="bg1"/>
                  </a:solidFill>
                  <a:latin typeface="微软雅黑" panose="020B0503020204020204" pitchFamily="34" charset="-122"/>
                  <a:ea typeface="微软雅黑" panose="020B0503020204020204" pitchFamily="34" charset="-122"/>
                </a:rPr>
                <a:t>E</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F</a:t>
              </a:r>
              <a:r>
                <a:rPr lang="zh-CN" altLang="en-US" b="1" dirty="0">
                  <a:solidFill>
                    <a:schemeClr val="bg1"/>
                  </a:solidFill>
                  <a:latin typeface="微软雅黑" panose="020B0503020204020204" pitchFamily="34" charset="-122"/>
                  <a:ea typeface="微软雅黑" panose="020B0503020204020204" pitchFamily="34" charset="-122"/>
                </a:rPr>
                <a:t>的双亲结点均为</a:t>
              </a:r>
              <a:r>
                <a:rPr lang="en-US" altLang="zh-CN" b="1" dirty="0">
                  <a:solidFill>
                    <a:schemeClr val="bg1"/>
                  </a:solidFill>
                  <a:latin typeface="微软雅黑" panose="020B0503020204020204" pitchFamily="34" charset="-122"/>
                  <a:ea typeface="微软雅黑" panose="020B0503020204020204" pitchFamily="34" charset="-122"/>
                </a:rPr>
                <a:t>C</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grpSp>
        <p:nvGrpSpPr>
          <p:cNvPr id="4" name="组合 3"/>
          <p:cNvGrpSpPr/>
          <p:nvPr/>
        </p:nvGrpSpPr>
        <p:grpSpPr>
          <a:xfrm>
            <a:off x="7115483" y="3318354"/>
            <a:ext cx="2808288" cy="2419350"/>
            <a:chOff x="3357554" y="2786058"/>
            <a:chExt cx="2808288" cy="2419350"/>
          </a:xfrm>
        </p:grpSpPr>
        <p:sp>
          <p:nvSpPr>
            <p:cNvPr id="5" name="Oval 7"/>
            <p:cNvSpPr>
              <a:spLocks noChangeArrowheads="1"/>
            </p:cNvSpPr>
            <p:nvPr/>
          </p:nvSpPr>
          <p:spPr bwMode="auto">
            <a:xfrm>
              <a:off x="4365617" y="2786058"/>
              <a:ext cx="360362"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9" name="Line 22"/>
            <p:cNvSpPr>
              <a:spLocks noChangeShapeType="1"/>
            </p:cNvSpPr>
            <p:nvPr/>
          </p:nvSpPr>
          <p:spPr bwMode="auto">
            <a:xfrm>
              <a:off x="4724392" y="2998783"/>
              <a:ext cx="731859" cy="593713"/>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3598862" y="3020991"/>
              <a:ext cx="785817" cy="571505"/>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7" name="Oval 8"/>
            <p:cNvSpPr>
              <a:spLocks noChangeArrowheads="1"/>
            </p:cNvSpPr>
            <p:nvPr/>
          </p:nvSpPr>
          <p:spPr bwMode="auto">
            <a:xfrm>
              <a:off x="3357554" y="3525657"/>
              <a:ext cx="360363"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8" name="Oval 9"/>
            <p:cNvSpPr>
              <a:spLocks noChangeArrowheads="1"/>
            </p:cNvSpPr>
            <p:nvPr/>
          </p:nvSpPr>
          <p:spPr bwMode="auto">
            <a:xfrm>
              <a:off x="4365617" y="3525657"/>
              <a:ext cx="360362" cy="360362"/>
            </a:xfrm>
            <a:prstGeom prst="ellipse">
              <a:avLst/>
            </a:prstGeom>
          </p:spPr>
          <p:style>
            <a:lnRef idx="1">
              <a:schemeClr val="accent2"/>
            </a:lnRef>
            <a:fillRef idx="3">
              <a:schemeClr val="accent2"/>
            </a:fillRef>
            <a:effectRef idx="2">
              <a:schemeClr val="accent2"/>
            </a:effectRef>
            <a:fontRef idx="minor">
              <a:schemeClr val="lt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9" name="Oval 10"/>
            <p:cNvSpPr>
              <a:spLocks noChangeArrowheads="1"/>
            </p:cNvSpPr>
            <p:nvPr/>
          </p:nvSpPr>
          <p:spPr bwMode="auto">
            <a:xfrm>
              <a:off x="5373679" y="3525657"/>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0" name="Oval 11"/>
            <p:cNvSpPr>
              <a:spLocks noChangeArrowheads="1"/>
            </p:cNvSpPr>
            <p:nvPr/>
          </p:nvSpPr>
          <p:spPr bwMode="auto">
            <a:xfrm>
              <a:off x="4051292" y="4184646"/>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1" name="Oval 12"/>
            <p:cNvSpPr>
              <a:spLocks noChangeArrowheads="1"/>
            </p:cNvSpPr>
            <p:nvPr/>
          </p:nvSpPr>
          <p:spPr bwMode="auto">
            <a:xfrm>
              <a:off x="4730742" y="4184646"/>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2" name="Oval 15"/>
            <p:cNvSpPr>
              <a:spLocks noChangeArrowheads="1"/>
            </p:cNvSpPr>
            <p:nvPr/>
          </p:nvSpPr>
          <p:spPr bwMode="auto">
            <a:xfrm>
              <a:off x="4051292" y="4845045"/>
              <a:ext cx="360363" cy="360363"/>
            </a:xfrm>
            <a:prstGeom prst="ellipse">
              <a:avLst/>
            </a:prstGeom>
            <a:solidFill>
              <a:srgbClr val="C6C6C6"/>
            </a:solidFill>
            <a:ln>
              <a:solidFill>
                <a:srgbClr val="C6C6C6"/>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33" name="Oval 16"/>
            <p:cNvSpPr>
              <a:spLocks noChangeArrowheads="1"/>
            </p:cNvSpPr>
            <p:nvPr/>
          </p:nvSpPr>
          <p:spPr bwMode="auto">
            <a:xfrm>
              <a:off x="5805479" y="4184646"/>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4" name="Line 21"/>
            <p:cNvSpPr>
              <a:spLocks noChangeShapeType="1"/>
            </p:cNvSpPr>
            <p:nvPr/>
          </p:nvSpPr>
          <p:spPr bwMode="auto">
            <a:xfrm>
              <a:off x="4543417" y="3146420"/>
              <a:ext cx="0" cy="360363"/>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5"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36" name="直接连接符 35"/>
            <p:cNvCxnSpPr>
              <a:cxnSpLocks noChangeShapeType="1"/>
              <a:stCxn id="30" idx="4"/>
              <a:endCxn id="32" idx="0"/>
            </p:cNvCxnSpPr>
            <p:nvPr/>
          </p:nvCxnSpPr>
          <p:spPr bwMode="auto">
            <a:xfrm rot="16200000" flipH="1">
              <a:off x="4081455" y="4695025"/>
              <a:ext cx="300037" cy="1"/>
            </a:xfrm>
            <a:prstGeom prst="line">
              <a:avLst/>
            </a:prstGeom>
            <a:noFill/>
            <a:ln w="28575" algn="ctr">
              <a:solidFill>
                <a:srgbClr val="C0262E"/>
              </a:solidFill>
              <a:round/>
            </a:ln>
          </p:spPr>
        </p:cxnSp>
      </p:grpSp>
      <p:pic>
        <p:nvPicPr>
          <p:cNvPr id="39" name="图片 38"/>
          <p:cNvPicPr>
            <a:picLocks noChangeAspect="1"/>
          </p:cNvPicPr>
          <p:nvPr/>
        </p:nvPicPr>
        <p:blipFill rotWithShape="1">
          <a:blip r:embed="rId2" cstate="print">
            <a:extLst>
              <a:ext uri="{28A0092B-C50C-407E-A947-70E740481C1C}">
                <a14:useLocalDpi xmlns:a14="http://schemas.microsoft.com/office/drawing/2010/main" val="0"/>
              </a:ext>
            </a:extLst>
          </a:blip>
          <a:srcRect l="8509" t="7187" r="9793" b="8804"/>
          <a:stretch>
            <a:fillRect/>
          </a:stretch>
        </p:blipFill>
        <p:spPr>
          <a:xfrm>
            <a:off x="1636237" y="2833122"/>
            <a:ext cx="2660805" cy="2654964"/>
          </a:xfrm>
          <a:prstGeom prst="rect">
            <a:avLst/>
          </a:prstGeom>
        </p:spPr>
      </p:pic>
      <p:sp>
        <p:nvSpPr>
          <p:cNvPr id="40"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16/42</a:t>
            </a:r>
          </a:p>
        </p:txBody>
      </p:sp>
      <p:grpSp>
        <p:nvGrpSpPr>
          <p:cNvPr id="8" name="组合 7"/>
          <p:cNvGrpSpPr/>
          <p:nvPr/>
        </p:nvGrpSpPr>
        <p:grpSpPr>
          <a:xfrm>
            <a:off x="6414447" y="2393437"/>
            <a:ext cx="3773798" cy="517274"/>
            <a:chOff x="1396240" y="2304668"/>
            <a:chExt cx="2107000" cy="480002"/>
          </a:xfrm>
        </p:grpSpPr>
        <p:sp>
          <p:nvSpPr>
            <p:cNvPr id="14" name="矩形: 圆角 13"/>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结点</a:t>
              </a:r>
              <a:r>
                <a:rPr lang="en-US" altLang="zh-CN" b="1" dirty="0">
                  <a:solidFill>
                    <a:schemeClr val="bg1"/>
                  </a:solidFill>
                  <a:latin typeface="微软雅黑" panose="020B0503020204020204" pitchFamily="34" charset="-122"/>
                  <a:ea typeface="微软雅黑" panose="020B0503020204020204" pitchFamily="34" charset="-122"/>
                </a:rPr>
                <a:t>C</a:t>
              </a:r>
              <a:r>
                <a:rPr lang="zh-CN" altLang="en-US" b="1" dirty="0">
                  <a:solidFill>
                    <a:schemeClr val="bg1"/>
                  </a:solidFill>
                  <a:latin typeface="微软雅黑" panose="020B0503020204020204" pitchFamily="34" charset="-122"/>
                  <a:ea typeface="微软雅黑" panose="020B0503020204020204" pitchFamily="34" charset="-122"/>
                </a:rPr>
                <a:t>结点的子孙结点为</a:t>
              </a:r>
              <a:r>
                <a:rPr lang="en-US" altLang="zh-CN" b="1" dirty="0">
                  <a:solidFill>
                    <a:schemeClr val="bg1"/>
                  </a:solidFill>
                  <a:latin typeface="微软雅黑" panose="020B0503020204020204" pitchFamily="34" charset="-122"/>
                  <a:ea typeface="微软雅黑" panose="020B0503020204020204" pitchFamily="34" charset="-122"/>
                </a:rPr>
                <a:t>E</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F</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H</a:t>
              </a:r>
            </a:p>
          </p:txBody>
        </p:sp>
      </p:grpSp>
      <p:sp>
        <p:nvSpPr>
          <p:cNvPr id="16" name="TextBox 42"/>
          <p:cNvSpPr txBox="1"/>
          <p:nvPr/>
        </p:nvSpPr>
        <p:spPr>
          <a:xfrm>
            <a:off x="1103596" y="1436125"/>
            <a:ext cx="8510334" cy="52324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400"/>
              </a:lnSpc>
            </a:pPr>
            <a:r>
              <a:rPr lang="zh-CN" altLang="en-US"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子孙结点。</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一个结点的子树中除该结点外的所有结点称之为该结点的子孙结点。</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13" name="TextBox 33"/>
          <p:cNvSpPr txBox="1">
            <a:spLocks noChangeArrowheads="1"/>
          </p:cNvSpPr>
          <p:nvPr/>
        </p:nvSpPr>
        <p:spPr bwMode="auto">
          <a:xfrm>
            <a:off x="785786" y="1343355"/>
            <a:ext cx="9672664" cy="808990"/>
          </a:xfrm>
          <a:prstGeom prst="rect">
            <a:avLst/>
          </a:prstGeom>
          <a:noFill/>
          <a:ln w="9525">
            <a:noFill/>
            <a:miter lim="800000"/>
          </a:ln>
        </p:spPr>
        <p:txBody>
          <a:bodyPr wrap="square">
            <a:spAutoFit/>
          </a:bodyPr>
          <a:lstStyle/>
          <a:p>
            <a:pPr marL="457200" indent="-457200">
              <a:lnSpc>
                <a:spcPts val="2800"/>
              </a:lnSpc>
              <a:buBlip>
                <a:blip r:embed="rId2"/>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祖先结点</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。从树根结点到达某个结点的路径上通过的所有结点称为该结点的祖先结点（不含该结点自身）。</a:t>
            </a:r>
          </a:p>
        </p:txBody>
      </p:sp>
      <p:grpSp>
        <p:nvGrpSpPr>
          <p:cNvPr id="4" name="组合 3"/>
          <p:cNvGrpSpPr/>
          <p:nvPr/>
        </p:nvGrpSpPr>
        <p:grpSpPr>
          <a:xfrm>
            <a:off x="4409590" y="2924404"/>
            <a:ext cx="2808288" cy="2419350"/>
            <a:chOff x="3357554" y="2786058"/>
            <a:chExt cx="2808288" cy="2419350"/>
          </a:xfrm>
        </p:grpSpPr>
        <p:sp>
          <p:nvSpPr>
            <p:cNvPr id="5" name="Oval 7"/>
            <p:cNvSpPr>
              <a:spLocks noChangeArrowheads="1"/>
            </p:cNvSpPr>
            <p:nvPr/>
          </p:nvSpPr>
          <p:spPr bwMode="auto">
            <a:xfrm>
              <a:off x="4365617" y="2786058"/>
              <a:ext cx="360362" cy="360362"/>
            </a:xfrm>
            <a:prstGeom prst="ellipse">
              <a:avLst/>
            </a:prstGeom>
          </p:spPr>
          <p:style>
            <a:lnRef idx="1">
              <a:schemeClr val="accent2"/>
            </a:lnRef>
            <a:fillRef idx="3">
              <a:schemeClr val="accent2"/>
            </a:fillRef>
            <a:effectRef idx="2">
              <a:schemeClr val="accent2"/>
            </a:effectRef>
            <a:fontRef idx="minor">
              <a:schemeClr val="lt1"/>
            </a:fontRef>
          </p:style>
          <p:txBody>
            <a:bodyPr wrap="none" lIns="0" rIns="0" anchor="ctr"/>
            <a:lstStyle/>
            <a:p>
              <a:pPr algn="ctr">
                <a:lnSpc>
                  <a:spcPts val="2500"/>
                </a:lnSpc>
              </a:pPr>
              <a:r>
                <a:rPr lang="en-US" altLang="zh-CN" dirty="0">
                  <a:solidFill>
                    <a:srgbClr val="525252"/>
                  </a:solidFill>
                  <a:latin typeface="微软雅黑" panose="020B0503020204020204" pitchFamily="34" charset="-122"/>
                  <a:ea typeface="微软雅黑" panose="020B0503020204020204" pitchFamily="34" charset="-122"/>
                </a:rPr>
                <a:t>A</a:t>
              </a:r>
            </a:p>
          </p:txBody>
        </p:sp>
        <p:sp>
          <p:nvSpPr>
            <p:cNvPr id="9" name="Line 22"/>
            <p:cNvSpPr>
              <a:spLocks noChangeShapeType="1"/>
            </p:cNvSpPr>
            <p:nvPr/>
          </p:nvSpPr>
          <p:spPr bwMode="auto">
            <a:xfrm>
              <a:off x="4724392" y="2998783"/>
              <a:ext cx="731859" cy="593713"/>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3598862" y="3020991"/>
              <a:ext cx="785817" cy="571505"/>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7" name="Oval 8"/>
            <p:cNvSpPr>
              <a:spLocks noChangeArrowheads="1"/>
            </p:cNvSpPr>
            <p:nvPr/>
          </p:nvSpPr>
          <p:spPr bwMode="auto">
            <a:xfrm>
              <a:off x="3357554" y="3525657"/>
              <a:ext cx="360363"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8" name="Oval 9"/>
            <p:cNvSpPr>
              <a:spLocks noChangeArrowheads="1"/>
            </p:cNvSpPr>
            <p:nvPr/>
          </p:nvSpPr>
          <p:spPr bwMode="auto">
            <a:xfrm>
              <a:off x="4365617" y="3525657"/>
              <a:ext cx="360362" cy="360362"/>
            </a:xfrm>
            <a:prstGeom prst="ellipse">
              <a:avLst/>
            </a:prstGeom>
          </p:spPr>
          <p:style>
            <a:lnRef idx="1">
              <a:schemeClr val="accent2"/>
            </a:lnRef>
            <a:fillRef idx="3">
              <a:schemeClr val="accent2"/>
            </a:fillRef>
            <a:effectRef idx="2">
              <a:schemeClr val="accent2"/>
            </a:effectRef>
            <a:fontRef idx="minor">
              <a:schemeClr val="lt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9" name="Oval 10"/>
            <p:cNvSpPr>
              <a:spLocks noChangeArrowheads="1"/>
            </p:cNvSpPr>
            <p:nvPr/>
          </p:nvSpPr>
          <p:spPr bwMode="auto">
            <a:xfrm>
              <a:off x="5373679" y="3525657"/>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0" name="Oval 11"/>
            <p:cNvSpPr>
              <a:spLocks noChangeArrowheads="1"/>
            </p:cNvSpPr>
            <p:nvPr/>
          </p:nvSpPr>
          <p:spPr bwMode="auto">
            <a:xfrm>
              <a:off x="4051292" y="4184646"/>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1" name="Oval 12"/>
            <p:cNvSpPr>
              <a:spLocks noChangeArrowheads="1"/>
            </p:cNvSpPr>
            <p:nvPr/>
          </p:nvSpPr>
          <p:spPr bwMode="auto">
            <a:xfrm>
              <a:off x="4730742" y="4184646"/>
              <a:ext cx="360362" cy="360362"/>
            </a:xfrm>
            <a:prstGeom prst="ellipse">
              <a:avLst/>
            </a:prstGeom>
            <a:solidFill>
              <a:schemeClr val="accent5">
                <a:lumMod val="40000"/>
                <a:lumOff val="60000"/>
              </a:schemeClr>
            </a:solidFill>
            <a:ln>
              <a:solidFill>
                <a:schemeClr val="accent5">
                  <a:lumMod val="40000"/>
                  <a:lumOff val="60000"/>
                </a:schemeClr>
              </a:solidFill>
            </a:ln>
          </p:spPr>
          <p:style>
            <a:lnRef idx="1">
              <a:schemeClr val="accent3"/>
            </a:lnRef>
            <a:fillRef idx="2">
              <a:schemeClr val="accent3"/>
            </a:fillRef>
            <a:effectRef idx="1">
              <a:schemeClr val="accent3"/>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2" name="Oval 15"/>
            <p:cNvSpPr>
              <a:spLocks noChangeArrowheads="1"/>
            </p:cNvSpPr>
            <p:nvPr/>
          </p:nvSpPr>
          <p:spPr bwMode="auto">
            <a:xfrm>
              <a:off x="4051292" y="4845045"/>
              <a:ext cx="360363" cy="360363"/>
            </a:xfrm>
            <a:prstGeom prst="ellipse">
              <a:avLst/>
            </a:prstGeom>
            <a:solidFill>
              <a:srgbClr val="C6C6C6"/>
            </a:solidFill>
            <a:ln>
              <a:solidFill>
                <a:srgbClr val="C6C6C6"/>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33" name="Oval 16"/>
            <p:cNvSpPr>
              <a:spLocks noChangeArrowheads="1"/>
            </p:cNvSpPr>
            <p:nvPr/>
          </p:nvSpPr>
          <p:spPr bwMode="auto">
            <a:xfrm>
              <a:off x="5805479" y="4184646"/>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4" name="Line 21"/>
            <p:cNvSpPr>
              <a:spLocks noChangeShapeType="1"/>
            </p:cNvSpPr>
            <p:nvPr/>
          </p:nvSpPr>
          <p:spPr bwMode="auto">
            <a:xfrm>
              <a:off x="4543417" y="3146420"/>
              <a:ext cx="0" cy="360363"/>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5"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36" name="直接连接符 35"/>
            <p:cNvCxnSpPr>
              <a:cxnSpLocks noChangeShapeType="1"/>
              <a:stCxn id="30" idx="4"/>
              <a:endCxn id="32" idx="0"/>
            </p:cNvCxnSpPr>
            <p:nvPr/>
          </p:nvCxnSpPr>
          <p:spPr bwMode="auto">
            <a:xfrm rot="16200000" flipH="1">
              <a:off x="4081455" y="4695025"/>
              <a:ext cx="300037" cy="1"/>
            </a:xfrm>
            <a:prstGeom prst="line">
              <a:avLst/>
            </a:prstGeom>
            <a:noFill/>
            <a:ln w="28575" algn="ctr">
              <a:solidFill>
                <a:srgbClr val="C0262E"/>
              </a:solidFill>
              <a:round/>
            </a:ln>
          </p:spPr>
        </p:cxnSp>
      </p:grpSp>
      <p:pic>
        <p:nvPicPr>
          <p:cNvPr id="37" name="图片 36"/>
          <p:cNvPicPr>
            <a:picLocks noChangeAspect="1"/>
          </p:cNvPicPr>
          <p:nvPr/>
        </p:nvPicPr>
        <p:blipFill rotWithShape="1">
          <a:blip r:embed="rId3" cstate="print">
            <a:extLst>
              <a:ext uri="{28A0092B-C50C-407E-A947-70E740481C1C}">
                <a14:useLocalDpi xmlns:a14="http://schemas.microsoft.com/office/drawing/2010/main" val="0"/>
              </a:ext>
            </a:extLst>
          </a:blip>
          <a:srcRect l="8509" t="7187" r="9793" b="8804"/>
          <a:stretch>
            <a:fillRect/>
          </a:stretch>
        </p:blipFill>
        <p:spPr>
          <a:xfrm>
            <a:off x="751543" y="2859681"/>
            <a:ext cx="2660805" cy="2654964"/>
          </a:xfrm>
          <a:prstGeom prst="rect">
            <a:avLst/>
          </a:prstGeom>
        </p:spPr>
      </p:pic>
      <p:sp>
        <p:nvSpPr>
          <p:cNvPr id="6"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17/42</a:t>
            </a:r>
          </a:p>
        </p:txBody>
      </p:sp>
      <p:grpSp>
        <p:nvGrpSpPr>
          <p:cNvPr id="14" name="组合 13"/>
          <p:cNvGrpSpPr/>
          <p:nvPr/>
        </p:nvGrpSpPr>
        <p:grpSpPr>
          <a:xfrm>
            <a:off x="7771967" y="3730842"/>
            <a:ext cx="3113811" cy="517274"/>
            <a:chOff x="1396240" y="2304668"/>
            <a:chExt cx="2107000" cy="480002"/>
          </a:xfrm>
        </p:grpSpPr>
        <p:sp>
          <p:nvSpPr>
            <p:cNvPr id="15" name="矩形: 圆角 14"/>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3295" y="2360437"/>
              <a:ext cx="2003337"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结点</a:t>
              </a:r>
              <a:r>
                <a:rPr lang="en-US" altLang="zh-CN" b="1" dirty="0">
                  <a:solidFill>
                    <a:schemeClr val="bg1"/>
                  </a:solidFill>
                  <a:latin typeface="微软雅黑" panose="020B0503020204020204" pitchFamily="34" charset="-122"/>
                  <a:ea typeface="微软雅黑" panose="020B0503020204020204" pitchFamily="34" charset="-122"/>
                </a:rPr>
                <a:t>F</a:t>
              </a:r>
              <a:r>
                <a:rPr lang="zh-CN" altLang="en-US" b="1" dirty="0">
                  <a:solidFill>
                    <a:schemeClr val="bg1"/>
                  </a:solidFill>
                  <a:latin typeface="微软雅黑" panose="020B0503020204020204" pitchFamily="34" charset="-122"/>
                  <a:ea typeface="微软雅黑" panose="020B0503020204020204" pitchFamily="34" charset="-122"/>
                </a:rPr>
                <a:t>的祖先结点为</a:t>
              </a:r>
              <a:r>
                <a:rPr lang="en-US" altLang="zh-CN" b="1" dirty="0">
                  <a:solidFill>
                    <a:schemeClr val="bg1"/>
                  </a:solidFill>
                  <a:latin typeface="微软雅黑" panose="020B0503020204020204" pitchFamily="34" charset="-122"/>
                  <a:ea typeface="微软雅黑" panose="020B0503020204020204" pitchFamily="34" charset="-122"/>
                </a:rPr>
                <a:t>A</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C</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2" cstate="print">
            <a:extLst>
              <a:ext uri="{28A0092B-C50C-407E-A947-70E740481C1C}">
                <a14:useLocalDpi xmlns:a14="http://schemas.microsoft.com/office/drawing/2010/main" val="0"/>
              </a:ext>
            </a:extLst>
          </a:blip>
          <a:srcRect l="10400" t="3043" r="3999" b="3494"/>
          <a:stretch>
            <a:fillRect/>
          </a:stretch>
        </p:blipFill>
        <p:spPr>
          <a:xfrm flipH="1">
            <a:off x="493295" y="2519867"/>
            <a:ext cx="4431114" cy="3808941"/>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13" name="TextBox 33"/>
          <p:cNvSpPr txBox="1">
            <a:spLocks noChangeArrowheads="1"/>
          </p:cNvSpPr>
          <p:nvPr/>
        </p:nvSpPr>
        <p:spPr bwMode="auto">
          <a:xfrm>
            <a:off x="785786" y="1343355"/>
            <a:ext cx="9672664" cy="450215"/>
          </a:xfrm>
          <a:prstGeom prst="rect">
            <a:avLst/>
          </a:prstGeom>
          <a:noFill/>
          <a:ln w="9525">
            <a:noFill/>
            <a:miter lim="800000"/>
          </a:ln>
        </p:spPr>
        <p:txBody>
          <a:bodyPr wrap="square">
            <a:spAutoFit/>
          </a:bodyPr>
          <a:lstStyle/>
          <a:p>
            <a:pPr marL="457200" indent="-457200">
              <a:lnSpc>
                <a:spcPts val="2800"/>
              </a:lnSpc>
              <a:buBlip>
                <a:blip r:embed="rId3"/>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兄弟结点</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。具有同一双亲的结点互相称之为兄弟结点。</a:t>
            </a:r>
          </a:p>
        </p:txBody>
      </p:sp>
      <p:grpSp>
        <p:nvGrpSpPr>
          <p:cNvPr id="4" name="组合 3"/>
          <p:cNvGrpSpPr/>
          <p:nvPr/>
        </p:nvGrpSpPr>
        <p:grpSpPr>
          <a:xfrm>
            <a:off x="6280322" y="2672616"/>
            <a:ext cx="2808288" cy="2419350"/>
            <a:chOff x="3357554" y="2786058"/>
            <a:chExt cx="2808288" cy="2419350"/>
          </a:xfrm>
        </p:grpSpPr>
        <p:sp>
          <p:nvSpPr>
            <p:cNvPr id="5" name="Oval 7"/>
            <p:cNvSpPr>
              <a:spLocks noChangeArrowheads="1"/>
            </p:cNvSpPr>
            <p:nvPr/>
          </p:nvSpPr>
          <p:spPr bwMode="auto">
            <a:xfrm>
              <a:off x="4365617" y="2786058"/>
              <a:ext cx="360362" cy="360362"/>
            </a:xfrm>
            <a:prstGeom prst="ellipse">
              <a:avLst/>
            </a:prstGeom>
            <a:solidFill>
              <a:srgbClr val="F6B69B"/>
            </a:solidFill>
            <a:ln>
              <a:solidFill>
                <a:srgbClr val="C0262E"/>
              </a:solidFill>
            </a:ln>
          </p:spPr>
          <p:style>
            <a:lnRef idx="1">
              <a:schemeClr val="accent2"/>
            </a:lnRef>
            <a:fillRef idx="3">
              <a:schemeClr val="accent2"/>
            </a:fillRef>
            <a:effectRef idx="2">
              <a:schemeClr val="accent2"/>
            </a:effectRef>
            <a:fontRef idx="minor">
              <a:schemeClr val="lt1"/>
            </a:fontRef>
          </p:style>
          <p:txBody>
            <a:bodyPr wrap="none" lIns="0" rIns="0" anchor="ctr"/>
            <a:lstStyle/>
            <a:p>
              <a:pPr algn="ctr">
                <a:lnSpc>
                  <a:spcPts val="2500"/>
                </a:lnSpc>
              </a:pPr>
              <a:r>
                <a:rPr lang="en-US" altLang="zh-CN" dirty="0">
                  <a:solidFill>
                    <a:srgbClr val="525252"/>
                  </a:solidFill>
                  <a:latin typeface="微软雅黑" panose="020B0503020204020204" pitchFamily="34" charset="-122"/>
                  <a:ea typeface="微软雅黑" panose="020B0503020204020204" pitchFamily="34" charset="-122"/>
                </a:rPr>
                <a:t>A</a:t>
              </a:r>
            </a:p>
          </p:txBody>
        </p:sp>
        <p:sp>
          <p:nvSpPr>
            <p:cNvPr id="9" name="Line 22"/>
            <p:cNvSpPr>
              <a:spLocks noChangeShapeType="1"/>
            </p:cNvSpPr>
            <p:nvPr/>
          </p:nvSpPr>
          <p:spPr bwMode="auto">
            <a:xfrm>
              <a:off x="4724392" y="2998783"/>
              <a:ext cx="731859" cy="593713"/>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3598862" y="3020991"/>
              <a:ext cx="785817" cy="571505"/>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7" name="Oval 8"/>
            <p:cNvSpPr>
              <a:spLocks noChangeArrowheads="1"/>
            </p:cNvSpPr>
            <p:nvPr/>
          </p:nvSpPr>
          <p:spPr bwMode="auto">
            <a:xfrm>
              <a:off x="3357554" y="3525657"/>
              <a:ext cx="360363" cy="360362"/>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8" name="Oval 9"/>
            <p:cNvSpPr>
              <a:spLocks noChangeArrowheads="1"/>
            </p:cNvSpPr>
            <p:nvPr/>
          </p:nvSpPr>
          <p:spPr bwMode="auto">
            <a:xfrm>
              <a:off x="4365617" y="3525657"/>
              <a:ext cx="360362" cy="360362"/>
            </a:xfrm>
            <a:prstGeom prst="ellipse">
              <a:avLst/>
            </a:prstGeom>
            <a:solidFill>
              <a:srgbClr val="F6B69B"/>
            </a:solidFill>
            <a:ln>
              <a:solidFill>
                <a:srgbClr val="C0262E"/>
              </a:solidFill>
            </a:ln>
          </p:spPr>
          <p:style>
            <a:lnRef idx="1">
              <a:schemeClr val="accent2"/>
            </a:lnRef>
            <a:fillRef idx="3">
              <a:schemeClr val="accent2"/>
            </a:fillRef>
            <a:effectRef idx="2">
              <a:schemeClr val="accent2"/>
            </a:effectRef>
            <a:fontRef idx="minor">
              <a:schemeClr val="lt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9" name="Oval 10"/>
            <p:cNvSpPr>
              <a:spLocks noChangeArrowheads="1"/>
            </p:cNvSpPr>
            <p:nvPr/>
          </p:nvSpPr>
          <p:spPr bwMode="auto">
            <a:xfrm>
              <a:off x="5373679" y="3525657"/>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0" name="Oval 11"/>
            <p:cNvSpPr>
              <a:spLocks noChangeArrowheads="1"/>
            </p:cNvSpPr>
            <p:nvPr/>
          </p:nvSpPr>
          <p:spPr bwMode="auto">
            <a:xfrm>
              <a:off x="4051292" y="4184646"/>
              <a:ext cx="360362" cy="360362"/>
            </a:xfrm>
            <a:prstGeom prst="ellipse">
              <a:avLst/>
            </a:prstGeom>
            <a:solidFill>
              <a:schemeClr val="accent5">
                <a:lumMod val="40000"/>
                <a:lumOff val="60000"/>
              </a:schemeClr>
            </a:solidFill>
            <a:ln>
              <a:solidFill>
                <a:schemeClr val="accent5">
                  <a:lumMod val="40000"/>
                  <a:lumOff val="60000"/>
                </a:schemeClr>
              </a:solidFill>
            </a:ln>
          </p:spPr>
          <p:style>
            <a:lnRef idx="1">
              <a:schemeClr val="accent3"/>
            </a:lnRef>
            <a:fillRef idx="2">
              <a:schemeClr val="accent3"/>
            </a:fillRef>
            <a:effectRef idx="1">
              <a:schemeClr val="accent3"/>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1" name="Oval 12"/>
            <p:cNvSpPr>
              <a:spLocks noChangeArrowheads="1"/>
            </p:cNvSpPr>
            <p:nvPr/>
          </p:nvSpPr>
          <p:spPr bwMode="auto">
            <a:xfrm>
              <a:off x="4730742" y="4184646"/>
              <a:ext cx="360362" cy="360362"/>
            </a:xfrm>
            <a:prstGeom prst="ellipse">
              <a:avLst/>
            </a:prstGeom>
            <a:solidFill>
              <a:schemeClr val="accent5">
                <a:lumMod val="40000"/>
                <a:lumOff val="60000"/>
              </a:schemeClr>
            </a:solidFill>
            <a:ln>
              <a:solidFill>
                <a:schemeClr val="accent5">
                  <a:lumMod val="40000"/>
                  <a:lumOff val="60000"/>
                </a:schemeClr>
              </a:solidFill>
            </a:ln>
          </p:spPr>
          <p:style>
            <a:lnRef idx="1">
              <a:schemeClr val="accent3"/>
            </a:lnRef>
            <a:fillRef idx="2">
              <a:schemeClr val="accent3"/>
            </a:fillRef>
            <a:effectRef idx="1">
              <a:schemeClr val="accent3"/>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2" name="Oval 15"/>
            <p:cNvSpPr>
              <a:spLocks noChangeArrowheads="1"/>
            </p:cNvSpPr>
            <p:nvPr/>
          </p:nvSpPr>
          <p:spPr bwMode="auto">
            <a:xfrm>
              <a:off x="4051292" y="4845045"/>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33" name="Oval 16"/>
            <p:cNvSpPr>
              <a:spLocks noChangeArrowheads="1"/>
            </p:cNvSpPr>
            <p:nvPr/>
          </p:nvSpPr>
          <p:spPr bwMode="auto">
            <a:xfrm>
              <a:off x="5805479" y="4184646"/>
              <a:ext cx="360363" cy="360363"/>
            </a:xfrm>
            <a:prstGeom prst="ellipse">
              <a:avLst/>
            </a:prstGeom>
            <a:solidFill>
              <a:srgbClr val="F6B69B"/>
            </a:solid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ts val="2500"/>
                </a:lnSpc>
                <a:spcBef>
                  <a:spcPts val="0"/>
                </a:spcBef>
              </a:pP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4" name="Line 21"/>
            <p:cNvSpPr>
              <a:spLocks noChangeShapeType="1"/>
            </p:cNvSpPr>
            <p:nvPr/>
          </p:nvSpPr>
          <p:spPr bwMode="auto">
            <a:xfrm>
              <a:off x="4543417" y="3146420"/>
              <a:ext cx="0" cy="360363"/>
            </a:xfrm>
            <a:prstGeom prst="line">
              <a:avLst/>
            </a:pr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5"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C0262E"/>
              </a:solidFill>
              <a:miter lim="800000"/>
            </a:ln>
          </p:spPr>
          <p:txBody>
            <a:bodyPr wrap="none" lIns="0" rIns="0"/>
            <a:lstStyle/>
            <a:p>
              <a:pPr algn="ctr">
                <a:lnSpc>
                  <a:spcPts val="2500"/>
                </a:lnSpc>
                <a:spcBef>
                  <a:spcPts val="0"/>
                </a:spcBef>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36" name="直接连接符 35"/>
            <p:cNvCxnSpPr>
              <a:cxnSpLocks noChangeShapeType="1"/>
              <a:stCxn id="30" idx="4"/>
              <a:endCxn id="32" idx="0"/>
            </p:cNvCxnSpPr>
            <p:nvPr/>
          </p:nvCxnSpPr>
          <p:spPr bwMode="auto">
            <a:xfrm rot="16200000" flipH="1">
              <a:off x="4081455" y="4695025"/>
              <a:ext cx="300037" cy="1"/>
            </a:xfrm>
            <a:prstGeom prst="line">
              <a:avLst/>
            </a:prstGeom>
            <a:noFill/>
            <a:ln w="28575" algn="ctr">
              <a:solidFill>
                <a:srgbClr val="C0262E"/>
              </a:solidFill>
              <a:round/>
            </a:ln>
          </p:spPr>
        </p:cxnSp>
      </p:grpSp>
      <p:sp>
        <p:nvSpPr>
          <p:cNvPr id="7"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18/42</a:t>
            </a:r>
          </a:p>
        </p:txBody>
      </p:sp>
      <p:grpSp>
        <p:nvGrpSpPr>
          <p:cNvPr id="8" name="组合 7"/>
          <p:cNvGrpSpPr/>
          <p:nvPr/>
        </p:nvGrpSpPr>
        <p:grpSpPr>
          <a:xfrm>
            <a:off x="2092458" y="3072048"/>
            <a:ext cx="2588701" cy="517274"/>
            <a:chOff x="1396240" y="2304668"/>
            <a:chExt cx="2107000" cy="480002"/>
          </a:xfrm>
        </p:grpSpPr>
        <p:sp>
          <p:nvSpPr>
            <p:cNvPr id="14" name="矩形: 圆角 13"/>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433295" y="2360437"/>
              <a:ext cx="2003337"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结点</a:t>
              </a:r>
              <a:r>
                <a:rPr lang="en-US" altLang="zh-CN" b="1" dirty="0">
                  <a:solidFill>
                    <a:schemeClr val="bg1"/>
                  </a:solidFill>
                  <a:latin typeface="微软雅黑" panose="020B0503020204020204" pitchFamily="34" charset="-122"/>
                  <a:ea typeface="微软雅黑" panose="020B0503020204020204" pitchFamily="34" charset="-122"/>
                </a:rPr>
                <a:t>E</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F</a:t>
              </a:r>
              <a:r>
                <a:rPr lang="zh-CN" altLang="en-US" b="1" dirty="0">
                  <a:solidFill>
                    <a:schemeClr val="bg1"/>
                  </a:solidFill>
                  <a:latin typeface="微软雅黑" panose="020B0503020204020204" pitchFamily="34" charset="-122"/>
                  <a:ea typeface="微软雅黑" panose="020B0503020204020204" pitchFamily="34" charset="-122"/>
                </a:rPr>
                <a:t>是兄弟结点</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3074" y="147761"/>
            <a:ext cx="2675255"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第</a:t>
            </a:r>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章  树和二叉树</a:t>
            </a:r>
          </a:p>
        </p:txBody>
      </p:sp>
      <p:sp>
        <p:nvSpPr>
          <p:cNvPr id="26" name="矩形: 圆角 25"/>
          <p:cNvSpPr/>
          <p:nvPr/>
        </p:nvSpPr>
        <p:spPr>
          <a:xfrm>
            <a:off x="3906234" y="139339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a:latin typeface="微软雅黑" panose="020B0503020204020204" pitchFamily="34" charset="-122"/>
                <a:ea typeface="微软雅黑" panose="020B0503020204020204" pitchFamily="34" charset="-122"/>
                <a:cs typeface="Times New Roman" panose="02020603050405020304" pitchFamily="18" charset="0"/>
              </a:rPr>
              <a:t>6.1 </a:t>
            </a: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树</a:t>
            </a:r>
            <a:endParaRPr lang="en-US" altLang="zh-CN" sz="1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圆角 26"/>
          <p:cNvSpPr/>
          <p:nvPr/>
        </p:nvSpPr>
        <p:spPr>
          <a:xfrm>
            <a:off x="3906234" y="196581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6.2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二 叉 树</a:t>
            </a:r>
          </a:p>
        </p:txBody>
      </p:sp>
      <p:sp>
        <p:nvSpPr>
          <p:cNvPr id="28" name="矩形: 圆角 27"/>
          <p:cNvSpPr/>
          <p:nvPr/>
        </p:nvSpPr>
        <p:spPr>
          <a:xfrm>
            <a:off x="3906234" y="253823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6.3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二叉树先序、中序和后序遍历</a:t>
            </a:r>
          </a:p>
        </p:txBody>
      </p:sp>
      <p:sp>
        <p:nvSpPr>
          <p:cNvPr id="29" name="矩形: 圆角 28"/>
          <p:cNvSpPr/>
          <p:nvPr/>
        </p:nvSpPr>
        <p:spPr>
          <a:xfrm>
            <a:off x="3906233" y="3110659"/>
            <a:ext cx="3736800" cy="460800"/>
          </a:xfrm>
          <a:prstGeom prst="roundRect">
            <a:avLst>
              <a:gd name="adj" fmla="val 2857"/>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6.4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二叉树的层次遍历</a:t>
            </a:r>
          </a:p>
        </p:txBody>
      </p:sp>
      <p:sp>
        <p:nvSpPr>
          <p:cNvPr id="30" name="矩形: 圆角 29"/>
          <p:cNvSpPr/>
          <p:nvPr/>
        </p:nvSpPr>
        <p:spPr>
          <a:xfrm>
            <a:off x="3906234" y="368307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6.5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二 叉 树的构造</a:t>
            </a:r>
          </a:p>
        </p:txBody>
      </p:sp>
      <p:sp>
        <p:nvSpPr>
          <p:cNvPr id="31" name="矩形: 圆角 30"/>
          <p:cNvSpPr/>
          <p:nvPr/>
        </p:nvSpPr>
        <p:spPr>
          <a:xfrm>
            <a:off x="3906231" y="425549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6.6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线索二叉树</a:t>
            </a:r>
          </a:p>
        </p:txBody>
      </p:sp>
      <p:sp>
        <p:nvSpPr>
          <p:cNvPr id="32" name="矩形: 圆角 31"/>
          <p:cNvSpPr/>
          <p:nvPr/>
        </p:nvSpPr>
        <p:spPr>
          <a:xfrm>
            <a:off x="3906230" y="482791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6.7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哈夫曼树</a:t>
            </a:r>
          </a:p>
        </p:txBody>
      </p:sp>
      <p:sp>
        <p:nvSpPr>
          <p:cNvPr id="33" name="矩形: 圆角 32"/>
          <p:cNvSpPr/>
          <p:nvPr/>
        </p:nvSpPr>
        <p:spPr>
          <a:xfrm>
            <a:off x="3906231" y="540033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6.8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二叉树与树、森林之间的转换</a:t>
            </a:r>
          </a:p>
        </p:txBody>
      </p:sp>
      <p:sp>
        <p:nvSpPr>
          <p:cNvPr id="35" name="矩形: 圆角 34"/>
          <p:cNvSpPr/>
          <p:nvPr/>
        </p:nvSpPr>
        <p:spPr>
          <a:xfrm>
            <a:off x="3906228" y="5972759"/>
            <a:ext cx="3736800" cy="460800"/>
          </a:xfrm>
          <a:prstGeom prst="roundRect">
            <a:avLst>
              <a:gd name="adj" fmla="val 0"/>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6.9 </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并查集</a:t>
            </a:r>
          </a:p>
        </p:txBody>
      </p:sp>
      <p:grpSp>
        <p:nvGrpSpPr>
          <p:cNvPr id="2" name="组合 1"/>
          <p:cNvGrpSpPr/>
          <p:nvPr/>
        </p:nvGrpSpPr>
        <p:grpSpPr>
          <a:xfrm>
            <a:off x="397020" y="2777483"/>
            <a:ext cx="2258121" cy="2050436"/>
            <a:chOff x="782346" y="942897"/>
            <a:chExt cx="1482451" cy="1346106"/>
          </a:xfrm>
        </p:grpSpPr>
        <p:sp>
          <p:nvSpPr>
            <p:cNvPr id="3" name="任意多边形 82"/>
            <p:cNvSpPr/>
            <p:nvPr/>
          </p:nvSpPr>
          <p:spPr bwMode="auto">
            <a:xfrm rot="3738964">
              <a:off x="836787" y="942383"/>
              <a:ext cx="1346106" cy="1347133"/>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CD5158"/>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nvGrpSpPr>
            <p:cNvPr id="6" name="组合 5"/>
            <p:cNvGrpSpPr/>
            <p:nvPr/>
          </p:nvGrpSpPr>
          <p:grpSpPr>
            <a:xfrm>
              <a:off x="782346" y="1295638"/>
              <a:ext cx="1482451" cy="617718"/>
              <a:chOff x="782346" y="1295638"/>
              <a:chExt cx="1482451" cy="617718"/>
            </a:xfrm>
          </p:grpSpPr>
          <p:sp>
            <p:nvSpPr>
              <p:cNvPr id="7" name="文本框 20"/>
              <p:cNvSpPr txBox="1">
                <a:spLocks noChangeArrowheads="1"/>
              </p:cNvSpPr>
              <p:nvPr/>
            </p:nvSpPr>
            <p:spPr bwMode="auto">
              <a:xfrm>
                <a:off x="782346" y="1671464"/>
                <a:ext cx="1482451" cy="24189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cs typeface="+mn-cs"/>
                  </a:rPr>
                  <a:t>CONTENTS</a:t>
                </a:r>
              </a:p>
            </p:txBody>
          </p:sp>
          <p:sp>
            <p:nvSpPr>
              <p:cNvPr id="9" name="文本框 20"/>
              <p:cNvSpPr txBox="1">
                <a:spLocks noChangeArrowheads="1"/>
              </p:cNvSpPr>
              <p:nvPr/>
            </p:nvSpPr>
            <p:spPr bwMode="auto">
              <a:xfrm>
                <a:off x="1143543" y="1295638"/>
                <a:ext cx="729422" cy="302416"/>
              </a:xfrm>
              <a:prstGeom prst="rect">
                <a:avLst/>
              </a:prstGeom>
              <a:noFill/>
              <a:ln>
                <a:noFill/>
              </a:ln>
            </p:spPr>
            <p:txBody>
              <a:bodyPr wrap="square">
                <a:spAutoFit/>
                <a:scene3d>
                  <a:camera prst="orthographicFront"/>
                  <a:lightRig rig="soft" dir="t">
                    <a:rot lat="0" lon="0" rev="10800000"/>
                  </a:lightRig>
                </a:scene3d>
                <a:sp3d>
                  <a:contourClr>
                    <a:srgbClr val="DDDDDD"/>
                  </a:contourClr>
                </a:sp3d>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150" normalizeH="0" baseline="0" noProof="0" dirty="0">
                    <a:ln w="11430"/>
                    <a:solidFill>
                      <a:prstClr val="white"/>
                    </a:solidFill>
                    <a:effectLst/>
                    <a:uLnTx/>
                    <a:uFillTx/>
                    <a:cs typeface="+mn-cs"/>
                  </a:rPr>
                  <a:t>提纲</a:t>
                </a:r>
              </a:p>
            </p:txBody>
          </p:sp>
        </p:grpSp>
      </p:gr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12403" r="12997"/>
          <a:stretch>
            <a:fillRect/>
          </a:stretch>
        </p:blipFill>
        <p:spPr>
          <a:xfrm>
            <a:off x="8659238" y="1854199"/>
            <a:ext cx="2877538" cy="4017677"/>
          </a:xfrm>
          <a:prstGeom prst="rect">
            <a:avLst/>
          </a:prstGeom>
        </p:spPr>
      </p:pic>
      <p:sp>
        <p:nvSpPr>
          <p:cNvPr id="11"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70">
        <p15:prstTrans prst="pageCurlDouble"/>
      </p:transition>
    </mc:Choice>
    <mc:Fallback xmlns="">
      <p:transition spd="slow" advTm="477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animBg="1"/>
      <p:bldP spid="27" grpId="0" animBg="1"/>
      <p:bldP spid="28" grpId="0" animBg="1"/>
      <p:bldP spid="29" grpId="0" animBg="1"/>
      <p:bldP spid="30" grpId="0" animBg="1"/>
      <p:bldP spid="31" grpId="0" animBg="1"/>
      <p:bldP spid="32" grpId="0" animBg="1"/>
      <p:bldP spid="33"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98599" y="1132491"/>
            <a:ext cx="7302012" cy="1104660"/>
            <a:chOff x="938054" y="2244258"/>
            <a:chExt cx="6038353" cy="3678787"/>
          </a:xfrm>
        </p:grpSpPr>
        <p:sp>
          <p:nvSpPr>
            <p:cNvPr id="4" name="矩形: 圆角 3"/>
            <p:cNvSpPr/>
            <p:nvPr/>
          </p:nvSpPr>
          <p:spPr>
            <a:xfrm>
              <a:off x="938054" y="2244258"/>
              <a:ext cx="6038353" cy="3678787"/>
            </a:xfrm>
            <a:prstGeom prst="roundRect">
              <a:avLst>
                <a:gd name="adj" fmla="val 7952"/>
              </a:avLst>
            </a:prstGeom>
            <a:solidFill>
              <a:srgbClr val="C0262E">
                <a:alpha val="50196"/>
              </a:srgbClr>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矩形: 圆角 4"/>
            <p:cNvSpPr/>
            <p:nvPr/>
          </p:nvSpPr>
          <p:spPr>
            <a:xfrm>
              <a:off x="1107151" y="2499433"/>
              <a:ext cx="5719052" cy="3189703"/>
            </a:xfrm>
            <a:prstGeom prst="roundRect">
              <a:avLst>
                <a:gd name="adj" fmla="val 7952"/>
              </a:avLst>
            </a:prstGeom>
            <a:solidFill>
              <a:schemeClr val="bg1"/>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13" name="TextBox 33"/>
          <p:cNvSpPr txBox="1">
            <a:spLocks noChangeArrowheads="1"/>
          </p:cNvSpPr>
          <p:nvPr/>
        </p:nvSpPr>
        <p:spPr bwMode="auto">
          <a:xfrm>
            <a:off x="3873571" y="1369243"/>
            <a:ext cx="6787084" cy="808990"/>
          </a:xfrm>
          <a:prstGeom prst="rect">
            <a:avLst/>
          </a:prstGeom>
          <a:noFill/>
          <a:ln w="9525">
            <a:noFill/>
            <a:miter lim="800000"/>
          </a:ln>
        </p:spPr>
        <p:txBody>
          <a:bodyPr wrap="square">
            <a:spAutoFit/>
          </a:bodyPr>
          <a:lstStyle/>
          <a:p>
            <a:pPr marL="457200" indent="-457200">
              <a:lnSpc>
                <a:spcPts val="2800"/>
              </a:lnSpc>
              <a:buBlip>
                <a:blip r:embed="rId2"/>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结点层次</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。树具有一种层次结构，根结点为第一层，其孩子结点为第二层，如此类推得到每个结点的层次。</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203" y="2028923"/>
            <a:ext cx="3031169" cy="4185205"/>
          </a:xfrm>
          <a:prstGeom prst="rect">
            <a:avLst/>
          </a:prstGeom>
        </p:spPr>
      </p:pic>
      <p:grpSp>
        <p:nvGrpSpPr>
          <p:cNvPr id="46" name="组合 45"/>
          <p:cNvGrpSpPr/>
          <p:nvPr/>
        </p:nvGrpSpPr>
        <p:grpSpPr>
          <a:xfrm>
            <a:off x="4407113" y="3098202"/>
            <a:ext cx="5555033" cy="2664924"/>
            <a:chOff x="5014891" y="2906867"/>
            <a:chExt cx="4628364" cy="2568020"/>
          </a:xfrm>
        </p:grpSpPr>
        <p:sp>
          <p:nvSpPr>
            <p:cNvPr id="7" name="Text Box 29"/>
            <p:cNvSpPr txBox="1">
              <a:spLocks noChangeArrowheads="1"/>
            </p:cNvSpPr>
            <p:nvPr/>
          </p:nvSpPr>
          <p:spPr bwMode="auto">
            <a:xfrm>
              <a:off x="9282892" y="2906867"/>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8" name="Text Box 30"/>
            <p:cNvSpPr txBox="1">
              <a:spLocks noChangeArrowheads="1"/>
            </p:cNvSpPr>
            <p:nvPr/>
          </p:nvSpPr>
          <p:spPr bwMode="auto">
            <a:xfrm>
              <a:off x="9282892" y="3737130"/>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4" name="Text Box 31"/>
            <p:cNvSpPr txBox="1">
              <a:spLocks noChangeArrowheads="1"/>
            </p:cNvSpPr>
            <p:nvPr/>
          </p:nvSpPr>
          <p:spPr bwMode="auto">
            <a:xfrm>
              <a:off x="9282892" y="4321330"/>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5" name="Text Box 32"/>
            <p:cNvSpPr txBox="1">
              <a:spLocks noChangeArrowheads="1"/>
            </p:cNvSpPr>
            <p:nvPr/>
          </p:nvSpPr>
          <p:spPr bwMode="auto">
            <a:xfrm>
              <a:off x="9282892" y="5105555"/>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4</a:t>
              </a:r>
            </a:p>
          </p:txBody>
        </p:sp>
        <p:cxnSp>
          <p:nvCxnSpPr>
            <p:cNvPr id="16" name="直接连接符 23"/>
            <p:cNvCxnSpPr>
              <a:cxnSpLocks noChangeShapeType="1"/>
            </p:cNvCxnSpPr>
            <p:nvPr/>
          </p:nvCxnSpPr>
          <p:spPr bwMode="auto">
            <a:xfrm>
              <a:off x="6898467" y="3160867"/>
              <a:ext cx="2286000" cy="1588"/>
            </a:xfrm>
            <a:prstGeom prst="line">
              <a:avLst/>
            </a:prstGeom>
            <a:noFill/>
            <a:ln w="28575" algn="ctr">
              <a:solidFill>
                <a:srgbClr val="CC3300"/>
              </a:solidFill>
              <a:prstDash val="sysDash"/>
              <a:round/>
            </a:ln>
          </p:spPr>
        </p:cxnSp>
        <p:cxnSp>
          <p:nvCxnSpPr>
            <p:cNvPr id="17" name="直接连接符 25"/>
            <p:cNvCxnSpPr>
              <a:cxnSpLocks noChangeShapeType="1"/>
            </p:cNvCxnSpPr>
            <p:nvPr/>
          </p:nvCxnSpPr>
          <p:spPr bwMode="auto">
            <a:xfrm flipV="1">
              <a:off x="7646180" y="3814917"/>
              <a:ext cx="1500187" cy="0"/>
            </a:xfrm>
            <a:prstGeom prst="line">
              <a:avLst/>
            </a:prstGeom>
            <a:noFill/>
            <a:ln w="28575" algn="ctr">
              <a:solidFill>
                <a:srgbClr val="CC3300"/>
              </a:solidFill>
              <a:prstDash val="sysDash"/>
              <a:round/>
            </a:ln>
          </p:spPr>
        </p:cxnSp>
        <p:cxnSp>
          <p:nvCxnSpPr>
            <p:cNvPr id="18" name="直接连接符 27"/>
            <p:cNvCxnSpPr>
              <a:cxnSpLocks noChangeShapeType="1"/>
            </p:cNvCxnSpPr>
            <p:nvPr/>
          </p:nvCxnSpPr>
          <p:spPr bwMode="auto">
            <a:xfrm>
              <a:off x="7997017" y="4488017"/>
              <a:ext cx="1071563" cy="1588"/>
            </a:xfrm>
            <a:prstGeom prst="line">
              <a:avLst/>
            </a:prstGeom>
            <a:noFill/>
            <a:ln w="28575" algn="ctr">
              <a:solidFill>
                <a:srgbClr val="CC3300"/>
              </a:solidFill>
              <a:prstDash val="sysDash"/>
              <a:round/>
            </a:ln>
          </p:spPr>
        </p:cxnSp>
        <p:cxnSp>
          <p:nvCxnSpPr>
            <p:cNvPr id="19" name="直接连接符 29"/>
            <p:cNvCxnSpPr>
              <a:cxnSpLocks noChangeShapeType="1"/>
            </p:cNvCxnSpPr>
            <p:nvPr/>
          </p:nvCxnSpPr>
          <p:spPr bwMode="auto">
            <a:xfrm flipV="1">
              <a:off x="6398405" y="5300817"/>
              <a:ext cx="2714625" cy="0"/>
            </a:xfrm>
            <a:prstGeom prst="line">
              <a:avLst/>
            </a:prstGeom>
            <a:noFill/>
            <a:ln w="28575" algn="ctr">
              <a:solidFill>
                <a:srgbClr val="CC3300"/>
              </a:solidFill>
              <a:prstDash val="sysDash"/>
              <a:round/>
            </a:ln>
          </p:spPr>
        </p:cxnSp>
        <p:grpSp>
          <p:nvGrpSpPr>
            <p:cNvPr id="20" name="组合 19"/>
            <p:cNvGrpSpPr/>
            <p:nvPr/>
          </p:nvGrpSpPr>
          <p:grpSpPr>
            <a:xfrm>
              <a:off x="5014891" y="2964456"/>
              <a:ext cx="2808288" cy="2419350"/>
              <a:chOff x="3357554" y="2786058"/>
              <a:chExt cx="2808288" cy="2419350"/>
            </a:xfrm>
            <a:solidFill>
              <a:srgbClr val="F6B69B"/>
            </a:solidFill>
          </p:grpSpPr>
          <p:sp>
            <p:nvSpPr>
              <p:cNvPr id="21" name="Oval 7"/>
              <p:cNvSpPr>
                <a:spLocks noChangeArrowheads="1"/>
              </p:cNvSpPr>
              <p:nvPr/>
            </p:nvSpPr>
            <p:spPr bwMode="auto">
              <a:xfrm>
                <a:off x="4365617" y="2786058"/>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2" name="Line 22"/>
              <p:cNvSpPr>
                <a:spLocks noChangeShapeType="1"/>
              </p:cNvSpPr>
              <p:nvPr/>
            </p:nvSpPr>
            <p:spPr bwMode="auto">
              <a:xfrm>
                <a:off x="4724392" y="2998783"/>
                <a:ext cx="731859" cy="593713"/>
              </a:xfrm>
              <a:prstGeom prst="line">
                <a:avLst/>
              </a:pr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flipH="1">
                <a:off x="3598862" y="3020991"/>
                <a:ext cx="785817" cy="571505"/>
              </a:xfrm>
              <a:prstGeom prst="line">
                <a:avLst/>
              </a:pr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4"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5"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6" name="Oval 8"/>
              <p:cNvSpPr>
                <a:spLocks noChangeArrowheads="1"/>
              </p:cNvSpPr>
              <p:nvPr/>
            </p:nvSpPr>
            <p:spPr bwMode="auto">
              <a:xfrm>
                <a:off x="3357554" y="3525657"/>
                <a:ext cx="360363"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37" name="Oval 9"/>
              <p:cNvSpPr>
                <a:spLocks noChangeArrowheads="1"/>
              </p:cNvSpPr>
              <p:nvPr/>
            </p:nvSpPr>
            <p:spPr bwMode="auto">
              <a:xfrm>
                <a:off x="4365617" y="3525657"/>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8" name="Oval 10"/>
              <p:cNvSpPr>
                <a:spLocks noChangeArrowheads="1"/>
              </p:cNvSpPr>
              <p:nvPr/>
            </p:nvSpPr>
            <p:spPr bwMode="auto">
              <a:xfrm>
                <a:off x="5373679" y="3525657"/>
                <a:ext cx="360363" cy="360363"/>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9" name="Oval 11"/>
              <p:cNvSpPr>
                <a:spLocks noChangeArrowheads="1"/>
              </p:cNvSpPr>
              <p:nvPr/>
            </p:nvSpPr>
            <p:spPr bwMode="auto">
              <a:xfrm>
                <a:off x="4051292" y="4184646"/>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40" name="Oval 12"/>
              <p:cNvSpPr>
                <a:spLocks noChangeArrowheads="1"/>
              </p:cNvSpPr>
              <p:nvPr/>
            </p:nvSpPr>
            <p:spPr bwMode="auto">
              <a:xfrm>
                <a:off x="4730742" y="4184646"/>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1" name="Oval 15"/>
              <p:cNvSpPr>
                <a:spLocks noChangeArrowheads="1"/>
              </p:cNvSpPr>
              <p:nvPr/>
            </p:nvSpPr>
            <p:spPr bwMode="auto">
              <a:xfrm>
                <a:off x="4051292" y="4845045"/>
                <a:ext cx="360363" cy="360363"/>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2" name="Oval 16"/>
              <p:cNvSpPr>
                <a:spLocks noChangeArrowheads="1"/>
              </p:cNvSpPr>
              <p:nvPr/>
            </p:nvSpPr>
            <p:spPr bwMode="auto">
              <a:xfrm>
                <a:off x="5805479" y="4184646"/>
                <a:ext cx="360363" cy="360363"/>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43" name="Line 21"/>
              <p:cNvSpPr>
                <a:spLocks noChangeShapeType="1"/>
              </p:cNvSpPr>
              <p:nvPr/>
            </p:nvSpPr>
            <p:spPr bwMode="auto">
              <a:xfrm>
                <a:off x="4543417" y="3146420"/>
                <a:ext cx="0" cy="360363"/>
              </a:xfrm>
              <a:prstGeom prst="line">
                <a:avLst/>
              </a:pr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44"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45" name="直接连接符 44"/>
              <p:cNvCxnSpPr>
                <a:cxnSpLocks noChangeShapeType="1"/>
                <a:stCxn id="39" idx="4"/>
                <a:endCxn id="41" idx="0"/>
              </p:cNvCxnSpPr>
              <p:nvPr/>
            </p:nvCxnSpPr>
            <p:spPr bwMode="auto">
              <a:xfrm rot="16200000" flipH="1">
                <a:off x="4081455" y="4695025"/>
                <a:ext cx="300037" cy="1"/>
              </a:xfrm>
              <a:prstGeom prst="line">
                <a:avLst/>
              </a:prstGeom>
              <a:grpFill/>
              <a:ln w="28575" algn="ctr">
                <a:solidFill>
                  <a:srgbClr val="E94A47"/>
                </a:solidFill>
                <a:round/>
              </a:ln>
            </p:spPr>
          </p:cxnSp>
        </p:grpSp>
      </p:grpSp>
      <p:sp>
        <p:nvSpPr>
          <p:cNvPr id="47"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19/42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403161" y="2283396"/>
            <a:ext cx="6454802" cy="3902865"/>
            <a:chOff x="938054" y="2244258"/>
            <a:chExt cx="6038353" cy="3678787"/>
          </a:xfrm>
        </p:grpSpPr>
        <p:sp>
          <p:nvSpPr>
            <p:cNvPr id="9" name="矩形: 圆角 8"/>
            <p:cNvSpPr/>
            <p:nvPr/>
          </p:nvSpPr>
          <p:spPr>
            <a:xfrm>
              <a:off x="938054" y="2244258"/>
              <a:ext cx="6038353" cy="3678787"/>
            </a:xfrm>
            <a:prstGeom prst="roundRect">
              <a:avLst>
                <a:gd name="adj" fmla="val 7952"/>
              </a:avLst>
            </a:prstGeom>
            <a:solidFill>
              <a:srgbClr val="C0262E">
                <a:alpha val="50196"/>
              </a:srgbClr>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0" name="矩形: 圆角 9"/>
            <p:cNvSpPr/>
            <p:nvPr/>
          </p:nvSpPr>
          <p:spPr>
            <a:xfrm>
              <a:off x="1107151" y="2499433"/>
              <a:ext cx="5719052" cy="3189703"/>
            </a:xfrm>
            <a:prstGeom prst="roundRect">
              <a:avLst>
                <a:gd name="adj" fmla="val 7952"/>
              </a:avLst>
            </a:prstGeom>
            <a:solidFill>
              <a:schemeClr val="bg1"/>
            </a:solidFill>
            <a:ln w="28575">
              <a:no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13" name="TextBox 33"/>
          <p:cNvSpPr txBox="1">
            <a:spLocks noChangeArrowheads="1"/>
          </p:cNvSpPr>
          <p:nvPr/>
        </p:nvSpPr>
        <p:spPr bwMode="auto">
          <a:xfrm>
            <a:off x="4289398" y="1322588"/>
            <a:ext cx="7002057" cy="450215"/>
          </a:xfrm>
          <a:prstGeom prst="rect">
            <a:avLst/>
          </a:prstGeom>
          <a:noFill/>
          <a:ln w="9525">
            <a:noFill/>
            <a:miter lim="800000"/>
          </a:ln>
        </p:spPr>
        <p:txBody>
          <a:bodyPr wrap="square">
            <a:spAutoFit/>
          </a:bodyPr>
          <a:lstStyle/>
          <a:p>
            <a:pPr marL="457200" indent="-457200">
              <a:lnSpc>
                <a:spcPts val="2800"/>
              </a:lnSpc>
              <a:buBlip>
                <a:blip r:embed="rId2"/>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树的高度</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。树中结点的最大层次称为树的高度或深度。</a:t>
            </a:r>
          </a:p>
        </p:txBody>
      </p:sp>
      <p:grpSp>
        <p:nvGrpSpPr>
          <p:cNvPr id="46" name="组合 45"/>
          <p:cNvGrpSpPr/>
          <p:nvPr/>
        </p:nvGrpSpPr>
        <p:grpSpPr>
          <a:xfrm>
            <a:off x="5072041" y="2663980"/>
            <a:ext cx="4628364" cy="2568020"/>
            <a:chOff x="5014891" y="2906867"/>
            <a:chExt cx="4628364" cy="2568020"/>
          </a:xfrm>
        </p:grpSpPr>
        <p:sp>
          <p:nvSpPr>
            <p:cNvPr id="7" name="Text Box 29"/>
            <p:cNvSpPr txBox="1">
              <a:spLocks noChangeArrowheads="1"/>
            </p:cNvSpPr>
            <p:nvPr/>
          </p:nvSpPr>
          <p:spPr bwMode="auto">
            <a:xfrm>
              <a:off x="9282892" y="2906867"/>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8" name="Text Box 30"/>
            <p:cNvSpPr txBox="1">
              <a:spLocks noChangeArrowheads="1"/>
            </p:cNvSpPr>
            <p:nvPr/>
          </p:nvSpPr>
          <p:spPr bwMode="auto">
            <a:xfrm>
              <a:off x="9282892" y="3737130"/>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4" name="Text Box 31"/>
            <p:cNvSpPr txBox="1">
              <a:spLocks noChangeArrowheads="1"/>
            </p:cNvSpPr>
            <p:nvPr/>
          </p:nvSpPr>
          <p:spPr bwMode="auto">
            <a:xfrm>
              <a:off x="9282892" y="4321330"/>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15" name="Text Box 32"/>
            <p:cNvSpPr txBox="1">
              <a:spLocks noChangeArrowheads="1"/>
            </p:cNvSpPr>
            <p:nvPr/>
          </p:nvSpPr>
          <p:spPr bwMode="auto">
            <a:xfrm>
              <a:off x="9282892" y="5105555"/>
              <a:ext cx="360363" cy="369332"/>
            </a:xfrm>
            <a:prstGeom prst="rect">
              <a:avLst/>
            </a:prstGeom>
            <a:noFill/>
            <a:ln w="9525" algn="ctr">
              <a:noFill/>
              <a:miter lim="800000"/>
              <a:tailEnd type="none" w="med" len="lg"/>
            </a:ln>
          </p:spPr>
          <p:txBody>
            <a:bodyPr>
              <a:spAutoFit/>
            </a:bodyPr>
            <a:lstStyle/>
            <a:p>
              <a:pPr algn="l">
                <a:spcBef>
                  <a:spcPct val="5000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4</a:t>
              </a:r>
            </a:p>
          </p:txBody>
        </p:sp>
        <p:cxnSp>
          <p:nvCxnSpPr>
            <p:cNvPr id="16" name="直接连接符 23"/>
            <p:cNvCxnSpPr>
              <a:cxnSpLocks noChangeShapeType="1"/>
            </p:cNvCxnSpPr>
            <p:nvPr/>
          </p:nvCxnSpPr>
          <p:spPr bwMode="auto">
            <a:xfrm>
              <a:off x="6898467" y="3160867"/>
              <a:ext cx="2286000" cy="1588"/>
            </a:xfrm>
            <a:prstGeom prst="line">
              <a:avLst/>
            </a:prstGeom>
            <a:noFill/>
            <a:ln w="28575" algn="ctr">
              <a:solidFill>
                <a:srgbClr val="CC3300"/>
              </a:solidFill>
              <a:prstDash val="sysDash"/>
              <a:round/>
            </a:ln>
          </p:spPr>
        </p:cxnSp>
        <p:cxnSp>
          <p:nvCxnSpPr>
            <p:cNvPr id="17" name="直接连接符 25"/>
            <p:cNvCxnSpPr>
              <a:cxnSpLocks noChangeShapeType="1"/>
            </p:cNvCxnSpPr>
            <p:nvPr/>
          </p:nvCxnSpPr>
          <p:spPr bwMode="auto">
            <a:xfrm flipV="1">
              <a:off x="7646180" y="3814917"/>
              <a:ext cx="1500187" cy="0"/>
            </a:xfrm>
            <a:prstGeom prst="line">
              <a:avLst/>
            </a:prstGeom>
            <a:noFill/>
            <a:ln w="28575" algn="ctr">
              <a:solidFill>
                <a:srgbClr val="CC3300"/>
              </a:solidFill>
              <a:prstDash val="sysDash"/>
              <a:round/>
            </a:ln>
          </p:spPr>
        </p:cxnSp>
        <p:cxnSp>
          <p:nvCxnSpPr>
            <p:cNvPr id="18" name="直接连接符 27"/>
            <p:cNvCxnSpPr>
              <a:cxnSpLocks noChangeShapeType="1"/>
            </p:cNvCxnSpPr>
            <p:nvPr/>
          </p:nvCxnSpPr>
          <p:spPr bwMode="auto">
            <a:xfrm>
              <a:off x="7997017" y="4488017"/>
              <a:ext cx="1071563" cy="1588"/>
            </a:xfrm>
            <a:prstGeom prst="line">
              <a:avLst/>
            </a:prstGeom>
            <a:noFill/>
            <a:ln w="28575" algn="ctr">
              <a:solidFill>
                <a:srgbClr val="CC3300"/>
              </a:solidFill>
              <a:prstDash val="sysDash"/>
              <a:round/>
            </a:ln>
          </p:spPr>
        </p:cxnSp>
        <p:cxnSp>
          <p:nvCxnSpPr>
            <p:cNvPr id="19" name="直接连接符 29"/>
            <p:cNvCxnSpPr>
              <a:cxnSpLocks noChangeShapeType="1"/>
            </p:cNvCxnSpPr>
            <p:nvPr/>
          </p:nvCxnSpPr>
          <p:spPr bwMode="auto">
            <a:xfrm flipV="1">
              <a:off x="6398405" y="5300817"/>
              <a:ext cx="2714625" cy="0"/>
            </a:xfrm>
            <a:prstGeom prst="line">
              <a:avLst/>
            </a:prstGeom>
            <a:noFill/>
            <a:ln w="28575" algn="ctr">
              <a:solidFill>
                <a:srgbClr val="CC3300"/>
              </a:solidFill>
              <a:prstDash val="sysDash"/>
              <a:round/>
            </a:ln>
          </p:spPr>
        </p:cxnSp>
        <p:grpSp>
          <p:nvGrpSpPr>
            <p:cNvPr id="20" name="组合 19"/>
            <p:cNvGrpSpPr/>
            <p:nvPr/>
          </p:nvGrpSpPr>
          <p:grpSpPr>
            <a:xfrm>
              <a:off x="5014891" y="2964456"/>
              <a:ext cx="2808288" cy="2419350"/>
              <a:chOff x="3357554" y="2786058"/>
              <a:chExt cx="2808288" cy="2419350"/>
            </a:xfrm>
            <a:solidFill>
              <a:srgbClr val="F6B69B"/>
            </a:solidFill>
          </p:grpSpPr>
          <p:sp>
            <p:nvSpPr>
              <p:cNvPr id="21" name="Oval 7"/>
              <p:cNvSpPr>
                <a:spLocks noChangeArrowheads="1"/>
              </p:cNvSpPr>
              <p:nvPr/>
            </p:nvSpPr>
            <p:spPr bwMode="auto">
              <a:xfrm>
                <a:off x="4365617" y="2786058"/>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2" name="Line 22"/>
              <p:cNvSpPr>
                <a:spLocks noChangeShapeType="1"/>
              </p:cNvSpPr>
              <p:nvPr/>
            </p:nvSpPr>
            <p:spPr bwMode="auto">
              <a:xfrm>
                <a:off x="4724392" y="2998783"/>
                <a:ext cx="731859" cy="593713"/>
              </a:xfrm>
              <a:prstGeom prst="line">
                <a:avLst/>
              </a:pr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flipH="1">
                <a:off x="3598862" y="3020991"/>
                <a:ext cx="785817" cy="571505"/>
              </a:xfrm>
              <a:prstGeom prst="line">
                <a:avLst/>
              </a:pr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4"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5"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6" name="Oval 8"/>
              <p:cNvSpPr>
                <a:spLocks noChangeArrowheads="1"/>
              </p:cNvSpPr>
              <p:nvPr/>
            </p:nvSpPr>
            <p:spPr bwMode="auto">
              <a:xfrm>
                <a:off x="3357554" y="3525657"/>
                <a:ext cx="360363"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37" name="Oval 9"/>
              <p:cNvSpPr>
                <a:spLocks noChangeArrowheads="1"/>
              </p:cNvSpPr>
              <p:nvPr/>
            </p:nvSpPr>
            <p:spPr bwMode="auto">
              <a:xfrm>
                <a:off x="4365617" y="3525657"/>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8" name="Oval 10"/>
              <p:cNvSpPr>
                <a:spLocks noChangeArrowheads="1"/>
              </p:cNvSpPr>
              <p:nvPr/>
            </p:nvSpPr>
            <p:spPr bwMode="auto">
              <a:xfrm>
                <a:off x="5373679" y="3525657"/>
                <a:ext cx="360363" cy="360363"/>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9" name="Oval 11"/>
              <p:cNvSpPr>
                <a:spLocks noChangeArrowheads="1"/>
              </p:cNvSpPr>
              <p:nvPr/>
            </p:nvSpPr>
            <p:spPr bwMode="auto">
              <a:xfrm>
                <a:off x="4051292" y="4184646"/>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40" name="Oval 12"/>
              <p:cNvSpPr>
                <a:spLocks noChangeArrowheads="1"/>
              </p:cNvSpPr>
              <p:nvPr/>
            </p:nvSpPr>
            <p:spPr bwMode="auto">
              <a:xfrm>
                <a:off x="4730742" y="4184646"/>
                <a:ext cx="360362" cy="360362"/>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1" name="Oval 15"/>
              <p:cNvSpPr>
                <a:spLocks noChangeArrowheads="1"/>
              </p:cNvSpPr>
              <p:nvPr/>
            </p:nvSpPr>
            <p:spPr bwMode="auto">
              <a:xfrm>
                <a:off x="4051292" y="4845045"/>
                <a:ext cx="360363" cy="360363"/>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2" name="Oval 16"/>
              <p:cNvSpPr>
                <a:spLocks noChangeArrowheads="1"/>
              </p:cNvSpPr>
              <p:nvPr/>
            </p:nvSpPr>
            <p:spPr bwMode="auto">
              <a:xfrm>
                <a:off x="5805479" y="4184646"/>
                <a:ext cx="360363" cy="360363"/>
              </a:xfrm>
              <a:prstGeom prst="ellipse">
                <a:avLst/>
              </a:prstGeom>
              <a:grpFill/>
              <a:ln>
                <a:solidFill>
                  <a:srgbClr val="E94A47"/>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43" name="Line 21"/>
              <p:cNvSpPr>
                <a:spLocks noChangeShapeType="1"/>
              </p:cNvSpPr>
              <p:nvPr/>
            </p:nvSpPr>
            <p:spPr bwMode="auto">
              <a:xfrm>
                <a:off x="4543417" y="3146420"/>
                <a:ext cx="0" cy="360363"/>
              </a:xfrm>
              <a:prstGeom prst="line">
                <a:avLst/>
              </a:pr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44"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w="28575">
                <a:solidFill>
                  <a:srgbClr val="E94A47"/>
                </a:solidFill>
                <a:miter lim="800000"/>
              </a:ln>
            </p:spPr>
            <p:txBody>
              <a:bodyPr wrap="none" lIns="0" rIns="0"/>
              <a:lstStyle/>
              <a:p>
                <a:pPr algn="ct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45" name="直接连接符 44"/>
              <p:cNvCxnSpPr>
                <a:cxnSpLocks noChangeShapeType="1"/>
                <a:stCxn id="39" idx="4"/>
                <a:endCxn id="41" idx="0"/>
              </p:cNvCxnSpPr>
              <p:nvPr/>
            </p:nvCxnSpPr>
            <p:spPr bwMode="auto">
              <a:xfrm rot="16200000" flipH="1">
                <a:off x="4081455" y="4695025"/>
                <a:ext cx="300037" cy="1"/>
              </a:xfrm>
              <a:prstGeom prst="line">
                <a:avLst/>
              </a:prstGeom>
              <a:grpFill/>
              <a:ln w="28575" algn="ctr">
                <a:solidFill>
                  <a:srgbClr val="E94A47"/>
                </a:solidFill>
                <a:round/>
              </a:ln>
            </p:spPr>
          </p:cxnSp>
        </p:grpSp>
      </p:grpSp>
      <p:sp>
        <p:nvSpPr>
          <p:cNvPr id="3" name="TextBox 28"/>
          <p:cNvSpPr txBox="1"/>
          <p:nvPr/>
        </p:nvSpPr>
        <p:spPr>
          <a:xfrm>
            <a:off x="6518248" y="5513650"/>
            <a:ext cx="1500198" cy="368300"/>
          </a:xfrm>
          <a:prstGeom prst="rect">
            <a:avLst/>
          </a:prstGeom>
          <a:noFill/>
        </p:spPr>
        <p:txBody>
          <a:bodyPr wrap="square" rtlCol="0">
            <a:spAutoFit/>
          </a:bodyPr>
          <a:lstStyle/>
          <a:p>
            <a:pPr algn="l">
              <a:lnSpc>
                <a:spcPct val="100000"/>
              </a:lnSpc>
            </a:pPr>
            <a:r>
              <a:rPr lang="zh-CN" altLang="en-US" sz="1800" spc="3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高度是</a:t>
            </a:r>
            <a:r>
              <a:rPr lang="en-US" sz="1800" spc="3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4</a:t>
            </a:r>
            <a:endParaRPr lang="zh-CN" altLang="en-US" sz="1800" spc="3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r="7351" b="-600"/>
          <a:stretch>
            <a:fillRect/>
          </a:stretch>
        </p:blipFill>
        <p:spPr>
          <a:xfrm>
            <a:off x="653781" y="2500609"/>
            <a:ext cx="3234699" cy="3468441"/>
          </a:xfrm>
          <a:prstGeom prst="rect">
            <a:avLst/>
          </a:prstGeom>
        </p:spPr>
      </p:pic>
      <p:sp>
        <p:nvSpPr>
          <p:cNvPr id="5"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20/42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0400" t="3043" r="3999" b="3494"/>
          <a:stretch>
            <a:fillRect/>
          </a:stretch>
        </p:blipFill>
        <p:spPr>
          <a:xfrm flipH="1">
            <a:off x="712350" y="1894701"/>
            <a:ext cx="4988134" cy="3741821"/>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6.1.3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树的基本术语</a:t>
            </a:r>
          </a:p>
        </p:txBody>
      </p:sp>
      <p:sp>
        <p:nvSpPr>
          <p:cNvPr id="13" name="TextBox 33"/>
          <p:cNvSpPr txBox="1">
            <a:spLocks noChangeArrowheads="1"/>
          </p:cNvSpPr>
          <p:nvPr/>
        </p:nvSpPr>
        <p:spPr bwMode="auto">
          <a:xfrm>
            <a:off x="2840560" y="2624787"/>
            <a:ext cx="2427768" cy="1168400"/>
          </a:xfrm>
          <a:prstGeom prst="rect">
            <a:avLst/>
          </a:prstGeom>
          <a:noFill/>
          <a:ln w="9525">
            <a:noFill/>
            <a:miter lim="800000"/>
          </a:ln>
        </p:spPr>
        <p:txBody>
          <a:bodyPr wrap="square">
            <a:spAutoFit/>
          </a:bodyPr>
          <a:lstStyle/>
          <a:p>
            <a:pPr marL="457200" indent="-457200">
              <a:lnSpc>
                <a:spcPts val="2800"/>
              </a:lnSpc>
              <a:buBlip>
                <a:blip r:embed="rId3"/>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森林</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。零棵或多棵互不相交的树的集合称为森林。</a:t>
            </a:r>
          </a:p>
        </p:txBody>
      </p:sp>
      <p:grpSp>
        <p:nvGrpSpPr>
          <p:cNvPr id="34" name="组合 33"/>
          <p:cNvGrpSpPr/>
          <p:nvPr/>
        </p:nvGrpSpPr>
        <p:grpSpPr>
          <a:xfrm>
            <a:off x="6850716" y="2624787"/>
            <a:ext cx="3308354" cy="1704970"/>
            <a:chOff x="2000232" y="2143116"/>
            <a:chExt cx="3308354" cy="1704970"/>
          </a:xfrm>
          <a:solidFill>
            <a:srgbClr val="F6B69B"/>
          </a:solidFill>
        </p:grpSpPr>
        <p:sp>
          <p:nvSpPr>
            <p:cNvPr id="5" name="Oval 7"/>
            <p:cNvSpPr>
              <a:spLocks noChangeArrowheads="1"/>
            </p:cNvSpPr>
            <p:nvPr/>
          </p:nvSpPr>
          <p:spPr bwMode="auto">
            <a:xfrm>
              <a:off x="2000232" y="2143116"/>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rPr>
                <a:t>A</a:t>
              </a:r>
            </a:p>
          </p:txBody>
        </p:sp>
        <p:sp>
          <p:nvSpPr>
            <p:cNvPr id="9" name="Freeform 5"/>
            <p:cNvSpPr/>
            <p:nvPr/>
          </p:nvSpPr>
          <p:spPr bwMode="auto">
            <a:xfrm>
              <a:off x="3384518" y="2487291"/>
              <a:ext cx="214314" cy="391143"/>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3786182" y="2428868"/>
              <a:ext cx="229988" cy="415693"/>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11" name="Oval 8"/>
            <p:cNvSpPr>
              <a:spLocks noChangeArrowheads="1"/>
            </p:cNvSpPr>
            <p:nvPr/>
          </p:nvSpPr>
          <p:spPr bwMode="auto">
            <a:xfrm>
              <a:off x="2711439" y="2143116"/>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rPr>
                <a:t>B</a:t>
              </a:r>
            </a:p>
          </p:txBody>
        </p:sp>
        <p:sp>
          <p:nvSpPr>
            <p:cNvPr id="12" name="Oval 9"/>
            <p:cNvSpPr>
              <a:spLocks noChangeArrowheads="1"/>
            </p:cNvSpPr>
            <p:nvPr/>
          </p:nvSpPr>
          <p:spPr bwMode="auto">
            <a:xfrm>
              <a:off x="3508360" y="2145901"/>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rPr>
                <a:t>C</a:t>
              </a:r>
            </a:p>
          </p:txBody>
        </p:sp>
        <p:sp>
          <p:nvSpPr>
            <p:cNvPr id="27" name="Oval 10"/>
            <p:cNvSpPr>
              <a:spLocks noChangeArrowheads="1"/>
            </p:cNvSpPr>
            <p:nvPr/>
          </p:nvSpPr>
          <p:spPr bwMode="auto">
            <a:xfrm>
              <a:off x="4516423" y="2145901"/>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a:solidFill>
                    <a:srgbClr val="525252"/>
                  </a:solidFill>
                  <a:latin typeface="微软雅黑" panose="020B0503020204020204" pitchFamily="34" charset="-122"/>
                  <a:ea typeface="微软雅黑" panose="020B0503020204020204" pitchFamily="34" charset="-122"/>
                </a:rPr>
                <a:t>D</a:t>
              </a:r>
            </a:p>
          </p:txBody>
        </p:sp>
        <p:sp>
          <p:nvSpPr>
            <p:cNvPr id="28" name="Oval 11"/>
            <p:cNvSpPr>
              <a:spLocks noChangeArrowheads="1"/>
            </p:cNvSpPr>
            <p:nvPr/>
          </p:nvSpPr>
          <p:spPr bwMode="auto">
            <a:xfrm>
              <a:off x="3194551" y="2816341"/>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rPr>
                <a:t>E</a:t>
              </a:r>
            </a:p>
          </p:txBody>
        </p:sp>
        <p:sp>
          <p:nvSpPr>
            <p:cNvPr id="29" name="Oval 12"/>
            <p:cNvSpPr>
              <a:spLocks noChangeArrowheads="1"/>
            </p:cNvSpPr>
            <p:nvPr/>
          </p:nvSpPr>
          <p:spPr bwMode="auto">
            <a:xfrm>
              <a:off x="3873825" y="2816341"/>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dirty="0">
                  <a:solidFill>
                    <a:srgbClr val="525252"/>
                  </a:solidFill>
                  <a:latin typeface="微软雅黑" panose="020B0503020204020204" pitchFamily="34" charset="-122"/>
                  <a:ea typeface="微软雅黑" panose="020B0503020204020204" pitchFamily="34" charset="-122"/>
                </a:rPr>
                <a:t>F</a:t>
              </a:r>
            </a:p>
          </p:txBody>
        </p:sp>
        <p:sp>
          <p:nvSpPr>
            <p:cNvPr id="30" name="Oval 15"/>
            <p:cNvSpPr>
              <a:spLocks noChangeArrowheads="1"/>
            </p:cNvSpPr>
            <p:nvPr/>
          </p:nvSpPr>
          <p:spPr bwMode="auto">
            <a:xfrm>
              <a:off x="3193312" y="3487644"/>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a:solidFill>
                    <a:srgbClr val="525252"/>
                  </a:solidFill>
                  <a:latin typeface="微软雅黑" panose="020B0503020204020204" pitchFamily="34" charset="-122"/>
                  <a:ea typeface="微软雅黑" panose="020B0503020204020204" pitchFamily="34" charset="-122"/>
                </a:rPr>
                <a:t>H</a:t>
              </a:r>
            </a:p>
          </p:txBody>
        </p:sp>
        <p:sp>
          <p:nvSpPr>
            <p:cNvPr id="31" name="Oval 16"/>
            <p:cNvSpPr>
              <a:spLocks noChangeArrowheads="1"/>
            </p:cNvSpPr>
            <p:nvPr/>
          </p:nvSpPr>
          <p:spPr bwMode="auto">
            <a:xfrm>
              <a:off x="4948223" y="2816341"/>
              <a:ext cx="360363" cy="36044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800" b="0">
                  <a:solidFill>
                    <a:srgbClr val="525252"/>
                  </a:solidFill>
                  <a:latin typeface="微软雅黑" panose="020B0503020204020204" pitchFamily="34" charset="-122"/>
                  <a:ea typeface="微软雅黑" panose="020B0503020204020204" pitchFamily="34" charset="-122"/>
                </a:rPr>
                <a:t>G</a:t>
              </a:r>
            </a:p>
          </p:txBody>
        </p:sp>
        <p:sp>
          <p:nvSpPr>
            <p:cNvPr id="32" name="Freeform 26"/>
            <p:cNvSpPr/>
            <p:nvPr/>
          </p:nvSpPr>
          <p:spPr bwMode="auto">
            <a:xfrm>
              <a:off x="4827573" y="2395737"/>
              <a:ext cx="266699" cy="452217"/>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33" name="直接连接符 43"/>
            <p:cNvCxnSpPr>
              <a:cxnSpLocks noChangeShapeType="1"/>
              <a:stCxn id="28" idx="4"/>
              <a:endCxn id="30" idx="0"/>
            </p:cNvCxnSpPr>
            <p:nvPr/>
          </p:nvCxnSpPr>
          <p:spPr bwMode="auto">
            <a:xfrm rot="5400000">
              <a:off x="3218684" y="3331594"/>
              <a:ext cx="310861" cy="1239"/>
            </a:xfrm>
            <a:prstGeom prst="line">
              <a:avLst/>
            </a:prstGeom>
            <a:grpFill/>
            <a:ln>
              <a:solidFill>
                <a:srgbClr val="C0262E"/>
              </a:solidFill>
            </a:ln>
          </p:spPr>
          <p:style>
            <a:lnRef idx="1">
              <a:schemeClr val="accent4"/>
            </a:lnRef>
            <a:fillRef idx="2">
              <a:schemeClr val="accent4"/>
            </a:fillRef>
            <a:effectRef idx="1">
              <a:schemeClr val="accent4"/>
            </a:effectRef>
            <a:fontRef idx="minor">
              <a:schemeClr val="dk1"/>
            </a:fontRef>
          </p:style>
        </p:cxnSp>
      </p:grpSp>
      <p:sp>
        <p:nvSpPr>
          <p:cNvPr id="35"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21/42</a:t>
            </a:r>
          </a:p>
        </p:txBody>
      </p:sp>
      <p:grpSp>
        <p:nvGrpSpPr>
          <p:cNvPr id="7" name="组合 6"/>
          <p:cNvGrpSpPr/>
          <p:nvPr/>
        </p:nvGrpSpPr>
        <p:grpSpPr>
          <a:xfrm>
            <a:off x="7065158" y="4869722"/>
            <a:ext cx="2481930" cy="517274"/>
            <a:chOff x="1396240" y="2304668"/>
            <a:chExt cx="2107000" cy="480002"/>
          </a:xfrm>
        </p:grpSpPr>
        <p:sp>
          <p:nvSpPr>
            <p:cNvPr id="8" name="矩形: 圆角 7"/>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33295" y="2360437"/>
              <a:ext cx="2003337" cy="34176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r>
                <a:rPr lang="zh-CN" altLang="en-US" b="1" dirty="0">
                  <a:solidFill>
                    <a:schemeClr val="bg1"/>
                  </a:solidFill>
                  <a:latin typeface="微软雅黑" panose="020B0503020204020204" pitchFamily="34" charset="-122"/>
                  <a:ea typeface="微软雅黑" panose="020B0503020204020204" pitchFamily="34" charset="-122"/>
                </a:rPr>
                <a:t>棵树构成的森林</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up)">
                                      <p:cBhvr>
                                        <p:cTn id="20" dur="500"/>
                                        <p:tgtEl>
                                          <p:spTgt spid="34"/>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0B8B2E2-F05F-6395-3E9E-26E1200F614B}"/>
              </a:ext>
            </a:extLst>
          </p:cNvPr>
          <p:cNvSpPr txBox="1"/>
          <p:nvPr>
            <p:custDataLst>
              <p:tags r:id="rId2"/>
            </p:custDataLst>
          </p:nvPr>
        </p:nvSpPr>
        <p:spPr>
          <a:xfrm>
            <a:off x="3856652" y="845976"/>
            <a:ext cx="7116147" cy="42672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图中树的根结点是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的双亲结点是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的兄弟结点有</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的孩子结点有</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的祖先结点有</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这棵树的高度为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树的度为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（不区分大小写，有多个答案不要加空格，如果没有该结点输入</a:t>
            </a:r>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数字</a:t>
            </a:r>
            <a:r>
              <a:rPr lang="en-US" altLang="zh-CN"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矩形: 圆角 6">
            <a:extLst>
              <a:ext uri="{FF2B5EF4-FFF2-40B4-BE49-F238E27FC236}">
                <a16:creationId xmlns:a16="http://schemas.microsoft.com/office/drawing/2014/main" id="{2C3B2CE2-24E9-F682-70B7-C978B4316EC0}"/>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27AA16C6-775E-10E1-DE3C-41B02712F6C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6" name="图片 15">
            <a:extLst>
              <a:ext uri="{FF2B5EF4-FFF2-40B4-BE49-F238E27FC236}">
                <a16:creationId xmlns:a16="http://schemas.microsoft.com/office/drawing/2014/main" id="{BB694538-157E-FB4D-CD64-A4FE85F72CD2}"/>
              </a:ext>
            </a:extLst>
          </p:cNvPr>
          <p:cNvPicPr>
            <a:picLocks noChangeAspect="1"/>
          </p:cNvPicPr>
          <p:nvPr/>
        </p:nvPicPr>
        <p:blipFill>
          <a:blip r:embed="rId12"/>
          <a:stretch>
            <a:fillRect/>
          </a:stretch>
        </p:blipFill>
        <p:spPr>
          <a:xfrm>
            <a:off x="789174" y="1828452"/>
            <a:ext cx="3067478" cy="2705478"/>
          </a:xfrm>
          <a:prstGeom prst="rect">
            <a:avLst/>
          </a:prstGeom>
        </p:spPr>
      </p:pic>
      <p:grpSp>
        <p:nvGrpSpPr>
          <p:cNvPr id="12" name="组合 11">
            <a:extLst>
              <a:ext uri="{FF2B5EF4-FFF2-40B4-BE49-F238E27FC236}">
                <a16:creationId xmlns:a16="http://schemas.microsoft.com/office/drawing/2014/main" id="{968C4A49-415A-DA49-5763-6667BAC3E9A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D1A90859-2CE7-CDD5-2C17-34783839FB2F}"/>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09DCAEA2-D059-CBD0-019F-A21B677852A3}"/>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5AD2B50D-D939-2499-2EEC-68EB81A00158}"/>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F34C2BD4-3943-DE9E-CFB5-95FE3F70A835}"/>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A3DE1B8-CE35-C74D-9330-33901A26BA50}"/>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1094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p:cNvPicPr>
            <a:picLocks noChangeAspect="1"/>
          </p:cNvPicPr>
          <p:nvPr/>
        </p:nvPicPr>
        <p:blipFill rotWithShape="1">
          <a:blip r:embed="rId2" cstate="print">
            <a:extLst>
              <a:ext uri="{28A0092B-C50C-407E-A947-70E740481C1C}">
                <a14:useLocalDpi xmlns:a14="http://schemas.microsoft.com/office/drawing/2010/main" val="0"/>
              </a:ext>
            </a:extLst>
          </a:blip>
          <a:srcRect l="8076"/>
          <a:stretch>
            <a:fillRect/>
          </a:stretch>
        </p:blipFill>
        <p:spPr>
          <a:xfrm>
            <a:off x="7533661" y="1861165"/>
            <a:ext cx="4528084" cy="4398390"/>
          </a:xfrm>
          <a:prstGeom prst="rect">
            <a:avLst/>
          </a:prstGeom>
        </p:spPr>
      </p:pic>
      <p:sp>
        <p:nvSpPr>
          <p:cNvPr id="5" name="TextBox 4"/>
          <p:cNvSpPr txBox="1"/>
          <p:nvPr/>
        </p:nvSpPr>
        <p:spPr>
          <a:xfrm>
            <a:off x="7858768" y="2626333"/>
            <a:ext cx="2198038" cy="1245235"/>
          </a:xfrm>
          <a:prstGeom prst="rect">
            <a:avLst/>
          </a:prstGeom>
          <a:noFill/>
        </p:spPr>
        <p:txBody>
          <a:bodyPr wrap="square" rtlCol="0">
            <a:spAutoFit/>
          </a:bodyPr>
          <a:lstStyle/>
          <a:p>
            <a:pPr>
              <a:lnSpc>
                <a:spcPts val="3000"/>
              </a:lnSpc>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性质</a:t>
            </a:r>
            <a:r>
              <a:rPr lang="en-US" altLang="zh-CN"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b="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树中的结点数等于所有结点的度数加</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 name="文本框 1"/>
          <p:cNvSpPr txBox="1"/>
          <p:nvPr/>
        </p:nvSpPr>
        <p:spPr>
          <a:xfrm>
            <a:off x="1053074" y="147761"/>
            <a:ext cx="21748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6.1.4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树的性质</a:t>
            </a:r>
          </a:p>
        </p:txBody>
      </p:sp>
      <p:sp>
        <p:nvSpPr>
          <p:cNvPr id="3" name="Text Box 3"/>
          <p:cNvSpPr txBox="1">
            <a:spLocks noChangeArrowheads="1"/>
          </p:cNvSpPr>
          <p:nvPr/>
        </p:nvSpPr>
        <p:spPr bwMode="auto">
          <a:xfrm>
            <a:off x="2628886" y="4910803"/>
            <a:ext cx="2522504" cy="1076325"/>
          </a:xfrm>
          <a:prstGeom prst="rect">
            <a:avLst/>
          </a:prstGeom>
          <a:noFill/>
          <a:ln w="9525">
            <a:noFill/>
            <a:miter lim="800000"/>
          </a:ln>
        </p:spPr>
        <p:txBody>
          <a:bodyPr wrap="square">
            <a:spAutoFit/>
          </a:bodyPr>
          <a:lstStyle/>
          <a:p>
            <a:pPr algn="l">
              <a:lnSpc>
                <a:spcPct val="100000"/>
              </a:lnSpc>
              <a:spcBef>
                <a:spcPts val="600"/>
              </a:spcBef>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度之和</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分支数</a:t>
            </a:r>
          </a:p>
          <a:p>
            <a:pPr algn="l">
              <a:lnSpc>
                <a:spcPct val="100000"/>
              </a:lnSpc>
              <a:spcBef>
                <a:spcPts val="600"/>
              </a:spcBef>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分支数</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a:p>
            <a:pPr algn="l">
              <a:lnSpc>
                <a:spcPct val="100000"/>
              </a:lnSpc>
              <a:spcBef>
                <a:spcPts val="600"/>
              </a:spcBef>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所以，</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度之和</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p:txBody>
      </p:sp>
      <p:grpSp>
        <p:nvGrpSpPr>
          <p:cNvPr id="18" name="组合 17"/>
          <p:cNvGrpSpPr/>
          <p:nvPr/>
        </p:nvGrpSpPr>
        <p:grpSpPr>
          <a:xfrm>
            <a:off x="1271564" y="2339035"/>
            <a:ext cx="2428892" cy="1928826"/>
            <a:chOff x="3357554" y="2786058"/>
            <a:chExt cx="2808288" cy="2419350"/>
          </a:xfrm>
          <a:solidFill>
            <a:srgbClr val="F6B69B"/>
          </a:solidFill>
        </p:grpSpPr>
        <p:sp>
          <p:nvSpPr>
            <p:cNvPr id="19" name="Oval 7"/>
            <p:cNvSpPr>
              <a:spLocks noChangeArrowheads="1"/>
            </p:cNvSpPr>
            <p:nvPr/>
          </p:nvSpPr>
          <p:spPr bwMode="auto">
            <a:xfrm>
              <a:off x="4365617" y="2786058"/>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0" name="Line 22"/>
            <p:cNvSpPr>
              <a:spLocks noChangeShapeType="1"/>
            </p:cNvSpPr>
            <p:nvPr/>
          </p:nvSpPr>
          <p:spPr bwMode="auto">
            <a:xfrm>
              <a:off x="4724392" y="2998783"/>
              <a:ext cx="731859" cy="593713"/>
            </a:xfrm>
            <a:prstGeom prst="line">
              <a:avLst/>
            </a:prstGeom>
            <a:grpFill/>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flipH="1">
              <a:off x="3687941" y="3020991"/>
              <a:ext cx="696738" cy="481912"/>
            </a:xfrm>
            <a:prstGeom prst="line">
              <a:avLst/>
            </a:prstGeom>
            <a:grpFill/>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2"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3"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24" name="Oval 8"/>
            <p:cNvSpPr>
              <a:spLocks noChangeArrowheads="1"/>
            </p:cNvSpPr>
            <p:nvPr/>
          </p:nvSpPr>
          <p:spPr bwMode="auto">
            <a:xfrm>
              <a:off x="3357554" y="3525657"/>
              <a:ext cx="360363"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5" name="Oval 9"/>
            <p:cNvSpPr>
              <a:spLocks noChangeArrowheads="1"/>
            </p:cNvSpPr>
            <p:nvPr/>
          </p:nvSpPr>
          <p:spPr bwMode="auto">
            <a:xfrm>
              <a:off x="4365617" y="3525657"/>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6" name="Oval 10"/>
            <p:cNvSpPr>
              <a:spLocks noChangeArrowheads="1"/>
            </p:cNvSpPr>
            <p:nvPr/>
          </p:nvSpPr>
          <p:spPr bwMode="auto">
            <a:xfrm>
              <a:off x="5373679" y="3525657"/>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7" name="Oval 11"/>
            <p:cNvSpPr>
              <a:spLocks noChangeArrowheads="1"/>
            </p:cNvSpPr>
            <p:nvPr/>
          </p:nvSpPr>
          <p:spPr bwMode="auto">
            <a:xfrm>
              <a:off x="405129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8" name="Oval 12"/>
            <p:cNvSpPr>
              <a:spLocks noChangeArrowheads="1"/>
            </p:cNvSpPr>
            <p:nvPr/>
          </p:nvSpPr>
          <p:spPr bwMode="auto">
            <a:xfrm>
              <a:off x="473074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9" name="Oval 15"/>
            <p:cNvSpPr>
              <a:spLocks noChangeArrowheads="1"/>
            </p:cNvSpPr>
            <p:nvPr/>
          </p:nvSpPr>
          <p:spPr bwMode="auto">
            <a:xfrm>
              <a:off x="4051292" y="4845045"/>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30" name="Oval 16"/>
            <p:cNvSpPr>
              <a:spLocks noChangeArrowheads="1"/>
            </p:cNvSpPr>
            <p:nvPr/>
          </p:nvSpPr>
          <p:spPr bwMode="auto">
            <a:xfrm>
              <a:off x="5805479" y="4184646"/>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1" name="Line 21"/>
            <p:cNvSpPr>
              <a:spLocks noChangeShapeType="1"/>
            </p:cNvSpPr>
            <p:nvPr/>
          </p:nvSpPr>
          <p:spPr bwMode="auto">
            <a:xfrm>
              <a:off x="4543417" y="3146420"/>
              <a:ext cx="0" cy="360363"/>
            </a:xfrm>
            <a:prstGeom prst="line">
              <a:avLst/>
            </a:prstGeom>
            <a:grpFill/>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2"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33" name="直接连接符 32"/>
            <p:cNvCxnSpPr>
              <a:cxnSpLocks noChangeShapeType="1"/>
              <a:stCxn id="27" idx="4"/>
              <a:endCxn id="29" idx="0"/>
            </p:cNvCxnSpPr>
            <p:nvPr/>
          </p:nvCxnSpPr>
          <p:spPr bwMode="auto">
            <a:xfrm rot="16200000" flipH="1">
              <a:off x="4081455" y="4695025"/>
              <a:ext cx="300037" cy="1"/>
            </a:xfrm>
            <a:prstGeom prst="line">
              <a:avLst/>
            </a:prstGeom>
            <a:grpFill/>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cxnSp>
      </p:grpSp>
      <p:grpSp>
        <p:nvGrpSpPr>
          <p:cNvPr id="34" name="组合 33"/>
          <p:cNvGrpSpPr/>
          <p:nvPr/>
        </p:nvGrpSpPr>
        <p:grpSpPr>
          <a:xfrm>
            <a:off x="4486905" y="2376770"/>
            <a:ext cx="2428892" cy="1928826"/>
            <a:chOff x="3357554" y="2786058"/>
            <a:chExt cx="2808288" cy="2419350"/>
          </a:xfrm>
          <a:solidFill>
            <a:srgbClr val="F6B69B"/>
          </a:solidFill>
        </p:grpSpPr>
        <p:sp>
          <p:nvSpPr>
            <p:cNvPr id="35" name="Oval 7"/>
            <p:cNvSpPr>
              <a:spLocks noChangeArrowheads="1"/>
            </p:cNvSpPr>
            <p:nvPr/>
          </p:nvSpPr>
          <p:spPr bwMode="auto">
            <a:xfrm>
              <a:off x="4365617" y="2786058"/>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36" name="Line 22"/>
            <p:cNvSpPr>
              <a:spLocks noChangeShapeType="1"/>
            </p:cNvSpPr>
            <p:nvPr/>
          </p:nvSpPr>
          <p:spPr bwMode="auto">
            <a:xfrm>
              <a:off x="4724392" y="2998783"/>
              <a:ext cx="731859" cy="593713"/>
            </a:xfrm>
            <a:prstGeom prst="line">
              <a:avLst/>
            </a:prstGeom>
            <a:grpFill/>
            <a:ln w="12700">
              <a:solidFill>
                <a:srgbClr val="C0262E"/>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7" name="Line 20"/>
            <p:cNvSpPr>
              <a:spLocks noChangeShapeType="1"/>
            </p:cNvSpPr>
            <p:nvPr/>
          </p:nvSpPr>
          <p:spPr bwMode="auto">
            <a:xfrm flipH="1">
              <a:off x="3598862" y="3020991"/>
              <a:ext cx="785817" cy="571505"/>
            </a:xfrm>
            <a:prstGeom prst="line">
              <a:avLst/>
            </a:prstGeom>
            <a:grpFill/>
            <a:ln w="12700">
              <a:solidFill>
                <a:srgbClr val="C0262E"/>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8"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grpFill/>
            <a:ln w="12700">
              <a:solidFill>
                <a:srgbClr val="C0262E"/>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39"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grpFill/>
            <a:ln w="12700">
              <a:solidFill>
                <a:srgbClr val="C0262E"/>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40" name="Oval 8"/>
            <p:cNvSpPr>
              <a:spLocks noChangeArrowheads="1"/>
            </p:cNvSpPr>
            <p:nvPr/>
          </p:nvSpPr>
          <p:spPr bwMode="auto">
            <a:xfrm>
              <a:off x="3357554" y="3525657"/>
              <a:ext cx="360363"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1" name="Oval 9"/>
            <p:cNvSpPr>
              <a:spLocks noChangeArrowheads="1"/>
            </p:cNvSpPr>
            <p:nvPr/>
          </p:nvSpPr>
          <p:spPr bwMode="auto">
            <a:xfrm>
              <a:off x="4365617" y="3525657"/>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42" name="Oval 10"/>
            <p:cNvSpPr>
              <a:spLocks noChangeArrowheads="1"/>
            </p:cNvSpPr>
            <p:nvPr/>
          </p:nvSpPr>
          <p:spPr bwMode="auto">
            <a:xfrm>
              <a:off x="5373679" y="3525657"/>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43" name="Oval 11"/>
            <p:cNvSpPr>
              <a:spLocks noChangeArrowheads="1"/>
            </p:cNvSpPr>
            <p:nvPr/>
          </p:nvSpPr>
          <p:spPr bwMode="auto">
            <a:xfrm>
              <a:off x="405129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44" name="Oval 12"/>
            <p:cNvSpPr>
              <a:spLocks noChangeArrowheads="1"/>
            </p:cNvSpPr>
            <p:nvPr/>
          </p:nvSpPr>
          <p:spPr bwMode="auto">
            <a:xfrm>
              <a:off x="4730742" y="4184646"/>
              <a:ext cx="360362" cy="360362"/>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5" name="Oval 15"/>
            <p:cNvSpPr>
              <a:spLocks noChangeArrowheads="1"/>
            </p:cNvSpPr>
            <p:nvPr/>
          </p:nvSpPr>
          <p:spPr bwMode="auto">
            <a:xfrm>
              <a:off x="4051292" y="4845045"/>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6" name="Oval 16"/>
            <p:cNvSpPr>
              <a:spLocks noChangeArrowheads="1"/>
            </p:cNvSpPr>
            <p:nvPr/>
          </p:nvSpPr>
          <p:spPr bwMode="auto">
            <a:xfrm>
              <a:off x="5805479" y="4184646"/>
              <a:ext cx="360363" cy="360363"/>
            </a:xfrm>
            <a:prstGeom prst="ellipse">
              <a:avLst/>
            </a:prstGeom>
            <a:grpFill/>
            <a:ln>
              <a:solidFill>
                <a:srgbClr val="C0262E"/>
              </a:solidFill>
            </a:ln>
          </p:spPr>
          <p:style>
            <a:lnRef idx="1">
              <a:schemeClr val="accent4"/>
            </a:lnRef>
            <a:fillRef idx="2">
              <a:schemeClr val="accent4"/>
            </a:fillRef>
            <a:effectRef idx="1">
              <a:schemeClr val="accent4"/>
            </a:effectRef>
            <a:fontRef idx="minor">
              <a:schemeClr val="dk1"/>
            </a:fontRef>
          </p:style>
          <p:txBody>
            <a:bodyPr wrap="none" lIns="0" rIns="0" anchor="ctr"/>
            <a:lstStyle/>
            <a:p>
              <a:pPr algn="ctr">
                <a:lnSpc>
                  <a:spcPct val="100000"/>
                </a:lnSpc>
              </a:pPr>
              <a:r>
                <a:rPr lang="en-US" altLang="zh-CN" sz="1600" b="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47" name="Line 21"/>
            <p:cNvSpPr>
              <a:spLocks noChangeShapeType="1"/>
            </p:cNvSpPr>
            <p:nvPr/>
          </p:nvSpPr>
          <p:spPr bwMode="auto">
            <a:xfrm>
              <a:off x="4543417" y="3146420"/>
              <a:ext cx="0" cy="360363"/>
            </a:xfrm>
            <a:prstGeom prst="line">
              <a:avLst/>
            </a:prstGeom>
            <a:grpFill/>
            <a:ln w="12700">
              <a:solidFill>
                <a:srgbClr val="C0262E"/>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sp>
          <p:nvSpPr>
            <p:cNvPr id="48"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grpFill/>
            <a:ln w="12700">
              <a:solidFill>
                <a:srgbClr val="C0262E"/>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wrap="none" lIns="0" rIns="0"/>
            <a:lstStyle/>
            <a:p>
              <a:pPr algn="ctr">
                <a:lnSpc>
                  <a:spcPct val="100000"/>
                </a:lnSpc>
              </a:pPr>
              <a:endParaRPr lang="zh-CN" altLang="en-US" sz="1800" b="0">
                <a:solidFill>
                  <a:srgbClr val="525252"/>
                </a:solidFill>
                <a:latin typeface="微软雅黑" panose="020B0503020204020204" pitchFamily="34" charset="-122"/>
                <a:ea typeface="微软雅黑" panose="020B0503020204020204" pitchFamily="34" charset="-122"/>
              </a:endParaRPr>
            </a:p>
          </p:txBody>
        </p:sp>
        <p:cxnSp>
          <p:nvCxnSpPr>
            <p:cNvPr id="49" name="直接连接符 48"/>
            <p:cNvCxnSpPr>
              <a:cxnSpLocks noChangeShapeType="1"/>
              <a:stCxn id="43" idx="4"/>
              <a:endCxn id="45" idx="0"/>
            </p:cNvCxnSpPr>
            <p:nvPr/>
          </p:nvCxnSpPr>
          <p:spPr bwMode="auto">
            <a:xfrm rot="16200000" flipH="1">
              <a:off x="4081455" y="4695025"/>
              <a:ext cx="300037" cy="1"/>
            </a:xfrm>
            <a:prstGeom prst="line">
              <a:avLst/>
            </a:prstGeom>
            <a:grpFill/>
            <a:ln w="12700">
              <a:solidFill>
                <a:srgbClr val="C0262E"/>
              </a:solidFill>
              <a:headEnd type="arrow" w="med" len="med"/>
              <a:tailEnd type="none" w="med" len="med"/>
            </a:ln>
          </p:spPr>
          <p:style>
            <a:lnRef idx="2">
              <a:schemeClr val="dk1"/>
            </a:lnRef>
            <a:fillRef idx="0">
              <a:schemeClr val="dk1"/>
            </a:fillRef>
            <a:effectRef idx="1">
              <a:schemeClr val="dk1"/>
            </a:effectRef>
            <a:fontRef idx="minor">
              <a:schemeClr val="tx1"/>
            </a:fontRef>
          </p:style>
        </p:cxnSp>
      </p:grpSp>
      <p:sp>
        <p:nvSpPr>
          <p:cNvPr id="50" name="任意多边形 38"/>
          <p:cNvSpPr/>
          <p:nvPr/>
        </p:nvSpPr>
        <p:spPr>
          <a:xfrm>
            <a:off x="2146299" y="4344056"/>
            <a:ext cx="525463" cy="752475"/>
          </a:xfrm>
          <a:custGeom>
            <a:avLst/>
            <a:gdLst>
              <a:gd name="connsiteX0" fmla="*/ 98425 w 574675"/>
              <a:gd name="connsiteY0" fmla="*/ 0 h 752475"/>
              <a:gd name="connsiteX1" fmla="*/ 79375 w 574675"/>
              <a:gd name="connsiteY1" fmla="*/ 409575 h 752475"/>
              <a:gd name="connsiteX2" fmla="*/ 574675 w 574675"/>
              <a:gd name="connsiteY2" fmla="*/ 752475 h 752475"/>
              <a:gd name="connsiteX0-1" fmla="*/ 49213 w 525463"/>
              <a:gd name="connsiteY0-2" fmla="*/ 0 h 752475"/>
              <a:gd name="connsiteX1-3" fmla="*/ 125397 w 525463"/>
              <a:gd name="connsiteY1-4" fmla="*/ 423871 h 752475"/>
              <a:gd name="connsiteX2-5" fmla="*/ 525463 w 525463"/>
              <a:gd name="connsiteY2-6" fmla="*/ 752475 h 752475"/>
            </a:gdLst>
            <a:ahLst/>
            <a:cxnLst>
              <a:cxn ang="0">
                <a:pos x="connsiteX0-1" y="connsiteY0-2"/>
              </a:cxn>
              <a:cxn ang="0">
                <a:pos x="connsiteX1-3" y="connsiteY1-4"/>
              </a:cxn>
              <a:cxn ang="0">
                <a:pos x="connsiteX2-5" y="connsiteY2-6"/>
              </a:cxn>
            </a:cxnLst>
            <a:rect l="l" t="t" r="r" b="b"/>
            <a:pathLst>
              <a:path w="525463" h="752475">
                <a:moveTo>
                  <a:pt x="49213" y="0"/>
                </a:moveTo>
                <a:cubicBezTo>
                  <a:pt x="0" y="142081"/>
                  <a:pt x="46022" y="298459"/>
                  <a:pt x="125397" y="423871"/>
                </a:cubicBezTo>
                <a:cubicBezTo>
                  <a:pt x="204772" y="549283"/>
                  <a:pt x="317500" y="643731"/>
                  <a:pt x="525463" y="752475"/>
                </a:cubicBezTo>
              </a:path>
            </a:pathLst>
          </a:custGeom>
          <a:ln w="19050">
            <a:solidFill>
              <a:srgbClr val="E94A47"/>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51" name="任意多边形 39"/>
          <p:cNvSpPr/>
          <p:nvPr/>
        </p:nvSpPr>
        <p:spPr>
          <a:xfrm>
            <a:off x="4199376" y="4018296"/>
            <a:ext cx="809625" cy="1419225"/>
          </a:xfrm>
          <a:custGeom>
            <a:avLst/>
            <a:gdLst>
              <a:gd name="connsiteX0" fmla="*/ 809625 w 809625"/>
              <a:gd name="connsiteY0" fmla="*/ 0 h 1419225"/>
              <a:gd name="connsiteX1" fmla="*/ 676275 w 809625"/>
              <a:gd name="connsiteY1" fmla="*/ 619125 h 1419225"/>
              <a:gd name="connsiteX2" fmla="*/ 361950 w 809625"/>
              <a:gd name="connsiteY2" fmla="*/ 1238250 h 1419225"/>
              <a:gd name="connsiteX3" fmla="*/ 0 w 809625"/>
              <a:gd name="connsiteY3" fmla="*/ 1419225 h 1419225"/>
            </a:gdLst>
            <a:ahLst/>
            <a:cxnLst>
              <a:cxn ang="0">
                <a:pos x="connsiteX0" y="connsiteY0"/>
              </a:cxn>
              <a:cxn ang="0">
                <a:pos x="connsiteX1" y="connsiteY1"/>
              </a:cxn>
              <a:cxn ang="0">
                <a:pos x="connsiteX2" y="connsiteY2"/>
              </a:cxn>
              <a:cxn ang="0">
                <a:pos x="connsiteX3" y="connsiteY3"/>
              </a:cxn>
            </a:cxnLst>
            <a:rect l="l" t="t" r="r" b="b"/>
            <a:pathLst>
              <a:path w="809625" h="1419225">
                <a:moveTo>
                  <a:pt x="809625" y="0"/>
                </a:moveTo>
                <a:cubicBezTo>
                  <a:pt x="780256" y="206375"/>
                  <a:pt x="750887" y="412750"/>
                  <a:pt x="676275" y="619125"/>
                </a:cubicBezTo>
                <a:cubicBezTo>
                  <a:pt x="601663" y="825500"/>
                  <a:pt x="474662" y="1104900"/>
                  <a:pt x="361950" y="1238250"/>
                </a:cubicBezTo>
                <a:cubicBezTo>
                  <a:pt x="249238" y="1371600"/>
                  <a:pt x="124619" y="1395412"/>
                  <a:pt x="0" y="1419225"/>
                </a:cubicBezTo>
              </a:path>
            </a:pathLst>
          </a:custGeom>
          <a:ln w="19050">
            <a:solidFill>
              <a:srgbClr val="E94A47"/>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53"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22/42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500"/>
                                        <p:tgtEl>
                                          <p:spTgt spid="5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50" grpId="0" animBg="1"/>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1748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6.1.4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树的性质</a:t>
            </a:r>
          </a:p>
        </p:txBody>
      </p:sp>
      <p:sp>
        <p:nvSpPr>
          <p:cNvPr id="3" name="Text Box 2"/>
          <p:cNvSpPr txBox="1">
            <a:spLocks noChangeArrowheads="1"/>
          </p:cNvSpPr>
          <p:nvPr/>
        </p:nvSpPr>
        <p:spPr bwMode="auto">
          <a:xfrm>
            <a:off x="1053074" y="1171556"/>
            <a:ext cx="7715304" cy="398780"/>
          </a:xfrm>
          <a:prstGeom prst="rect">
            <a:avLst/>
          </a:prstGeom>
          <a:noFill/>
          <a:ln w="9525">
            <a:noFill/>
            <a:miter lim="800000"/>
          </a:ln>
        </p:spPr>
        <p:txBody>
          <a:bodyPr wrap="square">
            <a:spAutoFit/>
          </a:bodyPr>
          <a:lstStyle/>
          <a:p>
            <a:pPr algn="l">
              <a:lnSpc>
                <a:spcPct val="100000"/>
              </a:lnSpc>
              <a:spcBef>
                <a:spcPct val="50000"/>
              </a:spcBef>
            </a:pPr>
            <a:r>
              <a:rPr kumimoji="1"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2</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：度为</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的树中第</a:t>
            </a:r>
            <a:r>
              <a:rPr kumimoji="1" lang="en-US" altLang="zh-CN" sz="20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层上至多有</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kumimoji="1" lang="en-US" altLang="zh-CN" sz="2000" baseline="30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i-1</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个结点，这里应有</a:t>
            </a:r>
            <a:r>
              <a:rPr kumimoji="1" lang="en-US" altLang="zh-CN" sz="20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i≥1</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4" name="TextBox 4"/>
          <p:cNvSpPr txBox="1"/>
          <p:nvPr/>
        </p:nvSpPr>
        <p:spPr>
          <a:xfrm>
            <a:off x="1624578" y="1814498"/>
            <a:ext cx="2071702" cy="398780"/>
          </a:xfrm>
          <a:prstGeom prst="rect">
            <a:avLst/>
          </a:prstGeom>
          <a:noFill/>
        </p:spPr>
        <p:txBody>
          <a:bodyPr wrap="square" rtlCol="0">
            <a:spAutoFit/>
          </a:bodyPr>
          <a:lstStyle/>
          <a:p>
            <a:pPr algn="l">
              <a:lnSpc>
                <a:spcPct val="100000"/>
              </a:lnSpc>
              <a:spcBef>
                <a:spcPts val="0"/>
              </a:spcBef>
            </a:pPr>
            <a:r>
              <a:rPr lang="zh-CN" altLang="zh-CN" sz="2000" b="1" dirty="0">
                <a:solidFill>
                  <a:srgbClr val="525252"/>
                </a:solidFill>
                <a:latin typeface="微软雅黑" panose="020B0503020204020204" pitchFamily="34" charset="-122"/>
                <a:ea typeface="微软雅黑" panose="020B0503020204020204" pitchFamily="34" charset="-122"/>
              </a:rPr>
              <a:t>数学归纳法证明</a:t>
            </a:r>
            <a:endParaRPr lang="zh-CN" altLang="zh-CN" sz="2000" b="1"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19" name="组合 18"/>
          <p:cNvGrpSpPr/>
          <p:nvPr/>
        </p:nvGrpSpPr>
        <p:grpSpPr>
          <a:xfrm>
            <a:off x="1624578" y="2475854"/>
            <a:ext cx="896901" cy="896901"/>
            <a:chOff x="388951" y="5103867"/>
            <a:chExt cx="896901" cy="896901"/>
          </a:xfrm>
        </p:grpSpPr>
        <p:sp>
          <p:nvSpPr>
            <p:cNvPr id="20" name="椭圆 1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21" name="椭圆 20"/>
            <p:cNvSpPr/>
            <p:nvPr/>
          </p:nvSpPr>
          <p:spPr>
            <a:xfrm>
              <a:off x="479938" y="5204902"/>
              <a:ext cx="714380" cy="714380"/>
            </a:xfrm>
            <a:prstGeom prst="ellipse">
              <a:avLst/>
            </a:prstGeom>
            <a:solidFill>
              <a:srgbClr val="F6B69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22" name="文本框 14"/>
            <p:cNvSpPr txBox="1"/>
            <p:nvPr/>
          </p:nvSpPr>
          <p:spPr>
            <a:xfrm>
              <a:off x="547987" y="5389664"/>
              <a:ext cx="640080" cy="368300"/>
            </a:xfrm>
            <a:prstGeom prst="rect">
              <a:avLst/>
            </a:prstGeom>
            <a:noFill/>
          </p:spPr>
          <p:txBody>
            <a:bodyPr wrap="none" rtlCol="0">
              <a:spAutoFit/>
            </a:bodyPr>
            <a:lstStyle/>
            <a:p>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推广</a:t>
              </a:r>
              <a:endParaRPr lang="zh-CN" altLang="en-US" sz="1800" b="1"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24" name="TextBox 10"/>
          <p:cNvSpPr txBox="1"/>
          <p:nvPr/>
        </p:nvSpPr>
        <p:spPr>
          <a:xfrm>
            <a:off x="1202364" y="3749548"/>
            <a:ext cx="8786842" cy="205676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nSpc>
                <a:spcPts val="23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当一棵</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次树的第</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层有</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baseline="30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个结点（</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）时，称该层是满的，若一棵</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次树的所有叶子结点在同一层，并且每一层都是满的，称为</a:t>
            </a:r>
            <a:r>
              <a:rPr lang="zh-CN" altLang="en-US"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满</a:t>
            </a:r>
            <a:r>
              <a:rPr lang="en-US" altLang="zh-CN"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次树</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。显然，满</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次树是所有相同高度的</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次树中结点总数最多的树。</a:t>
            </a:r>
            <a:endPar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2300"/>
              </a:lnSpc>
            </a:pPr>
            <a:endPar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23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也可以说，对于</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个结点，构造的</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次树为满</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次树或者接近满</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次树，此时树的高度最小。</a:t>
            </a:r>
          </a:p>
        </p:txBody>
      </p:sp>
      <p:sp>
        <p:nvSpPr>
          <p:cNvPr id="25"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23/42</a:t>
            </a:r>
          </a:p>
        </p:txBody>
      </p:sp>
      <p:sp>
        <p:nvSpPr>
          <p:cNvPr id="5" name="对话气泡: 圆角矩形 4">
            <a:extLst>
              <a:ext uri="{FF2B5EF4-FFF2-40B4-BE49-F238E27FC236}">
                <a16:creationId xmlns:a16="http://schemas.microsoft.com/office/drawing/2014/main" id="{AA840C48-343B-00D7-D71A-0DAD9C263CF9}"/>
              </a:ext>
            </a:extLst>
          </p:cNvPr>
          <p:cNvSpPr/>
          <p:nvPr/>
        </p:nvSpPr>
        <p:spPr>
          <a:xfrm>
            <a:off x="5125617" y="2352763"/>
            <a:ext cx="4480108" cy="628650"/>
          </a:xfrm>
          <a:prstGeom prst="wedgeRoundRectCallout">
            <a:avLst>
              <a:gd name="adj1" fmla="val -107501"/>
              <a:gd name="adj2" fmla="val 18321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0" i="0" dirty="0">
                <a:solidFill>
                  <a:srgbClr val="4F4F4F"/>
                </a:solidFill>
                <a:effectLst/>
                <a:latin typeface="-apple-system"/>
              </a:rPr>
              <a:t>通常将度为</a:t>
            </a:r>
            <a:r>
              <a:rPr lang="en-US" altLang="zh-CN" b="0" i="0" dirty="0">
                <a:solidFill>
                  <a:srgbClr val="4F4F4F"/>
                </a:solidFill>
                <a:effectLst/>
                <a:latin typeface="-apple-system"/>
              </a:rPr>
              <a:t>m</a:t>
            </a:r>
            <a:r>
              <a:rPr lang="zh-CN" altLang="en-US" b="0" i="0" dirty="0">
                <a:solidFill>
                  <a:srgbClr val="4F4F4F"/>
                </a:solidFill>
                <a:effectLst/>
                <a:latin typeface="-apple-system"/>
              </a:rPr>
              <a:t>的树称为</a:t>
            </a:r>
            <a:r>
              <a:rPr lang="en-US" altLang="zh-CN" b="1" i="0" dirty="0">
                <a:solidFill>
                  <a:srgbClr val="FE2C24"/>
                </a:solidFill>
                <a:effectLst/>
                <a:latin typeface="-apple-system"/>
              </a:rPr>
              <a:t>m</a:t>
            </a:r>
            <a:r>
              <a:rPr lang="zh-CN" altLang="en-US" b="1" i="0" dirty="0">
                <a:solidFill>
                  <a:srgbClr val="FE2C24"/>
                </a:solidFill>
                <a:effectLst/>
                <a:latin typeface="-apple-system"/>
              </a:rPr>
              <a:t>次树</a:t>
            </a:r>
            <a:r>
              <a:rPr lang="zh-CN" altLang="en-US" b="0" i="0" dirty="0">
                <a:solidFill>
                  <a:srgbClr val="4F4F4F"/>
                </a:solidFill>
                <a:effectLst/>
                <a:latin typeface="-apple-system"/>
              </a:rPr>
              <a:t>或者</a:t>
            </a:r>
            <a:r>
              <a:rPr lang="en-US" altLang="zh-CN" b="1" i="0" dirty="0">
                <a:solidFill>
                  <a:srgbClr val="FE2C24"/>
                </a:solidFill>
                <a:effectLst/>
                <a:latin typeface="-apple-system"/>
              </a:rPr>
              <a:t>m</a:t>
            </a:r>
            <a:r>
              <a:rPr lang="zh-CN" altLang="en-US" b="1" i="0" dirty="0">
                <a:solidFill>
                  <a:srgbClr val="FE2C24"/>
                </a:solidFill>
                <a:effectLst/>
                <a:latin typeface="-apple-system"/>
              </a:rPr>
              <a:t>叉树</a:t>
            </a:r>
            <a:endParaRPr lang="zh-CN" altLang="en-US" baseline="30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4" grpId="0" bldLvl="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1748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6.1.4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树的性质</a:t>
            </a:r>
          </a:p>
        </p:txBody>
      </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12718" t="15389" r="18940" b="12728"/>
          <a:stretch>
            <a:fillRect/>
          </a:stretch>
        </p:blipFill>
        <p:spPr>
          <a:xfrm>
            <a:off x="4071938" y="1460984"/>
            <a:ext cx="8120062" cy="5155137"/>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71863" y="1838832"/>
            <a:ext cx="4180036" cy="4353902"/>
          </a:xfrm>
          <a:prstGeom prst="rect">
            <a:avLst/>
          </a:prstGeom>
        </p:spPr>
      </p:pic>
      <p:sp>
        <p:nvSpPr>
          <p:cNvPr id="23" name="文本框 22"/>
          <p:cNvSpPr txBox="1"/>
          <p:nvPr/>
        </p:nvSpPr>
        <p:spPr>
          <a:xfrm>
            <a:off x="6366977" y="3638442"/>
            <a:ext cx="3255879" cy="398780"/>
          </a:xfrm>
          <a:prstGeom prst="rect">
            <a:avLst/>
          </a:prstGeom>
          <a:noFill/>
        </p:spPr>
        <p:txBody>
          <a:bodyPr wrap="square" rtlCol="0">
            <a:spAutoFit/>
          </a:bodyPr>
          <a:lstStyle/>
          <a:p>
            <a:pPr algn="ctr"/>
            <a:r>
              <a:rPr lang="zh-CN" altLang="en-US" sz="2000" dirty="0">
                <a:solidFill>
                  <a:srgbClr val="C0262E"/>
                </a:solidFill>
                <a:latin typeface="微软雅黑" panose="020B0503020204020204" pitchFamily="34" charset="-122"/>
                <a:ea typeface="微软雅黑" panose="020B0503020204020204" pitchFamily="34" charset="-122"/>
              </a:rPr>
              <a:t>由性质</a:t>
            </a:r>
            <a:r>
              <a:rPr lang="en-US" altLang="zh-CN" sz="2000" dirty="0">
                <a:solidFill>
                  <a:srgbClr val="C0262E"/>
                </a:solidFill>
                <a:latin typeface="微软雅黑" panose="020B0503020204020204" pitchFamily="34" charset="-122"/>
                <a:ea typeface="微软雅黑" panose="020B0503020204020204" pitchFamily="34" charset="-122"/>
              </a:rPr>
              <a:t>2</a:t>
            </a:r>
            <a:r>
              <a:rPr lang="zh-CN" altLang="en-US" sz="2000" dirty="0">
                <a:solidFill>
                  <a:srgbClr val="C0262E"/>
                </a:solidFill>
                <a:latin typeface="微软雅黑" panose="020B0503020204020204" pitchFamily="34" charset="-122"/>
                <a:ea typeface="微软雅黑" panose="020B0503020204020204" pitchFamily="34" charset="-122"/>
              </a:rPr>
              <a:t>推出</a:t>
            </a:r>
          </a:p>
        </p:txBody>
      </p:sp>
      <p:grpSp>
        <p:nvGrpSpPr>
          <p:cNvPr id="28" name="组合 27"/>
          <p:cNvGrpSpPr/>
          <p:nvPr/>
        </p:nvGrpSpPr>
        <p:grpSpPr>
          <a:xfrm>
            <a:off x="5486351" y="2557973"/>
            <a:ext cx="6548486" cy="628650"/>
            <a:chOff x="5472064" y="2533141"/>
            <a:chExt cx="6548486" cy="628650"/>
          </a:xfrm>
        </p:grpSpPr>
        <p:sp>
          <p:nvSpPr>
            <p:cNvPr id="25" name="Text Box 2"/>
            <p:cNvSpPr txBox="1">
              <a:spLocks noChangeArrowheads="1"/>
            </p:cNvSpPr>
            <p:nvPr/>
          </p:nvSpPr>
          <p:spPr bwMode="auto">
            <a:xfrm>
              <a:off x="5472064" y="2632087"/>
              <a:ext cx="6548486" cy="460375"/>
            </a:xfrm>
            <a:prstGeom prst="rect">
              <a:avLst/>
            </a:prstGeom>
            <a:noFill/>
            <a:ln w="9525">
              <a:noFill/>
              <a:miter lim="800000"/>
            </a:ln>
          </p:spPr>
          <p:txBody>
            <a:bodyPr wrap="square">
              <a:spAutoFit/>
            </a:bodyPr>
            <a:lstStyle/>
            <a:p>
              <a:pPr algn="just">
                <a:lnSpc>
                  <a:spcPct val="120000"/>
                </a:lnSpc>
                <a:spcBef>
                  <a:spcPct val="50000"/>
                </a:spcBef>
              </a:pPr>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3</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高度为</a:t>
              </a:r>
              <a:r>
                <a:rPr kumimoji="1" lang="en-US" altLang="zh-CN" sz="20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a:t>
              </a:r>
              <a:r>
                <a:rPr kumimoji="1" lang="en-US" altLang="zh-CN" sz="20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次树至多有          个结点。</a:t>
              </a:r>
            </a:p>
          </p:txBody>
        </p:sp>
        <p:graphicFrame>
          <p:nvGraphicFramePr>
            <p:cNvPr id="27" name="Object 4"/>
            <p:cNvGraphicFramePr>
              <a:graphicFrameLocks noChangeAspect="1"/>
            </p:cNvGraphicFramePr>
            <p:nvPr>
              <p:extLst>
                <p:ext uri="{D42A27DB-BD31-4B8C-83A1-F6EECF244321}">
                  <p14:modId xmlns:p14="http://schemas.microsoft.com/office/powerpoint/2010/main" val="2300069520"/>
                </p:ext>
              </p:extLst>
            </p:nvPr>
          </p:nvGraphicFramePr>
          <p:xfrm>
            <a:off x="9283132" y="2533141"/>
            <a:ext cx="679450" cy="628650"/>
          </p:xfrm>
          <a:graphic>
            <a:graphicData uri="http://schemas.openxmlformats.org/presentationml/2006/ole">
              <mc:AlternateContent xmlns:mc="http://schemas.openxmlformats.org/markup-compatibility/2006">
                <mc:Choice xmlns:v="urn:schemas-microsoft-com:vml" Requires="v">
                  <p:oleObj name="Equation" r:id="rId4" imgW="11326495" imgH="10382885" progId="">
                    <p:embed/>
                  </p:oleObj>
                </mc:Choice>
                <mc:Fallback>
                  <p:oleObj name="Equation" r:id="rId4" imgW="11326495" imgH="10382885"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3132" y="2533141"/>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24/42</a:t>
            </a:r>
          </a:p>
        </p:txBody>
      </p:sp>
      <p:sp>
        <p:nvSpPr>
          <p:cNvPr id="3" name="对话气泡: 圆角矩形 2">
            <a:extLst>
              <a:ext uri="{FF2B5EF4-FFF2-40B4-BE49-F238E27FC236}">
                <a16:creationId xmlns:a16="http://schemas.microsoft.com/office/drawing/2014/main" id="{6BD049EC-10CF-7B72-ED59-C62F6F0C16C5}"/>
              </a:ext>
            </a:extLst>
          </p:cNvPr>
          <p:cNvSpPr/>
          <p:nvPr/>
        </p:nvSpPr>
        <p:spPr>
          <a:xfrm>
            <a:off x="1235770" y="976013"/>
            <a:ext cx="8061649" cy="628650"/>
          </a:xfrm>
          <a:prstGeom prst="wedgeRoundRectCallout">
            <a:avLst>
              <a:gd name="adj1" fmla="val 45139"/>
              <a:gd name="adj2" fmla="val 18717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整棵树最多结点数</a:t>
            </a:r>
            <a:r>
              <a:rPr lang="en-US" altLang="zh-CN" dirty="0"/>
              <a:t>=</a:t>
            </a:r>
            <a:r>
              <a:rPr lang="zh-CN" altLang="en-US" dirty="0"/>
              <a:t>每一层最多结点数</a:t>
            </a:r>
            <a:r>
              <a:rPr lang="en-US" altLang="zh-CN" dirty="0"/>
              <a:t>=m</a:t>
            </a:r>
            <a:r>
              <a:rPr lang="en-US" altLang="zh-CN" baseline="30000" dirty="0"/>
              <a:t>0</a:t>
            </a:r>
            <a:r>
              <a:rPr lang="en-US" altLang="zh-CN" dirty="0"/>
              <a:t>+m</a:t>
            </a:r>
            <a:r>
              <a:rPr lang="en-US" altLang="zh-CN" baseline="30000" dirty="0"/>
              <a:t>1</a:t>
            </a:r>
            <a:r>
              <a:rPr lang="en-US" altLang="zh-CN" dirty="0"/>
              <a:t>+m</a:t>
            </a:r>
            <a:r>
              <a:rPr lang="en-US" altLang="zh-CN" baseline="30000" dirty="0"/>
              <a:t>2</a:t>
            </a:r>
            <a:r>
              <a:rPr lang="en-US" altLang="zh-CN" dirty="0"/>
              <a:t>+…+m</a:t>
            </a:r>
            <a:r>
              <a:rPr lang="en-US" altLang="zh-CN" baseline="30000" dirty="0"/>
              <a:t>h-1</a:t>
            </a:r>
            <a:r>
              <a:rPr lang="en-US" altLang="zh-CN" dirty="0"/>
              <a:t>=</a:t>
            </a:r>
            <a:endParaRPr lang="zh-CN" altLang="en-US" baseline="30000" dirty="0"/>
          </a:p>
        </p:txBody>
      </p:sp>
      <p:graphicFrame>
        <p:nvGraphicFramePr>
          <p:cNvPr id="5" name="Object 4">
            <a:extLst>
              <a:ext uri="{FF2B5EF4-FFF2-40B4-BE49-F238E27FC236}">
                <a16:creationId xmlns:a16="http://schemas.microsoft.com/office/drawing/2014/main" id="{B46F1325-068C-8A43-409C-6B9DDC35CECF}"/>
              </a:ext>
            </a:extLst>
          </p:cNvPr>
          <p:cNvGraphicFramePr>
            <a:graphicFrameLocks noChangeAspect="1"/>
          </p:cNvGraphicFramePr>
          <p:nvPr>
            <p:extLst>
              <p:ext uri="{D42A27DB-BD31-4B8C-83A1-F6EECF244321}">
                <p14:modId xmlns:p14="http://schemas.microsoft.com/office/powerpoint/2010/main" val="164415308"/>
              </p:ext>
            </p:extLst>
          </p:nvPr>
        </p:nvGraphicFramePr>
        <p:xfrm>
          <a:off x="8376339" y="976013"/>
          <a:ext cx="679450" cy="628650"/>
        </p:xfrm>
        <a:graphic>
          <a:graphicData uri="http://schemas.openxmlformats.org/presentationml/2006/ole">
            <mc:AlternateContent xmlns:mc="http://schemas.openxmlformats.org/markup-compatibility/2006">
              <mc:Choice xmlns:v="urn:schemas-microsoft-com:vml" Requires="v">
                <p:oleObj name="Equation" r:id="rId6" imgW="11326495" imgH="10382885" progId="">
                  <p:embed/>
                </p:oleObj>
              </mc:Choice>
              <mc:Fallback>
                <p:oleObj name="Equation" r:id="rId6" imgW="11326495" imgH="10382885" progId="">
                  <p:embed/>
                  <p:pic>
                    <p:nvPicPr>
                      <p:cNvPr id="4" name="Object 4">
                        <a:extLst>
                          <a:ext uri="{FF2B5EF4-FFF2-40B4-BE49-F238E27FC236}">
                            <a16:creationId xmlns:a16="http://schemas.microsoft.com/office/drawing/2014/main" id="{6F7B14AE-87E4-3E55-1BC8-54DB8E0A93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6339" y="976013"/>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1748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6.1.4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树的性质</a:t>
            </a:r>
          </a:p>
        </p:txBody>
      </p:sp>
      <p:sp>
        <p:nvSpPr>
          <p:cNvPr id="3" name="Text Box 2"/>
          <p:cNvSpPr txBox="1">
            <a:spLocks noChangeArrowheads="1"/>
          </p:cNvSpPr>
          <p:nvPr/>
        </p:nvSpPr>
        <p:spPr bwMode="auto">
          <a:xfrm>
            <a:off x="1053074" y="1056817"/>
            <a:ext cx="7715304" cy="398780"/>
          </a:xfrm>
          <a:prstGeom prst="rect">
            <a:avLst/>
          </a:prstGeom>
          <a:noFill/>
          <a:ln w="9525">
            <a:noFill/>
            <a:miter lim="800000"/>
          </a:ln>
        </p:spPr>
        <p:txBody>
          <a:bodyPr wrap="square">
            <a:spAutoFit/>
          </a:bodyPr>
          <a:lstStyle/>
          <a:p>
            <a:pPr>
              <a:spcBef>
                <a:spcPct val="50000"/>
              </a:spcBef>
            </a:pPr>
            <a:r>
              <a:rPr kumimoji="1"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4</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：具有</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个结点的</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次树的最小高度为</a:t>
            </a:r>
            <a:r>
              <a:rPr kumimoji="1" lang="en-US" altLang="zh-CN" sz="20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log</a:t>
            </a:r>
            <a:r>
              <a:rPr kumimoji="1" lang="en-US" altLang="zh-CN" sz="2000" baseline="-250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(n(m-1)+1)</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8" name="Text Box 2"/>
          <p:cNvSpPr txBox="1">
            <a:spLocks noChangeArrowheads="1"/>
          </p:cNvSpPr>
          <p:nvPr/>
        </p:nvSpPr>
        <p:spPr bwMode="auto">
          <a:xfrm>
            <a:off x="1376956" y="3495899"/>
            <a:ext cx="7820050" cy="422680"/>
          </a:xfrm>
          <a:prstGeom prst="rect">
            <a:avLst/>
          </a:prstGeom>
          <a:noFill/>
          <a:ln w="9525">
            <a:noFill/>
            <a:miter lim="800000"/>
          </a:ln>
        </p:spPr>
        <p:txBody>
          <a:bodyPr wrap="square">
            <a:spAutoFit/>
          </a:bodyPr>
          <a:lstStyle/>
          <a:p>
            <a:pPr algn="l">
              <a:lnSpc>
                <a:spcPts val="2800"/>
              </a:lnSpc>
              <a:spcBef>
                <a:spcPts val="600"/>
              </a:spcBef>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p>
        </p:txBody>
      </p:sp>
      <p:sp>
        <p:nvSpPr>
          <p:cNvPr id="5" name="Text Box 2"/>
          <p:cNvSpPr txBox="1">
            <a:spLocks noChangeArrowheads="1"/>
          </p:cNvSpPr>
          <p:nvPr/>
        </p:nvSpPr>
        <p:spPr bwMode="auto">
          <a:xfrm>
            <a:off x="1053074" y="1632090"/>
            <a:ext cx="8786842" cy="1014730"/>
          </a:xfrm>
          <a:prstGeom prst="rect">
            <a:avLst/>
          </a:prstGeom>
          <a:noFill/>
          <a:ln w="9525">
            <a:noFill/>
            <a:miter lim="800000"/>
          </a:ln>
        </p:spPr>
        <p:txBody>
          <a:bodyPr wrap="square">
            <a:spAutoFit/>
          </a:bodyPr>
          <a:lstStyle/>
          <a:p>
            <a:pPr>
              <a:spcBef>
                <a:spcPct val="50000"/>
              </a:spcBef>
            </a:pPr>
            <a:r>
              <a:rPr kumimoji="1"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证明</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：设具有</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个结点的</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次树的最小高度为</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，若在该树中前</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h-1</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层都是满的，即每一层的结点数都等于</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kumimoji="1" lang="en-US" altLang="zh-CN" sz="2000" baseline="30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i-1</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1≤i≤h-1</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），第</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层（即最后一层）的结点数可能满，也可能不满，则该树具有最小的高度。其高度</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可计算如下：</a:t>
            </a:r>
          </a:p>
        </p:txBody>
      </p:sp>
      <p:grpSp>
        <p:nvGrpSpPr>
          <p:cNvPr id="6" name="组合 5"/>
          <p:cNvGrpSpPr/>
          <p:nvPr/>
        </p:nvGrpSpPr>
        <p:grpSpPr>
          <a:xfrm>
            <a:off x="1053074" y="2822916"/>
            <a:ext cx="3276623" cy="3697399"/>
            <a:chOff x="366683" y="2786058"/>
            <a:chExt cx="3276623" cy="3697399"/>
          </a:xfrm>
        </p:grpSpPr>
        <p:sp>
          <p:nvSpPr>
            <p:cNvPr id="7" name="等腰三角形 6"/>
            <p:cNvSpPr/>
            <p:nvPr/>
          </p:nvSpPr>
          <p:spPr bwMode="auto">
            <a:xfrm>
              <a:off x="1643042" y="2928934"/>
              <a:ext cx="1857388" cy="2000264"/>
            </a:xfrm>
            <a:prstGeom prst="triangle">
              <a:avLst/>
            </a:prstGeom>
            <a:solidFill>
              <a:srgbClr val="F6B69B"/>
            </a:solidFill>
            <a:ln>
              <a:solidFill>
                <a:srgbClr val="C0262E"/>
              </a:solidFill>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lstStyle/>
            <a:p>
              <a:pPr algn="ctr"/>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左大括号 7"/>
            <p:cNvSpPr/>
            <p:nvPr/>
          </p:nvSpPr>
          <p:spPr>
            <a:xfrm>
              <a:off x="1285852" y="2786058"/>
              <a:ext cx="214314" cy="214314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9" name="TextBox 15"/>
            <p:cNvSpPr txBox="1"/>
            <p:nvPr/>
          </p:nvSpPr>
          <p:spPr>
            <a:xfrm>
              <a:off x="366683" y="3671475"/>
              <a:ext cx="1000132" cy="337185"/>
            </a:xfrm>
            <a:prstGeom prst="rect">
              <a:avLst/>
            </a:prstGeom>
            <a:noFill/>
          </p:spPr>
          <p:txBody>
            <a:bodyPr wrap="square" rtlCol="0">
              <a:spAutoFit/>
            </a:bodyPr>
            <a:lstStyle/>
            <a:p>
              <a:pPr algn="l">
                <a:lnSpc>
                  <a:spcPct val="100000"/>
                </a:lnSpc>
                <a:spcBef>
                  <a:spcPts val="0"/>
                </a:spcBef>
              </a:pPr>
              <a:r>
                <a:rPr lang="en-US" altLang="zh-CN"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层全满</a:t>
              </a:r>
            </a:p>
          </p:txBody>
        </p:sp>
        <p:sp>
          <p:nvSpPr>
            <p:cNvPr id="10" name="TextBox 19"/>
            <p:cNvSpPr txBox="1"/>
            <p:nvPr/>
          </p:nvSpPr>
          <p:spPr>
            <a:xfrm>
              <a:off x="1428728" y="5214950"/>
              <a:ext cx="2214578" cy="583565"/>
            </a:xfrm>
            <a:prstGeom prst="rect">
              <a:avLst/>
            </a:prstGeom>
            <a:noFill/>
          </p:spPr>
          <p:txBody>
            <a:bodyPr wrap="square" rtlCol="0">
              <a:spAutoFit/>
            </a:bodyPr>
            <a:lstStyle/>
            <a:p>
              <a:pPr>
                <a:lnSpc>
                  <a:spcPct val="100000"/>
                </a:lnSpc>
                <a:spcBef>
                  <a:spcPts val="0"/>
                </a:spcBef>
              </a:pPr>
              <a:r>
                <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rPr>
                <a:t>高度为</a:t>
              </a:r>
              <a:r>
                <a:rPr lang="en-US" altLang="zh-CN" sz="160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，结点个数最多的情况</a:t>
              </a:r>
            </a:p>
          </p:txBody>
        </p:sp>
        <p:graphicFrame>
          <p:nvGraphicFramePr>
            <p:cNvPr id="11" name="Object 1"/>
            <p:cNvGraphicFramePr>
              <a:graphicFrameLocks noChangeAspect="1"/>
            </p:cNvGraphicFramePr>
            <p:nvPr/>
          </p:nvGraphicFramePr>
          <p:xfrm>
            <a:off x="2214546" y="5857892"/>
            <a:ext cx="642942" cy="625565"/>
          </p:xfrm>
          <a:graphic>
            <a:graphicData uri="http://schemas.openxmlformats.org/presentationml/2006/ole">
              <mc:AlternateContent xmlns:mc="http://schemas.openxmlformats.org/markup-compatibility/2006">
                <mc:Choice xmlns:v="urn:schemas-microsoft-com:vml" Requires="v">
                  <p:oleObj r:id="rId2" imgW="8534400" imgH="8229600" progId="">
                    <p:embed/>
                  </p:oleObj>
                </mc:Choice>
                <mc:Fallback>
                  <p:oleObj r:id="rId2" imgW="8534400" imgH="8229600" progId="">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46" y="5857892"/>
                          <a:ext cx="642942" cy="625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组合 11"/>
          <p:cNvGrpSpPr/>
          <p:nvPr/>
        </p:nvGrpSpPr>
        <p:grpSpPr>
          <a:xfrm>
            <a:off x="5982296" y="2805539"/>
            <a:ext cx="3214710" cy="3714776"/>
            <a:chOff x="4500562" y="2786058"/>
            <a:chExt cx="3214710" cy="3714776"/>
          </a:xfrm>
        </p:grpSpPr>
        <p:sp>
          <p:nvSpPr>
            <p:cNvPr id="13" name="等腰三角形 12"/>
            <p:cNvSpPr/>
            <p:nvPr/>
          </p:nvSpPr>
          <p:spPr bwMode="auto">
            <a:xfrm>
              <a:off x="5786446" y="2928934"/>
              <a:ext cx="1643074" cy="1571636"/>
            </a:xfrm>
            <a:prstGeom prst="triangle">
              <a:avLst/>
            </a:prstGeom>
            <a:solidFill>
              <a:srgbClr val="F6B69B"/>
            </a:solidFill>
            <a:ln>
              <a:solidFill>
                <a:srgbClr val="C0262E"/>
              </a:solidFill>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lstStyle/>
            <a:p>
              <a:pPr algn="ctr"/>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4" name="左大括号 13"/>
            <p:cNvSpPr/>
            <p:nvPr/>
          </p:nvSpPr>
          <p:spPr>
            <a:xfrm>
              <a:off x="5429256" y="2786058"/>
              <a:ext cx="214314" cy="1643074"/>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15" name="TextBox 18"/>
            <p:cNvSpPr txBox="1"/>
            <p:nvPr/>
          </p:nvSpPr>
          <p:spPr>
            <a:xfrm>
              <a:off x="4500562" y="3447636"/>
              <a:ext cx="928694" cy="337185"/>
            </a:xfrm>
            <a:prstGeom prst="rect">
              <a:avLst/>
            </a:prstGeom>
            <a:noFill/>
          </p:spPr>
          <p:txBody>
            <a:bodyPr wrap="square" rtlCol="0">
              <a:spAutoFit/>
            </a:bodyPr>
            <a:lstStyle/>
            <a:p>
              <a:pPr algn="l">
                <a:lnSpc>
                  <a:spcPct val="100000"/>
                </a:lnSpc>
                <a:spcBef>
                  <a:spcPts val="0"/>
                </a:spcBef>
              </a:pPr>
              <a:r>
                <a:rPr lang="en-US" altLang="zh-CN"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h-1</a:t>
              </a:r>
              <a:r>
                <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rPr>
                <a:t>层满</a:t>
              </a:r>
            </a:p>
          </p:txBody>
        </p:sp>
        <p:sp>
          <p:nvSpPr>
            <p:cNvPr id="16" name="TextBox 20"/>
            <p:cNvSpPr txBox="1"/>
            <p:nvPr/>
          </p:nvSpPr>
          <p:spPr>
            <a:xfrm>
              <a:off x="5500694" y="5214950"/>
              <a:ext cx="2214578" cy="583565"/>
            </a:xfrm>
            <a:prstGeom prst="rect">
              <a:avLst/>
            </a:prstGeom>
            <a:noFill/>
          </p:spPr>
          <p:txBody>
            <a:bodyPr wrap="square" rtlCol="0">
              <a:spAutoFit/>
            </a:bodyPr>
            <a:lstStyle/>
            <a:p>
              <a:pPr>
                <a:lnSpc>
                  <a:spcPct val="100000"/>
                </a:lnSpc>
                <a:spcBef>
                  <a:spcPts val="0"/>
                </a:spcBef>
              </a:pPr>
              <a:r>
                <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rPr>
                <a:t>高度为</a:t>
              </a:r>
              <a:r>
                <a:rPr lang="en-US" altLang="zh-CN" sz="160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，结点个数最少的情况</a:t>
              </a:r>
            </a:p>
          </p:txBody>
        </p:sp>
        <p:sp>
          <p:nvSpPr>
            <p:cNvPr id="17" name="椭圆 16"/>
            <p:cNvSpPr/>
            <p:nvPr/>
          </p:nvSpPr>
          <p:spPr>
            <a:xfrm>
              <a:off x="6500826" y="4786322"/>
              <a:ext cx="214314" cy="285752"/>
            </a:xfrm>
            <a:prstGeom prst="ellipse">
              <a:avLst/>
            </a:prstGeom>
            <a:solidFill>
              <a:srgbClr val="F6B69B"/>
            </a:solidFill>
            <a:ln>
              <a:solidFill>
                <a:srgbClr val="C0262E"/>
              </a:solidFill>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cxnSp>
          <p:nvCxnSpPr>
            <p:cNvPr id="23" name="直接连接符 22"/>
            <p:cNvCxnSpPr>
              <a:stCxn id="13" idx="3"/>
              <a:endCxn id="17" idx="0"/>
            </p:cNvCxnSpPr>
            <p:nvPr/>
          </p:nvCxnSpPr>
          <p:spPr>
            <a:xfrm rot="5400000">
              <a:off x="6465107" y="4643446"/>
              <a:ext cx="285752" cy="0"/>
            </a:xfrm>
            <a:prstGeom prst="line">
              <a:avLst/>
            </a:prstGeom>
            <a:ln w="19050">
              <a:tailEnd type="none"/>
            </a:ln>
          </p:spPr>
          <p:style>
            <a:lnRef idx="2">
              <a:schemeClr val="dk1"/>
            </a:lnRef>
            <a:fillRef idx="0">
              <a:schemeClr val="dk1"/>
            </a:fillRef>
            <a:effectRef idx="1">
              <a:schemeClr val="dk1"/>
            </a:effectRef>
            <a:fontRef idx="minor">
              <a:schemeClr val="tx1"/>
            </a:fontRef>
          </p:style>
        </p:cxnSp>
        <p:graphicFrame>
          <p:nvGraphicFramePr>
            <p:cNvPr id="25" name="Object 2"/>
            <p:cNvGraphicFramePr>
              <a:graphicFrameLocks noChangeAspect="1"/>
            </p:cNvGraphicFramePr>
            <p:nvPr/>
          </p:nvGraphicFramePr>
          <p:xfrm>
            <a:off x="6286512" y="5857892"/>
            <a:ext cx="821537" cy="642942"/>
          </p:xfrm>
          <a:graphic>
            <a:graphicData uri="http://schemas.openxmlformats.org/presentationml/2006/ole">
              <mc:AlternateContent xmlns:mc="http://schemas.openxmlformats.org/markup-compatibility/2006">
                <mc:Choice xmlns:v="urn:schemas-microsoft-com:vml" Requires="v">
                  <p:oleObj r:id="rId4" imgW="10363200" imgH="8229600" progId="">
                    <p:embed/>
                  </p:oleObj>
                </mc:Choice>
                <mc:Fallback>
                  <p:oleObj r:id="rId4" imgW="10363200" imgH="82296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12" y="5857892"/>
                          <a:ext cx="821537"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9"/>
            <p:cNvSpPr txBox="1"/>
            <p:nvPr/>
          </p:nvSpPr>
          <p:spPr>
            <a:xfrm>
              <a:off x="7072330" y="6000768"/>
              <a:ext cx="500066" cy="368300"/>
            </a:xfrm>
            <a:prstGeom prst="rect">
              <a:avLst/>
            </a:prstGeom>
            <a:noFill/>
          </p:spPr>
          <p:txBody>
            <a:bodyPr wrap="square" rtlCol="0">
              <a:spAutoFit/>
            </a:bodyPr>
            <a:lstStyle/>
            <a:p>
              <a:pPr algn="l">
                <a:lnSpc>
                  <a:spcPct val="100000"/>
                </a:lnSpc>
                <a:spcBef>
                  <a:spcPts val="0"/>
                </a:spcBef>
              </a:pP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p:txBody>
        </p:sp>
      </p:grpSp>
      <p:sp>
        <p:nvSpPr>
          <p:cNvPr id="27"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25/42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8"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588059" y="1307036"/>
            <a:ext cx="5321971" cy="3973392"/>
          </a:xfrm>
          <a:prstGeom prst="rect">
            <a:avLst/>
          </a:prstGeom>
        </p:spPr>
      </p:pic>
      <p:sp>
        <p:nvSpPr>
          <p:cNvPr id="2" name="文本框 1"/>
          <p:cNvSpPr txBox="1"/>
          <p:nvPr/>
        </p:nvSpPr>
        <p:spPr>
          <a:xfrm>
            <a:off x="1053074" y="147761"/>
            <a:ext cx="21748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6.1.4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树的性质</a:t>
            </a:r>
          </a:p>
        </p:txBody>
      </p:sp>
      <p:grpSp>
        <p:nvGrpSpPr>
          <p:cNvPr id="10" name="组合 9"/>
          <p:cNvGrpSpPr/>
          <p:nvPr/>
        </p:nvGrpSpPr>
        <p:grpSpPr>
          <a:xfrm>
            <a:off x="802860" y="1529846"/>
            <a:ext cx="2675301" cy="1405448"/>
            <a:chOff x="7570456" y="2326058"/>
            <a:chExt cx="2675301" cy="1405448"/>
          </a:xfrm>
        </p:grpSpPr>
        <p:graphicFrame>
          <p:nvGraphicFramePr>
            <p:cNvPr id="6" name="Object 2"/>
            <p:cNvGraphicFramePr>
              <a:graphicFrameLocks noChangeAspect="1"/>
            </p:cNvGraphicFramePr>
            <p:nvPr/>
          </p:nvGraphicFramePr>
          <p:xfrm>
            <a:off x="7628097" y="3086069"/>
            <a:ext cx="847426" cy="602119"/>
          </p:xfrm>
          <a:graphic>
            <a:graphicData uri="http://schemas.openxmlformats.org/presentationml/2006/ole">
              <mc:AlternateContent xmlns:mc="http://schemas.openxmlformats.org/markup-compatibility/2006">
                <mc:Choice xmlns:v="urn:schemas-microsoft-com:vml" Requires="v">
                  <p:oleObj r:id="rId3" imgW="10363200" imgH="8229600" progId="">
                    <p:embed/>
                  </p:oleObj>
                </mc:Choice>
                <mc:Fallback>
                  <p:oleObj r:id="rId3" imgW="10363200" imgH="8229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8097" y="3086069"/>
                          <a:ext cx="847426" cy="602119"/>
                        </a:xfrm>
                        <a:prstGeom prst="rect">
                          <a:avLst/>
                        </a:prstGeom>
                        <a:noFill/>
                      </p:spPr>
                    </p:pic>
                  </p:oleObj>
                </mc:Fallback>
              </mc:AlternateContent>
            </a:graphicData>
          </a:graphic>
        </p:graphicFrame>
        <p:graphicFrame>
          <p:nvGraphicFramePr>
            <p:cNvPr id="7" name="Object 1"/>
            <p:cNvGraphicFramePr>
              <a:graphicFrameLocks noChangeAspect="1"/>
            </p:cNvGraphicFramePr>
            <p:nvPr/>
          </p:nvGraphicFramePr>
          <p:xfrm>
            <a:off x="9137453" y="3105941"/>
            <a:ext cx="708168" cy="625565"/>
          </p:xfrm>
          <a:graphic>
            <a:graphicData uri="http://schemas.openxmlformats.org/presentationml/2006/ole">
              <mc:AlternateContent xmlns:mc="http://schemas.openxmlformats.org/markup-compatibility/2006">
                <mc:Choice xmlns:v="urn:schemas-microsoft-com:vml" Requires="v">
                  <p:oleObj r:id="rId5" imgW="8534400" imgH="8229600" progId="">
                    <p:embed/>
                  </p:oleObj>
                </mc:Choice>
                <mc:Fallback>
                  <p:oleObj r:id="rId5" imgW="8534400" imgH="822960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7453" y="3105941"/>
                          <a:ext cx="708168" cy="625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8"/>
            <p:cNvSpPr txBox="1"/>
            <p:nvPr/>
          </p:nvSpPr>
          <p:spPr>
            <a:xfrm>
              <a:off x="7570456" y="2326058"/>
              <a:ext cx="2675301" cy="398780"/>
            </a:xfrm>
            <a:prstGeom prst="rect">
              <a:avLst/>
            </a:prstGeom>
            <a:noFill/>
          </p:spPr>
          <p:txBody>
            <a:bodyPr wrap="square" rtlCol="0">
              <a:spAutoFit/>
            </a:bodyPr>
            <a:lstStyle/>
            <a:p>
              <a:pPr algn="l">
                <a:lnSpc>
                  <a:spcPct val="100000"/>
                </a:lnSpc>
                <a:spcBef>
                  <a:spcPts val="0"/>
                </a:spcBef>
              </a:pPr>
              <a:r>
                <a:rPr kumimoji="0"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根据树的性质</a:t>
              </a:r>
              <a:r>
                <a:rPr kumimoji="0"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kumimoji="0"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可得：</a:t>
              </a:r>
              <a:endPar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9" name="TextBox 9"/>
            <p:cNvSpPr txBox="1"/>
            <p:nvPr/>
          </p:nvSpPr>
          <p:spPr>
            <a:xfrm>
              <a:off x="8402775" y="3249447"/>
              <a:ext cx="1053196" cy="337185"/>
            </a:xfrm>
            <a:prstGeom prst="rect">
              <a:avLst/>
            </a:prstGeom>
            <a:noFill/>
          </p:spPr>
          <p:txBody>
            <a:bodyPr wrap="square" rtlCol="0">
              <a:spAutoFit/>
            </a:bodyPr>
            <a:lstStyle/>
            <a:p>
              <a:pPr algn="l">
                <a:lnSpc>
                  <a:spcPct val="100000"/>
                </a:lnSpc>
                <a:spcBef>
                  <a:spcPts val="0"/>
                </a:spcBef>
              </a:pPr>
              <a:r>
                <a:rPr lang="en-US" altLang="zh-CN" sz="16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&lt;</a:t>
              </a: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6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 </a:t>
              </a:r>
              <a:r>
                <a:rPr lang="zh-CN"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en-US"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11" name="TextBox 10"/>
          <p:cNvSpPr txBox="1"/>
          <p:nvPr/>
        </p:nvSpPr>
        <p:spPr>
          <a:xfrm>
            <a:off x="662556" y="3488798"/>
            <a:ext cx="5429288" cy="398780"/>
          </a:xfrm>
          <a:prstGeom prst="rect">
            <a:avLst/>
          </a:prstGeom>
          <a:noFill/>
        </p:spPr>
        <p:txBody>
          <a:bodyPr wrap="square" rtlCol="0">
            <a:spAutoFit/>
          </a:bodyPr>
          <a:lstStyle/>
          <a:p>
            <a:pPr algn="l">
              <a:lnSpc>
                <a:spcPct val="100000"/>
              </a:lnSpc>
              <a:spcBef>
                <a:spcPts val="0"/>
              </a:spcBef>
            </a:pP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乘</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后得：</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sz="2000" i="1" baseline="30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lang="en-US" altLang="zh-CN" sz="2000" baseline="30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 </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&lt; </a:t>
            </a:r>
            <a:r>
              <a:rPr lang="en-US" altLang="zh-CN" sz="20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-1)+1 </a:t>
            </a: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en-US" altLang="zh-CN" sz="2000" i="1" baseline="300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endPar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3"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26/42</a:t>
            </a:r>
          </a:p>
        </p:txBody>
      </p:sp>
      <p:sp>
        <p:nvSpPr>
          <p:cNvPr id="5" name="TextBox 10"/>
          <p:cNvSpPr txBox="1"/>
          <p:nvPr/>
        </p:nvSpPr>
        <p:spPr>
          <a:xfrm>
            <a:off x="483544" y="4113795"/>
            <a:ext cx="7048224" cy="146685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nSpc>
                <a:spcPts val="23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以</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为底取对数后得：  </a:t>
            </a:r>
          </a:p>
          <a:p>
            <a:pPr>
              <a:lnSpc>
                <a:spcPts val="23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h-1 &lt;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logm</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(n(m-1)+1) ≤ h</a:t>
            </a:r>
          </a:p>
          <a:p>
            <a:pPr>
              <a:lnSpc>
                <a:spcPts val="23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即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logm</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(n(m-1)+1) ≤ h &lt;</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logm</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(n(m-1)+1)+1</a:t>
            </a:r>
          </a:p>
          <a:p>
            <a:pPr>
              <a:lnSpc>
                <a:spcPts val="23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因</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只能取整数，所以</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logm</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(n(m-1)+1)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，结论得证。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1748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6.1.4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树的性质</a:t>
            </a:r>
          </a:p>
        </p:txBody>
      </p:sp>
      <p:sp>
        <p:nvSpPr>
          <p:cNvPr id="5" name="Text Box 2"/>
          <p:cNvSpPr txBox="1">
            <a:spLocks noChangeArrowheads="1"/>
          </p:cNvSpPr>
          <p:nvPr/>
        </p:nvSpPr>
        <p:spPr bwMode="auto">
          <a:xfrm>
            <a:off x="1053074" y="1153098"/>
            <a:ext cx="8962464" cy="80899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lnSpc>
                <a:spcPts val="2800"/>
              </a:lnSpc>
              <a:spcBef>
                <a:spcPts val="0"/>
              </a:spcBef>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6.1】 </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若一棵三次树中度为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个，度为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个，度为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个，则该三次树中总的结点个数和度为</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的结点个数分别是多少？</a:t>
            </a:r>
          </a:p>
        </p:txBody>
      </p:sp>
      <p:sp>
        <p:nvSpPr>
          <p:cNvPr id="7"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27/42</a:t>
            </a:r>
          </a:p>
        </p:txBody>
      </p:sp>
      <p:sp>
        <p:nvSpPr>
          <p:cNvPr id="3" name="TextBox 10"/>
          <p:cNvSpPr txBox="1"/>
          <p:nvPr/>
        </p:nvSpPr>
        <p:spPr>
          <a:xfrm>
            <a:off x="1228696" y="2224699"/>
            <a:ext cx="8786842" cy="441642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nSpc>
                <a:spcPts val="2800"/>
              </a:lnSpc>
              <a:spcBef>
                <a:spcPts val="600"/>
              </a:spcBef>
            </a:pPr>
            <a:r>
              <a:rPr lang="zh-CN" altLang="en-US"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：设该三次树中总结点个数、度为</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的结点个数、度为</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的结点个数、度为</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的结点个数和度为</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的结点个数分别为</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2800"/>
              </a:lnSpc>
              <a:spcBef>
                <a:spcPts val="600"/>
              </a:spcBef>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显然，每个度为</a:t>
            </a:r>
            <a:r>
              <a:rPr lang="en-US" altLang="zh-CN"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的结点在所有结点的度数之和中贡献</a:t>
            </a:r>
            <a:r>
              <a:rPr lang="en-US" altLang="zh-CN"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个度。依题意有：</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。由树的性质</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可知</a:t>
            </a:r>
            <a:endParaRPr lang="zh-CN" altLang="en-US"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2800"/>
              </a:lnSpc>
              <a:spcBef>
                <a:spcPts val="600"/>
              </a:spcBef>
            </a:pPr>
            <a:r>
              <a:rPr lang="zh-CN" altLang="en-US"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 </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所有结点的度数之和</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endPar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2800"/>
              </a:lnSpc>
              <a:spcBef>
                <a:spcPts val="600"/>
              </a:spcBef>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 0×</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a:p>
            <a:pPr>
              <a:lnSpc>
                <a:spcPts val="2800"/>
              </a:lnSpc>
              <a:spcBef>
                <a:spcPts val="600"/>
              </a:spcBef>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 1×2+2×1+3×2+1=</a:t>
            </a:r>
            <a:r>
              <a:rPr lang="en-US" altLang="zh-CN"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11</a:t>
            </a:r>
          </a:p>
          <a:p>
            <a:pPr>
              <a:lnSpc>
                <a:spcPts val="2800"/>
              </a:lnSpc>
              <a:spcBef>
                <a:spcPts val="600"/>
              </a:spcBef>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又因为</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p>
          <a:p>
            <a:pPr>
              <a:lnSpc>
                <a:spcPts val="2800"/>
              </a:lnSpc>
              <a:spcBef>
                <a:spcPts val="600"/>
              </a:spcBef>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即：</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=11-2-1-2=</a:t>
            </a:r>
            <a:r>
              <a:rPr lang="en-US" altLang="zh-CN"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6</a:t>
            </a:r>
          </a:p>
          <a:p>
            <a:pPr>
              <a:lnSpc>
                <a:spcPts val="2800"/>
              </a:lnSpc>
              <a:spcBef>
                <a:spcPts val="600"/>
              </a:spcBef>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所以该三次树中总的结点个数和度为</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的结点个数分别是</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11</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6</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53074" y="1364012"/>
            <a:ext cx="2334297" cy="575534"/>
            <a:chOff x="1031034" y="1226922"/>
            <a:chExt cx="2334297" cy="575534"/>
          </a:xfrm>
        </p:grpSpPr>
        <p:sp>
          <p:nvSpPr>
            <p:cNvPr id="5" name="矩形 4"/>
            <p:cNvSpPr/>
            <p:nvPr/>
          </p:nvSpPr>
          <p:spPr>
            <a:xfrm>
              <a:off x="1031034" y="1226922"/>
              <a:ext cx="2094304" cy="575534"/>
            </a:xfrm>
            <a:prstGeom prst="rect">
              <a:avLst/>
            </a:prstGeom>
            <a:noFill/>
            <a:ln w="190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7" name="TextBox 14"/>
            <p:cNvSpPr txBox="1"/>
            <p:nvPr/>
          </p:nvSpPr>
          <p:spPr>
            <a:xfrm>
              <a:off x="1094657" y="1330501"/>
              <a:ext cx="2270674" cy="398780"/>
            </a:xfrm>
            <a:prstGeom prst="rect">
              <a:avLst/>
            </a:prstGeom>
            <a:noFill/>
          </p:spPr>
          <p:txBody>
            <a:bodyPr wrap="square">
              <a:spAutoFit/>
            </a:bodyPr>
            <a:lstStyle>
              <a:defPPr>
                <a:defRPr lang="en-US"/>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b="1"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indent="0">
                <a:buNone/>
              </a:pPr>
              <a:r>
                <a:rPr lang="en-US" altLang="zh-CN" sz="2000" dirty="0">
                  <a:solidFill>
                    <a:schemeClr val="tx1"/>
                  </a:solidFill>
                  <a:latin typeface="微软雅黑" panose="020B0503020204020204" pitchFamily="34" charset="-122"/>
                  <a:ea typeface="微软雅黑" panose="020B0503020204020204" pitchFamily="34" charset="-122"/>
                </a:rPr>
                <a:t>6.1.1 </a:t>
              </a:r>
              <a:r>
                <a:rPr lang="zh-CN" altLang="en-US" sz="2000" dirty="0">
                  <a:solidFill>
                    <a:schemeClr val="tx1"/>
                  </a:solidFill>
                  <a:latin typeface="微软雅黑" panose="020B0503020204020204" pitchFamily="34" charset="-122"/>
                  <a:ea typeface="微软雅黑" panose="020B0503020204020204" pitchFamily="34" charset="-122"/>
                </a:rPr>
                <a:t>树的定义</a:t>
              </a:r>
            </a:p>
          </p:txBody>
        </p:sp>
      </p:grpSp>
      <p:sp>
        <p:nvSpPr>
          <p:cNvPr id="2" name="文本框 1"/>
          <p:cNvSpPr txBox="1"/>
          <p:nvPr/>
        </p:nvSpPr>
        <p:spPr>
          <a:xfrm>
            <a:off x="1053074" y="147761"/>
            <a:ext cx="1008380" cy="460375"/>
          </a:xfrm>
          <a:prstGeom prst="rect">
            <a:avLst/>
          </a:prstGeom>
          <a:noFill/>
        </p:spPr>
        <p:txBody>
          <a:bodyPr wrap="none" rtlCol="0" anchor="ctr">
            <a:spAutoFit/>
          </a:bodyPr>
          <a:lstStyle/>
          <a:p>
            <a:r>
              <a:rPr lang="en-US" altLang="zh-CN" sz="2400" dirty="0">
                <a:latin typeface="微软雅黑" panose="020B0503020204020204" pitchFamily="34" charset="-122"/>
                <a:ea typeface="微软雅黑" panose="020B0503020204020204" pitchFamily="34" charset="-122"/>
                <a:cs typeface="Arial" panose="020B0604020202020204"/>
              </a:rPr>
              <a:t>6.1 </a:t>
            </a:r>
            <a:r>
              <a:rPr lang="zh-CN" altLang="en-US" sz="2400" dirty="0">
                <a:latin typeface="微软雅黑" panose="020B0503020204020204" pitchFamily="34" charset="-122"/>
                <a:ea typeface="微软雅黑" panose="020B0503020204020204" pitchFamily="34" charset="-122"/>
                <a:cs typeface="Arial" panose="020B0604020202020204"/>
              </a:rPr>
              <a:t>树</a:t>
            </a:r>
          </a:p>
        </p:txBody>
      </p:sp>
      <p:sp>
        <p:nvSpPr>
          <p:cNvPr id="18" name="TextBox 43"/>
          <p:cNvSpPr txBox="1"/>
          <p:nvPr/>
        </p:nvSpPr>
        <p:spPr>
          <a:xfrm>
            <a:off x="1053074" y="2694777"/>
            <a:ext cx="8143932" cy="25241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b="1" dirty="0">
                <a:solidFill>
                  <a:srgbClr val="C0262E"/>
                </a:solidFill>
                <a:latin typeface="微软雅黑" panose="020B0503020204020204" pitchFamily="34" charset="-122"/>
                <a:ea typeface="微软雅黑" panose="020B0503020204020204" pitchFamily="34" charset="-122"/>
                <a:cs typeface="Times New Roman" panose="02020603050405020304" pitchFamily="18" charset="0"/>
              </a:rPr>
              <a:t>树</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是由</a:t>
            </a:r>
            <a:r>
              <a:rPr lang="en-US" altLang="zh-CN" sz="20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）个结点组成的有限集合（记为</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如果</a:t>
            </a:r>
            <a:r>
              <a:rPr lang="en-US" altLang="zh-CN" sz="20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，它是一棵空树，这是树的特例</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如果</a:t>
            </a:r>
            <a:r>
              <a:rPr lang="en-US" altLang="zh-CN" sz="20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&gt;0</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，这</a:t>
            </a:r>
            <a:r>
              <a:rPr lang="en-US" altLang="zh-CN" sz="20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个结点中存在（有仅存在）一个结点作为树的根结点（</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root</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），其余结点可分为</a:t>
            </a:r>
            <a:r>
              <a:rPr lang="en-US" altLang="zh-CN" sz="20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m</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m</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）个互不相交的有限集</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2000" i="1" baseline="-25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m</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，其中每个子集本身又是一棵符合本定义的树，称为根结点的</a:t>
            </a:r>
            <a:r>
              <a:rPr lang="zh-CN" altLang="zh-CN" sz="2000" b="1" dirty="0">
                <a:solidFill>
                  <a:srgbClr val="C0262E"/>
                </a:solidFill>
                <a:latin typeface="微软雅黑" panose="020B0503020204020204" pitchFamily="34" charset="-122"/>
                <a:ea typeface="微软雅黑" panose="020B0503020204020204" pitchFamily="34" charset="-122"/>
                <a:cs typeface="Times New Roman" panose="02020603050405020304" pitchFamily="18" charset="0"/>
              </a:rPr>
              <a:t>子树</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7"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75">
        <p15:prstTrans prst="pageCurlDouble"/>
      </p:transition>
    </mc:Choice>
    <mc:Fallback xmlns="">
      <p:transition spd="slow" advTm="43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109" y="1713815"/>
            <a:ext cx="3365402" cy="4646688"/>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6.1.5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树的基本运算</a:t>
            </a:r>
          </a:p>
        </p:txBody>
      </p:sp>
      <p:sp>
        <p:nvSpPr>
          <p:cNvPr id="3" name="TextBox 5"/>
          <p:cNvSpPr txBox="1"/>
          <p:nvPr/>
        </p:nvSpPr>
        <p:spPr>
          <a:xfrm>
            <a:off x="4146941" y="2928928"/>
            <a:ext cx="5911459" cy="27393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20000"/>
              </a:lnSpc>
              <a:spcBef>
                <a:spcPct val="50000"/>
              </a:spcBef>
              <a:buBlip>
                <a:blip r:embed="rId3"/>
              </a:buBlip>
            </a:pPr>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查找</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满足某种特定关系的结点，如寻找当前结点的双亲结点等；</a:t>
            </a:r>
          </a:p>
          <a:p>
            <a:pPr marL="457200" indent="-457200" algn="l">
              <a:lnSpc>
                <a:spcPct val="120000"/>
              </a:lnSpc>
              <a:spcBef>
                <a:spcPct val="50000"/>
              </a:spcBef>
              <a:buBlip>
                <a:blip r:embed="rId3"/>
              </a:buBlip>
            </a:pPr>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插入或删除</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某个结点，如在树的当前结点上插入一个新结点或删除当前结点的第</a:t>
            </a:r>
            <a:r>
              <a:rPr kumimoji="1" lang="en-US" altLang="zh-CN" sz="20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个孩子结点等；</a:t>
            </a:r>
          </a:p>
          <a:p>
            <a:pPr marL="457200" indent="-457200" algn="l">
              <a:lnSpc>
                <a:spcPct val="120000"/>
              </a:lnSpc>
              <a:spcBef>
                <a:spcPct val="50000"/>
              </a:spcBef>
              <a:buBlip>
                <a:blip r:embed="rId3"/>
              </a:buBlip>
            </a:pPr>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遍历</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树中每个结点。</a:t>
            </a:r>
            <a:endPar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1"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28/42</a:t>
            </a:r>
          </a:p>
        </p:txBody>
      </p:sp>
      <p:sp>
        <p:nvSpPr>
          <p:cNvPr id="4" name="环形箭头 9"/>
          <p:cNvSpPr/>
          <p:nvPr/>
        </p:nvSpPr>
        <p:spPr>
          <a:xfrm rot="3860415">
            <a:off x="7226786" y="2249707"/>
            <a:ext cx="357190" cy="500066"/>
          </a:xfrm>
          <a:prstGeom prst="circularArrow">
            <a:avLst/>
          </a:prstGeom>
          <a:solidFill>
            <a:srgbClr val="C0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525252"/>
              </a:solidFill>
              <a:latin typeface="楷体" panose="02010609060101010101" pitchFamily="49" charset="-122"/>
              <a:ea typeface="楷体" panose="02010609060101010101" pitchFamily="49" charset="-122"/>
            </a:endParaRPr>
          </a:p>
        </p:txBody>
      </p:sp>
      <p:grpSp>
        <p:nvGrpSpPr>
          <p:cNvPr id="6" name="组合 5"/>
          <p:cNvGrpSpPr/>
          <p:nvPr/>
        </p:nvGrpSpPr>
        <p:grpSpPr>
          <a:xfrm>
            <a:off x="4203144" y="2073050"/>
            <a:ext cx="2990599" cy="517274"/>
            <a:chOff x="1396240" y="2304668"/>
            <a:chExt cx="2107000" cy="480002"/>
          </a:xfrm>
        </p:grpSpPr>
        <p:sp>
          <p:nvSpPr>
            <p:cNvPr id="7" name="矩形: 圆角 6"/>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树的运算主要分为三大类：</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8509" t="7187" r="9793" b="8804"/>
          <a:stretch>
            <a:fillRect/>
          </a:stretch>
        </p:blipFill>
        <p:spPr>
          <a:xfrm flipH="1">
            <a:off x="7326924" y="2178205"/>
            <a:ext cx="3501022" cy="3493337"/>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6.1.5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树的基本运算</a:t>
            </a:r>
          </a:p>
        </p:txBody>
      </p:sp>
      <p:sp>
        <p:nvSpPr>
          <p:cNvPr id="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29/42</a:t>
            </a:r>
          </a:p>
        </p:txBody>
      </p:sp>
      <p:sp>
        <p:nvSpPr>
          <p:cNvPr id="4" name="TextBox 6"/>
          <p:cNvSpPr txBox="1"/>
          <p:nvPr/>
        </p:nvSpPr>
        <p:spPr>
          <a:xfrm>
            <a:off x="1364054" y="1520212"/>
            <a:ext cx="5790334" cy="144081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nSpc>
                <a:spcPts val="2800"/>
              </a:lnSpc>
              <a:spcBef>
                <a:spcPts val="600"/>
              </a:spcBef>
            </a:pP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树的遍历运算是指按某种方式访问树中的每一个结点且每一个结点只被访问一次。</a:t>
            </a:r>
          </a:p>
          <a:p>
            <a:pPr>
              <a:lnSpc>
                <a:spcPts val="2800"/>
              </a:lnSpc>
              <a:spcBef>
                <a:spcPts val="600"/>
              </a:spcBef>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有以下</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3</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种遍历方法：</a:t>
            </a:r>
            <a:endParaRPr lang="zh-CN" altLang="zh-CN" sz="2000" b="1" dirty="0">
              <a:solidFill>
                <a:srgbClr val="525252"/>
              </a:solidFill>
              <a:latin typeface="楷体" panose="02010609060101010101" pitchFamily="49" charset="-122"/>
              <a:ea typeface="楷体" panose="02010609060101010101" pitchFamily="49" charset="-122"/>
              <a:cs typeface="Consolas" panose="020B0609020204030204" pitchFamily="49" charset="0"/>
            </a:endParaRPr>
          </a:p>
        </p:txBody>
      </p:sp>
      <p:grpSp>
        <p:nvGrpSpPr>
          <p:cNvPr id="5" name="组合 4"/>
          <p:cNvGrpSpPr/>
          <p:nvPr/>
        </p:nvGrpSpPr>
        <p:grpSpPr>
          <a:xfrm>
            <a:off x="2763922" y="3429000"/>
            <a:ext cx="2101156" cy="517274"/>
            <a:chOff x="1396240" y="2304668"/>
            <a:chExt cx="2107000" cy="480002"/>
          </a:xfrm>
        </p:grpSpPr>
        <p:sp>
          <p:nvSpPr>
            <p:cNvPr id="9" name="矩形: 圆角 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先根遍历</a:t>
              </a:r>
            </a:p>
          </p:txBody>
        </p:sp>
      </p:grpSp>
      <p:grpSp>
        <p:nvGrpSpPr>
          <p:cNvPr id="11" name="组合 10"/>
          <p:cNvGrpSpPr/>
          <p:nvPr/>
        </p:nvGrpSpPr>
        <p:grpSpPr>
          <a:xfrm>
            <a:off x="2763922" y="4183510"/>
            <a:ext cx="2101156" cy="517274"/>
            <a:chOff x="1396240" y="2304668"/>
            <a:chExt cx="2107000" cy="480002"/>
          </a:xfrm>
        </p:grpSpPr>
        <p:sp>
          <p:nvSpPr>
            <p:cNvPr id="12" name="矩形: 圆角 11"/>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后根遍历</a:t>
              </a:r>
            </a:p>
          </p:txBody>
        </p:sp>
      </p:grpSp>
      <p:grpSp>
        <p:nvGrpSpPr>
          <p:cNvPr id="14" name="组合 13"/>
          <p:cNvGrpSpPr/>
          <p:nvPr/>
        </p:nvGrpSpPr>
        <p:grpSpPr>
          <a:xfrm>
            <a:off x="2750653" y="4938020"/>
            <a:ext cx="2101156" cy="517274"/>
            <a:chOff x="1396240" y="2304668"/>
            <a:chExt cx="2107000" cy="480002"/>
          </a:xfrm>
        </p:grpSpPr>
        <p:sp>
          <p:nvSpPr>
            <p:cNvPr id="15" name="矩形: 圆角 14"/>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层次遍历</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6.1.5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树的基本运算</a:t>
            </a:r>
          </a:p>
        </p:txBody>
      </p:sp>
      <p:grpSp>
        <p:nvGrpSpPr>
          <p:cNvPr id="26" name="组合 25"/>
          <p:cNvGrpSpPr/>
          <p:nvPr/>
        </p:nvGrpSpPr>
        <p:grpSpPr>
          <a:xfrm>
            <a:off x="2052316" y="4784797"/>
            <a:ext cx="5395339" cy="418653"/>
            <a:chOff x="1407187" y="5602856"/>
            <a:chExt cx="5395339" cy="418653"/>
          </a:xfrm>
        </p:grpSpPr>
        <p:sp>
          <p:nvSpPr>
            <p:cNvPr id="25" name="椭圆 24"/>
            <p:cNvSpPr/>
            <p:nvPr/>
          </p:nvSpPr>
          <p:spPr>
            <a:xfrm>
              <a:off x="1407187" y="5602856"/>
              <a:ext cx="1128713" cy="407291"/>
            </a:xfrm>
            <a:prstGeom prst="ellipse">
              <a:avLst/>
            </a:prstGeom>
            <a:solidFill>
              <a:srgbClr val="F6B69B"/>
            </a:solidFill>
            <a:ln>
              <a:solidFill>
                <a:srgbClr val="C026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585297" y="5602856"/>
              <a:ext cx="5217229" cy="418653"/>
              <a:chOff x="1714480" y="4988494"/>
              <a:chExt cx="4786346" cy="418653"/>
            </a:xfrm>
          </p:grpSpPr>
          <p:sp>
            <p:nvSpPr>
              <p:cNvPr id="21" name="Text Box 5"/>
              <p:cNvSpPr txBox="1">
                <a:spLocks noChangeArrowheads="1"/>
              </p:cNvSpPr>
              <p:nvPr/>
            </p:nvSpPr>
            <p:spPr bwMode="auto">
              <a:xfrm>
                <a:off x="2643174" y="4988494"/>
                <a:ext cx="3857652" cy="398780"/>
              </a:xfrm>
              <a:prstGeom prst="rect">
                <a:avLst/>
              </a:prstGeom>
              <a:noFill/>
              <a:ln w="9525">
                <a:noFill/>
                <a:miter lim="800000"/>
              </a:ln>
            </p:spPr>
            <p:txBody>
              <a:bodyPr wrap="square">
                <a:spAutoFit/>
              </a:bodyPr>
              <a:lstStyle/>
              <a:p>
                <a:pPr algn="l">
                  <a:lnSpc>
                    <a:spcPct val="100000"/>
                  </a:lnSpc>
                  <a:spcBef>
                    <a:spcPct val="50000"/>
                  </a:spcBef>
                </a:pPr>
                <a:r>
                  <a:rPr kumimoji="1" lang="zh-CN" altLang="en-US" sz="2000" b="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先根和后根遍历算法都是递归的。</a:t>
                </a:r>
              </a:p>
            </p:txBody>
          </p:sp>
          <p:sp>
            <p:nvSpPr>
              <p:cNvPr id="24" name="TextBox 12"/>
              <p:cNvSpPr txBox="1"/>
              <p:nvPr/>
            </p:nvSpPr>
            <p:spPr>
              <a:xfrm>
                <a:off x="1714480" y="5008367"/>
                <a:ext cx="725128" cy="398780"/>
              </a:xfrm>
              <a:prstGeom prst="rect">
                <a:avLst/>
              </a:prstGeom>
              <a:noFill/>
            </p:spPr>
            <p:txBody>
              <a:bodyPr wrap="square" rtlCol="0">
                <a:spAutoFit/>
              </a:bodyPr>
              <a:lstStyle/>
              <a:p>
                <a:pPr algn="ctr"/>
                <a:r>
                  <a:rPr lang="zh-CN" altLang="en-US" sz="2000" dirty="0">
                    <a:solidFill>
                      <a:srgbClr val="C0262E"/>
                    </a:solidFill>
                    <a:latin typeface="微软雅黑" panose="020B0503020204020204" pitchFamily="34" charset="-122"/>
                    <a:ea typeface="微软雅黑" panose="020B0503020204020204" pitchFamily="34" charset="-122"/>
                  </a:rPr>
                  <a:t>注意</a:t>
                </a:r>
              </a:p>
            </p:txBody>
          </p:sp>
        </p:grpSp>
      </p:gr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7210" y="2383518"/>
            <a:ext cx="3469567" cy="3613882"/>
          </a:xfrm>
          <a:prstGeom prst="rect">
            <a:avLst/>
          </a:prstGeom>
        </p:spPr>
      </p:pic>
      <p:sp>
        <p:nvSpPr>
          <p:cNvPr id="2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30/42</a:t>
            </a:r>
          </a:p>
        </p:txBody>
      </p:sp>
      <p:grpSp>
        <p:nvGrpSpPr>
          <p:cNvPr id="14" name="组合 13"/>
          <p:cNvGrpSpPr/>
          <p:nvPr/>
        </p:nvGrpSpPr>
        <p:grpSpPr>
          <a:xfrm>
            <a:off x="403220" y="2421900"/>
            <a:ext cx="2498602" cy="1831859"/>
            <a:chOff x="403220" y="2421900"/>
            <a:chExt cx="2498602" cy="1831859"/>
          </a:xfrm>
        </p:grpSpPr>
        <p:sp>
          <p:nvSpPr>
            <p:cNvPr id="13" name="Rectangle 4"/>
            <p:cNvSpPr>
              <a:spLocks noChangeArrowheads="1"/>
            </p:cNvSpPr>
            <p:nvPr/>
          </p:nvSpPr>
          <p:spPr bwMode="auto">
            <a:xfrm>
              <a:off x="403220" y="3146954"/>
              <a:ext cx="2498602" cy="1106805"/>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若树不空，则先访问根结点，然后依次先根遍历各棵子树。</a:t>
              </a:r>
            </a:p>
          </p:txBody>
        </p:sp>
        <p:grpSp>
          <p:nvGrpSpPr>
            <p:cNvPr id="4" name="组合 3"/>
            <p:cNvGrpSpPr/>
            <p:nvPr/>
          </p:nvGrpSpPr>
          <p:grpSpPr>
            <a:xfrm>
              <a:off x="583467" y="2421900"/>
              <a:ext cx="2101156" cy="517274"/>
              <a:chOff x="1396240" y="2304668"/>
              <a:chExt cx="2107000" cy="480002"/>
            </a:xfrm>
          </p:grpSpPr>
          <p:sp>
            <p:nvSpPr>
              <p:cNvPr id="5" name="矩形: 圆角 4"/>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先根遍历</a:t>
                </a:r>
              </a:p>
            </p:txBody>
          </p:sp>
        </p:grpSp>
      </p:grpSp>
      <p:grpSp>
        <p:nvGrpSpPr>
          <p:cNvPr id="15" name="组合 14"/>
          <p:cNvGrpSpPr/>
          <p:nvPr/>
        </p:nvGrpSpPr>
        <p:grpSpPr>
          <a:xfrm>
            <a:off x="3301627" y="2420887"/>
            <a:ext cx="2586383" cy="1832872"/>
            <a:chOff x="3231771" y="2421900"/>
            <a:chExt cx="2586383" cy="1832872"/>
          </a:xfrm>
        </p:grpSpPr>
        <p:sp>
          <p:nvSpPr>
            <p:cNvPr id="17" name="Rectangle 7"/>
            <p:cNvSpPr>
              <a:spLocks noChangeArrowheads="1"/>
            </p:cNvSpPr>
            <p:nvPr/>
          </p:nvSpPr>
          <p:spPr bwMode="auto">
            <a:xfrm>
              <a:off x="3231771" y="3147967"/>
              <a:ext cx="2586383" cy="1106805"/>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若树不空，则先依次后根遍历各棵子树，然后访问根结点。</a:t>
              </a:r>
            </a:p>
          </p:txBody>
        </p:sp>
        <p:grpSp>
          <p:nvGrpSpPr>
            <p:cNvPr id="7" name="组合 6"/>
            <p:cNvGrpSpPr/>
            <p:nvPr/>
          </p:nvGrpSpPr>
          <p:grpSpPr>
            <a:xfrm>
              <a:off x="3408999" y="2421900"/>
              <a:ext cx="2101156" cy="517274"/>
              <a:chOff x="1396240" y="2304668"/>
              <a:chExt cx="2107000" cy="480002"/>
            </a:xfrm>
          </p:grpSpPr>
          <p:sp>
            <p:nvSpPr>
              <p:cNvPr id="8" name="矩形: 圆角 7"/>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后根遍历</a:t>
                </a:r>
              </a:p>
            </p:txBody>
          </p:sp>
        </p:grpSp>
      </p:grpSp>
      <p:grpSp>
        <p:nvGrpSpPr>
          <p:cNvPr id="22" name="组合 21"/>
          <p:cNvGrpSpPr/>
          <p:nvPr/>
        </p:nvGrpSpPr>
        <p:grpSpPr>
          <a:xfrm>
            <a:off x="6303991" y="2419504"/>
            <a:ext cx="2261217" cy="1834255"/>
            <a:chOff x="6303991" y="2419504"/>
            <a:chExt cx="2261217" cy="1834255"/>
          </a:xfrm>
        </p:grpSpPr>
        <p:sp>
          <p:nvSpPr>
            <p:cNvPr id="19" name="Rectangle 10"/>
            <p:cNvSpPr>
              <a:spLocks noChangeArrowheads="1"/>
            </p:cNvSpPr>
            <p:nvPr/>
          </p:nvSpPr>
          <p:spPr bwMode="auto">
            <a:xfrm>
              <a:off x="6303991" y="3146954"/>
              <a:ext cx="2261217" cy="1106805"/>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若树不空，则自上而下自左至右访问树中每个结点。</a:t>
              </a:r>
            </a:p>
          </p:txBody>
        </p:sp>
        <p:grpSp>
          <p:nvGrpSpPr>
            <p:cNvPr id="10" name="组合 9"/>
            <p:cNvGrpSpPr/>
            <p:nvPr/>
          </p:nvGrpSpPr>
          <p:grpSpPr>
            <a:xfrm>
              <a:off x="6391163" y="2419504"/>
              <a:ext cx="2101156" cy="517274"/>
              <a:chOff x="1396240" y="2304668"/>
              <a:chExt cx="2107000" cy="480002"/>
            </a:xfrm>
          </p:grpSpPr>
          <p:sp>
            <p:nvSpPr>
              <p:cNvPr id="11" name="矩形: 圆角 10"/>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层次遍历</a:t>
                </a: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351" b="-600"/>
          <a:stretch>
            <a:fillRect/>
          </a:stretch>
        </p:blipFill>
        <p:spPr>
          <a:xfrm>
            <a:off x="395757" y="1971475"/>
            <a:ext cx="3754304" cy="4025593"/>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6.1.5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树的基本运算</a:t>
            </a:r>
          </a:p>
        </p:txBody>
      </p:sp>
      <p:grpSp>
        <p:nvGrpSpPr>
          <p:cNvPr id="3" name="Group 2"/>
          <p:cNvGrpSpPr>
            <a:grpSpLocks noChangeAspect="1"/>
          </p:cNvGrpSpPr>
          <p:nvPr/>
        </p:nvGrpSpPr>
        <p:grpSpPr bwMode="auto">
          <a:xfrm>
            <a:off x="4443390" y="1908969"/>
            <a:ext cx="2800350" cy="3040062"/>
            <a:chOff x="3395" y="384"/>
            <a:chExt cx="2206" cy="2395"/>
          </a:xfrm>
          <a:solidFill>
            <a:srgbClr val="F6B69B"/>
          </a:solidFill>
        </p:grpSpPr>
        <p:sp>
          <p:nvSpPr>
            <p:cNvPr id="15" name="Freeform 3"/>
            <p:cNvSpPr>
              <a:spLocks noChangeAspect="1"/>
            </p:cNvSpPr>
            <p:nvPr/>
          </p:nvSpPr>
          <p:spPr bwMode="auto">
            <a:xfrm>
              <a:off x="4377" y="653"/>
              <a:ext cx="2" cy="284"/>
            </a:xfrm>
            <a:custGeom>
              <a:avLst/>
              <a:gdLst>
                <a:gd name="T0" fmla="*/ 0 w 2"/>
                <a:gd name="T1" fmla="*/ 0 h 284"/>
                <a:gd name="T2" fmla="*/ 2 w 2"/>
                <a:gd name="T3" fmla="*/ 284 h 284"/>
                <a:gd name="T4" fmla="*/ 0 60000 65536"/>
                <a:gd name="T5" fmla="*/ 0 60000 65536"/>
                <a:gd name="T6" fmla="*/ 0 w 2"/>
                <a:gd name="T7" fmla="*/ 0 h 284"/>
                <a:gd name="T8" fmla="*/ 2 w 2"/>
                <a:gd name="T9" fmla="*/ 284 h 284"/>
              </a:gdLst>
              <a:ahLst/>
              <a:cxnLst>
                <a:cxn ang="T4">
                  <a:pos x="T0" y="T1"/>
                </a:cxn>
                <a:cxn ang="T5">
                  <a:pos x="T2" y="T3"/>
                </a:cxn>
              </a:cxnLst>
              <a:rect l="T6" t="T7" r="T8" b="T9"/>
              <a:pathLst>
                <a:path w="2" h="284">
                  <a:moveTo>
                    <a:pt x="0" y="0"/>
                  </a:moveTo>
                  <a:lnTo>
                    <a:pt x="2" y="284"/>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6" name="Oval 4"/>
            <p:cNvSpPr>
              <a:spLocks noChangeAspect="1" noChangeArrowheads="1"/>
            </p:cNvSpPr>
            <p:nvPr/>
          </p:nvSpPr>
          <p:spPr bwMode="auto">
            <a:xfrm>
              <a:off x="4241" y="384"/>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7" name="Oval 5"/>
            <p:cNvSpPr>
              <a:spLocks noChangeAspect="1" noChangeArrowheads="1"/>
            </p:cNvSpPr>
            <p:nvPr/>
          </p:nvSpPr>
          <p:spPr bwMode="auto">
            <a:xfrm>
              <a:off x="3672" y="935"/>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8" name="Oval 6"/>
            <p:cNvSpPr>
              <a:spLocks noChangeAspect="1" noChangeArrowheads="1"/>
            </p:cNvSpPr>
            <p:nvPr/>
          </p:nvSpPr>
          <p:spPr bwMode="auto">
            <a:xfrm>
              <a:off x="4240" y="935"/>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9" name="Oval 7"/>
            <p:cNvSpPr>
              <a:spLocks noChangeAspect="1" noChangeArrowheads="1"/>
            </p:cNvSpPr>
            <p:nvPr/>
          </p:nvSpPr>
          <p:spPr bwMode="auto">
            <a:xfrm>
              <a:off x="4864" y="935"/>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0" name="Oval 8"/>
            <p:cNvSpPr>
              <a:spLocks noChangeAspect="1" noChangeArrowheads="1"/>
            </p:cNvSpPr>
            <p:nvPr/>
          </p:nvSpPr>
          <p:spPr bwMode="auto">
            <a:xfrm>
              <a:off x="3395" y="1480"/>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1" name="Oval 9"/>
            <p:cNvSpPr>
              <a:spLocks noChangeAspect="1" noChangeArrowheads="1"/>
            </p:cNvSpPr>
            <p:nvPr/>
          </p:nvSpPr>
          <p:spPr bwMode="auto">
            <a:xfrm>
              <a:off x="3923" y="1480"/>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2" name="Oval 10"/>
            <p:cNvSpPr>
              <a:spLocks noChangeAspect="1" noChangeArrowheads="1"/>
            </p:cNvSpPr>
            <p:nvPr/>
          </p:nvSpPr>
          <p:spPr bwMode="auto">
            <a:xfrm>
              <a:off x="4875" y="1480"/>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3" name="Oval 11"/>
            <p:cNvSpPr>
              <a:spLocks noChangeAspect="1" noChangeArrowheads="1"/>
            </p:cNvSpPr>
            <p:nvPr/>
          </p:nvSpPr>
          <p:spPr bwMode="auto">
            <a:xfrm>
              <a:off x="4869" y="1988"/>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24" name="Oval 12"/>
            <p:cNvSpPr>
              <a:spLocks noChangeAspect="1" noChangeArrowheads="1"/>
            </p:cNvSpPr>
            <p:nvPr/>
          </p:nvSpPr>
          <p:spPr bwMode="auto">
            <a:xfrm>
              <a:off x="4878" y="2507"/>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J</a:t>
              </a:r>
            </a:p>
          </p:txBody>
        </p:sp>
        <p:sp>
          <p:nvSpPr>
            <p:cNvPr id="25" name="Oval 13"/>
            <p:cNvSpPr>
              <a:spLocks noChangeAspect="1" noChangeArrowheads="1"/>
            </p:cNvSpPr>
            <p:nvPr/>
          </p:nvSpPr>
          <p:spPr bwMode="auto">
            <a:xfrm>
              <a:off x="4468" y="2507"/>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p>
          </p:txBody>
        </p:sp>
        <p:sp>
          <p:nvSpPr>
            <p:cNvPr id="26" name="Oval 14"/>
            <p:cNvSpPr>
              <a:spLocks noChangeAspect="1" noChangeArrowheads="1"/>
            </p:cNvSpPr>
            <p:nvPr/>
          </p:nvSpPr>
          <p:spPr bwMode="auto">
            <a:xfrm>
              <a:off x="5329" y="2507"/>
              <a:ext cx="272" cy="272"/>
            </a:xfrm>
            <a:prstGeom prst="ellipse">
              <a:avLst/>
            </a:pr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r>
                <a:rPr lang="en-US" altLang="zh-CN" sz="1800">
                  <a:solidFill>
                    <a:srgbClr val="525252"/>
                  </a:solidFill>
                  <a:latin typeface="微软雅黑" panose="020B0503020204020204" pitchFamily="34" charset="-122"/>
                  <a:ea typeface="微软雅黑" panose="020B0503020204020204" pitchFamily="34" charset="-122"/>
                  <a:cs typeface="Consolas" panose="020B0609020204030204" pitchFamily="49" charset="0"/>
                </a:rPr>
                <a:t>K</a:t>
              </a:r>
            </a:p>
          </p:txBody>
        </p:sp>
        <p:sp>
          <p:nvSpPr>
            <p:cNvPr id="27" name="Freeform 15"/>
            <p:cNvSpPr>
              <a:spLocks noChangeAspect="1"/>
            </p:cNvSpPr>
            <p:nvPr/>
          </p:nvSpPr>
          <p:spPr bwMode="auto">
            <a:xfrm>
              <a:off x="3865" y="569"/>
              <a:ext cx="382" cy="382"/>
            </a:xfrm>
            <a:custGeom>
              <a:avLst/>
              <a:gdLst>
                <a:gd name="T0" fmla="*/ 382 w 382"/>
                <a:gd name="T1" fmla="*/ 0 h 382"/>
                <a:gd name="T2" fmla="*/ 0 w 382"/>
                <a:gd name="T3" fmla="*/ 382 h 382"/>
                <a:gd name="T4" fmla="*/ 0 60000 65536"/>
                <a:gd name="T5" fmla="*/ 0 60000 65536"/>
                <a:gd name="T6" fmla="*/ 0 w 382"/>
                <a:gd name="T7" fmla="*/ 0 h 382"/>
                <a:gd name="T8" fmla="*/ 382 w 382"/>
                <a:gd name="T9" fmla="*/ 382 h 382"/>
              </a:gdLst>
              <a:ahLst/>
              <a:cxnLst>
                <a:cxn ang="T4">
                  <a:pos x="T0" y="T1"/>
                </a:cxn>
                <a:cxn ang="T5">
                  <a:pos x="T2" y="T3"/>
                </a:cxn>
              </a:cxnLst>
              <a:rect l="T6" t="T7" r="T8" b="T9"/>
              <a:pathLst>
                <a:path w="382" h="382">
                  <a:moveTo>
                    <a:pt x="382" y="0"/>
                  </a:moveTo>
                  <a:lnTo>
                    <a:pt x="0" y="382"/>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Freeform 16"/>
            <p:cNvSpPr>
              <a:spLocks noChangeAspect="1"/>
            </p:cNvSpPr>
            <p:nvPr/>
          </p:nvSpPr>
          <p:spPr bwMode="auto">
            <a:xfrm>
              <a:off x="4511" y="555"/>
              <a:ext cx="402" cy="410"/>
            </a:xfrm>
            <a:custGeom>
              <a:avLst/>
              <a:gdLst>
                <a:gd name="T0" fmla="*/ 0 w 402"/>
                <a:gd name="T1" fmla="*/ 0 h 410"/>
                <a:gd name="T2" fmla="*/ 402 w 402"/>
                <a:gd name="T3" fmla="*/ 410 h 410"/>
                <a:gd name="T4" fmla="*/ 0 60000 65536"/>
                <a:gd name="T5" fmla="*/ 0 60000 65536"/>
                <a:gd name="T6" fmla="*/ 0 w 402"/>
                <a:gd name="T7" fmla="*/ 0 h 410"/>
                <a:gd name="T8" fmla="*/ 402 w 402"/>
                <a:gd name="T9" fmla="*/ 410 h 410"/>
              </a:gdLst>
              <a:ahLst/>
              <a:cxnLst>
                <a:cxn ang="T4">
                  <a:pos x="T0" y="T1"/>
                </a:cxn>
                <a:cxn ang="T5">
                  <a:pos x="T2" y="T3"/>
                </a:cxn>
              </a:cxnLst>
              <a:rect l="T6" t="T7" r="T8" b="T9"/>
              <a:pathLst>
                <a:path w="402" h="410">
                  <a:moveTo>
                    <a:pt x="0" y="0"/>
                  </a:moveTo>
                  <a:lnTo>
                    <a:pt x="402" y="410"/>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Freeform 17"/>
            <p:cNvSpPr>
              <a:spLocks noChangeAspect="1"/>
            </p:cNvSpPr>
            <p:nvPr/>
          </p:nvSpPr>
          <p:spPr bwMode="auto">
            <a:xfrm>
              <a:off x="3553" y="1180"/>
              <a:ext cx="146" cy="312"/>
            </a:xfrm>
            <a:custGeom>
              <a:avLst/>
              <a:gdLst>
                <a:gd name="T0" fmla="*/ 146 w 146"/>
                <a:gd name="T1" fmla="*/ 0 h 312"/>
                <a:gd name="T2" fmla="*/ 0 w 146"/>
                <a:gd name="T3" fmla="*/ 312 h 312"/>
                <a:gd name="T4" fmla="*/ 0 60000 65536"/>
                <a:gd name="T5" fmla="*/ 0 60000 65536"/>
                <a:gd name="T6" fmla="*/ 0 w 146"/>
                <a:gd name="T7" fmla="*/ 0 h 312"/>
                <a:gd name="T8" fmla="*/ 146 w 146"/>
                <a:gd name="T9" fmla="*/ 312 h 312"/>
              </a:gdLst>
              <a:ahLst/>
              <a:cxnLst>
                <a:cxn ang="T4">
                  <a:pos x="T0" y="T1"/>
                </a:cxn>
                <a:cxn ang="T5">
                  <a:pos x="T2" y="T3"/>
                </a:cxn>
              </a:cxnLst>
              <a:rect l="T6" t="T7" r="T8" b="T9"/>
              <a:pathLst>
                <a:path w="146" h="312">
                  <a:moveTo>
                    <a:pt x="146" y="0"/>
                  </a:moveTo>
                  <a:lnTo>
                    <a:pt x="0" y="312"/>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Freeform 18"/>
            <p:cNvSpPr>
              <a:spLocks noChangeAspect="1"/>
            </p:cNvSpPr>
            <p:nvPr/>
          </p:nvSpPr>
          <p:spPr bwMode="auto">
            <a:xfrm>
              <a:off x="3900" y="1180"/>
              <a:ext cx="139" cy="298"/>
            </a:xfrm>
            <a:custGeom>
              <a:avLst/>
              <a:gdLst>
                <a:gd name="T0" fmla="*/ 0 w 139"/>
                <a:gd name="T1" fmla="*/ 0 h 298"/>
                <a:gd name="T2" fmla="*/ 139 w 139"/>
                <a:gd name="T3" fmla="*/ 298 h 298"/>
                <a:gd name="T4" fmla="*/ 0 60000 65536"/>
                <a:gd name="T5" fmla="*/ 0 60000 65536"/>
                <a:gd name="T6" fmla="*/ 0 w 139"/>
                <a:gd name="T7" fmla="*/ 0 h 298"/>
                <a:gd name="T8" fmla="*/ 139 w 139"/>
                <a:gd name="T9" fmla="*/ 298 h 298"/>
              </a:gdLst>
              <a:ahLst/>
              <a:cxnLst>
                <a:cxn ang="T4">
                  <a:pos x="T0" y="T1"/>
                </a:cxn>
                <a:cxn ang="T5">
                  <a:pos x="T2" y="T3"/>
                </a:cxn>
              </a:cxnLst>
              <a:rect l="T6" t="T7" r="T8" b="T9"/>
              <a:pathLst>
                <a:path w="139" h="298">
                  <a:moveTo>
                    <a:pt x="0" y="0"/>
                  </a:moveTo>
                  <a:lnTo>
                    <a:pt x="139" y="298"/>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Freeform 19"/>
            <p:cNvSpPr>
              <a:spLocks noChangeAspect="1"/>
            </p:cNvSpPr>
            <p:nvPr/>
          </p:nvSpPr>
          <p:spPr bwMode="auto">
            <a:xfrm>
              <a:off x="5004" y="1229"/>
              <a:ext cx="8" cy="256"/>
            </a:xfrm>
            <a:custGeom>
              <a:avLst/>
              <a:gdLst>
                <a:gd name="T0" fmla="*/ 8 w 8"/>
                <a:gd name="T1" fmla="*/ 0 h 256"/>
                <a:gd name="T2" fmla="*/ 0 w 8"/>
                <a:gd name="T3" fmla="*/ 256 h 256"/>
                <a:gd name="T4" fmla="*/ 0 60000 65536"/>
                <a:gd name="T5" fmla="*/ 0 60000 65536"/>
                <a:gd name="T6" fmla="*/ 0 w 8"/>
                <a:gd name="T7" fmla="*/ 0 h 256"/>
                <a:gd name="T8" fmla="*/ 8 w 8"/>
                <a:gd name="T9" fmla="*/ 256 h 256"/>
              </a:gdLst>
              <a:ahLst/>
              <a:cxnLst>
                <a:cxn ang="T4">
                  <a:pos x="T0" y="T1"/>
                </a:cxn>
                <a:cxn ang="T5">
                  <a:pos x="T2" y="T3"/>
                </a:cxn>
              </a:cxnLst>
              <a:rect l="T6" t="T7" r="T8" b="T9"/>
              <a:pathLst>
                <a:path w="8" h="256">
                  <a:moveTo>
                    <a:pt x="8" y="0"/>
                  </a:moveTo>
                  <a:lnTo>
                    <a:pt x="0" y="256"/>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Freeform 20"/>
            <p:cNvSpPr>
              <a:spLocks noChangeAspect="1"/>
            </p:cNvSpPr>
            <p:nvPr/>
          </p:nvSpPr>
          <p:spPr bwMode="auto">
            <a:xfrm>
              <a:off x="5011" y="1749"/>
              <a:ext cx="3" cy="239"/>
            </a:xfrm>
            <a:custGeom>
              <a:avLst/>
              <a:gdLst>
                <a:gd name="T0" fmla="*/ 0 w 3"/>
                <a:gd name="T1" fmla="*/ 0 h 239"/>
                <a:gd name="T2" fmla="*/ 3 w 3"/>
                <a:gd name="T3" fmla="*/ 239 h 239"/>
                <a:gd name="T4" fmla="*/ 0 60000 65536"/>
                <a:gd name="T5" fmla="*/ 0 60000 65536"/>
                <a:gd name="T6" fmla="*/ 0 w 3"/>
                <a:gd name="T7" fmla="*/ 0 h 239"/>
                <a:gd name="T8" fmla="*/ 3 w 3"/>
                <a:gd name="T9" fmla="*/ 239 h 239"/>
              </a:gdLst>
              <a:ahLst/>
              <a:cxnLst>
                <a:cxn ang="T4">
                  <a:pos x="T0" y="T1"/>
                </a:cxn>
                <a:cxn ang="T5">
                  <a:pos x="T2" y="T3"/>
                </a:cxn>
              </a:cxnLst>
              <a:rect l="T6" t="T7" r="T8" b="T9"/>
              <a:pathLst>
                <a:path w="3" h="239">
                  <a:moveTo>
                    <a:pt x="0" y="0"/>
                  </a:moveTo>
                  <a:lnTo>
                    <a:pt x="3" y="239"/>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3" name="Freeform 21"/>
            <p:cNvSpPr>
              <a:spLocks noChangeAspect="1"/>
            </p:cNvSpPr>
            <p:nvPr/>
          </p:nvSpPr>
          <p:spPr bwMode="auto">
            <a:xfrm>
              <a:off x="5011" y="2255"/>
              <a:ext cx="2" cy="252"/>
            </a:xfrm>
            <a:custGeom>
              <a:avLst/>
              <a:gdLst>
                <a:gd name="T0" fmla="*/ 0 w 2"/>
                <a:gd name="T1" fmla="*/ 0 h 252"/>
                <a:gd name="T2" fmla="*/ 2 w 2"/>
                <a:gd name="T3" fmla="*/ 252 h 252"/>
                <a:gd name="T4" fmla="*/ 0 60000 65536"/>
                <a:gd name="T5" fmla="*/ 0 60000 65536"/>
                <a:gd name="T6" fmla="*/ 0 w 2"/>
                <a:gd name="T7" fmla="*/ 0 h 252"/>
                <a:gd name="T8" fmla="*/ 2 w 2"/>
                <a:gd name="T9" fmla="*/ 252 h 252"/>
              </a:gdLst>
              <a:ahLst/>
              <a:cxnLst>
                <a:cxn ang="T4">
                  <a:pos x="T0" y="T1"/>
                </a:cxn>
                <a:cxn ang="T5">
                  <a:pos x="T2" y="T3"/>
                </a:cxn>
              </a:cxnLst>
              <a:rect l="T6" t="T7" r="T8" b="T9"/>
              <a:pathLst>
                <a:path w="2" h="252">
                  <a:moveTo>
                    <a:pt x="0" y="0"/>
                  </a:moveTo>
                  <a:lnTo>
                    <a:pt x="2" y="252"/>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4" name="Freeform 22"/>
            <p:cNvSpPr>
              <a:spLocks noChangeAspect="1"/>
            </p:cNvSpPr>
            <p:nvPr/>
          </p:nvSpPr>
          <p:spPr bwMode="auto">
            <a:xfrm>
              <a:off x="4622" y="2200"/>
              <a:ext cx="284" cy="312"/>
            </a:xfrm>
            <a:custGeom>
              <a:avLst/>
              <a:gdLst>
                <a:gd name="T0" fmla="*/ 284 w 284"/>
                <a:gd name="T1" fmla="*/ 0 h 312"/>
                <a:gd name="T2" fmla="*/ 0 w 284"/>
                <a:gd name="T3" fmla="*/ 312 h 312"/>
                <a:gd name="T4" fmla="*/ 0 60000 65536"/>
                <a:gd name="T5" fmla="*/ 0 60000 65536"/>
                <a:gd name="T6" fmla="*/ 0 w 284"/>
                <a:gd name="T7" fmla="*/ 0 h 312"/>
                <a:gd name="T8" fmla="*/ 284 w 284"/>
                <a:gd name="T9" fmla="*/ 312 h 312"/>
              </a:gdLst>
              <a:ahLst/>
              <a:cxnLst>
                <a:cxn ang="T4">
                  <a:pos x="T0" y="T1"/>
                </a:cxn>
                <a:cxn ang="T5">
                  <a:pos x="T2" y="T3"/>
                </a:cxn>
              </a:cxnLst>
              <a:rect l="T6" t="T7" r="T8" b="T9"/>
              <a:pathLst>
                <a:path w="284" h="312">
                  <a:moveTo>
                    <a:pt x="284" y="0"/>
                  </a:moveTo>
                  <a:lnTo>
                    <a:pt x="0" y="312"/>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5" name="Freeform 23"/>
            <p:cNvSpPr>
              <a:spLocks noChangeAspect="1"/>
            </p:cNvSpPr>
            <p:nvPr/>
          </p:nvSpPr>
          <p:spPr bwMode="auto">
            <a:xfrm>
              <a:off x="5128" y="2193"/>
              <a:ext cx="278" cy="326"/>
            </a:xfrm>
            <a:custGeom>
              <a:avLst/>
              <a:gdLst>
                <a:gd name="T0" fmla="*/ 0 w 278"/>
                <a:gd name="T1" fmla="*/ 0 h 326"/>
                <a:gd name="T2" fmla="*/ 278 w 278"/>
                <a:gd name="T3" fmla="*/ 326 h 326"/>
                <a:gd name="T4" fmla="*/ 0 60000 65536"/>
                <a:gd name="T5" fmla="*/ 0 60000 65536"/>
                <a:gd name="T6" fmla="*/ 0 w 278"/>
                <a:gd name="T7" fmla="*/ 0 h 326"/>
                <a:gd name="T8" fmla="*/ 278 w 278"/>
                <a:gd name="T9" fmla="*/ 326 h 326"/>
              </a:gdLst>
              <a:ahLst/>
              <a:cxnLst>
                <a:cxn ang="T4">
                  <a:pos x="T0" y="T1"/>
                </a:cxn>
                <a:cxn ang="T5">
                  <a:pos x="T2" y="T3"/>
                </a:cxn>
              </a:cxnLst>
              <a:rect l="T6" t="T7" r="T8" b="T9"/>
              <a:pathLst>
                <a:path w="278" h="326">
                  <a:moveTo>
                    <a:pt x="0" y="0"/>
                  </a:moveTo>
                  <a:lnTo>
                    <a:pt x="278" y="326"/>
                  </a:lnTo>
                </a:path>
              </a:pathLst>
            </a:custGeom>
            <a:grpFill/>
            <a:ln>
              <a:solidFill>
                <a:srgbClr val="C0262E"/>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gn="ctr"/>
              <a:endParaRPr lang="zh-CN" altLang="en-US" sz="18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36" name="Text Box 25"/>
          <p:cNvSpPr txBox="1">
            <a:spLocks noChangeArrowheads="1"/>
          </p:cNvSpPr>
          <p:nvPr/>
        </p:nvSpPr>
        <p:spPr bwMode="auto">
          <a:xfrm>
            <a:off x="7807360" y="1662906"/>
            <a:ext cx="3636954" cy="398780"/>
          </a:xfrm>
          <a:prstGeom prst="rect">
            <a:avLst/>
          </a:prstGeom>
          <a:noFill/>
          <a:ln w="12700" cap="sq">
            <a:noFill/>
            <a:miter lim="800000"/>
            <a:headEnd type="none" w="sm" len="sm"/>
            <a:tailEnd type="none" w="sm" len="sm"/>
          </a:ln>
        </p:spPr>
        <p:txBody>
          <a:bodyPr wrap="square">
            <a:spAutoFit/>
          </a:bodyPr>
          <a:lstStyle/>
          <a:p>
            <a:pPr algn="l"/>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先根遍历的顶点访问次序：</a:t>
            </a:r>
          </a:p>
        </p:txBody>
      </p:sp>
      <p:sp>
        <p:nvSpPr>
          <p:cNvPr id="37" name="Text Box 26"/>
          <p:cNvSpPr txBox="1">
            <a:spLocks noChangeArrowheads="1"/>
          </p:cNvSpPr>
          <p:nvPr/>
        </p:nvSpPr>
        <p:spPr bwMode="auto">
          <a:xfrm>
            <a:off x="8320121" y="2267731"/>
            <a:ext cx="2390775" cy="368300"/>
          </a:xfrm>
          <a:prstGeom prst="rect">
            <a:avLst/>
          </a:prstGeom>
          <a:noFill/>
          <a:ln w="12700" cap="sq">
            <a:noFill/>
            <a:miter lim="800000"/>
            <a:headEnd type="none" w="sm" len="sm"/>
            <a:tailEnd type="none" w="sm" len="sm"/>
          </a:ln>
        </p:spPr>
        <p:txBody>
          <a:bodyPr wrap="none">
            <a:spAutoFit/>
          </a:bodyPr>
          <a:lstStyle/>
          <a:p>
            <a:pPr algn="l"/>
            <a:r>
              <a:rPr kumimoji="1"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 B E F C D G H I J K</a:t>
            </a:r>
          </a:p>
        </p:txBody>
      </p:sp>
      <p:sp>
        <p:nvSpPr>
          <p:cNvPr id="38" name="Text Box 28"/>
          <p:cNvSpPr txBox="1">
            <a:spLocks noChangeArrowheads="1"/>
          </p:cNvSpPr>
          <p:nvPr/>
        </p:nvSpPr>
        <p:spPr bwMode="auto">
          <a:xfrm>
            <a:off x="7808947" y="3106454"/>
            <a:ext cx="3635367" cy="398780"/>
          </a:xfrm>
          <a:prstGeom prst="rect">
            <a:avLst/>
          </a:prstGeom>
          <a:noFill/>
          <a:ln w="12700" cap="sq">
            <a:noFill/>
            <a:miter lim="800000"/>
            <a:headEnd type="none" w="sm" len="sm"/>
            <a:tailEnd type="none" w="sm" len="sm"/>
          </a:ln>
        </p:spPr>
        <p:txBody>
          <a:bodyPr wrap="square">
            <a:spAutoFit/>
          </a:bodyPr>
          <a:lstStyle/>
          <a:p>
            <a:pPr algn="l"/>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后根遍历的顶点访问次序：</a:t>
            </a:r>
          </a:p>
        </p:txBody>
      </p:sp>
      <p:sp>
        <p:nvSpPr>
          <p:cNvPr id="39" name="Text Box 29"/>
          <p:cNvSpPr txBox="1">
            <a:spLocks noChangeArrowheads="1"/>
          </p:cNvSpPr>
          <p:nvPr/>
        </p:nvSpPr>
        <p:spPr bwMode="auto">
          <a:xfrm>
            <a:off x="8229604" y="3696491"/>
            <a:ext cx="2390775" cy="368300"/>
          </a:xfrm>
          <a:prstGeom prst="rect">
            <a:avLst/>
          </a:prstGeom>
          <a:noFill/>
          <a:ln w="12700" cap="sq">
            <a:noFill/>
            <a:miter lim="800000"/>
            <a:headEnd type="none" w="sm" len="sm"/>
            <a:tailEnd type="none" w="sm" len="sm"/>
          </a:ln>
        </p:spPr>
        <p:txBody>
          <a:bodyPr wrap="none">
            <a:spAutoFit/>
          </a:bodyPr>
          <a:lstStyle/>
          <a:p>
            <a:pPr algn="l"/>
            <a:r>
              <a:rPr kumimoji="1"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 F B C I J K H G D A</a:t>
            </a:r>
          </a:p>
        </p:txBody>
      </p:sp>
      <p:sp>
        <p:nvSpPr>
          <p:cNvPr id="40" name="Text Box 31"/>
          <p:cNvSpPr txBox="1">
            <a:spLocks noChangeArrowheads="1"/>
          </p:cNvSpPr>
          <p:nvPr/>
        </p:nvSpPr>
        <p:spPr bwMode="auto">
          <a:xfrm>
            <a:off x="7807360" y="4553747"/>
            <a:ext cx="3465504" cy="398780"/>
          </a:xfrm>
          <a:prstGeom prst="rect">
            <a:avLst/>
          </a:prstGeom>
          <a:noFill/>
          <a:ln w="12700" cap="sq">
            <a:noFill/>
            <a:miter lim="800000"/>
            <a:headEnd type="none" w="sm" len="sm"/>
            <a:tailEnd type="none" w="sm" len="sm"/>
          </a:ln>
        </p:spPr>
        <p:txBody>
          <a:bodyPr wrap="square">
            <a:spAutoFit/>
          </a:bodyPr>
          <a:lstStyle/>
          <a:p>
            <a:pPr algn="l"/>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层次遍历的顶点访问次序：</a:t>
            </a:r>
          </a:p>
        </p:txBody>
      </p:sp>
      <p:sp>
        <p:nvSpPr>
          <p:cNvPr id="41" name="Text Box 32"/>
          <p:cNvSpPr txBox="1">
            <a:spLocks noChangeArrowheads="1"/>
          </p:cNvSpPr>
          <p:nvPr/>
        </p:nvSpPr>
        <p:spPr bwMode="auto">
          <a:xfrm>
            <a:off x="8328058" y="5120485"/>
            <a:ext cx="2390775" cy="368300"/>
          </a:xfrm>
          <a:prstGeom prst="rect">
            <a:avLst/>
          </a:prstGeom>
          <a:noFill/>
          <a:ln w="12700" cap="sq">
            <a:noFill/>
            <a:miter lim="800000"/>
            <a:headEnd type="none" w="sm" len="sm"/>
            <a:tailEnd type="none" w="sm" len="sm"/>
          </a:ln>
        </p:spPr>
        <p:txBody>
          <a:bodyPr wrap="none">
            <a:spAutoFit/>
          </a:bodyPr>
          <a:lstStyle/>
          <a:p>
            <a:pPr algn="l"/>
            <a:r>
              <a:rPr kumimoji="1"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 B C D E F G H I J K</a:t>
            </a:r>
          </a:p>
        </p:txBody>
      </p:sp>
      <p:sp>
        <p:nvSpPr>
          <p:cNvPr id="42"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31/42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par>
                          <p:cTn id="19" fill="hold">
                            <p:stCondLst>
                              <p:cond delay="150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37"/>
                                        </p:tgtEl>
                                        <p:attrNameLst>
                                          <p:attrName>style.visibility</p:attrName>
                                        </p:attrNameLst>
                                      </p:cBhvr>
                                      <p:to>
                                        <p:strVal val="visible"/>
                                      </p:to>
                                    </p:set>
                                    <p:anim calcmode="discrete" valueType="clr">
                                      <p:cBhvr override="childStyle">
                                        <p:cTn id="22"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7"/>
                                        </p:tgtEl>
                                        <p:attrNameLst>
                                          <p:attrName>fillcolor</p:attrName>
                                        </p:attrNameLst>
                                      </p:cBhvr>
                                      <p:tavLst>
                                        <p:tav tm="0">
                                          <p:val>
                                            <p:clrVal>
                                              <a:schemeClr val="accent2"/>
                                            </p:clrVal>
                                          </p:val>
                                        </p:tav>
                                        <p:tav tm="50000">
                                          <p:val>
                                            <p:clrVal>
                                              <a:schemeClr val="hlink"/>
                                            </p:clrVal>
                                          </p:val>
                                        </p:tav>
                                      </p:tavLst>
                                    </p:anim>
                                    <p:set>
                                      <p:cBhvr>
                                        <p:cTn id="24" dur="80"/>
                                        <p:tgtEl>
                                          <p:spTgt spid="37"/>
                                        </p:tgtEl>
                                        <p:attrNameLst>
                                          <p:attrName>fill.type</p:attrName>
                                        </p:attrNameLst>
                                      </p:cBhvr>
                                      <p:to>
                                        <p:strVal val="solid"/>
                                      </p:to>
                                    </p:set>
                                  </p:childTnLst>
                                </p:cTn>
                              </p:par>
                            </p:childTnLst>
                          </p:cTn>
                        </p:par>
                        <p:par>
                          <p:cTn id="25" fill="hold">
                            <p:stCondLst>
                              <p:cond delay="2381"/>
                            </p:stCondLst>
                            <p:childTnLst>
                              <p:par>
                                <p:cTn id="26" presetID="1"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par>
                          <p:cTn id="28" fill="hold">
                            <p:stCondLst>
                              <p:cond delay="2381"/>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39"/>
                                        </p:tgtEl>
                                        <p:attrNameLst>
                                          <p:attrName>style.visibility</p:attrName>
                                        </p:attrNameLst>
                                      </p:cBhvr>
                                      <p:to>
                                        <p:strVal val="visible"/>
                                      </p:to>
                                    </p:set>
                                    <p:anim calcmode="discrete" valueType="clr">
                                      <p:cBhvr override="childStyle">
                                        <p:cTn id="31" dur="80"/>
                                        <p:tgtEl>
                                          <p:spTgt spid="39"/>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9"/>
                                        </p:tgtEl>
                                        <p:attrNameLst>
                                          <p:attrName>fillcolor</p:attrName>
                                        </p:attrNameLst>
                                      </p:cBhvr>
                                      <p:tavLst>
                                        <p:tav tm="0">
                                          <p:val>
                                            <p:clrVal>
                                              <a:schemeClr val="accent2"/>
                                            </p:clrVal>
                                          </p:val>
                                        </p:tav>
                                        <p:tav tm="50000">
                                          <p:val>
                                            <p:clrVal>
                                              <a:schemeClr val="hlink"/>
                                            </p:clrVal>
                                          </p:val>
                                        </p:tav>
                                      </p:tavLst>
                                    </p:anim>
                                    <p:set>
                                      <p:cBhvr>
                                        <p:cTn id="33" dur="80"/>
                                        <p:tgtEl>
                                          <p:spTgt spid="39"/>
                                        </p:tgtEl>
                                        <p:attrNameLst>
                                          <p:attrName>fill.type</p:attrName>
                                        </p:attrNameLst>
                                      </p:cBhvr>
                                      <p:to>
                                        <p:strVal val="solid"/>
                                      </p:to>
                                    </p:set>
                                  </p:childTnLst>
                                </p:cTn>
                              </p:par>
                            </p:childTnLst>
                          </p:cTn>
                        </p:par>
                        <p:par>
                          <p:cTn id="34" fill="hold">
                            <p:stCondLst>
                              <p:cond delay="3262"/>
                            </p:stCondLst>
                            <p:childTnLst>
                              <p:par>
                                <p:cTn id="35" presetID="1"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3262"/>
                            </p:stCondLst>
                            <p:childTnLst>
                              <p:par>
                                <p:cTn id="38" presetID="27" presetClass="entr" presetSubtype="0" fill="hold" grpId="0" nodeType="afterEffect">
                                  <p:stCondLst>
                                    <p:cond delay="0"/>
                                  </p:stCondLst>
                                  <p:iterate type="lt">
                                    <p:tmPct val="50000"/>
                                  </p:iterate>
                                  <p:childTnLst>
                                    <p:set>
                                      <p:cBhvr>
                                        <p:cTn id="39" dur="1" fill="hold">
                                          <p:stCondLst>
                                            <p:cond delay="0"/>
                                          </p:stCondLst>
                                        </p:cTn>
                                        <p:tgtEl>
                                          <p:spTgt spid="41"/>
                                        </p:tgtEl>
                                        <p:attrNameLst>
                                          <p:attrName>style.visibility</p:attrName>
                                        </p:attrNameLst>
                                      </p:cBhvr>
                                      <p:to>
                                        <p:strVal val="visible"/>
                                      </p:to>
                                    </p:set>
                                    <p:anim calcmode="discrete" valueType="clr">
                                      <p:cBhvr override="childStyle">
                                        <p:cTn id="40" dur="80"/>
                                        <p:tgtEl>
                                          <p:spTgt spid="41"/>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41"/>
                                        </p:tgtEl>
                                        <p:attrNameLst>
                                          <p:attrName>fillcolor</p:attrName>
                                        </p:attrNameLst>
                                      </p:cBhvr>
                                      <p:tavLst>
                                        <p:tav tm="0">
                                          <p:val>
                                            <p:clrVal>
                                              <a:schemeClr val="accent2"/>
                                            </p:clrVal>
                                          </p:val>
                                        </p:tav>
                                        <p:tav tm="50000">
                                          <p:val>
                                            <p:clrVal>
                                              <a:schemeClr val="hlink"/>
                                            </p:clrVal>
                                          </p:val>
                                        </p:tav>
                                      </p:tavLst>
                                    </p:anim>
                                    <p:set>
                                      <p:cBhvr>
                                        <p:cTn id="42" dur="80"/>
                                        <p:tgtEl>
                                          <p:spTgt spid="4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p:bldP spid="37" grpId="0"/>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grpSp>
        <p:nvGrpSpPr>
          <p:cNvPr id="3" name="组合 2"/>
          <p:cNvGrpSpPr/>
          <p:nvPr/>
        </p:nvGrpSpPr>
        <p:grpSpPr>
          <a:xfrm>
            <a:off x="936317" y="1026701"/>
            <a:ext cx="2164069" cy="517274"/>
            <a:chOff x="1382236" y="2304668"/>
            <a:chExt cx="2121004" cy="480002"/>
          </a:xfrm>
        </p:grpSpPr>
        <p:sp>
          <p:nvSpPr>
            <p:cNvPr id="4" name="矩形: 圆角 3"/>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82236" y="2371967"/>
              <a:ext cx="2069946" cy="34176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 </a:t>
              </a:r>
              <a:r>
                <a:rPr lang="zh-CN" altLang="en-US" b="1" dirty="0">
                  <a:solidFill>
                    <a:schemeClr val="bg1"/>
                  </a:solidFill>
                  <a:latin typeface="微软雅黑" panose="020B0503020204020204" pitchFamily="34" charset="-122"/>
                  <a:ea typeface="微软雅黑" panose="020B0503020204020204" pitchFamily="34" charset="-122"/>
                </a:rPr>
                <a:t>双亲存储结构</a:t>
              </a:r>
            </a:p>
          </p:txBody>
        </p:sp>
      </p:grpSp>
      <p:sp>
        <p:nvSpPr>
          <p:cNvPr id="8" name="Text Box 3"/>
          <p:cNvSpPr txBox="1">
            <a:spLocks noChangeArrowheads="1"/>
          </p:cNvSpPr>
          <p:nvPr/>
        </p:nvSpPr>
        <p:spPr bwMode="auto">
          <a:xfrm>
            <a:off x="1464447" y="1691199"/>
            <a:ext cx="8215370" cy="808990"/>
          </a:xfrm>
          <a:prstGeom prst="rect">
            <a:avLst/>
          </a:prstGeom>
          <a:noFill/>
          <a:ln w="9525">
            <a:noFill/>
            <a:miter lim="800000"/>
          </a:ln>
        </p:spPr>
        <p:txBody>
          <a:bodyPr wrap="square">
            <a:spAutoFit/>
          </a:bodyPr>
          <a:lstStyle/>
          <a:p>
            <a:pPr algn="just">
              <a:lnSpc>
                <a:spcPts val="2800"/>
              </a:lnSpc>
              <a:spcBef>
                <a:spcPts val="0"/>
              </a:spcBef>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这种存储结构是一种顺序存储结构，用一组连续空间存储树的所有结点，同时在每个结点中附设一个伪指针指示其双亲结点的位置。</a:t>
            </a:r>
          </a:p>
        </p:txBody>
      </p:sp>
      <p:graphicFrame>
        <p:nvGraphicFramePr>
          <p:cNvPr id="9" name="表格 8"/>
          <p:cNvGraphicFramePr>
            <a:graphicFrameLocks noGrp="1"/>
          </p:cNvGraphicFramePr>
          <p:nvPr>
            <p:extLst>
              <p:ext uri="{D42A27DB-BD31-4B8C-83A1-F6EECF244321}">
                <p14:modId xmlns:p14="http://schemas.microsoft.com/office/powerpoint/2010/main" val="2388552007"/>
              </p:ext>
            </p:extLst>
          </p:nvPr>
        </p:nvGraphicFramePr>
        <p:xfrm>
          <a:off x="6022884" y="2618423"/>
          <a:ext cx="2743119" cy="2857520"/>
        </p:xfrm>
        <a:graphic>
          <a:graphicData uri="http://schemas.openxmlformats.org/drawingml/2006/table">
            <a:tbl>
              <a:tblPr firstRow="1" bandRow="1">
                <a:tableStyleId>{5C22544A-7EE6-4342-B048-85BDC9FD1C3A}</a:tableStyleId>
              </a:tblPr>
              <a:tblGrid>
                <a:gridCol w="914373">
                  <a:extLst>
                    <a:ext uri="{9D8B030D-6E8A-4147-A177-3AD203B41FA5}">
                      <a16:colId xmlns:a16="http://schemas.microsoft.com/office/drawing/2014/main" val="20000"/>
                    </a:ext>
                  </a:extLst>
                </a:gridCol>
                <a:gridCol w="844036">
                  <a:extLst>
                    <a:ext uri="{9D8B030D-6E8A-4147-A177-3AD203B41FA5}">
                      <a16:colId xmlns:a16="http://schemas.microsoft.com/office/drawing/2014/main" val="20001"/>
                    </a:ext>
                  </a:extLst>
                </a:gridCol>
                <a:gridCol w="984710">
                  <a:extLst>
                    <a:ext uri="{9D8B030D-6E8A-4147-A177-3AD203B41FA5}">
                      <a16:colId xmlns:a16="http://schemas.microsoft.com/office/drawing/2014/main" val="20002"/>
                    </a:ext>
                  </a:extLst>
                </a:gridCol>
              </a:tblGrid>
              <a:tr h="357190">
                <a:tc>
                  <a:txBody>
                    <a:bodyPr/>
                    <a:lstStyle/>
                    <a:p>
                      <a:pPr algn="ctr"/>
                      <a:r>
                        <a:rPr lang="zh-CN" altLang="en-US" sz="16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位置</a:t>
                      </a:r>
                    </a:p>
                  </a:txBody>
                  <a:tcPr>
                    <a:solidFill>
                      <a:schemeClr val="bg1"/>
                    </a:solidFill>
                  </a:tcPr>
                </a:tc>
                <a:tc>
                  <a:txBody>
                    <a:bodyPr/>
                    <a:lstStyle/>
                    <a:p>
                      <a:pPr algn="ctr"/>
                      <a:r>
                        <a:rPr lang="en-US" altLang="zh-CN" sz="1600"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data</a:t>
                      </a:r>
                    </a:p>
                  </a:txBody>
                  <a:tcPr/>
                </a:tc>
                <a:tc>
                  <a:txBody>
                    <a:bodyPr/>
                    <a:lstStyle/>
                    <a:p>
                      <a:pPr algn="ctr"/>
                      <a:r>
                        <a:rPr lang="en-US" altLang="zh-CN" sz="1600"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parent</a:t>
                      </a:r>
                    </a:p>
                  </a:txBody>
                  <a:tcPr/>
                </a:tc>
                <a:extLst>
                  <a:ext uri="{0D108BD9-81ED-4DB2-BD59-A6C34878D82A}">
                    <a16:rowId xmlns:a16="http://schemas.microsoft.com/office/drawing/2014/main" val="10000"/>
                  </a:ext>
                </a:extLst>
              </a:tr>
              <a:tr h="357190">
                <a:tc>
                  <a:txBody>
                    <a:bodyPr/>
                    <a:lstStyle/>
                    <a:p>
                      <a:pPr algn="ctr"/>
                      <a:r>
                        <a:rPr lang="en-US" altLang="zh-CN" sz="1600" b="1" dirty="0">
                          <a:solidFill>
                            <a:srgbClr val="525252"/>
                          </a:solidFill>
                          <a:latin typeface="微软雅黑" panose="020B0503020204020204" pitchFamily="34" charset="-122"/>
                          <a:ea typeface="微软雅黑" panose="020B0503020204020204" pitchFamily="34" charset="-122"/>
                        </a:rPr>
                        <a:t>0</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A</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1"/>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1</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B</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0</a:t>
                      </a:r>
                    </a:p>
                  </a:txBody>
                  <a:tcPr/>
                </a:tc>
                <a:extLst>
                  <a:ext uri="{0D108BD9-81ED-4DB2-BD59-A6C34878D82A}">
                    <a16:rowId xmlns:a16="http://schemas.microsoft.com/office/drawing/2014/main" val="10002"/>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2</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C</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0</a:t>
                      </a:r>
                    </a:p>
                  </a:txBody>
                  <a:tcPr/>
                </a:tc>
                <a:extLst>
                  <a:ext uri="{0D108BD9-81ED-4DB2-BD59-A6C34878D82A}">
                    <a16:rowId xmlns:a16="http://schemas.microsoft.com/office/drawing/2014/main" val="10003"/>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3</a:t>
                      </a:r>
                    </a:p>
                  </a:txBody>
                  <a:tcPr>
                    <a:solidFill>
                      <a:schemeClr val="bg1"/>
                    </a:solidFill>
                  </a:tcPr>
                </a:tc>
                <a:tc>
                  <a:txBody>
                    <a:bodyPr/>
                    <a:lstStyle/>
                    <a:p>
                      <a:pPr algn="ctr"/>
                      <a:r>
                        <a:rPr lang="en-US" altLang="zh-CN" sz="1600" b="0" i="0">
                          <a:solidFill>
                            <a:srgbClr val="525252"/>
                          </a:solidFill>
                          <a:latin typeface="微软雅黑" panose="020B0503020204020204" pitchFamily="34" charset="-122"/>
                          <a:ea typeface="微软雅黑" panose="020B0503020204020204" pitchFamily="34" charset="-122"/>
                        </a:rPr>
                        <a:t>D</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4"/>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4</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E</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5"/>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5</a:t>
                      </a:r>
                    </a:p>
                  </a:txBody>
                  <a:tcPr>
                    <a:solidFill>
                      <a:schemeClr val="bg1"/>
                    </a:solidFill>
                  </a:tcPr>
                </a:tc>
                <a:tc>
                  <a:txBody>
                    <a:bodyPr/>
                    <a:lstStyle/>
                    <a:p>
                      <a:pPr algn="ctr"/>
                      <a:r>
                        <a:rPr lang="en-US" altLang="zh-CN" sz="1600" b="0" i="0">
                          <a:solidFill>
                            <a:srgbClr val="525252"/>
                          </a:solidFill>
                          <a:latin typeface="微软雅黑" panose="020B0503020204020204" pitchFamily="34" charset="-122"/>
                          <a:ea typeface="微软雅黑" panose="020B0503020204020204" pitchFamily="34" charset="-122"/>
                        </a:rPr>
                        <a:t>F</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6"/>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6</a:t>
                      </a:r>
                    </a:p>
                  </a:txBody>
                  <a:tcPr>
                    <a:solidFill>
                      <a:schemeClr val="bg1"/>
                    </a:solidFill>
                  </a:tcPr>
                </a:tc>
                <a:tc>
                  <a:txBody>
                    <a:bodyPr/>
                    <a:lstStyle/>
                    <a:p>
                      <a:pPr algn="ctr"/>
                      <a:r>
                        <a:rPr lang="en-US" altLang="zh-CN" sz="1600" b="0" i="0">
                          <a:solidFill>
                            <a:srgbClr val="525252"/>
                          </a:solidFill>
                          <a:latin typeface="微软雅黑" panose="020B0503020204020204" pitchFamily="34" charset="-122"/>
                          <a:ea typeface="微软雅黑" panose="020B0503020204020204" pitchFamily="34" charset="-122"/>
                        </a:rPr>
                        <a:t>G</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4</a:t>
                      </a:r>
                    </a:p>
                  </a:txBody>
                  <a:tcPr/>
                </a:tc>
                <a:extLst>
                  <a:ext uri="{0D108BD9-81ED-4DB2-BD59-A6C34878D82A}">
                    <a16:rowId xmlns:a16="http://schemas.microsoft.com/office/drawing/2014/main" val="10007"/>
                  </a:ext>
                </a:extLst>
              </a:tr>
            </a:tbl>
          </a:graphicData>
        </a:graphic>
      </p:graphicFrame>
      <p:sp>
        <p:nvSpPr>
          <p:cNvPr id="10" name="右箭头 23"/>
          <p:cNvSpPr/>
          <p:nvPr/>
        </p:nvSpPr>
        <p:spPr>
          <a:xfrm>
            <a:off x="4905377" y="3858756"/>
            <a:ext cx="428628" cy="285752"/>
          </a:xfrm>
          <a:prstGeom prst="rightArrow">
            <a:avLst/>
          </a:prstGeom>
          <a:solidFill>
            <a:srgbClr val="C0262E"/>
          </a:solidFill>
          <a:ln>
            <a:solidFill>
              <a:srgbClr val="E94A47"/>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649413" y="3102461"/>
            <a:ext cx="2493962" cy="1878027"/>
            <a:chOff x="1135063" y="3622675"/>
            <a:chExt cx="1508111" cy="1878027"/>
          </a:xfrm>
          <a:solidFill>
            <a:srgbClr val="F6B69B"/>
          </a:solidFill>
        </p:grpSpPr>
        <p:sp>
          <p:nvSpPr>
            <p:cNvPr id="12" name="Freeform 2"/>
            <p:cNvSpPr/>
            <p:nvPr/>
          </p:nvSpPr>
          <p:spPr bwMode="auto">
            <a:xfrm>
              <a:off x="1341772" y="4370461"/>
              <a:ext cx="320255" cy="319664"/>
            </a:xfrm>
            <a:custGeom>
              <a:avLst/>
              <a:gdLst/>
              <a:ahLst/>
              <a:cxnLst>
                <a:cxn ang="0">
                  <a:pos x="309" y="0"/>
                </a:cxn>
                <a:cxn ang="0">
                  <a:pos x="0" y="317"/>
                </a:cxn>
              </a:cxnLst>
              <a:rect l="0" t="0" r="r" b="b"/>
              <a:pathLst>
                <a:path w="309" h="317">
                  <a:moveTo>
                    <a:pt x="309" y="0"/>
                  </a:moveTo>
                  <a:lnTo>
                    <a:pt x="0" y="317"/>
                  </a:lnTo>
                </a:path>
              </a:pathLst>
            </a:custGeom>
            <a:grpFill/>
            <a:ln w="12700">
              <a:solidFill>
                <a:srgbClr val="E94A47"/>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3" name="Freeform 3"/>
            <p:cNvSpPr/>
            <p:nvPr/>
          </p:nvSpPr>
          <p:spPr bwMode="auto">
            <a:xfrm>
              <a:off x="1781396" y="4984103"/>
              <a:ext cx="2910" cy="196935"/>
            </a:xfrm>
            <a:custGeom>
              <a:avLst/>
              <a:gdLst/>
              <a:ahLst/>
              <a:cxnLst>
                <a:cxn ang="0">
                  <a:pos x="2" y="0"/>
                </a:cxn>
                <a:cxn ang="0">
                  <a:pos x="0" y="219"/>
                </a:cxn>
              </a:cxnLst>
              <a:rect l="0" t="0" r="r" b="b"/>
              <a:pathLst>
                <a:path w="2" h="219">
                  <a:moveTo>
                    <a:pt x="2" y="0"/>
                  </a:moveTo>
                  <a:lnTo>
                    <a:pt x="0" y="219"/>
                  </a:lnTo>
                </a:path>
              </a:pathLst>
            </a:custGeom>
            <a:grpFill/>
            <a:ln w="12700">
              <a:solidFill>
                <a:srgbClr val="E94A47"/>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4" name="Freeform 4"/>
            <p:cNvSpPr/>
            <p:nvPr/>
          </p:nvSpPr>
          <p:spPr bwMode="auto">
            <a:xfrm>
              <a:off x="1816333" y="3865278"/>
              <a:ext cx="235823" cy="299684"/>
            </a:xfrm>
            <a:custGeom>
              <a:avLst/>
              <a:gdLst/>
              <a:ahLst/>
              <a:cxnLst>
                <a:cxn ang="0">
                  <a:pos x="252" y="0"/>
                </a:cxn>
                <a:cxn ang="0">
                  <a:pos x="0" y="333"/>
                </a:cxn>
              </a:cxnLst>
              <a:rect l="0" t="0" r="r" b="b"/>
              <a:pathLst>
                <a:path w="252" h="333">
                  <a:moveTo>
                    <a:pt x="252" y="0"/>
                  </a:moveTo>
                  <a:lnTo>
                    <a:pt x="0" y="333"/>
                  </a:lnTo>
                </a:path>
              </a:pathLst>
            </a:custGeom>
            <a:grpFill/>
            <a:ln w="12700">
              <a:solidFill>
                <a:srgbClr val="E94A47"/>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5" name="Freeform 5"/>
            <p:cNvSpPr/>
            <p:nvPr/>
          </p:nvSpPr>
          <p:spPr bwMode="auto">
            <a:xfrm>
              <a:off x="2267601" y="3902381"/>
              <a:ext cx="197976" cy="282561"/>
            </a:xfrm>
            <a:custGeom>
              <a:avLst/>
              <a:gdLst/>
              <a:ahLst/>
              <a:cxnLst>
                <a:cxn ang="0">
                  <a:pos x="0" y="0"/>
                </a:cxn>
                <a:cxn ang="0">
                  <a:pos x="192" y="280"/>
                </a:cxn>
              </a:cxnLst>
              <a:rect l="0" t="0" r="r" b="b"/>
              <a:pathLst>
                <a:path w="192" h="280">
                  <a:moveTo>
                    <a:pt x="0" y="0"/>
                  </a:moveTo>
                  <a:lnTo>
                    <a:pt x="192" y="280"/>
                  </a:lnTo>
                </a:path>
              </a:pathLst>
            </a:custGeom>
            <a:grpFill/>
            <a:ln w="12700">
              <a:solidFill>
                <a:srgbClr val="E94A47"/>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6" name="Freeform 6"/>
            <p:cNvSpPr/>
            <p:nvPr/>
          </p:nvSpPr>
          <p:spPr bwMode="auto">
            <a:xfrm>
              <a:off x="1775573" y="4467502"/>
              <a:ext cx="0" cy="199790"/>
            </a:xfrm>
            <a:custGeom>
              <a:avLst/>
              <a:gdLst/>
              <a:ahLst/>
              <a:cxnLst>
                <a:cxn ang="0">
                  <a:pos x="0" y="0"/>
                </a:cxn>
                <a:cxn ang="0">
                  <a:pos x="16" y="199"/>
                </a:cxn>
              </a:cxnLst>
              <a:rect l="0" t="0" r="r" b="b"/>
              <a:pathLst>
                <a:path w="16" h="199">
                  <a:moveTo>
                    <a:pt x="0" y="0"/>
                  </a:moveTo>
                  <a:lnTo>
                    <a:pt x="16" y="199"/>
                  </a:lnTo>
                </a:path>
              </a:pathLst>
            </a:custGeom>
            <a:grpFill/>
            <a:ln w="12700">
              <a:solidFill>
                <a:srgbClr val="E94A47"/>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7" name="Line 7"/>
            <p:cNvSpPr>
              <a:spLocks noChangeShapeType="1"/>
            </p:cNvSpPr>
            <p:nvPr/>
          </p:nvSpPr>
          <p:spPr bwMode="auto">
            <a:xfrm>
              <a:off x="1918232" y="4370461"/>
              <a:ext cx="291141" cy="313956"/>
            </a:xfrm>
            <a:prstGeom prst="line">
              <a:avLst/>
            </a:prstGeom>
            <a:grpFill/>
            <a:ln w="12700">
              <a:solidFill>
                <a:srgbClr val="E94A47"/>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8" name="Oval 8"/>
            <p:cNvSpPr>
              <a:spLocks noChangeArrowheads="1"/>
            </p:cNvSpPr>
            <p:nvPr/>
          </p:nvSpPr>
          <p:spPr bwMode="auto">
            <a:xfrm>
              <a:off x="2031778" y="3622675"/>
              <a:ext cx="291141" cy="313956"/>
            </a:xfrm>
            <a:prstGeom prst="ellipse">
              <a:avLst/>
            </a:prstGeom>
            <a:grpFill/>
            <a:ln>
              <a:solidFill>
                <a:srgbClr val="E94A47"/>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9" name="Oval 9"/>
            <p:cNvSpPr>
              <a:spLocks noChangeArrowheads="1"/>
            </p:cNvSpPr>
            <p:nvPr/>
          </p:nvSpPr>
          <p:spPr bwMode="auto">
            <a:xfrm>
              <a:off x="1632913" y="4156401"/>
              <a:ext cx="291141" cy="313956"/>
            </a:xfrm>
            <a:prstGeom prst="ellipse">
              <a:avLst/>
            </a:prstGeom>
            <a:grpFill/>
            <a:ln>
              <a:solidFill>
                <a:srgbClr val="E94A47"/>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0" name="Oval 10"/>
            <p:cNvSpPr>
              <a:spLocks noChangeArrowheads="1"/>
            </p:cNvSpPr>
            <p:nvPr/>
          </p:nvSpPr>
          <p:spPr bwMode="auto">
            <a:xfrm>
              <a:off x="2352033" y="4190651"/>
              <a:ext cx="291141" cy="313956"/>
            </a:xfrm>
            <a:prstGeom prst="ellipse">
              <a:avLst/>
            </a:prstGeom>
            <a:grpFill/>
            <a:ln>
              <a:solidFill>
                <a:srgbClr val="E94A47"/>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1" name="Oval 11"/>
            <p:cNvSpPr>
              <a:spLocks noChangeArrowheads="1"/>
            </p:cNvSpPr>
            <p:nvPr/>
          </p:nvSpPr>
          <p:spPr bwMode="auto">
            <a:xfrm>
              <a:off x="2145322" y="4675855"/>
              <a:ext cx="291141" cy="313956"/>
            </a:xfrm>
            <a:prstGeom prst="ellipse">
              <a:avLst/>
            </a:prstGeom>
            <a:grpFill/>
            <a:ln>
              <a:solidFill>
                <a:srgbClr val="E94A47"/>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2" name="Oval 12"/>
            <p:cNvSpPr>
              <a:spLocks noChangeArrowheads="1"/>
            </p:cNvSpPr>
            <p:nvPr/>
          </p:nvSpPr>
          <p:spPr bwMode="auto">
            <a:xfrm>
              <a:off x="1135063" y="4684417"/>
              <a:ext cx="291141" cy="313956"/>
            </a:xfrm>
            <a:prstGeom prst="ellipse">
              <a:avLst/>
            </a:prstGeom>
            <a:grpFill/>
            <a:ln>
              <a:solidFill>
                <a:srgbClr val="E94A47"/>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3" name="Oval 13"/>
            <p:cNvSpPr>
              <a:spLocks noChangeArrowheads="1"/>
            </p:cNvSpPr>
            <p:nvPr/>
          </p:nvSpPr>
          <p:spPr bwMode="auto">
            <a:xfrm>
              <a:off x="1632913" y="4667292"/>
              <a:ext cx="291141" cy="313956"/>
            </a:xfrm>
            <a:prstGeom prst="ellipse">
              <a:avLst/>
            </a:prstGeom>
            <a:grpFill/>
            <a:ln>
              <a:solidFill>
                <a:srgbClr val="E94A47"/>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4" name="Oval 14"/>
            <p:cNvSpPr>
              <a:spLocks noChangeArrowheads="1"/>
            </p:cNvSpPr>
            <p:nvPr/>
          </p:nvSpPr>
          <p:spPr bwMode="auto">
            <a:xfrm>
              <a:off x="1632913" y="5186746"/>
              <a:ext cx="291141" cy="313956"/>
            </a:xfrm>
            <a:prstGeom prst="ellipse">
              <a:avLst/>
            </a:prstGeom>
            <a:grpFill/>
            <a:ln>
              <a:solidFill>
                <a:srgbClr val="E94A47"/>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grpSp>
      <p:sp>
        <p:nvSpPr>
          <p:cNvPr id="25" name="TextBox 38"/>
          <p:cNvSpPr txBox="1"/>
          <p:nvPr/>
        </p:nvSpPr>
        <p:spPr>
          <a:xfrm>
            <a:off x="3002801" y="5960795"/>
            <a:ext cx="7715304" cy="337185"/>
          </a:xfrm>
          <a:prstGeom prst="rect">
            <a:avLst/>
          </a:prstGeom>
          <a:noFill/>
        </p:spPr>
        <p:txBody>
          <a:bodyPr wrap="square" rtlCol="0">
            <a:spAutoFit/>
          </a:bodyPr>
          <a:lstStyle/>
          <a:p>
            <a:pPr algn="l">
              <a:lnSpc>
                <a:spcPct val="100000"/>
              </a:lnSpc>
              <a:spcBef>
                <a:spcPts val="0"/>
              </a:spcBef>
            </a:pP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t=[['A',-1], ['B',0], ['C',0], ['D',1], ['E',1], ['F',1], ['G',4]]</a:t>
            </a:r>
          </a:p>
        </p:txBody>
      </p:sp>
      <p:sp>
        <p:nvSpPr>
          <p:cNvPr id="26" name="下箭头 39"/>
          <p:cNvSpPr/>
          <p:nvPr/>
        </p:nvSpPr>
        <p:spPr>
          <a:xfrm>
            <a:off x="5357818" y="5500702"/>
            <a:ext cx="214314" cy="285752"/>
          </a:xfrm>
          <a:prstGeom prst="downArrow">
            <a:avLst/>
          </a:prstGeom>
          <a:solidFill>
            <a:srgbClr val="C0262E"/>
          </a:solidFill>
          <a:ln>
            <a:solidFill>
              <a:srgbClr val="E94A47"/>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27"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32/42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animBg="1"/>
      <p:bldP spid="25" grpId="0"/>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331347" y="1491927"/>
            <a:ext cx="2221432" cy="517274"/>
            <a:chOff x="1396240" y="2304668"/>
            <a:chExt cx="2107000" cy="480002"/>
          </a:xfrm>
        </p:grpSpPr>
        <p:sp>
          <p:nvSpPr>
            <p:cNvPr id="9" name="矩形: 圆角 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双亲存储结构</a:t>
              </a:r>
            </a:p>
          </p:txBody>
        </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4916" y="2100262"/>
            <a:ext cx="4006624" cy="4000363"/>
          </a:xfrm>
          <a:prstGeom prst="rect">
            <a:avLst/>
          </a:prstGeom>
        </p:spPr>
      </p:pic>
      <p:sp>
        <p:nvSpPr>
          <p:cNvPr id="3" name="文本框 2"/>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11" name="TextBox 7"/>
          <p:cNvSpPr txBox="1"/>
          <p:nvPr/>
        </p:nvSpPr>
        <p:spPr>
          <a:xfrm>
            <a:off x="2331347" y="3009269"/>
            <a:ext cx="4968582" cy="19634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3"/>
              </a:buBlip>
            </a:pP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利用了每个结点（根结点除外）只有唯一双亲的性质。</a:t>
            </a:r>
            <a:endPar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Blip>
                <a:blip r:embed="rId3"/>
              </a:buBlip>
            </a:pP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这种存储结构中，求某个结点的双亲结点十分容易，但求某个结点的孩子结点时需要遍历整个结构。</a:t>
            </a:r>
            <a:endPar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17" name="组合 16"/>
          <p:cNvGrpSpPr/>
          <p:nvPr/>
        </p:nvGrpSpPr>
        <p:grpSpPr>
          <a:xfrm>
            <a:off x="729999" y="3168197"/>
            <a:ext cx="1011795" cy="1032711"/>
            <a:chOff x="729999" y="3168197"/>
            <a:chExt cx="1011795" cy="1032711"/>
          </a:xfrm>
        </p:grpSpPr>
        <p:sp>
          <p:nvSpPr>
            <p:cNvPr id="14" name="椭圆 13"/>
            <p:cNvSpPr/>
            <p:nvPr/>
          </p:nvSpPr>
          <p:spPr>
            <a:xfrm>
              <a:off x="729999" y="3168197"/>
              <a:ext cx="1011795" cy="103271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15" name="椭圆 14"/>
            <p:cNvSpPr/>
            <p:nvPr/>
          </p:nvSpPr>
          <p:spPr>
            <a:xfrm>
              <a:off x="820985" y="3269232"/>
              <a:ext cx="805893" cy="822552"/>
            </a:xfrm>
            <a:prstGeom prst="ellipse">
              <a:avLst/>
            </a:prstGeom>
            <a:solidFill>
              <a:srgbClr val="F6B69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16" name="文本框 14"/>
            <p:cNvSpPr txBox="1"/>
            <p:nvPr/>
          </p:nvSpPr>
          <p:spPr>
            <a:xfrm>
              <a:off x="787150" y="3513791"/>
              <a:ext cx="868680" cy="368300"/>
            </a:xfrm>
            <a:prstGeom prst="rect">
              <a:avLst/>
            </a:prstGeom>
            <a:noFill/>
          </p:spPr>
          <p:txBody>
            <a:bodyPr wrap="non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优缺点</a:t>
              </a:r>
            </a:p>
          </p:txBody>
        </p:sp>
      </p:grpSp>
      <p:sp>
        <p:nvSpPr>
          <p:cNvPr id="1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33/42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10400" t="3043" r="3999" b="3494"/>
          <a:stretch>
            <a:fillRect/>
          </a:stretch>
        </p:blipFill>
        <p:spPr>
          <a:xfrm flipH="1">
            <a:off x="570418" y="2412102"/>
            <a:ext cx="2668952" cy="3335194"/>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3" name="TextBox 4"/>
          <p:cNvSpPr txBox="1"/>
          <p:nvPr/>
        </p:nvSpPr>
        <p:spPr>
          <a:xfrm>
            <a:off x="802344" y="1029057"/>
            <a:ext cx="10215591" cy="450215"/>
          </a:xfrm>
          <a:prstGeom prst="rect">
            <a:avLst/>
          </a:prstGeom>
          <a:noFill/>
        </p:spPr>
        <p:txBody>
          <a:bodyPr wrap="square" rtlCol="0">
            <a:spAutoFit/>
          </a:bodyPr>
          <a:lstStyle/>
          <a:p>
            <a:pPr algn="l">
              <a:lnSpc>
                <a:spcPts val="2800"/>
              </a:lnSpc>
              <a:spcBef>
                <a:spcPts val="0"/>
              </a:spcBef>
            </a:pP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6.2</a:t>
            </a:r>
            <a:r>
              <a:rPr lang="zh-CN"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若一棵树采用双亲存储结构</a:t>
            </a:r>
            <a:r>
              <a:rPr lang="en-US" altLang="zh-CN" sz="20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存储，设计一个算法求指定索引是</a:t>
            </a:r>
            <a:r>
              <a:rPr lang="en-US" altLang="zh-CN" sz="20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的结点的层次。</a:t>
            </a:r>
          </a:p>
        </p:txBody>
      </p:sp>
      <p:sp>
        <p:nvSpPr>
          <p:cNvPr id="4" name="TextBox 5"/>
          <p:cNvSpPr txBox="1"/>
          <p:nvPr/>
        </p:nvSpPr>
        <p:spPr>
          <a:xfrm>
            <a:off x="3868865" y="3870639"/>
            <a:ext cx="7209701" cy="24314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def </a:t>
            </a:r>
            <a:r>
              <a:rPr lang="en-US" altLang="zh-CN" sz="18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Level</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中索引</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的结点的层次</a:t>
            </a:r>
          </a:p>
          <a:p>
            <a:pPr algn="l">
              <a:lnSpc>
                <a:spcPct val="100000"/>
              </a:lnSpc>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assert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&gt;=0 and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&lt;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len</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检测参数</a:t>
            </a:r>
          </a:p>
          <a:p>
            <a:pPr algn="l">
              <a:lnSpc>
                <a:spcPct val="100000"/>
              </a:lnSpc>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cnt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ct val="100000"/>
              </a:lnSpc>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while t[</a:t>
            </a:r>
            <a:r>
              <a:rPr lang="en-US" altLang="zh-CN" sz="1800" dirty="0" err="1">
                <a:solidFill>
                  <a:srgbClr val="C0262E"/>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][1]!=-1</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没有到达根结点时循环</a:t>
            </a:r>
          </a:p>
          <a:p>
            <a:pPr algn="l">
              <a:lnSpc>
                <a:spcPct val="100000"/>
              </a:lnSpc>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cnt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ct val="100000"/>
              </a:lnSpc>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移动到双亲结点</a:t>
            </a:r>
          </a:p>
          <a:p>
            <a:pPr algn="l">
              <a:lnSpc>
                <a:spcPct val="100000"/>
              </a:lnSpc>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return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cnt</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7" name="组合 37"/>
          <p:cNvGrpSpPr/>
          <p:nvPr/>
        </p:nvGrpSpPr>
        <p:grpSpPr>
          <a:xfrm>
            <a:off x="8108035" y="1973339"/>
            <a:ext cx="2909900" cy="1878027"/>
            <a:chOff x="1135063" y="3622675"/>
            <a:chExt cx="1508111" cy="1878027"/>
          </a:xfrm>
          <a:solidFill>
            <a:srgbClr val="F6B69B"/>
          </a:solidFill>
        </p:grpSpPr>
        <p:sp>
          <p:nvSpPr>
            <p:cNvPr id="8" name="Freeform 2"/>
            <p:cNvSpPr/>
            <p:nvPr/>
          </p:nvSpPr>
          <p:spPr bwMode="auto">
            <a:xfrm>
              <a:off x="1341772" y="4370461"/>
              <a:ext cx="320255" cy="319664"/>
            </a:xfrm>
            <a:custGeom>
              <a:avLst/>
              <a:gdLst/>
              <a:ahLst/>
              <a:cxnLst>
                <a:cxn ang="0">
                  <a:pos x="309" y="0"/>
                </a:cxn>
                <a:cxn ang="0">
                  <a:pos x="0" y="317"/>
                </a:cxn>
              </a:cxnLst>
              <a:rect l="0" t="0" r="r" b="b"/>
              <a:pathLst>
                <a:path w="309" h="317">
                  <a:moveTo>
                    <a:pt x="309" y="0"/>
                  </a:moveTo>
                  <a:lnTo>
                    <a:pt x="0" y="317"/>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9" name="Freeform 3"/>
            <p:cNvSpPr/>
            <p:nvPr/>
          </p:nvSpPr>
          <p:spPr bwMode="auto">
            <a:xfrm>
              <a:off x="1781396" y="4984103"/>
              <a:ext cx="2910" cy="196935"/>
            </a:xfrm>
            <a:custGeom>
              <a:avLst/>
              <a:gdLst/>
              <a:ahLst/>
              <a:cxnLst>
                <a:cxn ang="0">
                  <a:pos x="2" y="0"/>
                </a:cxn>
                <a:cxn ang="0">
                  <a:pos x="0" y="219"/>
                </a:cxn>
              </a:cxnLst>
              <a:rect l="0" t="0" r="r" b="b"/>
              <a:pathLst>
                <a:path w="2" h="219">
                  <a:moveTo>
                    <a:pt x="2" y="0"/>
                  </a:moveTo>
                  <a:lnTo>
                    <a:pt x="0" y="21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0" name="Freeform 4"/>
            <p:cNvSpPr/>
            <p:nvPr/>
          </p:nvSpPr>
          <p:spPr bwMode="auto">
            <a:xfrm>
              <a:off x="1816333" y="3865278"/>
              <a:ext cx="235823" cy="299684"/>
            </a:xfrm>
            <a:custGeom>
              <a:avLst/>
              <a:gdLst/>
              <a:ahLst/>
              <a:cxnLst>
                <a:cxn ang="0">
                  <a:pos x="252" y="0"/>
                </a:cxn>
                <a:cxn ang="0">
                  <a:pos x="0" y="333"/>
                </a:cxn>
              </a:cxnLst>
              <a:rect l="0" t="0" r="r" b="b"/>
              <a:pathLst>
                <a:path w="252" h="333">
                  <a:moveTo>
                    <a:pt x="252" y="0"/>
                  </a:moveTo>
                  <a:lnTo>
                    <a:pt x="0" y="333"/>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1" name="Freeform 5"/>
            <p:cNvSpPr/>
            <p:nvPr/>
          </p:nvSpPr>
          <p:spPr bwMode="auto">
            <a:xfrm>
              <a:off x="2267601" y="3902381"/>
              <a:ext cx="197976" cy="282561"/>
            </a:xfrm>
            <a:custGeom>
              <a:avLst/>
              <a:gdLst/>
              <a:ahLst/>
              <a:cxnLst>
                <a:cxn ang="0">
                  <a:pos x="0" y="0"/>
                </a:cxn>
                <a:cxn ang="0">
                  <a:pos x="192" y="280"/>
                </a:cxn>
              </a:cxnLst>
              <a:rect l="0" t="0" r="r" b="b"/>
              <a:pathLst>
                <a:path w="192" h="280">
                  <a:moveTo>
                    <a:pt x="0" y="0"/>
                  </a:moveTo>
                  <a:lnTo>
                    <a:pt x="192" y="280"/>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2" name="Freeform 6"/>
            <p:cNvSpPr/>
            <p:nvPr/>
          </p:nvSpPr>
          <p:spPr bwMode="auto">
            <a:xfrm>
              <a:off x="1775573" y="4467502"/>
              <a:ext cx="0" cy="199790"/>
            </a:xfrm>
            <a:custGeom>
              <a:avLst/>
              <a:gdLst/>
              <a:ahLst/>
              <a:cxnLst>
                <a:cxn ang="0">
                  <a:pos x="0" y="0"/>
                </a:cxn>
                <a:cxn ang="0">
                  <a:pos x="16" y="199"/>
                </a:cxn>
              </a:cxnLst>
              <a:rect l="0" t="0" r="r" b="b"/>
              <a:pathLst>
                <a:path w="16" h="199">
                  <a:moveTo>
                    <a:pt x="0" y="0"/>
                  </a:moveTo>
                  <a:lnTo>
                    <a:pt x="16" y="19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3" name="Line 7"/>
            <p:cNvSpPr>
              <a:spLocks noChangeShapeType="1"/>
            </p:cNvSpPr>
            <p:nvPr/>
          </p:nvSpPr>
          <p:spPr bwMode="auto">
            <a:xfrm>
              <a:off x="1918232" y="4370461"/>
              <a:ext cx="291141" cy="313956"/>
            </a:xfrm>
            <a:prstGeom prst="line">
              <a:avLst/>
            </a:pr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4" name="Oval 8"/>
            <p:cNvSpPr>
              <a:spLocks noChangeArrowheads="1"/>
            </p:cNvSpPr>
            <p:nvPr/>
          </p:nvSpPr>
          <p:spPr bwMode="auto">
            <a:xfrm>
              <a:off x="2031778" y="3622675"/>
              <a:ext cx="291141" cy="313956"/>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5" name="Oval 9"/>
            <p:cNvSpPr>
              <a:spLocks noChangeArrowheads="1"/>
            </p:cNvSpPr>
            <p:nvPr/>
          </p:nvSpPr>
          <p:spPr bwMode="auto">
            <a:xfrm>
              <a:off x="1632913" y="4156401"/>
              <a:ext cx="291141" cy="313956"/>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6" name="Oval 10"/>
            <p:cNvSpPr>
              <a:spLocks noChangeArrowheads="1"/>
            </p:cNvSpPr>
            <p:nvPr/>
          </p:nvSpPr>
          <p:spPr bwMode="auto">
            <a:xfrm>
              <a:off x="2352033" y="4190651"/>
              <a:ext cx="291141" cy="313956"/>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7" name="Oval 11"/>
            <p:cNvSpPr>
              <a:spLocks noChangeArrowheads="1"/>
            </p:cNvSpPr>
            <p:nvPr/>
          </p:nvSpPr>
          <p:spPr bwMode="auto">
            <a:xfrm>
              <a:off x="2145322" y="4675855"/>
              <a:ext cx="291141" cy="313956"/>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18" name="Oval 12"/>
            <p:cNvSpPr>
              <a:spLocks noChangeArrowheads="1"/>
            </p:cNvSpPr>
            <p:nvPr/>
          </p:nvSpPr>
          <p:spPr bwMode="auto">
            <a:xfrm>
              <a:off x="1135063" y="4684417"/>
              <a:ext cx="291141" cy="313956"/>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9" name="Oval 13"/>
            <p:cNvSpPr>
              <a:spLocks noChangeArrowheads="1"/>
            </p:cNvSpPr>
            <p:nvPr/>
          </p:nvSpPr>
          <p:spPr bwMode="auto">
            <a:xfrm>
              <a:off x="1632913" y="4667292"/>
              <a:ext cx="291141" cy="313956"/>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0" name="Oval 14"/>
            <p:cNvSpPr>
              <a:spLocks noChangeArrowheads="1"/>
            </p:cNvSpPr>
            <p:nvPr/>
          </p:nvSpPr>
          <p:spPr bwMode="auto">
            <a:xfrm>
              <a:off x="1632913" y="5186746"/>
              <a:ext cx="291141" cy="313956"/>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grpSp>
      <p:cxnSp>
        <p:nvCxnSpPr>
          <p:cNvPr id="21" name="直接箭头连接符 20"/>
          <p:cNvCxnSpPr/>
          <p:nvPr/>
        </p:nvCxnSpPr>
        <p:spPr>
          <a:xfrm>
            <a:off x="6926004" y="2730796"/>
            <a:ext cx="1062014" cy="3827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3"/>
          <p:cNvSpPr txBox="1"/>
          <p:nvPr/>
        </p:nvSpPr>
        <p:spPr>
          <a:xfrm>
            <a:off x="6434510" y="2490647"/>
            <a:ext cx="285752" cy="368300"/>
          </a:xfrm>
          <a:prstGeom prst="rect">
            <a:avLst/>
          </a:prstGeom>
          <a:noFill/>
        </p:spPr>
        <p:txBody>
          <a:bodyPr wrap="square" rtlCol="0">
            <a:spAutoFit/>
          </a:bodyPr>
          <a:lstStyle/>
          <a:p>
            <a:pPr algn="l">
              <a:lnSpc>
                <a:spcPct val="100000"/>
              </a:lnSpc>
              <a:spcBef>
                <a:spcPts val="0"/>
              </a:spcBef>
            </a:pPr>
            <a:r>
              <a:rPr lang="en-US" altLang="zh-CN" sz="1800" i="1">
                <a:solidFill>
                  <a:srgbClr val="C0262E"/>
                </a:solidFill>
                <a:latin typeface="微软雅黑" panose="020B0503020204020204" pitchFamily="34" charset="-122"/>
                <a:ea typeface="微软雅黑" panose="020B0503020204020204" pitchFamily="34" charset="-122"/>
                <a:cs typeface="Consolas" panose="020B0609020204030204" pitchFamily="49" charset="0"/>
              </a:rPr>
              <a:t>i</a:t>
            </a:r>
          </a:p>
        </p:txBody>
      </p:sp>
      <p:sp>
        <p:nvSpPr>
          <p:cNvPr id="24" name="TextBox 25"/>
          <p:cNvSpPr txBox="1"/>
          <p:nvPr/>
        </p:nvSpPr>
        <p:spPr>
          <a:xfrm>
            <a:off x="4086803" y="2153122"/>
            <a:ext cx="2071702" cy="706755"/>
          </a:xfrm>
          <a:prstGeom prst="rect">
            <a:avLst/>
          </a:prstGeom>
          <a:noFill/>
        </p:spPr>
        <p:txBody>
          <a:bodyPr wrap="square" rtlCol="0">
            <a:spAutoFit/>
          </a:bodyPr>
          <a:lstStyle/>
          <a:p>
            <a:pPr algn="l">
              <a:lnSpc>
                <a:spcPct val="100000"/>
              </a:lnSpc>
              <a:spcBef>
                <a:spcPts val="0"/>
              </a:spcBef>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层次：移动到根经过的边数</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26" name="组合 25"/>
          <p:cNvGrpSpPr/>
          <p:nvPr/>
        </p:nvGrpSpPr>
        <p:grpSpPr>
          <a:xfrm>
            <a:off x="2006467" y="3110785"/>
            <a:ext cx="824784" cy="841834"/>
            <a:chOff x="729999" y="3168197"/>
            <a:chExt cx="1011795" cy="1032711"/>
          </a:xfrm>
        </p:grpSpPr>
        <p:sp>
          <p:nvSpPr>
            <p:cNvPr id="27" name="椭圆 26"/>
            <p:cNvSpPr/>
            <p:nvPr/>
          </p:nvSpPr>
          <p:spPr>
            <a:xfrm>
              <a:off x="729999" y="3168197"/>
              <a:ext cx="1011795" cy="103271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28" name="椭圆 27"/>
            <p:cNvSpPr/>
            <p:nvPr/>
          </p:nvSpPr>
          <p:spPr>
            <a:xfrm>
              <a:off x="820985" y="3269232"/>
              <a:ext cx="805893" cy="822552"/>
            </a:xfrm>
            <a:prstGeom prst="ellipse">
              <a:avLst/>
            </a:prstGeom>
            <a:solidFill>
              <a:srgbClr val="F6B69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29" name="文本框 14"/>
            <p:cNvSpPr txBox="1"/>
            <p:nvPr/>
          </p:nvSpPr>
          <p:spPr>
            <a:xfrm>
              <a:off x="969077" y="3488133"/>
              <a:ext cx="504779" cy="451808"/>
            </a:xfrm>
            <a:prstGeom prst="rect">
              <a:avLst/>
            </a:prstGeom>
            <a:noFill/>
          </p:spPr>
          <p:txBody>
            <a:bodyPr wrap="none" rtlCol="0">
              <a:spAutoFit/>
            </a:bodyPr>
            <a:lstStyle/>
            <a:p>
              <a:r>
                <a:rPr lang="zh-CN" altLang="en-US" sz="1800" b="1" dirty="0">
                  <a:solidFill>
                    <a:srgbClr val="525252"/>
                  </a:solidFill>
                  <a:latin typeface="微软雅黑" panose="020B0503020204020204" pitchFamily="34" charset="-122"/>
                  <a:ea typeface="微软雅黑" panose="020B0503020204020204" pitchFamily="34" charset="-122"/>
                </a:rPr>
                <a:t>例</a:t>
              </a:r>
            </a:p>
          </p:txBody>
        </p:sp>
      </p:grpSp>
      <p:sp>
        <p:nvSpPr>
          <p:cNvPr id="30"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34/42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 presetClass="entr" presetSubtype="0" fill="hold" grpId="0" nodeType="withEffect">
                                  <p:stCondLst>
                                    <p:cond delay="0"/>
                                  </p:stCondLst>
                                  <p:childTnLst>
                                    <p:set>
                                      <p:cBhvr>
                                        <p:cTn id="21" dur="1" fill="hold">
                                          <p:stCondLst>
                                            <p:cond delay="499"/>
                                          </p:stCondLst>
                                        </p:cTn>
                                        <p:tgtEl>
                                          <p:spTgt spid="24"/>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2500"/>
                            </p:stCondLst>
                            <p:childTnLst>
                              <p:par>
                                <p:cTn id="30" presetID="1"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p:bldP spid="22"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46CEEC3-387B-2C97-D4F9-5F44B99A0D27}"/>
              </a:ext>
            </a:extLst>
          </p:cNvPr>
          <p:cNvSpPr txBox="1"/>
          <p:nvPr>
            <p:custDataLst>
              <p:tags r:id="rId2"/>
            </p:custDataLst>
          </p:nvPr>
        </p:nvSpPr>
        <p:spPr>
          <a:xfrm>
            <a:off x="4509796" y="750441"/>
            <a:ext cx="6369698" cy="285752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有双亲存储结构如图所示，</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求叶子结点的个数为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个孩子结点，</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树的高度为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树的度为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矩形: 圆角 6">
            <a:extLst>
              <a:ext uri="{FF2B5EF4-FFF2-40B4-BE49-F238E27FC236}">
                <a16:creationId xmlns:a16="http://schemas.microsoft.com/office/drawing/2014/main" id="{F8B794E4-19BA-6510-0905-DE3B208AB1D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40E01EC6-0A0E-D3F5-3EEF-C90F4C2D3B2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5" name="表格 14">
            <a:extLst>
              <a:ext uri="{FF2B5EF4-FFF2-40B4-BE49-F238E27FC236}">
                <a16:creationId xmlns:a16="http://schemas.microsoft.com/office/drawing/2014/main" id="{FB83FA2E-BC9C-2484-CED3-DFE620390E78}"/>
              </a:ext>
            </a:extLst>
          </p:cNvPr>
          <p:cNvGraphicFramePr>
            <a:graphicFrameLocks noGrp="1"/>
          </p:cNvGraphicFramePr>
          <p:nvPr>
            <p:extLst>
              <p:ext uri="{D42A27DB-BD31-4B8C-83A1-F6EECF244321}">
                <p14:modId xmlns:p14="http://schemas.microsoft.com/office/powerpoint/2010/main" val="2057583119"/>
              </p:ext>
            </p:extLst>
          </p:nvPr>
        </p:nvGraphicFramePr>
        <p:xfrm>
          <a:off x="841284" y="1853695"/>
          <a:ext cx="2743119" cy="2857520"/>
        </p:xfrm>
        <a:graphic>
          <a:graphicData uri="http://schemas.openxmlformats.org/drawingml/2006/table">
            <a:tbl>
              <a:tblPr firstRow="1" bandRow="1">
                <a:tableStyleId>{5C22544A-7EE6-4342-B048-85BDC9FD1C3A}</a:tableStyleId>
              </a:tblPr>
              <a:tblGrid>
                <a:gridCol w="914373">
                  <a:extLst>
                    <a:ext uri="{9D8B030D-6E8A-4147-A177-3AD203B41FA5}">
                      <a16:colId xmlns:a16="http://schemas.microsoft.com/office/drawing/2014/main" val="20000"/>
                    </a:ext>
                  </a:extLst>
                </a:gridCol>
                <a:gridCol w="844036">
                  <a:extLst>
                    <a:ext uri="{9D8B030D-6E8A-4147-A177-3AD203B41FA5}">
                      <a16:colId xmlns:a16="http://schemas.microsoft.com/office/drawing/2014/main" val="20001"/>
                    </a:ext>
                  </a:extLst>
                </a:gridCol>
                <a:gridCol w="984710">
                  <a:extLst>
                    <a:ext uri="{9D8B030D-6E8A-4147-A177-3AD203B41FA5}">
                      <a16:colId xmlns:a16="http://schemas.microsoft.com/office/drawing/2014/main" val="20002"/>
                    </a:ext>
                  </a:extLst>
                </a:gridCol>
              </a:tblGrid>
              <a:tr h="357190">
                <a:tc>
                  <a:txBody>
                    <a:bodyPr/>
                    <a:lstStyle/>
                    <a:p>
                      <a:pPr algn="ctr"/>
                      <a:r>
                        <a:rPr lang="zh-CN" altLang="en-US" sz="16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位置</a:t>
                      </a:r>
                    </a:p>
                  </a:txBody>
                  <a:tcPr>
                    <a:solidFill>
                      <a:schemeClr val="bg1"/>
                    </a:solidFill>
                  </a:tcPr>
                </a:tc>
                <a:tc>
                  <a:txBody>
                    <a:bodyPr/>
                    <a:lstStyle/>
                    <a:p>
                      <a:pPr algn="ctr"/>
                      <a:r>
                        <a:rPr lang="en-US" altLang="zh-CN" sz="1600"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data</a:t>
                      </a:r>
                    </a:p>
                  </a:txBody>
                  <a:tcPr/>
                </a:tc>
                <a:tc>
                  <a:txBody>
                    <a:bodyPr/>
                    <a:lstStyle/>
                    <a:p>
                      <a:pPr algn="ctr"/>
                      <a:r>
                        <a:rPr lang="en-US" altLang="zh-CN" sz="1600"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parent</a:t>
                      </a:r>
                    </a:p>
                  </a:txBody>
                  <a:tcPr/>
                </a:tc>
                <a:extLst>
                  <a:ext uri="{0D108BD9-81ED-4DB2-BD59-A6C34878D82A}">
                    <a16:rowId xmlns:a16="http://schemas.microsoft.com/office/drawing/2014/main" val="10000"/>
                  </a:ext>
                </a:extLst>
              </a:tr>
              <a:tr h="357190">
                <a:tc>
                  <a:txBody>
                    <a:bodyPr/>
                    <a:lstStyle/>
                    <a:p>
                      <a:pPr algn="ctr"/>
                      <a:r>
                        <a:rPr lang="en-US" altLang="zh-CN" sz="1600" b="1" dirty="0">
                          <a:solidFill>
                            <a:srgbClr val="525252"/>
                          </a:solidFill>
                          <a:latin typeface="微软雅黑" panose="020B0503020204020204" pitchFamily="34" charset="-122"/>
                          <a:ea typeface="微软雅黑" panose="020B0503020204020204" pitchFamily="34" charset="-122"/>
                        </a:rPr>
                        <a:t>0</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A</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1"/>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1</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B</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0</a:t>
                      </a:r>
                    </a:p>
                  </a:txBody>
                  <a:tcPr/>
                </a:tc>
                <a:extLst>
                  <a:ext uri="{0D108BD9-81ED-4DB2-BD59-A6C34878D82A}">
                    <a16:rowId xmlns:a16="http://schemas.microsoft.com/office/drawing/2014/main" val="10002"/>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2</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C</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3"/>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3</a:t>
                      </a:r>
                    </a:p>
                  </a:txBody>
                  <a:tcPr>
                    <a:solidFill>
                      <a:schemeClr val="bg1"/>
                    </a:solidFill>
                  </a:tcPr>
                </a:tc>
                <a:tc>
                  <a:txBody>
                    <a:bodyPr/>
                    <a:lstStyle/>
                    <a:p>
                      <a:pPr algn="ctr"/>
                      <a:r>
                        <a:rPr lang="en-US" altLang="zh-CN" sz="1600" b="0" i="0">
                          <a:solidFill>
                            <a:srgbClr val="525252"/>
                          </a:solidFill>
                          <a:latin typeface="微软雅黑" panose="020B0503020204020204" pitchFamily="34" charset="-122"/>
                          <a:ea typeface="微软雅黑" panose="020B0503020204020204" pitchFamily="34" charset="-122"/>
                        </a:rPr>
                        <a:t>D</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4"/>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4</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E</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1</a:t>
                      </a:r>
                    </a:p>
                  </a:txBody>
                  <a:tcPr/>
                </a:tc>
                <a:extLst>
                  <a:ext uri="{0D108BD9-81ED-4DB2-BD59-A6C34878D82A}">
                    <a16:rowId xmlns:a16="http://schemas.microsoft.com/office/drawing/2014/main" val="10005"/>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5</a:t>
                      </a:r>
                    </a:p>
                  </a:txBody>
                  <a:tcPr>
                    <a:solidFill>
                      <a:schemeClr val="bg1"/>
                    </a:solidFill>
                  </a:tcPr>
                </a:tc>
                <a:tc>
                  <a:txBody>
                    <a:bodyPr/>
                    <a:lstStyle/>
                    <a:p>
                      <a:pPr algn="ctr"/>
                      <a:r>
                        <a:rPr lang="en-US" altLang="zh-CN" sz="1600" b="0" i="0">
                          <a:solidFill>
                            <a:srgbClr val="525252"/>
                          </a:solidFill>
                          <a:latin typeface="微软雅黑" panose="020B0503020204020204" pitchFamily="34" charset="-122"/>
                          <a:ea typeface="微软雅黑" panose="020B0503020204020204" pitchFamily="34" charset="-122"/>
                        </a:rPr>
                        <a:t>F</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4</a:t>
                      </a:r>
                    </a:p>
                  </a:txBody>
                  <a:tcPr/>
                </a:tc>
                <a:extLst>
                  <a:ext uri="{0D108BD9-81ED-4DB2-BD59-A6C34878D82A}">
                    <a16:rowId xmlns:a16="http://schemas.microsoft.com/office/drawing/2014/main" val="10006"/>
                  </a:ext>
                </a:extLst>
              </a:tr>
              <a:tr h="357190">
                <a:tc>
                  <a:txBody>
                    <a:bodyPr/>
                    <a:lstStyle/>
                    <a:p>
                      <a:pPr algn="ctr"/>
                      <a:r>
                        <a:rPr lang="en-US" altLang="zh-CN" sz="1600" b="1">
                          <a:solidFill>
                            <a:srgbClr val="525252"/>
                          </a:solidFill>
                          <a:latin typeface="微软雅黑" panose="020B0503020204020204" pitchFamily="34" charset="-122"/>
                          <a:ea typeface="微软雅黑" panose="020B0503020204020204" pitchFamily="34" charset="-122"/>
                        </a:rPr>
                        <a:t>6</a:t>
                      </a:r>
                    </a:p>
                  </a:txBody>
                  <a:tcPr>
                    <a:solidFill>
                      <a:schemeClr val="bg1"/>
                    </a:solidFill>
                  </a:tcPr>
                </a:tc>
                <a:tc>
                  <a:txBody>
                    <a:bodyPr/>
                    <a:lstStyle/>
                    <a:p>
                      <a:pPr algn="ctr"/>
                      <a:r>
                        <a:rPr lang="en-US" altLang="zh-CN" sz="1600" b="0" i="0" dirty="0">
                          <a:solidFill>
                            <a:srgbClr val="525252"/>
                          </a:solidFill>
                          <a:latin typeface="微软雅黑" panose="020B0503020204020204" pitchFamily="34" charset="-122"/>
                          <a:ea typeface="微软雅黑" panose="020B0503020204020204" pitchFamily="34" charset="-122"/>
                        </a:rPr>
                        <a:t>G</a:t>
                      </a:r>
                    </a:p>
                  </a:txBody>
                  <a:tcPr/>
                </a:tc>
                <a:tc>
                  <a:txBody>
                    <a:bodyPr/>
                    <a:lstStyle/>
                    <a:p>
                      <a:pPr algn="ctr"/>
                      <a:r>
                        <a:rPr lang="en-US" altLang="zh-CN" sz="1600" b="0" dirty="0">
                          <a:solidFill>
                            <a:srgbClr val="C0262E"/>
                          </a:solidFill>
                          <a:latin typeface="微软雅黑" panose="020B0503020204020204" pitchFamily="34" charset="-122"/>
                          <a:ea typeface="微软雅黑" panose="020B0503020204020204" pitchFamily="34" charset="-122"/>
                        </a:rPr>
                        <a:t>4</a:t>
                      </a:r>
                    </a:p>
                  </a:txBody>
                  <a:tcPr/>
                </a:tc>
                <a:extLst>
                  <a:ext uri="{0D108BD9-81ED-4DB2-BD59-A6C34878D82A}">
                    <a16:rowId xmlns:a16="http://schemas.microsoft.com/office/drawing/2014/main" val="10007"/>
                  </a:ext>
                </a:extLst>
              </a:tr>
            </a:tbl>
          </a:graphicData>
        </a:graphic>
      </p:graphicFrame>
      <p:grpSp>
        <p:nvGrpSpPr>
          <p:cNvPr id="12" name="组合 11">
            <a:extLst>
              <a:ext uri="{FF2B5EF4-FFF2-40B4-BE49-F238E27FC236}">
                <a16:creationId xmlns:a16="http://schemas.microsoft.com/office/drawing/2014/main" id="{85D766E3-FA27-2C6F-3FC9-DA76DC1E3FD7}"/>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9862E971-6B9B-D303-3D7E-2BA754200D44}"/>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256FD1F0-A1B3-79B1-4EE4-43BF4CBB972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254B9641-119A-8AB5-8A3B-C0E7F050EB2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2B22E80C-EEE6-4C4E-DF28-4F9C6D35C105}"/>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35391E2-9116-EA46-2E4C-F8DA8932098B}"/>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4431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grpSp>
        <p:nvGrpSpPr>
          <p:cNvPr id="3" name="组合 2"/>
          <p:cNvGrpSpPr/>
          <p:nvPr/>
        </p:nvGrpSpPr>
        <p:grpSpPr>
          <a:xfrm>
            <a:off x="936317" y="1026701"/>
            <a:ext cx="2164069" cy="517274"/>
            <a:chOff x="1382236" y="2304668"/>
            <a:chExt cx="2121004" cy="480002"/>
          </a:xfrm>
        </p:grpSpPr>
        <p:sp>
          <p:nvSpPr>
            <p:cNvPr id="4" name="矩形: 圆角 3"/>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82236" y="2371967"/>
              <a:ext cx="2069946" cy="34176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 </a:t>
              </a:r>
              <a:r>
                <a:rPr lang="zh-CN" altLang="en-US" b="1" dirty="0">
                  <a:solidFill>
                    <a:schemeClr val="bg1"/>
                  </a:solidFill>
                  <a:latin typeface="微软雅黑" panose="020B0503020204020204" pitchFamily="34" charset="-122"/>
                  <a:ea typeface="微软雅黑" panose="020B0503020204020204" pitchFamily="34" charset="-122"/>
                </a:rPr>
                <a:t>孩子链存储结构</a:t>
              </a:r>
            </a:p>
          </p:txBody>
        </p:sp>
      </p:grpSp>
      <p:sp>
        <p:nvSpPr>
          <p:cNvPr id="8" name="Text Box 3"/>
          <p:cNvSpPr txBox="1">
            <a:spLocks noChangeArrowheads="1"/>
          </p:cNvSpPr>
          <p:nvPr/>
        </p:nvSpPr>
        <p:spPr bwMode="auto">
          <a:xfrm>
            <a:off x="1464447" y="1691199"/>
            <a:ext cx="8215370" cy="808990"/>
          </a:xfrm>
          <a:prstGeom prst="rect">
            <a:avLst/>
          </a:prstGeom>
          <a:noFill/>
          <a:ln w="9525">
            <a:noFill/>
            <a:miter lim="800000"/>
          </a:ln>
        </p:spPr>
        <p:txBody>
          <a:bodyPr wrap="square">
            <a:spAutoFit/>
          </a:bodyPr>
          <a:lstStyle/>
          <a:p>
            <a:pPr algn="just">
              <a:lnSpc>
                <a:spcPts val="2800"/>
              </a:lnSpc>
              <a:spcBef>
                <a:spcPts val="0"/>
              </a:spcBef>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每个结点包含结点值和所有孩子结点指针，可按一个结点的度设计结点的孩子结点指针个数。 </a:t>
            </a:r>
            <a:r>
              <a:rPr kumimoji="1"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Python</a:t>
            </a:r>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中所有孩子结点指针用列表表示</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5" name="组合 86"/>
          <p:cNvGrpSpPr/>
          <p:nvPr/>
        </p:nvGrpSpPr>
        <p:grpSpPr>
          <a:xfrm>
            <a:off x="1828801" y="2789037"/>
            <a:ext cx="2278852" cy="1781354"/>
            <a:chOff x="2010635" y="2660694"/>
            <a:chExt cx="1346919" cy="1709306"/>
          </a:xfrm>
          <a:solidFill>
            <a:srgbClr val="F6B69B"/>
          </a:solidFill>
        </p:grpSpPr>
        <p:sp>
          <p:nvSpPr>
            <p:cNvPr id="6" name="Freeform 78"/>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Freeform 77"/>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Freeform 76"/>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Freeform 75"/>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Freeform 74"/>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Line 73"/>
            <p:cNvSpPr>
              <a:spLocks noChangeShapeType="1"/>
            </p:cNvSpPr>
            <p:nvPr/>
          </p:nvSpPr>
          <p:spPr bwMode="auto">
            <a:xfrm>
              <a:off x="2711143" y="3341115"/>
              <a:ext cx="259481" cy="284273"/>
            </a:xfrm>
            <a:prstGeom prst="line">
              <a:avLst/>
            </a:pr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Oval 72"/>
            <p:cNvSpPr>
              <a:spLocks noChangeArrowheads="1"/>
            </p:cNvSpPr>
            <p:nvPr/>
          </p:nvSpPr>
          <p:spPr bwMode="auto">
            <a:xfrm>
              <a:off x="2812002" y="2660694"/>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33" name="Oval 71"/>
            <p:cNvSpPr>
              <a:spLocks noChangeArrowheads="1"/>
            </p:cNvSpPr>
            <p:nvPr/>
          </p:nvSpPr>
          <p:spPr bwMode="auto">
            <a:xfrm>
              <a:off x="2455330" y="3145792"/>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34" name="Oval 70"/>
            <p:cNvSpPr>
              <a:spLocks noChangeArrowheads="1"/>
            </p:cNvSpPr>
            <p:nvPr/>
          </p:nvSpPr>
          <p:spPr bwMode="auto">
            <a:xfrm>
              <a:off x="3098073" y="3176053"/>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5" name="Oval 69"/>
            <p:cNvSpPr>
              <a:spLocks noChangeArrowheads="1"/>
            </p:cNvSpPr>
            <p:nvPr/>
          </p:nvSpPr>
          <p:spPr bwMode="auto">
            <a:xfrm>
              <a:off x="2912860" y="3618052"/>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6" name="Oval 68"/>
            <p:cNvSpPr>
              <a:spLocks noChangeArrowheads="1"/>
            </p:cNvSpPr>
            <p:nvPr/>
          </p:nvSpPr>
          <p:spPr bwMode="auto">
            <a:xfrm>
              <a:off x="2010635" y="3625388"/>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7" name="Oval 67"/>
            <p:cNvSpPr>
              <a:spLocks noChangeArrowheads="1"/>
            </p:cNvSpPr>
            <p:nvPr/>
          </p:nvSpPr>
          <p:spPr bwMode="auto">
            <a:xfrm>
              <a:off x="2455330" y="3610716"/>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8" name="Oval 65"/>
            <p:cNvSpPr>
              <a:spLocks noChangeArrowheads="1"/>
            </p:cNvSpPr>
            <p:nvPr/>
          </p:nvSpPr>
          <p:spPr bwMode="auto">
            <a:xfrm>
              <a:off x="2455330" y="4083893"/>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grpSp>
      <p:grpSp>
        <p:nvGrpSpPr>
          <p:cNvPr id="39" name="组合 87"/>
          <p:cNvGrpSpPr/>
          <p:nvPr/>
        </p:nvGrpSpPr>
        <p:grpSpPr>
          <a:xfrm>
            <a:off x="5359749" y="2797083"/>
            <a:ext cx="3289926" cy="2067106"/>
            <a:chOff x="5150195" y="2579080"/>
            <a:chExt cx="2363478" cy="1789085"/>
          </a:xfrm>
        </p:grpSpPr>
        <p:sp>
          <p:nvSpPr>
            <p:cNvPr id="40" name="Text Box 62"/>
            <p:cNvSpPr txBox="1">
              <a:spLocks noChangeArrowheads="1"/>
            </p:cNvSpPr>
            <p:nvPr/>
          </p:nvSpPr>
          <p:spPr bwMode="auto">
            <a:xfrm>
              <a:off x="6329929"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41" name="Text Box 61"/>
            <p:cNvSpPr txBox="1">
              <a:spLocks noChangeArrowheads="1"/>
            </p:cNvSpPr>
            <p:nvPr/>
          </p:nvSpPr>
          <p:spPr bwMode="auto">
            <a:xfrm>
              <a:off x="6589410"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42" name="Text Box 60"/>
            <p:cNvSpPr txBox="1">
              <a:spLocks noChangeArrowheads="1"/>
            </p:cNvSpPr>
            <p:nvPr/>
          </p:nvSpPr>
          <p:spPr bwMode="auto">
            <a:xfrm>
              <a:off x="6833304"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43" name="Text Box 55"/>
            <p:cNvSpPr txBox="1">
              <a:spLocks noChangeArrowheads="1"/>
            </p:cNvSpPr>
            <p:nvPr/>
          </p:nvSpPr>
          <p:spPr bwMode="auto">
            <a:xfrm>
              <a:off x="5552401"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4" name="Text Box 54"/>
            <p:cNvSpPr txBox="1">
              <a:spLocks noChangeArrowheads="1"/>
            </p:cNvSpPr>
            <p:nvPr/>
          </p:nvSpPr>
          <p:spPr bwMode="auto">
            <a:xfrm>
              <a:off x="5811883"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45" name="Text Box 53"/>
            <p:cNvSpPr txBox="1">
              <a:spLocks noChangeArrowheads="1"/>
            </p:cNvSpPr>
            <p:nvPr/>
          </p:nvSpPr>
          <p:spPr bwMode="auto">
            <a:xfrm>
              <a:off x="6054860"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46" name="Text Box 52"/>
            <p:cNvSpPr txBox="1">
              <a:spLocks noChangeArrowheads="1"/>
            </p:cNvSpPr>
            <p:nvPr/>
          </p:nvSpPr>
          <p:spPr bwMode="auto">
            <a:xfrm>
              <a:off x="631434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47" name="Text Box 51"/>
            <p:cNvSpPr txBox="1">
              <a:spLocks noChangeArrowheads="1"/>
            </p:cNvSpPr>
            <p:nvPr/>
          </p:nvSpPr>
          <p:spPr bwMode="auto">
            <a:xfrm>
              <a:off x="725419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48" name="Text Box 47"/>
            <p:cNvSpPr txBox="1">
              <a:spLocks noChangeArrowheads="1"/>
            </p:cNvSpPr>
            <p:nvPr/>
          </p:nvSpPr>
          <p:spPr bwMode="auto">
            <a:xfrm>
              <a:off x="5150195"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49" name="Text Box 43"/>
            <p:cNvSpPr txBox="1">
              <a:spLocks noChangeArrowheads="1"/>
            </p:cNvSpPr>
            <p:nvPr/>
          </p:nvSpPr>
          <p:spPr bwMode="auto">
            <a:xfrm>
              <a:off x="5876048"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50" name="Text Box 42"/>
            <p:cNvSpPr txBox="1">
              <a:spLocks noChangeArrowheads="1"/>
            </p:cNvSpPr>
            <p:nvPr/>
          </p:nvSpPr>
          <p:spPr bwMode="auto">
            <a:xfrm>
              <a:off x="6135530" y="3621720"/>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51" name="Text Box 39"/>
            <p:cNvSpPr txBox="1">
              <a:spLocks noChangeArrowheads="1"/>
            </p:cNvSpPr>
            <p:nvPr/>
          </p:nvSpPr>
          <p:spPr bwMode="auto">
            <a:xfrm>
              <a:off x="6119692" y="413524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52" name="Text Box 35"/>
            <p:cNvSpPr txBox="1">
              <a:spLocks noChangeArrowheads="1"/>
            </p:cNvSpPr>
            <p:nvPr/>
          </p:nvSpPr>
          <p:spPr bwMode="auto">
            <a:xfrm>
              <a:off x="6793944"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53" name="Line 31"/>
            <p:cNvSpPr>
              <a:spLocks noChangeShapeType="1"/>
            </p:cNvSpPr>
            <p:nvPr/>
          </p:nvSpPr>
          <p:spPr bwMode="auto">
            <a:xfrm flipH="1">
              <a:off x="6241907" y="2833663"/>
              <a:ext cx="310835" cy="27728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4" name="Freeform 30"/>
            <p:cNvSpPr/>
            <p:nvPr/>
          </p:nvSpPr>
          <p:spPr bwMode="auto">
            <a:xfrm>
              <a:off x="7023135" y="2809106"/>
              <a:ext cx="340828" cy="298172"/>
            </a:xfrm>
            <a:custGeom>
              <a:avLst/>
              <a:gdLst/>
              <a:ahLst/>
              <a:cxnLst>
                <a:cxn ang="0">
                  <a:pos x="0" y="0"/>
                </a:cxn>
                <a:cxn ang="0">
                  <a:pos x="525" y="458"/>
                </a:cxn>
              </a:cxnLst>
              <a:rect l="0" t="0" r="r" b="b"/>
              <a:pathLst>
                <a:path w="525" h="458">
                  <a:moveTo>
                    <a:pt x="0" y="0"/>
                  </a:moveTo>
                  <a:lnTo>
                    <a:pt x="525" y="45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5" name="Freeform 29"/>
            <p:cNvSpPr/>
            <p:nvPr/>
          </p:nvSpPr>
          <p:spPr bwMode="auto">
            <a:xfrm>
              <a:off x="5275209" y="3314951"/>
              <a:ext cx="570495" cy="293014"/>
            </a:xfrm>
            <a:custGeom>
              <a:avLst/>
              <a:gdLst/>
              <a:ahLst/>
              <a:cxnLst>
                <a:cxn ang="0">
                  <a:pos x="862" y="0"/>
                </a:cxn>
                <a:cxn ang="0">
                  <a:pos x="0" y="442"/>
                </a:cxn>
              </a:cxnLst>
              <a:rect l="0" t="0" r="r" b="b"/>
              <a:pathLst>
                <a:path w="862" h="442">
                  <a:moveTo>
                    <a:pt x="862" y="0"/>
                  </a:moveTo>
                  <a:lnTo>
                    <a:pt x="0" y="44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6" name="Line 28"/>
            <p:cNvSpPr>
              <a:spLocks noChangeShapeType="1"/>
            </p:cNvSpPr>
            <p:nvPr/>
          </p:nvSpPr>
          <p:spPr bwMode="auto">
            <a:xfrm>
              <a:off x="6259311" y="3862781"/>
              <a:ext cx="0" cy="27338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7" name="Line 27"/>
            <p:cNvSpPr>
              <a:spLocks noChangeShapeType="1"/>
            </p:cNvSpPr>
            <p:nvPr/>
          </p:nvSpPr>
          <p:spPr bwMode="auto">
            <a:xfrm>
              <a:off x="6156636" y="3340198"/>
              <a:ext cx="0" cy="28335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8" name="Line 26"/>
            <p:cNvSpPr>
              <a:spLocks noChangeShapeType="1"/>
            </p:cNvSpPr>
            <p:nvPr/>
          </p:nvSpPr>
          <p:spPr bwMode="auto">
            <a:xfrm>
              <a:off x="6552742" y="3359110"/>
              <a:ext cx="356956" cy="264445"/>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59" name="右箭头 88"/>
          <p:cNvSpPr/>
          <p:nvPr/>
        </p:nvSpPr>
        <p:spPr>
          <a:xfrm>
            <a:off x="4393405" y="3498821"/>
            <a:ext cx="500066" cy="285752"/>
          </a:xfrm>
          <a:prstGeom prst="rightArrow">
            <a:avLst/>
          </a:prstGeom>
          <a:solidFill>
            <a:srgbClr val="C0262E"/>
          </a:solidFill>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60" name="TextBox 42"/>
          <p:cNvSpPr txBox="1"/>
          <p:nvPr/>
        </p:nvSpPr>
        <p:spPr>
          <a:xfrm>
            <a:off x="2178827" y="5157987"/>
            <a:ext cx="7500990" cy="134429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class </a:t>
            </a:r>
            <a:r>
              <a:rPr lang="en-US" altLang="zh-CN" sz="1800" dirty="0" err="1">
                <a:solidFill>
                  <a:srgbClr val="C0262E"/>
                </a:solidFill>
                <a:latin typeface="微软雅黑" panose="020B0503020204020204" pitchFamily="34" charset="-122"/>
                <a:ea typeface="微软雅黑" panose="020B0503020204020204" pitchFamily="34" charset="-122"/>
                <a:cs typeface="Consolas" panose="020B0609020204030204" pitchFamily="49" charset="0"/>
              </a:rPr>
              <a:t>SonNode</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孩子链存储结构结点类</a:t>
            </a: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def __</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init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__(</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self,d</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构造方法</a:t>
            </a: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self.data</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结点的值</a:t>
            </a: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self.sons</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指向孩子结点的指针列表</a:t>
            </a:r>
            <a:endPar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61" name="直接箭头连接符 60"/>
          <p:cNvCxnSpPr/>
          <p:nvPr/>
        </p:nvCxnSpPr>
        <p:spPr>
          <a:xfrm flipV="1">
            <a:off x="4272292" y="4325626"/>
            <a:ext cx="1009511" cy="77103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5"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35/42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left)">
                                      <p:cBhvr>
                                        <p:cTn id="23" dur="500"/>
                                        <p:tgtEl>
                                          <p:spTgt spid="5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61"/>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500"/>
                                  </p:stCondLst>
                                  <p:childTnLst>
                                    <p:set>
                                      <p:cBhvr>
                                        <p:cTn id="33"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59" grpId="0" animBg="1"/>
      <p:bldP spid="6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848705" y="1570738"/>
            <a:ext cx="2221432" cy="517274"/>
            <a:chOff x="1396240" y="2304668"/>
            <a:chExt cx="2107000" cy="480002"/>
          </a:xfrm>
        </p:grpSpPr>
        <p:sp>
          <p:nvSpPr>
            <p:cNvPr id="9" name="矩形: 圆角 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孩子链存储结构</a:t>
              </a:r>
            </a:p>
          </p:txBody>
        </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4916" y="2100262"/>
            <a:ext cx="4006624" cy="4000363"/>
          </a:xfrm>
          <a:prstGeom prst="rect">
            <a:avLst/>
          </a:prstGeom>
        </p:spPr>
      </p:pic>
      <p:sp>
        <p:nvSpPr>
          <p:cNvPr id="3" name="文本框 2"/>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11" name="TextBox 7"/>
          <p:cNvSpPr txBox="1"/>
          <p:nvPr/>
        </p:nvSpPr>
        <p:spPr>
          <a:xfrm>
            <a:off x="1692005" y="4100443"/>
            <a:ext cx="4968582" cy="8864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nSpc>
                <a:spcPts val="2800"/>
              </a:lnSpc>
              <a:spcBef>
                <a:spcPts val="600"/>
              </a:spcBef>
              <a:buBlip>
                <a:blip r:embed="rId3"/>
              </a:buBlip>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优点是查找某结点的孩子结点十分方便。</a:t>
            </a:r>
            <a:endPar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ts val="2800"/>
              </a:lnSpc>
              <a:spcBef>
                <a:spcPts val="600"/>
              </a:spcBef>
              <a:buBlip>
                <a:blip r:embed="rId3"/>
              </a:buBlip>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缺点是查找某结点的双亲结点比较费时。</a:t>
            </a:r>
          </a:p>
        </p:txBody>
      </p:sp>
      <p:grpSp>
        <p:nvGrpSpPr>
          <p:cNvPr id="17" name="组合 16"/>
          <p:cNvGrpSpPr/>
          <p:nvPr/>
        </p:nvGrpSpPr>
        <p:grpSpPr>
          <a:xfrm>
            <a:off x="3453523" y="2529621"/>
            <a:ext cx="1011795" cy="1032711"/>
            <a:chOff x="729999" y="3168197"/>
            <a:chExt cx="1011795" cy="1032711"/>
          </a:xfrm>
        </p:grpSpPr>
        <p:sp>
          <p:nvSpPr>
            <p:cNvPr id="14" name="椭圆 13"/>
            <p:cNvSpPr/>
            <p:nvPr/>
          </p:nvSpPr>
          <p:spPr>
            <a:xfrm>
              <a:off x="729999" y="3168197"/>
              <a:ext cx="1011795" cy="103271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15" name="椭圆 14"/>
            <p:cNvSpPr/>
            <p:nvPr/>
          </p:nvSpPr>
          <p:spPr>
            <a:xfrm>
              <a:off x="820985" y="3269232"/>
              <a:ext cx="805893" cy="822552"/>
            </a:xfrm>
            <a:prstGeom prst="ellipse">
              <a:avLst/>
            </a:prstGeom>
            <a:solidFill>
              <a:srgbClr val="F6B69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16" name="文本框 14"/>
            <p:cNvSpPr txBox="1"/>
            <p:nvPr/>
          </p:nvSpPr>
          <p:spPr>
            <a:xfrm>
              <a:off x="787150" y="3513791"/>
              <a:ext cx="868680" cy="368300"/>
            </a:xfrm>
            <a:prstGeom prst="rect">
              <a:avLst/>
            </a:prstGeom>
            <a:noFill/>
          </p:spPr>
          <p:txBody>
            <a:bodyPr wrap="non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优缺点</a:t>
              </a:r>
            </a:p>
          </p:txBody>
        </p:sp>
      </p:grpSp>
      <p:sp>
        <p:nvSpPr>
          <p:cNvPr id="4"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36/42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
          <p:cNvSpPr txBox="1"/>
          <p:nvPr/>
        </p:nvSpPr>
        <p:spPr>
          <a:xfrm>
            <a:off x="1000100" y="1000108"/>
            <a:ext cx="5143536" cy="398780"/>
          </a:xfrm>
          <a:prstGeom prst="rect">
            <a:avLst/>
          </a:prstGeom>
          <a:noFill/>
        </p:spPr>
        <p:txBody>
          <a:bodyPr wrap="square" rtlCol="0">
            <a:spAutoFit/>
          </a:bodyPr>
          <a:lstStyle/>
          <a:p>
            <a:pPr algn="l">
              <a:lnSpc>
                <a:spcPct val="100000"/>
              </a:lnSpc>
              <a:spcBef>
                <a:spcPts val="0"/>
              </a:spcBef>
            </a:pP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树是一种非线性数据结构，具有以下</a:t>
            </a:r>
            <a:r>
              <a:rPr lang="zh-CN" altLang="zh-CN"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特点</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26" name="TextBox 5"/>
          <p:cNvSpPr txBox="1"/>
          <p:nvPr/>
        </p:nvSpPr>
        <p:spPr>
          <a:xfrm>
            <a:off x="886635" y="1841163"/>
            <a:ext cx="5143536" cy="2164715"/>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每一结点可以有零个或多个后继结点，但有且</a:t>
            </a:r>
            <a:r>
              <a:rPr lang="zh-CN" altLang="zh-CN"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只有一个前驱结点</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（根结点除外）</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1200"/>
              </a:spcBef>
              <a:buBlip>
                <a:blip r:embed="rId2"/>
              </a:buBlip>
            </a:pP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数据结点按分支关系组织起来，清晰地反映了数据元素之间的</a:t>
            </a:r>
            <a:r>
              <a:rPr lang="zh-CN" altLang="zh-CN"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层次关系</a:t>
            </a:r>
            <a:r>
              <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6" name="组合 5"/>
          <p:cNvGrpSpPr/>
          <p:nvPr/>
        </p:nvGrpSpPr>
        <p:grpSpPr>
          <a:xfrm>
            <a:off x="2205709" y="4673294"/>
            <a:ext cx="2214578" cy="1396132"/>
            <a:chOff x="2205709" y="4673294"/>
            <a:chExt cx="2214578" cy="1396132"/>
          </a:xfrm>
        </p:grpSpPr>
        <p:sp>
          <p:nvSpPr>
            <p:cNvPr id="27" name="椭圆 26"/>
            <p:cNvSpPr/>
            <p:nvPr/>
          </p:nvSpPr>
          <p:spPr>
            <a:xfrm>
              <a:off x="3134403" y="4673294"/>
              <a:ext cx="324000" cy="396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lnSpc>
                  <a:spcPts val="1920"/>
                </a:lnSpc>
                <a:spcBef>
                  <a:spcPts val="0"/>
                </a:spcBef>
              </a:pPr>
              <a:r>
                <a:rPr lang="en-US" altLang="zh-CN" sz="1600" b="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8" name="椭圆 27"/>
            <p:cNvSpPr/>
            <p:nvPr/>
          </p:nvSpPr>
          <p:spPr>
            <a:xfrm>
              <a:off x="2491461" y="5673426"/>
              <a:ext cx="324000" cy="396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lnSpc>
                  <a:spcPts val="1920"/>
                </a:lnSpc>
                <a:spcBef>
                  <a:spcPts val="0"/>
                </a:spcBef>
              </a:pPr>
              <a:r>
                <a:rPr lang="en-US" altLang="zh-CN" sz="1600" b="0" i="1">
                  <a:solidFill>
                    <a:schemeClr val="tx1"/>
                  </a:solidFill>
                  <a:latin typeface="微软雅黑" panose="020B0503020204020204" pitchFamily="34" charset="-122"/>
                  <a:ea typeface="微软雅黑" panose="020B0503020204020204" pitchFamily="34" charset="-122"/>
                  <a:cs typeface="Consolas" panose="020B0609020204030204" pitchFamily="49" charset="0"/>
                </a:rPr>
                <a:t>b</a:t>
              </a:r>
            </a:p>
          </p:txBody>
        </p:sp>
        <p:cxnSp>
          <p:nvCxnSpPr>
            <p:cNvPr id="29" name="直接箭头连接符 28"/>
            <p:cNvCxnSpPr>
              <a:stCxn id="28" idx="0"/>
              <a:endCxn id="27" idx="3"/>
            </p:cNvCxnSpPr>
            <p:nvPr/>
          </p:nvCxnSpPr>
          <p:spPr>
            <a:xfrm rot="5400000" flipH="1" flipV="1">
              <a:off x="2586594" y="5078169"/>
              <a:ext cx="662125" cy="528391"/>
            </a:xfrm>
            <a:prstGeom prst="straightConnector1">
              <a:avLst/>
            </a:prstGeom>
            <a:ln w="19050">
              <a:headEnd type="arrow"/>
              <a:tailEnd type="none"/>
            </a:ln>
          </p:spPr>
          <p:style>
            <a:lnRef idx="2">
              <a:schemeClr val="dk1"/>
            </a:lnRef>
            <a:fillRef idx="0">
              <a:schemeClr val="dk1"/>
            </a:fillRef>
            <a:effectRef idx="1">
              <a:schemeClr val="dk1"/>
            </a:effectRef>
            <a:fontRef idx="minor">
              <a:schemeClr val="tx1"/>
            </a:fontRef>
          </p:style>
        </p:cxnSp>
        <p:sp>
          <p:nvSpPr>
            <p:cNvPr id="30" name="TextBox 15"/>
            <p:cNvSpPr txBox="1"/>
            <p:nvPr/>
          </p:nvSpPr>
          <p:spPr>
            <a:xfrm>
              <a:off x="2205709" y="5049120"/>
              <a:ext cx="857256" cy="337185"/>
            </a:xfrm>
            <a:prstGeom prst="rect">
              <a:avLst/>
            </a:prstGeom>
            <a:noFill/>
          </p:spPr>
          <p:txBody>
            <a:bodyPr wrap="square" rtlCol="0">
              <a:spAutoFit/>
            </a:bodyPr>
            <a:lstStyle/>
            <a:p>
              <a:pPr algn="l">
                <a:lnSpc>
                  <a:spcPct val="100000"/>
                </a:lnSpc>
                <a:spcBef>
                  <a:spcPts val="0"/>
                </a:spcBef>
              </a:pPr>
              <a:r>
                <a:rPr lang="en-US" altLang="zh-CN" sz="1600">
                  <a:latin typeface="微软雅黑" panose="020B0503020204020204" pitchFamily="34" charset="-122"/>
                  <a:ea typeface="微软雅黑" panose="020B0503020204020204" pitchFamily="34" charset="-122"/>
                  <a:cs typeface="Consolas" panose="020B0609020204030204" pitchFamily="49" charset="0"/>
                </a:rPr>
                <a:t>&lt;</a:t>
              </a:r>
              <a:r>
                <a:rPr lang="en-US" altLang="zh-CN" sz="1600" i="1">
                  <a:latin typeface="微软雅黑" panose="020B0503020204020204" pitchFamily="34" charset="-122"/>
                  <a:ea typeface="微软雅黑" panose="020B0503020204020204" pitchFamily="34" charset="-122"/>
                  <a:cs typeface="Consolas" panose="020B0609020204030204" pitchFamily="49" charset="0"/>
                </a:rPr>
                <a:t>a</a:t>
              </a:r>
              <a:r>
                <a:rPr lang="en-US" altLang="zh-CN" sz="1600">
                  <a:latin typeface="微软雅黑" panose="020B0503020204020204" pitchFamily="34" charset="-122"/>
                  <a:ea typeface="微软雅黑" panose="020B0503020204020204" pitchFamily="34" charset="-122"/>
                  <a:cs typeface="Consolas" panose="020B0609020204030204" pitchFamily="49" charset="0"/>
                </a:rPr>
                <a:t>,</a:t>
              </a:r>
              <a:r>
                <a:rPr lang="en-US" altLang="zh-CN" sz="1600" i="1">
                  <a:latin typeface="微软雅黑" panose="020B0503020204020204" pitchFamily="34" charset="-122"/>
                  <a:ea typeface="微软雅黑" panose="020B0503020204020204" pitchFamily="34" charset="-122"/>
                  <a:cs typeface="Consolas" panose="020B0609020204030204" pitchFamily="49" charset="0"/>
                </a:rPr>
                <a:t>b</a:t>
              </a:r>
              <a:r>
                <a:rPr lang="en-US" altLang="zh-CN" sz="1600">
                  <a:latin typeface="微软雅黑" panose="020B0503020204020204" pitchFamily="34" charset="-122"/>
                  <a:ea typeface="微软雅黑" panose="020B0503020204020204" pitchFamily="34" charset="-122"/>
                  <a:cs typeface="Consolas" panose="020B0609020204030204" pitchFamily="49" charset="0"/>
                </a:rPr>
                <a:t>&gt;</a:t>
              </a:r>
              <a:endParaRPr lang="zh-CN" altLang="en-US" sz="1600">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椭圆 30"/>
            <p:cNvSpPr/>
            <p:nvPr/>
          </p:nvSpPr>
          <p:spPr>
            <a:xfrm>
              <a:off x="3881973" y="5673426"/>
              <a:ext cx="324000" cy="396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lnSpc>
                  <a:spcPts val="1920"/>
                </a:lnSpc>
                <a:spcBef>
                  <a:spcPts val="0"/>
                </a:spcBef>
              </a:pPr>
              <a:r>
                <a:rPr lang="en-US" altLang="zh-CN" sz="1600" b="0" i="1">
                  <a:solidFill>
                    <a:schemeClr val="tx1"/>
                  </a:solidFill>
                  <a:latin typeface="微软雅黑" panose="020B0503020204020204" pitchFamily="34" charset="-122"/>
                  <a:ea typeface="微软雅黑" panose="020B0503020204020204" pitchFamily="34" charset="-122"/>
                  <a:cs typeface="Consolas" panose="020B0609020204030204" pitchFamily="49" charset="0"/>
                </a:rPr>
                <a:t>c</a:t>
              </a:r>
            </a:p>
          </p:txBody>
        </p:sp>
        <p:cxnSp>
          <p:nvCxnSpPr>
            <p:cNvPr id="33" name="直接箭头连接符 32"/>
            <p:cNvCxnSpPr>
              <a:stCxn id="27" idx="5"/>
              <a:endCxn id="31" idx="1"/>
            </p:cNvCxnSpPr>
            <p:nvPr/>
          </p:nvCxnSpPr>
          <p:spPr>
            <a:xfrm rot="16200000" flipH="1">
              <a:off x="3310129" y="5112126"/>
              <a:ext cx="720118" cy="51846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TextBox 18"/>
            <p:cNvSpPr txBox="1"/>
            <p:nvPr/>
          </p:nvSpPr>
          <p:spPr>
            <a:xfrm>
              <a:off x="3563031" y="5030484"/>
              <a:ext cx="857256" cy="337185"/>
            </a:xfrm>
            <a:prstGeom prst="rect">
              <a:avLst/>
            </a:prstGeom>
            <a:noFill/>
          </p:spPr>
          <p:txBody>
            <a:bodyPr wrap="square" rtlCol="0">
              <a:spAutoFit/>
            </a:bodyPr>
            <a:lstStyle/>
            <a:p>
              <a:pPr algn="l">
                <a:lnSpc>
                  <a:spcPct val="100000"/>
                </a:lnSpc>
                <a:spcBef>
                  <a:spcPts val="0"/>
                </a:spcBef>
              </a:pP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&lt;</a:t>
              </a:r>
              <a:r>
                <a:rPr lang="en-US" altLang="zh-CN" sz="1600" i="1" dirty="0" err="1">
                  <a:latin typeface="微软雅黑" panose="020B0503020204020204" pitchFamily="34" charset="-122"/>
                  <a:ea typeface="微软雅黑" panose="020B0503020204020204" pitchFamily="34" charset="-122"/>
                  <a:cs typeface="Consolas" panose="020B0609020204030204" pitchFamily="49" charset="0"/>
                </a:rPr>
                <a:t>a</a:t>
              </a:r>
              <a:r>
                <a:rPr lang="en-US" altLang="zh-CN" sz="1600" dirty="0" err="1">
                  <a:latin typeface="微软雅黑" panose="020B0503020204020204" pitchFamily="34" charset="-122"/>
                  <a:ea typeface="微软雅黑" panose="020B0503020204020204" pitchFamily="34" charset="-122"/>
                  <a:cs typeface="Consolas" panose="020B0609020204030204" pitchFamily="49" charset="0"/>
                </a:rPr>
                <a:t>,</a:t>
              </a:r>
              <a:r>
                <a:rPr lang="en-US" altLang="zh-CN" sz="1600" i="1" dirty="0" err="1">
                  <a:latin typeface="微软雅黑" panose="020B0503020204020204" pitchFamily="34" charset="-122"/>
                  <a:ea typeface="微软雅黑" panose="020B0503020204020204" pitchFamily="34" charset="-122"/>
                  <a:cs typeface="Consolas" panose="020B0609020204030204" pitchFamily="49" charset="0"/>
                </a:rPr>
                <a:t>c</a:t>
              </a:r>
              <a:r>
                <a:rPr lang="en-US" altLang="zh-CN" sz="1600" dirty="0">
                  <a:latin typeface="微软雅黑" panose="020B0503020204020204" pitchFamily="34" charset="-122"/>
                  <a:ea typeface="微软雅黑" panose="020B0503020204020204" pitchFamily="34" charset="-122"/>
                  <a:cs typeface="Consolas" panose="020B0609020204030204" pitchFamily="49" charset="0"/>
                </a:rPr>
                <a:t>&gt;</a:t>
              </a:r>
              <a:endParaRPr lang="zh-CN" altLang="en-US" sz="1600" dirty="0">
                <a:latin typeface="微软雅黑" panose="020B0503020204020204" pitchFamily="34" charset="-122"/>
                <a:ea typeface="微软雅黑" panose="020B0503020204020204" pitchFamily="34" charset="-122"/>
                <a:cs typeface="Consolas" panose="020B0609020204030204" pitchFamily="49" charset="0"/>
              </a:endParaRPr>
            </a:p>
          </p:txBody>
        </p:sp>
      </p:grpSp>
      <p:pic>
        <p:nvPicPr>
          <p:cNvPr id="38" name="图片 37"/>
          <p:cNvPicPr>
            <a:picLocks noChangeAspect="1"/>
          </p:cNvPicPr>
          <p:nvPr/>
        </p:nvPicPr>
        <p:blipFill rotWithShape="1">
          <a:blip r:embed="rId3" cstate="print">
            <a:extLst>
              <a:ext uri="{28A0092B-C50C-407E-A947-70E740481C1C}">
                <a14:useLocalDpi xmlns:a14="http://schemas.microsoft.com/office/drawing/2010/main" val="0"/>
              </a:ext>
            </a:extLst>
          </a:blip>
          <a:srcRect r="7351" b="-600"/>
          <a:stretch>
            <a:fillRect/>
          </a:stretch>
        </p:blipFill>
        <p:spPr>
          <a:xfrm flipH="1">
            <a:off x="7993951" y="1815671"/>
            <a:ext cx="3754304" cy="4025593"/>
          </a:xfrm>
          <a:prstGeom prst="rect">
            <a:avLst/>
          </a:prstGeom>
        </p:spPr>
      </p:pic>
      <p:sp>
        <p:nvSpPr>
          <p:cNvPr id="2" name="文本框 1"/>
          <p:cNvSpPr txBox="1"/>
          <p:nvPr/>
        </p:nvSpPr>
        <p:spPr>
          <a:xfrm>
            <a:off x="1053074" y="147761"/>
            <a:ext cx="1008380" cy="460375"/>
          </a:xfrm>
          <a:prstGeom prst="rect">
            <a:avLst/>
          </a:prstGeom>
          <a:noFill/>
        </p:spPr>
        <p:txBody>
          <a:bodyPr wrap="none" rtlCol="0" anchor="ctr">
            <a:spAutoFit/>
          </a:bodyPr>
          <a:lstStyle/>
          <a:p>
            <a:r>
              <a:rPr lang="en-US" altLang="zh-CN" sz="2400" dirty="0">
                <a:latin typeface="微软雅黑" panose="020B0503020204020204" pitchFamily="34" charset="-122"/>
                <a:ea typeface="微软雅黑" panose="020B0503020204020204" pitchFamily="34" charset="-122"/>
                <a:cs typeface="Arial" panose="020B0604020202020204"/>
              </a:rPr>
              <a:t>6.1 </a:t>
            </a:r>
            <a:r>
              <a:rPr lang="zh-CN" altLang="en-US" sz="2400" dirty="0">
                <a:latin typeface="微软雅黑" panose="020B0503020204020204" pitchFamily="34" charset="-122"/>
                <a:ea typeface="微软雅黑" panose="020B0503020204020204" pitchFamily="34" charset="-122"/>
                <a:cs typeface="Arial" panose="020B0604020202020204"/>
              </a:rPr>
              <a:t>树</a:t>
            </a:r>
          </a:p>
        </p:txBody>
      </p:sp>
      <p:sp>
        <p:nvSpPr>
          <p:cNvPr id="3"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10">
        <p15:prstTrans prst="pageCurlDouble"/>
      </p:transition>
    </mc:Choice>
    <mc:Fallback xmlns="">
      <p:transition spd="slow" advTm="39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ldLvl="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5" name="Text Box 2"/>
          <p:cNvSpPr txBox="1">
            <a:spLocks noChangeArrowheads="1"/>
          </p:cNvSpPr>
          <p:nvPr/>
        </p:nvSpPr>
        <p:spPr bwMode="auto">
          <a:xfrm>
            <a:off x="1053074" y="1153098"/>
            <a:ext cx="8962464" cy="42268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ts val="2800"/>
              </a:lnSpc>
            </a:pP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6.3】</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若一棵树采用孩子链存储结构</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存储，设计一个算法求其高度。</a:t>
            </a:r>
          </a:p>
        </p:txBody>
      </p:sp>
      <p:sp>
        <p:nvSpPr>
          <p:cNvPr id="6" name="Text Box 3"/>
          <p:cNvSpPr txBox="1">
            <a:spLocks noChangeArrowheads="1"/>
          </p:cNvSpPr>
          <p:nvPr/>
        </p:nvSpPr>
        <p:spPr bwMode="auto">
          <a:xfrm>
            <a:off x="1167374" y="1764792"/>
            <a:ext cx="9162488" cy="1168400"/>
          </a:xfrm>
          <a:prstGeom prst="rect">
            <a:avLst/>
          </a:prstGeom>
          <a:noFill/>
          <a:ln w="9525">
            <a:noFill/>
            <a:miter lim="800000"/>
          </a:ln>
        </p:spPr>
        <p:txBody>
          <a:bodyPr wrap="square">
            <a:spAutoFit/>
          </a:bodyPr>
          <a:lstStyle/>
          <a:p>
            <a:pPr>
              <a:lnSpc>
                <a:spcPts val="2800"/>
              </a:lnSpc>
              <a:spcBef>
                <a:spcPts val="600"/>
              </a:spcBef>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：一棵树的高度为根的所有子树高度的最大值加</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。求整棵树的高度为“大问题”，求每棵子树高度为“小问题”。设</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为求树</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的高度，对应的递归模型如下：</a:t>
            </a:r>
          </a:p>
        </p:txBody>
      </p:sp>
      <p:sp>
        <p:nvSpPr>
          <p:cNvPr id="3" name="TextBox 8"/>
          <p:cNvSpPr txBox="1"/>
          <p:nvPr/>
        </p:nvSpPr>
        <p:spPr>
          <a:xfrm>
            <a:off x="1971646" y="4166198"/>
            <a:ext cx="8143932" cy="24726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def </a:t>
            </a:r>
            <a:r>
              <a:rPr lang="en-US" altLang="zh-CN" sz="18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Height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a:t>
            </a: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if t==None: return 0;          	                    #</a:t>
            </a: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空树</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高度为</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if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len</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t.sons</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 return 1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叶子结点的高度为</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for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in range(</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len</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t.sons</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遍历所有子树</a:t>
            </a: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sh</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Height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t.sons</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求子树</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t.sons</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a:t>
            </a: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maxsh,sh</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求所有子树的最大高度</a:t>
            </a:r>
          </a:p>
          <a:p>
            <a:pPr algn="l">
              <a:lnSpc>
                <a:spcPts val="22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return maxsh+1         </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下箭头 9"/>
          <p:cNvSpPr/>
          <p:nvPr/>
        </p:nvSpPr>
        <p:spPr>
          <a:xfrm>
            <a:off x="5614984" y="3809008"/>
            <a:ext cx="214314" cy="285752"/>
          </a:xfrm>
          <a:prstGeom prst="downArrow">
            <a:avLst/>
          </a:prstGeom>
          <a:solidFill>
            <a:srgbClr val="C0262E"/>
          </a:solidFill>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pic>
        <p:nvPicPr>
          <p:cNvPr id="7" name="Picture 3"/>
          <p:cNvPicPr>
            <a:picLocks noChangeAspect="1" noChangeArrowheads="1"/>
          </p:cNvPicPr>
          <p:nvPr/>
        </p:nvPicPr>
        <p:blipFill>
          <a:blip r:embed="rId2" cstate="print"/>
          <a:srcRect/>
          <a:stretch>
            <a:fillRect/>
          </a:stretch>
        </p:blipFill>
        <p:spPr bwMode="auto">
          <a:xfrm>
            <a:off x="3419473" y="2836359"/>
            <a:ext cx="4819650" cy="8572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37/42</a:t>
            </a:r>
          </a:p>
        </p:txBody>
      </p:sp>
      <p:grpSp>
        <p:nvGrpSpPr>
          <p:cNvPr id="10" name="组合 87">
            <a:extLst>
              <a:ext uri="{FF2B5EF4-FFF2-40B4-BE49-F238E27FC236}">
                <a16:creationId xmlns:a16="http://schemas.microsoft.com/office/drawing/2014/main" id="{94A88878-187A-E3B9-8E7B-2692D3B85564}"/>
              </a:ext>
            </a:extLst>
          </p:cNvPr>
          <p:cNvGrpSpPr/>
          <p:nvPr/>
        </p:nvGrpSpPr>
        <p:grpSpPr>
          <a:xfrm>
            <a:off x="8684899" y="2533834"/>
            <a:ext cx="3289926" cy="2067106"/>
            <a:chOff x="5150195" y="2579080"/>
            <a:chExt cx="2363478" cy="1789085"/>
          </a:xfrm>
        </p:grpSpPr>
        <p:sp>
          <p:nvSpPr>
            <p:cNvPr id="11" name="Text Box 62">
              <a:extLst>
                <a:ext uri="{FF2B5EF4-FFF2-40B4-BE49-F238E27FC236}">
                  <a16:creationId xmlns:a16="http://schemas.microsoft.com/office/drawing/2014/main" id="{AAF3778B-F070-F604-2FA3-5CF6736128A6}"/>
                </a:ext>
              </a:extLst>
            </p:cNvPr>
            <p:cNvSpPr txBox="1">
              <a:spLocks noChangeArrowheads="1"/>
            </p:cNvSpPr>
            <p:nvPr/>
          </p:nvSpPr>
          <p:spPr bwMode="auto">
            <a:xfrm>
              <a:off x="6329929"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2" name="Text Box 61">
              <a:extLst>
                <a:ext uri="{FF2B5EF4-FFF2-40B4-BE49-F238E27FC236}">
                  <a16:creationId xmlns:a16="http://schemas.microsoft.com/office/drawing/2014/main" id="{013C1D8C-19AB-1BCD-81B1-8B74190964A6}"/>
                </a:ext>
              </a:extLst>
            </p:cNvPr>
            <p:cNvSpPr txBox="1">
              <a:spLocks noChangeArrowheads="1"/>
            </p:cNvSpPr>
            <p:nvPr/>
          </p:nvSpPr>
          <p:spPr bwMode="auto">
            <a:xfrm>
              <a:off x="6589410"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3" name="Text Box 60">
              <a:extLst>
                <a:ext uri="{FF2B5EF4-FFF2-40B4-BE49-F238E27FC236}">
                  <a16:creationId xmlns:a16="http://schemas.microsoft.com/office/drawing/2014/main" id="{4EA2258D-5091-E234-25B7-5F4B04609267}"/>
                </a:ext>
              </a:extLst>
            </p:cNvPr>
            <p:cNvSpPr txBox="1">
              <a:spLocks noChangeArrowheads="1"/>
            </p:cNvSpPr>
            <p:nvPr/>
          </p:nvSpPr>
          <p:spPr bwMode="auto">
            <a:xfrm>
              <a:off x="6833304"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4" name="Text Box 55">
              <a:extLst>
                <a:ext uri="{FF2B5EF4-FFF2-40B4-BE49-F238E27FC236}">
                  <a16:creationId xmlns:a16="http://schemas.microsoft.com/office/drawing/2014/main" id="{09C4AAE4-2373-0507-8DA2-8B763E722DB9}"/>
                </a:ext>
              </a:extLst>
            </p:cNvPr>
            <p:cNvSpPr txBox="1">
              <a:spLocks noChangeArrowheads="1"/>
            </p:cNvSpPr>
            <p:nvPr/>
          </p:nvSpPr>
          <p:spPr bwMode="auto">
            <a:xfrm>
              <a:off x="5552401"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5" name="Text Box 54">
              <a:extLst>
                <a:ext uri="{FF2B5EF4-FFF2-40B4-BE49-F238E27FC236}">
                  <a16:creationId xmlns:a16="http://schemas.microsoft.com/office/drawing/2014/main" id="{22483D88-5623-9136-CCF3-947C1544C005}"/>
                </a:ext>
              </a:extLst>
            </p:cNvPr>
            <p:cNvSpPr txBox="1">
              <a:spLocks noChangeArrowheads="1"/>
            </p:cNvSpPr>
            <p:nvPr/>
          </p:nvSpPr>
          <p:spPr bwMode="auto">
            <a:xfrm>
              <a:off x="5811883"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6" name="Text Box 53">
              <a:extLst>
                <a:ext uri="{FF2B5EF4-FFF2-40B4-BE49-F238E27FC236}">
                  <a16:creationId xmlns:a16="http://schemas.microsoft.com/office/drawing/2014/main" id="{AF7CB336-4C68-4B53-2D67-351C944DA6D9}"/>
                </a:ext>
              </a:extLst>
            </p:cNvPr>
            <p:cNvSpPr txBox="1">
              <a:spLocks noChangeArrowheads="1"/>
            </p:cNvSpPr>
            <p:nvPr/>
          </p:nvSpPr>
          <p:spPr bwMode="auto">
            <a:xfrm>
              <a:off x="6054860"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7" name="Text Box 52">
              <a:extLst>
                <a:ext uri="{FF2B5EF4-FFF2-40B4-BE49-F238E27FC236}">
                  <a16:creationId xmlns:a16="http://schemas.microsoft.com/office/drawing/2014/main" id="{30442B68-2855-D85E-226B-662549845323}"/>
                </a:ext>
              </a:extLst>
            </p:cNvPr>
            <p:cNvSpPr txBox="1">
              <a:spLocks noChangeArrowheads="1"/>
            </p:cNvSpPr>
            <p:nvPr/>
          </p:nvSpPr>
          <p:spPr bwMode="auto">
            <a:xfrm>
              <a:off x="631434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8" name="Text Box 51">
              <a:extLst>
                <a:ext uri="{FF2B5EF4-FFF2-40B4-BE49-F238E27FC236}">
                  <a16:creationId xmlns:a16="http://schemas.microsoft.com/office/drawing/2014/main" id="{0BDE01BD-C7BB-6BBC-78E3-BBFEE2C95452}"/>
                </a:ext>
              </a:extLst>
            </p:cNvPr>
            <p:cNvSpPr txBox="1">
              <a:spLocks noChangeArrowheads="1"/>
            </p:cNvSpPr>
            <p:nvPr/>
          </p:nvSpPr>
          <p:spPr bwMode="auto">
            <a:xfrm>
              <a:off x="725419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9" name="Text Box 47">
              <a:extLst>
                <a:ext uri="{FF2B5EF4-FFF2-40B4-BE49-F238E27FC236}">
                  <a16:creationId xmlns:a16="http://schemas.microsoft.com/office/drawing/2014/main" id="{B9B17EA9-E590-38F1-BA2B-C9F6F9EC5121}"/>
                </a:ext>
              </a:extLst>
            </p:cNvPr>
            <p:cNvSpPr txBox="1">
              <a:spLocks noChangeArrowheads="1"/>
            </p:cNvSpPr>
            <p:nvPr/>
          </p:nvSpPr>
          <p:spPr bwMode="auto">
            <a:xfrm>
              <a:off x="5150195"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0" name="Text Box 43">
              <a:extLst>
                <a:ext uri="{FF2B5EF4-FFF2-40B4-BE49-F238E27FC236}">
                  <a16:creationId xmlns:a16="http://schemas.microsoft.com/office/drawing/2014/main" id="{D9B06CEC-9ED9-D3A4-AD02-A3E37103743C}"/>
                </a:ext>
              </a:extLst>
            </p:cNvPr>
            <p:cNvSpPr txBox="1">
              <a:spLocks noChangeArrowheads="1"/>
            </p:cNvSpPr>
            <p:nvPr/>
          </p:nvSpPr>
          <p:spPr bwMode="auto">
            <a:xfrm>
              <a:off x="5876048"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1" name="Text Box 42">
              <a:extLst>
                <a:ext uri="{FF2B5EF4-FFF2-40B4-BE49-F238E27FC236}">
                  <a16:creationId xmlns:a16="http://schemas.microsoft.com/office/drawing/2014/main" id="{042841EB-484A-9FED-240F-E6D09DD159C8}"/>
                </a:ext>
              </a:extLst>
            </p:cNvPr>
            <p:cNvSpPr txBox="1">
              <a:spLocks noChangeArrowheads="1"/>
            </p:cNvSpPr>
            <p:nvPr/>
          </p:nvSpPr>
          <p:spPr bwMode="auto">
            <a:xfrm>
              <a:off x="6135530" y="3621720"/>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2" name="Text Box 39">
              <a:extLst>
                <a:ext uri="{FF2B5EF4-FFF2-40B4-BE49-F238E27FC236}">
                  <a16:creationId xmlns:a16="http://schemas.microsoft.com/office/drawing/2014/main" id="{30C5EBC4-B409-387B-C4A2-6FCC7D040B44}"/>
                </a:ext>
              </a:extLst>
            </p:cNvPr>
            <p:cNvSpPr txBox="1">
              <a:spLocks noChangeArrowheads="1"/>
            </p:cNvSpPr>
            <p:nvPr/>
          </p:nvSpPr>
          <p:spPr bwMode="auto">
            <a:xfrm>
              <a:off x="6119692" y="413524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3" name="Text Box 35">
              <a:extLst>
                <a:ext uri="{FF2B5EF4-FFF2-40B4-BE49-F238E27FC236}">
                  <a16:creationId xmlns:a16="http://schemas.microsoft.com/office/drawing/2014/main" id="{CF0685B0-AC25-2F1A-3EF7-1A7251C64BD4}"/>
                </a:ext>
              </a:extLst>
            </p:cNvPr>
            <p:cNvSpPr txBox="1">
              <a:spLocks noChangeArrowheads="1"/>
            </p:cNvSpPr>
            <p:nvPr/>
          </p:nvSpPr>
          <p:spPr bwMode="auto">
            <a:xfrm>
              <a:off x="6793944"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4" name="Line 31">
              <a:extLst>
                <a:ext uri="{FF2B5EF4-FFF2-40B4-BE49-F238E27FC236}">
                  <a16:creationId xmlns:a16="http://schemas.microsoft.com/office/drawing/2014/main" id="{5577D442-A8BD-59DB-0254-41B71378FF21}"/>
                </a:ext>
              </a:extLst>
            </p:cNvPr>
            <p:cNvSpPr>
              <a:spLocks noChangeShapeType="1"/>
            </p:cNvSpPr>
            <p:nvPr/>
          </p:nvSpPr>
          <p:spPr bwMode="auto">
            <a:xfrm flipH="1">
              <a:off x="6241907" y="2833663"/>
              <a:ext cx="310835" cy="27728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5" name="Freeform 30">
              <a:extLst>
                <a:ext uri="{FF2B5EF4-FFF2-40B4-BE49-F238E27FC236}">
                  <a16:creationId xmlns:a16="http://schemas.microsoft.com/office/drawing/2014/main" id="{6BBA186C-7CAE-0BCC-31A5-3B916BC3237A}"/>
                </a:ext>
              </a:extLst>
            </p:cNvPr>
            <p:cNvSpPr/>
            <p:nvPr/>
          </p:nvSpPr>
          <p:spPr bwMode="auto">
            <a:xfrm>
              <a:off x="7023135" y="2809106"/>
              <a:ext cx="340828" cy="298172"/>
            </a:xfrm>
            <a:custGeom>
              <a:avLst/>
              <a:gdLst/>
              <a:ahLst/>
              <a:cxnLst>
                <a:cxn ang="0">
                  <a:pos x="0" y="0"/>
                </a:cxn>
                <a:cxn ang="0">
                  <a:pos x="525" y="458"/>
                </a:cxn>
              </a:cxnLst>
              <a:rect l="0" t="0" r="r" b="b"/>
              <a:pathLst>
                <a:path w="525" h="458">
                  <a:moveTo>
                    <a:pt x="0" y="0"/>
                  </a:moveTo>
                  <a:lnTo>
                    <a:pt x="525" y="45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6" name="Freeform 29">
              <a:extLst>
                <a:ext uri="{FF2B5EF4-FFF2-40B4-BE49-F238E27FC236}">
                  <a16:creationId xmlns:a16="http://schemas.microsoft.com/office/drawing/2014/main" id="{DA488712-86C1-5F37-6822-0D6E193B7DD9}"/>
                </a:ext>
              </a:extLst>
            </p:cNvPr>
            <p:cNvSpPr/>
            <p:nvPr/>
          </p:nvSpPr>
          <p:spPr bwMode="auto">
            <a:xfrm>
              <a:off x="5275209" y="3314951"/>
              <a:ext cx="570495" cy="293014"/>
            </a:xfrm>
            <a:custGeom>
              <a:avLst/>
              <a:gdLst/>
              <a:ahLst/>
              <a:cxnLst>
                <a:cxn ang="0">
                  <a:pos x="862" y="0"/>
                </a:cxn>
                <a:cxn ang="0">
                  <a:pos x="0" y="442"/>
                </a:cxn>
              </a:cxnLst>
              <a:rect l="0" t="0" r="r" b="b"/>
              <a:pathLst>
                <a:path w="862" h="442">
                  <a:moveTo>
                    <a:pt x="862" y="0"/>
                  </a:moveTo>
                  <a:lnTo>
                    <a:pt x="0" y="44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Line 28">
              <a:extLst>
                <a:ext uri="{FF2B5EF4-FFF2-40B4-BE49-F238E27FC236}">
                  <a16:creationId xmlns:a16="http://schemas.microsoft.com/office/drawing/2014/main" id="{6544A9BB-46CF-644D-88D4-0E76D1BEB701}"/>
                </a:ext>
              </a:extLst>
            </p:cNvPr>
            <p:cNvSpPr>
              <a:spLocks noChangeShapeType="1"/>
            </p:cNvSpPr>
            <p:nvPr/>
          </p:nvSpPr>
          <p:spPr bwMode="auto">
            <a:xfrm>
              <a:off x="6259311" y="3862781"/>
              <a:ext cx="0" cy="27338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Line 27">
              <a:extLst>
                <a:ext uri="{FF2B5EF4-FFF2-40B4-BE49-F238E27FC236}">
                  <a16:creationId xmlns:a16="http://schemas.microsoft.com/office/drawing/2014/main" id="{80A60035-E1F9-10EB-8D0C-D3CE989A9FD0}"/>
                </a:ext>
              </a:extLst>
            </p:cNvPr>
            <p:cNvSpPr>
              <a:spLocks noChangeShapeType="1"/>
            </p:cNvSpPr>
            <p:nvPr/>
          </p:nvSpPr>
          <p:spPr bwMode="auto">
            <a:xfrm>
              <a:off x="6156636" y="3340198"/>
              <a:ext cx="0" cy="28335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Line 26">
              <a:extLst>
                <a:ext uri="{FF2B5EF4-FFF2-40B4-BE49-F238E27FC236}">
                  <a16:creationId xmlns:a16="http://schemas.microsoft.com/office/drawing/2014/main" id="{CCCBDF49-C7F5-7562-C99F-6FA4AE062F3F}"/>
                </a:ext>
              </a:extLst>
            </p:cNvPr>
            <p:cNvSpPr>
              <a:spLocks noChangeShapeType="1"/>
            </p:cNvSpPr>
            <p:nvPr/>
          </p:nvSpPr>
          <p:spPr bwMode="auto">
            <a:xfrm>
              <a:off x="6552742" y="3359110"/>
              <a:ext cx="356956" cy="264445"/>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6" grpId="0"/>
      <p:bldP spid="3" grpId="0" bldLvl="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grpSp>
        <p:nvGrpSpPr>
          <p:cNvPr id="3" name="组合 2"/>
          <p:cNvGrpSpPr/>
          <p:nvPr/>
        </p:nvGrpSpPr>
        <p:grpSpPr>
          <a:xfrm>
            <a:off x="936317" y="1026701"/>
            <a:ext cx="2732320" cy="517274"/>
            <a:chOff x="1382236" y="2304668"/>
            <a:chExt cx="2121004" cy="480002"/>
          </a:xfrm>
        </p:grpSpPr>
        <p:sp>
          <p:nvSpPr>
            <p:cNvPr id="4" name="矩形: 圆角 3"/>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82236" y="2371967"/>
              <a:ext cx="2069946" cy="34176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 </a:t>
              </a:r>
              <a:r>
                <a:rPr lang="zh-CN" altLang="en-US" b="1" dirty="0">
                  <a:solidFill>
                    <a:schemeClr val="bg1"/>
                  </a:solidFill>
                  <a:latin typeface="微软雅黑" panose="020B0503020204020204" pitchFamily="34" charset="-122"/>
                  <a:ea typeface="微软雅黑" panose="020B0503020204020204" pitchFamily="34" charset="-122"/>
                </a:rPr>
                <a:t>长子兄弟链存储结构</a:t>
              </a:r>
            </a:p>
          </p:txBody>
        </p:sp>
      </p:grpSp>
      <p:sp>
        <p:nvSpPr>
          <p:cNvPr id="8" name="Text Box 3"/>
          <p:cNvSpPr txBox="1">
            <a:spLocks noChangeArrowheads="1"/>
          </p:cNvSpPr>
          <p:nvPr/>
        </p:nvSpPr>
        <p:spPr bwMode="auto">
          <a:xfrm>
            <a:off x="1464447" y="1691199"/>
            <a:ext cx="8908278" cy="808990"/>
          </a:xfrm>
          <a:prstGeom prst="rect">
            <a:avLst/>
          </a:prstGeom>
          <a:noFill/>
          <a:ln w="9525">
            <a:noFill/>
            <a:miter lim="800000"/>
          </a:ln>
        </p:spPr>
        <p:txBody>
          <a:bodyPr wrap="square">
            <a:spAutoFit/>
          </a:bodyPr>
          <a:lstStyle/>
          <a:p>
            <a:pPr algn="just">
              <a:lnSpc>
                <a:spcPts val="2800"/>
              </a:lnSpc>
              <a:spcBef>
                <a:spcPts val="0"/>
              </a:spcBef>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长子兄弟链存储结构是为每个结点设计三个域：一个数据元素域，一个指向该结点的长子的指针域，一个指向该结点的下一个兄弟结点指针域。</a:t>
            </a:r>
          </a:p>
        </p:txBody>
      </p:sp>
      <p:grpSp>
        <p:nvGrpSpPr>
          <p:cNvPr id="5" name="组合 86"/>
          <p:cNvGrpSpPr/>
          <p:nvPr/>
        </p:nvGrpSpPr>
        <p:grpSpPr>
          <a:xfrm>
            <a:off x="1828801" y="2789037"/>
            <a:ext cx="2278852" cy="1781354"/>
            <a:chOff x="2010635" y="2660694"/>
            <a:chExt cx="1346919" cy="1709306"/>
          </a:xfrm>
          <a:solidFill>
            <a:srgbClr val="F6B69B"/>
          </a:solidFill>
        </p:grpSpPr>
        <p:sp>
          <p:nvSpPr>
            <p:cNvPr id="6" name="Freeform 78"/>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Freeform 77"/>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Freeform 76"/>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Freeform 75"/>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Freeform 74"/>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Line 73"/>
            <p:cNvSpPr>
              <a:spLocks noChangeShapeType="1"/>
            </p:cNvSpPr>
            <p:nvPr/>
          </p:nvSpPr>
          <p:spPr bwMode="auto">
            <a:xfrm>
              <a:off x="2711143" y="3341115"/>
              <a:ext cx="259481" cy="284273"/>
            </a:xfrm>
            <a:prstGeom prst="line">
              <a:avLst/>
            </a:pr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Oval 72"/>
            <p:cNvSpPr>
              <a:spLocks noChangeArrowheads="1"/>
            </p:cNvSpPr>
            <p:nvPr/>
          </p:nvSpPr>
          <p:spPr bwMode="auto">
            <a:xfrm>
              <a:off x="2812002" y="2660694"/>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33" name="Oval 71"/>
            <p:cNvSpPr>
              <a:spLocks noChangeArrowheads="1"/>
            </p:cNvSpPr>
            <p:nvPr/>
          </p:nvSpPr>
          <p:spPr bwMode="auto">
            <a:xfrm>
              <a:off x="2455330" y="3145792"/>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34" name="Oval 70"/>
            <p:cNvSpPr>
              <a:spLocks noChangeArrowheads="1"/>
            </p:cNvSpPr>
            <p:nvPr/>
          </p:nvSpPr>
          <p:spPr bwMode="auto">
            <a:xfrm>
              <a:off x="3098073" y="3176053"/>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5" name="Oval 69"/>
            <p:cNvSpPr>
              <a:spLocks noChangeArrowheads="1"/>
            </p:cNvSpPr>
            <p:nvPr/>
          </p:nvSpPr>
          <p:spPr bwMode="auto">
            <a:xfrm>
              <a:off x="2912860" y="3618052"/>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6" name="Oval 68"/>
            <p:cNvSpPr>
              <a:spLocks noChangeArrowheads="1"/>
            </p:cNvSpPr>
            <p:nvPr/>
          </p:nvSpPr>
          <p:spPr bwMode="auto">
            <a:xfrm>
              <a:off x="2010635" y="3625388"/>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7" name="Oval 67"/>
            <p:cNvSpPr>
              <a:spLocks noChangeArrowheads="1"/>
            </p:cNvSpPr>
            <p:nvPr/>
          </p:nvSpPr>
          <p:spPr bwMode="auto">
            <a:xfrm>
              <a:off x="2455330" y="3610716"/>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8" name="Oval 65"/>
            <p:cNvSpPr>
              <a:spLocks noChangeArrowheads="1"/>
            </p:cNvSpPr>
            <p:nvPr/>
          </p:nvSpPr>
          <p:spPr bwMode="auto">
            <a:xfrm>
              <a:off x="2455330" y="4083893"/>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grpSp>
      <p:sp>
        <p:nvSpPr>
          <p:cNvPr id="59" name="右箭头 88"/>
          <p:cNvSpPr/>
          <p:nvPr/>
        </p:nvSpPr>
        <p:spPr>
          <a:xfrm>
            <a:off x="4393405" y="3498821"/>
            <a:ext cx="500066" cy="285752"/>
          </a:xfrm>
          <a:prstGeom prst="rightArrow">
            <a:avLst/>
          </a:prstGeom>
          <a:solidFill>
            <a:srgbClr val="C0262E"/>
          </a:solidFill>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60" name="TextBox 42"/>
          <p:cNvSpPr txBox="1"/>
          <p:nvPr/>
        </p:nvSpPr>
        <p:spPr>
          <a:xfrm>
            <a:off x="2143714" y="4970032"/>
            <a:ext cx="7500990" cy="162623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class </a:t>
            </a:r>
            <a:r>
              <a:rPr lang="en-US" altLang="zh-CN" dirty="0" err="1">
                <a:solidFill>
                  <a:srgbClr val="C0262E"/>
                </a:solidFill>
                <a:latin typeface="微软雅黑" panose="020B0503020204020204" pitchFamily="34" charset="-122"/>
                <a:ea typeface="微软雅黑" panose="020B0503020204020204" pitchFamily="34" charset="-122"/>
                <a:cs typeface="Consolas" panose="020B0609020204030204" pitchFamily="49" charset="0"/>
              </a:rPr>
              <a:t>EBNode</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长子兄弟链中结点类</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def __</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init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__(</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self,d</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构造方法</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self.data</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结点的值</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self.brother</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指向兄弟</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self.eson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指向长子结点   </a:t>
            </a:r>
          </a:p>
        </p:txBody>
      </p:sp>
      <p:cxnSp>
        <p:nvCxnSpPr>
          <p:cNvPr id="61" name="直接箭头连接符 60"/>
          <p:cNvCxnSpPr/>
          <p:nvPr/>
        </p:nvCxnSpPr>
        <p:spPr>
          <a:xfrm flipV="1">
            <a:off x="4497237" y="4325626"/>
            <a:ext cx="784566" cy="59922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nvGrpSpPr>
          <p:cNvPr id="11" name="组合 206"/>
          <p:cNvGrpSpPr/>
          <p:nvPr/>
        </p:nvGrpSpPr>
        <p:grpSpPr>
          <a:xfrm>
            <a:off x="5425079" y="2648901"/>
            <a:ext cx="3544367" cy="2194404"/>
            <a:chOff x="4643438" y="2591918"/>
            <a:chExt cx="2642492" cy="1767077"/>
          </a:xfrm>
        </p:grpSpPr>
        <p:sp>
          <p:nvSpPr>
            <p:cNvPr id="12" name="Text Box 58"/>
            <p:cNvSpPr txBox="1">
              <a:spLocks noChangeArrowheads="1"/>
            </p:cNvSpPr>
            <p:nvPr/>
          </p:nvSpPr>
          <p:spPr bwMode="auto">
            <a:xfrm>
              <a:off x="4899252" y="2591918"/>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3" name="Text Box 57"/>
            <p:cNvSpPr txBox="1">
              <a:spLocks noChangeArrowheads="1"/>
            </p:cNvSpPr>
            <p:nvPr/>
          </p:nvSpPr>
          <p:spPr bwMode="auto">
            <a:xfrm>
              <a:off x="4650773"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4" name="Text Box 56"/>
            <p:cNvSpPr txBox="1">
              <a:spLocks noChangeArrowheads="1"/>
            </p:cNvSpPr>
            <p:nvPr/>
          </p:nvSpPr>
          <p:spPr bwMode="auto">
            <a:xfrm>
              <a:off x="5148647"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15" name="Text Box 25"/>
            <p:cNvSpPr txBox="1">
              <a:spLocks noChangeArrowheads="1"/>
            </p:cNvSpPr>
            <p:nvPr/>
          </p:nvSpPr>
          <p:spPr bwMode="auto">
            <a:xfrm>
              <a:off x="4892833"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6" name="Text Box 24"/>
            <p:cNvSpPr txBox="1">
              <a:spLocks noChangeArrowheads="1"/>
            </p:cNvSpPr>
            <p:nvPr/>
          </p:nvSpPr>
          <p:spPr bwMode="auto">
            <a:xfrm>
              <a:off x="464343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7" name="Text Box 23"/>
            <p:cNvSpPr txBox="1">
              <a:spLocks noChangeArrowheads="1"/>
            </p:cNvSpPr>
            <p:nvPr/>
          </p:nvSpPr>
          <p:spPr bwMode="auto">
            <a:xfrm>
              <a:off x="5142229"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8" name="Text Box 22"/>
            <p:cNvSpPr txBox="1">
              <a:spLocks noChangeArrowheads="1"/>
            </p:cNvSpPr>
            <p:nvPr/>
          </p:nvSpPr>
          <p:spPr bwMode="auto">
            <a:xfrm>
              <a:off x="4892833"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9" name="Text Box 21"/>
            <p:cNvSpPr txBox="1">
              <a:spLocks noChangeArrowheads="1"/>
            </p:cNvSpPr>
            <p:nvPr/>
          </p:nvSpPr>
          <p:spPr bwMode="auto">
            <a:xfrm>
              <a:off x="464343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0" name="Text Box 20"/>
            <p:cNvSpPr txBox="1">
              <a:spLocks noChangeArrowheads="1"/>
            </p:cNvSpPr>
            <p:nvPr/>
          </p:nvSpPr>
          <p:spPr bwMode="auto">
            <a:xfrm>
              <a:off x="514222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1" name="Text Box 19"/>
            <p:cNvSpPr txBox="1">
              <a:spLocks noChangeArrowheads="1"/>
            </p:cNvSpPr>
            <p:nvPr/>
          </p:nvSpPr>
          <p:spPr bwMode="auto">
            <a:xfrm>
              <a:off x="5844571"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2" name="Text Box 18"/>
            <p:cNvSpPr txBox="1">
              <a:spLocks noChangeArrowheads="1"/>
            </p:cNvSpPr>
            <p:nvPr/>
          </p:nvSpPr>
          <p:spPr bwMode="auto">
            <a:xfrm>
              <a:off x="5594258" y="412607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3" name="Text Box 17"/>
            <p:cNvSpPr txBox="1">
              <a:spLocks noChangeArrowheads="1"/>
            </p:cNvSpPr>
            <p:nvPr/>
          </p:nvSpPr>
          <p:spPr bwMode="auto">
            <a:xfrm>
              <a:off x="6093967"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24" name="Text Box 16"/>
            <p:cNvSpPr txBox="1">
              <a:spLocks noChangeArrowheads="1"/>
            </p:cNvSpPr>
            <p:nvPr/>
          </p:nvSpPr>
          <p:spPr bwMode="auto">
            <a:xfrm>
              <a:off x="5844571"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5" name="Text Box 15"/>
            <p:cNvSpPr txBox="1">
              <a:spLocks noChangeArrowheads="1"/>
            </p:cNvSpPr>
            <p:nvPr/>
          </p:nvSpPr>
          <p:spPr bwMode="auto">
            <a:xfrm>
              <a:off x="559425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6" name="Text Box 14"/>
            <p:cNvSpPr txBox="1">
              <a:spLocks noChangeArrowheads="1"/>
            </p:cNvSpPr>
            <p:nvPr/>
          </p:nvSpPr>
          <p:spPr bwMode="auto">
            <a:xfrm>
              <a:off x="6093967"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62" name="Text Box 13"/>
            <p:cNvSpPr txBox="1">
              <a:spLocks noChangeArrowheads="1"/>
            </p:cNvSpPr>
            <p:nvPr/>
          </p:nvSpPr>
          <p:spPr bwMode="auto">
            <a:xfrm>
              <a:off x="584457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63" name="Text Box 12"/>
            <p:cNvSpPr txBox="1">
              <a:spLocks noChangeArrowheads="1"/>
            </p:cNvSpPr>
            <p:nvPr/>
          </p:nvSpPr>
          <p:spPr bwMode="auto">
            <a:xfrm>
              <a:off x="559425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64" name="Text Box 11"/>
            <p:cNvSpPr txBox="1">
              <a:spLocks noChangeArrowheads="1"/>
            </p:cNvSpPr>
            <p:nvPr/>
          </p:nvSpPr>
          <p:spPr bwMode="auto">
            <a:xfrm>
              <a:off x="609396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65" name="Text Box 10"/>
            <p:cNvSpPr txBox="1">
              <a:spLocks noChangeArrowheads="1"/>
            </p:cNvSpPr>
            <p:nvPr/>
          </p:nvSpPr>
          <p:spPr bwMode="auto">
            <a:xfrm>
              <a:off x="677613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66" name="Text Box 9"/>
            <p:cNvSpPr txBox="1">
              <a:spLocks noChangeArrowheads="1"/>
            </p:cNvSpPr>
            <p:nvPr/>
          </p:nvSpPr>
          <p:spPr bwMode="auto">
            <a:xfrm>
              <a:off x="652674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67" name="Text Box 8"/>
            <p:cNvSpPr txBox="1">
              <a:spLocks noChangeArrowheads="1"/>
            </p:cNvSpPr>
            <p:nvPr/>
          </p:nvSpPr>
          <p:spPr bwMode="auto">
            <a:xfrm>
              <a:off x="702644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68" name="Line 7"/>
            <p:cNvSpPr>
              <a:spLocks noChangeShapeType="1"/>
            </p:cNvSpPr>
            <p:nvPr/>
          </p:nvSpPr>
          <p:spPr bwMode="auto">
            <a:xfrm>
              <a:off x="4797476" y="2824816"/>
              <a:ext cx="0" cy="26778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9" name="Line 6"/>
            <p:cNvSpPr>
              <a:spLocks noChangeShapeType="1"/>
            </p:cNvSpPr>
            <p:nvPr/>
          </p:nvSpPr>
          <p:spPr bwMode="auto">
            <a:xfrm>
              <a:off x="4797476" y="3348887"/>
              <a:ext cx="0" cy="26549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0" name="Line 5"/>
            <p:cNvSpPr>
              <a:spLocks noChangeShapeType="1"/>
            </p:cNvSpPr>
            <p:nvPr/>
          </p:nvSpPr>
          <p:spPr bwMode="auto">
            <a:xfrm>
              <a:off x="5748297" y="3840885"/>
              <a:ext cx="0" cy="280605"/>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1" name="Line 4"/>
            <p:cNvSpPr>
              <a:spLocks noChangeShapeType="1"/>
            </p:cNvSpPr>
            <p:nvPr/>
          </p:nvSpPr>
          <p:spPr bwMode="auto">
            <a:xfrm>
              <a:off x="5408128" y="3221904"/>
              <a:ext cx="182464" cy="0"/>
            </a:xfrm>
            <a:prstGeom prst="line">
              <a:avLst/>
            </a:prstGeom>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2" name="Line 3"/>
            <p:cNvSpPr>
              <a:spLocks noChangeShapeType="1"/>
            </p:cNvSpPr>
            <p:nvPr/>
          </p:nvSpPr>
          <p:spPr bwMode="auto">
            <a:xfrm>
              <a:off x="5408128" y="3735429"/>
              <a:ext cx="169627" cy="0"/>
            </a:xfrm>
            <a:prstGeom prst="line">
              <a:avLst/>
            </a:prstGeom>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3" name="Line 2"/>
            <p:cNvSpPr>
              <a:spLocks noChangeShapeType="1"/>
            </p:cNvSpPr>
            <p:nvPr/>
          </p:nvSpPr>
          <p:spPr bwMode="auto">
            <a:xfrm>
              <a:off x="6353448" y="3735429"/>
              <a:ext cx="176045" cy="0"/>
            </a:xfrm>
            <a:prstGeom prst="line">
              <a:avLst/>
            </a:prstGeom>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76"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38/42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left)">
                                      <p:cBhvr>
                                        <p:cTn id="23" dur="500"/>
                                        <p:tgtEl>
                                          <p:spTgt spid="5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61"/>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500"/>
                                  </p:stCondLst>
                                  <p:childTnLst>
                                    <p:set>
                                      <p:cBhvr>
                                        <p:cTn id="33"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59" grpId="0" animBg="1"/>
      <p:bldP spid="6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28" y="1413808"/>
            <a:ext cx="5486400" cy="5114925"/>
          </a:xfrm>
          <a:prstGeom prst="rect">
            <a:avLst/>
          </a:prstGeom>
        </p:spPr>
      </p:pic>
      <p:grpSp>
        <p:nvGrpSpPr>
          <p:cNvPr id="8" name="组合 7"/>
          <p:cNvGrpSpPr/>
          <p:nvPr/>
        </p:nvGrpSpPr>
        <p:grpSpPr>
          <a:xfrm>
            <a:off x="7217358" y="2660463"/>
            <a:ext cx="2640703" cy="517274"/>
            <a:chOff x="1396240" y="2304668"/>
            <a:chExt cx="2107000" cy="480002"/>
          </a:xfrm>
        </p:grpSpPr>
        <p:sp>
          <p:nvSpPr>
            <p:cNvPr id="9" name="矩形: 圆角 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长子兄弟链存储结构</a:t>
              </a:r>
            </a:p>
          </p:txBody>
        </p:sp>
      </p:grpSp>
      <p:sp>
        <p:nvSpPr>
          <p:cNvPr id="3" name="文本框 2"/>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11" name="TextBox 7"/>
          <p:cNvSpPr txBox="1"/>
          <p:nvPr/>
        </p:nvSpPr>
        <p:spPr>
          <a:xfrm>
            <a:off x="6322873" y="3829585"/>
            <a:ext cx="4968582" cy="8864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nSpc>
                <a:spcPts val="2800"/>
              </a:lnSpc>
              <a:spcBef>
                <a:spcPts val="600"/>
              </a:spcBef>
              <a:buBlip>
                <a:blip r:embed="rId3"/>
              </a:buBlip>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优点是查找某结点的孩子结点十分方便。</a:t>
            </a:r>
            <a:endPar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nSpc>
                <a:spcPts val="2800"/>
              </a:lnSpc>
              <a:spcBef>
                <a:spcPts val="600"/>
              </a:spcBef>
              <a:buBlip>
                <a:blip r:embed="rId3"/>
              </a:buBlip>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缺点是查找某结点的双亲结点比较费时。</a:t>
            </a:r>
          </a:p>
        </p:txBody>
      </p:sp>
      <p:grpSp>
        <p:nvGrpSpPr>
          <p:cNvPr id="17" name="组合 16"/>
          <p:cNvGrpSpPr/>
          <p:nvPr/>
        </p:nvGrpSpPr>
        <p:grpSpPr>
          <a:xfrm>
            <a:off x="3195949" y="2402744"/>
            <a:ext cx="1011795" cy="1032711"/>
            <a:chOff x="729999" y="3168197"/>
            <a:chExt cx="1011795" cy="1032711"/>
          </a:xfrm>
        </p:grpSpPr>
        <p:sp>
          <p:nvSpPr>
            <p:cNvPr id="14" name="椭圆 13"/>
            <p:cNvSpPr/>
            <p:nvPr/>
          </p:nvSpPr>
          <p:spPr>
            <a:xfrm>
              <a:off x="729999" y="3168197"/>
              <a:ext cx="1011795" cy="103271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15" name="椭圆 14"/>
            <p:cNvSpPr/>
            <p:nvPr/>
          </p:nvSpPr>
          <p:spPr>
            <a:xfrm>
              <a:off x="820985" y="3269232"/>
              <a:ext cx="805893" cy="822552"/>
            </a:xfrm>
            <a:prstGeom prst="ellipse">
              <a:avLst/>
            </a:prstGeom>
            <a:solidFill>
              <a:srgbClr val="F6B69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25252"/>
                </a:solidFill>
                <a:latin typeface="微软雅黑" panose="020B0503020204020204" pitchFamily="34" charset="-122"/>
                <a:ea typeface="微软雅黑" panose="020B0503020204020204" pitchFamily="34" charset="-122"/>
              </a:endParaRPr>
            </a:p>
          </p:txBody>
        </p:sp>
        <p:sp>
          <p:nvSpPr>
            <p:cNvPr id="16" name="文本框 14"/>
            <p:cNvSpPr txBox="1"/>
            <p:nvPr/>
          </p:nvSpPr>
          <p:spPr>
            <a:xfrm>
              <a:off x="787150" y="3513791"/>
              <a:ext cx="868680" cy="368300"/>
            </a:xfrm>
            <a:prstGeom prst="rect">
              <a:avLst/>
            </a:prstGeom>
            <a:noFill/>
          </p:spPr>
          <p:txBody>
            <a:bodyPr wrap="non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优缺点</a:t>
              </a:r>
            </a:p>
          </p:txBody>
        </p:sp>
      </p:grpSp>
      <p:sp>
        <p:nvSpPr>
          <p:cNvPr id="4"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39/42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5" name="Text Box 2"/>
          <p:cNvSpPr txBox="1">
            <a:spLocks noChangeArrowheads="1"/>
          </p:cNvSpPr>
          <p:nvPr/>
        </p:nvSpPr>
        <p:spPr bwMode="auto">
          <a:xfrm>
            <a:off x="1053074" y="947029"/>
            <a:ext cx="9476814" cy="42268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ts val="2800"/>
              </a:lnSpc>
            </a:pP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6.4】</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若一棵树采用长子兄弟链存储结构</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存储，设计一个算法求其高度。</a:t>
            </a:r>
          </a:p>
        </p:txBody>
      </p:sp>
      <p:sp>
        <p:nvSpPr>
          <p:cNvPr id="6" name="Text Box 3"/>
          <p:cNvSpPr txBox="1">
            <a:spLocks noChangeArrowheads="1"/>
          </p:cNvSpPr>
          <p:nvPr/>
        </p:nvSpPr>
        <p:spPr bwMode="auto">
          <a:xfrm>
            <a:off x="1212633" y="1474679"/>
            <a:ext cx="9162488" cy="1168400"/>
          </a:xfrm>
          <a:prstGeom prst="rect">
            <a:avLst/>
          </a:prstGeom>
          <a:noFill/>
          <a:ln w="9525">
            <a:noFill/>
            <a:miter lim="800000"/>
          </a:ln>
        </p:spPr>
        <p:txBody>
          <a:bodyPr wrap="square">
            <a:spAutoFit/>
          </a:bodyPr>
          <a:lstStyle/>
          <a:p>
            <a:pPr>
              <a:lnSpc>
                <a:spcPts val="2800"/>
              </a:lnSpc>
              <a:spcBef>
                <a:spcPts val="600"/>
              </a:spcBef>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：一棵树的高度为根的所有子树高度的最大值加</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。求整棵树的高度为“大问题”，求每棵子树高度为“小问题”。设</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为求树</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的高度，对应的递归模型如下：</a:t>
            </a:r>
          </a:p>
        </p:txBody>
      </p:sp>
      <p:sp>
        <p:nvSpPr>
          <p:cNvPr id="3" name="TextBox 8"/>
          <p:cNvSpPr txBox="1"/>
          <p:nvPr/>
        </p:nvSpPr>
        <p:spPr>
          <a:xfrm>
            <a:off x="1788585" y="3750131"/>
            <a:ext cx="8558242" cy="30372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def </a:t>
            </a:r>
            <a:r>
              <a:rPr lang="en-US" altLang="zh-CN"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Height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if t==None: return 0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空树返回</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p>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p>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p=</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t.eson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#p</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指向</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结点的长子</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while p!=None:</a:t>
            </a:r>
          </a:p>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q=</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p.brother</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#q</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临时保存结点</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p</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的下一个兄弟</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Height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(p)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递归求结点</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p</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的子树的高度</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求结点</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的所有子树的最大高度</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p=q</a:t>
            </a:r>
          </a:p>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return maxsh+1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返回</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maxsh+1 </a:t>
            </a:r>
          </a:p>
        </p:txBody>
      </p:sp>
      <p:sp>
        <p:nvSpPr>
          <p:cNvPr id="4" name="下箭头 9"/>
          <p:cNvSpPr/>
          <p:nvPr/>
        </p:nvSpPr>
        <p:spPr>
          <a:xfrm>
            <a:off x="5639360" y="3464379"/>
            <a:ext cx="214314" cy="285752"/>
          </a:xfrm>
          <a:prstGeom prst="downArrow">
            <a:avLst/>
          </a:prstGeom>
          <a:solidFill>
            <a:srgbClr val="C0262E"/>
          </a:solidFill>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pic>
        <p:nvPicPr>
          <p:cNvPr id="7" name="Picture 3"/>
          <p:cNvPicPr>
            <a:picLocks noChangeAspect="1" noChangeArrowheads="1"/>
          </p:cNvPicPr>
          <p:nvPr/>
        </p:nvPicPr>
        <p:blipFill>
          <a:blip r:embed="rId2" cstate="print"/>
          <a:srcRect/>
          <a:stretch>
            <a:fillRect/>
          </a:stretch>
        </p:blipFill>
        <p:spPr bwMode="auto">
          <a:xfrm>
            <a:off x="3381656" y="2466430"/>
            <a:ext cx="4819650" cy="8572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40/42</a:t>
            </a:r>
          </a:p>
        </p:txBody>
      </p:sp>
      <p:grpSp>
        <p:nvGrpSpPr>
          <p:cNvPr id="9" name="组合 206">
            <a:extLst>
              <a:ext uri="{FF2B5EF4-FFF2-40B4-BE49-F238E27FC236}">
                <a16:creationId xmlns:a16="http://schemas.microsoft.com/office/drawing/2014/main" id="{D3C6081D-6689-9E03-71D8-E0D9D568ECE3}"/>
              </a:ext>
            </a:extLst>
          </p:cNvPr>
          <p:cNvGrpSpPr/>
          <p:nvPr/>
        </p:nvGrpSpPr>
        <p:grpSpPr>
          <a:xfrm>
            <a:off x="8574643" y="2476761"/>
            <a:ext cx="3544367" cy="2194404"/>
            <a:chOff x="4643438" y="2591918"/>
            <a:chExt cx="2642492" cy="1767077"/>
          </a:xfrm>
        </p:grpSpPr>
        <p:sp>
          <p:nvSpPr>
            <p:cNvPr id="10" name="Text Box 58">
              <a:extLst>
                <a:ext uri="{FF2B5EF4-FFF2-40B4-BE49-F238E27FC236}">
                  <a16:creationId xmlns:a16="http://schemas.microsoft.com/office/drawing/2014/main" id="{21A631B9-EFBB-E82C-401C-E5BBA80C810A}"/>
                </a:ext>
              </a:extLst>
            </p:cNvPr>
            <p:cNvSpPr txBox="1">
              <a:spLocks noChangeArrowheads="1"/>
            </p:cNvSpPr>
            <p:nvPr/>
          </p:nvSpPr>
          <p:spPr bwMode="auto">
            <a:xfrm>
              <a:off x="4899252" y="2591918"/>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1" name="Text Box 57">
              <a:extLst>
                <a:ext uri="{FF2B5EF4-FFF2-40B4-BE49-F238E27FC236}">
                  <a16:creationId xmlns:a16="http://schemas.microsoft.com/office/drawing/2014/main" id="{D5BC2086-DB2C-6ED4-2A65-49FEAE4DD3AF}"/>
                </a:ext>
              </a:extLst>
            </p:cNvPr>
            <p:cNvSpPr txBox="1">
              <a:spLocks noChangeArrowheads="1"/>
            </p:cNvSpPr>
            <p:nvPr/>
          </p:nvSpPr>
          <p:spPr bwMode="auto">
            <a:xfrm>
              <a:off x="4650773"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2" name="Text Box 56">
              <a:extLst>
                <a:ext uri="{FF2B5EF4-FFF2-40B4-BE49-F238E27FC236}">
                  <a16:creationId xmlns:a16="http://schemas.microsoft.com/office/drawing/2014/main" id="{7792FDAA-0E52-501A-3D5D-B9DCA9C8A766}"/>
                </a:ext>
              </a:extLst>
            </p:cNvPr>
            <p:cNvSpPr txBox="1">
              <a:spLocks noChangeArrowheads="1"/>
            </p:cNvSpPr>
            <p:nvPr/>
          </p:nvSpPr>
          <p:spPr bwMode="auto">
            <a:xfrm>
              <a:off x="5148647"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13" name="Text Box 25">
              <a:extLst>
                <a:ext uri="{FF2B5EF4-FFF2-40B4-BE49-F238E27FC236}">
                  <a16:creationId xmlns:a16="http://schemas.microsoft.com/office/drawing/2014/main" id="{8D27AA83-81E9-AE79-D93A-88B49BA4E049}"/>
                </a:ext>
              </a:extLst>
            </p:cNvPr>
            <p:cNvSpPr txBox="1">
              <a:spLocks noChangeArrowheads="1"/>
            </p:cNvSpPr>
            <p:nvPr/>
          </p:nvSpPr>
          <p:spPr bwMode="auto">
            <a:xfrm>
              <a:off x="4892833"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4" name="Text Box 24">
              <a:extLst>
                <a:ext uri="{FF2B5EF4-FFF2-40B4-BE49-F238E27FC236}">
                  <a16:creationId xmlns:a16="http://schemas.microsoft.com/office/drawing/2014/main" id="{E0FAC7B9-DCA5-52EF-A29D-12671EA52F7B}"/>
                </a:ext>
              </a:extLst>
            </p:cNvPr>
            <p:cNvSpPr txBox="1">
              <a:spLocks noChangeArrowheads="1"/>
            </p:cNvSpPr>
            <p:nvPr/>
          </p:nvSpPr>
          <p:spPr bwMode="auto">
            <a:xfrm>
              <a:off x="464343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5" name="Text Box 23">
              <a:extLst>
                <a:ext uri="{FF2B5EF4-FFF2-40B4-BE49-F238E27FC236}">
                  <a16:creationId xmlns:a16="http://schemas.microsoft.com/office/drawing/2014/main" id="{ED9F9A92-9188-EDD9-2868-46F54CBF12D8}"/>
                </a:ext>
              </a:extLst>
            </p:cNvPr>
            <p:cNvSpPr txBox="1">
              <a:spLocks noChangeArrowheads="1"/>
            </p:cNvSpPr>
            <p:nvPr/>
          </p:nvSpPr>
          <p:spPr bwMode="auto">
            <a:xfrm>
              <a:off x="5142229"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6" name="Text Box 22">
              <a:extLst>
                <a:ext uri="{FF2B5EF4-FFF2-40B4-BE49-F238E27FC236}">
                  <a16:creationId xmlns:a16="http://schemas.microsoft.com/office/drawing/2014/main" id="{F05905E1-5B85-899D-2E3A-00F3A1F6CD8A}"/>
                </a:ext>
              </a:extLst>
            </p:cNvPr>
            <p:cNvSpPr txBox="1">
              <a:spLocks noChangeArrowheads="1"/>
            </p:cNvSpPr>
            <p:nvPr/>
          </p:nvSpPr>
          <p:spPr bwMode="auto">
            <a:xfrm>
              <a:off x="4892833"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7" name="Text Box 21">
              <a:extLst>
                <a:ext uri="{FF2B5EF4-FFF2-40B4-BE49-F238E27FC236}">
                  <a16:creationId xmlns:a16="http://schemas.microsoft.com/office/drawing/2014/main" id="{794E4E1F-1230-0210-3FFA-ACCF3C2C5561}"/>
                </a:ext>
              </a:extLst>
            </p:cNvPr>
            <p:cNvSpPr txBox="1">
              <a:spLocks noChangeArrowheads="1"/>
            </p:cNvSpPr>
            <p:nvPr/>
          </p:nvSpPr>
          <p:spPr bwMode="auto">
            <a:xfrm>
              <a:off x="464343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8" name="Text Box 20">
              <a:extLst>
                <a:ext uri="{FF2B5EF4-FFF2-40B4-BE49-F238E27FC236}">
                  <a16:creationId xmlns:a16="http://schemas.microsoft.com/office/drawing/2014/main" id="{928145B1-8693-E00F-EAAD-EB94A23ACEDE}"/>
                </a:ext>
              </a:extLst>
            </p:cNvPr>
            <p:cNvSpPr txBox="1">
              <a:spLocks noChangeArrowheads="1"/>
            </p:cNvSpPr>
            <p:nvPr/>
          </p:nvSpPr>
          <p:spPr bwMode="auto">
            <a:xfrm>
              <a:off x="514222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9" name="Text Box 19">
              <a:extLst>
                <a:ext uri="{FF2B5EF4-FFF2-40B4-BE49-F238E27FC236}">
                  <a16:creationId xmlns:a16="http://schemas.microsoft.com/office/drawing/2014/main" id="{633AF540-51FD-E23A-C571-18CDE9F51451}"/>
                </a:ext>
              </a:extLst>
            </p:cNvPr>
            <p:cNvSpPr txBox="1">
              <a:spLocks noChangeArrowheads="1"/>
            </p:cNvSpPr>
            <p:nvPr/>
          </p:nvSpPr>
          <p:spPr bwMode="auto">
            <a:xfrm>
              <a:off x="5844571"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0" name="Text Box 18">
              <a:extLst>
                <a:ext uri="{FF2B5EF4-FFF2-40B4-BE49-F238E27FC236}">
                  <a16:creationId xmlns:a16="http://schemas.microsoft.com/office/drawing/2014/main" id="{9CACB8FA-88E4-E770-78E5-F755FFAFB9F6}"/>
                </a:ext>
              </a:extLst>
            </p:cNvPr>
            <p:cNvSpPr txBox="1">
              <a:spLocks noChangeArrowheads="1"/>
            </p:cNvSpPr>
            <p:nvPr/>
          </p:nvSpPr>
          <p:spPr bwMode="auto">
            <a:xfrm>
              <a:off x="5594258" y="412607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1" name="Text Box 17">
              <a:extLst>
                <a:ext uri="{FF2B5EF4-FFF2-40B4-BE49-F238E27FC236}">
                  <a16:creationId xmlns:a16="http://schemas.microsoft.com/office/drawing/2014/main" id="{A90F8E8E-2A92-1BFA-E53D-FAF3DD8850DF}"/>
                </a:ext>
              </a:extLst>
            </p:cNvPr>
            <p:cNvSpPr txBox="1">
              <a:spLocks noChangeArrowheads="1"/>
            </p:cNvSpPr>
            <p:nvPr/>
          </p:nvSpPr>
          <p:spPr bwMode="auto">
            <a:xfrm>
              <a:off x="6093967"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22" name="Text Box 16">
              <a:extLst>
                <a:ext uri="{FF2B5EF4-FFF2-40B4-BE49-F238E27FC236}">
                  <a16:creationId xmlns:a16="http://schemas.microsoft.com/office/drawing/2014/main" id="{8A7CCB3D-E2F7-2C27-4DDB-3239D85C1B54}"/>
                </a:ext>
              </a:extLst>
            </p:cNvPr>
            <p:cNvSpPr txBox="1">
              <a:spLocks noChangeArrowheads="1"/>
            </p:cNvSpPr>
            <p:nvPr/>
          </p:nvSpPr>
          <p:spPr bwMode="auto">
            <a:xfrm>
              <a:off x="5844571"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3" name="Text Box 15">
              <a:extLst>
                <a:ext uri="{FF2B5EF4-FFF2-40B4-BE49-F238E27FC236}">
                  <a16:creationId xmlns:a16="http://schemas.microsoft.com/office/drawing/2014/main" id="{79873117-002E-FD9F-01CC-9E7596C163DA}"/>
                </a:ext>
              </a:extLst>
            </p:cNvPr>
            <p:cNvSpPr txBox="1">
              <a:spLocks noChangeArrowheads="1"/>
            </p:cNvSpPr>
            <p:nvPr/>
          </p:nvSpPr>
          <p:spPr bwMode="auto">
            <a:xfrm>
              <a:off x="559425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4" name="Text Box 14">
              <a:extLst>
                <a:ext uri="{FF2B5EF4-FFF2-40B4-BE49-F238E27FC236}">
                  <a16:creationId xmlns:a16="http://schemas.microsoft.com/office/drawing/2014/main" id="{B3B34F58-2A92-528A-3AB9-13754C4C051A}"/>
                </a:ext>
              </a:extLst>
            </p:cNvPr>
            <p:cNvSpPr txBox="1">
              <a:spLocks noChangeArrowheads="1"/>
            </p:cNvSpPr>
            <p:nvPr/>
          </p:nvSpPr>
          <p:spPr bwMode="auto">
            <a:xfrm>
              <a:off x="6093967"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25" name="Text Box 13">
              <a:extLst>
                <a:ext uri="{FF2B5EF4-FFF2-40B4-BE49-F238E27FC236}">
                  <a16:creationId xmlns:a16="http://schemas.microsoft.com/office/drawing/2014/main" id="{DC5D63AF-5C3C-93B5-24C4-799BFD5F21E2}"/>
                </a:ext>
              </a:extLst>
            </p:cNvPr>
            <p:cNvSpPr txBox="1">
              <a:spLocks noChangeArrowheads="1"/>
            </p:cNvSpPr>
            <p:nvPr/>
          </p:nvSpPr>
          <p:spPr bwMode="auto">
            <a:xfrm>
              <a:off x="584457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6" name="Text Box 12">
              <a:extLst>
                <a:ext uri="{FF2B5EF4-FFF2-40B4-BE49-F238E27FC236}">
                  <a16:creationId xmlns:a16="http://schemas.microsoft.com/office/drawing/2014/main" id="{6D0B5283-59AA-D322-3E4F-DB0CE63111D3}"/>
                </a:ext>
              </a:extLst>
            </p:cNvPr>
            <p:cNvSpPr txBox="1">
              <a:spLocks noChangeArrowheads="1"/>
            </p:cNvSpPr>
            <p:nvPr/>
          </p:nvSpPr>
          <p:spPr bwMode="auto">
            <a:xfrm>
              <a:off x="559425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Text Box 11">
              <a:extLst>
                <a:ext uri="{FF2B5EF4-FFF2-40B4-BE49-F238E27FC236}">
                  <a16:creationId xmlns:a16="http://schemas.microsoft.com/office/drawing/2014/main" id="{03307250-5234-92B9-39D9-E3AC2CC66891}"/>
                </a:ext>
              </a:extLst>
            </p:cNvPr>
            <p:cNvSpPr txBox="1">
              <a:spLocks noChangeArrowheads="1"/>
            </p:cNvSpPr>
            <p:nvPr/>
          </p:nvSpPr>
          <p:spPr bwMode="auto">
            <a:xfrm>
              <a:off x="609396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Text Box 10">
              <a:extLst>
                <a:ext uri="{FF2B5EF4-FFF2-40B4-BE49-F238E27FC236}">
                  <a16:creationId xmlns:a16="http://schemas.microsoft.com/office/drawing/2014/main" id="{E5E14B6C-E5FF-2C55-6804-D57DC3544205}"/>
                </a:ext>
              </a:extLst>
            </p:cNvPr>
            <p:cNvSpPr txBox="1">
              <a:spLocks noChangeArrowheads="1"/>
            </p:cNvSpPr>
            <p:nvPr/>
          </p:nvSpPr>
          <p:spPr bwMode="auto">
            <a:xfrm>
              <a:off x="677613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9" name="Text Box 9">
              <a:extLst>
                <a:ext uri="{FF2B5EF4-FFF2-40B4-BE49-F238E27FC236}">
                  <a16:creationId xmlns:a16="http://schemas.microsoft.com/office/drawing/2014/main" id="{48BEC705-6F9A-FBD9-7EA9-14AABFEA1129}"/>
                </a:ext>
              </a:extLst>
            </p:cNvPr>
            <p:cNvSpPr txBox="1">
              <a:spLocks noChangeArrowheads="1"/>
            </p:cNvSpPr>
            <p:nvPr/>
          </p:nvSpPr>
          <p:spPr bwMode="auto">
            <a:xfrm>
              <a:off x="652674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Text Box 8">
              <a:extLst>
                <a:ext uri="{FF2B5EF4-FFF2-40B4-BE49-F238E27FC236}">
                  <a16:creationId xmlns:a16="http://schemas.microsoft.com/office/drawing/2014/main" id="{2881B003-5E53-08A5-DF76-A86E9BB140CC}"/>
                </a:ext>
              </a:extLst>
            </p:cNvPr>
            <p:cNvSpPr txBox="1">
              <a:spLocks noChangeArrowheads="1"/>
            </p:cNvSpPr>
            <p:nvPr/>
          </p:nvSpPr>
          <p:spPr bwMode="auto">
            <a:xfrm>
              <a:off x="702644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p>
          </p:txBody>
        </p:sp>
        <p:sp>
          <p:nvSpPr>
            <p:cNvPr id="31" name="Line 7">
              <a:extLst>
                <a:ext uri="{FF2B5EF4-FFF2-40B4-BE49-F238E27FC236}">
                  <a16:creationId xmlns:a16="http://schemas.microsoft.com/office/drawing/2014/main" id="{0F4FBF0D-B8E4-9A59-F259-4657ABE5E147}"/>
                </a:ext>
              </a:extLst>
            </p:cNvPr>
            <p:cNvSpPr>
              <a:spLocks noChangeShapeType="1"/>
            </p:cNvSpPr>
            <p:nvPr/>
          </p:nvSpPr>
          <p:spPr bwMode="auto">
            <a:xfrm>
              <a:off x="4797476" y="2824816"/>
              <a:ext cx="0" cy="26778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Line 6">
              <a:extLst>
                <a:ext uri="{FF2B5EF4-FFF2-40B4-BE49-F238E27FC236}">
                  <a16:creationId xmlns:a16="http://schemas.microsoft.com/office/drawing/2014/main" id="{FC048A13-C221-01BA-0556-53E6F12878B6}"/>
                </a:ext>
              </a:extLst>
            </p:cNvPr>
            <p:cNvSpPr>
              <a:spLocks noChangeShapeType="1"/>
            </p:cNvSpPr>
            <p:nvPr/>
          </p:nvSpPr>
          <p:spPr bwMode="auto">
            <a:xfrm>
              <a:off x="4797476" y="3348887"/>
              <a:ext cx="0" cy="26549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3" name="Line 5">
              <a:extLst>
                <a:ext uri="{FF2B5EF4-FFF2-40B4-BE49-F238E27FC236}">
                  <a16:creationId xmlns:a16="http://schemas.microsoft.com/office/drawing/2014/main" id="{02F0524A-75F4-B90E-A295-33FEF6484C22}"/>
                </a:ext>
              </a:extLst>
            </p:cNvPr>
            <p:cNvSpPr>
              <a:spLocks noChangeShapeType="1"/>
            </p:cNvSpPr>
            <p:nvPr/>
          </p:nvSpPr>
          <p:spPr bwMode="auto">
            <a:xfrm>
              <a:off x="5748297" y="3840885"/>
              <a:ext cx="0" cy="280605"/>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4" name="Line 4">
              <a:extLst>
                <a:ext uri="{FF2B5EF4-FFF2-40B4-BE49-F238E27FC236}">
                  <a16:creationId xmlns:a16="http://schemas.microsoft.com/office/drawing/2014/main" id="{A284F6A2-A702-492D-3983-CFB700827589}"/>
                </a:ext>
              </a:extLst>
            </p:cNvPr>
            <p:cNvSpPr>
              <a:spLocks noChangeShapeType="1"/>
            </p:cNvSpPr>
            <p:nvPr/>
          </p:nvSpPr>
          <p:spPr bwMode="auto">
            <a:xfrm>
              <a:off x="5408128" y="3221904"/>
              <a:ext cx="182464" cy="0"/>
            </a:xfrm>
            <a:prstGeom prst="line">
              <a:avLst/>
            </a:prstGeom>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5" name="Line 3">
              <a:extLst>
                <a:ext uri="{FF2B5EF4-FFF2-40B4-BE49-F238E27FC236}">
                  <a16:creationId xmlns:a16="http://schemas.microsoft.com/office/drawing/2014/main" id="{B0FCC05B-D1D4-6C3F-91C1-844F1C2179CA}"/>
                </a:ext>
              </a:extLst>
            </p:cNvPr>
            <p:cNvSpPr>
              <a:spLocks noChangeShapeType="1"/>
            </p:cNvSpPr>
            <p:nvPr/>
          </p:nvSpPr>
          <p:spPr bwMode="auto">
            <a:xfrm>
              <a:off x="5408128" y="3735429"/>
              <a:ext cx="169627" cy="0"/>
            </a:xfrm>
            <a:prstGeom prst="line">
              <a:avLst/>
            </a:prstGeom>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6" name="Line 2">
              <a:extLst>
                <a:ext uri="{FF2B5EF4-FFF2-40B4-BE49-F238E27FC236}">
                  <a16:creationId xmlns:a16="http://schemas.microsoft.com/office/drawing/2014/main" id="{95BCC2AD-7479-AB6B-03A6-95CA7AD31B7A}"/>
                </a:ext>
              </a:extLst>
            </p:cNvPr>
            <p:cNvSpPr>
              <a:spLocks noChangeShapeType="1"/>
            </p:cNvSpPr>
            <p:nvPr/>
          </p:nvSpPr>
          <p:spPr bwMode="auto">
            <a:xfrm>
              <a:off x="6353448" y="3735429"/>
              <a:ext cx="176045" cy="0"/>
            </a:xfrm>
            <a:prstGeom prst="line">
              <a:avLst/>
            </a:prstGeom>
            <a:ln w="12700">
              <a:solidFill>
                <a:srgbClr val="C0262E"/>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6" grpId="0"/>
      <p:bldP spid="3" grpId="0" bldLvl="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679257" y="1279198"/>
            <a:ext cx="5486400" cy="5114925"/>
          </a:xfrm>
          <a:prstGeom prst="rect">
            <a:avLst/>
          </a:prstGeom>
        </p:spPr>
      </p:pic>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7" name="文本框 6"/>
          <p:cNvSpPr txBox="1"/>
          <p:nvPr/>
        </p:nvSpPr>
        <p:spPr>
          <a:xfrm>
            <a:off x="7593272" y="2524564"/>
            <a:ext cx="2666546" cy="368300"/>
          </a:xfrm>
          <a:prstGeom prst="rect">
            <a:avLst/>
          </a:prstGeom>
          <a:noFill/>
        </p:spPr>
        <p:txBody>
          <a:bodyPr wrap="square" rtlCol="0">
            <a:spAutoFit/>
          </a:bodyPr>
          <a:lstStyle/>
          <a:p>
            <a:pPr algn="ctr"/>
            <a:r>
              <a:rPr lang="en-US" altLang="zh-CN" b="1" dirty="0">
                <a:solidFill>
                  <a:srgbClr val="C0262E"/>
                </a:solidFill>
                <a:latin typeface="微软雅黑" panose="020B0503020204020204" pitchFamily="34" charset="-122"/>
                <a:ea typeface="微软雅黑" panose="020B0503020204020204" pitchFamily="34" charset="-122"/>
              </a:rPr>
              <a:t>4. </a:t>
            </a:r>
            <a:r>
              <a:rPr lang="zh-CN" altLang="en-US" b="1" dirty="0">
                <a:solidFill>
                  <a:srgbClr val="C0262E"/>
                </a:solidFill>
                <a:latin typeface="微软雅黑" panose="020B0503020204020204" pitchFamily="34" charset="-122"/>
                <a:ea typeface="微软雅黑" panose="020B0503020204020204" pitchFamily="34" charset="-122"/>
              </a:rPr>
              <a:t>列表存储结构</a:t>
            </a:r>
          </a:p>
        </p:txBody>
      </p:sp>
      <p:sp>
        <p:nvSpPr>
          <p:cNvPr id="8" name="Text Box 3"/>
          <p:cNvSpPr txBox="1">
            <a:spLocks noChangeArrowheads="1"/>
          </p:cNvSpPr>
          <p:nvPr/>
        </p:nvSpPr>
        <p:spPr bwMode="auto">
          <a:xfrm>
            <a:off x="568178" y="1332151"/>
            <a:ext cx="6389893" cy="808990"/>
          </a:xfrm>
          <a:prstGeom prst="rect">
            <a:avLst/>
          </a:prstGeom>
          <a:noFill/>
          <a:ln w="9525">
            <a:noFill/>
            <a:miter lim="800000"/>
          </a:ln>
        </p:spPr>
        <p:txBody>
          <a:bodyPr wrap="square">
            <a:spAutoFit/>
          </a:bodyPr>
          <a:lstStyle/>
          <a:p>
            <a:pPr algn="just">
              <a:lnSpc>
                <a:spcPts val="2800"/>
              </a:lnSpc>
              <a:spcBef>
                <a:spcPts val="0"/>
              </a:spcBef>
            </a:pP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将树的列表表示（树的逻辑表示法之一）直接采用</a:t>
            </a:r>
            <a:r>
              <a:rPr kumimoji="1"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Python</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中的列表数据类型表示，称为树的</a:t>
            </a:r>
            <a:r>
              <a:rPr kumimoji="1"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列表存储结构</a:t>
            </a:r>
            <a:r>
              <a:rPr kumimoji="1"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5" name="组合 86"/>
          <p:cNvGrpSpPr/>
          <p:nvPr/>
        </p:nvGrpSpPr>
        <p:grpSpPr>
          <a:xfrm>
            <a:off x="689375" y="2893896"/>
            <a:ext cx="2278852" cy="1781354"/>
            <a:chOff x="2010635" y="2660694"/>
            <a:chExt cx="1346919" cy="1709306"/>
          </a:xfrm>
          <a:solidFill>
            <a:srgbClr val="F6B69B"/>
          </a:solidFill>
        </p:grpSpPr>
        <p:sp>
          <p:nvSpPr>
            <p:cNvPr id="6" name="Freeform 78"/>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Freeform 77"/>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Freeform 76"/>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Freeform 75"/>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Freeform 74"/>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Line 73"/>
            <p:cNvSpPr>
              <a:spLocks noChangeShapeType="1"/>
            </p:cNvSpPr>
            <p:nvPr/>
          </p:nvSpPr>
          <p:spPr bwMode="auto">
            <a:xfrm>
              <a:off x="2711143" y="3341115"/>
              <a:ext cx="259481" cy="284273"/>
            </a:xfrm>
            <a:prstGeom prst="line">
              <a:avLst/>
            </a:prstGeom>
            <a:grpFill/>
            <a:ln w="12700">
              <a:solidFill>
                <a:srgbClr val="C0262E"/>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Oval 72"/>
            <p:cNvSpPr>
              <a:spLocks noChangeArrowheads="1"/>
            </p:cNvSpPr>
            <p:nvPr/>
          </p:nvSpPr>
          <p:spPr bwMode="auto">
            <a:xfrm>
              <a:off x="2812002" y="2660694"/>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33" name="Oval 71"/>
            <p:cNvSpPr>
              <a:spLocks noChangeArrowheads="1"/>
            </p:cNvSpPr>
            <p:nvPr/>
          </p:nvSpPr>
          <p:spPr bwMode="auto">
            <a:xfrm>
              <a:off x="2455330" y="3145792"/>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34" name="Oval 70"/>
            <p:cNvSpPr>
              <a:spLocks noChangeArrowheads="1"/>
            </p:cNvSpPr>
            <p:nvPr/>
          </p:nvSpPr>
          <p:spPr bwMode="auto">
            <a:xfrm>
              <a:off x="3098073" y="3176053"/>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5" name="Oval 69"/>
            <p:cNvSpPr>
              <a:spLocks noChangeArrowheads="1"/>
            </p:cNvSpPr>
            <p:nvPr/>
          </p:nvSpPr>
          <p:spPr bwMode="auto">
            <a:xfrm>
              <a:off x="2912860" y="3618052"/>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6" name="Oval 68"/>
            <p:cNvSpPr>
              <a:spLocks noChangeArrowheads="1"/>
            </p:cNvSpPr>
            <p:nvPr/>
          </p:nvSpPr>
          <p:spPr bwMode="auto">
            <a:xfrm>
              <a:off x="2010635" y="3625388"/>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7" name="Oval 67"/>
            <p:cNvSpPr>
              <a:spLocks noChangeArrowheads="1"/>
            </p:cNvSpPr>
            <p:nvPr/>
          </p:nvSpPr>
          <p:spPr bwMode="auto">
            <a:xfrm>
              <a:off x="2455330" y="3610716"/>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8" name="Oval 65"/>
            <p:cNvSpPr>
              <a:spLocks noChangeArrowheads="1"/>
            </p:cNvSpPr>
            <p:nvPr/>
          </p:nvSpPr>
          <p:spPr bwMode="auto">
            <a:xfrm>
              <a:off x="2455330" y="4083893"/>
              <a:ext cx="259481" cy="286107"/>
            </a:xfrm>
            <a:prstGeom prst="ellipse">
              <a:avLst/>
            </a:prstGeom>
            <a:grp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grpSp>
      <p:sp>
        <p:nvSpPr>
          <p:cNvPr id="59" name="右箭头 88"/>
          <p:cNvSpPr/>
          <p:nvPr/>
        </p:nvSpPr>
        <p:spPr>
          <a:xfrm>
            <a:off x="3267152" y="3693785"/>
            <a:ext cx="500066" cy="285752"/>
          </a:xfrm>
          <a:prstGeom prst="rightArrow">
            <a:avLst/>
          </a:prstGeom>
          <a:solidFill>
            <a:srgbClr val="C0262E"/>
          </a:solidFill>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sp>
        <p:nvSpPr>
          <p:cNvPr id="9" name="TextBox 21"/>
          <p:cNvSpPr txBox="1"/>
          <p:nvPr/>
        </p:nvSpPr>
        <p:spPr>
          <a:xfrm>
            <a:off x="3767218" y="3700884"/>
            <a:ext cx="3644235" cy="337185"/>
          </a:xfrm>
          <a:prstGeom prst="rect">
            <a:avLst/>
          </a:prstGeom>
          <a:noFill/>
        </p:spPr>
        <p:txBody>
          <a:bodyPr wrap="square" rtlCol="0">
            <a:spAutoFit/>
          </a:bodyPr>
          <a:lstStyle/>
          <a:p>
            <a:pPr algn="l">
              <a:lnSpc>
                <a:spcPct val="100000"/>
              </a:lnSpc>
              <a:spcBef>
                <a:spcPts val="0"/>
              </a:spcBef>
            </a:pP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a:t>
            </a:r>
            <a:r>
              <a:rPr lang="en-US" altLang="zh-CN" sz="1600" dirty="0">
                <a:solidFill>
                  <a:srgbClr val="92D050"/>
                </a:solidFill>
                <a:latin typeface="微软雅黑" panose="020B0503020204020204" pitchFamily="34" charset="-122"/>
                <a:ea typeface="微软雅黑" panose="020B0503020204020204" pitchFamily="34" charset="-122"/>
                <a:cs typeface="Consolas" panose="020B0609020204030204" pitchFamily="49" charset="0"/>
              </a:rPr>
              <a:t>['B',['D'],['E',['G']],['F']</a:t>
            </a: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['C']</a:t>
            </a: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9"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41/42</a:t>
            </a:r>
          </a:p>
        </p:txBody>
      </p:sp>
      <p:sp>
        <p:nvSpPr>
          <p:cNvPr id="13" name="TextBox 42"/>
          <p:cNvSpPr txBox="1"/>
          <p:nvPr/>
        </p:nvSpPr>
        <p:spPr>
          <a:xfrm>
            <a:off x="542861" y="5210594"/>
            <a:ext cx="6647608" cy="49276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r>
              <a:rPr lang="zh-CN"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树的列表存储结构简单直观，其优缺点与孩子链存储结构相同。</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59" grpId="0" animBg="1"/>
      <p:bldP spid="9" grpId="0"/>
      <p:bldP spid="1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27844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6.1.6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树的存储结构</a:t>
            </a:r>
          </a:p>
        </p:txBody>
      </p:sp>
      <p:sp>
        <p:nvSpPr>
          <p:cNvPr id="5" name="Text Box 2"/>
          <p:cNvSpPr txBox="1">
            <a:spLocks noChangeArrowheads="1"/>
          </p:cNvSpPr>
          <p:nvPr/>
        </p:nvSpPr>
        <p:spPr bwMode="auto">
          <a:xfrm>
            <a:off x="1053074" y="947029"/>
            <a:ext cx="9476814" cy="42268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nSpc>
                <a:spcPts val="2800"/>
              </a:lnSpc>
            </a:pP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6.5】</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若一棵树采用列表存储结构</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存储，设计一个算法求其高度。</a:t>
            </a:r>
          </a:p>
        </p:txBody>
      </p:sp>
      <p:sp>
        <p:nvSpPr>
          <p:cNvPr id="6" name="Text Box 3"/>
          <p:cNvSpPr txBox="1">
            <a:spLocks noChangeArrowheads="1"/>
          </p:cNvSpPr>
          <p:nvPr/>
        </p:nvSpPr>
        <p:spPr bwMode="auto">
          <a:xfrm>
            <a:off x="1212633" y="1474679"/>
            <a:ext cx="9162488" cy="1168400"/>
          </a:xfrm>
          <a:prstGeom prst="rect">
            <a:avLst/>
          </a:prstGeom>
          <a:noFill/>
          <a:ln w="9525">
            <a:noFill/>
            <a:miter lim="800000"/>
          </a:ln>
        </p:spPr>
        <p:txBody>
          <a:bodyPr wrap="square">
            <a:spAutoFit/>
          </a:bodyPr>
          <a:lstStyle/>
          <a:p>
            <a:pPr>
              <a:lnSpc>
                <a:spcPts val="2800"/>
              </a:lnSpc>
              <a:spcBef>
                <a:spcPts val="600"/>
              </a:spcBef>
            </a:pP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：一棵树的高度为根的所有子树高度的最大值加</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。求整棵树的高度为“大问题”，求每棵子树高度为“小问题”。设</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f(t)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为求树</a:t>
            </a:r>
            <a:r>
              <a:rPr lang="en-US" altLang="zh-CN"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的高度，对应的递归模型如下：</a:t>
            </a:r>
          </a:p>
        </p:txBody>
      </p:sp>
      <p:sp>
        <p:nvSpPr>
          <p:cNvPr id="3" name="TextBox 8"/>
          <p:cNvSpPr txBox="1"/>
          <p:nvPr/>
        </p:nvSpPr>
        <p:spPr>
          <a:xfrm>
            <a:off x="1816879" y="3940498"/>
            <a:ext cx="8558242" cy="24726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def </a:t>
            </a:r>
            <a:r>
              <a:rPr lang="en-US" altLang="zh-CN"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Height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if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len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(t)==1: return 1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叶子结点高度为</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p>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m=</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len</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p>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p>
          <a:p>
            <a:pPr>
              <a:lnSpc>
                <a:spcPts val="2200"/>
              </a:lnSpc>
            </a:pP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for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in range(1,m):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遍历所有子树</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Height</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求子树</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的高度</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a:t>
            </a:r>
            <a:r>
              <a:rPr lang="en-US" altLang="zh-CN"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maxsh,sh</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求所有子树的最大高度</a:t>
            </a:r>
          </a:p>
          <a:p>
            <a:pPr>
              <a:lnSpc>
                <a:spcPts val="2200"/>
              </a:lnSpc>
            </a:pP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return maxsh+1</a:t>
            </a:r>
          </a:p>
        </p:txBody>
      </p:sp>
      <p:sp>
        <p:nvSpPr>
          <p:cNvPr id="4" name="下箭头 9"/>
          <p:cNvSpPr/>
          <p:nvPr/>
        </p:nvSpPr>
        <p:spPr>
          <a:xfrm>
            <a:off x="5639360" y="3613453"/>
            <a:ext cx="214314" cy="285752"/>
          </a:xfrm>
          <a:prstGeom prst="downArrow">
            <a:avLst/>
          </a:prstGeom>
          <a:solidFill>
            <a:srgbClr val="C0262E"/>
          </a:solidFill>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pic>
        <p:nvPicPr>
          <p:cNvPr id="7" name="Picture 3"/>
          <p:cNvPicPr>
            <a:picLocks noChangeAspect="1" noChangeArrowheads="1"/>
          </p:cNvPicPr>
          <p:nvPr/>
        </p:nvPicPr>
        <p:blipFill>
          <a:blip r:embed="rId2" cstate="print"/>
          <a:srcRect/>
          <a:stretch>
            <a:fillRect/>
          </a:stretch>
        </p:blipFill>
        <p:spPr bwMode="auto">
          <a:xfrm>
            <a:off x="3381656" y="2615504"/>
            <a:ext cx="4819650" cy="8572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42/42</a:t>
            </a:r>
          </a:p>
        </p:txBody>
      </p:sp>
      <p:sp>
        <p:nvSpPr>
          <p:cNvPr id="9" name="TextBox 21">
            <a:extLst>
              <a:ext uri="{FF2B5EF4-FFF2-40B4-BE49-F238E27FC236}">
                <a16:creationId xmlns:a16="http://schemas.microsoft.com/office/drawing/2014/main" id="{86FD2BE3-7029-78C1-E6F2-B250014EF320}"/>
              </a:ext>
            </a:extLst>
          </p:cNvPr>
          <p:cNvSpPr txBox="1"/>
          <p:nvPr/>
        </p:nvSpPr>
        <p:spPr>
          <a:xfrm>
            <a:off x="8499079" y="3091815"/>
            <a:ext cx="3644235" cy="584775"/>
          </a:xfrm>
          <a:prstGeom prst="rect">
            <a:avLst/>
          </a:prstGeom>
          <a:noFill/>
        </p:spPr>
        <p:txBody>
          <a:bodyPr wrap="square" rtlCol="0">
            <a:spAutoFit/>
          </a:bodyPr>
          <a:lstStyle/>
          <a:p>
            <a:pPr algn="l">
              <a:lnSpc>
                <a:spcPct val="100000"/>
              </a:lnSpc>
              <a:spcBef>
                <a:spcPts val="0"/>
              </a:spcBef>
            </a:pPr>
            <a:r>
              <a:rPr lang="zh-CN" altLang="en-US"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列表结构</a:t>
            </a:r>
            <a:endPar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ct val="100000"/>
              </a:lnSpc>
              <a:spcBef>
                <a:spcPts val="0"/>
              </a:spcBef>
            </a:pP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t=['A',</a:t>
            </a:r>
            <a:r>
              <a:rPr lang="en-US" altLang="zh-CN" sz="1600" dirty="0">
                <a:solidFill>
                  <a:srgbClr val="92D050"/>
                </a:solidFill>
                <a:latin typeface="微软雅黑" panose="020B0503020204020204" pitchFamily="34" charset="-122"/>
                <a:ea typeface="微软雅黑" panose="020B0503020204020204" pitchFamily="34" charset="-122"/>
                <a:cs typeface="Consolas" panose="020B0609020204030204" pitchFamily="49" charset="0"/>
              </a:rPr>
              <a:t>['B',['D'],['E',['G']],['F']</a:t>
            </a: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600"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['C']</a:t>
            </a:r>
            <a:r>
              <a:rPr lang="en-US"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6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6" grpId="0"/>
      <p:bldP spid="3" grpId="0" bldLvl="0" animBg="1"/>
      <p:bldP spid="4" grpId="0" animBg="1"/>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图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44546" cy="6858000"/>
          </a:xfrm>
          <a:prstGeom prst="rect">
            <a:avLst/>
          </a:prstGeom>
        </p:spPr>
      </p:pic>
      <p:sp>
        <p:nvSpPr>
          <p:cNvPr id="2" name="文本框 1"/>
          <p:cNvSpPr txBox="1"/>
          <p:nvPr/>
        </p:nvSpPr>
        <p:spPr>
          <a:xfrm>
            <a:off x="122" y="6489412"/>
            <a:ext cx="8424936" cy="368300"/>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本课件版权归清华大学出版社所有，仅提供教师教学使用，其他用途一律视为侵权</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arn(inVertical)">
                                      <p:cBhvr>
                                        <p:cTn id="9" dur="500"/>
                                        <p:tgtEl>
                                          <p:spTgt spid="2"/>
                                        </p:tgtEl>
                                      </p:cBhvr>
                                    </p:animEffect>
                                  </p:childTnLst>
                                  <p:subTnLst>
                                    <p:audio>
                                      <p:cMediaNode>
                                        <p:cTn display="0" masterRel="sameClick">
                                          <p:stCondLst>
                                            <p:cond evt="begin" delay="0">
                                              <p:tn val="7"/>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1008380"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a:t>
            </a:r>
          </a:p>
        </p:txBody>
      </p:sp>
      <p:sp>
        <p:nvSpPr>
          <p:cNvPr id="3" name="TextBox 10"/>
          <p:cNvSpPr txBox="1"/>
          <p:nvPr/>
        </p:nvSpPr>
        <p:spPr>
          <a:xfrm>
            <a:off x="1216049" y="1663188"/>
            <a:ext cx="8786842" cy="471106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ADT Tree</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0"/>
              </a:spcBef>
            </a:pPr>
            <a:r>
              <a:rPr lang="zh-CN" altLang="zh-CN" sz="18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数据对象：</a:t>
            </a: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D={</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0</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为</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E</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类型</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0"/>
              </a:spcBef>
            </a:pPr>
            <a:r>
              <a:rPr lang="zh-CN" altLang="zh-CN" sz="18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数据关系：</a:t>
            </a: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R={</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r={&lt;</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j</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&gt; | </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j</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D</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j</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，其中每个结点最多只有一个前驱</a:t>
            </a:r>
            <a:endPar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结点、可以有零个或多个后继结点，有且仅有一个结点即根</a:t>
            </a:r>
            <a:endPar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结点没有前驱结点</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0"/>
              </a:spcBef>
            </a:pPr>
            <a:r>
              <a:rPr lang="zh-CN" altLang="zh-CN" sz="18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基本运算：</a:t>
            </a: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CreateTree</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：由树的逻辑结构表示建立其存储结构。</a:t>
            </a: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DispTree</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输出</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树的括号表示串。</a:t>
            </a: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E </a:t>
            </a:r>
            <a:r>
              <a:rPr lang="en-US" altLang="zh-CN" sz="1800"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GetParent</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(int</a:t>
            </a:r>
            <a:r>
              <a:rPr lang="en-US" altLang="zh-CN" sz="1800" i="1"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：求编号为</a:t>
            </a:r>
            <a:r>
              <a:rPr lang="en-US" altLang="zh-CN" sz="1800" i="1" dirty="0" err="1">
                <a:solidFill>
                  <a:srgbClr val="525252"/>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的结点的双亲结点值。</a:t>
            </a: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ts val="2300"/>
              </a:lnSpc>
              <a:spcBef>
                <a:spcPts val="0"/>
              </a:spcBef>
            </a:pPr>
            <a:r>
              <a:rPr lang="en-US"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TextBox 5"/>
          <p:cNvSpPr txBox="1"/>
          <p:nvPr/>
        </p:nvSpPr>
        <p:spPr>
          <a:xfrm>
            <a:off x="1216049" y="1001743"/>
            <a:ext cx="3071834" cy="398780"/>
          </a:xfrm>
          <a:prstGeom prst="rect">
            <a:avLst/>
          </a:prstGeom>
          <a:noFill/>
        </p:spPr>
        <p:txBody>
          <a:bodyPr wrap="square" rtlCol="0">
            <a:spAutoFit/>
          </a:bodyPr>
          <a:lstStyle/>
          <a:p>
            <a:pPr algn="l">
              <a:lnSpc>
                <a:spcPct val="100000"/>
              </a:lnSpc>
              <a:spcBef>
                <a:spcPts val="0"/>
              </a:spcBef>
            </a:pPr>
            <a:r>
              <a:rPr lang="zh-CN" altLang="zh-CN" sz="2000" dirty="0">
                <a:solidFill>
                  <a:srgbClr val="525252"/>
                </a:solidFill>
                <a:latin typeface="微软雅黑" panose="020B0503020204020204" pitchFamily="34" charset="-122"/>
                <a:ea typeface="微软雅黑" panose="020B0503020204020204" pitchFamily="34" charset="-122"/>
              </a:rPr>
              <a:t>抽象数据类型树</a:t>
            </a:r>
            <a:r>
              <a:rPr lang="zh-CN" altLang="en-US" sz="2000" dirty="0">
                <a:solidFill>
                  <a:srgbClr val="525252"/>
                </a:solidFill>
                <a:latin typeface="微软雅黑" panose="020B0503020204020204" pitchFamily="34" charset="-122"/>
                <a:ea typeface="微软雅黑" panose="020B0503020204020204" pitchFamily="34" charset="-122"/>
              </a:rPr>
              <a:t>的描述</a:t>
            </a:r>
            <a:endPar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4/42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rotWithShape="1">
          <a:blip r:embed="rId2">
            <a:extLst>
              <a:ext uri="{28A0092B-C50C-407E-A947-70E740481C1C}">
                <a14:useLocalDpi xmlns:a14="http://schemas.microsoft.com/office/drawing/2010/main" val="0"/>
              </a:ext>
            </a:extLst>
          </a:blip>
          <a:srcRect l="12718" t="15389" r="18940" b="12728"/>
          <a:stretch>
            <a:fillRect/>
          </a:stretch>
        </p:blipFill>
        <p:spPr>
          <a:xfrm>
            <a:off x="5489343" y="2215454"/>
            <a:ext cx="5821947" cy="4418026"/>
          </a:xfrm>
          <a:prstGeom prst="rect">
            <a:avLst/>
          </a:prstGeom>
        </p:spPr>
      </p:pic>
      <p:sp>
        <p:nvSpPr>
          <p:cNvPr id="2" name="文本框 1"/>
          <p:cNvSpPr txBox="1"/>
          <p:nvPr/>
        </p:nvSpPr>
        <p:spPr>
          <a:xfrm>
            <a:off x="1053074" y="147761"/>
            <a:ext cx="40036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6.1.2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树的逻辑结构表示方法</a:t>
            </a:r>
          </a:p>
        </p:txBody>
      </p:sp>
      <p:sp>
        <p:nvSpPr>
          <p:cNvPr id="3" name="Text Box 4"/>
          <p:cNvSpPr txBox="1">
            <a:spLocks noChangeArrowheads="1"/>
          </p:cNvSpPr>
          <p:nvPr/>
        </p:nvSpPr>
        <p:spPr bwMode="auto">
          <a:xfrm>
            <a:off x="1053074" y="1218498"/>
            <a:ext cx="8645652" cy="8610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a:spAutoFit/>
          </a:bodyPr>
          <a:lstStyle/>
          <a:p>
            <a:pPr marL="342900" indent="-342900" algn="l">
              <a:lnSpc>
                <a:spcPts val="2800"/>
              </a:lnSpc>
              <a:spcBef>
                <a:spcPts val="0"/>
              </a:spcBef>
              <a:buFontTx/>
              <a:buBlip>
                <a:blip r:embed="rId3"/>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树形表示法</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。这是树的最基本的表示，使用一棵倒置的树表示树结构，非常直观和形象。</a:t>
            </a:r>
          </a:p>
        </p:txBody>
      </p:sp>
      <p:pic>
        <p:nvPicPr>
          <p:cNvPr id="6" name="Picture 2"/>
          <p:cNvPicPr>
            <a:picLocks noChangeAspect="1" noChangeArrowheads="1"/>
          </p:cNvPicPr>
          <p:nvPr/>
        </p:nvPicPr>
        <p:blipFill>
          <a:blip r:embed="rId4" cstate="print"/>
          <a:srcRect/>
          <a:stretch>
            <a:fillRect/>
          </a:stretch>
        </p:blipFill>
        <p:spPr bwMode="auto">
          <a:xfrm>
            <a:off x="6705445" y="3189319"/>
            <a:ext cx="1428750" cy="1428750"/>
          </a:xfrm>
          <a:prstGeom prst="rect">
            <a:avLst/>
          </a:prstGeom>
          <a:noFill/>
          <a:ln w="9525">
            <a:noFill/>
            <a:miter lim="800000"/>
            <a:headEnd/>
            <a:tailEnd/>
          </a:ln>
        </p:spPr>
      </p:pic>
      <p:pic>
        <p:nvPicPr>
          <p:cNvPr id="18" name="Picture 2"/>
          <p:cNvPicPr>
            <a:picLocks noChangeAspect="1" noChangeArrowheads="1"/>
          </p:cNvPicPr>
          <p:nvPr/>
        </p:nvPicPr>
        <p:blipFill>
          <a:blip r:embed="rId4" cstate="print"/>
          <a:srcRect/>
          <a:stretch>
            <a:fillRect/>
          </a:stretch>
        </p:blipFill>
        <p:spPr bwMode="auto">
          <a:xfrm rot="10800000">
            <a:off x="8724552" y="3189319"/>
            <a:ext cx="1428750" cy="1428750"/>
          </a:xfrm>
          <a:prstGeom prst="rect">
            <a:avLst/>
          </a:prstGeom>
          <a:noFill/>
          <a:ln w="9525">
            <a:noFill/>
            <a:miter lim="800000"/>
            <a:headEnd/>
            <a:tailEnd/>
          </a:ln>
        </p:spPr>
      </p:pic>
      <p:sp>
        <p:nvSpPr>
          <p:cNvPr id="19" name="右箭头 35"/>
          <p:cNvSpPr/>
          <p:nvPr/>
        </p:nvSpPr>
        <p:spPr>
          <a:xfrm>
            <a:off x="8153043" y="3789648"/>
            <a:ext cx="500066" cy="285752"/>
          </a:xfrm>
          <a:prstGeom prst="rightArrow">
            <a:avLst/>
          </a:prstGeom>
          <a:solidFill>
            <a:srgbClr val="C0262E"/>
          </a:solidFill>
          <a:ln>
            <a:no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1226106" y="2892841"/>
            <a:ext cx="3374469" cy="2116201"/>
            <a:chOff x="1226106" y="2892841"/>
            <a:chExt cx="3374469" cy="2116201"/>
          </a:xfrm>
        </p:grpSpPr>
        <p:sp>
          <p:nvSpPr>
            <p:cNvPr id="21" name="Freeform 45"/>
            <p:cNvSpPr/>
            <p:nvPr/>
          </p:nvSpPr>
          <p:spPr bwMode="auto">
            <a:xfrm>
              <a:off x="3071822" y="3745607"/>
              <a:ext cx="288932" cy="399145"/>
            </a:xfrm>
            <a:custGeom>
              <a:avLst/>
              <a:gdLst/>
              <a:ahLst/>
              <a:cxnLst>
                <a:cxn ang="0">
                  <a:pos x="285" y="0"/>
                </a:cxn>
                <a:cxn ang="0">
                  <a:pos x="0" y="405"/>
                </a:cxn>
              </a:cxnLst>
              <a:rect l="0" t="0" r="r" b="b"/>
              <a:pathLst>
                <a:path w="285" h="405">
                  <a:moveTo>
                    <a:pt x="285"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2" name="Freeform 44"/>
            <p:cNvSpPr/>
            <p:nvPr/>
          </p:nvSpPr>
          <p:spPr bwMode="auto">
            <a:xfrm>
              <a:off x="3542954" y="3760274"/>
              <a:ext cx="312650" cy="384478"/>
            </a:xfrm>
            <a:custGeom>
              <a:avLst/>
              <a:gdLst/>
              <a:ahLst/>
              <a:cxnLst>
                <a:cxn ang="0">
                  <a:pos x="0" y="0"/>
                </a:cxn>
                <a:cxn ang="0">
                  <a:pos x="308" y="390"/>
                </a:cxn>
              </a:cxnLst>
              <a:rect l="0" t="0" r="r" b="b"/>
              <a:pathLst>
                <a:path w="308" h="390">
                  <a:moveTo>
                    <a:pt x="0" y="0"/>
                  </a:moveTo>
                  <a:lnTo>
                    <a:pt x="308" y="390"/>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3" name="Line 43"/>
            <p:cNvSpPr>
              <a:spLocks noChangeShapeType="1"/>
            </p:cNvSpPr>
            <p:nvPr/>
          </p:nvSpPr>
          <p:spPr bwMode="auto">
            <a:xfrm>
              <a:off x="3889026" y="4424467"/>
              <a:ext cx="1078" cy="301716"/>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4" name="Freeform 42"/>
            <p:cNvSpPr/>
            <p:nvPr/>
          </p:nvSpPr>
          <p:spPr bwMode="auto">
            <a:xfrm>
              <a:off x="4000070" y="4352181"/>
              <a:ext cx="363321" cy="362478"/>
            </a:xfrm>
            <a:custGeom>
              <a:avLst/>
              <a:gdLst/>
              <a:ahLst/>
              <a:cxnLst>
                <a:cxn ang="0">
                  <a:pos x="0" y="0"/>
                </a:cxn>
                <a:cxn ang="0">
                  <a:pos x="337" y="346"/>
                </a:cxn>
              </a:cxnLst>
              <a:rect l="0" t="0" r="r" b="b"/>
              <a:pathLst>
                <a:path w="337" h="346">
                  <a:moveTo>
                    <a:pt x="0" y="0"/>
                  </a:moveTo>
                  <a:lnTo>
                    <a:pt x="337" y="346"/>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5" name="Freeform 41"/>
            <p:cNvSpPr/>
            <p:nvPr/>
          </p:nvSpPr>
          <p:spPr bwMode="auto">
            <a:xfrm>
              <a:off x="3354285" y="4307133"/>
              <a:ext cx="408602" cy="362478"/>
            </a:xfrm>
            <a:custGeom>
              <a:avLst/>
              <a:gdLst/>
              <a:ahLst/>
              <a:cxnLst>
                <a:cxn ang="0">
                  <a:pos x="404" y="0"/>
                </a:cxn>
                <a:cxn ang="0">
                  <a:pos x="0" y="369"/>
                </a:cxn>
              </a:cxnLst>
              <a:rect l="0" t="0" r="r" b="b"/>
              <a:pathLst>
                <a:path w="404" h="369">
                  <a:moveTo>
                    <a:pt x="404" y="0"/>
                  </a:moveTo>
                  <a:lnTo>
                    <a:pt x="0" y="36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6" name="Freeform 40"/>
            <p:cNvSpPr/>
            <p:nvPr/>
          </p:nvSpPr>
          <p:spPr bwMode="auto">
            <a:xfrm>
              <a:off x="1786721" y="3784369"/>
              <a:ext cx="132607" cy="393907"/>
            </a:xfrm>
            <a:custGeom>
              <a:avLst/>
              <a:gdLst/>
              <a:ahLst/>
              <a:cxnLst>
                <a:cxn ang="0">
                  <a:pos x="0" y="0"/>
                </a:cxn>
                <a:cxn ang="0">
                  <a:pos x="130" y="399"/>
                </a:cxn>
              </a:cxnLst>
              <a:rect l="0" t="0" r="r" b="b"/>
              <a:pathLst>
                <a:path w="130" h="399">
                  <a:moveTo>
                    <a:pt x="0" y="0"/>
                  </a:moveTo>
                  <a:lnTo>
                    <a:pt x="130" y="39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Freeform 39"/>
            <p:cNvSpPr/>
            <p:nvPr/>
          </p:nvSpPr>
          <p:spPr bwMode="auto">
            <a:xfrm>
              <a:off x="1371650" y="3783321"/>
              <a:ext cx="216699" cy="343621"/>
            </a:xfrm>
            <a:custGeom>
              <a:avLst/>
              <a:gdLst/>
              <a:ahLst/>
              <a:cxnLst>
                <a:cxn ang="0">
                  <a:pos x="201" y="0"/>
                </a:cxn>
                <a:cxn ang="0">
                  <a:pos x="0" y="328"/>
                </a:cxn>
              </a:cxnLst>
              <a:rect l="0" t="0" r="r" b="b"/>
              <a:pathLst>
                <a:path w="201" h="328">
                  <a:moveTo>
                    <a:pt x="201" y="0"/>
                  </a:moveTo>
                  <a:lnTo>
                    <a:pt x="0" y="328"/>
                  </a:lnTo>
                </a:path>
              </a:pathLst>
            </a:custGeom>
            <a:solidFill>
              <a:srgbClr val="FFFFFF"/>
            </a:solid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Freeform 38"/>
            <p:cNvSpPr/>
            <p:nvPr/>
          </p:nvSpPr>
          <p:spPr bwMode="auto">
            <a:xfrm>
              <a:off x="1764080" y="3096080"/>
              <a:ext cx="487304" cy="399145"/>
            </a:xfrm>
            <a:custGeom>
              <a:avLst/>
              <a:gdLst/>
              <a:ahLst/>
              <a:cxnLst>
                <a:cxn ang="0">
                  <a:pos x="480" y="0"/>
                </a:cxn>
                <a:cxn ang="0">
                  <a:pos x="0" y="405"/>
                </a:cxn>
              </a:cxnLst>
              <a:rect l="0" t="0" r="r" b="b"/>
              <a:pathLst>
                <a:path w="480" h="405">
                  <a:moveTo>
                    <a:pt x="480"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Line 37"/>
            <p:cNvSpPr>
              <a:spLocks noChangeShapeType="1"/>
            </p:cNvSpPr>
            <p:nvPr/>
          </p:nvSpPr>
          <p:spPr bwMode="auto">
            <a:xfrm>
              <a:off x="2407709" y="3196652"/>
              <a:ext cx="0" cy="1535817"/>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Oval 36"/>
            <p:cNvSpPr>
              <a:spLocks noChangeArrowheads="1"/>
            </p:cNvSpPr>
            <p:nvPr/>
          </p:nvSpPr>
          <p:spPr bwMode="auto">
            <a:xfrm>
              <a:off x="2241681" y="2892841"/>
              <a:ext cx="305104" cy="326859"/>
            </a:xfrm>
            <a:prstGeom prst="ellipse">
              <a:avLst/>
            </a:prstGeom>
            <a:solidFill>
              <a:srgbClr val="F6B69B"/>
            </a:solidFill>
            <a:ln>
              <a:solidFill>
                <a:srgbClr val="C0262E"/>
              </a:solidFill>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lnSpc>
                  <a:spcPts val="1920"/>
                </a:lnSpc>
              </a:pPr>
              <a:r>
                <a:rPr lang="en-US" altLang="zh-CN" sz="1600" dirty="0">
                  <a:solidFill>
                    <a:schemeClr val="tx1"/>
                  </a:solidFill>
                  <a:latin typeface="微软雅黑" panose="020B0503020204020204" pitchFamily="34" charset="-122"/>
                  <a:ea typeface="微软雅黑" panose="020B0503020204020204" pitchFamily="34" charset="-122"/>
                </a:rPr>
                <a:t>A</a:t>
              </a:r>
            </a:p>
          </p:txBody>
        </p:sp>
        <p:sp>
          <p:nvSpPr>
            <p:cNvPr id="31" name="Oval 35"/>
            <p:cNvSpPr>
              <a:spLocks noChangeArrowheads="1"/>
            </p:cNvSpPr>
            <p:nvPr/>
          </p:nvSpPr>
          <p:spPr bwMode="auto">
            <a:xfrm>
              <a:off x="2241681" y="3500463"/>
              <a:ext cx="305104" cy="326859"/>
            </a:xfrm>
            <a:prstGeom prst="ellipse">
              <a:avLst/>
            </a:prstGeom>
            <a:solidFill>
              <a:srgbClr val="F6B69B"/>
            </a:solidFill>
            <a:ln>
              <a:solidFill>
                <a:srgbClr val="C0262E"/>
              </a:solidFill>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lnSpc>
                  <a:spcPts val="1920"/>
                </a:lnSpc>
              </a:pPr>
              <a:r>
                <a:rPr lang="en-US" altLang="zh-CN" sz="1600" dirty="0">
                  <a:solidFill>
                    <a:schemeClr val="tx1"/>
                  </a:solidFill>
                  <a:latin typeface="微软雅黑" panose="020B0503020204020204" pitchFamily="34" charset="-122"/>
                  <a:ea typeface="微软雅黑" panose="020B0503020204020204" pitchFamily="34" charset="-122"/>
                </a:rPr>
                <a:t>C</a:t>
              </a:r>
            </a:p>
          </p:txBody>
        </p:sp>
        <p:sp>
          <p:nvSpPr>
            <p:cNvPr id="32" name="Oval 34"/>
            <p:cNvSpPr>
              <a:spLocks noChangeArrowheads="1"/>
            </p:cNvSpPr>
            <p:nvPr/>
          </p:nvSpPr>
          <p:spPr bwMode="auto">
            <a:xfrm>
              <a:off x="2241681" y="4103894"/>
              <a:ext cx="305104" cy="327906"/>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3" name="Oval 33"/>
            <p:cNvSpPr>
              <a:spLocks noChangeArrowheads="1"/>
            </p:cNvSpPr>
            <p:nvPr/>
          </p:nvSpPr>
          <p:spPr bwMode="auto">
            <a:xfrm>
              <a:off x="2241681" y="4682183"/>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J</a:t>
              </a:r>
            </a:p>
          </p:txBody>
        </p:sp>
        <p:sp>
          <p:nvSpPr>
            <p:cNvPr id="37" name="Oval 32"/>
            <p:cNvSpPr>
              <a:spLocks noChangeArrowheads="1"/>
            </p:cNvSpPr>
            <p:nvPr/>
          </p:nvSpPr>
          <p:spPr bwMode="auto">
            <a:xfrm>
              <a:off x="1526897" y="3500463"/>
              <a:ext cx="305104" cy="326859"/>
            </a:xfrm>
            <a:prstGeom prst="ellipse">
              <a:avLst/>
            </a:prstGeom>
            <a:solidFill>
              <a:srgbClr val="F6B69B"/>
            </a:solidFill>
            <a:ln>
              <a:solidFill>
                <a:srgbClr val="C0262E"/>
              </a:solidFill>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lnSpc>
                  <a:spcPts val="1920"/>
                </a:lnSpc>
              </a:pPr>
              <a:r>
                <a:rPr lang="en-US" altLang="zh-CN" sz="1600" dirty="0">
                  <a:solidFill>
                    <a:schemeClr val="tx1"/>
                  </a:solidFill>
                  <a:latin typeface="微软雅黑" panose="020B0503020204020204" pitchFamily="34" charset="-122"/>
                  <a:ea typeface="微软雅黑" panose="020B0503020204020204" pitchFamily="34" charset="-122"/>
                </a:rPr>
                <a:t>B</a:t>
              </a:r>
            </a:p>
          </p:txBody>
        </p:sp>
        <p:sp>
          <p:nvSpPr>
            <p:cNvPr id="38" name="Oval 31"/>
            <p:cNvSpPr>
              <a:spLocks noChangeArrowheads="1"/>
            </p:cNvSpPr>
            <p:nvPr/>
          </p:nvSpPr>
          <p:spPr bwMode="auto">
            <a:xfrm>
              <a:off x="1226106" y="4104942"/>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9" name="Oval 30"/>
            <p:cNvSpPr>
              <a:spLocks noChangeArrowheads="1"/>
            </p:cNvSpPr>
            <p:nvPr/>
          </p:nvSpPr>
          <p:spPr bwMode="auto">
            <a:xfrm>
              <a:off x="3259412" y="3500463"/>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40" name="Oval 29"/>
            <p:cNvSpPr>
              <a:spLocks noChangeArrowheads="1"/>
            </p:cNvSpPr>
            <p:nvPr/>
          </p:nvSpPr>
          <p:spPr bwMode="auto">
            <a:xfrm>
              <a:off x="1787799" y="4104942"/>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1" name="Oval 28"/>
            <p:cNvSpPr>
              <a:spLocks noChangeArrowheads="1"/>
            </p:cNvSpPr>
            <p:nvPr/>
          </p:nvSpPr>
          <p:spPr bwMode="auto">
            <a:xfrm>
              <a:off x="3707904" y="4104942"/>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I</a:t>
              </a:r>
            </a:p>
          </p:txBody>
        </p:sp>
        <p:sp>
          <p:nvSpPr>
            <p:cNvPr id="42" name="Oval 27"/>
            <p:cNvSpPr>
              <a:spLocks noChangeArrowheads="1"/>
            </p:cNvSpPr>
            <p:nvPr/>
          </p:nvSpPr>
          <p:spPr bwMode="auto">
            <a:xfrm>
              <a:off x="2910106" y="4104942"/>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3" name="Oval 26"/>
            <p:cNvSpPr>
              <a:spLocks noChangeArrowheads="1"/>
            </p:cNvSpPr>
            <p:nvPr/>
          </p:nvSpPr>
          <p:spPr bwMode="auto">
            <a:xfrm>
              <a:off x="4295471" y="4682183"/>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M</a:t>
              </a:r>
            </a:p>
          </p:txBody>
        </p:sp>
        <p:sp>
          <p:nvSpPr>
            <p:cNvPr id="44" name="Oval 25"/>
            <p:cNvSpPr>
              <a:spLocks noChangeArrowheads="1"/>
            </p:cNvSpPr>
            <p:nvPr/>
          </p:nvSpPr>
          <p:spPr bwMode="auto">
            <a:xfrm>
              <a:off x="3173164" y="4682183"/>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K</a:t>
              </a:r>
            </a:p>
          </p:txBody>
        </p:sp>
        <p:sp>
          <p:nvSpPr>
            <p:cNvPr id="45" name="Oval 24"/>
            <p:cNvSpPr>
              <a:spLocks noChangeArrowheads="1"/>
            </p:cNvSpPr>
            <p:nvPr/>
          </p:nvSpPr>
          <p:spPr bwMode="auto">
            <a:xfrm>
              <a:off x="3751028" y="4682183"/>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L</a:t>
              </a:r>
            </a:p>
          </p:txBody>
        </p:sp>
        <p:sp>
          <p:nvSpPr>
            <p:cNvPr id="46" name="Line 23"/>
            <p:cNvSpPr>
              <a:spLocks noChangeShapeType="1"/>
            </p:cNvSpPr>
            <p:nvPr/>
          </p:nvSpPr>
          <p:spPr bwMode="auto">
            <a:xfrm>
              <a:off x="2537082" y="3099223"/>
              <a:ext cx="743893" cy="496574"/>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47" name="Text Box 4"/>
          <p:cNvSpPr txBox="1">
            <a:spLocks noChangeArrowheads="1"/>
          </p:cNvSpPr>
          <p:nvPr/>
        </p:nvSpPr>
        <p:spPr bwMode="auto">
          <a:xfrm>
            <a:off x="1588349" y="5365024"/>
            <a:ext cx="2023158" cy="27447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r>
              <a:rPr kumimoji="0" lang="en-US" alt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r>
              <a:rPr kumimoji="0" lang="zh-CN" altLang="en-US"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）树形表示法</a:t>
            </a:r>
          </a:p>
        </p:txBody>
      </p:sp>
      <p:sp>
        <p:nvSpPr>
          <p:cNvPr id="51"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5/42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up)">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9"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3074" y="147761"/>
            <a:ext cx="40036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6.1.2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树的逻辑结构表示方法</a:t>
            </a:r>
          </a:p>
        </p:txBody>
      </p:sp>
      <p:sp>
        <p:nvSpPr>
          <p:cNvPr id="3" name="Text Box 4"/>
          <p:cNvSpPr txBox="1">
            <a:spLocks noChangeArrowheads="1"/>
          </p:cNvSpPr>
          <p:nvPr/>
        </p:nvSpPr>
        <p:spPr bwMode="auto">
          <a:xfrm>
            <a:off x="1135156" y="1130472"/>
            <a:ext cx="7286676" cy="4508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a:spAutoFit/>
          </a:bodyPr>
          <a:lstStyle/>
          <a:p>
            <a:pPr marL="342900" indent="-342900" algn="l">
              <a:lnSpc>
                <a:spcPct val="100000"/>
              </a:lnSpc>
              <a:buFontTx/>
              <a:buBlip>
                <a:blip r:embed="rId2"/>
              </a:buBlip>
            </a:pPr>
            <a:r>
              <a:rPr lang="zh-CN" altLang="en-US" sz="2000"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文氏图表示法</a:t>
            </a:r>
            <a:r>
              <a:rPr lang="zh-CN" altLang="en-US" sz="2000"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。使用集合以及集合的包含关系描述树结构。</a:t>
            </a:r>
          </a:p>
        </p:txBody>
      </p:sp>
      <p:sp>
        <p:nvSpPr>
          <p:cNvPr id="17" name="AutoShape 7"/>
          <p:cNvSpPr>
            <a:spLocks noChangeArrowheads="1"/>
          </p:cNvSpPr>
          <p:nvPr/>
        </p:nvSpPr>
        <p:spPr bwMode="auto">
          <a:xfrm>
            <a:off x="5252326" y="3598915"/>
            <a:ext cx="431800" cy="433388"/>
          </a:xfrm>
          <a:prstGeom prst="rightArrow">
            <a:avLst>
              <a:gd name="adj1" fmla="val 50000"/>
              <a:gd name="adj2" fmla="val 25000"/>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525252"/>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1293345" y="2685582"/>
            <a:ext cx="3628412" cy="2809555"/>
            <a:chOff x="1293345" y="2685582"/>
            <a:chExt cx="3628412" cy="2809555"/>
          </a:xfrm>
        </p:grpSpPr>
        <p:grpSp>
          <p:nvGrpSpPr>
            <p:cNvPr id="66" name="组合 65"/>
            <p:cNvGrpSpPr/>
            <p:nvPr/>
          </p:nvGrpSpPr>
          <p:grpSpPr>
            <a:xfrm>
              <a:off x="1293345" y="2685582"/>
              <a:ext cx="3628412" cy="2116201"/>
              <a:chOff x="1833563" y="2882386"/>
              <a:chExt cx="3628412" cy="2116201"/>
            </a:xfrm>
          </p:grpSpPr>
          <p:sp>
            <p:nvSpPr>
              <p:cNvPr id="19" name="Freeform 45"/>
              <p:cNvSpPr/>
              <p:nvPr/>
            </p:nvSpPr>
            <p:spPr bwMode="auto">
              <a:xfrm>
                <a:off x="3818177" y="3735152"/>
                <a:ext cx="310675" cy="399145"/>
              </a:xfrm>
              <a:custGeom>
                <a:avLst/>
                <a:gdLst/>
                <a:ahLst/>
                <a:cxnLst>
                  <a:cxn ang="0">
                    <a:pos x="285" y="0"/>
                  </a:cxn>
                  <a:cxn ang="0">
                    <a:pos x="0" y="405"/>
                  </a:cxn>
                </a:cxnLst>
                <a:rect l="0" t="0" r="r" b="b"/>
                <a:pathLst>
                  <a:path w="285" h="405">
                    <a:moveTo>
                      <a:pt x="285"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0" name="Freeform 44"/>
              <p:cNvSpPr/>
              <p:nvPr/>
            </p:nvSpPr>
            <p:spPr bwMode="auto">
              <a:xfrm>
                <a:off x="4324764" y="3749819"/>
                <a:ext cx="336178" cy="384478"/>
              </a:xfrm>
              <a:custGeom>
                <a:avLst/>
                <a:gdLst/>
                <a:ahLst/>
                <a:cxnLst>
                  <a:cxn ang="0">
                    <a:pos x="0" y="0"/>
                  </a:cxn>
                  <a:cxn ang="0">
                    <a:pos x="308" y="390"/>
                  </a:cxn>
                </a:cxnLst>
                <a:rect l="0" t="0" r="r" b="b"/>
                <a:pathLst>
                  <a:path w="308" h="390">
                    <a:moveTo>
                      <a:pt x="0" y="0"/>
                    </a:moveTo>
                    <a:lnTo>
                      <a:pt x="308" y="390"/>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1" name="Line 43"/>
              <p:cNvSpPr>
                <a:spLocks noChangeShapeType="1"/>
              </p:cNvSpPr>
              <p:nvPr/>
            </p:nvSpPr>
            <p:spPr bwMode="auto">
              <a:xfrm>
                <a:off x="4696879" y="4414012"/>
                <a:ext cx="1159" cy="301716"/>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2" name="Freeform 42"/>
              <p:cNvSpPr/>
              <p:nvPr/>
            </p:nvSpPr>
            <p:spPr bwMode="auto">
              <a:xfrm>
                <a:off x="4816279" y="4341726"/>
                <a:ext cx="390662" cy="362478"/>
              </a:xfrm>
              <a:custGeom>
                <a:avLst/>
                <a:gdLst/>
                <a:ahLst/>
                <a:cxnLst>
                  <a:cxn ang="0">
                    <a:pos x="0" y="0"/>
                  </a:cxn>
                  <a:cxn ang="0">
                    <a:pos x="337" y="346"/>
                  </a:cxn>
                </a:cxnLst>
                <a:rect l="0" t="0" r="r" b="b"/>
                <a:pathLst>
                  <a:path w="337" h="346">
                    <a:moveTo>
                      <a:pt x="0" y="0"/>
                    </a:moveTo>
                    <a:lnTo>
                      <a:pt x="337" y="346"/>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3" name="Freeform 41"/>
              <p:cNvSpPr/>
              <p:nvPr/>
            </p:nvSpPr>
            <p:spPr bwMode="auto">
              <a:xfrm>
                <a:off x="4121896" y="4296678"/>
                <a:ext cx="439351" cy="362478"/>
              </a:xfrm>
              <a:custGeom>
                <a:avLst/>
                <a:gdLst/>
                <a:ahLst/>
                <a:cxnLst>
                  <a:cxn ang="0">
                    <a:pos x="404" y="0"/>
                  </a:cxn>
                  <a:cxn ang="0">
                    <a:pos x="0" y="369"/>
                  </a:cxn>
                </a:cxnLst>
                <a:rect l="0" t="0" r="r" b="b"/>
                <a:pathLst>
                  <a:path w="404" h="369">
                    <a:moveTo>
                      <a:pt x="404" y="0"/>
                    </a:moveTo>
                    <a:lnTo>
                      <a:pt x="0" y="36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4" name="Freeform 40"/>
              <p:cNvSpPr/>
              <p:nvPr/>
            </p:nvSpPr>
            <p:spPr bwMode="auto">
              <a:xfrm>
                <a:off x="2436367" y="3773914"/>
                <a:ext cx="142586" cy="393907"/>
              </a:xfrm>
              <a:custGeom>
                <a:avLst/>
                <a:gdLst/>
                <a:ahLst/>
                <a:cxnLst>
                  <a:cxn ang="0">
                    <a:pos x="0" y="0"/>
                  </a:cxn>
                  <a:cxn ang="0">
                    <a:pos x="130" y="399"/>
                  </a:cxn>
                </a:cxnLst>
                <a:rect l="0" t="0" r="r" b="b"/>
                <a:pathLst>
                  <a:path w="130" h="399">
                    <a:moveTo>
                      <a:pt x="0" y="0"/>
                    </a:moveTo>
                    <a:lnTo>
                      <a:pt x="130" y="39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5" name="Freeform 39"/>
              <p:cNvSpPr/>
              <p:nvPr/>
            </p:nvSpPr>
            <p:spPr bwMode="auto">
              <a:xfrm>
                <a:off x="1990060" y="3772866"/>
                <a:ext cx="233007" cy="343621"/>
              </a:xfrm>
              <a:custGeom>
                <a:avLst/>
                <a:gdLst/>
                <a:ahLst/>
                <a:cxnLst>
                  <a:cxn ang="0">
                    <a:pos x="201" y="0"/>
                  </a:cxn>
                  <a:cxn ang="0">
                    <a:pos x="0" y="328"/>
                  </a:cxn>
                </a:cxnLst>
                <a:rect l="0" t="0" r="r" b="b"/>
                <a:pathLst>
                  <a:path w="201" h="328">
                    <a:moveTo>
                      <a:pt x="201" y="0"/>
                    </a:moveTo>
                    <a:lnTo>
                      <a:pt x="0" y="328"/>
                    </a:lnTo>
                  </a:path>
                </a:pathLst>
              </a:custGeom>
              <a:solidFill>
                <a:srgbClr val="FFFFFF"/>
              </a:solid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6" name="Freeform 38"/>
              <p:cNvSpPr/>
              <p:nvPr/>
            </p:nvSpPr>
            <p:spPr bwMode="auto">
              <a:xfrm>
                <a:off x="2412022" y="3085625"/>
                <a:ext cx="523976" cy="399145"/>
              </a:xfrm>
              <a:custGeom>
                <a:avLst/>
                <a:gdLst/>
                <a:ahLst/>
                <a:cxnLst>
                  <a:cxn ang="0">
                    <a:pos x="480" y="0"/>
                  </a:cxn>
                  <a:cxn ang="0">
                    <a:pos x="0" y="405"/>
                  </a:cxn>
                </a:cxnLst>
                <a:rect l="0" t="0" r="r" b="b"/>
                <a:pathLst>
                  <a:path w="480" h="405">
                    <a:moveTo>
                      <a:pt x="480"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Line 37"/>
              <p:cNvSpPr>
                <a:spLocks noChangeShapeType="1"/>
              </p:cNvSpPr>
              <p:nvPr/>
            </p:nvSpPr>
            <p:spPr bwMode="auto">
              <a:xfrm>
                <a:off x="3104087" y="3186197"/>
                <a:ext cx="0" cy="1535817"/>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Oval 36"/>
              <p:cNvSpPr>
                <a:spLocks noChangeArrowheads="1"/>
              </p:cNvSpPr>
              <p:nvPr/>
            </p:nvSpPr>
            <p:spPr bwMode="auto">
              <a:xfrm>
                <a:off x="2925564" y="2882386"/>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9" name="Oval 35"/>
              <p:cNvSpPr>
                <a:spLocks noChangeArrowheads="1"/>
              </p:cNvSpPr>
              <p:nvPr/>
            </p:nvSpPr>
            <p:spPr bwMode="auto">
              <a:xfrm>
                <a:off x="2925564" y="3490008"/>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0" name="Oval 34"/>
              <p:cNvSpPr>
                <a:spLocks noChangeArrowheads="1"/>
              </p:cNvSpPr>
              <p:nvPr/>
            </p:nvSpPr>
            <p:spPr bwMode="auto">
              <a:xfrm>
                <a:off x="2925564" y="4093439"/>
                <a:ext cx="328064" cy="327906"/>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1" name="Oval 33"/>
              <p:cNvSpPr>
                <a:spLocks noChangeArrowheads="1"/>
              </p:cNvSpPr>
              <p:nvPr/>
            </p:nvSpPr>
            <p:spPr bwMode="auto">
              <a:xfrm>
                <a:off x="2925564" y="4671728"/>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J</a:t>
                </a:r>
              </a:p>
            </p:txBody>
          </p:sp>
          <p:sp>
            <p:nvSpPr>
              <p:cNvPr id="33" name="Oval 32"/>
              <p:cNvSpPr>
                <a:spLocks noChangeArrowheads="1"/>
              </p:cNvSpPr>
              <p:nvPr/>
            </p:nvSpPr>
            <p:spPr bwMode="auto">
              <a:xfrm>
                <a:off x="2156990" y="3490008"/>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35" name="Oval 31"/>
              <p:cNvSpPr>
                <a:spLocks noChangeArrowheads="1"/>
              </p:cNvSpPr>
              <p:nvPr/>
            </p:nvSpPr>
            <p:spPr bwMode="auto">
              <a:xfrm>
                <a:off x="1833563" y="4094487"/>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6" name="Oval 30"/>
              <p:cNvSpPr>
                <a:spLocks noChangeArrowheads="1"/>
              </p:cNvSpPr>
              <p:nvPr/>
            </p:nvSpPr>
            <p:spPr bwMode="auto">
              <a:xfrm>
                <a:off x="4019884" y="3490008"/>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7" name="Oval 29"/>
              <p:cNvSpPr>
                <a:spLocks noChangeArrowheads="1"/>
              </p:cNvSpPr>
              <p:nvPr/>
            </p:nvSpPr>
            <p:spPr bwMode="auto">
              <a:xfrm>
                <a:off x="2437526" y="4094487"/>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8" name="Oval 28"/>
              <p:cNvSpPr>
                <a:spLocks noChangeArrowheads="1"/>
              </p:cNvSpPr>
              <p:nvPr/>
            </p:nvSpPr>
            <p:spPr bwMode="auto">
              <a:xfrm>
                <a:off x="4502127" y="4094487"/>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I</a:t>
                </a:r>
              </a:p>
            </p:txBody>
          </p:sp>
          <p:sp>
            <p:nvSpPr>
              <p:cNvPr id="39" name="Oval 27"/>
              <p:cNvSpPr>
                <a:spLocks noChangeArrowheads="1"/>
              </p:cNvSpPr>
              <p:nvPr/>
            </p:nvSpPr>
            <p:spPr bwMode="auto">
              <a:xfrm>
                <a:off x="3644291" y="4094487"/>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0" name="Oval 26"/>
              <p:cNvSpPr>
                <a:spLocks noChangeArrowheads="1"/>
              </p:cNvSpPr>
              <p:nvPr/>
            </p:nvSpPr>
            <p:spPr bwMode="auto">
              <a:xfrm>
                <a:off x="5133911" y="4671728"/>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M</a:t>
                </a:r>
              </a:p>
            </p:txBody>
          </p:sp>
          <p:sp>
            <p:nvSpPr>
              <p:cNvPr id="41" name="Oval 25"/>
              <p:cNvSpPr>
                <a:spLocks noChangeArrowheads="1"/>
              </p:cNvSpPr>
              <p:nvPr/>
            </p:nvSpPr>
            <p:spPr bwMode="auto">
              <a:xfrm>
                <a:off x="3927145" y="4671728"/>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K</a:t>
                </a:r>
              </a:p>
            </p:txBody>
          </p:sp>
          <p:sp>
            <p:nvSpPr>
              <p:cNvPr id="42" name="Oval 24"/>
              <p:cNvSpPr>
                <a:spLocks noChangeArrowheads="1"/>
              </p:cNvSpPr>
              <p:nvPr/>
            </p:nvSpPr>
            <p:spPr bwMode="auto">
              <a:xfrm>
                <a:off x="4548496" y="4671728"/>
                <a:ext cx="32806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L</a:t>
                </a:r>
              </a:p>
            </p:txBody>
          </p:sp>
          <p:sp>
            <p:nvSpPr>
              <p:cNvPr id="43" name="Line 23"/>
              <p:cNvSpPr>
                <a:spLocks noChangeShapeType="1"/>
              </p:cNvSpPr>
              <p:nvPr/>
            </p:nvSpPr>
            <p:spPr bwMode="auto">
              <a:xfrm>
                <a:off x="3243195" y="3088768"/>
                <a:ext cx="799874" cy="496574"/>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44" name="Text Box 4"/>
            <p:cNvSpPr txBox="1">
              <a:spLocks noChangeArrowheads="1"/>
            </p:cNvSpPr>
            <p:nvPr/>
          </p:nvSpPr>
          <p:spPr bwMode="auto">
            <a:xfrm>
              <a:off x="1616772" y="5220659"/>
              <a:ext cx="2147982" cy="27447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r>
                <a:rPr kumimoji="0" lang="en-US" alt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r>
                <a:rPr kumimoji="0" lang="zh-CN" altLang="en-US"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）树形表示法</a:t>
              </a:r>
            </a:p>
          </p:txBody>
        </p:sp>
      </p:grpSp>
      <p:grpSp>
        <p:nvGrpSpPr>
          <p:cNvPr id="45" name="组合 49"/>
          <p:cNvGrpSpPr/>
          <p:nvPr/>
        </p:nvGrpSpPr>
        <p:grpSpPr>
          <a:xfrm>
            <a:off x="6479720" y="2615192"/>
            <a:ext cx="4262438" cy="2910350"/>
            <a:chOff x="4113330" y="1579993"/>
            <a:chExt cx="3626746" cy="2910350"/>
          </a:xfrm>
        </p:grpSpPr>
        <p:sp>
          <p:nvSpPr>
            <p:cNvPr id="46" name="Oval 22"/>
            <p:cNvSpPr>
              <a:spLocks noChangeArrowheads="1"/>
            </p:cNvSpPr>
            <p:nvPr/>
          </p:nvSpPr>
          <p:spPr bwMode="auto">
            <a:xfrm>
              <a:off x="4113330" y="1579993"/>
              <a:ext cx="3626746" cy="2518489"/>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7" name="Oval 21"/>
            <p:cNvSpPr>
              <a:spLocks noChangeArrowheads="1"/>
            </p:cNvSpPr>
            <p:nvPr/>
          </p:nvSpPr>
          <p:spPr bwMode="auto">
            <a:xfrm>
              <a:off x="6236119" y="1815708"/>
              <a:ext cx="1135245" cy="2029248"/>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8" name="Oval 20"/>
            <p:cNvSpPr>
              <a:spLocks noChangeArrowheads="1"/>
            </p:cNvSpPr>
            <p:nvPr/>
          </p:nvSpPr>
          <p:spPr bwMode="auto">
            <a:xfrm>
              <a:off x="6783797" y="2005328"/>
              <a:ext cx="305104" cy="326859"/>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9" name="Oval 19"/>
            <p:cNvSpPr>
              <a:spLocks noChangeArrowheads="1"/>
            </p:cNvSpPr>
            <p:nvPr/>
          </p:nvSpPr>
          <p:spPr bwMode="auto">
            <a:xfrm>
              <a:off x="6348242" y="2591998"/>
              <a:ext cx="895905" cy="1137720"/>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0" name="Oval 18"/>
            <p:cNvSpPr>
              <a:spLocks noChangeArrowheads="1"/>
            </p:cNvSpPr>
            <p:nvPr/>
          </p:nvSpPr>
          <p:spPr bwMode="auto">
            <a:xfrm>
              <a:off x="6414007" y="3159810"/>
              <a:ext cx="305104" cy="326859"/>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L</a:t>
              </a:r>
            </a:p>
          </p:txBody>
        </p:sp>
        <p:sp>
          <p:nvSpPr>
            <p:cNvPr id="51" name="Oval 17"/>
            <p:cNvSpPr>
              <a:spLocks noChangeArrowheads="1"/>
            </p:cNvSpPr>
            <p:nvPr/>
          </p:nvSpPr>
          <p:spPr bwMode="auto">
            <a:xfrm>
              <a:off x="6381664" y="2170853"/>
              <a:ext cx="364400" cy="306954"/>
            </a:xfrm>
            <a:prstGeom prst="ellipse">
              <a:avLst/>
            </a:prstGeom>
            <a:noFill/>
            <a:ln w="9525">
              <a:no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52" name="Oval 16"/>
            <p:cNvSpPr>
              <a:spLocks noChangeArrowheads="1"/>
            </p:cNvSpPr>
            <p:nvPr/>
          </p:nvSpPr>
          <p:spPr bwMode="auto">
            <a:xfrm>
              <a:off x="6824765" y="2742856"/>
              <a:ext cx="305104" cy="326859"/>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K</a:t>
              </a:r>
            </a:p>
          </p:txBody>
        </p:sp>
        <p:sp>
          <p:nvSpPr>
            <p:cNvPr id="53" name="Oval 15"/>
            <p:cNvSpPr>
              <a:spLocks noChangeArrowheads="1"/>
            </p:cNvSpPr>
            <p:nvPr/>
          </p:nvSpPr>
          <p:spPr bwMode="auto">
            <a:xfrm>
              <a:off x="6438803" y="2742856"/>
              <a:ext cx="364400" cy="308002"/>
            </a:xfrm>
            <a:prstGeom prst="ellipse">
              <a:avLst/>
            </a:prstGeom>
            <a:noFill/>
            <a:ln w="9525">
              <a:no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I</a:t>
              </a:r>
            </a:p>
          </p:txBody>
        </p:sp>
        <p:sp>
          <p:nvSpPr>
            <p:cNvPr id="54" name="Oval 14"/>
            <p:cNvSpPr>
              <a:spLocks noChangeArrowheads="1"/>
            </p:cNvSpPr>
            <p:nvPr/>
          </p:nvSpPr>
          <p:spPr bwMode="auto">
            <a:xfrm>
              <a:off x="6834468" y="3127334"/>
              <a:ext cx="364400" cy="306954"/>
            </a:xfrm>
            <a:prstGeom prst="ellipse">
              <a:avLst/>
            </a:prstGeom>
            <a:no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M</a:t>
              </a:r>
            </a:p>
          </p:txBody>
        </p:sp>
        <p:sp>
          <p:nvSpPr>
            <p:cNvPr id="55" name="Oval 13"/>
            <p:cNvSpPr>
              <a:spLocks noChangeArrowheads="1"/>
            </p:cNvSpPr>
            <p:nvPr/>
          </p:nvSpPr>
          <p:spPr bwMode="auto">
            <a:xfrm>
              <a:off x="5299246" y="2044091"/>
              <a:ext cx="846313" cy="169191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6" name="Oval 12"/>
            <p:cNvSpPr>
              <a:spLocks noChangeArrowheads="1"/>
            </p:cNvSpPr>
            <p:nvPr/>
          </p:nvSpPr>
          <p:spPr bwMode="auto">
            <a:xfrm>
              <a:off x="5481446" y="2601427"/>
              <a:ext cx="512100" cy="986862"/>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7" name="Oval 11"/>
            <p:cNvSpPr>
              <a:spLocks noChangeArrowheads="1"/>
            </p:cNvSpPr>
            <p:nvPr/>
          </p:nvSpPr>
          <p:spPr bwMode="auto">
            <a:xfrm>
              <a:off x="5524570" y="2220091"/>
              <a:ext cx="364400" cy="308002"/>
            </a:xfrm>
            <a:prstGeom prst="ellipse">
              <a:avLst/>
            </a:prstGeom>
            <a:noFill/>
            <a:ln w="9525">
              <a:no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58" name="Oval 10"/>
            <p:cNvSpPr>
              <a:spLocks noChangeArrowheads="1"/>
            </p:cNvSpPr>
            <p:nvPr/>
          </p:nvSpPr>
          <p:spPr bwMode="auto">
            <a:xfrm>
              <a:off x="5569851" y="2664284"/>
              <a:ext cx="365478" cy="306954"/>
            </a:xfrm>
            <a:prstGeom prst="ellipse">
              <a:avLst/>
            </a:prstGeom>
            <a:noFill/>
            <a:ln w="9525">
              <a:no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59" name="Oval 9"/>
            <p:cNvSpPr>
              <a:spLocks noChangeArrowheads="1"/>
            </p:cNvSpPr>
            <p:nvPr/>
          </p:nvSpPr>
          <p:spPr bwMode="auto">
            <a:xfrm>
              <a:off x="5542898" y="3130477"/>
              <a:ext cx="305104" cy="326859"/>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J</a:t>
              </a:r>
            </a:p>
          </p:txBody>
        </p:sp>
        <p:sp>
          <p:nvSpPr>
            <p:cNvPr id="60" name="Oval 8"/>
            <p:cNvSpPr>
              <a:spLocks noChangeArrowheads="1"/>
            </p:cNvSpPr>
            <p:nvPr/>
          </p:nvSpPr>
          <p:spPr bwMode="auto">
            <a:xfrm>
              <a:off x="4250250" y="2398188"/>
              <a:ext cx="953045" cy="998386"/>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1" name="Oval 7"/>
            <p:cNvSpPr>
              <a:spLocks noChangeArrowheads="1"/>
            </p:cNvSpPr>
            <p:nvPr/>
          </p:nvSpPr>
          <p:spPr bwMode="auto">
            <a:xfrm>
              <a:off x="4326795" y="2820380"/>
              <a:ext cx="305104" cy="326859"/>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62" name="Oval 6"/>
            <p:cNvSpPr>
              <a:spLocks noChangeArrowheads="1"/>
            </p:cNvSpPr>
            <p:nvPr/>
          </p:nvSpPr>
          <p:spPr bwMode="auto">
            <a:xfrm>
              <a:off x="4534870" y="2448474"/>
              <a:ext cx="364400" cy="306954"/>
            </a:xfrm>
            <a:prstGeom prst="ellipse">
              <a:avLst/>
            </a:prstGeom>
            <a:noFill/>
            <a:ln w="9525">
              <a:no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63" name="Oval 5"/>
            <p:cNvSpPr>
              <a:spLocks noChangeArrowheads="1"/>
            </p:cNvSpPr>
            <p:nvPr/>
          </p:nvSpPr>
          <p:spPr bwMode="auto">
            <a:xfrm>
              <a:off x="4746178" y="2817237"/>
              <a:ext cx="306182" cy="326859"/>
            </a:xfrm>
            <a:prstGeom prst="ellipse">
              <a:avLst/>
            </a:prstGeom>
            <a:no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64" name="Text Box 3"/>
            <p:cNvSpPr txBox="1">
              <a:spLocks noChangeArrowheads="1"/>
            </p:cNvSpPr>
            <p:nvPr/>
          </p:nvSpPr>
          <p:spPr bwMode="auto">
            <a:xfrm>
              <a:off x="4668242" y="4214818"/>
              <a:ext cx="2252491" cy="275525"/>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r>
                <a:rPr kumimoji="0" lang="en-US" alt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r>
                <a:rPr kumimoji="0" lang="zh-CN" altLang="en-US"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）文氏图表示法</a:t>
              </a:r>
            </a:p>
          </p:txBody>
        </p:sp>
        <p:sp>
          <p:nvSpPr>
            <p:cNvPr id="65" name="Oval 2"/>
            <p:cNvSpPr>
              <a:spLocks noChangeArrowheads="1"/>
            </p:cNvSpPr>
            <p:nvPr/>
          </p:nvSpPr>
          <p:spPr bwMode="auto">
            <a:xfrm>
              <a:off x="4873395" y="1913138"/>
              <a:ext cx="364400" cy="306954"/>
            </a:xfrm>
            <a:prstGeom prst="ellipse">
              <a:avLst/>
            </a:prstGeom>
            <a:noFill/>
            <a:ln w="9525">
              <a:no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grpSp>
      <p:sp>
        <p:nvSpPr>
          <p:cNvPr id="68"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6/42</a:t>
            </a:r>
          </a:p>
        </p:txBody>
      </p:sp>
      <p:sp>
        <p:nvSpPr>
          <p:cNvPr id="4" name="对话气泡: 矩形 3">
            <a:extLst>
              <a:ext uri="{FF2B5EF4-FFF2-40B4-BE49-F238E27FC236}">
                <a16:creationId xmlns:a16="http://schemas.microsoft.com/office/drawing/2014/main" id="{D62EBBA5-CCAA-7073-5044-83EAB10D6089}"/>
              </a:ext>
            </a:extLst>
          </p:cNvPr>
          <p:cNvSpPr/>
          <p:nvPr/>
        </p:nvSpPr>
        <p:spPr>
          <a:xfrm>
            <a:off x="3575882" y="5997899"/>
            <a:ext cx="5530483" cy="531989"/>
          </a:xfrm>
          <a:prstGeom prst="wedgeRectCallout">
            <a:avLst>
              <a:gd name="adj1" fmla="val 38646"/>
              <a:gd name="adj2" fmla="val -11990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0" i="0" dirty="0">
                <a:solidFill>
                  <a:srgbClr val="333333"/>
                </a:solidFill>
                <a:effectLst/>
                <a:latin typeface="Helvetica Neue"/>
              </a:rPr>
              <a:t>在不太严格的意义下用以表示集合的一种草图</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up)">
                                      <p:cBhvr>
                                        <p:cTn id="16" dur="500"/>
                                        <p:tgtEl>
                                          <p:spTgt spid="6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left)">
                                      <p:cBhvr>
                                        <p:cTn id="24" dur="500"/>
                                        <p:tgtEl>
                                          <p:spTgt spid="45"/>
                                        </p:tgtEl>
                                      </p:cBhvr>
                                    </p:animEffec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7"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926912" y="1124983"/>
            <a:ext cx="5473887" cy="517274"/>
            <a:chOff x="1396240" y="2304668"/>
            <a:chExt cx="2107000" cy="480002"/>
          </a:xfrm>
        </p:grpSpPr>
        <p:sp>
          <p:nvSpPr>
            <p:cNvPr id="29" name="矩形: 圆角 28"/>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433295" y="2360437"/>
              <a:ext cx="2069945" cy="34176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凹入表示法。使用线段的伸缩关系描述树结构。</a:t>
              </a:r>
            </a:p>
          </p:txBody>
        </p:sp>
      </p:grpSp>
      <p:sp>
        <p:nvSpPr>
          <p:cNvPr id="2" name="AutoShape 6"/>
          <p:cNvSpPr>
            <a:spLocks noChangeArrowheads="1"/>
          </p:cNvSpPr>
          <p:nvPr/>
        </p:nvSpPr>
        <p:spPr bwMode="auto">
          <a:xfrm>
            <a:off x="6984555" y="3424953"/>
            <a:ext cx="431800" cy="433388"/>
          </a:xfrm>
          <a:prstGeom prst="rightArrow">
            <a:avLst>
              <a:gd name="adj1" fmla="val 50000"/>
              <a:gd name="adj2" fmla="val 25000"/>
            </a:avLst>
          </a:prstGeom>
          <a:solidFill>
            <a:srgbClr val="C0262E"/>
          </a:solidFill>
          <a:ln>
            <a:solidFill>
              <a:srgbClr val="C0262E"/>
            </a:solidFill>
          </a:ln>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a:solidFill>
                <a:srgbClr val="525252"/>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194710" y="2467644"/>
            <a:ext cx="3374469" cy="3294988"/>
            <a:chOff x="3194710" y="2467644"/>
            <a:chExt cx="3374469" cy="3294988"/>
          </a:xfrm>
        </p:grpSpPr>
        <p:sp>
          <p:nvSpPr>
            <p:cNvPr id="5" name="Freeform 45"/>
            <p:cNvSpPr/>
            <p:nvPr/>
          </p:nvSpPr>
          <p:spPr bwMode="auto">
            <a:xfrm>
              <a:off x="5040426" y="3320410"/>
              <a:ext cx="288932" cy="399145"/>
            </a:xfrm>
            <a:custGeom>
              <a:avLst/>
              <a:gdLst/>
              <a:ahLst/>
              <a:cxnLst>
                <a:cxn ang="0">
                  <a:pos x="285" y="0"/>
                </a:cxn>
                <a:cxn ang="0">
                  <a:pos x="0" y="405"/>
                </a:cxn>
              </a:cxnLst>
              <a:rect l="0" t="0" r="r" b="b"/>
              <a:pathLst>
                <a:path w="285" h="405">
                  <a:moveTo>
                    <a:pt x="285"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Freeform 44"/>
            <p:cNvSpPr/>
            <p:nvPr/>
          </p:nvSpPr>
          <p:spPr bwMode="auto">
            <a:xfrm>
              <a:off x="5511558" y="3335077"/>
              <a:ext cx="312650" cy="384478"/>
            </a:xfrm>
            <a:custGeom>
              <a:avLst/>
              <a:gdLst/>
              <a:ahLst/>
              <a:cxnLst>
                <a:cxn ang="0">
                  <a:pos x="0" y="0"/>
                </a:cxn>
                <a:cxn ang="0">
                  <a:pos x="308" y="390"/>
                </a:cxn>
              </a:cxnLst>
              <a:rect l="0" t="0" r="r" b="b"/>
              <a:pathLst>
                <a:path w="308" h="390">
                  <a:moveTo>
                    <a:pt x="0" y="0"/>
                  </a:moveTo>
                  <a:lnTo>
                    <a:pt x="308" y="390"/>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Line 43"/>
            <p:cNvSpPr>
              <a:spLocks noChangeShapeType="1"/>
            </p:cNvSpPr>
            <p:nvPr/>
          </p:nvSpPr>
          <p:spPr bwMode="auto">
            <a:xfrm>
              <a:off x="5857630" y="3999270"/>
              <a:ext cx="1078" cy="301716"/>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5" name="Freeform 42"/>
            <p:cNvSpPr/>
            <p:nvPr/>
          </p:nvSpPr>
          <p:spPr bwMode="auto">
            <a:xfrm>
              <a:off x="5968674" y="3926984"/>
              <a:ext cx="363321" cy="362478"/>
            </a:xfrm>
            <a:custGeom>
              <a:avLst/>
              <a:gdLst/>
              <a:ahLst/>
              <a:cxnLst>
                <a:cxn ang="0">
                  <a:pos x="0" y="0"/>
                </a:cxn>
                <a:cxn ang="0">
                  <a:pos x="337" y="346"/>
                </a:cxn>
              </a:cxnLst>
              <a:rect l="0" t="0" r="r" b="b"/>
              <a:pathLst>
                <a:path w="337" h="346">
                  <a:moveTo>
                    <a:pt x="0" y="0"/>
                  </a:moveTo>
                  <a:lnTo>
                    <a:pt x="337" y="346"/>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6" name="Freeform 41"/>
            <p:cNvSpPr/>
            <p:nvPr/>
          </p:nvSpPr>
          <p:spPr bwMode="auto">
            <a:xfrm>
              <a:off x="5322889" y="3881936"/>
              <a:ext cx="408602" cy="362478"/>
            </a:xfrm>
            <a:custGeom>
              <a:avLst/>
              <a:gdLst/>
              <a:ahLst/>
              <a:cxnLst>
                <a:cxn ang="0">
                  <a:pos x="404" y="0"/>
                </a:cxn>
                <a:cxn ang="0">
                  <a:pos x="0" y="369"/>
                </a:cxn>
              </a:cxnLst>
              <a:rect l="0" t="0" r="r" b="b"/>
              <a:pathLst>
                <a:path w="404" h="369">
                  <a:moveTo>
                    <a:pt x="404" y="0"/>
                  </a:moveTo>
                  <a:lnTo>
                    <a:pt x="0" y="36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7" name="Freeform 40"/>
            <p:cNvSpPr/>
            <p:nvPr/>
          </p:nvSpPr>
          <p:spPr bwMode="auto">
            <a:xfrm>
              <a:off x="3755325" y="3359172"/>
              <a:ext cx="132607" cy="393907"/>
            </a:xfrm>
            <a:custGeom>
              <a:avLst/>
              <a:gdLst/>
              <a:ahLst/>
              <a:cxnLst>
                <a:cxn ang="0">
                  <a:pos x="0" y="0"/>
                </a:cxn>
                <a:cxn ang="0">
                  <a:pos x="130" y="399"/>
                </a:cxn>
              </a:cxnLst>
              <a:rect l="0" t="0" r="r" b="b"/>
              <a:pathLst>
                <a:path w="130" h="399">
                  <a:moveTo>
                    <a:pt x="0" y="0"/>
                  </a:moveTo>
                  <a:lnTo>
                    <a:pt x="130" y="39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8" name="Freeform 39"/>
            <p:cNvSpPr/>
            <p:nvPr/>
          </p:nvSpPr>
          <p:spPr bwMode="auto">
            <a:xfrm>
              <a:off x="3340254" y="3358124"/>
              <a:ext cx="216699" cy="343621"/>
            </a:xfrm>
            <a:custGeom>
              <a:avLst/>
              <a:gdLst/>
              <a:ahLst/>
              <a:cxnLst>
                <a:cxn ang="0">
                  <a:pos x="201" y="0"/>
                </a:cxn>
                <a:cxn ang="0">
                  <a:pos x="0" y="328"/>
                </a:cxn>
              </a:cxnLst>
              <a:rect l="0" t="0" r="r" b="b"/>
              <a:pathLst>
                <a:path w="201" h="328">
                  <a:moveTo>
                    <a:pt x="201" y="0"/>
                  </a:moveTo>
                  <a:lnTo>
                    <a:pt x="0" y="328"/>
                  </a:lnTo>
                </a:path>
              </a:pathLst>
            </a:custGeom>
            <a:solidFill>
              <a:srgbClr val="FFFFFF"/>
            </a:solid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9" name="Freeform 38"/>
            <p:cNvSpPr/>
            <p:nvPr/>
          </p:nvSpPr>
          <p:spPr bwMode="auto">
            <a:xfrm>
              <a:off x="3732684" y="2670883"/>
              <a:ext cx="487304" cy="399145"/>
            </a:xfrm>
            <a:custGeom>
              <a:avLst/>
              <a:gdLst/>
              <a:ahLst/>
              <a:cxnLst>
                <a:cxn ang="0">
                  <a:pos x="480" y="0"/>
                </a:cxn>
                <a:cxn ang="0">
                  <a:pos x="0" y="405"/>
                </a:cxn>
              </a:cxnLst>
              <a:rect l="0" t="0" r="r" b="b"/>
              <a:pathLst>
                <a:path w="480" h="405">
                  <a:moveTo>
                    <a:pt x="480"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0" name="Line 37"/>
            <p:cNvSpPr>
              <a:spLocks noChangeShapeType="1"/>
            </p:cNvSpPr>
            <p:nvPr/>
          </p:nvSpPr>
          <p:spPr bwMode="auto">
            <a:xfrm>
              <a:off x="4376313" y="2771455"/>
              <a:ext cx="0" cy="1535817"/>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1" name="Oval 36"/>
            <p:cNvSpPr>
              <a:spLocks noChangeArrowheads="1"/>
            </p:cNvSpPr>
            <p:nvPr/>
          </p:nvSpPr>
          <p:spPr bwMode="auto">
            <a:xfrm>
              <a:off x="4210285" y="246764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2" name="Oval 35"/>
            <p:cNvSpPr>
              <a:spLocks noChangeArrowheads="1"/>
            </p:cNvSpPr>
            <p:nvPr/>
          </p:nvSpPr>
          <p:spPr bwMode="auto">
            <a:xfrm>
              <a:off x="4210285" y="3075266"/>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3" name="Oval 34"/>
            <p:cNvSpPr>
              <a:spLocks noChangeArrowheads="1"/>
            </p:cNvSpPr>
            <p:nvPr/>
          </p:nvSpPr>
          <p:spPr bwMode="auto">
            <a:xfrm>
              <a:off x="4210285" y="3678697"/>
              <a:ext cx="305104" cy="327906"/>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4" name="Oval 33"/>
            <p:cNvSpPr>
              <a:spLocks noChangeArrowheads="1"/>
            </p:cNvSpPr>
            <p:nvPr/>
          </p:nvSpPr>
          <p:spPr bwMode="auto">
            <a:xfrm>
              <a:off x="4210285" y="4256986"/>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J</a:t>
              </a:r>
            </a:p>
          </p:txBody>
        </p:sp>
        <p:sp>
          <p:nvSpPr>
            <p:cNvPr id="25" name="Oval 32"/>
            <p:cNvSpPr>
              <a:spLocks noChangeArrowheads="1"/>
            </p:cNvSpPr>
            <p:nvPr/>
          </p:nvSpPr>
          <p:spPr bwMode="auto">
            <a:xfrm>
              <a:off x="3495501" y="3075266"/>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6" name="Oval 31"/>
            <p:cNvSpPr>
              <a:spLocks noChangeArrowheads="1"/>
            </p:cNvSpPr>
            <p:nvPr/>
          </p:nvSpPr>
          <p:spPr bwMode="auto">
            <a:xfrm>
              <a:off x="3194710" y="367974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1" name="Oval 30"/>
            <p:cNvSpPr>
              <a:spLocks noChangeArrowheads="1"/>
            </p:cNvSpPr>
            <p:nvPr/>
          </p:nvSpPr>
          <p:spPr bwMode="auto">
            <a:xfrm>
              <a:off x="5228016" y="3075266"/>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2" name="Oval 29"/>
            <p:cNvSpPr>
              <a:spLocks noChangeArrowheads="1"/>
            </p:cNvSpPr>
            <p:nvPr/>
          </p:nvSpPr>
          <p:spPr bwMode="auto">
            <a:xfrm>
              <a:off x="3756403" y="367974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3" name="Oval 28"/>
            <p:cNvSpPr>
              <a:spLocks noChangeArrowheads="1"/>
            </p:cNvSpPr>
            <p:nvPr/>
          </p:nvSpPr>
          <p:spPr bwMode="auto">
            <a:xfrm>
              <a:off x="5676508" y="367974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I</a:t>
              </a:r>
            </a:p>
          </p:txBody>
        </p:sp>
        <p:sp>
          <p:nvSpPr>
            <p:cNvPr id="34" name="Oval 27"/>
            <p:cNvSpPr>
              <a:spLocks noChangeArrowheads="1"/>
            </p:cNvSpPr>
            <p:nvPr/>
          </p:nvSpPr>
          <p:spPr bwMode="auto">
            <a:xfrm>
              <a:off x="4878710" y="367974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H</a:t>
              </a:r>
            </a:p>
          </p:txBody>
        </p:sp>
        <p:sp>
          <p:nvSpPr>
            <p:cNvPr id="35" name="Oval 26"/>
            <p:cNvSpPr>
              <a:spLocks noChangeArrowheads="1"/>
            </p:cNvSpPr>
            <p:nvPr/>
          </p:nvSpPr>
          <p:spPr bwMode="auto">
            <a:xfrm>
              <a:off x="6264075" y="4256986"/>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M</a:t>
              </a:r>
            </a:p>
          </p:txBody>
        </p:sp>
        <p:sp>
          <p:nvSpPr>
            <p:cNvPr id="36" name="Oval 25"/>
            <p:cNvSpPr>
              <a:spLocks noChangeArrowheads="1"/>
            </p:cNvSpPr>
            <p:nvPr/>
          </p:nvSpPr>
          <p:spPr bwMode="auto">
            <a:xfrm>
              <a:off x="5141768" y="4256986"/>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K</a:t>
              </a:r>
            </a:p>
          </p:txBody>
        </p:sp>
        <p:sp>
          <p:nvSpPr>
            <p:cNvPr id="37" name="Oval 24"/>
            <p:cNvSpPr>
              <a:spLocks noChangeArrowheads="1"/>
            </p:cNvSpPr>
            <p:nvPr/>
          </p:nvSpPr>
          <p:spPr bwMode="auto">
            <a:xfrm>
              <a:off x="5719632" y="4256986"/>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L</a:t>
              </a:r>
            </a:p>
          </p:txBody>
        </p:sp>
        <p:sp>
          <p:nvSpPr>
            <p:cNvPr id="38" name="Line 23"/>
            <p:cNvSpPr>
              <a:spLocks noChangeShapeType="1"/>
            </p:cNvSpPr>
            <p:nvPr/>
          </p:nvSpPr>
          <p:spPr bwMode="auto">
            <a:xfrm>
              <a:off x="4505686" y="2674026"/>
              <a:ext cx="743893" cy="496574"/>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9" name="Text Box 4"/>
            <p:cNvSpPr txBox="1">
              <a:spLocks noChangeArrowheads="1"/>
            </p:cNvSpPr>
            <p:nvPr/>
          </p:nvSpPr>
          <p:spPr bwMode="auto">
            <a:xfrm>
              <a:off x="3495501" y="5488154"/>
              <a:ext cx="2069088" cy="27447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r>
                <a:rPr kumimoji="0" lang="en-US" altLang="zh-CN"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r>
                <a:rPr kumimoji="0" lang="zh-CN" altLang="en-US" sz="18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）树形表示法</a:t>
              </a:r>
            </a:p>
          </p:txBody>
        </p:sp>
      </p:grpSp>
      <p:grpSp>
        <p:nvGrpSpPr>
          <p:cNvPr id="40" name="组合 48"/>
          <p:cNvGrpSpPr/>
          <p:nvPr/>
        </p:nvGrpSpPr>
        <p:grpSpPr>
          <a:xfrm>
            <a:off x="7676613" y="2467644"/>
            <a:ext cx="3590473" cy="3500462"/>
            <a:chOff x="1142976" y="1285860"/>
            <a:chExt cx="3590473" cy="3500462"/>
          </a:xfrm>
        </p:grpSpPr>
        <p:sp>
          <p:nvSpPr>
            <p:cNvPr id="41" name="Text Box 105"/>
            <p:cNvSpPr txBox="1">
              <a:spLocks noChangeArrowheads="1"/>
            </p:cNvSpPr>
            <p:nvPr/>
          </p:nvSpPr>
          <p:spPr bwMode="auto">
            <a:xfrm>
              <a:off x="1614363" y="2000457"/>
              <a:ext cx="185030" cy="24464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2" name="Text Box 104"/>
            <p:cNvSpPr txBox="1">
              <a:spLocks noChangeArrowheads="1"/>
            </p:cNvSpPr>
            <p:nvPr/>
          </p:nvSpPr>
          <p:spPr bwMode="auto">
            <a:xfrm>
              <a:off x="1377568" y="2243169"/>
              <a:ext cx="200450" cy="25915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43" name="Text Box 103"/>
            <p:cNvSpPr txBox="1">
              <a:spLocks noChangeArrowheads="1"/>
            </p:cNvSpPr>
            <p:nvPr/>
          </p:nvSpPr>
          <p:spPr bwMode="auto">
            <a:xfrm>
              <a:off x="1142976" y="1285860"/>
              <a:ext cx="199348" cy="25915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44" name="Rectangle 102"/>
            <p:cNvSpPr>
              <a:spLocks noChangeArrowheads="1"/>
            </p:cNvSpPr>
            <p:nvPr/>
          </p:nvSpPr>
          <p:spPr bwMode="auto">
            <a:xfrm>
              <a:off x="1434840" y="1354515"/>
              <a:ext cx="3298609" cy="133443"/>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5" name="Text Box 101"/>
            <p:cNvSpPr txBox="1">
              <a:spLocks noChangeArrowheads="1"/>
            </p:cNvSpPr>
            <p:nvPr/>
          </p:nvSpPr>
          <p:spPr bwMode="auto">
            <a:xfrm>
              <a:off x="1377568" y="1519869"/>
              <a:ext cx="200450" cy="25721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6" name="Rectangle 100"/>
            <p:cNvSpPr>
              <a:spLocks noChangeArrowheads="1"/>
            </p:cNvSpPr>
            <p:nvPr/>
          </p:nvSpPr>
          <p:spPr bwMode="auto">
            <a:xfrm>
              <a:off x="1670533" y="1585623"/>
              <a:ext cx="3062915" cy="137311"/>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7" name="Rectangle 99"/>
            <p:cNvSpPr>
              <a:spLocks noChangeArrowheads="1"/>
            </p:cNvSpPr>
            <p:nvPr/>
          </p:nvSpPr>
          <p:spPr bwMode="auto">
            <a:xfrm>
              <a:off x="1670533" y="2310857"/>
              <a:ext cx="3062915" cy="136344"/>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8" name="Text Box 98"/>
            <p:cNvSpPr txBox="1">
              <a:spLocks noChangeArrowheads="1"/>
            </p:cNvSpPr>
            <p:nvPr/>
          </p:nvSpPr>
          <p:spPr bwMode="auto">
            <a:xfrm>
              <a:off x="1377568" y="2978072"/>
              <a:ext cx="200450" cy="25915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49" name="Rectangle 97"/>
            <p:cNvSpPr>
              <a:spLocks noChangeArrowheads="1"/>
            </p:cNvSpPr>
            <p:nvPr/>
          </p:nvSpPr>
          <p:spPr bwMode="auto">
            <a:xfrm>
              <a:off x="1670533" y="3044794"/>
              <a:ext cx="3062915" cy="137311"/>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0" name="Text Box 96"/>
            <p:cNvSpPr txBox="1">
              <a:spLocks noChangeArrowheads="1"/>
            </p:cNvSpPr>
            <p:nvPr/>
          </p:nvSpPr>
          <p:spPr bwMode="auto">
            <a:xfrm>
              <a:off x="1614363" y="1755812"/>
              <a:ext cx="185030" cy="26398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51" name="Rectangle 95"/>
            <p:cNvSpPr>
              <a:spLocks noChangeArrowheads="1"/>
            </p:cNvSpPr>
            <p:nvPr/>
          </p:nvSpPr>
          <p:spPr bwMode="auto">
            <a:xfrm>
              <a:off x="1905125" y="1822533"/>
              <a:ext cx="2828323" cy="137311"/>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2" name="Rectangle 94"/>
            <p:cNvSpPr>
              <a:spLocks noChangeArrowheads="1"/>
            </p:cNvSpPr>
            <p:nvPr/>
          </p:nvSpPr>
          <p:spPr bwMode="auto">
            <a:xfrm>
              <a:off x="1905125" y="2068146"/>
              <a:ext cx="2828323" cy="137311"/>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3" name="Text Box 93"/>
            <p:cNvSpPr txBox="1">
              <a:spLocks noChangeArrowheads="1"/>
            </p:cNvSpPr>
            <p:nvPr/>
          </p:nvSpPr>
          <p:spPr bwMode="auto">
            <a:xfrm>
              <a:off x="1614363" y="2497484"/>
              <a:ext cx="185030" cy="24367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54" name="Rectangle 92"/>
            <p:cNvSpPr>
              <a:spLocks noChangeArrowheads="1"/>
            </p:cNvSpPr>
            <p:nvPr/>
          </p:nvSpPr>
          <p:spPr bwMode="auto">
            <a:xfrm>
              <a:off x="1905125" y="2565172"/>
              <a:ext cx="2828323" cy="136344"/>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5" name="Text Box 91"/>
            <p:cNvSpPr txBox="1">
              <a:spLocks noChangeArrowheads="1"/>
            </p:cNvSpPr>
            <p:nvPr/>
          </p:nvSpPr>
          <p:spPr bwMode="auto">
            <a:xfrm>
              <a:off x="1820320" y="2766304"/>
              <a:ext cx="170713" cy="20403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J</a:t>
              </a:r>
            </a:p>
          </p:txBody>
        </p:sp>
        <p:sp>
          <p:nvSpPr>
            <p:cNvPr id="56" name="Rectangle 90"/>
            <p:cNvSpPr>
              <a:spLocks noChangeArrowheads="1"/>
            </p:cNvSpPr>
            <p:nvPr/>
          </p:nvSpPr>
          <p:spPr bwMode="auto">
            <a:xfrm>
              <a:off x="2112183" y="2807884"/>
              <a:ext cx="2621265" cy="137311"/>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7" name="Text Box 89"/>
            <p:cNvSpPr txBox="1">
              <a:spLocks noChangeArrowheads="1"/>
            </p:cNvSpPr>
            <p:nvPr/>
          </p:nvSpPr>
          <p:spPr bwMode="auto">
            <a:xfrm>
              <a:off x="1614363" y="3214015"/>
              <a:ext cx="185030" cy="360683"/>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H</a:t>
              </a:r>
            </a:p>
          </p:txBody>
        </p:sp>
        <p:sp>
          <p:nvSpPr>
            <p:cNvPr id="58" name="Rectangle 88"/>
            <p:cNvSpPr>
              <a:spLocks noChangeArrowheads="1"/>
            </p:cNvSpPr>
            <p:nvPr/>
          </p:nvSpPr>
          <p:spPr bwMode="auto">
            <a:xfrm>
              <a:off x="1905125" y="3281704"/>
              <a:ext cx="2828323" cy="137311"/>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9" name="Text Box 87"/>
            <p:cNvSpPr txBox="1">
              <a:spLocks noChangeArrowheads="1"/>
            </p:cNvSpPr>
            <p:nvPr/>
          </p:nvSpPr>
          <p:spPr bwMode="auto">
            <a:xfrm>
              <a:off x="1614363" y="3464462"/>
              <a:ext cx="185030" cy="24367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I</a:t>
              </a:r>
            </a:p>
          </p:txBody>
        </p:sp>
        <p:sp>
          <p:nvSpPr>
            <p:cNvPr id="60" name="Rectangle 86"/>
            <p:cNvSpPr>
              <a:spLocks noChangeArrowheads="1"/>
            </p:cNvSpPr>
            <p:nvPr/>
          </p:nvSpPr>
          <p:spPr bwMode="auto">
            <a:xfrm>
              <a:off x="1905125" y="3533118"/>
              <a:ext cx="2828323" cy="136344"/>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1" name="Text Box 85"/>
            <p:cNvSpPr txBox="1">
              <a:spLocks noChangeArrowheads="1"/>
            </p:cNvSpPr>
            <p:nvPr/>
          </p:nvSpPr>
          <p:spPr bwMode="auto">
            <a:xfrm>
              <a:off x="1820320" y="3730382"/>
              <a:ext cx="170713" cy="20499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K</a:t>
              </a:r>
            </a:p>
          </p:txBody>
        </p:sp>
        <p:sp>
          <p:nvSpPr>
            <p:cNvPr id="62" name="Rectangle 84"/>
            <p:cNvSpPr>
              <a:spLocks noChangeArrowheads="1"/>
            </p:cNvSpPr>
            <p:nvPr/>
          </p:nvSpPr>
          <p:spPr bwMode="auto">
            <a:xfrm>
              <a:off x="2112183" y="3771962"/>
              <a:ext cx="2621265" cy="136344"/>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3" name="Text Box 83"/>
            <p:cNvSpPr txBox="1">
              <a:spLocks noChangeArrowheads="1"/>
            </p:cNvSpPr>
            <p:nvPr/>
          </p:nvSpPr>
          <p:spPr bwMode="auto">
            <a:xfrm>
              <a:off x="1820320" y="3976961"/>
              <a:ext cx="170713" cy="20306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L</a:t>
              </a:r>
            </a:p>
          </p:txBody>
        </p:sp>
        <p:sp>
          <p:nvSpPr>
            <p:cNvPr id="64" name="Rectangle 82"/>
            <p:cNvSpPr>
              <a:spLocks noChangeArrowheads="1"/>
            </p:cNvSpPr>
            <p:nvPr/>
          </p:nvSpPr>
          <p:spPr bwMode="auto">
            <a:xfrm>
              <a:off x="2112183" y="4018541"/>
              <a:ext cx="2621265" cy="136344"/>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5" name="Text Box 81"/>
            <p:cNvSpPr txBox="1">
              <a:spLocks noChangeArrowheads="1"/>
            </p:cNvSpPr>
            <p:nvPr/>
          </p:nvSpPr>
          <p:spPr bwMode="auto">
            <a:xfrm>
              <a:off x="1820320" y="4216772"/>
              <a:ext cx="170713" cy="20403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M</a:t>
              </a:r>
            </a:p>
          </p:txBody>
        </p:sp>
        <p:sp>
          <p:nvSpPr>
            <p:cNvPr id="66" name="Rectangle 80"/>
            <p:cNvSpPr>
              <a:spLocks noChangeArrowheads="1"/>
            </p:cNvSpPr>
            <p:nvPr/>
          </p:nvSpPr>
          <p:spPr bwMode="auto">
            <a:xfrm>
              <a:off x="2112183" y="4258352"/>
              <a:ext cx="2621265" cy="136344"/>
            </a:xfrm>
            <a:prstGeom prst="rect">
              <a:avLst/>
            </a:prstGeom>
            <a:solidFill>
              <a:srgbClr val="C0C0C0"/>
            </a:solidFill>
            <a:ln w="9525">
              <a:solidFill>
                <a:srgbClr val="000000"/>
              </a:solidFill>
              <a:miter lim="800000"/>
            </a:ln>
          </p:spPr>
          <p:txBody>
            <a:bodyPr vert="horz" wrap="square" lIns="91440" tIns="45720" rIns="91440" bIns="45720" numCol="1" anchor="t" anchorCtr="0" compatLnSpc="1"/>
            <a:lstStyle/>
            <a:p>
              <a:endParaRPr lang="zh-CN" altLang="en-US" sz="14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7" name="Text Box 79"/>
            <p:cNvSpPr txBox="1">
              <a:spLocks noChangeArrowheads="1"/>
            </p:cNvSpPr>
            <p:nvPr/>
          </p:nvSpPr>
          <p:spPr bwMode="auto">
            <a:xfrm>
              <a:off x="2119893" y="4498162"/>
              <a:ext cx="2056261" cy="28816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r>
                <a:rPr kumimoji="0" lang="en-US" altLang="zh-CN" sz="18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r>
                <a:rPr kumimoji="0" lang="zh-CN" altLang="en-US" sz="18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 凹入表示法</a:t>
              </a:r>
            </a:p>
          </p:txBody>
        </p:sp>
      </p:grpSp>
      <p:pic>
        <p:nvPicPr>
          <p:cNvPr id="69" name="图片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4060" y="3433027"/>
            <a:ext cx="2592269" cy="2700093"/>
          </a:xfrm>
          <a:prstGeom prst="rect">
            <a:avLst/>
          </a:prstGeom>
        </p:spPr>
      </p:pic>
      <p:sp>
        <p:nvSpPr>
          <p:cNvPr id="70" name="文本框 69"/>
          <p:cNvSpPr txBox="1"/>
          <p:nvPr/>
        </p:nvSpPr>
        <p:spPr>
          <a:xfrm>
            <a:off x="1053074" y="147761"/>
            <a:ext cx="40036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6.1.2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树的逻辑结构表示方法</a:t>
            </a:r>
          </a:p>
        </p:txBody>
      </p:sp>
      <p:sp>
        <p:nvSpPr>
          <p:cNvPr id="71"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7/42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up)">
                                      <p:cBhvr>
                                        <p:cTn id="19" dur="500"/>
                                        <p:tgtEl>
                                          <p:spTgt spid="6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367342" y="2620001"/>
            <a:ext cx="6700332" cy="3775348"/>
          </a:xfrm>
          <a:prstGeom prst="rect">
            <a:avLst/>
          </a:prstGeom>
        </p:spPr>
      </p:pic>
      <p:sp>
        <p:nvSpPr>
          <p:cNvPr id="26" name="TextBox 60"/>
          <p:cNvSpPr txBox="1"/>
          <p:nvPr/>
        </p:nvSpPr>
        <p:spPr>
          <a:xfrm>
            <a:off x="6177852" y="3367721"/>
            <a:ext cx="3713884" cy="1198880"/>
          </a:xfrm>
          <a:prstGeom prst="rect">
            <a:avLst/>
          </a:prstGeom>
          <a:noFill/>
          <a:ln w="9525">
            <a:noFill/>
            <a:miter lim="800000"/>
          </a:ln>
          <a:effectLst/>
        </p:spPr>
        <p:txBody>
          <a:bodyPr wrap="square">
            <a:spAutoFit/>
          </a:bodyPr>
          <a:lstStyle>
            <a:defPPr>
              <a:defRPr lang="zh-CN"/>
            </a:defPPr>
            <a:lvl1pPr marL="252095" indent="-252095" algn="just">
              <a:lnSpc>
                <a:spcPct val="130000"/>
              </a:lnSpc>
              <a:buFont typeface="Arial" panose="020B0604020202020204" pitchFamily="34" charset="0"/>
              <a:buChar char="•"/>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50000"/>
              </a:lnSpc>
            </a:pPr>
            <a:r>
              <a:rPr lang="pt-BR" altLang="zh-CN" sz="1600" dirty="0">
                <a:latin typeface="微软雅黑" panose="020B0503020204020204" pitchFamily="34" charset="-122"/>
                <a:ea typeface="微软雅黑" panose="020B0503020204020204" pitchFamily="34" charset="-122"/>
              </a:rPr>
              <a:t>A(B(E,F),C(G(J)),D(H,I(K,L,M)))</a:t>
            </a:r>
          </a:p>
          <a:p>
            <a:pPr>
              <a:lnSpc>
                <a:spcPct val="150000"/>
              </a:lnSpc>
            </a:pPr>
            <a:r>
              <a:rPr lang="zh-CN" altLang="en-US" sz="1600" dirty="0">
                <a:latin typeface="微软雅黑" panose="020B0503020204020204" pitchFamily="34" charset="-122"/>
                <a:ea typeface="微软雅黑" panose="020B0503020204020204" pitchFamily="34" charset="-122"/>
              </a:rPr>
              <a:t>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子树</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，子树</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，子树</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a:t>
            </a:r>
          </a:p>
          <a:p>
            <a:pPr>
              <a:lnSpc>
                <a:spcPct val="150000"/>
              </a:lnSpc>
            </a:pPr>
            <a:endParaRPr lang="pt-BR"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845834" y="2802493"/>
            <a:ext cx="4033127" cy="3071834"/>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2525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3074" y="147761"/>
            <a:ext cx="4003675"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pitchFamily="34" charset="-122"/>
                <a:ea typeface="微软雅黑" panose="020B0503020204020204" pitchFamily="34" charset="-122"/>
                <a:cs typeface="Arial" panose="020B0604020202020204"/>
              </a:rPr>
              <a:t>6.1.2 </a:t>
            </a:r>
            <a:r>
              <a:rPr lang="zh-CN" altLang="en-US" sz="2400" dirty="0">
                <a:solidFill>
                  <a:srgbClr val="525252"/>
                </a:solidFill>
                <a:latin typeface="微软雅黑" panose="020B0503020204020204" pitchFamily="34" charset="-122"/>
                <a:ea typeface="微软雅黑" panose="020B0503020204020204" pitchFamily="34" charset="-122"/>
                <a:cs typeface="Arial" panose="020B0604020202020204"/>
              </a:rPr>
              <a:t>树的逻辑结构表示方法</a:t>
            </a:r>
          </a:p>
        </p:txBody>
      </p:sp>
      <p:grpSp>
        <p:nvGrpSpPr>
          <p:cNvPr id="54" name="组合 53"/>
          <p:cNvGrpSpPr/>
          <p:nvPr/>
        </p:nvGrpSpPr>
        <p:grpSpPr>
          <a:xfrm>
            <a:off x="1247240" y="3093383"/>
            <a:ext cx="3374469" cy="2643156"/>
            <a:chOff x="1247240" y="3093383"/>
            <a:chExt cx="3374469" cy="2643156"/>
          </a:xfrm>
        </p:grpSpPr>
        <p:sp>
          <p:nvSpPr>
            <p:cNvPr id="16" name="Freeform 45"/>
            <p:cNvSpPr/>
            <p:nvPr/>
          </p:nvSpPr>
          <p:spPr bwMode="auto">
            <a:xfrm>
              <a:off x="3092956" y="3946149"/>
              <a:ext cx="288932" cy="399145"/>
            </a:xfrm>
            <a:custGeom>
              <a:avLst/>
              <a:gdLst/>
              <a:ahLst/>
              <a:cxnLst>
                <a:cxn ang="0">
                  <a:pos x="285" y="0"/>
                </a:cxn>
                <a:cxn ang="0">
                  <a:pos x="0" y="405"/>
                </a:cxn>
              </a:cxnLst>
              <a:rect l="0" t="0" r="r" b="b"/>
              <a:pathLst>
                <a:path w="285" h="405">
                  <a:moveTo>
                    <a:pt x="285"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7" name="Freeform 44"/>
            <p:cNvSpPr/>
            <p:nvPr/>
          </p:nvSpPr>
          <p:spPr bwMode="auto">
            <a:xfrm>
              <a:off x="3564088" y="3960816"/>
              <a:ext cx="312650" cy="384478"/>
            </a:xfrm>
            <a:custGeom>
              <a:avLst/>
              <a:gdLst/>
              <a:ahLst/>
              <a:cxnLst>
                <a:cxn ang="0">
                  <a:pos x="0" y="0"/>
                </a:cxn>
                <a:cxn ang="0">
                  <a:pos x="308" y="390"/>
                </a:cxn>
              </a:cxnLst>
              <a:rect l="0" t="0" r="r" b="b"/>
              <a:pathLst>
                <a:path w="308" h="390">
                  <a:moveTo>
                    <a:pt x="0" y="0"/>
                  </a:moveTo>
                  <a:lnTo>
                    <a:pt x="308" y="390"/>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8" name="Line 43"/>
            <p:cNvSpPr>
              <a:spLocks noChangeShapeType="1"/>
            </p:cNvSpPr>
            <p:nvPr/>
          </p:nvSpPr>
          <p:spPr bwMode="auto">
            <a:xfrm>
              <a:off x="3910160" y="4625009"/>
              <a:ext cx="1078" cy="301716"/>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9" name="Freeform 42"/>
            <p:cNvSpPr/>
            <p:nvPr/>
          </p:nvSpPr>
          <p:spPr bwMode="auto">
            <a:xfrm>
              <a:off x="4021204" y="4552723"/>
              <a:ext cx="363321" cy="362478"/>
            </a:xfrm>
            <a:custGeom>
              <a:avLst/>
              <a:gdLst/>
              <a:ahLst/>
              <a:cxnLst>
                <a:cxn ang="0">
                  <a:pos x="0" y="0"/>
                </a:cxn>
                <a:cxn ang="0">
                  <a:pos x="337" y="346"/>
                </a:cxn>
              </a:cxnLst>
              <a:rect l="0" t="0" r="r" b="b"/>
              <a:pathLst>
                <a:path w="337" h="346">
                  <a:moveTo>
                    <a:pt x="0" y="0"/>
                  </a:moveTo>
                  <a:lnTo>
                    <a:pt x="337" y="346"/>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Freeform 41"/>
            <p:cNvSpPr/>
            <p:nvPr/>
          </p:nvSpPr>
          <p:spPr bwMode="auto">
            <a:xfrm>
              <a:off x="3375419" y="4507675"/>
              <a:ext cx="408602" cy="362478"/>
            </a:xfrm>
            <a:custGeom>
              <a:avLst/>
              <a:gdLst/>
              <a:ahLst/>
              <a:cxnLst>
                <a:cxn ang="0">
                  <a:pos x="404" y="0"/>
                </a:cxn>
                <a:cxn ang="0">
                  <a:pos x="0" y="369"/>
                </a:cxn>
              </a:cxnLst>
              <a:rect l="0" t="0" r="r" b="b"/>
              <a:pathLst>
                <a:path w="404" h="369">
                  <a:moveTo>
                    <a:pt x="404" y="0"/>
                  </a:moveTo>
                  <a:lnTo>
                    <a:pt x="0" y="36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8" name="Freeform 40"/>
            <p:cNvSpPr/>
            <p:nvPr/>
          </p:nvSpPr>
          <p:spPr bwMode="auto">
            <a:xfrm>
              <a:off x="1807855" y="3984911"/>
              <a:ext cx="132607" cy="393907"/>
            </a:xfrm>
            <a:custGeom>
              <a:avLst/>
              <a:gdLst/>
              <a:ahLst/>
              <a:cxnLst>
                <a:cxn ang="0">
                  <a:pos x="0" y="0"/>
                </a:cxn>
                <a:cxn ang="0">
                  <a:pos x="130" y="399"/>
                </a:cxn>
              </a:cxnLst>
              <a:rect l="0" t="0" r="r" b="b"/>
              <a:pathLst>
                <a:path w="130" h="399">
                  <a:moveTo>
                    <a:pt x="0" y="0"/>
                  </a:moveTo>
                  <a:lnTo>
                    <a:pt x="130" y="399"/>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9" name="Freeform 39"/>
            <p:cNvSpPr/>
            <p:nvPr/>
          </p:nvSpPr>
          <p:spPr bwMode="auto">
            <a:xfrm>
              <a:off x="1392784" y="3983863"/>
              <a:ext cx="216699" cy="343621"/>
            </a:xfrm>
            <a:custGeom>
              <a:avLst/>
              <a:gdLst/>
              <a:ahLst/>
              <a:cxnLst>
                <a:cxn ang="0">
                  <a:pos x="201" y="0"/>
                </a:cxn>
                <a:cxn ang="0">
                  <a:pos x="0" y="328"/>
                </a:cxn>
              </a:cxnLst>
              <a:rect l="0" t="0" r="r" b="b"/>
              <a:pathLst>
                <a:path w="201" h="328">
                  <a:moveTo>
                    <a:pt x="201" y="0"/>
                  </a:moveTo>
                  <a:lnTo>
                    <a:pt x="0" y="328"/>
                  </a:lnTo>
                </a:path>
              </a:pathLst>
            </a:custGeom>
            <a:solidFill>
              <a:srgbClr val="FFFFFF"/>
            </a:solid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0" name="Freeform 38"/>
            <p:cNvSpPr/>
            <p:nvPr/>
          </p:nvSpPr>
          <p:spPr bwMode="auto">
            <a:xfrm>
              <a:off x="1785214" y="3296622"/>
              <a:ext cx="487304" cy="399145"/>
            </a:xfrm>
            <a:custGeom>
              <a:avLst/>
              <a:gdLst/>
              <a:ahLst/>
              <a:cxnLst>
                <a:cxn ang="0">
                  <a:pos x="480" y="0"/>
                </a:cxn>
                <a:cxn ang="0">
                  <a:pos x="0" y="405"/>
                </a:cxn>
              </a:cxnLst>
              <a:rect l="0" t="0" r="r" b="b"/>
              <a:pathLst>
                <a:path w="480" h="405">
                  <a:moveTo>
                    <a:pt x="480" y="0"/>
                  </a:moveTo>
                  <a:lnTo>
                    <a:pt x="0" y="405"/>
                  </a:lnTo>
                </a:path>
              </a:pathLst>
            </a:cu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 name="Line 37"/>
            <p:cNvSpPr>
              <a:spLocks noChangeShapeType="1"/>
            </p:cNvSpPr>
            <p:nvPr/>
          </p:nvSpPr>
          <p:spPr bwMode="auto">
            <a:xfrm>
              <a:off x="2428843" y="3397194"/>
              <a:ext cx="0" cy="1535817"/>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 name="Oval 36"/>
            <p:cNvSpPr>
              <a:spLocks noChangeArrowheads="1"/>
            </p:cNvSpPr>
            <p:nvPr/>
          </p:nvSpPr>
          <p:spPr bwMode="auto">
            <a:xfrm>
              <a:off x="2262815" y="3093383"/>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p>
          </p:txBody>
        </p:sp>
        <p:sp>
          <p:nvSpPr>
            <p:cNvPr id="33" name="Oval 35"/>
            <p:cNvSpPr>
              <a:spLocks noChangeArrowheads="1"/>
            </p:cNvSpPr>
            <p:nvPr/>
          </p:nvSpPr>
          <p:spPr bwMode="auto">
            <a:xfrm>
              <a:off x="2262815" y="370100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6" name="Oval 34"/>
            <p:cNvSpPr>
              <a:spLocks noChangeArrowheads="1"/>
            </p:cNvSpPr>
            <p:nvPr/>
          </p:nvSpPr>
          <p:spPr bwMode="auto">
            <a:xfrm>
              <a:off x="2262815" y="4304436"/>
              <a:ext cx="305104" cy="327906"/>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G</a:t>
              </a:r>
            </a:p>
          </p:txBody>
        </p:sp>
        <p:sp>
          <p:nvSpPr>
            <p:cNvPr id="40" name="Oval 33"/>
            <p:cNvSpPr>
              <a:spLocks noChangeArrowheads="1"/>
            </p:cNvSpPr>
            <p:nvPr/>
          </p:nvSpPr>
          <p:spPr bwMode="auto">
            <a:xfrm>
              <a:off x="2262815"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J</a:t>
              </a:r>
            </a:p>
          </p:txBody>
        </p:sp>
        <p:sp>
          <p:nvSpPr>
            <p:cNvPr id="41" name="Oval 32"/>
            <p:cNvSpPr>
              <a:spLocks noChangeArrowheads="1"/>
            </p:cNvSpPr>
            <p:nvPr/>
          </p:nvSpPr>
          <p:spPr bwMode="auto">
            <a:xfrm>
              <a:off x="1548031" y="370100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2" name="Oval 31"/>
            <p:cNvSpPr>
              <a:spLocks noChangeArrowheads="1"/>
            </p:cNvSpPr>
            <p:nvPr/>
          </p:nvSpPr>
          <p:spPr bwMode="auto">
            <a:xfrm>
              <a:off x="1247240"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E</a:t>
              </a:r>
            </a:p>
          </p:txBody>
        </p:sp>
        <p:sp>
          <p:nvSpPr>
            <p:cNvPr id="43" name="Oval 30"/>
            <p:cNvSpPr>
              <a:spLocks noChangeArrowheads="1"/>
            </p:cNvSpPr>
            <p:nvPr/>
          </p:nvSpPr>
          <p:spPr bwMode="auto">
            <a:xfrm>
              <a:off x="3280546" y="370100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D</a:t>
              </a:r>
            </a:p>
          </p:txBody>
        </p:sp>
        <p:sp>
          <p:nvSpPr>
            <p:cNvPr id="44" name="Oval 29"/>
            <p:cNvSpPr>
              <a:spLocks noChangeArrowheads="1"/>
            </p:cNvSpPr>
            <p:nvPr/>
          </p:nvSpPr>
          <p:spPr bwMode="auto">
            <a:xfrm>
              <a:off x="1808933"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5" name="Oval 28"/>
            <p:cNvSpPr>
              <a:spLocks noChangeArrowheads="1"/>
            </p:cNvSpPr>
            <p:nvPr/>
          </p:nvSpPr>
          <p:spPr bwMode="auto">
            <a:xfrm>
              <a:off x="3729038"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I</a:t>
              </a:r>
            </a:p>
          </p:txBody>
        </p:sp>
        <p:sp>
          <p:nvSpPr>
            <p:cNvPr id="46" name="Oval 27"/>
            <p:cNvSpPr>
              <a:spLocks noChangeArrowheads="1"/>
            </p:cNvSpPr>
            <p:nvPr/>
          </p:nvSpPr>
          <p:spPr bwMode="auto">
            <a:xfrm>
              <a:off x="2931240" y="4305484"/>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H</a:t>
              </a:r>
            </a:p>
          </p:txBody>
        </p:sp>
        <p:sp>
          <p:nvSpPr>
            <p:cNvPr id="47" name="Oval 26"/>
            <p:cNvSpPr>
              <a:spLocks noChangeArrowheads="1"/>
            </p:cNvSpPr>
            <p:nvPr/>
          </p:nvSpPr>
          <p:spPr bwMode="auto">
            <a:xfrm>
              <a:off x="4316605"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M</a:t>
              </a:r>
            </a:p>
          </p:txBody>
        </p:sp>
        <p:sp>
          <p:nvSpPr>
            <p:cNvPr id="48" name="Oval 25"/>
            <p:cNvSpPr>
              <a:spLocks noChangeArrowheads="1"/>
            </p:cNvSpPr>
            <p:nvPr/>
          </p:nvSpPr>
          <p:spPr bwMode="auto">
            <a:xfrm>
              <a:off x="3194298"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K</a:t>
              </a:r>
            </a:p>
          </p:txBody>
        </p:sp>
        <p:sp>
          <p:nvSpPr>
            <p:cNvPr id="49" name="Oval 24"/>
            <p:cNvSpPr>
              <a:spLocks noChangeArrowheads="1"/>
            </p:cNvSpPr>
            <p:nvPr/>
          </p:nvSpPr>
          <p:spPr bwMode="auto">
            <a:xfrm>
              <a:off x="3772162" y="4882725"/>
              <a:ext cx="305104" cy="326859"/>
            </a:xfrm>
            <a:prstGeom prst="ellipse">
              <a:avLst/>
            </a:prstGeom>
            <a:solidFill>
              <a:srgbClr val="F6B69B"/>
            </a:solidFill>
            <a:ln>
              <a:solidFill>
                <a:srgbClr val="C0262E"/>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L</a:t>
              </a:r>
            </a:p>
          </p:txBody>
        </p:sp>
        <p:sp>
          <p:nvSpPr>
            <p:cNvPr id="50" name="Line 23"/>
            <p:cNvSpPr>
              <a:spLocks noChangeShapeType="1"/>
            </p:cNvSpPr>
            <p:nvPr/>
          </p:nvSpPr>
          <p:spPr bwMode="auto">
            <a:xfrm>
              <a:off x="2558216" y="3299765"/>
              <a:ext cx="743893" cy="496574"/>
            </a:xfrm>
            <a:prstGeom prst="line">
              <a:avLst/>
            </a:prstGeom>
            <a:noFill/>
            <a:ln w="9525">
              <a:solidFill>
                <a:srgbClr val="C0262E"/>
              </a:solidFill>
              <a:round/>
            </a:ln>
          </p:spPr>
          <p:txBody>
            <a:bodyPr vert="horz" wrap="square" lIns="91440" tIns="45720" rIns="91440" bIns="45720" numCol="1" anchor="t" anchorCtr="0" compatLnSpc="1"/>
            <a:lstStyle/>
            <a:p>
              <a:endParaRPr lang="zh-CN" altLang="en-US" sz="1600">
                <a:solidFill>
                  <a:srgbClr val="525252"/>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1" name="Text Box 4"/>
            <p:cNvSpPr txBox="1">
              <a:spLocks noChangeArrowheads="1"/>
            </p:cNvSpPr>
            <p:nvPr/>
          </p:nvSpPr>
          <p:spPr bwMode="auto">
            <a:xfrm>
              <a:off x="1452929" y="5462061"/>
              <a:ext cx="2071702" cy="27447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t>
              </a:r>
              <a:r>
                <a:rPr kumimoji="0" lang="en-US" altLang="zh-CN" sz="18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a</a:t>
              </a:r>
              <a:r>
                <a:rPr kumimoji="0" lang="zh-CN" altLang="en-US" sz="1800" b="0" i="0" u="none" strike="noStrike" cap="none" normalizeH="0" baseline="0">
                  <a:ln>
                    <a:noFill/>
                  </a:ln>
                  <a:solidFill>
                    <a:srgbClr val="525252"/>
                  </a:solidFill>
                  <a:effectLst/>
                  <a:latin typeface="微软雅黑" panose="020B0503020204020204" pitchFamily="34" charset="-122"/>
                  <a:ea typeface="微软雅黑" panose="020B0503020204020204" pitchFamily="34" charset="-122"/>
                  <a:cs typeface="Consolas" panose="020B0609020204030204" pitchFamily="49" charset="0"/>
                </a:rPr>
                <a:t>）树形表示法</a:t>
              </a:r>
            </a:p>
          </p:txBody>
        </p:sp>
      </p:grpSp>
      <p:sp>
        <p:nvSpPr>
          <p:cNvPr id="52" name="AutoShape 6"/>
          <p:cNvSpPr>
            <a:spLocks noChangeArrowheads="1"/>
          </p:cNvSpPr>
          <p:nvPr/>
        </p:nvSpPr>
        <p:spPr bwMode="auto">
          <a:xfrm>
            <a:off x="5257671" y="4198954"/>
            <a:ext cx="431800" cy="433388"/>
          </a:xfrm>
          <a:prstGeom prst="rightArrow">
            <a:avLst>
              <a:gd name="adj1" fmla="val 50000"/>
              <a:gd name="adj2" fmla="val 25000"/>
            </a:avLst>
          </a:prstGeom>
          <a:solidFill>
            <a:srgbClr val="C0262E"/>
          </a:solidFill>
          <a:ln>
            <a:noFill/>
          </a:ln>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sz="1800">
              <a:solidFill>
                <a:srgbClr val="525252"/>
              </a:solidFill>
              <a:latin typeface="微软雅黑" panose="020B0503020204020204" pitchFamily="34" charset="-122"/>
              <a:ea typeface="微软雅黑" panose="020B0503020204020204" pitchFamily="34" charset="-122"/>
            </a:endParaRPr>
          </a:p>
        </p:txBody>
      </p:sp>
      <p:sp>
        <p:nvSpPr>
          <p:cNvPr id="55" name="灯片编号占位符 28"/>
          <p:cNvSpPr>
            <a:spLocks noGrp="1"/>
          </p:cNvSpPr>
          <p:nvPr>
            <p:ph type="sldNum" sz="quarter" idx="12"/>
          </p:nvPr>
        </p:nvSpPr>
        <p:spPr>
          <a:xfrm>
            <a:off x="10469976" y="6250996"/>
            <a:ext cx="821479" cy="365125"/>
          </a:xfrm>
        </p:spPr>
        <p:txBody>
          <a:bodyPr/>
          <a:lstStyle/>
          <a:p>
            <a:r>
              <a:rPr lang="en-US" altLang="zh-CN" dirty="0">
                <a:latin typeface="微软雅黑" panose="020B0503020204020204" pitchFamily="34" charset="-122"/>
                <a:ea typeface="微软雅黑" panose="020B0503020204020204" pitchFamily="34" charset="-122"/>
              </a:rPr>
              <a:t>8/42</a:t>
            </a:r>
          </a:p>
        </p:txBody>
      </p:sp>
      <p:sp>
        <p:nvSpPr>
          <p:cNvPr id="6" name="TextBox 42"/>
          <p:cNvSpPr txBox="1"/>
          <p:nvPr/>
        </p:nvSpPr>
        <p:spPr>
          <a:xfrm>
            <a:off x="845834" y="1261532"/>
            <a:ext cx="7500990" cy="93345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800"/>
              </a:lnSpc>
            </a:pPr>
            <a:r>
              <a:rPr lang="zh-CN" altLang="en-US" b="1" dirty="0">
                <a:solidFill>
                  <a:srgbClr val="C0262E"/>
                </a:solidFill>
                <a:latin typeface="微软雅黑" panose="020B0503020204020204" pitchFamily="34" charset="-122"/>
                <a:ea typeface="微软雅黑" panose="020B0503020204020204" pitchFamily="34" charset="-122"/>
                <a:cs typeface="Consolas" panose="020B0609020204030204" pitchFamily="49" charset="0"/>
              </a:rPr>
              <a:t>括号表示法</a:t>
            </a:r>
            <a:r>
              <a:rPr lang="zh-CN" altLang="en-US" dirty="0">
                <a:solidFill>
                  <a:srgbClr val="525252"/>
                </a:solidFill>
                <a:latin typeface="微软雅黑" panose="020B0503020204020204" pitchFamily="34" charset="-122"/>
                <a:ea typeface="微软雅黑" panose="020B0503020204020204" pitchFamily="34" charset="-122"/>
                <a:cs typeface="Consolas" panose="020B0609020204030204" pitchFamily="49" charset="0"/>
              </a:rPr>
              <a:t>。将树的根结点写在括号的左边，除根结点之外的其余结点写在括号中并用逗号分隔。</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5" grpId="0" animBg="1"/>
      <p:bldP spid="2" grpId="0"/>
      <p:bldP spid="52" grpId="0" animBg="1"/>
      <p:bldP spid="6"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0.5,&quot;Answers&quot;:[&quot;4&quot;],&quot;CaseSensitive&quot;:false,&quot;FuzzyMatch&quot;:false},{&quot;Num&quot;:2,&quot;Score&quot;:0.5,&quot;Answers&quot;:[&quot;3&quot;],&quot;CaseSensitive&quot;:false,&quot;FuzzyMatch&quot;:false},{&quot;Num&quot;:3,&quot;Score&quot;:0.5,&quot;Answers&quot;:[&quot;4&quot;],&quot;CaseSensitive&quot;:false,&quot;FuzzyMatch&quot;:false},{&quot;Num&quot;:4,&quot;Score&quot;:0.5,&quot;Answers&quot;:[&quot;3&quot;],&quot;CaseSensitive&quot;:false,&quot;FuzzyMatch&quot;:false}]"/>
  <p:tag name="PROBLEMSCORE" val="2.0"/>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0.5,&quot;Answers&quot;:[&quot;R&quot;],&quot;CaseSensitive&quot;:false,&quot;FuzzyMatch&quot;:false},{&quot;Num&quot;:2,&quot;Score&quot;:0.5,&quot;Answers&quot;:[&quot;C&quot;],&quot;CaseSensitive&quot;:false,&quot;FuzzyMatch&quot;:false},{&quot;Num&quot;:3,&quot;Score&quot;:0.5,&quot;Answers&quot;:[&quot;GK&quot;,&quot;KG&quot;],&quot;CaseSensitive&quot;:false,&quot;FuzzyMatch&quot;:false},{&quot;Num&quot;:4,&quot;Score&quot;:0.5,&quot;Answers&quot;:[&quot;DE&quot;,&quot;ED&quot;],&quot;CaseSensitive&quot;:false,&quot;FuzzyMatch&quot;:false},{&quot;Num&quot;:5,&quot;Score&quot;:0.5,&quot;Answers&quot;:[&quot;RC&quot;,&quot;CR&quot;],&quot;CaseSensitive&quot;:false,&quot;FuzzyMatch&quot;:false},{&quot;Num&quot;:6,&quot;Score&quot;:0.5,&quot;Answers&quot;:[&quot;4&quot;],&quot;CaseSensitive&quot;:false,&quot;FuzzyMatch&quot;:false},{&quot;Num&quot;:7,&quot;Score&quot;:0.5,&quot;Answers&quot;:[&quot;3&quot;],&quot;CaseSensitive&quot;:false,&quot;FuzzyMatch&quot;:false}]"/>
  <p:tag name="PROBLEMSCORE" val="3.5"/>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3892</Words>
  <Application>Microsoft Office PowerPoint</Application>
  <PresentationFormat>宽屏</PresentationFormat>
  <Paragraphs>676</Paragraphs>
  <Slides>46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6" baseType="lpstr">
      <vt:lpstr>-apple-system</vt:lpstr>
      <vt:lpstr>Helvetica Neue</vt:lpstr>
      <vt:lpstr>等线</vt:lpstr>
      <vt:lpstr>楷体</vt:lpstr>
      <vt:lpstr>微软雅黑</vt:lpstr>
      <vt:lpstr>微软雅黑</vt:lpstr>
      <vt:lpstr>Arial</vt:lpstr>
      <vt:lpstr>Calibri</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美玉</dc:creator>
  <cp:lastModifiedBy>Zhendong Shi</cp:lastModifiedBy>
  <cp:revision>172</cp:revision>
  <dcterms:created xsi:type="dcterms:W3CDTF">2022-08-16T12:32:00Z</dcterms:created>
  <dcterms:modified xsi:type="dcterms:W3CDTF">2024-04-14T22:39:07Z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D63FB2A2BAAF415CAEA965347B7E1368</vt:lpwstr>
  </property>
  <property fmtid="{D5CDD505-2E9C-101B-9397-08002B2CF9AE}" pid="3" name="KSOProductBuildVer">
    <vt:lpwstr>2052-11.1.0.12302</vt:lpwstr>
  </property>
</Properties>
</file>