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theme/theme22.xml" ContentType="application/vnd.openxmlformats-officedocument.theme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theme/theme23.xml" ContentType="application/vnd.openxmlformats-officedocument.theme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theme/theme24.xml" ContentType="application/vnd.openxmlformats-officedocument.theme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theme/theme25.xml" ContentType="application/vnd.openxmlformats-officedocument.theme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theme/theme26.xml" ContentType="application/vnd.openxmlformats-officedocument.theme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theme/theme27.xml" ContentType="application/vnd.openxmlformats-officedocument.theme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theme/theme28.xml" ContentType="application/vnd.openxmlformats-officedocument.theme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theme/theme29.xml" ContentType="application/vnd.openxmlformats-officedocument.theme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theme/theme30.xml" ContentType="application/vnd.openxmlformats-officedocument.theme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theme/theme31.xml" ContentType="application/vnd.openxmlformats-officedocument.theme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theme/theme32.xml" ContentType="application/vnd.openxmlformats-officedocument.theme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theme/theme33.xml" ContentType="application/vnd.openxmlformats-officedocument.theme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theme/theme34.xml" ContentType="application/vnd.openxmlformats-officedocument.theme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theme/theme35.xml" ContentType="application/vnd.openxmlformats-officedocument.theme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theme/theme36.xml" ContentType="application/vnd.openxmlformats-officedocument.theme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theme/theme37.xml" ContentType="application/vnd.openxmlformats-officedocument.theme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theme/theme38.xml" ContentType="application/vnd.openxmlformats-officedocument.theme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theme/theme39.xml" ContentType="application/vnd.openxmlformats-officedocument.theme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theme/theme40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56" r:id="rId9"/>
    <p:sldMasterId id="2147483768" r:id="rId10"/>
    <p:sldMasterId id="2147483780" r:id="rId11"/>
    <p:sldMasterId id="2147483792" r:id="rId12"/>
    <p:sldMasterId id="2147483804" r:id="rId13"/>
    <p:sldMasterId id="2147483816" r:id="rId14"/>
    <p:sldMasterId id="2147483828" r:id="rId15"/>
    <p:sldMasterId id="2147483840" r:id="rId16"/>
    <p:sldMasterId id="2147483852" r:id="rId17"/>
    <p:sldMasterId id="2147483864" r:id="rId18"/>
    <p:sldMasterId id="2147483876" r:id="rId19"/>
    <p:sldMasterId id="2147483888" r:id="rId20"/>
    <p:sldMasterId id="2147483900" r:id="rId21"/>
    <p:sldMasterId id="2147483912" r:id="rId22"/>
    <p:sldMasterId id="2147483924" r:id="rId23"/>
    <p:sldMasterId id="2147483936" r:id="rId24"/>
    <p:sldMasterId id="2147483948" r:id="rId25"/>
    <p:sldMasterId id="2147483960" r:id="rId26"/>
    <p:sldMasterId id="2147483972" r:id="rId27"/>
    <p:sldMasterId id="2147483984" r:id="rId28"/>
    <p:sldMasterId id="2147484008" r:id="rId29"/>
    <p:sldMasterId id="2147484020" r:id="rId30"/>
    <p:sldMasterId id="2147484032" r:id="rId31"/>
    <p:sldMasterId id="2147484044" r:id="rId32"/>
    <p:sldMasterId id="2147484056" r:id="rId33"/>
    <p:sldMasterId id="2147484068" r:id="rId34"/>
    <p:sldMasterId id="2147484080" r:id="rId35"/>
    <p:sldMasterId id="2147484092" r:id="rId36"/>
    <p:sldMasterId id="2147484104" r:id="rId37"/>
    <p:sldMasterId id="2147484116" r:id="rId38"/>
    <p:sldMasterId id="2147484128" r:id="rId39"/>
    <p:sldMasterId id="2147484140" r:id="rId40"/>
  </p:sldMasterIdLst>
  <p:sldIdLst>
    <p:sldId id="996" r:id="rId41"/>
    <p:sldId id="997" r:id="rId42"/>
    <p:sldId id="998" r:id="rId43"/>
    <p:sldId id="999" r:id="rId44"/>
    <p:sldId id="1000" r:id="rId45"/>
    <p:sldId id="1001" r:id="rId46"/>
    <p:sldId id="1002" r:id="rId47"/>
    <p:sldId id="1003" r:id="rId48"/>
    <p:sldId id="1004" r:id="rId49"/>
    <p:sldId id="1005" r:id="rId50"/>
    <p:sldId id="1006" r:id="rId51"/>
    <p:sldId id="1007" r:id="rId52"/>
    <p:sldId id="1008" r:id="rId53"/>
    <p:sldId id="1009" r:id="rId54"/>
    <p:sldId id="1010" r:id="rId55"/>
    <p:sldId id="1011" r:id="rId56"/>
    <p:sldId id="1012" r:id="rId57"/>
    <p:sldId id="1013" r:id="rId58"/>
    <p:sldId id="1014" r:id="rId59"/>
    <p:sldId id="1015" r:id="rId60"/>
    <p:sldId id="1016" r:id="rId61"/>
    <p:sldId id="1017" r:id="rId62"/>
    <p:sldId id="1018" r:id="rId63"/>
    <p:sldId id="1019" r:id="rId64"/>
    <p:sldId id="1020" r:id="rId65"/>
    <p:sldId id="1021" r:id="rId66"/>
    <p:sldId id="1022" r:id="rId67"/>
    <p:sldId id="1023" r:id="rId68"/>
    <p:sldId id="1025" r:id="rId69"/>
    <p:sldId id="1026" r:id="rId70"/>
    <p:sldId id="1027" r:id="rId71"/>
    <p:sldId id="1028" r:id="rId72"/>
    <p:sldId id="1029" r:id="rId73"/>
    <p:sldId id="1030" r:id="rId74"/>
    <p:sldId id="1031" r:id="rId75"/>
    <p:sldId id="1032" r:id="rId76"/>
    <p:sldId id="1033" r:id="rId77"/>
    <p:sldId id="1034" r:id="rId78"/>
    <p:sldId id="1035" r:id="rId79"/>
    <p:sldId id="1036" r:id="rId80"/>
  </p:sldIdLst>
  <p:sldSz cx="12192000" cy="6858000"/>
  <p:notesSz cx="6858000" cy="9144000"/>
  <p:custDataLst>
    <p:tags r:id="rId8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5252"/>
    <a:srgbClr val="C0262E"/>
    <a:srgbClr val="CD5158"/>
    <a:srgbClr val="006600"/>
    <a:srgbClr val="E94A47"/>
    <a:srgbClr val="FFFFFF"/>
    <a:srgbClr val="D42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2922" y="18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2.xml"/><Relationship Id="rId47" Type="http://schemas.openxmlformats.org/officeDocument/2006/relationships/slide" Target="slides/slide7.xml"/><Relationship Id="rId63" Type="http://schemas.openxmlformats.org/officeDocument/2006/relationships/slide" Target="slides/slide23.xml"/><Relationship Id="rId68" Type="http://schemas.openxmlformats.org/officeDocument/2006/relationships/slide" Target="slides/slide28.xml"/><Relationship Id="rId84" Type="http://schemas.openxmlformats.org/officeDocument/2006/relationships/theme" Target="theme/theme1.xml"/><Relationship Id="rId16" Type="http://schemas.openxmlformats.org/officeDocument/2006/relationships/slideMaster" Target="slideMasters/slideMaster16.xml"/><Relationship Id="rId11" Type="http://schemas.openxmlformats.org/officeDocument/2006/relationships/slideMaster" Target="slideMasters/slideMaster11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53" Type="http://schemas.openxmlformats.org/officeDocument/2006/relationships/slide" Target="slides/slide13.xml"/><Relationship Id="rId58" Type="http://schemas.openxmlformats.org/officeDocument/2006/relationships/slide" Target="slides/slide18.xml"/><Relationship Id="rId74" Type="http://schemas.openxmlformats.org/officeDocument/2006/relationships/slide" Target="slides/slide34.xml"/><Relationship Id="rId79" Type="http://schemas.openxmlformats.org/officeDocument/2006/relationships/slide" Target="slides/slide39.xml"/><Relationship Id="rId5" Type="http://schemas.openxmlformats.org/officeDocument/2006/relationships/slideMaster" Target="slideMasters/slideMaster5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3.xml"/><Relationship Id="rId48" Type="http://schemas.openxmlformats.org/officeDocument/2006/relationships/slide" Target="slides/slide8.xml"/><Relationship Id="rId56" Type="http://schemas.openxmlformats.org/officeDocument/2006/relationships/slide" Target="slides/slide16.xml"/><Relationship Id="rId64" Type="http://schemas.openxmlformats.org/officeDocument/2006/relationships/slide" Target="slides/slide24.xml"/><Relationship Id="rId69" Type="http://schemas.openxmlformats.org/officeDocument/2006/relationships/slide" Target="slides/slide29.xml"/><Relationship Id="rId77" Type="http://schemas.openxmlformats.org/officeDocument/2006/relationships/slide" Target="slides/slide37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1.xml"/><Relationship Id="rId72" Type="http://schemas.openxmlformats.org/officeDocument/2006/relationships/slide" Target="slides/slide32.xml"/><Relationship Id="rId80" Type="http://schemas.openxmlformats.org/officeDocument/2006/relationships/slide" Target="slides/slide40.xml"/><Relationship Id="rId85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" Target="slides/slide6.xml"/><Relationship Id="rId59" Type="http://schemas.openxmlformats.org/officeDocument/2006/relationships/slide" Target="slides/slide19.xml"/><Relationship Id="rId67" Type="http://schemas.openxmlformats.org/officeDocument/2006/relationships/slide" Target="slides/slide27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.xml"/><Relationship Id="rId54" Type="http://schemas.openxmlformats.org/officeDocument/2006/relationships/slide" Target="slides/slide14.xml"/><Relationship Id="rId62" Type="http://schemas.openxmlformats.org/officeDocument/2006/relationships/slide" Target="slides/slide22.xml"/><Relationship Id="rId70" Type="http://schemas.openxmlformats.org/officeDocument/2006/relationships/slide" Target="slides/slide30.xml"/><Relationship Id="rId75" Type="http://schemas.openxmlformats.org/officeDocument/2006/relationships/slide" Target="slides/slide35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9.xml"/><Relationship Id="rId57" Type="http://schemas.openxmlformats.org/officeDocument/2006/relationships/slide" Target="slides/slide17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4.xml"/><Relationship Id="rId52" Type="http://schemas.openxmlformats.org/officeDocument/2006/relationships/slide" Target="slides/slide12.xml"/><Relationship Id="rId60" Type="http://schemas.openxmlformats.org/officeDocument/2006/relationships/slide" Target="slides/slide20.xml"/><Relationship Id="rId65" Type="http://schemas.openxmlformats.org/officeDocument/2006/relationships/slide" Target="slides/slide25.xml"/><Relationship Id="rId73" Type="http://schemas.openxmlformats.org/officeDocument/2006/relationships/slide" Target="slides/slide33.xml"/><Relationship Id="rId78" Type="http://schemas.openxmlformats.org/officeDocument/2006/relationships/slide" Target="slides/slide38.xml"/><Relationship Id="rId81" Type="http://schemas.openxmlformats.org/officeDocument/2006/relationships/tags" Target="tags/tag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34" Type="http://schemas.openxmlformats.org/officeDocument/2006/relationships/slideMaster" Target="slideMasters/slideMaster34.xml"/><Relationship Id="rId50" Type="http://schemas.openxmlformats.org/officeDocument/2006/relationships/slide" Target="slides/slide10.xml"/><Relationship Id="rId55" Type="http://schemas.openxmlformats.org/officeDocument/2006/relationships/slide" Target="slides/slide15.xml"/><Relationship Id="rId76" Type="http://schemas.openxmlformats.org/officeDocument/2006/relationships/slide" Target="slides/slide36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Relationship Id="rId24" Type="http://schemas.openxmlformats.org/officeDocument/2006/relationships/slideMaster" Target="slideMasters/slideMaster24.xml"/><Relationship Id="rId40" Type="http://schemas.openxmlformats.org/officeDocument/2006/relationships/slideMaster" Target="slideMasters/slideMaster40.xml"/><Relationship Id="rId45" Type="http://schemas.openxmlformats.org/officeDocument/2006/relationships/slide" Target="slides/slide5.xml"/><Relationship Id="rId66" Type="http://schemas.openxmlformats.org/officeDocument/2006/relationships/slide" Target="slides/slide26.xml"/><Relationship Id="rId61" Type="http://schemas.openxmlformats.org/officeDocument/2006/relationships/slide" Target="slides/slide21.xml"/><Relationship Id="rId8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C07E11-47EF-4867-B4FA-5F1CC570C6E8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AF6466-A4A9-4D43-9516-71FA267AEF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34.xml"/><Relationship Id="rId7" Type="http://schemas.openxmlformats.org/officeDocument/2006/relationships/slideLayout" Target="../slideLayouts/slideLayout238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33.xml"/><Relationship Id="rId1" Type="http://schemas.openxmlformats.org/officeDocument/2006/relationships/slideLayout" Target="../slideLayouts/slideLayout232.xml"/><Relationship Id="rId6" Type="http://schemas.openxmlformats.org/officeDocument/2006/relationships/slideLayout" Target="../slideLayouts/slideLayout237.xml"/><Relationship Id="rId11" Type="http://schemas.openxmlformats.org/officeDocument/2006/relationships/slideLayout" Target="../slideLayouts/slideLayout242.xml"/><Relationship Id="rId5" Type="http://schemas.openxmlformats.org/officeDocument/2006/relationships/slideLayout" Target="../slideLayouts/slideLayout236.xml"/><Relationship Id="rId10" Type="http://schemas.openxmlformats.org/officeDocument/2006/relationships/slideLayout" Target="../slideLayouts/slideLayout241.xml"/><Relationship Id="rId4" Type="http://schemas.openxmlformats.org/officeDocument/2006/relationships/slideLayout" Target="../slideLayouts/slideLayout235.xml"/><Relationship Id="rId9" Type="http://schemas.openxmlformats.org/officeDocument/2006/relationships/slideLayout" Target="../slideLayouts/slideLayout240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45.xml"/><Relationship Id="rId7" Type="http://schemas.openxmlformats.org/officeDocument/2006/relationships/slideLayout" Target="../slideLayouts/slideLayout249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4.xml"/><Relationship Id="rId1" Type="http://schemas.openxmlformats.org/officeDocument/2006/relationships/slideLayout" Target="../slideLayouts/slideLayout243.xml"/><Relationship Id="rId6" Type="http://schemas.openxmlformats.org/officeDocument/2006/relationships/slideLayout" Target="../slideLayouts/slideLayout248.xml"/><Relationship Id="rId11" Type="http://schemas.openxmlformats.org/officeDocument/2006/relationships/slideLayout" Target="../slideLayouts/slideLayout253.xml"/><Relationship Id="rId5" Type="http://schemas.openxmlformats.org/officeDocument/2006/relationships/slideLayout" Target="../slideLayouts/slideLayout247.xml"/><Relationship Id="rId10" Type="http://schemas.openxmlformats.org/officeDocument/2006/relationships/slideLayout" Target="../slideLayouts/slideLayout252.xml"/><Relationship Id="rId4" Type="http://schemas.openxmlformats.org/officeDocument/2006/relationships/slideLayout" Target="../slideLayouts/slideLayout246.xml"/><Relationship Id="rId9" Type="http://schemas.openxmlformats.org/officeDocument/2006/relationships/slideLayout" Target="../slideLayouts/slideLayout251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6.xml"/><Relationship Id="rId7" Type="http://schemas.openxmlformats.org/officeDocument/2006/relationships/slideLayout" Target="../slideLayouts/slideLayout260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55.xml"/><Relationship Id="rId1" Type="http://schemas.openxmlformats.org/officeDocument/2006/relationships/slideLayout" Target="../slideLayouts/slideLayout254.xml"/><Relationship Id="rId6" Type="http://schemas.openxmlformats.org/officeDocument/2006/relationships/slideLayout" Target="../slideLayouts/slideLayout259.xml"/><Relationship Id="rId11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58.xml"/><Relationship Id="rId10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57.xml"/><Relationship Id="rId9" Type="http://schemas.openxmlformats.org/officeDocument/2006/relationships/slideLayout" Target="../slideLayouts/slideLayout262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71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66.xml"/><Relationship Id="rId1" Type="http://schemas.openxmlformats.org/officeDocument/2006/relationships/slideLayout" Target="../slideLayouts/slideLayout265.xml"/><Relationship Id="rId6" Type="http://schemas.openxmlformats.org/officeDocument/2006/relationships/slideLayout" Target="../slideLayouts/slideLayout270.xml"/><Relationship Id="rId11" Type="http://schemas.openxmlformats.org/officeDocument/2006/relationships/slideLayout" Target="../slideLayouts/slideLayout275.xml"/><Relationship Id="rId5" Type="http://schemas.openxmlformats.org/officeDocument/2006/relationships/slideLayout" Target="../slideLayouts/slideLayout269.xml"/><Relationship Id="rId10" Type="http://schemas.openxmlformats.org/officeDocument/2006/relationships/slideLayout" Target="../slideLayouts/slideLayout274.xml"/><Relationship Id="rId4" Type="http://schemas.openxmlformats.org/officeDocument/2006/relationships/slideLayout" Target="../slideLayouts/slideLayout268.xml"/><Relationship Id="rId9" Type="http://schemas.openxmlformats.org/officeDocument/2006/relationships/slideLayout" Target="../slideLayouts/slideLayout273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8.xml"/><Relationship Id="rId7" Type="http://schemas.openxmlformats.org/officeDocument/2006/relationships/slideLayout" Target="../slideLayouts/slideLayout282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77.xml"/><Relationship Id="rId1" Type="http://schemas.openxmlformats.org/officeDocument/2006/relationships/slideLayout" Target="../slideLayouts/slideLayout276.xml"/><Relationship Id="rId6" Type="http://schemas.openxmlformats.org/officeDocument/2006/relationships/slideLayout" Target="../slideLayouts/slideLayout281.xml"/><Relationship Id="rId11" Type="http://schemas.openxmlformats.org/officeDocument/2006/relationships/slideLayout" Target="../slideLayouts/slideLayout286.xml"/><Relationship Id="rId5" Type="http://schemas.openxmlformats.org/officeDocument/2006/relationships/slideLayout" Target="../slideLayouts/slideLayout280.xml"/><Relationship Id="rId10" Type="http://schemas.openxmlformats.org/officeDocument/2006/relationships/slideLayout" Target="../slideLayouts/slideLayout285.xml"/><Relationship Id="rId4" Type="http://schemas.openxmlformats.org/officeDocument/2006/relationships/slideLayout" Target="../slideLayouts/slideLayout279.xml"/><Relationship Id="rId9" Type="http://schemas.openxmlformats.org/officeDocument/2006/relationships/slideLayout" Target="../slideLayouts/slideLayout284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89.xml"/><Relationship Id="rId7" Type="http://schemas.openxmlformats.org/officeDocument/2006/relationships/slideLayout" Target="../slideLayouts/slideLayout293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88.xml"/><Relationship Id="rId1" Type="http://schemas.openxmlformats.org/officeDocument/2006/relationships/slideLayout" Target="../slideLayouts/slideLayout287.xml"/><Relationship Id="rId6" Type="http://schemas.openxmlformats.org/officeDocument/2006/relationships/slideLayout" Target="../slideLayouts/slideLayout292.xml"/><Relationship Id="rId11" Type="http://schemas.openxmlformats.org/officeDocument/2006/relationships/slideLayout" Target="../slideLayouts/slideLayout297.xml"/><Relationship Id="rId5" Type="http://schemas.openxmlformats.org/officeDocument/2006/relationships/slideLayout" Target="../slideLayouts/slideLayout291.xml"/><Relationship Id="rId10" Type="http://schemas.openxmlformats.org/officeDocument/2006/relationships/slideLayout" Target="../slideLayouts/slideLayout296.xml"/><Relationship Id="rId4" Type="http://schemas.openxmlformats.org/officeDocument/2006/relationships/slideLayout" Target="../slideLayouts/slideLayout290.xml"/><Relationship Id="rId9" Type="http://schemas.openxmlformats.org/officeDocument/2006/relationships/slideLayout" Target="../slideLayouts/slideLayout295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00.xml"/><Relationship Id="rId7" Type="http://schemas.openxmlformats.org/officeDocument/2006/relationships/slideLayout" Target="../slideLayouts/slideLayout304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299.xml"/><Relationship Id="rId1" Type="http://schemas.openxmlformats.org/officeDocument/2006/relationships/slideLayout" Target="../slideLayouts/slideLayout298.xml"/><Relationship Id="rId6" Type="http://schemas.openxmlformats.org/officeDocument/2006/relationships/slideLayout" Target="../slideLayouts/slideLayout303.xml"/><Relationship Id="rId11" Type="http://schemas.openxmlformats.org/officeDocument/2006/relationships/slideLayout" Target="../slideLayouts/slideLayout308.xml"/><Relationship Id="rId5" Type="http://schemas.openxmlformats.org/officeDocument/2006/relationships/slideLayout" Target="../slideLayouts/slideLayout302.xml"/><Relationship Id="rId10" Type="http://schemas.openxmlformats.org/officeDocument/2006/relationships/slideLayout" Target="../slideLayouts/slideLayout307.xml"/><Relationship Id="rId4" Type="http://schemas.openxmlformats.org/officeDocument/2006/relationships/slideLayout" Target="../slideLayouts/slideLayout301.xml"/><Relationship Id="rId9" Type="http://schemas.openxmlformats.org/officeDocument/2006/relationships/slideLayout" Target="../slideLayouts/slideLayout306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11.xml"/><Relationship Id="rId7" Type="http://schemas.openxmlformats.org/officeDocument/2006/relationships/slideLayout" Target="../slideLayouts/slideLayout315.xml"/><Relationship Id="rId12" Type="http://schemas.openxmlformats.org/officeDocument/2006/relationships/theme" Target="../theme/theme29.xml"/><Relationship Id="rId2" Type="http://schemas.openxmlformats.org/officeDocument/2006/relationships/slideLayout" Target="../slideLayouts/slideLayout310.xml"/><Relationship Id="rId1" Type="http://schemas.openxmlformats.org/officeDocument/2006/relationships/slideLayout" Target="../slideLayouts/slideLayout309.xml"/><Relationship Id="rId6" Type="http://schemas.openxmlformats.org/officeDocument/2006/relationships/slideLayout" Target="../slideLayouts/slideLayout314.xml"/><Relationship Id="rId11" Type="http://schemas.openxmlformats.org/officeDocument/2006/relationships/slideLayout" Target="../slideLayouts/slideLayout319.xml"/><Relationship Id="rId5" Type="http://schemas.openxmlformats.org/officeDocument/2006/relationships/slideLayout" Target="../slideLayouts/slideLayout313.xml"/><Relationship Id="rId10" Type="http://schemas.openxmlformats.org/officeDocument/2006/relationships/slideLayout" Target="../slideLayouts/slideLayout318.xml"/><Relationship Id="rId4" Type="http://schemas.openxmlformats.org/officeDocument/2006/relationships/slideLayout" Target="../slideLayouts/slideLayout312.xml"/><Relationship Id="rId9" Type="http://schemas.openxmlformats.org/officeDocument/2006/relationships/slideLayout" Target="../slideLayouts/slideLayout3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22.xml"/><Relationship Id="rId7" Type="http://schemas.openxmlformats.org/officeDocument/2006/relationships/slideLayout" Target="../slideLayouts/slideLayout326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321.xml"/><Relationship Id="rId1" Type="http://schemas.openxmlformats.org/officeDocument/2006/relationships/slideLayout" Target="../slideLayouts/slideLayout320.xml"/><Relationship Id="rId6" Type="http://schemas.openxmlformats.org/officeDocument/2006/relationships/slideLayout" Target="../slideLayouts/slideLayout325.xml"/><Relationship Id="rId11" Type="http://schemas.openxmlformats.org/officeDocument/2006/relationships/slideLayout" Target="../slideLayouts/slideLayout330.xml"/><Relationship Id="rId5" Type="http://schemas.openxmlformats.org/officeDocument/2006/relationships/slideLayout" Target="../slideLayouts/slideLayout324.xml"/><Relationship Id="rId10" Type="http://schemas.openxmlformats.org/officeDocument/2006/relationships/slideLayout" Target="../slideLayouts/slideLayout329.xml"/><Relationship Id="rId4" Type="http://schemas.openxmlformats.org/officeDocument/2006/relationships/slideLayout" Target="../slideLayouts/slideLayout323.xml"/><Relationship Id="rId9" Type="http://schemas.openxmlformats.org/officeDocument/2006/relationships/slideLayout" Target="../slideLayouts/slideLayout328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33.xml"/><Relationship Id="rId7" Type="http://schemas.openxmlformats.org/officeDocument/2006/relationships/slideLayout" Target="../slideLayouts/slideLayout337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332.xml"/><Relationship Id="rId1" Type="http://schemas.openxmlformats.org/officeDocument/2006/relationships/slideLayout" Target="../slideLayouts/slideLayout331.xml"/><Relationship Id="rId6" Type="http://schemas.openxmlformats.org/officeDocument/2006/relationships/slideLayout" Target="../slideLayouts/slideLayout336.xml"/><Relationship Id="rId11" Type="http://schemas.openxmlformats.org/officeDocument/2006/relationships/slideLayout" Target="../slideLayouts/slideLayout341.xml"/><Relationship Id="rId5" Type="http://schemas.openxmlformats.org/officeDocument/2006/relationships/slideLayout" Target="../slideLayouts/slideLayout335.xml"/><Relationship Id="rId10" Type="http://schemas.openxmlformats.org/officeDocument/2006/relationships/slideLayout" Target="../slideLayouts/slideLayout340.xml"/><Relationship Id="rId4" Type="http://schemas.openxmlformats.org/officeDocument/2006/relationships/slideLayout" Target="../slideLayouts/slideLayout334.xml"/><Relationship Id="rId9" Type="http://schemas.openxmlformats.org/officeDocument/2006/relationships/slideLayout" Target="../slideLayouts/slideLayout339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44.xml"/><Relationship Id="rId7" Type="http://schemas.openxmlformats.org/officeDocument/2006/relationships/slideLayout" Target="../slideLayouts/slideLayout348.xml"/><Relationship Id="rId12" Type="http://schemas.openxmlformats.org/officeDocument/2006/relationships/theme" Target="../theme/theme32.xml"/><Relationship Id="rId2" Type="http://schemas.openxmlformats.org/officeDocument/2006/relationships/slideLayout" Target="../slideLayouts/slideLayout343.xml"/><Relationship Id="rId1" Type="http://schemas.openxmlformats.org/officeDocument/2006/relationships/slideLayout" Target="../slideLayouts/slideLayout342.xml"/><Relationship Id="rId6" Type="http://schemas.openxmlformats.org/officeDocument/2006/relationships/slideLayout" Target="../slideLayouts/slideLayout347.xml"/><Relationship Id="rId11" Type="http://schemas.openxmlformats.org/officeDocument/2006/relationships/slideLayout" Target="../slideLayouts/slideLayout352.xml"/><Relationship Id="rId5" Type="http://schemas.openxmlformats.org/officeDocument/2006/relationships/slideLayout" Target="../slideLayouts/slideLayout346.xml"/><Relationship Id="rId10" Type="http://schemas.openxmlformats.org/officeDocument/2006/relationships/slideLayout" Target="../slideLayouts/slideLayout351.xml"/><Relationship Id="rId4" Type="http://schemas.openxmlformats.org/officeDocument/2006/relationships/slideLayout" Target="../slideLayouts/slideLayout345.xml"/><Relationship Id="rId9" Type="http://schemas.openxmlformats.org/officeDocument/2006/relationships/slideLayout" Target="../slideLayouts/slideLayout350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55.xml"/><Relationship Id="rId7" Type="http://schemas.openxmlformats.org/officeDocument/2006/relationships/slideLayout" Target="../slideLayouts/slideLayout359.xml"/><Relationship Id="rId12" Type="http://schemas.openxmlformats.org/officeDocument/2006/relationships/theme" Target="../theme/theme33.xml"/><Relationship Id="rId2" Type="http://schemas.openxmlformats.org/officeDocument/2006/relationships/slideLayout" Target="../slideLayouts/slideLayout354.xml"/><Relationship Id="rId1" Type="http://schemas.openxmlformats.org/officeDocument/2006/relationships/slideLayout" Target="../slideLayouts/slideLayout353.xml"/><Relationship Id="rId6" Type="http://schemas.openxmlformats.org/officeDocument/2006/relationships/slideLayout" Target="../slideLayouts/slideLayout358.xml"/><Relationship Id="rId11" Type="http://schemas.openxmlformats.org/officeDocument/2006/relationships/slideLayout" Target="../slideLayouts/slideLayout363.xml"/><Relationship Id="rId5" Type="http://schemas.openxmlformats.org/officeDocument/2006/relationships/slideLayout" Target="../slideLayouts/slideLayout357.xml"/><Relationship Id="rId10" Type="http://schemas.openxmlformats.org/officeDocument/2006/relationships/slideLayout" Target="../slideLayouts/slideLayout362.xml"/><Relationship Id="rId4" Type="http://schemas.openxmlformats.org/officeDocument/2006/relationships/slideLayout" Target="../slideLayouts/slideLayout356.xml"/><Relationship Id="rId9" Type="http://schemas.openxmlformats.org/officeDocument/2006/relationships/slideLayout" Target="../slideLayouts/slideLayout361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6.xml"/><Relationship Id="rId7" Type="http://schemas.openxmlformats.org/officeDocument/2006/relationships/slideLayout" Target="../slideLayouts/slideLayout370.xml"/><Relationship Id="rId12" Type="http://schemas.openxmlformats.org/officeDocument/2006/relationships/theme" Target="../theme/theme34.xml"/><Relationship Id="rId2" Type="http://schemas.openxmlformats.org/officeDocument/2006/relationships/slideLayout" Target="../slideLayouts/slideLayout365.xml"/><Relationship Id="rId1" Type="http://schemas.openxmlformats.org/officeDocument/2006/relationships/slideLayout" Target="../slideLayouts/slideLayout364.xml"/><Relationship Id="rId6" Type="http://schemas.openxmlformats.org/officeDocument/2006/relationships/slideLayout" Target="../slideLayouts/slideLayout369.xml"/><Relationship Id="rId11" Type="http://schemas.openxmlformats.org/officeDocument/2006/relationships/slideLayout" Target="../slideLayouts/slideLayout374.xml"/><Relationship Id="rId5" Type="http://schemas.openxmlformats.org/officeDocument/2006/relationships/slideLayout" Target="../slideLayouts/slideLayout368.xml"/><Relationship Id="rId10" Type="http://schemas.openxmlformats.org/officeDocument/2006/relationships/slideLayout" Target="../slideLayouts/slideLayout373.xml"/><Relationship Id="rId4" Type="http://schemas.openxmlformats.org/officeDocument/2006/relationships/slideLayout" Target="../slideLayouts/slideLayout367.xml"/><Relationship Id="rId9" Type="http://schemas.openxmlformats.org/officeDocument/2006/relationships/slideLayout" Target="../slideLayouts/slideLayout372.xml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7.xml"/><Relationship Id="rId7" Type="http://schemas.openxmlformats.org/officeDocument/2006/relationships/slideLayout" Target="../slideLayouts/slideLayout381.xml"/><Relationship Id="rId12" Type="http://schemas.openxmlformats.org/officeDocument/2006/relationships/theme" Target="../theme/theme35.xml"/><Relationship Id="rId2" Type="http://schemas.openxmlformats.org/officeDocument/2006/relationships/slideLayout" Target="../slideLayouts/slideLayout376.xml"/><Relationship Id="rId1" Type="http://schemas.openxmlformats.org/officeDocument/2006/relationships/slideLayout" Target="../slideLayouts/slideLayout375.xml"/><Relationship Id="rId6" Type="http://schemas.openxmlformats.org/officeDocument/2006/relationships/slideLayout" Target="../slideLayouts/slideLayout380.xml"/><Relationship Id="rId11" Type="http://schemas.openxmlformats.org/officeDocument/2006/relationships/slideLayout" Target="../slideLayouts/slideLayout385.xml"/><Relationship Id="rId5" Type="http://schemas.openxmlformats.org/officeDocument/2006/relationships/slideLayout" Target="../slideLayouts/slideLayout379.xml"/><Relationship Id="rId10" Type="http://schemas.openxmlformats.org/officeDocument/2006/relationships/slideLayout" Target="../slideLayouts/slideLayout384.xml"/><Relationship Id="rId4" Type="http://schemas.openxmlformats.org/officeDocument/2006/relationships/slideLayout" Target="../slideLayouts/slideLayout378.xml"/><Relationship Id="rId9" Type="http://schemas.openxmlformats.org/officeDocument/2006/relationships/slideLayout" Target="../slideLayouts/slideLayout383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8.xml"/><Relationship Id="rId7" Type="http://schemas.openxmlformats.org/officeDocument/2006/relationships/slideLayout" Target="../slideLayouts/slideLayout392.xml"/><Relationship Id="rId12" Type="http://schemas.openxmlformats.org/officeDocument/2006/relationships/theme" Target="../theme/theme36.xml"/><Relationship Id="rId2" Type="http://schemas.openxmlformats.org/officeDocument/2006/relationships/slideLayout" Target="../slideLayouts/slideLayout387.xml"/><Relationship Id="rId1" Type="http://schemas.openxmlformats.org/officeDocument/2006/relationships/slideLayout" Target="../slideLayouts/slideLayout386.xml"/><Relationship Id="rId6" Type="http://schemas.openxmlformats.org/officeDocument/2006/relationships/slideLayout" Target="../slideLayouts/slideLayout391.xml"/><Relationship Id="rId11" Type="http://schemas.openxmlformats.org/officeDocument/2006/relationships/slideLayout" Target="../slideLayouts/slideLayout396.xml"/><Relationship Id="rId5" Type="http://schemas.openxmlformats.org/officeDocument/2006/relationships/slideLayout" Target="../slideLayouts/slideLayout390.xml"/><Relationship Id="rId10" Type="http://schemas.openxmlformats.org/officeDocument/2006/relationships/slideLayout" Target="../slideLayouts/slideLayout395.xml"/><Relationship Id="rId4" Type="http://schemas.openxmlformats.org/officeDocument/2006/relationships/slideLayout" Target="../slideLayouts/slideLayout389.xml"/><Relationship Id="rId9" Type="http://schemas.openxmlformats.org/officeDocument/2006/relationships/slideLayout" Target="../slideLayouts/slideLayout394.xml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99.xml"/><Relationship Id="rId7" Type="http://schemas.openxmlformats.org/officeDocument/2006/relationships/slideLayout" Target="../slideLayouts/slideLayout403.xml"/><Relationship Id="rId12" Type="http://schemas.openxmlformats.org/officeDocument/2006/relationships/theme" Target="../theme/theme37.xml"/><Relationship Id="rId2" Type="http://schemas.openxmlformats.org/officeDocument/2006/relationships/slideLayout" Target="../slideLayouts/slideLayout398.xml"/><Relationship Id="rId1" Type="http://schemas.openxmlformats.org/officeDocument/2006/relationships/slideLayout" Target="../slideLayouts/slideLayout397.xml"/><Relationship Id="rId6" Type="http://schemas.openxmlformats.org/officeDocument/2006/relationships/slideLayout" Target="../slideLayouts/slideLayout402.xml"/><Relationship Id="rId11" Type="http://schemas.openxmlformats.org/officeDocument/2006/relationships/slideLayout" Target="../slideLayouts/slideLayout407.xml"/><Relationship Id="rId5" Type="http://schemas.openxmlformats.org/officeDocument/2006/relationships/slideLayout" Target="../slideLayouts/slideLayout401.xml"/><Relationship Id="rId10" Type="http://schemas.openxmlformats.org/officeDocument/2006/relationships/slideLayout" Target="../slideLayouts/slideLayout406.xml"/><Relationship Id="rId4" Type="http://schemas.openxmlformats.org/officeDocument/2006/relationships/slideLayout" Target="../slideLayouts/slideLayout400.xml"/><Relationship Id="rId9" Type="http://schemas.openxmlformats.org/officeDocument/2006/relationships/slideLayout" Target="../slideLayouts/slideLayout405.xml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10.xml"/><Relationship Id="rId7" Type="http://schemas.openxmlformats.org/officeDocument/2006/relationships/slideLayout" Target="../slideLayouts/slideLayout414.xml"/><Relationship Id="rId12" Type="http://schemas.openxmlformats.org/officeDocument/2006/relationships/theme" Target="../theme/theme38.xml"/><Relationship Id="rId2" Type="http://schemas.openxmlformats.org/officeDocument/2006/relationships/slideLayout" Target="../slideLayouts/slideLayout409.xml"/><Relationship Id="rId1" Type="http://schemas.openxmlformats.org/officeDocument/2006/relationships/slideLayout" Target="../slideLayouts/slideLayout408.xml"/><Relationship Id="rId6" Type="http://schemas.openxmlformats.org/officeDocument/2006/relationships/slideLayout" Target="../slideLayouts/slideLayout413.xml"/><Relationship Id="rId11" Type="http://schemas.openxmlformats.org/officeDocument/2006/relationships/slideLayout" Target="../slideLayouts/slideLayout418.xml"/><Relationship Id="rId5" Type="http://schemas.openxmlformats.org/officeDocument/2006/relationships/slideLayout" Target="../slideLayouts/slideLayout412.xml"/><Relationship Id="rId10" Type="http://schemas.openxmlformats.org/officeDocument/2006/relationships/slideLayout" Target="../slideLayouts/slideLayout417.xml"/><Relationship Id="rId4" Type="http://schemas.openxmlformats.org/officeDocument/2006/relationships/slideLayout" Target="../slideLayouts/slideLayout411.xml"/><Relationship Id="rId9" Type="http://schemas.openxmlformats.org/officeDocument/2006/relationships/slideLayout" Target="../slideLayouts/slideLayout416.xml"/></Relationships>
</file>

<file path=ppt/slideMasters/_rels/slideMaster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21.xml"/><Relationship Id="rId7" Type="http://schemas.openxmlformats.org/officeDocument/2006/relationships/slideLayout" Target="../slideLayouts/slideLayout425.xml"/><Relationship Id="rId12" Type="http://schemas.openxmlformats.org/officeDocument/2006/relationships/theme" Target="../theme/theme39.xml"/><Relationship Id="rId2" Type="http://schemas.openxmlformats.org/officeDocument/2006/relationships/slideLayout" Target="../slideLayouts/slideLayout420.xml"/><Relationship Id="rId1" Type="http://schemas.openxmlformats.org/officeDocument/2006/relationships/slideLayout" Target="../slideLayouts/slideLayout419.xml"/><Relationship Id="rId6" Type="http://schemas.openxmlformats.org/officeDocument/2006/relationships/slideLayout" Target="../slideLayouts/slideLayout424.xml"/><Relationship Id="rId11" Type="http://schemas.openxmlformats.org/officeDocument/2006/relationships/slideLayout" Target="../slideLayouts/slideLayout429.xml"/><Relationship Id="rId5" Type="http://schemas.openxmlformats.org/officeDocument/2006/relationships/slideLayout" Target="../slideLayouts/slideLayout423.xml"/><Relationship Id="rId10" Type="http://schemas.openxmlformats.org/officeDocument/2006/relationships/slideLayout" Target="../slideLayouts/slideLayout428.xml"/><Relationship Id="rId4" Type="http://schemas.openxmlformats.org/officeDocument/2006/relationships/slideLayout" Target="../slideLayouts/slideLayout422.xml"/><Relationship Id="rId9" Type="http://schemas.openxmlformats.org/officeDocument/2006/relationships/slideLayout" Target="../slideLayouts/slideLayout4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32.xml"/><Relationship Id="rId7" Type="http://schemas.openxmlformats.org/officeDocument/2006/relationships/slideLayout" Target="../slideLayouts/slideLayout436.xml"/><Relationship Id="rId12" Type="http://schemas.openxmlformats.org/officeDocument/2006/relationships/theme" Target="../theme/theme40.xml"/><Relationship Id="rId2" Type="http://schemas.openxmlformats.org/officeDocument/2006/relationships/slideLayout" Target="../slideLayouts/slideLayout431.xml"/><Relationship Id="rId1" Type="http://schemas.openxmlformats.org/officeDocument/2006/relationships/slideLayout" Target="../slideLayouts/slideLayout430.xml"/><Relationship Id="rId6" Type="http://schemas.openxmlformats.org/officeDocument/2006/relationships/slideLayout" Target="../slideLayouts/slideLayout435.xml"/><Relationship Id="rId11" Type="http://schemas.openxmlformats.org/officeDocument/2006/relationships/slideLayout" Target="../slideLayouts/slideLayout440.xml"/><Relationship Id="rId5" Type="http://schemas.openxmlformats.org/officeDocument/2006/relationships/slideLayout" Target="../slideLayouts/slideLayout434.xml"/><Relationship Id="rId10" Type="http://schemas.openxmlformats.org/officeDocument/2006/relationships/slideLayout" Target="../slideLayouts/slideLayout439.xml"/><Relationship Id="rId4" Type="http://schemas.openxmlformats.org/officeDocument/2006/relationships/slideLayout" Target="../slideLayouts/slideLayout433.xml"/><Relationship Id="rId9" Type="http://schemas.openxmlformats.org/officeDocument/2006/relationships/slideLayout" Target="../slideLayouts/slideLayout4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  <p:sldLayoutId id="2147484110" r:id="rId6"/>
    <p:sldLayoutId id="2147484111" r:id="rId7"/>
    <p:sldLayoutId id="2147484112" r:id="rId8"/>
    <p:sldLayoutId id="2147484113" r:id="rId9"/>
    <p:sldLayoutId id="2147484114" r:id="rId10"/>
    <p:sldLayoutId id="21474841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7" r:id="rId1"/>
    <p:sldLayoutId id="2147484118" r:id="rId2"/>
    <p:sldLayoutId id="2147484119" r:id="rId3"/>
    <p:sldLayoutId id="2147484120" r:id="rId4"/>
    <p:sldLayoutId id="2147484121" r:id="rId5"/>
    <p:sldLayoutId id="2147484122" r:id="rId6"/>
    <p:sldLayoutId id="2147484123" r:id="rId7"/>
    <p:sldLayoutId id="2147484124" r:id="rId8"/>
    <p:sldLayoutId id="2147484125" r:id="rId9"/>
    <p:sldLayoutId id="2147484126" r:id="rId10"/>
    <p:sldLayoutId id="21474841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131" r:id="rId3"/>
    <p:sldLayoutId id="2147484132" r:id="rId4"/>
    <p:sldLayoutId id="2147484133" r:id="rId5"/>
    <p:sldLayoutId id="2147484134" r:id="rId6"/>
    <p:sldLayoutId id="2147484135" r:id="rId7"/>
    <p:sldLayoutId id="2147484136" r:id="rId8"/>
    <p:sldLayoutId id="2147484137" r:id="rId9"/>
    <p:sldLayoutId id="2147484138" r:id="rId10"/>
    <p:sldLayoutId id="21474841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44" r:id="rId4"/>
    <p:sldLayoutId id="2147484145" r:id="rId5"/>
    <p:sldLayoutId id="2147484146" r:id="rId6"/>
    <p:sldLayoutId id="2147484147" r:id="rId7"/>
    <p:sldLayoutId id="2147484148" r:id="rId8"/>
    <p:sldLayoutId id="2147484149" r:id="rId9"/>
    <p:sldLayoutId id="2147484150" r:id="rId10"/>
    <p:sldLayoutId id="21474841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0" y="702856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0" y="774864"/>
            <a:ext cx="12192000" cy="0"/>
          </a:xfrm>
          <a:prstGeom prst="lin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文本&#10;&#10;描述已自动生成"/>
          <p:cNvPicPr>
            <a:picLocks noChangeAspect="1"/>
          </p:cNvPicPr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872" y="-77489"/>
            <a:ext cx="2580885" cy="973017"/>
          </a:xfrm>
          <a:prstGeom prst="rect">
            <a:avLst/>
          </a:prstGeom>
        </p:spPr>
      </p:pic>
      <p:grpSp>
        <p:nvGrpSpPr>
          <p:cNvPr id="25" name="Group 4"/>
          <p:cNvGrpSpPr>
            <a:grpSpLocks noChangeAspect="1"/>
          </p:cNvGrpSpPr>
          <p:nvPr userDrawn="1"/>
        </p:nvGrpSpPr>
        <p:grpSpPr bwMode="auto">
          <a:xfrm>
            <a:off x="458101" y="125771"/>
            <a:ext cx="525306" cy="504000"/>
            <a:chOff x="3125" y="1474"/>
            <a:chExt cx="1430" cy="1372"/>
          </a:xfrm>
        </p:grpSpPr>
        <p:sp>
          <p:nvSpPr>
            <p:cNvPr id="26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3125" y="1474"/>
              <a:ext cx="1430" cy="1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 5"/>
            <p:cNvSpPr>
              <a:spLocks noEditPoints="1"/>
            </p:cNvSpPr>
            <p:nvPr userDrawn="1"/>
          </p:nvSpPr>
          <p:spPr bwMode="auto">
            <a:xfrm>
              <a:off x="3127" y="1474"/>
              <a:ext cx="1430" cy="1370"/>
            </a:xfrm>
            <a:custGeom>
              <a:avLst/>
              <a:gdLst>
                <a:gd name="T0" fmla="*/ 300 w 600"/>
                <a:gd name="T1" fmla="*/ 0 h 575"/>
                <a:gd name="T2" fmla="*/ 175 w 600"/>
                <a:gd name="T3" fmla="*/ 50 h 575"/>
                <a:gd name="T4" fmla="*/ 175 w 600"/>
                <a:gd name="T5" fmla="*/ 150 h 575"/>
                <a:gd name="T6" fmla="*/ 325 w 600"/>
                <a:gd name="T7" fmla="*/ 150 h 575"/>
                <a:gd name="T8" fmla="*/ 325 w 600"/>
                <a:gd name="T9" fmla="*/ 175 h 575"/>
                <a:gd name="T10" fmla="*/ 75 w 600"/>
                <a:gd name="T11" fmla="*/ 175 h 575"/>
                <a:gd name="T12" fmla="*/ 0 w 600"/>
                <a:gd name="T13" fmla="*/ 300 h 575"/>
                <a:gd name="T14" fmla="*/ 75 w 600"/>
                <a:gd name="T15" fmla="*/ 425 h 575"/>
                <a:gd name="T16" fmla="*/ 150 w 600"/>
                <a:gd name="T17" fmla="*/ 425 h 575"/>
                <a:gd name="T18" fmla="*/ 150 w 600"/>
                <a:gd name="T19" fmla="*/ 384 h 575"/>
                <a:gd name="T20" fmla="*/ 259 w 600"/>
                <a:gd name="T21" fmla="*/ 275 h 575"/>
                <a:gd name="T22" fmla="*/ 341 w 600"/>
                <a:gd name="T23" fmla="*/ 275 h 575"/>
                <a:gd name="T24" fmla="*/ 425 w 600"/>
                <a:gd name="T25" fmla="*/ 216 h 575"/>
                <a:gd name="T26" fmla="*/ 425 w 600"/>
                <a:gd name="T27" fmla="*/ 50 h 575"/>
                <a:gd name="T28" fmla="*/ 300 w 600"/>
                <a:gd name="T29" fmla="*/ 0 h 575"/>
                <a:gd name="T30" fmla="*/ 225 w 600"/>
                <a:gd name="T31" fmla="*/ 50 h 575"/>
                <a:gd name="T32" fmla="*/ 250 w 600"/>
                <a:gd name="T33" fmla="*/ 75 h 575"/>
                <a:gd name="T34" fmla="*/ 225 w 600"/>
                <a:gd name="T35" fmla="*/ 100 h 575"/>
                <a:gd name="T36" fmla="*/ 200 w 600"/>
                <a:gd name="T37" fmla="*/ 75 h 575"/>
                <a:gd name="T38" fmla="*/ 225 w 600"/>
                <a:gd name="T39" fmla="*/ 50 h 575"/>
                <a:gd name="T40" fmla="*/ 450 w 600"/>
                <a:gd name="T41" fmla="*/ 150 h 575"/>
                <a:gd name="T42" fmla="*/ 450 w 600"/>
                <a:gd name="T43" fmla="*/ 216 h 575"/>
                <a:gd name="T44" fmla="*/ 341 w 600"/>
                <a:gd name="T45" fmla="*/ 300 h 575"/>
                <a:gd name="T46" fmla="*/ 259 w 600"/>
                <a:gd name="T47" fmla="*/ 300 h 575"/>
                <a:gd name="T48" fmla="*/ 175 w 600"/>
                <a:gd name="T49" fmla="*/ 384 h 575"/>
                <a:gd name="T50" fmla="*/ 175 w 600"/>
                <a:gd name="T51" fmla="*/ 525 h 575"/>
                <a:gd name="T52" fmla="*/ 300 w 600"/>
                <a:gd name="T53" fmla="*/ 575 h 575"/>
                <a:gd name="T54" fmla="*/ 425 w 600"/>
                <a:gd name="T55" fmla="*/ 525 h 575"/>
                <a:gd name="T56" fmla="*/ 425 w 600"/>
                <a:gd name="T57" fmla="*/ 425 h 575"/>
                <a:gd name="T58" fmla="*/ 275 w 600"/>
                <a:gd name="T59" fmla="*/ 425 h 575"/>
                <a:gd name="T60" fmla="*/ 275 w 600"/>
                <a:gd name="T61" fmla="*/ 400 h 575"/>
                <a:gd name="T62" fmla="*/ 525 w 600"/>
                <a:gd name="T63" fmla="*/ 400 h 575"/>
                <a:gd name="T64" fmla="*/ 600 w 600"/>
                <a:gd name="T65" fmla="*/ 275 h 575"/>
                <a:gd name="T66" fmla="*/ 525 w 600"/>
                <a:gd name="T67" fmla="*/ 150 h 575"/>
                <a:gd name="T68" fmla="*/ 450 w 600"/>
                <a:gd name="T69" fmla="*/ 150 h 575"/>
                <a:gd name="T70" fmla="*/ 375 w 600"/>
                <a:gd name="T71" fmla="*/ 475 h 575"/>
                <a:gd name="T72" fmla="*/ 400 w 600"/>
                <a:gd name="T73" fmla="*/ 500 h 575"/>
                <a:gd name="T74" fmla="*/ 375 w 600"/>
                <a:gd name="T75" fmla="*/ 525 h 575"/>
                <a:gd name="T76" fmla="*/ 350 w 600"/>
                <a:gd name="T77" fmla="*/ 500 h 575"/>
                <a:gd name="T78" fmla="*/ 375 w 600"/>
                <a:gd name="T79" fmla="*/ 4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00" h="575">
                  <a:moveTo>
                    <a:pt x="300" y="0"/>
                  </a:moveTo>
                  <a:cubicBezTo>
                    <a:pt x="175" y="0"/>
                    <a:pt x="175" y="50"/>
                    <a:pt x="175" y="50"/>
                  </a:cubicBezTo>
                  <a:cubicBezTo>
                    <a:pt x="175" y="150"/>
                    <a:pt x="175" y="150"/>
                    <a:pt x="175" y="150"/>
                  </a:cubicBezTo>
                  <a:cubicBezTo>
                    <a:pt x="325" y="150"/>
                    <a:pt x="325" y="150"/>
                    <a:pt x="325" y="150"/>
                  </a:cubicBezTo>
                  <a:cubicBezTo>
                    <a:pt x="325" y="175"/>
                    <a:pt x="325" y="175"/>
                    <a:pt x="325" y="175"/>
                  </a:cubicBezTo>
                  <a:cubicBezTo>
                    <a:pt x="75" y="175"/>
                    <a:pt x="75" y="175"/>
                    <a:pt x="75" y="175"/>
                  </a:cubicBezTo>
                  <a:cubicBezTo>
                    <a:pt x="75" y="175"/>
                    <a:pt x="0" y="163"/>
                    <a:pt x="0" y="300"/>
                  </a:cubicBezTo>
                  <a:cubicBezTo>
                    <a:pt x="0" y="436"/>
                    <a:pt x="75" y="425"/>
                    <a:pt x="75" y="425"/>
                  </a:cubicBezTo>
                  <a:cubicBezTo>
                    <a:pt x="150" y="425"/>
                    <a:pt x="150" y="425"/>
                    <a:pt x="150" y="425"/>
                  </a:cubicBezTo>
                  <a:cubicBezTo>
                    <a:pt x="150" y="384"/>
                    <a:pt x="150" y="384"/>
                    <a:pt x="150" y="384"/>
                  </a:cubicBezTo>
                  <a:cubicBezTo>
                    <a:pt x="150" y="324"/>
                    <a:pt x="199" y="275"/>
                    <a:pt x="259" y="275"/>
                  </a:cubicBezTo>
                  <a:cubicBezTo>
                    <a:pt x="341" y="275"/>
                    <a:pt x="341" y="275"/>
                    <a:pt x="341" y="275"/>
                  </a:cubicBezTo>
                  <a:cubicBezTo>
                    <a:pt x="387" y="275"/>
                    <a:pt x="425" y="262"/>
                    <a:pt x="425" y="216"/>
                  </a:cubicBezTo>
                  <a:cubicBezTo>
                    <a:pt x="425" y="50"/>
                    <a:pt x="425" y="50"/>
                    <a:pt x="425" y="50"/>
                  </a:cubicBezTo>
                  <a:cubicBezTo>
                    <a:pt x="425" y="50"/>
                    <a:pt x="425" y="0"/>
                    <a:pt x="300" y="0"/>
                  </a:cubicBezTo>
                  <a:close/>
                  <a:moveTo>
                    <a:pt x="225" y="50"/>
                  </a:moveTo>
                  <a:cubicBezTo>
                    <a:pt x="239" y="50"/>
                    <a:pt x="250" y="61"/>
                    <a:pt x="250" y="75"/>
                  </a:cubicBezTo>
                  <a:cubicBezTo>
                    <a:pt x="250" y="89"/>
                    <a:pt x="239" y="100"/>
                    <a:pt x="225" y="100"/>
                  </a:cubicBezTo>
                  <a:cubicBezTo>
                    <a:pt x="211" y="100"/>
                    <a:pt x="200" y="89"/>
                    <a:pt x="200" y="75"/>
                  </a:cubicBezTo>
                  <a:cubicBezTo>
                    <a:pt x="200" y="61"/>
                    <a:pt x="211" y="50"/>
                    <a:pt x="225" y="50"/>
                  </a:cubicBezTo>
                  <a:close/>
                  <a:moveTo>
                    <a:pt x="450" y="150"/>
                  </a:moveTo>
                  <a:cubicBezTo>
                    <a:pt x="450" y="216"/>
                    <a:pt x="450" y="216"/>
                    <a:pt x="450" y="216"/>
                  </a:cubicBezTo>
                  <a:cubicBezTo>
                    <a:pt x="450" y="276"/>
                    <a:pt x="401" y="300"/>
                    <a:pt x="341" y="300"/>
                  </a:cubicBezTo>
                  <a:cubicBezTo>
                    <a:pt x="259" y="300"/>
                    <a:pt x="259" y="300"/>
                    <a:pt x="259" y="300"/>
                  </a:cubicBezTo>
                  <a:cubicBezTo>
                    <a:pt x="213" y="300"/>
                    <a:pt x="175" y="338"/>
                    <a:pt x="175" y="384"/>
                  </a:cubicBezTo>
                  <a:cubicBezTo>
                    <a:pt x="175" y="525"/>
                    <a:pt x="175" y="525"/>
                    <a:pt x="175" y="525"/>
                  </a:cubicBezTo>
                  <a:cubicBezTo>
                    <a:pt x="175" y="525"/>
                    <a:pt x="177" y="575"/>
                    <a:pt x="300" y="575"/>
                  </a:cubicBezTo>
                  <a:cubicBezTo>
                    <a:pt x="423" y="575"/>
                    <a:pt x="425" y="525"/>
                    <a:pt x="425" y="525"/>
                  </a:cubicBezTo>
                  <a:cubicBezTo>
                    <a:pt x="425" y="425"/>
                    <a:pt x="425" y="425"/>
                    <a:pt x="425" y="425"/>
                  </a:cubicBezTo>
                  <a:cubicBezTo>
                    <a:pt x="275" y="425"/>
                    <a:pt x="275" y="425"/>
                    <a:pt x="275" y="425"/>
                  </a:cubicBezTo>
                  <a:cubicBezTo>
                    <a:pt x="275" y="400"/>
                    <a:pt x="275" y="400"/>
                    <a:pt x="275" y="400"/>
                  </a:cubicBezTo>
                  <a:cubicBezTo>
                    <a:pt x="525" y="400"/>
                    <a:pt x="525" y="400"/>
                    <a:pt x="525" y="400"/>
                  </a:cubicBezTo>
                  <a:cubicBezTo>
                    <a:pt x="525" y="400"/>
                    <a:pt x="600" y="413"/>
                    <a:pt x="600" y="275"/>
                  </a:cubicBezTo>
                  <a:cubicBezTo>
                    <a:pt x="600" y="137"/>
                    <a:pt x="525" y="150"/>
                    <a:pt x="525" y="150"/>
                  </a:cubicBezTo>
                  <a:lnTo>
                    <a:pt x="450" y="150"/>
                  </a:lnTo>
                  <a:close/>
                  <a:moveTo>
                    <a:pt x="375" y="475"/>
                  </a:moveTo>
                  <a:cubicBezTo>
                    <a:pt x="389" y="475"/>
                    <a:pt x="400" y="486"/>
                    <a:pt x="400" y="500"/>
                  </a:cubicBezTo>
                  <a:cubicBezTo>
                    <a:pt x="400" y="514"/>
                    <a:pt x="389" y="525"/>
                    <a:pt x="375" y="525"/>
                  </a:cubicBezTo>
                  <a:cubicBezTo>
                    <a:pt x="361" y="525"/>
                    <a:pt x="350" y="514"/>
                    <a:pt x="350" y="500"/>
                  </a:cubicBezTo>
                  <a:cubicBezTo>
                    <a:pt x="350" y="486"/>
                    <a:pt x="361" y="475"/>
                    <a:pt x="375" y="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.xml"/><Relationship Id="rId11" Type="http://schemas.openxmlformats.org/officeDocument/2006/relationships/image" Target="../media/image5.jpeg"/><Relationship Id="rId5" Type="http://schemas.openxmlformats.org/officeDocument/2006/relationships/tags" Target="../tags/tag6.xml"/><Relationship Id="rId10" Type="http://schemas.openxmlformats.org/officeDocument/2006/relationships/image" Target="../media/image4.jpeg"/><Relationship Id="rId4" Type="http://schemas.openxmlformats.org/officeDocument/2006/relationships/tags" Target="../tags/tag5.xml"/><Relationship Id="rId9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5" Type="http://schemas.openxmlformats.org/officeDocument/2006/relationships/image" Target="../media/image7.jpeg"/><Relationship Id="rId4" Type="http://schemas.openxmlformats.org/officeDocument/2006/relationships/slideLayout" Target="../slideLayouts/slideLayout101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163.xml"/><Relationship Id="rId18" Type="http://schemas.openxmlformats.org/officeDocument/2006/relationships/tags" Target="../tags/tag168.xml"/><Relationship Id="rId26" Type="http://schemas.openxmlformats.org/officeDocument/2006/relationships/tags" Target="../tags/tag176.xml"/><Relationship Id="rId21" Type="http://schemas.openxmlformats.org/officeDocument/2006/relationships/tags" Target="../tags/tag171.xml"/><Relationship Id="rId34" Type="http://schemas.openxmlformats.org/officeDocument/2006/relationships/tags" Target="../tags/tag184.xml"/><Relationship Id="rId7" Type="http://schemas.openxmlformats.org/officeDocument/2006/relationships/tags" Target="../tags/tag157.xml"/><Relationship Id="rId12" Type="http://schemas.openxmlformats.org/officeDocument/2006/relationships/tags" Target="../tags/tag162.xml"/><Relationship Id="rId17" Type="http://schemas.openxmlformats.org/officeDocument/2006/relationships/tags" Target="../tags/tag167.xml"/><Relationship Id="rId25" Type="http://schemas.openxmlformats.org/officeDocument/2006/relationships/tags" Target="../tags/tag175.xml"/><Relationship Id="rId33" Type="http://schemas.openxmlformats.org/officeDocument/2006/relationships/tags" Target="../tags/tag183.xml"/><Relationship Id="rId38" Type="http://schemas.openxmlformats.org/officeDocument/2006/relationships/image" Target="../media/image8.jpeg"/><Relationship Id="rId2" Type="http://schemas.openxmlformats.org/officeDocument/2006/relationships/tags" Target="../tags/tag152.xml"/><Relationship Id="rId16" Type="http://schemas.openxmlformats.org/officeDocument/2006/relationships/tags" Target="../tags/tag166.xml"/><Relationship Id="rId20" Type="http://schemas.openxmlformats.org/officeDocument/2006/relationships/tags" Target="../tags/tag170.xml"/><Relationship Id="rId29" Type="http://schemas.openxmlformats.org/officeDocument/2006/relationships/tags" Target="../tags/tag179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1" Type="http://schemas.openxmlformats.org/officeDocument/2006/relationships/tags" Target="../tags/tag161.xml"/><Relationship Id="rId24" Type="http://schemas.openxmlformats.org/officeDocument/2006/relationships/tags" Target="../tags/tag174.xml"/><Relationship Id="rId32" Type="http://schemas.openxmlformats.org/officeDocument/2006/relationships/tags" Target="../tags/tag182.xml"/><Relationship Id="rId37" Type="http://schemas.openxmlformats.org/officeDocument/2006/relationships/slideLayout" Target="../slideLayouts/slideLayout112.xml"/><Relationship Id="rId5" Type="http://schemas.openxmlformats.org/officeDocument/2006/relationships/tags" Target="../tags/tag155.xml"/><Relationship Id="rId15" Type="http://schemas.openxmlformats.org/officeDocument/2006/relationships/tags" Target="../tags/tag165.xml"/><Relationship Id="rId23" Type="http://schemas.openxmlformats.org/officeDocument/2006/relationships/tags" Target="../tags/tag173.xml"/><Relationship Id="rId28" Type="http://schemas.openxmlformats.org/officeDocument/2006/relationships/tags" Target="../tags/tag178.xml"/><Relationship Id="rId36" Type="http://schemas.openxmlformats.org/officeDocument/2006/relationships/tags" Target="../tags/tag186.xml"/><Relationship Id="rId10" Type="http://schemas.openxmlformats.org/officeDocument/2006/relationships/tags" Target="../tags/tag160.xml"/><Relationship Id="rId19" Type="http://schemas.openxmlformats.org/officeDocument/2006/relationships/tags" Target="../tags/tag169.xml"/><Relationship Id="rId31" Type="http://schemas.openxmlformats.org/officeDocument/2006/relationships/tags" Target="../tags/tag181.xml"/><Relationship Id="rId4" Type="http://schemas.openxmlformats.org/officeDocument/2006/relationships/tags" Target="../tags/tag154.xml"/><Relationship Id="rId9" Type="http://schemas.openxmlformats.org/officeDocument/2006/relationships/tags" Target="../tags/tag159.xml"/><Relationship Id="rId14" Type="http://schemas.openxmlformats.org/officeDocument/2006/relationships/tags" Target="../tags/tag164.xml"/><Relationship Id="rId22" Type="http://schemas.openxmlformats.org/officeDocument/2006/relationships/tags" Target="../tags/tag172.xml"/><Relationship Id="rId27" Type="http://schemas.openxmlformats.org/officeDocument/2006/relationships/tags" Target="../tags/tag177.xml"/><Relationship Id="rId30" Type="http://schemas.openxmlformats.org/officeDocument/2006/relationships/tags" Target="../tags/tag180.xml"/><Relationship Id="rId35" Type="http://schemas.openxmlformats.org/officeDocument/2006/relationships/tags" Target="../tags/tag185.xml"/><Relationship Id="rId8" Type="http://schemas.openxmlformats.org/officeDocument/2006/relationships/tags" Target="../tags/tag158.xml"/><Relationship Id="rId3" Type="http://schemas.openxmlformats.org/officeDocument/2006/relationships/tags" Target="../tags/tag15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123.xml"/><Relationship Id="rId1" Type="http://schemas.openxmlformats.org/officeDocument/2006/relationships/tags" Target="../tags/tag18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34.xml"/><Relationship Id="rId1" Type="http://schemas.openxmlformats.org/officeDocument/2006/relationships/tags" Target="../tags/tag18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45.xml"/><Relationship Id="rId1" Type="http://schemas.openxmlformats.org/officeDocument/2006/relationships/tags" Target="../tags/tag18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56.xml"/><Relationship Id="rId1" Type="http://schemas.openxmlformats.org/officeDocument/2006/relationships/tags" Target="../tags/tag19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tags" Target="../tags/tag193.xml"/><Relationship Id="rId7" Type="http://schemas.openxmlformats.org/officeDocument/2006/relationships/slideLayout" Target="../slideLayouts/slideLayout167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99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5" Type="http://schemas.openxmlformats.org/officeDocument/2006/relationships/image" Target="../media/image11.jpeg"/><Relationship Id="rId4" Type="http://schemas.openxmlformats.org/officeDocument/2006/relationships/slideLayout" Target="../slideLayouts/slideLayout17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4" Type="http://schemas.openxmlformats.org/officeDocument/2006/relationships/slideLayout" Target="../slideLayouts/slideLayout18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0.xml"/><Relationship Id="rId1" Type="http://schemas.openxmlformats.org/officeDocument/2006/relationships/tags" Target="../tags/tag20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11.xml"/><Relationship Id="rId1" Type="http://schemas.openxmlformats.org/officeDocument/2006/relationships/tags" Target="../tags/tag20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22.xml"/><Relationship Id="rId1" Type="http://schemas.openxmlformats.org/officeDocument/2006/relationships/tags" Target="../tags/tag20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3.xml"/><Relationship Id="rId2" Type="http://schemas.openxmlformats.org/officeDocument/2006/relationships/tags" Target="../tags/tag207.xml"/><Relationship Id="rId1" Type="http://schemas.openxmlformats.org/officeDocument/2006/relationships/tags" Target="../tags/tag20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5" Type="http://schemas.openxmlformats.org/officeDocument/2006/relationships/image" Target="../media/image11.jpeg"/><Relationship Id="rId4" Type="http://schemas.openxmlformats.org/officeDocument/2006/relationships/slideLayout" Target="../slideLayouts/slideLayout24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13.xml"/><Relationship Id="rId7" Type="http://schemas.openxmlformats.org/officeDocument/2006/relationships/slideLayout" Target="../slideLayouts/slideLayout255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tags" Target="../tags/tag216.xml"/><Relationship Id="rId5" Type="http://schemas.openxmlformats.org/officeDocument/2006/relationships/tags" Target="../tags/tag215.xml"/><Relationship Id="rId4" Type="http://schemas.openxmlformats.org/officeDocument/2006/relationships/tags" Target="../tags/tag21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24.xml"/><Relationship Id="rId13" Type="http://schemas.openxmlformats.org/officeDocument/2006/relationships/tags" Target="../tags/tag229.xml"/><Relationship Id="rId3" Type="http://schemas.openxmlformats.org/officeDocument/2006/relationships/tags" Target="../tags/tag219.xml"/><Relationship Id="rId7" Type="http://schemas.openxmlformats.org/officeDocument/2006/relationships/tags" Target="../tags/tag223.xml"/><Relationship Id="rId12" Type="http://schemas.openxmlformats.org/officeDocument/2006/relationships/tags" Target="../tags/tag228.xml"/><Relationship Id="rId17" Type="http://schemas.openxmlformats.org/officeDocument/2006/relationships/slideLayout" Target="../slideLayouts/slideLayout266.xml"/><Relationship Id="rId2" Type="http://schemas.openxmlformats.org/officeDocument/2006/relationships/tags" Target="../tags/tag218.xml"/><Relationship Id="rId16" Type="http://schemas.openxmlformats.org/officeDocument/2006/relationships/tags" Target="../tags/tag232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11" Type="http://schemas.openxmlformats.org/officeDocument/2006/relationships/tags" Target="../tags/tag227.xml"/><Relationship Id="rId5" Type="http://schemas.openxmlformats.org/officeDocument/2006/relationships/tags" Target="../tags/tag221.xml"/><Relationship Id="rId15" Type="http://schemas.openxmlformats.org/officeDocument/2006/relationships/tags" Target="../tags/tag231.xml"/><Relationship Id="rId10" Type="http://schemas.openxmlformats.org/officeDocument/2006/relationships/tags" Target="../tags/tag226.xml"/><Relationship Id="rId4" Type="http://schemas.openxmlformats.org/officeDocument/2006/relationships/tags" Target="../tags/tag220.xml"/><Relationship Id="rId9" Type="http://schemas.openxmlformats.org/officeDocument/2006/relationships/tags" Target="../tags/tag225.xml"/><Relationship Id="rId14" Type="http://schemas.openxmlformats.org/officeDocument/2006/relationships/tags" Target="../tags/tag23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40.xml"/><Relationship Id="rId13" Type="http://schemas.openxmlformats.org/officeDocument/2006/relationships/tags" Target="../tags/tag245.xml"/><Relationship Id="rId18" Type="http://schemas.openxmlformats.org/officeDocument/2006/relationships/slideLayout" Target="../slideLayouts/slideLayout277.xml"/><Relationship Id="rId3" Type="http://schemas.openxmlformats.org/officeDocument/2006/relationships/tags" Target="../tags/tag235.xml"/><Relationship Id="rId7" Type="http://schemas.openxmlformats.org/officeDocument/2006/relationships/tags" Target="../tags/tag239.xml"/><Relationship Id="rId12" Type="http://schemas.openxmlformats.org/officeDocument/2006/relationships/tags" Target="../tags/tag244.xml"/><Relationship Id="rId17" Type="http://schemas.openxmlformats.org/officeDocument/2006/relationships/tags" Target="../tags/tag249.xml"/><Relationship Id="rId2" Type="http://schemas.openxmlformats.org/officeDocument/2006/relationships/tags" Target="../tags/tag234.xml"/><Relationship Id="rId16" Type="http://schemas.openxmlformats.org/officeDocument/2006/relationships/tags" Target="../tags/tag248.xml"/><Relationship Id="rId1" Type="http://schemas.openxmlformats.org/officeDocument/2006/relationships/tags" Target="../tags/tag233.xml"/><Relationship Id="rId6" Type="http://schemas.openxmlformats.org/officeDocument/2006/relationships/tags" Target="../tags/tag238.xml"/><Relationship Id="rId11" Type="http://schemas.openxmlformats.org/officeDocument/2006/relationships/tags" Target="../tags/tag243.xml"/><Relationship Id="rId5" Type="http://schemas.openxmlformats.org/officeDocument/2006/relationships/tags" Target="../tags/tag237.xml"/><Relationship Id="rId15" Type="http://schemas.openxmlformats.org/officeDocument/2006/relationships/tags" Target="../tags/tag247.xml"/><Relationship Id="rId10" Type="http://schemas.openxmlformats.org/officeDocument/2006/relationships/tags" Target="../tags/tag242.xml"/><Relationship Id="rId19" Type="http://schemas.openxmlformats.org/officeDocument/2006/relationships/image" Target="../media/image11.jpeg"/><Relationship Id="rId4" Type="http://schemas.openxmlformats.org/officeDocument/2006/relationships/tags" Target="../tags/tag236.xml"/><Relationship Id="rId9" Type="http://schemas.openxmlformats.org/officeDocument/2006/relationships/tags" Target="../tags/tag241.xml"/><Relationship Id="rId14" Type="http://schemas.openxmlformats.org/officeDocument/2006/relationships/tags" Target="../tags/tag24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88.xml"/><Relationship Id="rId1" Type="http://schemas.openxmlformats.org/officeDocument/2006/relationships/tags" Target="../tags/tag25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99.xml"/><Relationship Id="rId1" Type="http://schemas.openxmlformats.org/officeDocument/2006/relationships/tags" Target="../tags/tag25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0.xml"/><Relationship Id="rId1" Type="http://schemas.openxmlformats.org/officeDocument/2006/relationships/tags" Target="../tags/tag25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3" Type="http://schemas.openxmlformats.org/officeDocument/2006/relationships/tags" Target="../tags/tag15.xml"/><Relationship Id="rId21" Type="http://schemas.openxmlformats.org/officeDocument/2006/relationships/slideLayout" Target="../slideLayouts/slideLayout24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0" Type="http://schemas.openxmlformats.org/officeDocument/2006/relationships/tags" Target="../tags/tag32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321.xml"/><Relationship Id="rId1" Type="http://schemas.openxmlformats.org/officeDocument/2006/relationships/tags" Target="../tags/tag25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2.xml"/><Relationship Id="rId2" Type="http://schemas.openxmlformats.org/officeDocument/2006/relationships/tags" Target="../tags/tag255.xml"/><Relationship Id="rId1" Type="http://schemas.openxmlformats.org/officeDocument/2006/relationships/tags" Target="../tags/tag25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3.xml"/><Relationship Id="rId1" Type="http://schemas.openxmlformats.org/officeDocument/2006/relationships/tags" Target="../tags/tag25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4.xml"/><Relationship Id="rId1" Type="http://schemas.openxmlformats.org/officeDocument/2006/relationships/tags" Target="../tags/tag25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tags" Target="../tags/tag265.xml"/><Relationship Id="rId13" Type="http://schemas.openxmlformats.org/officeDocument/2006/relationships/tags" Target="../tags/tag270.xml"/><Relationship Id="rId3" Type="http://schemas.openxmlformats.org/officeDocument/2006/relationships/tags" Target="../tags/tag260.xml"/><Relationship Id="rId7" Type="http://schemas.openxmlformats.org/officeDocument/2006/relationships/tags" Target="../tags/tag264.xml"/><Relationship Id="rId12" Type="http://schemas.openxmlformats.org/officeDocument/2006/relationships/tags" Target="../tags/tag269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6" Type="http://schemas.openxmlformats.org/officeDocument/2006/relationships/tags" Target="../tags/tag263.xml"/><Relationship Id="rId11" Type="http://schemas.openxmlformats.org/officeDocument/2006/relationships/tags" Target="../tags/tag268.xml"/><Relationship Id="rId5" Type="http://schemas.openxmlformats.org/officeDocument/2006/relationships/tags" Target="../tags/tag262.xml"/><Relationship Id="rId10" Type="http://schemas.openxmlformats.org/officeDocument/2006/relationships/tags" Target="../tags/tag267.xml"/><Relationship Id="rId4" Type="http://schemas.openxmlformats.org/officeDocument/2006/relationships/tags" Target="../tags/tag261.xml"/><Relationship Id="rId9" Type="http://schemas.openxmlformats.org/officeDocument/2006/relationships/tags" Target="../tags/tag266.xml"/><Relationship Id="rId14" Type="http://schemas.openxmlformats.org/officeDocument/2006/relationships/slideLayout" Target="../slideLayouts/slideLayout36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6.xml"/><Relationship Id="rId2" Type="http://schemas.openxmlformats.org/officeDocument/2006/relationships/tags" Target="../tags/tag272.xml"/><Relationship Id="rId1" Type="http://schemas.openxmlformats.org/officeDocument/2006/relationships/tags" Target="../tags/tag27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280.xml"/><Relationship Id="rId3" Type="http://schemas.openxmlformats.org/officeDocument/2006/relationships/tags" Target="../tags/tag275.xml"/><Relationship Id="rId7" Type="http://schemas.openxmlformats.org/officeDocument/2006/relationships/tags" Target="../tags/tag279.xml"/><Relationship Id="rId2" Type="http://schemas.openxmlformats.org/officeDocument/2006/relationships/tags" Target="../tags/tag274.xml"/><Relationship Id="rId1" Type="http://schemas.openxmlformats.org/officeDocument/2006/relationships/tags" Target="../tags/tag273.xml"/><Relationship Id="rId6" Type="http://schemas.openxmlformats.org/officeDocument/2006/relationships/tags" Target="../tags/tag278.xml"/><Relationship Id="rId11" Type="http://schemas.openxmlformats.org/officeDocument/2006/relationships/image" Target="../media/image13.jpeg"/><Relationship Id="rId5" Type="http://schemas.openxmlformats.org/officeDocument/2006/relationships/tags" Target="../tags/tag277.xml"/><Relationship Id="rId10" Type="http://schemas.openxmlformats.org/officeDocument/2006/relationships/slideLayout" Target="../slideLayouts/slideLayout387.xml"/><Relationship Id="rId4" Type="http://schemas.openxmlformats.org/officeDocument/2006/relationships/tags" Target="../tags/tag276.xml"/><Relationship Id="rId9" Type="http://schemas.openxmlformats.org/officeDocument/2006/relationships/tags" Target="../tags/tag28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98.xml"/><Relationship Id="rId1" Type="http://schemas.openxmlformats.org/officeDocument/2006/relationships/tags" Target="../tags/tag28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09.xml"/><Relationship Id="rId1" Type="http://schemas.openxmlformats.org/officeDocument/2006/relationships/tags" Target="../tags/tag28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tags" Target="../tags/tag291.xml"/><Relationship Id="rId13" Type="http://schemas.openxmlformats.org/officeDocument/2006/relationships/tags" Target="../tags/tag296.xml"/><Relationship Id="rId18" Type="http://schemas.openxmlformats.org/officeDocument/2006/relationships/image" Target="../media/image14.png"/><Relationship Id="rId3" Type="http://schemas.openxmlformats.org/officeDocument/2006/relationships/tags" Target="../tags/tag286.xml"/><Relationship Id="rId7" Type="http://schemas.openxmlformats.org/officeDocument/2006/relationships/tags" Target="../tags/tag290.xml"/><Relationship Id="rId12" Type="http://schemas.openxmlformats.org/officeDocument/2006/relationships/tags" Target="../tags/tag295.xml"/><Relationship Id="rId17" Type="http://schemas.openxmlformats.org/officeDocument/2006/relationships/slideLayout" Target="../slideLayouts/slideLayout420.xml"/><Relationship Id="rId2" Type="http://schemas.openxmlformats.org/officeDocument/2006/relationships/tags" Target="../tags/tag285.xml"/><Relationship Id="rId16" Type="http://schemas.openxmlformats.org/officeDocument/2006/relationships/tags" Target="../tags/tag299.xml"/><Relationship Id="rId1" Type="http://schemas.openxmlformats.org/officeDocument/2006/relationships/tags" Target="../tags/tag284.xml"/><Relationship Id="rId6" Type="http://schemas.openxmlformats.org/officeDocument/2006/relationships/tags" Target="../tags/tag289.xml"/><Relationship Id="rId11" Type="http://schemas.openxmlformats.org/officeDocument/2006/relationships/tags" Target="../tags/tag294.xml"/><Relationship Id="rId5" Type="http://schemas.openxmlformats.org/officeDocument/2006/relationships/tags" Target="../tags/tag288.xml"/><Relationship Id="rId15" Type="http://schemas.openxmlformats.org/officeDocument/2006/relationships/tags" Target="../tags/tag298.xml"/><Relationship Id="rId10" Type="http://schemas.openxmlformats.org/officeDocument/2006/relationships/tags" Target="../tags/tag293.xml"/><Relationship Id="rId4" Type="http://schemas.openxmlformats.org/officeDocument/2006/relationships/tags" Target="../tags/tag287.xml"/><Relationship Id="rId9" Type="http://schemas.openxmlformats.org/officeDocument/2006/relationships/tags" Target="../tags/tag292.xml"/><Relationship Id="rId14" Type="http://schemas.openxmlformats.org/officeDocument/2006/relationships/tags" Target="../tags/tag29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tags" Target="../tags/tag45.xml"/><Relationship Id="rId18" Type="http://schemas.openxmlformats.org/officeDocument/2006/relationships/tags" Target="../tags/tag5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tags" Target="../tags/tag49.xml"/><Relationship Id="rId2" Type="http://schemas.openxmlformats.org/officeDocument/2006/relationships/tags" Target="../tags/tag34.xml"/><Relationship Id="rId16" Type="http://schemas.openxmlformats.org/officeDocument/2006/relationships/tags" Target="../tags/tag48.xml"/><Relationship Id="rId20" Type="http://schemas.openxmlformats.org/officeDocument/2006/relationships/slideLayout" Target="../slideLayouts/slideLayout35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10" Type="http://schemas.openxmlformats.org/officeDocument/2006/relationships/tags" Target="../tags/tag42.xml"/><Relationship Id="rId19" Type="http://schemas.openxmlformats.org/officeDocument/2006/relationships/tags" Target="../tags/tag51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431.xml"/><Relationship Id="rId1" Type="http://schemas.openxmlformats.org/officeDocument/2006/relationships/tags" Target="../tags/tag300.xm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18" Type="http://schemas.openxmlformats.org/officeDocument/2006/relationships/tags" Target="../tags/tag69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17" Type="http://schemas.openxmlformats.org/officeDocument/2006/relationships/tags" Target="../tags/tag68.xml"/><Relationship Id="rId2" Type="http://schemas.openxmlformats.org/officeDocument/2006/relationships/tags" Target="../tags/tag53.xml"/><Relationship Id="rId16" Type="http://schemas.openxmlformats.org/officeDocument/2006/relationships/tags" Target="../tags/tag67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tags" Target="../tags/tag66.xml"/><Relationship Id="rId10" Type="http://schemas.openxmlformats.org/officeDocument/2006/relationships/tags" Target="../tags/tag61.xml"/><Relationship Id="rId19" Type="http://schemas.openxmlformats.org/officeDocument/2006/relationships/slideLayout" Target="../slideLayouts/slideLayout46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tags" Target="../tags/tag6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image" Target="../media/image7.jpeg"/><Relationship Id="rId4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85.xml"/><Relationship Id="rId18" Type="http://schemas.openxmlformats.org/officeDocument/2006/relationships/tags" Target="../tags/tag90.xml"/><Relationship Id="rId26" Type="http://schemas.openxmlformats.org/officeDocument/2006/relationships/tags" Target="../tags/tag98.xml"/><Relationship Id="rId21" Type="http://schemas.openxmlformats.org/officeDocument/2006/relationships/tags" Target="../tags/tag93.xml"/><Relationship Id="rId34" Type="http://schemas.openxmlformats.org/officeDocument/2006/relationships/tags" Target="../tags/tag106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tags" Target="../tags/tag89.xml"/><Relationship Id="rId25" Type="http://schemas.openxmlformats.org/officeDocument/2006/relationships/tags" Target="../tags/tag97.xml"/><Relationship Id="rId33" Type="http://schemas.openxmlformats.org/officeDocument/2006/relationships/tags" Target="../tags/tag105.xml"/><Relationship Id="rId38" Type="http://schemas.openxmlformats.org/officeDocument/2006/relationships/image" Target="../media/image8.jpeg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20" Type="http://schemas.openxmlformats.org/officeDocument/2006/relationships/tags" Target="../tags/tag92.xml"/><Relationship Id="rId29" Type="http://schemas.openxmlformats.org/officeDocument/2006/relationships/tags" Target="../tags/tag101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24" Type="http://schemas.openxmlformats.org/officeDocument/2006/relationships/tags" Target="../tags/tag96.xml"/><Relationship Id="rId32" Type="http://schemas.openxmlformats.org/officeDocument/2006/relationships/tags" Target="../tags/tag104.xml"/><Relationship Id="rId37" Type="http://schemas.openxmlformats.org/officeDocument/2006/relationships/slideLayout" Target="../slideLayouts/slideLayout68.xml"/><Relationship Id="rId5" Type="http://schemas.openxmlformats.org/officeDocument/2006/relationships/tags" Target="../tags/tag77.xml"/><Relationship Id="rId15" Type="http://schemas.openxmlformats.org/officeDocument/2006/relationships/tags" Target="../tags/tag87.xml"/><Relationship Id="rId23" Type="http://schemas.openxmlformats.org/officeDocument/2006/relationships/tags" Target="../tags/tag95.xml"/><Relationship Id="rId28" Type="http://schemas.openxmlformats.org/officeDocument/2006/relationships/tags" Target="../tags/tag100.xml"/><Relationship Id="rId36" Type="http://schemas.openxmlformats.org/officeDocument/2006/relationships/tags" Target="../tags/tag108.xml"/><Relationship Id="rId10" Type="http://schemas.openxmlformats.org/officeDocument/2006/relationships/tags" Target="../tags/tag82.xml"/><Relationship Id="rId19" Type="http://schemas.openxmlformats.org/officeDocument/2006/relationships/tags" Target="../tags/tag91.xml"/><Relationship Id="rId31" Type="http://schemas.openxmlformats.org/officeDocument/2006/relationships/tags" Target="../tags/tag103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Relationship Id="rId22" Type="http://schemas.openxmlformats.org/officeDocument/2006/relationships/tags" Target="../tags/tag94.xml"/><Relationship Id="rId27" Type="http://schemas.openxmlformats.org/officeDocument/2006/relationships/tags" Target="../tags/tag99.xml"/><Relationship Id="rId30" Type="http://schemas.openxmlformats.org/officeDocument/2006/relationships/tags" Target="../tags/tag102.xml"/><Relationship Id="rId35" Type="http://schemas.openxmlformats.org/officeDocument/2006/relationships/tags" Target="../tags/tag107.xml"/><Relationship Id="rId8" Type="http://schemas.openxmlformats.org/officeDocument/2006/relationships/tags" Target="../tags/tag80.xml"/><Relationship Id="rId3" Type="http://schemas.openxmlformats.org/officeDocument/2006/relationships/tags" Target="../tags/tag7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5" Type="http://schemas.openxmlformats.org/officeDocument/2006/relationships/image" Target="../media/image7.jpeg"/><Relationship Id="rId4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124.xml"/><Relationship Id="rId18" Type="http://schemas.openxmlformats.org/officeDocument/2006/relationships/tags" Target="../tags/tag129.xml"/><Relationship Id="rId26" Type="http://schemas.openxmlformats.org/officeDocument/2006/relationships/tags" Target="../tags/tag137.xml"/><Relationship Id="rId21" Type="http://schemas.openxmlformats.org/officeDocument/2006/relationships/tags" Target="../tags/tag132.xml"/><Relationship Id="rId34" Type="http://schemas.openxmlformats.org/officeDocument/2006/relationships/tags" Target="../tags/tag145.xml"/><Relationship Id="rId7" Type="http://schemas.openxmlformats.org/officeDocument/2006/relationships/tags" Target="../tags/tag118.xml"/><Relationship Id="rId12" Type="http://schemas.openxmlformats.org/officeDocument/2006/relationships/tags" Target="../tags/tag123.xml"/><Relationship Id="rId17" Type="http://schemas.openxmlformats.org/officeDocument/2006/relationships/tags" Target="../tags/tag128.xml"/><Relationship Id="rId25" Type="http://schemas.openxmlformats.org/officeDocument/2006/relationships/tags" Target="../tags/tag136.xml"/><Relationship Id="rId33" Type="http://schemas.openxmlformats.org/officeDocument/2006/relationships/tags" Target="../tags/tag144.xml"/><Relationship Id="rId38" Type="http://schemas.openxmlformats.org/officeDocument/2006/relationships/image" Target="../media/image8.jpeg"/><Relationship Id="rId2" Type="http://schemas.openxmlformats.org/officeDocument/2006/relationships/tags" Target="../tags/tag113.xml"/><Relationship Id="rId16" Type="http://schemas.openxmlformats.org/officeDocument/2006/relationships/tags" Target="../tags/tag127.xml"/><Relationship Id="rId20" Type="http://schemas.openxmlformats.org/officeDocument/2006/relationships/tags" Target="../tags/tag131.xml"/><Relationship Id="rId29" Type="http://schemas.openxmlformats.org/officeDocument/2006/relationships/tags" Target="../tags/tag140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1" Type="http://schemas.openxmlformats.org/officeDocument/2006/relationships/tags" Target="../tags/tag122.xml"/><Relationship Id="rId24" Type="http://schemas.openxmlformats.org/officeDocument/2006/relationships/tags" Target="../tags/tag135.xml"/><Relationship Id="rId32" Type="http://schemas.openxmlformats.org/officeDocument/2006/relationships/tags" Target="../tags/tag143.xml"/><Relationship Id="rId37" Type="http://schemas.openxmlformats.org/officeDocument/2006/relationships/slideLayout" Target="../slideLayouts/slideLayout90.xml"/><Relationship Id="rId5" Type="http://schemas.openxmlformats.org/officeDocument/2006/relationships/tags" Target="../tags/tag116.xml"/><Relationship Id="rId15" Type="http://schemas.openxmlformats.org/officeDocument/2006/relationships/tags" Target="../tags/tag126.xml"/><Relationship Id="rId23" Type="http://schemas.openxmlformats.org/officeDocument/2006/relationships/tags" Target="../tags/tag134.xml"/><Relationship Id="rId28" Type="http://schemas.openxmlformats.org/officeDocument/2006/relationships/tags" Target="../tags/tag139.xml"/><Relationship Id="rId36" Type="http://schemas.openxmlformats.org/officeDocument/2006/relationships/tags" Target="../tags/tag147.xml"/><Relationship Id="rId10" Type="http://schemas.openxmlformats.org/officeDocument/2006/relationships/tags" Target="../tags/tag121.xml"/><Relationship Id="rId19" Type="http://schemas.openxmlformats.org/officeDocument/2006/relationships/tags" Target="../tags/tag130.xml"/><Relationship Id="rId31" Type="http://schemas.openxmlformats.org/officeDocument/2006/relationships/tags" Target="../tags/tag142.xml"/><Relationship Id="rId4" Type="http://schemas.openxmlformats.org/officeDocument/2006/relationships/tags" Target="../tags/tag115.xml"/><Relationship Id="rId9" Type="http://schemas.openxmlformats.org/officeDocument/2006/relationships/tags" Target="../tags/tag120.xml"/><Relationship Id="rId14" Type="http://schemas.openxmlformats.org/officeDocument/2006/relationships/tags" Target="../tags/tag125.xml"/><Relationship Id="rId22" Type="http://schemas.openxmlformats.org/officeDocument/2006/relationships/tags" Target="../tags/tag133.xml"/><Relationship Id="rId27" Type="http://schemas.openxmlformats.org/officeDocument/2006/relationships/tags" Target="../tags/tag138.xml"/><Relationship Id="rId30" Type="http://schemas.openxmlformats.org/officeDocument/2006/relationships/tags" Target="../tags/tag141.xml"/><Relationship Id="rId35" Type="http://schemas.openxmlformats.org/officeDocument/2006/relationships/tags" Target="../tags/tag146.xml"/><Relationship Id="rId8" Type="http://schemas.openxmlformats.org/officeDocument/2006/relationships/tags" Target="../tags/tag119.xml"/><Relationship Id="rId3" Type="http://schemas.openxmlformats.org/officeDocument/2006/relationships/tags" Target="../tags/tag1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2619" y="6382637"/>
            <a:ext cx="12204000" cy="0"/>
          </a:xfrm>
          <a:prstGeom prst="line">
            <a:avLst/>
          </a:prstGeom>
          <a:noFill/>
          <a:ln w="666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5" name="直接连接符 4"/>
          <p:cNvCxnSpPr/>
          <p:nvPr>
            <p:custDataLst>
              <p:tags r:id="rId2"/>
            </p:custDataLst>
          </p:nvPr>
        </p:nvCxnSpPr>
        <p:spPr>
          <a:xfrm>
            <a:off x="2619" y="6666062"/>
            <a:ext cx="12204000" cy="0"/>
          </a:xfrm>
          <a:prstGeom prst="line">
            <a:avLst/>
          </a:prstGeom>
          <a:noFill/>
          <a:ln w="666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6" name="直接连接符 5"/>
          <p:cNvCxnSpPr/>
          <p:nvPr>
            <p:custDataLst>
              <p:tags r:id="rId3"/>
            </p:custDataLst>
          </p:nvPr>
        </p:nvCxnSpPr>
        <p:spPr>
          <a:xfrm>
            <a:off x="2619" y="6099212"/>
            <a:ext cx="12204000" cy="0"/>
          </a:xfrm>
          <a:prstGeom prst="line">
            <a:avLst/>
          </a:prstGeom>
          <a:noFill/>
          <a:ln w="666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7997" y="5815787"/>
            <a:ext cx="12204000" cy="0"/>
          </a:xfrm>
          <a:prstGeom prst="line">
            <a:avLst/>
          </a:prstGeom>
          <a:noFill/>
          <a:ln w="666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0" y="-2435"/>
            <a:ext cx="12192000" cy="5628586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4252" b="91606" l="47512" r="90877">
                        <a14:foregroundMark x1="52666" y1="72810" x2="52666" y2="72810"/>
                        <a14:foregroundMark x1="73697" y1="84763" x2="73697" y2="84763"/>
                        <a14:foregroundMark x1="87915" y1="75912" x2="87915" y2="75912"/>
                        <a14:foregroundMark x1="87618" y1="79106" x2="87618" y2="79106"/>
                        <a14:foregroundMark x1="88922" y1="79380" x2="88922" y2="79380"/>
                        <a14:backgroundMark x1="56220" y1="63686" x2="56220" y2="63686"/>
                        <a14:backgroundMark x1="57050" y1="68431" x2="57050" y2="68431"/>
                        <a14:backgroundMark x1="86552" y1="68066" x2="86552" y2="680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108" t="44162" r="8087" b="6249"/>
          <a:stretch>
            <a:fillRect/>
          </a:stretch>
        </p:blipFill>
        <p:spPr>
          <a:xfrm>
            <a:off x="7409094" y="3837289"/>
            <a:ext cx="4186990" cy="300875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411015" y="4330702"/>
            <a:ext cx="5369969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800">
                <a:ln w="19050">
                  <a:solidFill>
                    <a:srgbClr val="FFFFFF"/>
                  </a:solidFill>
                </a:ln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800">
                <a:ln w="19050">
                  <a:solidFill>
                    <a:srgbClr val="FFFFFF"/>
                  </a:solidFill>
                </a:ln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800">
                <a:ln w="19050">
                  <a:solidFill>
                    <a:srgbClr val="FFFFFF"/>
                  </a:solidFill>
                </a:ln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树和二叉树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9" t="303" r="21834"/>
          <a:stretch>
            <a:fillRect/>
          </a:stretch>
        </p:blipFill>
        <p:spPr>
          <a:xfrm>
            <a:off x="1302107" y="1108354"/>
            <a:ext cx="510761" cy="2465554"/>
          </a:xfrm>
          <a:custGeom>
            <a:avLst/>
            <a:gdLst>
              <a:gd name="connsiteX0" fmla="*/ 370542 w 741084"/>
              <a:gd name="connsiteY0" fmla="*/ 0 h 3577373"/>
              <a:gd name="connsiteX1" fmla="*/ 741084 w 741084"/>
              <a:gd name="connsiteY1" fmla="*/ 370542 h 3577373"/>
              <a:gd name="connsiteX2" fmla="*/ 741083 w 741084"/>
              <a:gd name="connsiteY2" fmla="*/ 3206832 h 3577373"/>
              <a:gd name="connsiteX3" fmla="*/ 514773 w 741084"/>
              <a:gd name="connsiteY3" fmla="*/ 3548255 h 3577373"/>
              <a:gd name="connsiteX4" fmla="*/ 370546 w 741084"/>
              <a:gd name="connsiteY4" fmla="*/ 3577373 h 3577373"/>
              <a:gd name="connsiteX5" fmla="*/ 370542 w 741084"/>
              <a:gd name="connsiteY5" fmla="*/ 3577373 h 3577373"/>
              <a:gd name="connsiteX6" fmla="*/ 0 w 741084"/>
              <a:gd name="connsiteY6" fmla="*/ 3206831 h 3577373"/>
              <a:gd name="connsiteX7" fmla="*/ 0 w 741084"/>
              <a:gd name="connsiteY7" fmla="*/ 370542 h 3577373"/>
              <a:gd name="connsiteX8" fmla="*/ 370542 w 741084"/>
              <a:gd name="connsiteY8" fmla="*/ 0 h 3577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1084" h="3577373">
                <a:moveTo>
                  <a:pt x="370542" y="0"/>
                </a:moveTo>
                <a:cubicBezTo>
                  <a:pt x="575187" y="0"/>
                  <a:pt x="741084" y="165897"/>
                  <a:pt x="741084" y="370542"/>
                </a:cubicBezTo>
                <a:cubicBezTo>
                  <a:pt x="741084" y="1315972"/>
                  <a:pt x="741083" y="2261402"/>
                  <a:pt x="741083" y="3206832"/>
                </a:cubicBezTo>
                <a:cubicBezTo>
                  <a:pt x="741083" y="3360316"/>
                  <a:pt x="647766" y="3492004"/>
                  <a:pt x="514773" y="3548255"/>
                </a:cubicBezTo>
                <a:lnTo>
                  <a:pt x="370546" y="3577373"/>
                </a:lnTo>
                <a:lnTo>
                  <a:pt x="370542" y="3577373"/>
                </a:lnTo>
                <a:cubicBezTo>
                  <a:pt x="165897" y="3577373"/>
                  <a:pt x="0" y="3411476"/>
                  <a:pt x="0" y="3206831"/>
                </a:cubicBezTo>
                <a:lnTo>
                  <a:pt x="0" y="370542"/>
                </a:lnTo>
                <a:cubicBezTo>
                  <a:pt x="0" y="165897"/>
                  <a:pt x="165897" y="0"/>
                  <a:pt x="370542" y="0"/>
                </a:cubicBezTo>
                <a:close/>
              </a:path>
            </a:pathLst>
          </a:cu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C0262E"/>
              </a:clrFrom>
              <a:clrTo>
                <a:srgbClr val="C0262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9"/>
          <a:stretch>
            <a:fillRect/>
          </a:stretch>
        </p:blipFill>
        <p:spPr>
          <a:xfrm>
            <a:off x="2885562" y="886846"/>
            <a:ext cx="6647195" cy="3066993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0" t="4127" r="4069" b="2975"/>
          <a:stretch>
            <a:fillRect/>
          </a:stretch>
        </p:blipFill>
        <p:spPr>
          <a:xfrm>
            <a:off x="896470" y="5626149"/>
            <a:ext cx="1233480" cy="12318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卡通人物&#10;&#10;描述已自动生成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2"/>
          <a:stretch>
            <a:fillRect/>
          </a:stretch>
        </p:blipFill>
        <p:spPr>
          <a:xfrm>
            <a:off x="231111" y="2089750"/>
            <a:ext cx="3692986" cy="4352925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073369" y="1386980"/>
            <a:ext cx="3051512" cy="517274"/>
            <a:chOff x="1396240" y="2304668"/>
            <a:chExt cx="1890287" cy="480002"/>
          </a:xfrm>
        </p:grpSpPr>
        <p:sp>
          <p:nvSpPr>
            <p:cNvPr id="10" name="矩形: 圆角 9"/>
            <p:cNvSpPr/>
            <p:nvPr>
              <p:custDataLst>
                <p:tags r:id="rId2"/>
              </p:custDataLst>
            </p:nvPr>
          </p:nvSpPr>
          <p:spPr>
            <a:xfrm>
              <a:off x="1396240" y="2304668"/>
              <a:ext cx="1890287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lt1"/>
                </a:solidFill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3"/>
              </p:custDataLst>
            </p:nvPr>
          </p:nvSpPr>
          <p:spPr>
            <a:xfrm>
              <a:off x="1433295" y="2360437"/>
              <a:ext cx="1853232" cy="370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000" b="1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）后序遍历的递归算法</a:t>
              </a: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73369" y="144242"/>
            <a:ext cx="46659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6.3 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二叉树先序、中序和后序遍历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038673" y="847545"/>
            <a:ext cx="4846561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kumimoji="0" sz="2000" b="0" i="0" u="none" strike="noStrike" cap="none" spc="0" normalizeH="0" baseline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6.3.2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先序、中序和后序遍历递归算法</a:t>
            </a:r>
          </a:p>
        </p:txBody>
      </p:sp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3844584" y="2512533"/>
            <a:ext cx="7786742" cy="3980180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b="1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PostOrder(bt):               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后序遍历的递归算法</a:t>
            </a: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_PostOrder(bt.b)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_PostOrder(t):              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PostOrder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方法调用</a:t>
            </a: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 t!=None: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_PostOrder(t.lchild)	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后序遍历左子树</a:t>
            </a: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_PostOrder(t.rchild)	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后序遍历右子树</a:t>
            </a: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print(t.data,end=' ')	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访问根结点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 descr="卡通人物&#10;&#10;描述已自动生成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9" y="1661219"/>
            <a:ext cx="3367088" cy="4648200"/>
          </a:xfrm>
          <a:prstGeom prst="rect">
            <a:avLst/>
          </a:prstGeom>
        </p:spPr>
      </p:pic>
      <p:grpSp>
        <p:nvGrpSpPr>
          <p:cNvPr id="2" name="组合 51"/>
          <p:cNvGrpSpPr/>
          <p:nvPr/>
        </p:nvGrpSpPr>
        <p:grpSpPr>
          <a:xfrm>
            <a:off x="4336751" y="2676182"/>
            <a:ext cx="1964837" cy="2092424"/>
            <a:chOff x="1000100" y="1876105"/>
            <a:chExt cx="1964837" cy="2092424"/>
          </a:xfrm>
        </p:grpSpPr>
        <p:sp>
          <p:nvSpPr>
            <p:cNvPr id="28" name="Freeform 70"/>
            <p:cNvSpPr/>
            <p:nvPr>
              <p:custDataLst>
                <p:tags r:id="rId24"/>
              </p:custDataLst>
            </p:nvPr>
          </p:nvSpPr>
          <p:spPr bwMode="auto">
            <a:xfrm>
              <a:off x="2132259" y="2702355"/>
              <a:ext cx="223599" cy="367110"/>
            </a:xfrm>
            <a:custGeom>
              <a:avLst/>
              <a:gdLst/>
              <a:ahLst/>
              <a:cxnLst>
                <a:cxn ang="0">
                  <a:pos x="233" y="0"/>
                </a:cxn>
                <a:cxn ang="0">
                  <a:pos x="0" y="383"/>
                </a:cxn>
              </a:cxnLst>
              <a:rect l="0" t="0" r="r" b="b"/>
              <a:pathLst>
                <a:path w="233" h="383">
                  <a:moveTo>
                    <a:pt x="233" y="0"/>
                  </a:moveTo>
                  <a:lnTo>
                    <a:pt x="0" y="383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" name="Line 69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1234828" y="3327351"/>
              <a:ext cx="330845" cy="373177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" name="Freeform 68"/>
            <p:cNvSpPr/>
            <p:nvPr>
              <p:custDataLst>
                <p:tags r:id="rId26"/>
              </p:custDataLst>
            </p:nvPr>
          </p:nvSpPr>
          <p:spPr bwMode="auto">
            <a:xfrm>
              <a:off x="2535951" y="2667970"/>
              <a:ext cx="251928" cy="4095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3" y="427"/>
                </a:cxn>
              </a:cxnLst>
              <a:rect l="0" t="0" r="r" b="b"/>
              <a:pathLst>
                <a:path w="263" h="427">
                  <a:moveTo>
                    <a:pt x="0" y="0"/>
                  </a:moveTo>
                  <a:lnTo>
                    <a:pt x="263" y="427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1" name="Line 67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H="1">
              <a:off x="1156923" y="2629539"/>
              <a:ext cx="307575" cy="456106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2" name="Line 66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H="1">
              <a:off x="1518121" y="2013645"/>
              <a:ext cx="512962" cy="458128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3" name="Oval 65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883546" y="1876105"/>
              <a:ext cx="272163" cy="299351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</a:p>
          </p:txBody>
        </p:sp>
        <p:sp>
          <p:nvSpPr>
            <p:cNvPr id="34" name="Oval 64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360286" y="2379743"/>
              <a:ext cx="272163" cy="299351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35" name="Oval 63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296164" y="2423230"/>
              <a:ext cx="272163" cy="299351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</a:p>
          </p:txBody>
        </p:sp>
        <p:sp>
          <p:nvSpPr>
            <p:cNvPr id="36" name="Oval 62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982519" y="3070475"/>
              <a:ext cx="272163" cy="299351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37" name="Oval 61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2692774" y="3070475"/>
              <a:ext cx="272163" cy="299351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</a:p>
          </p:txBody>
        </p:sp>
        <p:sp>
          <p:nvSpPr>
            <p:cNvPr id="38" name="Oval 60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000100" y="3085645"/>
              <a:ext cx="271152" cy="298340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39" name="Line 59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2105953" y="2132981"/>
              <a:ext cx="253952" cy="313510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0" name="Oval 58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1449321" y="3669178"/>
              <a:ext cx="271152" cy="299351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G</a:t>
              </a:r>
            </a:p>
          </p:txBody>
        </p:sp>
      </p:grpSp>
      <p:sp>
        <p:nvSpPr>
          <p:cNvPr id="50" name="右箭头 49"/>
          <p:cNvSpPr/>
          <p:nvPr>
            <p:custDataLst>
              <p:tags r:id="rId1"/>
            </p:custDataLst>
          </p:nvPr>
        </p:nvSpPr>
        <p:spPr>
          <a:xfrm>
            <a:off x="6694204" y="3586135"/>
            <a:ext cx="1214446" cy="214314"/>
          </a:xfrm>
          <a:prstGeom prst="rightArrow">
            <a:avLst/>
          </a:prstGeom>
          <a:gradFill>
            <a:gsLst>
              <a:gs pos="0">
                <a:srgbClr val="C0262E"/>
              </a:gs>
              <a:gs pos="100000">
                <a:srgbClr val="CD5158"/>
              </a:gs>
            </a:gsLst>
          </a:gradFill>
          <a:ln>
            <a:solidFill>
              <a:schemeClr val="accent2"/>
            </a:solidFill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525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556090" y="3228945"/>
            <a:ext cx="150019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PostOrder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8194854" y="2522656"/>
            <a:ext cx="2285565" cy="2801360"/>
            <a:chOff x="5735580" y="1373479"/>
            <a:chExt cx="2285565" cy="2801360"/>
          </a:xfrm>
        </p:grpSpPr>
        <p:sp>
          <p:nvSpPr>
            <p:cNvPr id="67" name="Freeform 30"/>
            <p:cNvSpPr/>
            <p:nvPr>
              <p:custDataLst>
                <p:tags r:id="rId4"/>
              </p:custDataLst>
            </p:nvPr>
          </p:nvSpPr>
          <p:spPr bwMode="auto">
            <a:xfrm>
              <a:off x="6963857" y="2718536"/>
              <a:ext cx="223599" cy="367110"/>
            </a:xfrm>
            <a:custGeom>
              <a:avLst/>
              <a:gdLst/>
              <a:ahLst/>
              <a:cxnLst>
                <a:cxn ang="0">
                  <a:pos x="233" y="0"/>
                </a:cxn>
                <a:cxn ang="0">
                  <a:pos x="0" y="383"/>
                </a:cxn>
              </a:cxnLst>
              <a:rect l="0" t="0" r="r" b="b"/>
              <a:pathLst>
                <a:path w="233" h="383">
                  <a:moveTo>
                    <a:pt x="233" y="0"/>
                  </a:moveTo>
                  <a:lnTo>
                    <a:pt x="0" y="383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8" name="Line 29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6066426" y="3343533"/>
              <a:ext cx="330845" cy="373177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9" name="Freeform 28"/>
            <p:cNvSpPr/>
            <p:nvPr>
              <p:custDataLst>
                <p:tags r:id="rId6"/>
              </p:custDataLst>
            </p:nvPr>
          </p:nvSpPr>
          <p:spPr bwMode="auto">
            <a:xfrm>
              <a:off x="7367549" y="2684151"/>
              <a:ext cx="251928" cy="4095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3" y="427"/>
                </a:cxn>
              </a:cxnLst>
              <a:rect l="0" t="0" r="r" b="b"/>
              <a:pathLst>
                <a:path w="263" h="427">
                  <a:moveTo>
                    <a:pt x="0" y="0"/>
                  </a:moveTo>
                  <a:lnTo>
                    <a:pt x="263" y="427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0" name="Line 27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5988520" y="2645721"/>
              <a:ext cx="307575" cy="456106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1" name="Line 26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6349718" y="2029827"/>
              <a:ext cx="512962" cy="458128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2" name="Oval 2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695740" y="1892287"/>
              <a:ext cx="272163" cy="299351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</a:p>
          </p:txBody>
        </p:sp>
        <p:sp>
          <p:nvSpPr>
            <p:cNvPr id="73" name="Oval 24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191884" y="2395925"/>
              <a:ext cx="272163" cy="299351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74" name="Oval 2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7127762" y="2439412"/>
              <a:ext cx="272163" cy="299351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</a:p>
          </p:txBody>
        </p:sp>
        <p:sp>
          <p:nvSpPr>
            <p:cNvPr id="75" name="Oval 22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814116" y="3086657"/>
              <a:ext cx="272163" cy="299351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76" name="Oval 2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7524372" y="3086657"/>
              <a:ext cx="272163" cy="299351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</a:p>
          </p:txBody>
        </p:sp>
        <p:sp>
          <p:nvSpPr>
            <p:cNvPr id="77" name="Oval 20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831697" y="3101827"/>
              <a:ext cx="271152" cy="298340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78" name="Line 19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6937551" y="2149162"/>
              <a:ext cx="253952" cy="313510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9" name="Oval 18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280919" y="3685359"/>
              <a:ext cx="271152" cy="299351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G</a:t>
              </a:r>
            </a:p>
          </p:txBody>
        </p:sp>
        <p:sp>
          <p:nvSpPr>
            <p:cNvPr id="80" name="Freeform 16"/>
            <p:cNvSpPr/>
            <p:nvPr/>
          </p:nvSpPr>
          <p:spPr bwMode="auto">
            <a:xfrm>
              <a:off x="5735580" y="1438204"/>
              <a:ext cx="2141896" cy="2736635"/>
            </a:xfrm>
            <a:custGeom>
              <a:avLst/>
              <a:gdLst/>
              <a:ahLst/>
              <a:cxnLst>
                <a:cxn ang="0">
                  <a:pos x="977" y="228"/>
                </a:cxn>
                <a:cxn ang="0">
                  <a:pos x="920" y="440"/>
                </a:cxn>
                <a:cxn ang="0">
                  <a:pos x="621" y="749"/>
                </a:cxn>
                <a:cxn ang="0">
                  <a:pos x="415" y="1016"/>
                </a:cxn>
                <a:cxn ang="0">
                  <a:pos x="265" y="1308"/>
                </a:cxn>
                <a:cxn ang="0">
                  <a:pos x="10" y="1811"/>
                </a:cxn>
                <a:cxn ang="0">
                  <a:pos x="205" y="2111"/>
                </a:cxn>
                <a:cxn ang="0">
                  <a:pos x="392" y="2328"/>
                </a:cxn>
                <a:cxn ang="0">
                  <a:pos x="654" y="2665"/>
                </a:cxn>
                <a:cxn ang="0">
                  <a:pos x="855" y="2572"/>
                </a:cxn>
                <a:cxn ang="0">
                  <a:pos x="940" y="2433"/>
                </a:cxn>
                <a:cxn ang="0">
                  <a:pos x="835" y="2208"/>
                </a:cxn>
                <a:cxn ang="0">
                  <a:pos x="655" y="2058"/>
                </a:cxn>
                <a:cxn ang="0">
                  <a:pos x="451" y="1805"/>
                </a:cxn>
                <a:cxn ang="0">
                  <a:pos x="720" y="1286"/>
                </a:cxn>
                <a:cxn ang="0">
                  <a:pos x="1030" y="873"/>
                </a:cxn>
                <a:cxn ang="0">
                  <a:pos x="1225" y="978"/>
                </a:cxn>
                <a:cxn ang="0">
                  <a:pos x="1277" y="1211"/>
                </a:cxn>
                <a:cxn ang="0">
                  <a:pos x="1172" y="1481"/>
                </a:cxn>
                <a:cxn ang="0">
                  <a:pos x="1014" y="1645"/>
                </a:cxn>
                <a:cxn ang="0">
                  <a:pos x="949" y="1824"/>
                </a:cxn>
                <a:cxn ang="0">
                  <a:pos x="1066" y="2076"/>
                </a:cxn>
                <a:cxn ang="0">
                  <a:pos x="1335" y="2058"/>
                </a:cxn>
                <a:cxn ang="0">
                  <a:pos x="1435" y="1884"/>
                </a:cxn>
                <a:cxn ang="0">
                  <a:pos x="1439" y="1581"/>
                </a:cxn>
                <a:cxn ang="0">
                  <a:pos x="1509" y="1384"/>
                </a:cxn>
                <a:cxn ang="0">
                  <a:pos x="1645" y="1525"/>
                </a:cxn>
                <a:cxn ang="0">
                  <a:pos x="1682" y="1796"/>
                </a:cxn>
                <a:cxn ang="0">
                  <a:pos x="1862" y="2067"/>
                </a:cxn>
                <a:cxn ang="0">
                  <a:pos x="2080" y="1953"/>
                </a:cxn>
                <a:cxn ang="0">
                  <a:pos x="2087" y="1691"/>
                </a:cxn>
                <a:cxn ang="0">
                  <a:pos x="1945" y="1496"/>
                </a:cxn>
                <a:cxn ang="0">
                  <a:pos x="1742" y="1166"/>
                </a:cxn>
                <a:cxn ang="0">
                  <a:pos x="1439" y="703"/>
                </a:cxn>
                <a:cxn ang="0">
                  <a:pos x="1322" y="477"/>
                </a:cxn>
                <a:cxn ang="0">
                  <a:pos x="1238" y="0"/>
                </a:cxn>
              </a:cxnLst>
              <a:rect l="0" t="0" r="r" b="b"/>
              <a:pathLst>
                <a:path w="2117" h="2706">
                  <a:moveTo>
                    <a:pt x="977" y="228"/>
                  </a:moveTo>
                  <a:cubicBezTo>
                    <a:pt x="966" y="264"/>
                    <a:pt x="979" y="353"/>
                    <a:pt x="920" y="440"/>
                  </a:cubicBezTo>
                  <a:cubicBezTo>
                    <a:pt x="861" y="527"/>
                    <a:pt x="705" y="653"/>
                    <a:pt x="621" y="749"/>
                  </a:cubicBezTo>
                  <a:cubicBezTo>
                    <a:pt x="537" y="845"/>
                    <a:pt x="474" y="923"/>
                    <a:pt x="415" y="1016"/>
                  </a:cubicBezTo>
                  <a:cubicBezTo>
                    <a:pt x="356" y="1109"/>
                    <a:pt x="332" y="1176"/>
                    <a:pt x="265" y="1308"/>
                  </a:cubicBezTo>
                  <a:cubicBezTo>
                    <a:pt x="198" y="1440"/>
                    <a:pt x="20" y="1677"/>
                    <a:pt x="10" y="1811"/>
                  </a:cubicBezTo>
                  <a:cubicBezTo>
                    <a:pt x="0" y="1945"/>
                    <a:pt x="141" y="2025"/>
                    <a:pt x="205" y="2111"/>
                  </a:cubicBezTo>
                  <a:cubicBezTo>
                    <a:pt x="269" y="2197"/>
                    <a:pt x="317" y="2236"/>
                    <a:pt x="392" y="2328"/>
                  </a:cubicBezTo>
                  <a:cubicBezTo>
                    <a:pt x="467" y="2420"/>
                    <a:pt x="577" y="2624"/>
                    <a:pt x="654" y="2665"/>
                  </a:cubicBezTo>
                  <a:cubicBezTo>
                    <a:pt x="731" y="2706"/>
                    <a:pt x="807" y="2611"/>
                    <a:pt x="855" y="2572"/>
                  </a:cubicBezTo>
                  <a:cubicBezTo>
                    <a:pt x="903" y="2533"/>
                    <a:pt x="943" y="2494"/>
                    <a:pt x="940" y="2433"/>
                  </a:cubicBezTo>
                  <a:cubicBezTo>
                    <a:pt x="937" y="2372"/>
                    <a:pt x="883" y="2270"/>
                    <a:pt x="835" y="2208"/>
                  </a:cubicBezTo>
                  <a:cubicBezTo>
                    <a:pt x="787" y="2146"/>
                    <a:pt x="719" y="2125"/>
                    <a:pt x="655" y="2058"/>
                  </a:cubicBezTo>
                  <a:cubicBezTo>
                    <a:pt x="591" y="1991"/>
                    <a:pt x="440" y="1934"/>
                    <a:pt x="451" y="1805"/>
                  </a:cubicBezTo>
                  <a:cubicBezTo>
                    <a:pt x="462" y="1676"/>
                    <a:pt x="624" y="1441"/>
                    <a:pt x="720" y="1286"/>
                  </a:cubicBezTo>
                  <a:cubicBezTo>
                    <a:pt x="816" y="1131"/>
                    <a:pt x="946" y="924"/>
                    <a:pt x="1030" y="873"/>
                  </a:cubicBezTo>
                  <a:cubicBezTo>
                    <a:pt x="1114" y="822"/>
                    <a:pt x="1184" y="922"/>
                    <a:pt x="1225" y="978"/>
                  </a:cubicBezTo>
                  <a:cubicBezTo>
                    <a:pt x="1266" y="1034"/>
                    <a:pt x="1286" y="1127"/>
                    <a:pt x="1277" y="1211"/>
                  </a:cubicBezTo>
                  <a:cubicBezTo>
                    <a:pt x="1268" y="1295"/>
                    <a:pt x="1216" y="1409"/>
                    <a:pt x="1172" y="1481"/>
                  </a:cubicBezTo>
                  <a:cubicBezTo>
                    <a:pt x="1128" y="1553"/>
                    <a:pt x="1051" y="1588"/>
                    <a:pt x="1014" y="1645"/>
                  </a:cubicBezTo>
                  <a:cubicBezTo>
                    <a:pt x="977" y="1702"/>
                    <a:pt x="940" y="1752"/>
                    <a:pt x="949" y="1824"/>
                  </a:cubicBezTo>
                  <a:cubicBezTo>
                    <a:pt x="958" y="1896"/>
                    <a:pt x="1002" y="2037"/>
                    <a:pt x="1066" y="2076"/>
                  </a:cubicBezTo>
                  <a:cubicBezTo>
                    <a:pt x="1130" y="2115"/>
                    <a:pt x="1273" y="2090"/>
                    <a:pt x="1335" y="2058"/>
                  </a:cubicBezTo>
                  <a:cubicBezTo>
                    <a:pt x="1397" y="2026"/>
                    <a:pt x="1418" y="1963"/>
                    <a:pt x="1435" y="1884"/>
                  </a:cubicBezTo>
                  <a:cubicBezTo>
                    <a:pt x="1452" y="1805"/>
                    <a:pt x="1427" y="1664"/>
                    <a:pt x="1439" y="1581"/>
                  </a:cubicBezTo>
                  <a:cubicBezTo>
                    <a:pt x="1451" y="1498"/>
                    <a:pt x="1475" y="1393"/>
                    <a:pt x="1509" y="1384"/>
                  </a:cubicBezTo>
                  <a:cubicBezTo>
                    <a:pt x="1543" y="1375"/>
                    <a:pt x="1616" y="1456"/>
                    <a:pt x="1645" y="1525"/>
                  </a:cubicBezTo>
                  <a:cubicBezTo>
                    <a:pt x="1674" y="1594"/>
                    <a:pt x="1646" y="1706"/>
                    <a:pt x="1682" y="1796"/>
                  </a:cubicBezTo>
                  <a:cubicBezTo>
                    <a:pt x="1718" y="1886"/>
                    <a:pt x="1796" y="2041"/>
                    <a:pt x="1862" y="2067"/>
                  </a:cubicBezTo>
                  <a:cubicBezTo>
                    <a:pt x="1928" y="2093"/>
                    <a:pt x="2043" y="2016"/>
                    <a:pt x="2080" y="1953"/>
                  </a:cubicBezTo>
                  <a:cubicBezTo>
                    <a:pt x="2117" y="1890"/>
                    <a:pt x="2109" y="1767"/>
                    <a:pt x="2087" y="1691"/>
                  </a:cubicBezTo>
                  <a:cubicBezTo>
                    <a:pt x="2065" y="1615"/>
                    <a:pt x="2002" y="1583"/>
                    <a:pt x="1945" y="1496"/>
                  </a:cubicBezTo>
                  <a:cubicBezTo>
                    <a:pt x="1888" y="1409"/>
                    <a:pt x="1826" y="1298"/>
                    <a:pt x="1742" y="1166"/>
                  </a:cubicBezTo>
                  <a:cubicBezTo>
                    <a:pt x="1658" y="1034"/>
                    <a:pt x="1509" y="818"/>
                    <a:pt x="1439" y="703"/>
                  </a:cubicBezTo>
                  <a:cubicBezTo>
                    <a:pt x="1369" y="588"/>
                    <a:pt x="1355" y="594"/>
                    <a:pt x="1322" y="477"/>
                  </a:cubicBezTo>
                  <a:cubicBezTo>
                    <a:pt x="1289" y="360"/>
                    <a:pt x="1255" y="99"/>
                    <a:pt x="1238" y="0"/>
                  </a:cubicBezTo>
                </a:path>
              </a:pathLst>
            </a:custGeom>
            <a:ln w="19050">
              <a:solidFill>
                <a:srgbClr val="FF0000"/>
              </a:solidFill>
              <a:prstDash val="dash"/>
              <a:tailEnd type="triangl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1" name="AutoShape 15"/>
            <p:cNvSpPr>
              <a:spLocks noChangeShapeType="1"/>
            </p:cNvSpPr>
            <p:nvPr/>
          </p:nvSpPr>
          <p:spPr bwMode="auto">
            <a:xfrm flipH="1">
              <a:off x="6724070" y="1373479"/>
              <a:ext cx="23270" cy="29530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2" name="AutoShape 14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6973974" y="2020725"/>
              <a:ext cx="229669" cy="1011"/>
            </a:xfrm>
            <a:prstGeom prst="straightConnector1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3" name="AutoShape 13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6464047" y="2546612"/>
              <a:ext cx="229669" cy="1011"/>
            </a:xfrm>
            <a:prstGeom prst="straightConnector1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4" name="AutoShape 1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6107908" y="3250491"/>
              <a:ext cx="229669" cy="1011"/>
            </a:xfrm>
            <a:prstGeom prst="straightConnector1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5" name="AutoShape 11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6553082" y="3857284"/>
              <a:ext cx="229669" cy="1011"/>
            </a:xfrm>
            <a:prstGeom prst="straightConnector1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6" name="AutoShape 10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7087291" y="3234310"/>
              <a:ext cx="229669" cy="1011"/>
            </a:xfrm>
            <a:prstGeom prst="straightConnector1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7" name="AutoShape 9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7402960" y="2570883"/>
              <a:ext cx="229669" cy="1011"/>
            </a:xfrm>
            <a:prstGeom prst="straightConnector1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8" name="AutoShape 8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7791476" y="3250491"/>
              <a:ext cx="229669" cy="1011"/>
            </a:xfrm>
            <a:prstGeom prst="straightConnector1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073369" y="1386980"/>
            <a:ext cx="3051512" cy="517274"/>
            <a:chOff x="1396240" y="2304668"/>
            <a:chExt cx="1890287" cy="480002"/>
          </a:xfrm>
        </p:grpSpPr>
        <p:sp>
          <p:nvSpPr>
            <p:cNvPr id="45" name="矩形: 圆角 44"/>
            <p:cNvSpPr/>
            <p:nvPr>
              <p:custDataLst>
                <p:tags r:id="rId2"/>
              </p:custDataLst>
            </p:nvPr>
          </p:nvSpPr>
          <p:spPr>
            <a:xfrm>
              <a:off x="1396240" y="2304668"/>
              <a:ext cx="1890287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lt1"/>
                </a:solidFill>
              </a:endParaRPr>
            </a:p>
          </p:txBody>
        </p:sp>
        <p:sp>
          <p:nvSpPr>
            <p:cNvPr id="46" name="文本框 45"/>
            <p:cNvSpPr txBox="1"/>
            <p:nvPr>
              <p:custDataLst>
                <p:tags r:id="rId3"/>
              </p:custDataLst>
            </p:nvPr>
          </p:nvSpPr>
          <p:spPr>
            <a:xfrm>
              <a:off x="1433295" y="2360437"/>
              <a:ext cx="1853232" cy="370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000" b="1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）后序遍历的递归算法</a:t>
              </a: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1073369" y="144242"/>
            <a:ext cx="46659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6.3 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二叉树先序、中序和后序遍历</a:t>
            </a: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1038673" y="847545"/>
            <a:ext cx="4846561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kumimoji="0" sz="2000" b="0" i="0" u="none" strike="noStrike" cap="none" spc="0" normalizeH="0" baseline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6.3.2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先序、中序和后序遍历递归算法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51" grpId="0"/>
      <p:bldP spid="47" grpId="0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64" name="Rectangle 7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47806" y="1574811"/>
            <a:ext cx="11200246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lang="zh-CN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【例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6.9</a:t>
            </a:r>
            <a:r>
              <a:rPr lang="zh-CN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】假设二叉树采用二叉链存储结构存储，设计一个算法求一棵给定二叉树中的结点个数。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488358" y="2461316"/>
            <a:ext cx="5040823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lang="zh-CN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解：求一棵二叉树中的结点个数是以遍历算法为基础的，任何一种遍历算法都可以出一棵二叉树中的结点个数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73369" y="144242"/>
            <a:ext cx="46659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6.3 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二叉树先序、中序和后序遍历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038673" y="847545"/>
            <a:ext cx="4846561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kumimoji="0" sz="2000" b="0" i="0" u="none" strike="noStrike" cap="none" spc="0" normalizeH="0" baseline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6.3.3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递归遍历算法的应用</a:t>
            </a:r>
          </a:p>
        </p:txBody>
      </p:sp>
      <p:pic>
        <p:nvPicPr>
          <p:cNvPr id="3" name="图片 2" descr="卡通人物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472" y="2018009"/>
            <a:ext cx="3752850" cy="4029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卡通人物&#10;&#10;描述已自动生成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6" r="20283"/>
          <a:stretch>
            <a:fillRect/>
          </a:stretch>
        </p:blipFill>
        <p:spPr>
          <a:xfrm>
            <a:off x="142241" y="1719006"/>
            <a:ext cx="2702560" cy="4352925"/>
          </a:xfrm>
          <a:prstGeom prst="rect">
            <a:avLst/>
          </a:prstGeom>
        </p:spPr>
      </p:pic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2966387" y="1477806"/>
            <a:ext cx="8195256" cy="4903470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b="1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NodeCount1(bt):	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基于先序遍历求结点个数</a:t>
            </a: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_NodeCount1(bt.b)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_NodeCount1(t):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 t==None:		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空树结点个数为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0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k=1			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根结点计数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，相当于访问根结点</a:t>
            </a: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m=_NodeCount1(t.lchild)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遍历求左子树的结点个数</a:t>
            </a: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n=_NodeCount1(t.rchild)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遍历求右子树的结点个数</a:t>
            </a: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k+m+n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73369" y="144242"/>
            <a:ext cx="46659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6.3 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二叉树先序、中序和后序遍历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38673" y="847545"/>
            <a:ext cx="4846561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kumimoji="0" sz="2000" b="0" i="0" u="none" strike="noStrike" cap="none" spc="0" normalizeH="0" baseline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6.3.3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递归遍历算法的应用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3581221" y="1719006"/>
            <a:ext cx="8087317" cy="4903470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b="1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NodeCount2(bt):        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基于中序遍历求结点个数</a:t>
            </a: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_NodeCount2(bt.b)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_NodeCount2(t):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 t==None:		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空树结点个数为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0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m=_NodeCount2(t.lchild)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遍历求左子树的结点个数</a:t>
            </a: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k=1			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根结点计数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，相当于访问根结点</a:t>
            </a: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n=_NodeCount2(t.rchild)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遍历求右子树的结点个数</a:t>
            </a: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k+m+n</a:t>
            </a:r>
          </a:p>
        </p:txBody>
      </p:sp>
      <p:pic>
        <p:nvPicPr>
          <p:cNvPr id="7" name="图片 6" descr="卡通人物&#10;&#10;描述已自动生成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6" r="20283"/>
          <a:stretch>
            <a:fillRect/>
          </a:stretch>
        </p:blipFill>
        <p:spPr>
          <a:xfrm>
            <a:off x="211815" y="1719006"/>
            <a:ext cx="2702560" cy="43529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73369" y="144242"/>
            <a:ext cx="46659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6.3 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二叉树先序、中序和后序遍历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038673" y="847545"/>
            <a:ext cx="4846561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kumimoji="0" sz="2000" b="0" i="0" u="none" strike="noStrike" cap="none" spc="0" normalizeH="0" baseline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6.3.3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递归遍历算法的应用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3461953" y="1636880"/>
            <a:ext cx="7831484" cy="5365115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b="1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NodeCount3(bt):	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基于后序遍历求结点个数</a:t>
            </a: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_NodeCount3(bt.b)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_NodeCount3(t):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 t==None:		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空树结点个数为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0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m=_NodeCount3(t.lchild)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遍历求左子树的结点个数</a:t>
            </a: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n=_NodeCount3(t.rchild)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遍历求右子树的结点个数</a:t>
            </a: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k=1			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根结点计数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，相当于访问根结点</a:t>
            </a: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k+m+n</a:t>
            </a:r>
          </a:p>
        </p:txBody>
      </p:sp>
      <p:pic>
        <p:nvPicPr>
          <p:cNvPr id="4" name="图片 3" descr="卡通人物&#10;&#10;描述已自动生成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6" r="20283"/>
          <a:stretch>
            <a:fillRect/>
          </a:stretch>
        </p:blipFill>
        <p:spPr>
          <a:xfrm>
            <a:off x="211815" y="1719006"/>
            <a:ext cx="2702560" cy="43529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3369" y="144242"/>
            <a:ext cx="46659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6.3 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二叉树先序、中序和后序遍历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38673" y="847545"/>
            <a:ext cx="4846561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kumimoji="0" sz="2000" b="0" i="0" u="none" strike="noStrike" cap="none" spc="0" normalizeH="0" baseline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6.3.3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递归遍历算法的应用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08010" y="1534491"/>
            <a:ext cx="10733313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lang="zh-CN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也可以从递归算法设计的角度来求解。设</a:t>
            </a:r>
            <a:r>
              <a:rPr lang="en-US" altLang="zh-CN" sz="2000" i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2000" i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求二叉树</a:t>
            </a:r>
            <a:r>
              <a:rPr lang="en-US" altLang="zh-CN" sz="2000" i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</a:t>
            </a:r>
            <a:r>
              <a:rPr lang="zh-CN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中所有结点个数，它是“大问题”，</a:t>
            </a:r>
            <a:r>
              <a:rPr lang="en-US" altLang="zh-CN" sz="2000" i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(b.lchild)</a:t>
            </a:r>
            <a:r>
              <a:rPr lang="zh-CN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和</a:t>
            </a:r>
            <a:r>
              <a:rPr lang="en-US" altLang="zh-CN" sz="2000" i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(b.rchild)</a:t>
            </a:r>
            <a:r>
              <a:rPr lang="zh-CN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分别求左、右子树的结点个数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038937" y="3226625"/>
            <a:ext cx="2286016" cy="1603816"/>
            <a:chOff x="2571736" y="4539828"/>
            <a:chExt cx="2357454" cy="1785950"/>
          </a:xfrm>
        </p:grpSpPr>
        <p:sp>
          <p:nvSpPr>
            <p:cNvPr id="6" name="椭圆 5"/>
            <p:cNvSpPr/>
            <p:nvPr>
              <p:custDataLst>
                <p:tags r:id="rId2"/>
              </p:custDataLst>
            </p:nvPr>
          </p:nvSpPr>
          <p:spPr>
            <a:xfrm>
              <a:off x="3577523" y="4539828"/>
              <a:ext cx="357190" cy="428628"/>
            </a:xfrm>
            <a:prstGeom prst="ellipse">
              <a:avLst/>
            </a:prstGeom>
            <a:gradFill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  <a:gs pos="0">
                  <a:srgbClr val="C30000">
                    <a:lumMod val="98000"/>
                    <a:lumOff val="2000"/>
                  </a:srgbClr>
                </a:gs>
                <a:gs pos="50000">
                  <a:srgbClr val="C30000"/>
                </a:gs>
                <a:gs pos="100000">
                  <a:srgbClr val="C30000">
                    <a:lumMod val="99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</a:t>
              </a:r>
            </a:p>
          </p:txBody>
        </p:sp>
        <p:sp>
          <p:nvSpPr>
            <p:cNvPr id="7" name="等腰三角形 6"/>
            <p:cNvSpPr/>
            <p:nvPr>
              <p:custDataLst>
                <p:tags r:id="rId3"/>
              </p:custDataLst>
            </p:nvPr>
          </p:nvSpPr>
          <p:spPr>
            <a:xfrm>
              <a:off x="2571736" y="5539960"/>
              <a:ext cx="857256" cy="785818"/>
            </a:xfrm>
            <a:prstGeom prst="triangle">
              <a:avLst/>
            </a:prstGeom>
            <a:gradFill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  <a:gs pos="0">
                  <a:srgbClr val="C30000">
                    <a:lumMod val="98000"/>
                    <a:lumOff val="2000"/>
                  </a:srgbClr>
                </a:gs>
                <a:gs pos="50000">
                  <a:srgbClr val="C30000"/>
                </a:gs>
                <a:gs pos="100000">
                  <a:srgbClr val="C30000">
                    <a:lumMod val="99000"/>
                  </a:srgbClr>
                </a:gs>
              </a:gsLst>
              <a:lin ang="5400000" scaled="0"/>
            </a:gra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8" name="等腰三角形 7"/>
            <p:cNvSpPr/>
            <p:nvPr>
              <p:custDataLst>
                <p:tags r:id="rId4"/>
              </p:custDataLst>
            </p:nvPr>
          </p:nvSpPr>
          <p:spPr>
            <a:xfrm>
              <a:off x="4071934" y="5539960"/>
              <a:ext cx="857256" cy="785818"/>
            </a:xfrm>
            <a:prstGeom prst="triangle">
              <a:avLst/>
            </a:prstGeom>
            <a:gradFill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  <a:gs pos="0">
                  <a:srgbClr val="C30000">
                    <a:lumMod val="98000"/>
                    <a:lumOff val="2000"/>
                  </a:srgbClr>
                </a:gs>
                <a:gs pos="50000">
                  <a:srgbClr val="C30000"/>
                </a:gs>
                <a:gs pos="100000">
                  <a:srgbClr val="C30000">
                    <a:lumMod val="99000"/>
                  </a:srgbClr>
                </a:gs>
              </a:gsLst>
              <a:lin ang="5400000" scaled="0"/>
            </a:gra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R</a:t>
              </a:r>
            </a:p>
          </p:txBody>
        </p:sp>
        <p:cxnSp>
          <p:nvCxnSpPr>
            <p:cNvPr id="9" name="直接连接符 8"/>
            <p:cNvCxnSpPr>
              <a:stCxn id="6" idx="3"/>
              <a:endCxn id="7" idx="0"/>
            </p:cNvCxnSpPr>
            <p:nvPr>
              <p:custDataLst>
                <p:tags r:id="rId5"/>
              </p:custDataLst>
            </p:nvPr>
          </p:nvCxnSpPr>
          <p:spPr>
            <a:xfrm rot="5400000">
              <a:off x="2997962" y="4908088"/>
              <a:ext cx="634275" cy="629468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6" idx="5"/>
              <a:endCxn id="8" idx="0"/>
            </p:cNvCxnSpPr>
            <p:nvPr>
              <p:custDataLst>
                <p:tags r:id="rId6"/>
              </p:custDataLst>
            </p:nvPr>
          </p:nvCxnSpPr>
          <p:spPr>
            <a:xfrm rot="16200000" flipH="1">
              <a:off x="3874346" y="4913743"/>
              <a:ext cx="634275" cy="618158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>
            <p:custDataLst>
              <p:tags r:id="rId1"/>
            </p:custDataLst>
          </p:nvPr>
        </p:nvSpPr>
        <p:spPr>
          <a:xfrm>
            <a:off x="1038673" y="5234323"/>
            <a:ext cx="6286544" cy="1210310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b="1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f(b)=0					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b=None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f(b)=f(b.lchild)+f(b.rchild)+1	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其他情况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073369" y="144242"/>
            <a:ext cx="46659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6.3 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二叉树先序、中序和后序遍历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038673" y="847545"/>
            <a:ext cx="4846561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kumimoji="0" sz="2000" b="0" i="0" u="none" strike="noStrike" cap="none" spc="0" normalizeH="0" baseline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6.3.3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递归遍历算法的应用</a:t>
            </a:r>
          </a:p>
        </p:txBody>
      </p:sp>
      <p:pic>
        <p:nvPicPr>
          <p:cNvPr id="4" name="图片 3" descr="卡通人物&#10;&#10;描述已自动生成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885" y="2885418"/>
            <a:ext cx="3500438" cy="34909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bldLvl="0" animBg="1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卡通人物&#10;&#10;描述已自动生成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58200" y="2491549"/>
            <a:ext cx="3733800" cy="3886200"/>
          </a:xfrm>
          <a:prstGeom prst="rect">
            <a:avLst/>
          </a:prstGeom>
        </p:spPr>
      </p:pic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989535" y="2790287"/>
            <a:ext cx="7942000" cy="3980180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b="1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NodeCount4(bt):		       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递归求解</a:t>
            </a: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_NodeCount4(bt.b)</a:t>
            </a:r>
          </a:p>
          <a:p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_NodeCount4(t):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 t==None: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0			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空树结点个数为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else: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_NodeCount4(t.lchild)+_NodeCount4(t.rchild)+1</a:t>
            </a:r>
          </a:p>
        </p:txBody>
      </p:sp>
      <p:sp>
        <p:nvSpPr>
          <p:cNvPr id="6" name="下箭头 5"/>
          <p:cNvSpPr/>
          <p:nvPr>
            <p:custDataLst>
              <p:tags r:id="rId2"/>
            </p:custDataLst>
          </p:nvPr>
        </p:nvSpPr>
        <p:spPr>
          <a:xfrm>
            <a:off x="4724412" y="2221799"/>
            <a:ext cx="472247" cy="539501"/>
          </a:xfrm>
          <a:prstGeom prst="downArrow">
            <a:avLst/>
          </a:prstGeom>
          <a:gradFill>
            <a:gsLst>
              <a:gs pos="0">
                <a:srgbClr val="C0262E"/>
              </a:gs>
              <a:gs pos="100000">
                <a:srgbClr val="CD5158"/>
              </a:gs>
            </a:gsLst>
          </a:gradFill>
          <a:ln>
            <a:solidFill>
              <a:schemeClr val="accent2"/>
            </a:solidFill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5252"/>
              </a:solidFill>
            </a:endParaRPr>
          </a:p>
        </p:txBody>
      </p:sp>
      <p:sp>
        <p:nvSpPr>
          <p:cNvPr id="8" name="TextBox 10"/>
          <p:cNvSpPr txBox="1"/>
          <p:nvPr>
            <p:custDataLst>
              <p:tags r:id="rId3"/>
            </p:custDataLst>
          </p:nvPr>
        </p:nvSpPr>
        <p:spPr>
          <a:xfrm>
            <a:off x="1817263" y="1050805"/>
            <a:ext cx="6286544" cy="1210310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b="1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f(b)=0					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b=None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f(b)=f(b.lchild)+f(b.rchild)+1	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其他情况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73369" y="144242"/>
            <a:ext cx="46659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6.3 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二叉树先序、中序和后序遍历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 bldLvl="0" animBg="1"/>
      <p:bldP spid="8" grpId="0" bldLvl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2486" y="3392488"/>
            <a:ext cx="1048721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zh-CN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其中“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+1</a:t>
            </a:r>
            <a:r>
              <a:rPr lang="zh-CN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”相当于访问结点，放在不同位置体现不同的递归遍历思路，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NodeCount41()</a:t>
            </a:r>
            <a:r>
              <a:rPr lang="zh-CN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方法是将“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+1</a:t>
            </a:r>
            <a:r>
              <a:rPr lang="zh-CN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”放在最后，体现出后序遍历的算法思路。</a:t>
            </a:r>
          </a:p>
        </p:txBody>
      </p:sp>
      <p:cxnSp>
        <p:nvCxnSpPr>
          <p:cNvPr id="7" name="直接箭头连接符 6"/>
          <p:cNvCxnSpPr/>
          <p:nvPr>
            <p:custDataLst>
              <p:tags r:id="rId1"/>
            </p:custDataLst>
          </p:nvPr>
        </p:nvCxnSpPr>
        <p:spPr>
          <a:xfrm rot="5400000" flipH="1" flipV="1">
            <a:off x="5914589" y="2983004"/>
            <a:ext cx="357190" cy="1588"/>
          </a:xfrm>
          <a:prstGeom prst="straightConnector1">
            <a:avLst/>
          </a:prstGeom>
          <a:ln w="50800">
            <a:solidFill>
              <a:schemeClr val="dk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92485" y="5263925"/>
            <a:ext cx="106561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zh-CN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基于递归遍历思路和直接采用递归算法设计方法完全相同。实际上，当求解问题较复杂时，直接采用递归算法设计方法更加简单方便。</a:t>
            </a:r>
          </a:p>
        </p:txBody>
      </p:sp>
      <p:sp>
        <p:nvSpPr>
          <p:cNvPr id="9" name="下箭头 8"/>
          <p:cNvSpPr/>
          <p:nvPr>
            <p:custDataLst>
              <p:tags r:id="rId2"/>
            </p:custDataLst>
          </p:nvPr>
        </p:nvSpPr>
        <p:spPr>
          <a:xfrm>
            <a:off x="5949514" y="4795497"/>
            <a:ext cx="285752" cy="500066"/>
          </a:xfrm>
          <a:prstGeom prst="downArrow">
            <a:avLst/>
          </a:prstGeom>
          <a:gradFill>
            <a:gsLst>
              <a:gs pos="0">
                <a:srgbClr val="C0262E"/>
              </a:gs>
              <a:gs pos="100000">
                <a:srgbClr val="CD5158"/>
              </a:gs>
            </a:gsLst>
          </a:gradFill>
          <a:ln>
            <a:solidFill>
              <a:schemeClr val="accent2"/>
            </a:solidFill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5252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73369" y="144242"/>
            <a:ext cx="46659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6.3 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二叉树先序、中序和后序遍历</a:t>
            </a:r>
          </a:p>
        </p:txBody>
      </p:sp>
      <p:sp>
        <p:nvSpPr>
          <p:cNvPr id="13" name="TextBox 10"/>
          <p:cNvSpPr txBox="1"/>
          <p:nvPr>
            <p:custDataLst>
              <p:tags r:id="rId3"/>
            </p:custDataLst>
          </p:nvPr>
        </p:nvSpPr>
        <p:spPr>
          <a:xfrm>
            <a:off x="2949118" y="1245721"/>
            <a:ext cx="6286544" cy="1210310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b="1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f(b)=0					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b=None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f(b)=f(b.lchild)+f(b.rchild)+1	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 bldLvl="0" animBg="1"/>
      <p:bldP spid="12" grpId="0"/>
      <p:bldP spid="1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1403" y="940866"/>
            <a:ext cx="1085560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lang="zh-CN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【例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6.10</a:t>
            </a:r>
            <a:r>
              <a:rPr lang="zh-CN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】假设二叉树采用二叉链存储结构存储，设计一个算法按从左到右输出一棵二叉树中所有叶子结点值。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0968" y="2238144"/>
            <a:ext cx="3598837" cy="393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zh-CN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解：由于先序、中序和后序递归遍历算法都是按从左到右的顺序访问叶子结点的，所以本题可以基于这三种递归遍历算法求解。</a:t>
            </a:r>
          </a:p>
        </p:txBody>
      </p:sp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4740964" y="2312162"/>
            <a:ext cx="7226623" cy="4441825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b="1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Displeaf1(bt):	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基于先序遍历输出叶子结点</a:t>
            </a: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_Displeaf1(bt.b)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_Displeaf1(t):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 t!=None: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 t.lchild==None and t.rchild==None: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print(t.data,end=' ')	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输出叶子结点</a:t>
            </a: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_Displeaf1(t.lchild)	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遍历左子树</a:t>
            </a: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_Displeaf1(t.rchild)	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遍历右子树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73369" y="144242"/>
            <a:ext cx="46659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6.3 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二叉树先序、中序和后序遍历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bldLvl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7529346" y="1971779"/>
            <a:ext cx="4829175" cy="4705350"/>
            <a:chOff x="7167606" y="2152650"/>
            <a:chExt cx="4829175" cy="4705350"/>
          </a:xfrm>
        </p:grpSpPr>
        <p:pic>
          <p:nvPicPr>
            <p:cNvPr id="21" name="图片 20" descr="形状, 正方形&#10;&#10;描述已自动生成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606" y="2152650"/>
              <a:ext cx="4829175" cy="4705350"/>
            </a:xfrm>
            <a:prstGeom prst="rect">
              <a:avLst/>
            </a:prstGeom>
          </p:spPr>
        </p:pic>
        <p:grpSp>
          <p:nvGrpSpPr>
            <p:cNvPr id="25" name="组合 24"/>
            <p:cNvGrpSpPr/>
            <p:nvPr/>
          </p:nvGrpSpPr>
          <p:grpSpPr>
            <a:xfrm>
              <a:off x="7746080" y="3026374"/>
              <a:ext cx="2286016" cy="1603816"/>
              <a:chOff x="2571736" y="4539828"/>
              <a:chExt cx="2357454" cy="1785950"/>
            </a:xfrm>
          </p:grpSpPr>
          <p:sp>
            <p:nvSpPr>
              <p:cNvPr id="9" name="椭圆 8"/>
              <p:cNvSpPr/>
              <p:nvPr>
                <p:custDataLst>
                  <p:tags r:id="rId2"/>
                </p:custDataLst>
              </p:nvPr>
            </p:nvSpPr>
            <p:spPr>
              <a:xfrm>
                <a:off x="3548055" y="4539828"/>
                <a:ext cx="357190" cy="428628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  <a:gs pos="0">
                    <a:srgbClr val="C30000">
                      <a:lumMod val="98000"/>
                      <a:lumOff val="2000"/>
                    </a:srgbClr>
                  </a:gs>
                  <a:gs pos="50000">
                    <a:srgbClr val="C30000"/>
                  </a:gs>
                  <a:gs pos="100000">
                    <a:srgbClr val="C30000">
                      <a:lumMod val="99000"/>
                    </a:srgbClr>
                  </a:gs>
                </a:gsLst>
                <a:lin ang="5400000" scaled="0"/>
              </a:gradFill>
              <a:ln>
                <a:solidFill>
                  <a:schemeClr val="accent3"/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zh-CN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N</a:t>
                </a:r>
              </a:p>
            </p:txBody>
          </p:sp>
          <p:sp>
            <p:nvSpPr>
              <p:cNvPr id="10" name="等腰三角形 9"/>
              <p:cNvSpPr/>
              <p:nvPr>
                <p:custDataLst>
                  <p:tags r:id="rId3"/>
                </p:custDataLst>
              </p:nvPr>
            </p:nvSpPr>
            <p:spPr>
              <a:xfrm>
                <a:off x="2571736" y="5539960"/>
                <a:ext cx="857256" cy="785818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  <a:gs pos="0">
                    <a:srgbClr val="C30000">
                      <a:lumMod val="98000"/>
                      <a:lumOff val="2000"/>
                    </a:srgbClr>
                  </a:gs>
                  <a:gs pos="50000">
                    <a:srgbClr val="C30000"/>
                  </a:gs>
                  <a:gs pos="100000">
                    <a:srgbClr val="C30000">
                      <a:lumMod val="99000"/>
                    </a:srgbClr>
                  </a:gs>
                </a:gsLst>
                <a:lin ang="5400000" scaled="0"/>
              </a:gra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>
                    <a:solidFill>
                      <a:schemeClr val="l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L</a:t>
                </a:r>
              </a:p>
            </p:txBody>
          </p:sp>
          <p:sp>
            <p:nvSpPr>
              <p:cNvPr id="11" name="等腰三角形 10"/>
              <p:cNvSpPr/>
              <p:nvPr>
                <p:custDataLst>
                  <p:tags r:id="rId4"/>
                </p:custDataLst>
              </p:nvPr>
            </p:nvSpPr>
            <p:spPr>
              <a:xfrm>
                <a:off x="4071934" y="5539960"/>
                <a:ext cx="857256" cy="785818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  <a:gs pos="0">
                    <a:srgbClr val="C30000">
                      <a:lumMod val="98000"/>
                      <a:lumOff val="2000"/>
                    </a:srgbClr>
                  </a:gs>
                  <a:gs pos="50000">
                    <a:srgbClr val="C30000"/>
                  </a:gs>
                  <a:gs pos="100000">
                    <a:srgbClr val="C30000">
                      <a:lumMod val="99000"/>
                    </a:srgbClr>
                  </a:gs>
                </a:gsLst>
                <a:lin ang="5400000" scaled="0"/>
              </a:gra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>
                    <a:solidFill>
                      <a:schemeClr val="l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Consolas" panose="020B0609020204030204" pitchFamily="49" charset="0"/>
                  </a:rPr>
                  <a:t>R</a:t>
                </a:r>
              </a:p>
            </p:txBody>
          </p:sp>
          <p:cxnSp>
            <p:nvCxnSpPr>
              <p:cNvPr id="12" name="直接连接符 11"/>
              <p:cNvCxnSpPr>
                <a:stCxn id="9" idx="3"/>
                <a:endCxn id="10" idx="0"/>
              </p:cNvCxnSpPr>
              <p:nvPr>
                <p:custDataLst>
                  <p:tags r:id="rId5"/>
                </p:custDataLst>
              </p:nvPr>
            </p:nvCxnSpPr>
            <p:spPr>
              <a:xfrm rot="5400000">
                <a:off x="2983227" y="4922822"/>
                <a:ext cx="634275" cy="600000"/>
              </a:xfrm>
              <a:prstGeom prst="line">
                <a:avLst/>
              </a:prstGeom>
              <a:ln w="19050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>
                <a:stCxn id="9" idx="5"/>
                <a:endCxn id="11" idx="0"/>
              </p:cNvCxnSpPr>
              <p:nvPr>
                <p:custDataLst>
                  <p:tags r:id="rId6"/>
                </p:custDataLst>
              </p:nvPr>
            </p:nvCxnSpPr>
            <p:spPr>
              <a:xfrm rot="16200000" flipH="1">
                <a:off x="3859612" y="4899009"/>
                <a:ext cx="634275" cy="647626"/>
              </a:xfrm>
              <a:prstGeom prst="line">
                <a:avLst/>
              </a:prstGeom>
              <a:ln w="19050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038673" y="847545"/>
            <a:ext cx="4292083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kumimoji="0" sz="2000" b="0" i="0" u="none" strike="noStrike" cap="none" spc="0" normalizeH="0" baseline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6.3.1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二叉树遍历的概念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073369" y="144242"/>
            <a:ext cx="46659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6.3 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二叉树先序、中序和后序遍历</a:t>
            </a:r>
          </a:p>
        </p:txBody>
      </p:sp>
      <p:sp>
        <p:nvSpPr>
          <p:cNvPr id="19" name="TextBox 29"/>
          <p:cNvSpPr txBox="1"/>
          <p:nvPr>
            <p:custDataLst>
              <p:tags r:id="rId1"/>
            </p:custDataLst>
          </p:nvPr>
        </p:nvSpPr>
        <p:spPr>
          <a:xfrm>
            <a:off x="820941" y="1784929"/>
            <a:ext cx="6551537" cy="4511079"/>
          </a:xfrm>
          <a:prstGeom prst="rect">
            <a:avLst/>
          </a:prstGeom>
          <a:noFill/>
          <a:ln w="38100">
            <a:solidFill>
              <a:schemeClr val="dk1"/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>
            <a:defPPr>
              <a:defRPr lang="zh-CN"/>
            </a:defPPr>
            <a:lvl1pPr marL="252095" indent="-252095">
              <a:lnSpc>
                <a:spcPct val="250000"/>
              </a:lnSpc>
              <a:spcBef>
                <a:spcPts val="600"/>
              </a:spcBef>
              <a:buFont typeface="Wingdings" panose="05000000000000000000" pitchFamily="2" charset="2"/>
              <a:buChar char="u"/>
              <a:defRPr sz="2000" b="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pPr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二叉树遍历是指按照一定次序访问二叉树中所有结点，并且每个结点仅被访问一次的过程。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为根结点，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分别为左、右子树，这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种遍历方法是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NLR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LNR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NRL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RNL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RLN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），若再规定先遍历左子树，后遍历右子树，则对于非空二叉树，可得到如下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种递归的遍历方法（即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NLR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LNR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LRN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4006712" y="1741396"/>
            <a:ext cx="8080334" cy="4441825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b="1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Displeaf2(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  	        	#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基于中序遍历输出叶子结点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_Displeaf2(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bt.b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_Displeaf2(t):</a:t>
            </a:r>
            <a:endParaRPr lang="zh-CN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 t!=None:</a:t>
            </a:r>
            <a:endParaRPr lang="zh-CN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_Displeaf2(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t.lchild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		#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遍历左子树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t.lchild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==None and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t.rchild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==None:</a:t>
            </a:r>
            <a:endParaRPr lang="zh-CN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print(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t.data,end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 ')		#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输出叶子结点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_Displeaf2(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t.rchild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		#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遍历右子树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73369" y="144242"/>
            <a:ext cx="46659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6.3 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二叉树先序、中序和后序遍历</a:t>
            </a:r>
          </a:p>
        </p:txBody>
      </p:sp>
      <p:pic>
        <p:nvPicPr>
          <p:cNvPr id="9" name="图片 8" descr="卡通人物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4109" y="1741396"/>
            <a:ext cx="3752850" cy="4029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73369" y="144242"/>
            <a:ext cx="46659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6.3 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二叉树先序、中序和后序遍历</a:t>
            </a:r>
          </a:p>
        </p:txBody>
      </p:sp>
      <p:pic>
        <p:nvPicPr>
          <p:cNvPr id="6" name="图片 5" descr="卡通人物&#10;&#10;描述已自动生成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4109" y="1741396"/>
            <a:ext cx="3752850" cy="4029075"/>
          </a:xfrm>
          <a:prstGeom prst="rect">
            <a:avLst/>
          </a:prstGeom>
        </p:spPr>
      </p:pic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3857361" y="1650500"/>
            <a:ext cx="8215370" cy="4441825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b="1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Displeaf3(bt):	         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基于后序遍历输出叶子结点</a:t>
            </a: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_Displeaf3(bt.b)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_Displeaf3(t):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 t!=None: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_Displeaf3(t.lchild)	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遍历左子树</a:t>
            </a: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_Displeaf3(t.rchild)	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遍历右子树</a:t>
            </a: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 t.lchild==None and t.rchild==None: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print(t.data,end=' ') 	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输出叶子结点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1533097" y="1095200"/>
            <a:ext cx="9125806" cy="3524250"/>
          </a:xfrm>
          <a:prstGeom prst="rect">
            <a:avLst/>
          </a:prstGeom>
          <a:noFill/>
          <a:ln w="38100">
            <a:solidFill>
              <a:schemeClr val="dk1"/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>
            <a:defPPr>
              <a:defRPr lang="zh-CN"/>
            </a:defPPr>
            <a:lvl1pPr marL="252095" indent="-252095">
              <a:lnSpc>
                <a:spcPct val="2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 sz="2000" b="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pPr>
              <a:lnSpc>
                <a:spcPct val="200000"/>
              </a:lnSpc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也可以直接采用递归算法设计方法求解。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f(b)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的功能是从左到右输出以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为根结点的二叉树的所有叶子结点值，为“大问题”，显然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b.lchild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b.rchild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是两个“小问题”。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不是叶子结点时，先调用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b.lchild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再调用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b.rchild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对应的递归模型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f(b)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如下：</a:t>
            </a:r>
          </a:p>
        </p:txBody>
      </p:sp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2702695" y="4951891"/>
            <a:ext cx="6786610" cy="1671955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b="1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f(b)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/>
              </a:rPr>
              <a:t>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不做任何事件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b=None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f(b)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/>
              </a:rPr>
              <a:t>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为叶子结点</a:t>
            </a: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f(b)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/>
              </a:rPr>
              <a:t>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f(b.lchild); f(b.rchild)	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其他情况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73369" y="144242"/>
            <a:ext cx="46659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6.3 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二叉树先序、中序和后序遍历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237162" y="2817864"/>
            <a:ext cx="7724081" cy="3980180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b="1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Displeaf4(bt):                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基于递归算法思路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_Displeaf4(bt.b)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_Displeaf4(t):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 t!=None: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if t.lchild==None and t.rchild==None: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print(t.data,end=' ')	  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输出叶子结点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else: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_Displeaf4(t.lchild)	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遍历左子树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_Displeaf4(t.rchild)	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遍历右子树</a:t>
            </a:r>
          </a:p>
        </p:txBody>
      </p:sp>
      <p:sp>
        <p:nvSpPr>
          <p:cNvPr id="6" name="下箭头 5"/>
          <p:cNvSpPr/>
          <p:nvPr>
            <p:custDataLst>
              <p:tags r:id="rId2"/>
            </p:custDataLst>
          </p:nvPr>
        </p:nvSpPr>
        <p:spPr>
          <a:xfrm>
            <a:off x="3824695" y="2388800"/>
            <a:ext cx="365682" cy="409186"/>
          </a:xfrm>
          <a:prstGeom prst="downArrow">
            <a:avLst/>
          </a:prstGeom>
          <a:gradFill>
            <a:gsLst>
              <a:gs pos="0">
                <a:srgbClr val="C0262E"/>
              </a:gs>
              <a:gs pos="100000">
                <a:srgbClr val="CD5158"/>
              </a:gs>
            </a:gsLst>
          </a:gradFill>
          <a:ln>
            <a:solidFill>
              <a:schemeClr val="accent2"/>
            </a:solidFill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5252"/>
              </a:solidFill>
            </a:endParaRPr>
          </a:p>
        </p:txBody>
      </p:sp>
      <p:sp>
        <p:nvSpPr>
          <p:cNvPr id="7" name="TextBox 6"/>
          <p:cNvSpPr txBox="1"/>
          <p:nvPr>
            <p:custDataLst>
              <p:tags r:id="rId3"/>
            </p:custDataLst>
          </p:nvPr>
        </p:nvSpPr>
        <p:spPr>
          <a:xfrm>
            <a:off x="614231" y="934278"/>
            <a:ext cx="6786610" cy="1394460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b="1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f(b)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/>
              </a:rPr>
              <a:t>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不做任何事件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b=None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f(b)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/>
              </a:rPr>
              <a:t>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为叶子结点</a:t>
            </a: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f(b)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/>
              </a:rPr>
              <a:t>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f(b.lchild); f(b.rchild)	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其他情况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73369" y="144242"/>
            <a:ext cx="46659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6.3 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二叉树先序、中序和后序遍历</a:t>
            </a:r>
          </a:p>
        </p:txBody>
      </p:sp>
      <p:pic>
        <p:nvPicPr>
          <p:cNvPr id="10" name="图片 9" descr="卡通人物&#10;&#10;描述已自动生成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58200" y="2491549"/>
            <a:ext cx="3733800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 bldLvl="0" animBg="1"/>
      <p:bldP spid="7" grpId="0" bldLvl="0" animBg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501922" y="1152954"/>
            <a:ext cx="8819373" cy="5447665"/>
          </a:xfrm>
          <a:prstGeom prst="rect">
            <a:avLst/>
          </a:prstGeom>
          <a:noFill/>
          <a:ln w="38100">
            <a:solidFill>
              <a:schemeClr val="dk1"/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>
            <a:defPPr>
              <a:defRPr lang="zh-CN"/>
            </a:defPPr>
            <a:lvl1pPr marL="252095" indent="-252095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 sz="2000" b="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从上述两例看出，基于递归遍历思路和直接采用递归算法设计方法完全相同。实际上，当求解问题较复杂时，直接采用递归算法设计方法更加简单方便。</a:t>
            </a:r>
          </a:p>
          <a:p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仅从递归遍历角度看，上述两例基于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种递归遍历思路中任意一种都是可行的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但有些情况并非如此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一般地，二叉树由根、左右子树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部分构成，但可以看成两类，即根和子树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如果需要先处理根再处理子树，可以采用先序遍历思路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如果需要先处理子树，再处理根，可以采用后序遍历思路。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730604" y="2840735"/>
            <a:ext cx="2286016" cy="1603816"/>
            <a:chOff x="2571736" y="4539828"/>
            <a:chExt cx="2357454" cy="1785950"/>
          </a:xfrm>
        </p:grpSpPr>
        <p:sp>
          <p:nvSpPr>
            <p:cNvPr id="6" name="椭圆 5"/>
            <p:cNvSpPr/>
            <p:nvPr>
              <p:custDataLst>
                <p:tags r:id="rId2"/>
              </p:custDataLst>
            </p:nvPr>
          </p:nvSpPr>
          <p:spPr>
            <a:xfrm>
              <a:off x="3577523" y="4539828"/>
              <a:ext cx="357190" cy="428628"/>
            </a:xfrm>
            <a:prstGeom prst="ellipse">
              <a:avLst/>
            </a:prstGeom>
            <a:gradFill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  <a:gs pos="0">
                  <a:srgbClr val="C30000">
                    <a:lumMod val="98000"/>
                    <a:lumOff val="2000"/>
                  </a:srgbClr>
                </a:gs>
                <a:gs pos="50000">
                  <a:srgbClr val="C30000"/>
                </a:gs>
                <a:gs pos="100000">
                  <a:srgbClr val="C30000">
                    <a:lumMod val="99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CN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N</a:t>
              </a:r>
            </a:p>
          </p:txBody>
        </p:sp>
        <p:sp>
          <p:nvSpPr>
            <p:cNvPr id="7" name="等腰三角形 6"/>
            <p:cNvSpPr/>
            <p:nvPr>
              <p:custDataLst>
                <p:tags r:id="rId3"/>
              </p:custDataLst>
            </p:nvPr>
          </p:nvSpPr>
          <p:spPr>
            <a:xfrm>
              <a:off x="2571736" y="5539960"/>
              <a:ext cx="857256" cy="785818"/>
            </a:xfrm>
            <a:prstGeom prst="triangle">
              <a:avLst/>
            </a:prstGeom>
            <a:gradFill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  <a:gs pos="0">
                  <a:srgbClr val="C30000">
                    <a:lumMod val="98000"/>
                    <a:lumOff val="2000"/>
                  </a:srgbClr>
                </a:gs>
                <a:gs pos="50000">
                  <a:srgbClr val="C30000"/>
                </a:gs>
                <a:gs pos="100000">
                  <a:srgbClr val="C30000">
                    <a:lumMod val="99000"/>
                  </a:srgbClr>
                </a:gs>
              </a:gsLst>
              <a:lin ang="5400000" scaled="0"/>
            </a:gra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L</a:t>
              </a:r>
            </a:p>
          </p:txBody>
        </p:sp>
        <p:sp>
          <p:nvSpPr>
            <p:cNvPr id="8" name="等腰三角形 7"/>
            <p:cNvSpPr/>
            <p:nvPr>
              <p:custDataLst>
                <p:tags r:id="rId4"/>
              </p:custDataLst>
            </p:nvPr>
          </p:nvSpPr>
          <p:spPr>
            <a:xfrm>
              <a:off x="4071934" y="5539960"/>
              <a:ext cx="857256" cy="785818"/>
            </a:xfrm>
            <a:prstGeom prst="triangle">
              <a:avLst/>
            </a:prstGeom>
            <a:gradFill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  <a:gs pos="0">
                  <a:srgbClr val="C30000">
                    <a:lumMod val="98000"/>
                    <a:lumOff val="2000"/>
                  </a:srgbClr>
                </a:gs>
                <a:gs pos="50000">
                  <a:srgbClr val="C30000"/>
                </a:gs>
                <a:gs pos="100000">
                  <a:srgbClr val="C30000">
                    <a:lumMod val="99000"/>
                  </a:srgbClr>
                </a:gs>
              </a:gsLst>
              <a:lin ang="5400000" scaled="0"/>
            </a:gra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R</a:t>
              </a:r>
            </a:p>
          </p:txBody>
        </p:sp>
        <p:cxnSp>
          <p:nvCxnSpPr>
            <p:cNvPr id="9" name="直接连接符 8"/>
            <p:cNvCxnSpPr>
              <a:stCxn id="6" idx="3"/>
              <a:endCxn id="7" idx="0"/>
            </p:cNvCxnSpPr>
            <p:nvPr>
              <p:custDataLst>
                <p:tags r:id="rId5"/>
              </p:custDataLst>
            </p:nvPr>
          </p:nvCxnSpPr>
          <p:spPr>
            <a:xfrm rot="5400000">
              <a:off x="2997962" y="4908088"/>
              <a:ext cx="634275" cy="629468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6" idx="5"/>
              <a:endCxn id="8" idx="0"/>
            </p:cNvCxnSpPr>
            <p:nvPr>
              <p:custDataLst>
                <p:tags r:id="rId6"/>
              </p:custDataLst>
            </p:nvPr>
          </p:nvCxnSpPr>
          <p:spPr>
            <a:xfrm rot="16200000" flipH="1">
              <a:off x="3874346" y="4913743"/>
              <a:ext cx="634275" cy="618158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文本框 11"/>
          <p:cNvSpPr txBox="1"/>
          <p:nvPr/>
        </p:nvSpPr>
        <p:spPr>
          <a:xfrm>
            <a:off x="1073369" y="144242"/>
            <a:ext cx="46659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6.3 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二叉树先序、中序和后序遍历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51" name="Rectangle 2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chemeClr val="dk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768885" y="2705541"/>
            <a:ext cx="5314206" cy="2571768"/>
            <a:chOff x="1164798" y="3214686"/>
            <a:chExt cx="5314206" cy="2571768"/>
          </a:xfrm>
        </p:grpSpPr>
        <p:sp>
          <p:nvSpPr>
            <p:cNvPr id="26649" name="Text Box 25"/>
            <p:cNvSpPr txBox="1">
              <a:spLocks noChangeArrowheads="1"/>
            </p:cNvSpPr>
            <p:nvPr/>
          </p:nvSpPr>
          <p:spPr bwMode="auto">
            <a:xfrm>
              <a:off x="1422507" y="3214686"/>
              <a:ext cx="353311" cy="2657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t1</a:t>
              </a:r>
            </a:p>
          </p:txBody>
        </p:sp>
        <p:sp>
          <p:nvSpPr>
            <p:cNvPr id="26648" name="Text Box 24"/>
            <p:cNvSpPr txBox="1">
              <a:spLocks noChangeArrowheads="1"/>
            </p:cNvSpPr>
            <p:nvPr/>
          </p:nvSpPr>
          <p:spPr bwMode="auto">
            <a:xfrm>
              <a:off x="5169159" y="3214686"/>
              <a:ext cx="353311" cy="2657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t2</a:t>
              </a:r>
            </a:p>
          </p:txBody>
        </p:sp>
        <p:sp>
          <p:nvSpPr>
            <p:cNvPr id="26647" name="Text Box 23"/>
            <p:cNvSpPr txBox="1">
              <a:spLocks noChangeArrowheads="1"/>
            </p:cNvSpPr>
            <p:nvPr/>
          </p:nvSpPr>
          <p:spPr bwMode="auto">
            <a:xfrm>
              <a:off x="3062283" y="5521706"/>
              <a:ext cx="2724163" cy="2647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(t1.rchild</a:t>
              </a: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t2.rchild)</a:t>
              </a:r>
            </a:p>
          </p:txBody>
        </p:sp>
        <p:sp>
          <p:nvSpPr>
            <p:cNvPr id="26646" name="Text Box 22"/>
            <p:cNvSpPr txBox="1">
              <a:spLocks noChangeArrowheads="1"/>
            </p:cNvSpPr>
            <p:nvPr/>
          </p:nvSpPr>
          <p:spPr bwMode="auto">
            <a:xfrm>
              <a:off x="2643174" y="5020602"/>
              <a:ext cx="2930441" cy="2657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(t1.lchild</a:t>
              </a: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t2.lchild)</a:t>
              </a:r>
            </a:p>
          </p:txBody>
        </p:sp>
        <p:sp>
          <p:nvSpPr>
            <p:cNvPr id="26645" name="Oval 21"/>
            <p:cNvSpPr>
              <a:spLocks noChangeArrowheads="1"/>
            </p:cNvSpPr>
            <p:nvPr/>
          </p:nvSpPr>
          <p:spPr bwMode="auto">
            <a:xfrm>
              <a:off x="1590849" y="3678773"/>
              <a:ext cx="706621" cy="472393"/>
            </a:xfrm>
            <a:prstGeom prst="ellipse">
              <a:avLst/>
            </a:prstGeom>
            <a:gradFill>
              <a:gsLst>
                <a:gs pos="0">
                  <a:srgbClr val="CD5158"/>
                </a:gs>
                <a:gs pos="100000">
                  <a:srgbClr val="C0262E"/>
                </a:gs>
              </a:gsLst>
            </a:gra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6644" name="Arc 20"/>
            <p:cNvSpPr/>
            <p:nvPr/>
          </p:nvSpPr>
          <p:spPr bwMode="auto">
            <a:xfrm>
              <a:off x="1691646" y="3326815"/>
              <a:ext cx="235887" cy="35403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6643" name="AutoShape 19" descr="20%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164798" y="4290289"/>
              <a:ext cx="561140" cy="485890"/>
            </a:xfrm>
            <a:prstGeom prst="triangle">
              <a:avLst>
                <a:gd name="adj" fmla="val 50000"/>
              </a:avLst>
            </a:prstGeom>
            <a:gradFill>
              <a:gsLst>
                <a:gs pos="61000">
                  <a:srgbClr val="CD5158"/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6642" name="Freeform 18"/>
            <p:cNvSpPr/>
            <p:nvPr>
              <p:custDataLst>
                <p:tags r:id="rId3"/>
              </p:custDataLst>
            </p:nvPr>
          </p:nvSpPr>
          <p:spPr bwMode="auto">
            <a:xfrm>
              <a:off x="1442251" y="4081606"/>
              <a:ext cx="254591" cy="214913"/>
            </a:xfrm>
            <a:custGeom>
              <a:avLst/>
              <a:gdLst/>
              <a:ahLst/>
              <a:cxnLst>
                <a:cxn ang="0">
                  <a:pos x="243" y="0"/>
                </a:cxn>
                <a:cxn ang="0">
                  <a:pos x="246" y="3"/>
                </a:cxn>
                <a:cxn ang="0">
                  <a:pos x="0" y="207"/>
                </a:cxn>
              </a:cxnLst>
              <a:rect l="0" t="0" r="r" b="b"/>
              <a:pathLst>
                <a:path w="246" h="207">
                  <a:moveTo>
                    <a:pt x="243" y="0"/>
                  </a:moveTo>
                  <a:lnTo>
                    <a:pt x="246" y="3"/>
                  </a:lnTo>
                  <a:lnTo>
                    <a:pt x="0" y="207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6641" name="AutoShape 17" descr="20%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143676" y="4290289"/>
              <a:ext cx="561140" cy="485890"/>
            </a:xfrm>
            <a:prstGeom prst="triangle">
              <a:avLst>
                <a:gd name="adj" fmla="val 50000"/>
              </a:avLst>
            </a:prstGeom>
            <a:gradFill>
              <a:gsLst>
                <a:gs pos="61000">
                  <a:srgbClr val="CD5158"/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6640" name="Freeform 16"/>
            <p:cNvSpPr/>
            <p:nvPr>
              <p:custDataLst>
                <p:tags r:id="rId5"/>
              </p:custDataLst>
            </p:nvPr>
          </p:nvSpPr>
          <p:spPr bwMode="auto">
            <a:xfrm>
              <a:off x="2193555" y="4081606"/>
              <a:ext cx="229652" cy="211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2" y="204"/>
                </a:cxn>
              </a:cxnLst>
              <a:rect l="0" t="0" r="r" b="b"/>
              <a:pathLst>
                <a:path w="222" h="204">
                  <a:moveTo>
                    <a:pt x="0" y="0"/>
                  </a:moveTo>
                  <a:lnTo>
                    <a:pt x="222" y="204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6639" name="Oval 15"/>
            <p:cNvSpPr>
              <a:spLocks noChangeArrowheads="1"/>
            </p:cNvSpPr>
            <p:nvPr/>
          </p:nvSpPr>
          <p:spPr bwMode="auto">
            <a:xfrm>
              <a:off x="5365037" y="3678773"/>
              <a:ext cx="707660" cy="472393"/>
            </a:xfrm>
            <a:prstGeom prst="ellipse">
              <a:avLst/>
            </a:prstGeom>
            <a:gradFill>
              <a:gsLst>
                <a:gs pos="0">
                  <a:srgbClr val="CD5158"/>
                </a:gs>
                <a:gs pos="100000">
                  <a:srgbClr val="C0262E"/>
                </a:gs>
              </a:gsLst>
            </a:gra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6638" name="Arc 14"/>
            <p:cNvSpPr/>
            <p:nvPr/>
          </p:nvSpPr>
          <p:spPr bwMode="auto">
            <a:xfrm>
              <a:off x="5465834" y="3326815"/>
              <a:ext cx="235887" cy="35403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6637" name="AutoShape 13" descr="20%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938986" y="4290289"/>
              <a:ext cx="561140" cy="485890"/>
            </a:xfrm>
            <a:prstGeom prst="triangle">
              <a:avLst>
                <a:gd name="adj" fmla="val 50000"/>
              </a:avLst>
            </a:prstGeom>
            <a:gradFill>
              <a:gsLst>
                <a:gs pos="61000">
                  <a:srgbClr val="CD5158"/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6636" name="Freeform 12"/>
            <p:cNvSpPr/>
            <p:nvPr>
              <p:custDataLst>
                <p:tags r:id="rId7"/>
              </p:custDataLst>
            </p:nvPr>
          </p:nvSpPr>
          <p:spPr bwMode="auto">
            <a:xfrm>
              <a:off x="5216438" y="4081606"/>
              <a:ext cx="255631" cy="214913"/>
            </a:xfrm>
            <a:custGeom>
              <a:avLst/>
              <a:gdLst/>
              <a:ahLst/>
              <a:cxnLst>
                <a:cxn ang="0">
                  <a:pos x="243" y="0"/>
                </a:cxn>
                <a:cxn ang="0">
                  <a:pos x="246" y="3"/>
                </a:cxn>
                <a:cxn ang="0">
                  <a:pos x="0" y="207"/>
                </a:cxn>
              </a:cxnLst>
              <a:rect l="0" t="0" r="r" b="b"/>
              <a:pathLst>
                <a:path w="246" h="207">
                  <a:moveTo>
                    <a:pt x="243" y="0"/>
                  </a:moveTo>
                  <a:lnTo>
                    <a:pt x="246" y="3"/>
                  </a:lnTo>
                  <a:lnTo>
                    <a:pt x="0" y="207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6635" name="AutoShape 11" descr="20%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5917864" y="4290289"/>
              <a:ext cx="561140" cy="485890"/>
            </a:xfrm>
            <a:prstGeom prst="triangle">
              <a:avLst>
                <a:gd name="adj" fmla="val 50000"/>
              </a:avLst>
            </a:prstGeom>
            <a:gradFill>
              <a:gsLst>
                <a:gs pos="61000">
                  <a:srgbClr val="CD5158"/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6634" name="Freeform 10"/>
            <p:cNvSpPr/>
            <p:nvPr>
              <p:custDataLst>
                <p:tags r:id="rId9"/>
              </p:custDataLst>
            </p:nvPr>
          </p:nvSpPr>
          <p:spPr bwMode="auto">
            <a:xfrm>
              <a:off x="5967743" y="4081606"/>
              <a:ext cx="230691" cy="211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2" y="204"/>
                </a:cxn>
              </a:cxnLst>
              <a:rect l="0" t="0" r="r" b="b"/>
              <a:pathLst>
                <a:path w="222" h="204">
                  <a:moveTo>
                    <a:pt x="0" y="0"/>
                  </a:moveTo>
                  <a:lnTo>
                    <a:pt x="222" y="204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6633" name="Freeform 9"/>
            <p:cNvSpPr/>
            <p:nvPr>
              <p:custDataLst>
                <p:tags r:id="rId10"/>
              </p:custDataLst>
            </p:nvPr>
          </p:nvSpPr>
          <p:spPr bwMode="auto">
            <a:xfrm>
              <a:off x="2347349" y="3916527"/>
              <a:ext cx="2875324" cy="20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7" y="2"/>
                </a:cxn>
              </a:cxnLst>
              <a:rect l="0" t="0" r="r" b="b"/>
              <a:pathLst>
                <a:path w="2767" h="2">
                  <a:moveTo>
                    <a:pt x="0" y="0"/>
                  </a:moveTo>
                  <a:lnTo>
                    <a:pt x="2767" y="2"/>
                  </a:lnTo>
                </a:path>
              </a:pathLst>
            </a:cu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6632" name="Text Box 8"/>
            <p:cNvSpPr txBox="1">
              <a:spLocks noChangeArrowheads="1"/>
            </p:cNvSpPr>
            <p:nvPr/>
          </p:nvSpPr>
          <p:spPr bwMode="auto">
            <a:xfrm>
              <a:off x="3290896" y="3625824"/>
              <a:ext cx="935234" cy="2647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(t1</a:t>
              </a: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t2)</a:t>
              </a:r>
            </a:p>
          </p:txBody>
        </p:sp>
        <p:sp>
          <p:nvSpPr>
            <p:cNvPr id="26631" name="Line 7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1394450" y="4776179"/>
              <a:ext cx="0" cy="20556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6630" name="Freeform 6"/>
            <p:cNvSpPr/>
            <p:nvPr>
              <p:custDataLst>
                <p:tags r:id="rId12"/>
              </p:custDataLst>
            </p:nvPr>
          </p:nvSpPr>
          <p:spPr bwMode="auto">
            <a:xfrm>
              <a:off x="1394450" y="4984863"/>
              <a:ext cx="3830302" cy="103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195" y="0"/>
                </a:cxn>
              </a:cxnLst>
              <a:rect l="0" t="0" r="r" b="b"/>
              <a:pathLst>
                <a:path w="3195" h="7">
                  <a:moveTo>
                    <a:pt x="0" y="7"/>
                  </a:moveTo>
                  <a:lnTo>
                    <a:pt x="3195" y="0"/>
                  </a:lnTo>
                </a:path>
              </a:pathLst>
            </a:custGeom>
            <a:ln w="19050">
              <a:solidFill>
                <a:schemeClr val="accent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6629" name="Line 5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V="1">
              <a:off x="5227869" y="4776179"/>
              <a:ext cx="0" cy="20556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6628" name="Line 4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2441912" y="4776179"/>
              <a:ext cx="0" cy="647854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6627" name="Line 3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2441912" y="5424033"/>
              <a:ext cx="3772109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6626" name="Line 2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V="1">
              <a:off x="6217138" y="4776179"/>
              <a:ext cx="0" cy="647854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073369" y="144242"/>
            <a:ext cx="46659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6.3 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二叉树先序、中序和后序遍历</a:t>
            </a:r>
          </a:p>
        </p:txBody>
      </p:sp>
      <p:sp>
        <p:nvSpPr>
          <p:cNvPr id="34" name="TextBox 4"/>
          <p:cNvSpPr txBox="1"/>
          <p:nvPr/>
        </p:nvSpPr>
        <p:spPr>
          <a:xfrm>
            <a:off x="668198" y="1229187"/>
            <a:ext cx="10855604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【例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6.11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】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假设二叉树采用二叉链存储结构存储，设计一个算法将二叉树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bt1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复制到二叉树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bt2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。（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作业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</a:t>
            </a:r>
          </a:p>
        </p:txBody>
      </p:sp>
      <p:sp>
        <p:nvSpPr>
          <p:cNvPr id="35" name="TextBox 5"/>
          <p:cNvSpPr txBox="1"/>
          <p:nvPr/>
        </p:nvSpPr>
        <p:spPr>
          <a:xfrm>
            <a:off x="870727" y="2507159"/>
            <a:ext cx="3986719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zh-CN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解：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采用直接递归算法设计方法。设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f(t1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t2)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是由二叉链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t1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复制产生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t2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，这是“大问题”。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666852" y="1018925"/>
            <a:ext cx="5314206" cy="2571768"/>
            <a:chOff x="1164798" y="3214686"/>
            <a:chExt cx="5314206" cy="2571768"/>
          </a:xfrm>
        </p:grpSpPr>
        <p:sp>
          <p:nvSpPr>
            <p:cNvPr id="6" name="Text Box 25"/>
            <p:cNvSpPr txBox="1">
              <a:spLocks noChangeArrowheads="1"/>
            </p:cNvSpPr>
            <p:nvPr/>
          </p:nvSpPr>
          <p:spPr bwMode="auto">
            <a:xfrm>
              <a:off x="1422507" y="3214686"/>
              <a:ext cx="353311" cy="2657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t1</a:t>
              </a:r>
            </a:p>
          </p:txBody>
        </p:sp>
        <p:sp>
          <p:nvSpPr>
            <p:cNvPr id="7" name="Text Box 24"/>
            <p:cNvSpPr txBox="1">
              <a:spLocks noChangeArrowheads="1"/>
            </p:cNvSpPr>
            <p:nvPr/>
          </p:nvSpPr>
          <p:spPr bwMode="auto">
            <a:xfrm>
              <a:off x="5169159" y="3214686"/>
              <a:ext cx="353311" cy="2657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t2</a:t>
              </a:r>
            </a:p>
          </p:txBody>
        </p:sp>
        <p:sp>
          <p:nvSpPr>
            <p:cNvPr id="8" name="Text Box 23"/>
            <p:cNvSpPr txBox="1">
              <a:spLocks noChangeArrowheads="1"/>
            </p:cNvSpPr>
            <p:nvPr/>
          </p:nvSpPr>
          <p:spPr bwMode="auto">
            <a:xfrm>
              <a:off x="3062283" y="5521706"/>
              <a:ext cx="2724163" cy="2647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(t1.rchild</a:t>
              </a: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t2.rchild)</a:t>
              </a:r>
            </a:p>
          </p:txBody>
        </p:sp>
        <p:sp>
          <p:nvSpPr>
            <p:cNvPr id="9" name="Text Box 22"/>
            <p:cNvSpPr txBox="1">
              <a:spLocks noChangeArrowheads="1"/>
            </p:cNvSpPr>
            <p:nvPr/>
          </p:nvSpPr>
          <p:spPr bwMode="auto">
            <a:xfrm>
              <a:off x="2643174" y="5020602"/>
              <a:ext cx="2930441" cy="26578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(t1.lchild</a:t>
              </a: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t2.lchild)</a:t>
              </a:r>
            </a:p>
          </p:txBody>
        </p:sp>
        <p:sp>
          <p:nvSpPr>
            <p:cNvPr id="10" name="Oval 21"/>
            <p:cNvSpPr>
              <a:spLocks noChangeArrowheads="1"/>
            </p:cNvSpPr>
            <p:nvPr/>
          </p:nvSpPr>
          <p:spPr bwMode="auto">
            <a:xfrm>
              <a:off x="1590849" y="3678773"/>
              <a:ext cx="706621" cy="472393"/>
            </a:xfrm>
            <a:prstGeom prst="ellipse">
              <a:avLst/>
            </a:prstGeom>
            <a:gradFill>
              <a:gsLst>
                <a:gs pos="0">
                  <a:srgbClr val="CD5158"/>
                </a:gs>
                <a:gs pos="100000">
                  <a:srgbClr val="C0262E"/>
                </a:gs>
              </a:gsLst>
            </a:gra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Arc 20"/>
            <p:cNvSpPr/>
            <p:nvPr/>
          </p:nvSpPr>
          <p:spPr bwMode="auto">
            <a:xfrm>
              <a:off x="1691646" y="3326815"/>
              <a:ext cx="235887" cy="35403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AutoShape 19" descr="20%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164798" y="4290289"/>
              <a:ext cx="561140" cy="485890"/>
            </a:xfrm>
            <a:prstGeom prst="triangle">
              <a:avLst>
                <a:gd name="adj" fmla="val 50000"/>
              </a:avLst>
            </a:prstGeom>
            <a:gradFill>
              <a:gsLst>
                <a:gs pos="26000">
                  <a:srgbClr val="CD5158"/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Freeform 18"/>
            <p:cNvSpPr/>
            <p:nvPr>
              <p:custDataLst>
                <p:tags r:id="rId4"/>
              </p:custDataLst>
            </p:nvPr>
          </p:nvSpPr>
          <p:spPr bwMode="auto">
            <a:xfrm>
              <a:off x="1442251" y="4081606"/>
              <a:ext cx="254591" cy="214913"/>
            </a:xfrm>
            <a:custGeom>
              <a:avLst/>
              <a:gdLst/>
              <a:ahLst/>
              <a:cxnLst>
                <a:cxn ang="0">
                  <a:pos x="243" y="0"/>
                </a:cxn>
                <a:cxn ang="0">
                  <a:pos x="246" y="3"/>
                </a:cxn>
                <a:cxn ang="0">
                  <a:pos x="0" y="207"/>
                </a:cxn>
              </a:cxnLst>
              <a:rect l="0" t="0" r="r" b="b"/>
              <a:pathLst>
                <a:path w="246" h="207">
                  <a:moveTo>
                    <a:pt x="243" y="0"/>
                  </a:moveTo>
                  <a:lnTo>
                    <a:pt x="246" y="3"/>
                  </a:lnTo>
                  <a:lnTo>
                    <a:pt x="0" y="207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4" name="AutoShape 17" descr="20%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143676" y="4290289"/>
              <a:ext cx="561140" cy="485890"/>
            </a:xfrm>
            <a:prstGeom prst="triangle">
              <a:avLst>
                <a:gd name="adj" fmla="val 50000"/>
              </a:avLst>
            </a:prstGeom>
            <a:gradFill>
              <a:gsLst>
                <a:gs pos="26000">
                  <a:srgbClr val="CD5158"/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5" name="Freeform 16"/>
            <p:cNvSpPr/>
            <p:nvPr>
              <p:custDataLst>
                <p:tags r:id="rId6"/>
              </p:custDataLst>
            </p:nvPr>
          </p:nvSpPr>
          <p:spPr bwMode="auto">
            <a:xfrm>
              <a:off x="2193555" y="4081606"/>
              <a:ext cx="229652" cy="211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2" y="204"/>
                </a:cxn>
              </a:cxnLst>
              <a:rect l="0" t="0" r="r" b="b"/>
              <a:pathLst>
                <a:path w="222" h="204">
                  <a:moveTo>
                    <a:pt x="0" y="0"/>
                  </a:moveTo>
                  <a:lnTo>
                    <a:pt x="222" y="204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5365037" y="3678773"/>
              <a:ext cx="707660" cy="472393"/>
            </a:xfrm>
            <a:prstGeom prst="ellipse">
              <a:avLst/>
            </a:prstGeom>
            <a:gradFill>
              <a:gsLst>
                <a:gs pos="0">
                  <a:srgbClr val="CD5158"/>
                </a:gs>
                <a:gs pos="100000">
                  <a:srgbClr val="C0262E"/>
                </a:gs>
              </a:gsLst>
            </a:gradFill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Arc 14"/>
            <p:cNvSpPr/>
            <p:nvPr/>
          </p:nvSpPr>
          <p:spPr bwMode="auto">
            <a:xfrm>
              <a:off x="5465834" y="3326815"/>
              <a:ext cx="235887" cy="35403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8" name="AutoShape 13" descr="20%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938986" y="4290289"/>
              <a:ext cx="561140" cy="485890"/>
            </a:xfrm>
            <a:prstGeom prst="triangle">
              <a:avLst>
                <a:gd name="adj" fmla="val 50000"/>
              </a:avLst>
            </a:prstGeom>
            <a:gradFill>
              <a:gsLst>
                <a:gs pos="26000">
                  <a:srgbClr val="CD5158"/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Freeform 12"/>
            <p:cNvSpPr/>
            <p:nvPr>
              <p:custDataLst>
                <p:tags r:id="rId8"/>
              </p:custDataLst>
            </p:nvPr>
          </p:nvSpPr>
          <p:spPr bwMode="auto">
            <a:xfrm>
              <a:off x="5216438" y="4081606"/>
              <a:ext cx="255631" cy="214913"/>
            </a:xfrm>
            <a:custGeom>
              <a:avLst/>
              <a:gdLst/>
              <a:ahLst/>
              <a:cxnLst>
                <a:cxn ang="0">
                  <a:pos x="243" y="0"/>
                </a:cxn>
                <a:cxn ang="0">
                  <a:pos x="246" y="3"/>
                </a:cxn>
                <a:cxn ang="0">
                  <a:pos x="0" y="207"/>
                </a:cxn>
              </a:cxnLst>
              <a:rect l="0" t="0" r="r" b="b"/>
              <a:pathLst>
                <a:path w="246" h="207">
                  <a:moveTo>
                    <a:pt x="243" y="0"/>
                  </a:moveTo>
                  <a:lnTo>
                    <a:pt x="246" y="3"/>
                  </a:lnTo>
                  <a:lnTo>
                    <a:pt x="0" y="207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" name="AutoShape 11" descr="20%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917864" y="4290289"/>
              <a:ext cx="561140" cy="485890"/>
            </a:xfrm>
            <a:prstGeom prst="triangle">
              <a:avLst>
                <a:gd name="adj" fmla="val 50000"/>
              </a:avLst>
            </a:prstGeom>
            <a:gradFill>
              <a:gsLst>
                <a:gs pos="26000">
                  <a:srgbClr val="CD5158"/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1" name="Freeform 10"/>
            <p:cNvSpPr/>
            <p:nvPr>
              <p:custDataLst>
                <p:tags r:id="rId10"/>
              </p:custDataLst>
            </p:nvPr>
          </p:nvSpPr>
          <p:spPr bwMode="auto">
            <a:xfrm>
              <a:off x="5967743" y="4081606"/>
              <a:ext cx="230691" cy="21179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2" y="204"/>
                </a:cxn>
              </a:cxnLst>
              <a:rect l="0" t="0" r="r" b="b"/>
              <a:pathLst>
                <a:path w="222" h="204">
                  <a:moveTo>
                    <a:pt x="0" y="0"/>
                  </a:moveTo>
                  <a:lnTo>
                    <a:pt x="222" y="204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2" name="Freeform 9"/>
            <p:cNvSpPr/>
            <p:nvPr>
              <p:custDataLst>
                <p:tags r:id="rId11"/>
              </p:custDataLst>
            </p:nvPr>
          </p:nvSpPr>
          <p:spPr bwMode="auto">
            <a:xfrm>
              <a:off x="2347349" y="3916527"/>
              <a:ext cx="2875324" cy="20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7" y="2"/>
                </a:cxn>
              </a:cxnLst>
              <a:rect l="0" t="0" r="r" b="b"/>
              <a:pathLst>
                <a:path w="2767" h="2">
                  <a:moveTo>
                    <a:pt x="0" y="0"/>
                  </a:moveTo>
                  <a:lnTo>
                    <a:pt x="2767" y="2"/>
                  </a:lnTo>
                </a:path>
              </a:pathLst>
            </a:custGeom>
            <a:gradFill>
              <a:gsLst>
                <a:gs pos="0">
                  <a:srgbClr val="CD5158"/>
                </a:gs>
                <a:gs pos="100000">
                  <a:srgbClr val="C0262E"/>
                </a:gs>
              </a:gsLst>
            </a:gradFill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3" name="Text Box 8"/>
            <p:cNvSpPr txBox="1">
              <a:spLocks noChangeArrowheads="1"/>
            </p:cNvSpPr>
            <p:nvPr/>
          </p:nvSpPr>
          <p:spPr bwMode="auto">
            <a:xfrm>
              <a:off x="3290896" y="3625824"/>
              <a:ext cx="935234" cy="2647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i="1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(t1</a:t>
              </a:r>
              <a:r>
                <a: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，</a:t>
              </a:r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t2)</a:t>
              </a:r>
            </a:p>
          </p:txBody>
        </p:sp>
        <p:sp>
          <p:nvSpPr>
            <p:cNvPr id="24" name="Line 7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1394450" y="4776179"/>
              <a:ext cx="0" cy="20556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" name="Freeform 6"/>
            <p:cNvSpPr/>
            <p:nvPr>
              <p:custDataLst>
                <p:tags r:id="rId13"/>
              </p:custDataLst>
            </p:nvPr>
          </p:nvSpPr>
          <p:spPr bwMode="auto">
            <a:xfrm>
              <a:off x="1394450" y="4984863"/>
              <a:ext cx="3830302" cy="1038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195" y="0"/>
                </a:cxn>
              </a:cxnLst>
              <a:rect l="0" t="0" r="r" b="b"/>
              <a:pathLst>
                <a:path w="3195" h="7">
                  <a:moveTo>
                    <a:pt x="0" y="7"/>
                  </a:moveTo>
                  <a:lnTo>
                    <a:pt x="3195" y="0"/>
                  </a:lnTo>
                </a:path>
              </a:pathLst>
            </a:custGeom>
            <a:ln w="19050">
              <a:solidFill>
                <a:schemeClr val="accent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6" name="Line 5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5227869" y="4776179"/>
              <a:ext cx="0" cy="205569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7" name="Line 4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2441912" y="4776179"/>
              <a:ext cx="0" cy="647854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8" name="Line 3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2441912" y="5424033"/>
              <a:ext cx="3772109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" name="Line 2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 flipV="1">
              <a:off x="6217138" y="4776179"/>
              <a:ext cx="0" cy="647854"/>
            </a:xfrm>
            <a:prstGeom prst="line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30" name="TextBox 29"/>
          <p:cNvSpPr txBox="1"/>
          <p:nvPr>
            <p:custDataLst>
              <p:tags r:id="rId1"/>
            </p:custDataLst>
          </p:nvPr>
        </p:nvSpPr>
        <p:spPr>
          <a:xfrm>
            <a:off x="465132" y="4501139"/>
            <a:ext cx="7643866" cy="2133600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b="1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f(t1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t2)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/>
              </a:rPr>
              <a:t>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t2=None				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t1=None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f(t1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t2) 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/>
              </a:rPr>
              <a:t>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根结点复制产生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根结点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	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≠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f(t1.lchild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t2.lchild);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f(t1.rchild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t2.rchild);</a:t>
            </a:r>
          </a:p>
        </p:txBody>
      </p:sp>
      <p:sp>
        <p:nvSpPr>
          <p:cNvPr id="31" name="下箭头 30"/>
          <p:cNvSpPr/>
          <p:nvPr>
            <p:custDataLst>
              <p:tags r:id="rId2"/>
            </p:custDataLst>
          </p:nvPr>
        </p:nvSpPr>
        <p:spPr>
          <a:xfrm>
            <a:off x="4169329" y="3924405"/>
            <a:ext cx="441119" cy="428628"/>
          </a:xfrm>
          <a:prstGeom prst="downArrow">
            <a:avLst/>
          </a:prstGeom>
          <a:gradFill>
            <a:gsLst>
              <a:gs pos="0">
                <a:srgbClr val="C0262E"/>
              </a:gs>
              <a:gs pos="100000">
                <a:srgbClr val="CD5158"/>
              </a:gs>
            </a:gsLst>
          </a:gradFill>
          <a:ln>
            <a:solidFill>
              <a:schemeClr val="accent2"/>
            </a:solidFill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5252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73369" y="144242"/>
            <a:ext cx="46659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6.3 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二叉树先序、中序和后序遍历</a:t>
            </a:r>
          </a:p>
        </p:txBody>
      </p:sp>
      <p:pic>
        <p:nvPicPr>
          <p:cNvPr id="3" name="图片 2" descr="卡通人物&#10;&#10;描述已自动生成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8596" y="1991744"/>
            <a:ext cx="3733800" cy="388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31" grpId="0" bldLvl="0" animBg="1"/>
      <p:bldP spid="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卡通人物&#10;&#10;描述已自动生成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4" r="19303"/>
          <a:stretch>
            <a:fillRect/>
          </a:stretch>
        </p:blipFill>
        <p:spPr>
          <a:xfrm>
            <a:off x="109330" y="1719676"/>
            <a:ext cx="2613933" cy="4352925"/>
          </a:xfrm>
          <a:prstGeom prst="rect">
            <a:avLst/>
          </a:prstGeom>
        </p:spPr>
      </p:pic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2842533" y="1277629"/>
            <a:ext cx="8985031" cy="5088255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000" b="1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CopyBTree1(bt1):			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基于先序遍历复制二叉树</a:t>
            </a: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bt2=BTree()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bt2.SetRoot(_CopyBTree1(bt1.b))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bt2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_CopyBTree1(t1):			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复制产生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 t1==None: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None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else: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t2=BTNode(t1.data) 		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复制根结点</a:t>
            </a: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t2.lchild=_CopyBTree1(t1.lchild)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递归复制左子树</a:t>
            </a: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t2.rchild=_CopyBTree1(t1.rchild)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递归复制右树</a:t>
            </a: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t2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73369" y="144242"/>
            <a:ext cx="46659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6.3 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二叉树先序、中序和后序遍历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073369" y="957992"/>
            <a:ext cx="2027404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也可以采用基于后序遍历思路</a:t>
            </a:r>
            <a:endParaRPr lang="zh-CN" altLang="zh-CN" sz="2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>
            <p:custDataLst>
              <p:tags r:id="rId1"/>
            </p:custDataLst>
          </p:nvPr>
        </p:nvSpPr>
        <p:spPr>
          <a:xfrm>
            <a:off x="3675600" y="957992"/>
            <a:ext cx="8205195" cy="5826760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000" b="1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CopyBTree2(bt1):		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基于后序遍历复制二叉树</a:t>
            </a: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bt2=BTree()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bt2.SetRoot(_CopyBTree2(bt1.b))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bt2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_CopyBTree2(t1):		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t1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复制产生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t2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 t1==None: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None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else: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l=_CopyBTree2(t1.lchild)	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递归复制左子树</a:t>
            </a: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r=_CopyBTree2(t1.rchild)	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递归复制左子树</a:t>
            </a: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t2=BTNode(t1.data)	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复制根结点</a:t>
            </a: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t2.lchild=l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t2.rchild=r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t2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73369" y="144242"/>
            <a:ext cx="46659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6.3 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二叉树先序、中序和后序遍历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65" y="1817725"/>
            <a:ext cx="3367088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bldLvl="0" animBg="1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1544472" y="3087213"/>
            <a:ext cx="9378631" cy="3370580"/>
          </a:xfrm>
          <a:prstGeom prst="rect">
            <a:avLst/>
          </a:prstGeom>
          <a:noFill/>
          <a:ln w="38100">
            <a:solidFill>
              <a:schemeClr val="dk1"/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>
            <a:defPPr>
              <a:defRPr lang="zh-CN"/>
            </a:defPPr>
            <a:lvl1pPr marL="252095" indent="-252095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 sz="2000" b="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二叉树中每个结点都有一个相对于根结点的层次，根结点的层次为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，那么如何指定这种情况呢？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可以采用递归算法参数赋初值的方法，即设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f(b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h)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为“大问题”，增加第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个参数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表示第一个参数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指向结点的层次，在初始调用时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指向根结点，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对应的实参为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，从而指定了根结点的层次为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的情况。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73369" y="144242"/>
            <a:ext cx="46659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6.3 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二叉树先序、中序和后序遍历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668198" y="1229187"/>
            <a:ext cx="10855604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【例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6.12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】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假设一棵二叉树采用二叉链存储结构，且所有结点值均不相同，设计一个算法求二叉树中指定结点值的结点所在的层次（根结点的层次计为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）。（作业）</a:t>
            </a:r>
          </a:p>
        </p:txBody>
      </p:sp>
      <p:sp>
        <p:nvSpPr>
          <p:cNvPr id="10" name="TextBox 5"/>
          <p:cNvSpPr txBox="1"/>
          <p:nvPr/>
        </p:nvSpPr>
        <p:spPr>
          <a:xfrm>
            <a:off x="954099" y="2125539"/>
            <a:ext cx="3986719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zh-CN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3180" y="2066186"/>
            <a:ext cx="3860372" cy="2677795"/>
          </a:xfrm>
          <a:prstGeom prst="rect">
            <a:avLst/>
          </a:prstGeom>
          <a:noFill/>
          <a:ln w="38100">
            <a:noFill/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>
            <a:defPPr>
              <a:defRPr lang="zh-CN"/>
            </a:defPPr>
            <a:lvl1pPr marL="252095" indent="-252095">
              <a:lnSpc>
                <a:spcPct val="2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 sz="2000" b="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pPr marL="0" indent="0">
              <a:buNone/>
            </a:pP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访问根结点。</a:t>
            </a:r>
          </a:p>
          <a:p>
            <a:pPr marL="0" indent="0">
              <a:buNone/>
            </a:pP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先序遍历左子树。</a:t>
            </a:r>
          </a:p>
          <a:p>
            <a:pPr marL="0" indent="0">
              <a:buNone/>
            </a:pP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先序遍历右子树。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653536" y="2587854"/>
            <a:ext cx="1900083" cy="1925032"/>
            <a:chOff x="1150124" y="3032607"/>
            <a:chExt cx="1900083" cy="1925032"/>
          </a:xfrm>
        </p:grpSpPr>
        <p:sp>
          <p:nvSpPr>
            <p:cNvPr id="7" name="Line 34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2214546" y="3286124"/>
              <a:ext cx="201626" cy="255318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" name="Freeform 45"/>
            <p:cNvSpPr/>
            <p:nvPr>
              <p:custDataLst>
                <p:tags r:id="rId9"/>
              </p:custDataLst>
            </p:nvPr>
          </p:nvSpPr>
          <p:spPr bwMode="auto">
            <a:xfrm>
              <a:off x="2204420" y="3770162"/>
              <a:ext cx="208179" cy="328087"/>
            </a:xfrm>
            <a:custGeom>
              <a:avLst/>
              <a:gdLst/>
              <a:ahLst/>
              <a:cxnLst>
                <a:cxn ang="0">
                  <a:pos x="233" y="0"/>
                </a:cxn>
                <a:cxn ang="0">
                  <a:pos x="0" y="383"/>
                </a:cxn>
              </a:cxnLst>
              <a:rect l="0" t="0" r="r" b="b"/>
              <a:pathLst>
                <a:path w="233" h="383">
                  <a:moveTo>
                    <a:pt x="233" y="0"/>
                  </a:moveTo>
                  <a:lnTo>
                    <a:pt x="0" y="383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Line 44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1369024" y="4327825"/>
              <a:ext cx="308248" cy="334084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Freeform 43"/>
            <p:cNvSpPr/>
            <p:nvPr>
              <p:custDataLst>
                <p:tags r:id="rId11"/>
              </p:custDataLst>
            </p:nvPr>
          </p:nvSpPr>
          <p:spPr bwMode="auto">
            <a:xfrm>
              <a:off x="2579678" y="3739324"/>
              <a:ext cx="234983" cy="3657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3" y="427"/>
                </a:cxn>
              </a:cxnLst>
              <a:rect l="0" t="0" r="r" b="b"/>
              <a:pathLst>
                <a:path w="263" h="427">
                  <a:moveTo>
                    <a:pt x="0" y="0"/>
                  </a:moveTo>
                  <a:lnTo>
                    <a:pt x="263" y="427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Line 42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1296653" y="3705059"/>
              <a:ext cx="285911" cy="406897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Line 41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1632598" y="3155105"/>
              <a:ext cx="477114" cy="409467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Oval 40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955141" y="3032607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</a:p>
          </p:txBody>
        </p:sp>
        <p:sp>
          <p:nvSpPr>
            <p:cNvPr id="14" name="Oval 39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486069" y="3482335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15" name="Oval 38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357204" y="3520883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</a:p>
          </p:txBody>
        </p:sp>
        <p:sp>
          <p:nvSpPr>
            <p:cNvPr id="16" name="Oval 37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065038" y="4099105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17" name="Oval 36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726207" y="4099105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</a:p>
          </p:txBody>
        </p:sp>
        <p:sp>
          <p:nvSpPr>
            <p:cNvPr id="18" name="Oval 35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50124" y="4111954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19" name="Oval 33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1568268" y="4633639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G</a:t>
              </a:r>
            </a:p>
          </p:txBody>
        </p:sp>
      </p:grpSp>
      <p:sp>
        <p:nvSpPr>
          <p:cNvPr id="20" name="TextBox 19"/>
          <p:cNvSpPr txBox="1"/>
          <p:nvPr>
            <p:custDataLst>
              <p:tags r:id="rId1"/>
            </p:custDataLst>
          </p:nvPr>
        </p:nvSpPr>
        <p:spPr>
          <a:xfrm>
            <a:off x="8669630" y="3229499"/>
            <a:ext cx="278608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先序序列为：</a:t>
            </a:r>
            <a:r>
              <a:rPr lang="en-US" altLang="zh-CN" sz="20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ABDGCEF</a:t>
            </a:r>
          </a:p>
        </p:txBody>
      </p:sp>
      <p:sp>
        <p:nvSpPr>
          <p:cNvPr id="21" name="右箭头 20"/>
          <p:cNvSpPr/>
          <p:nvPr>
            <p:custDataLst>
              <p:tags r:id="rId2"/>
            </p:custDataLst>
          </p:nvPr>
        </p:nvSpPr>
        <p:spPr>
          <a:xfrm>
            <a:off x="7793451" y="3248001"/>
            <a:ext cx="500066" cy="324000"/>
          </a:xfrm>
          <a:prstGeom prst="rightArrow">
            <a:avLst/>
          </a:prstGeom>
          <a:gradFill>
            <a:gsLst>
              <a:gs pos="0">
                <a:srgbClr val="C0262E"/>
              </a:gs>
              <a:gs pos="100000">
                <a:srgbClr val="CD5158"/>
              </a:gs>
            </a:gsLst>
          </a:gradFill>
          <a:ln>
            <a:solidFill>
              <a:schemeClr val="accent2"/>
            </a:solidFill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745279" y="5653273"/>
            <a:ext cx="857244" cy="731098"/>
            <a:chOff x="479938" y="5188184"/>
            <a:chExt cx="857244" cy="731098"/>
          </a:xfrm>
        </p:grpSpPr>
        <p:sp>
          <p:nvSpPr>
            <p:cNvPr id="24" name="椭圆 23"/>
            <p:cNvSpPr/>
            <p:nvPr>
              <p:custDataLst>
                <p:tags r:id="rId6"/>
              </p:custDataLst>
            </p:nvPr>
          </p:nvSpPr>
          <p:spPr>
            <a:xfrm>
              <a:off x="479938" y="5188184"/>
              <a:ext cx="857244" cy="7310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lt1"/>
                </a:solidFill>
              </a:endParaRPr>
            </a:p>
          </p:txBody>
        </p:sp>
        <p:sp>
          <p:nvSpPr>
            <p:cNvPr id="25" name="文本框 14"/>
            <p:cNvSpPr txBox="1"/>
            <p:nvPr>
              <p:custDataLst>
                <p:tags r:id="rId7"/>
              </p:custDataLst>
            </p:nvPr>
          </p:nvSpPr>
          <p:spPr>
            <a:xfrm>
              <a:off x="608469" y="5370952"/>
              <a:ext cx="6400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</a:t>
              </a:r>
              <a:endParaRPr lang="zh-CN" altLang="en-US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25"/>
          <p:cNvSpPr txBox="1"/>
          <p:nvPr>
            <p:custDataLst>
              <p:tags r:id="rId3"/>
            </p:custDataLst>
          </p:nvPr>
        </p:nvSpPr>
        <p:spPr>
          <a:xfrm>
            <a:off x="2731054" y="5768241"/>
            <a:ext cx="8757389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zh-CN" sz="20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在一棵二叉树的先序序列中，第一个元素即为根结点对应的结点值。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073369" y="1488813"/>
            <a:ext cx="1951380" cy="517274"/>
            <a:chOff x="1396240" y="2304668"/>
            <a:chExt cx="2107000" cy="480002"/>
          </a:xfrm>
        </p:grpSpPr>
        <p:sp>
          <p:nvSpPr>
            <p:cNvPr id="29" name="矩形: 圆角 28"/>
            <p:cNvSpPr/>
            <p:nvPr>
              <p:custDataLst>
                <p:tags r:id="rId4"/>
              </p:custDataLst>
            </p:nvPr>
          </p:nvSpPr>
          <p:spPr>
            <a:xfrm>
              <a:off x="1396240" y="2304668"/>
              <a:ext cx="2107000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lt1"/>
                </a:solidFill>
              </a:endParaRPr>
            </a:p>
          </p:txBody>
        </p:sp>
        <p:sp>
          <p:nvSpPr>
            <p:cNvPr id="30" name="文本框 29"/>
            <p:cNvSpPr txBox="1"/>
            <p:nvPr>
              <p:custDataLst>
                <p:tags r:id="rId5"/>
              </p:custDataLst>
            </p:nvPr>
          </p:nvSpPr>
          <p:spPr>
            <a:xfrm>
              <a:off x="1433295" y="2360437"/>
              <a:ext cx="1853232" cy="370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）先序遍历</a:t>
              </a: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073369" y="144242"/>
            <a:ext cx="46659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6.3 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二叉树先序、中序和后序遍历</a:t>
            </a: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038673" y="847545"/>
            <a:ext cx="4292083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kumimoji="0" sz="2000" b="0" i="0" u="none" strike="noStrike" cap="none" spc="0" normalizeH="0" baseline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6.3.1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二叉树遍历的概念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0" grpId="0"/>
      <p:bldP spid="21" grpId="0" bldLvl="0" animBg="1"/>
      <p:bldP spid="26" grpId="0"/>
      <p:bldP spid="31" grpId="0"/>
      <p:bldP spid="3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727929" y="2297972"/>
            <a:ext cx="10809854" cy="4102828"/>
            <a:chOff x="727929" y="2297972"/>
            <a:chExt cx="10809854" cy="4102828"/>
          </a:xfrm>
        </p:grpSpPr>
        <p:pic>
          <p:nvPicPr>
            <p:cNvPr id="7" name="图片 6" descr="图片包含 白板&#10;&#10;描述已自动生成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254" r="57008"/>
            <a:stretch>
              <a:fillRect/>
            </a:stretch>
          </p:blipFill>
          <p:spPr>
            <a:xfrm>
              <a:off x="727929" y="2297972"/>
              <a:ext cx="2315690" cy="4102828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>
              <p:custDataLst>
                <p:tags r:id="rId1"/>
              </p:custDataLst>
            </p:nvPr>
          </p:nvSpPr>
          <p:spPr>
            <a:xfrm>
              <a:off x="2946826" y="2506710"/>
              <a:ext cx="8590957" cy="2133600"/>
            </a:xfrm>
            <a:prstGeom prst="rect">
              <a:avLst/>
            </a:prstGeom>
            <a:noFill/>
            <a:ln w="19050">
              <a:solidFill>
                <a:schemeClr val="lt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lIns="216000" tIns="144000" bIns="144000" rtlCol="0"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2000" b="1">
                  <a:solidFill>
                    <a:srgbClr val="525252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Consolas" panose="020B0609020204030204" pitchFamily="49" charset="0"/>
                </a:defRPr>
              </a:lvl1pPr>
            </a:lstStyle>
            <a:p>
              <a:r>
                <a:rPr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f(b</a:t>
              </a:r>
              <a:r>
                <a: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h)=0				b=None</a:t>
              </a: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f(b</a:t>
              </a:r>
              <a:r>
                <a: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h)=h				</a:t>
              </a:r>
              <a:r>
                <a: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</a:t>
              </a:r>
              <a:r>
                <a:rPr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b.data=x</a:t>
              </a: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f(b</a:t>
              </a:r>
              <a:r>
                <a: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h)=l				</a:t>
              </a:r>
              <a:r>
                <a: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</a:t>
              </a:r>
              <a:r>
                <a:rPr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l= f(b.lchild</a:t>
              </a:r>
              <a:r>
                <a: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h+1)</a:t>
              </a:r>
              <a:r>
                <a: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endPara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				    </a:t>
              </a:r>
              <a:r>
                <a: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且</a:t>
              </a:r>
              <a:r>
                <a:rPr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</a:t>
              </a:r>
              <a:r>
                <a: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≠</a:t>
              </a:r>
              <a:r>
                <a:rPr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（在左子树中找到了）</a:t>
              </a:r>
            </a:p>
            <a:p>
              <a:r>
                <a:rPr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f(b</a:t>
              </a:r>
              <a:r>
                <a: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h)=f(b.rchild</a:t>
              </a:r>
              <a:r>
                <a: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h+1)	</a:t>
              </a:r>
              <a:r>
                <a:rPr lang="zh-CN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其他情况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073369" y="144242"/>
            <a:ext cx="46659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6.3 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二叉树先序、中序和后序遍历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1073369" y="901886"/>
            <a:ext cx="10349565" cy="4595495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defRPr sz="2000" b="1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Level(bt,x):              	       #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求解算法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_Level(bt.b,x,1)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_Level(t,x,h):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 t==None: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return 0				       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空树不能找到该结点</a:t>
            </a: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elif t.data==x: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return h				       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根结点即为所找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返回其层次</a:t>
            </a: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else: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l=_Level(t.lchild,x,h+1)	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在左子树中查找</a:t>
            </a: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if l!=0: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return l			       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左子树中找到了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返回其层次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else: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return _Level(t.rchild,x,h+1)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左子树中未找到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再在右子树中查找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640796" y="5676545"/>
            <a:ext cx="3214710" cy="957015"/>
            <a:chOff x="1714480" y="4930325"/>
            <a:chExt cx="3214710" cy="957015"/>
          </a:xfrm>
        </p:grpSpPr>
        <p:sp>
          <p:nvSpPr>
            <p:cNvPr id="5" name="TextBox 4"/>
            <p:cNvSpPr txBox="1"/>
            <p:nvPr/>
          </p:nvSpPr>
          <p:spPr>
            <a:xfrm>
              <a:off x="1714480" y="5488560"/>
              <a:ext cx="3214710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0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递归算法参数赋初值问题</a:t>
              </a:r>
            </a:p>
          </p:txBody>
        </p:sp>
        <p:sp>
          <p:nvSpPr>
            <p:cNvPr id="6" name="上箭头 5"/>
            <p:cNvSpPr/>
            <p:nvPr>
              <p:custDataLst>
                <p:tags r:id="rId2"/>
              </p:custDataLst>
            </p:nvPr>
          </p:nvSpPr>
          <p:spPr>
            <a:xfrm>
              <a:off x="2960608" y="4930325"/>
              <a:ext cx="315992" cy="400111"/>
            </a:xfrm>
            <a:prstGeom prst="upArrow">
              <a:avLst/>
            </a:prstGeom>
            <a:gradFill>
              <a:gsLst>
                <a:gs pos="0">
                  <a:srgbClr val="CD5158"/>
                </a:gs>
                <a:gs pos="100000">
                  <a:srgbClr val="C0262E"/>
                </a:gs>
              </a:gsLst>
            </a:gradFill>
            <a:ln>
              <a:solidFill>
                <a:schemeClr val="accent2"/>
              </a:solidFill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073369" y="144242"/>
            <a:ext cx="46659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6.3 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二叉树先序、中序和后序遍历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70331" y="2358928"/>
            <a:ext cx="10487660" cy="2139315"/>
          </a:xfrm>
          <a:prstGeom prst="rect">
            <a:avLst/>
          </a:prstGeom>
          <a:noFill/>
          <a:ln w="38100">
            <a:noFill/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>
            <a:defPPr>
              <a:defRPr lang="zh-CN"/>
            </a:defPPr>
            <a:lvl1pPr marL="252095" indent="-252095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 sz="2000" b="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根据二叉树中祖先的定义可知，若一个结点的左孩子或右孩子值为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时，则该结点是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结点的祖先结点；若一个结点的左孩子或右孩子为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结点的祖先结点时，则该结点也为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结点的祖先结点。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f(t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x)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结点是否为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结点的祖先结点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2202629" y="4576931"/>
            <a:ext cx="7786742" cy="2133600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000" b="1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f(b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x) = false		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b==None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f(b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x) = true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，并输出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结点有值为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的左孩子结点</a:t>
            </a: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f(b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x) = true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，并输出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结点有值为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的右孩子结点</a:t>
            </a: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f(b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x) = true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，并输出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f(b.lchild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x)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	f(b.rchild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x)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f(b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x) = false		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其他情况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73369" y="144242"/>
            <a:ext cx="46659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6.3 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二叉树先序、中序和后序遍历</a:t>
            </a:r>
          </a:p>
        </p:txBody>
      </p:sp>
      <p:sp>
        <p:nvSpPr>
          <p:cNvPr id="11" name="TextBox 4"/>
          <p:cNvSpPr txBox="1"/>
          <p:nvPr/>
        </p:nvSpPr>
        <p:spPr>
          <a:xfrm>
            <a:off x="775355" y="998298"/>
            <a:ext cx="10855604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【例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6.15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】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假设二叉树采用二叉链存储结构，且所有结点值均不相同，设计一个算法输出值为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的结点的所有祖先。（作业）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853616" y="1642923"/>
            <a:ext cx="3986719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zh-CN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法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9" grpId="0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976814" y="1246207"/>
            <a:ext cx="10238371" cy="4965065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000" b="1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Ancestor1(bt,x):            	  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结点的祖先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res=[]				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存放祖先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_Ancestor1(bt.b,x,res)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res.reverse()                   	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逆置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return res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_Ancestor1(t,x,res):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if t==None:                     	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空树返回空串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return False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if t.lchild!=None and t.lchild.data==x: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res.append(t.data)		      	#t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结点是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结点的祖先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return True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if t.rchild!=None and t.rchild.data==x: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res.append(t.data)		     	#t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结点是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结点的祖先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return True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if _Ancestor1(t.lchild,x,res) or _Ancestor1(t.rchild,x,res):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res.append(t.data)	              #t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结点的孩子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的祖先，则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的祖先</a:t>
            </a: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return True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return False			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其他情况返回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73369" y="144242"/>
            <a:ext cx="46659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6.3 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二叉树先序、中序和后序遍历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55194" y="1743862"/>
            <a:ext cx="5721249" cy="3985895"/>
          </a:xfrm>
          <a:prstGeom prst="rect">
            <a:avLst/>
          </a:prstGeom>
          <a:noFill/>
          <a:ln w="38100">
            <a:noFill/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>
            <a:defPPr>
              <a:defRPr lang="zh-CN"/>
            </a:defPPr>
            <a:lvl1pPr marL="252095" indent="-252095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 sz="2000" b="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pPr>
              <a:lnSpc>
                <a:spcPct val="200000"/>
              </a:lnSpc>
            </a:pP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二叉树中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结点的祖先恰好是根结点到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结点的路径上除了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结点外的所有结点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，用全局变量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列表表示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采用先序遍历的思路，采用一个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存放路径，当找到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结点时，将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结点（最后添加的结点）删除，再将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复制的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ans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8488214" y="2528984"/>
            <a:ext cx="1900083" cy="1925032"/>
            <a:chOff x="1150124" y="3032607"/>
            <a:chExt cx="1900083" cy="1925032"/>
          </a:xfrm>
        </p:grpSpPr>
        <p:sp>
          <p:nvSpPr>
            <p:cNvPr id="7" name="Line 34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>
              <a:off x="2214546" y="3286124"/>
              <a:ext cx="201626" cy="255318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" name="Freeform 45"/>
            <p:cNvSpPr/>
            <p:nvPr>
              <p:custDataLst>
                <p:tags r:id="rId2"/>
              </p:custDataLst>
            </p:nvPr>
          </p:nvSpPr>
          <p:spPr bwMode="auto">
            <a:xfrm>
              <a:off x="2204420" y="3770162"/>
              <a:ext cx="208179" cy="328087"/>
            </a:xfrm>
            <a:custGeom>
              <a:avLst/>
              <a:gdLst/>
              <a:ahLst/>
              <a:cxnLst>
                <a:cxn ang="0">
                  <a:pos x="233" y="0"/>
                </a:cxn>
                <a:cxn ang="0">
                  <a:pos x="0" y="383"/>
                </a:cxn>
              </a:cxnLst>
              <a:rect l="0" t="0" r="r" b="b"/>
              <a:pathLst>
                <a:path w="233" h="383">
                  <a:moveTo>
                    <a:pt x="233" y="0"/>
                  </a:moveTo>
                  <a:lnTo>
                    <a:pt x="0" y="383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Line 44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1369024" y="4327825"/>
              <a:ext cx="308248" cy="334084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Freeform 43"/>
            <p:cNvSpPr/>
            <p:nvPr>
              <p:custDataLst>
                <p:tags r:id="rId4"/>
              </p:custDataLst>
            </p:nvPr>
          </p:nvSpPr>
          <p:spPr bwMode="auto">
            <a:xfrm>
              <a:off x="2579678" y="3739324"/>
              <a:ext cx="234983" cy="3657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3" y="427"/>
                </a:cxn>
              </a:cxnLst>
              <a:rect l="0" t="0" r="r" b="b"/>
              <a:pathLst>
                <a:path w="263" h="427">
                  <a:moveTo>
                    <a:pt x="0" y="0"/>
                  </a:moveTo>
                  <a:lnTo>
                    <a:pt x="263" y="427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Line 42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1296653" y="3705059"/>
              <a:ext cx="285911" cy="406897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Line 41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1632598" y="3155105"/>
              <a:ext cx="477114" cy="409467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Oval 40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955141" y="3032607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</a:p>
          </p:txBody>
        </p:sp>
        <p:sp>
          <p:nvSpPr>
            <p:cNvPr id="14" name="Oval 39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1486069" y="3482335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15" name="Oval 38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2357204" y="3520883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</a:p>
          </p:txBody>
        </p:sp>
        <p:sp>
          <p:nvSpPr>
            <p:cNvPr id="16" name="Oval 37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065038" y="4099105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17" name="Oval 36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726207" y="4099105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</a:p>
          </p:txBody>
        </p:sp>
        <p:sp>
          <p:nvSpPr>
            <p:cNvPr id="18" name="Oval 35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150124" y="4111954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19" name="Oval 33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568268" y="4633639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G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474722" y="5001398"/>
            <a:ext cx="235745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祖先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A B D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073369" y="144242"/>
            <a:ext cx="46659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6.3 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二叉树先序、中序和后序遍历</a:t>
            </a:r>
          </a:p>
        </p:txBody>
      </p:sp>
      <p:sp>
        <p:nvSpPr>
          <p:cNvPr id="24" name="TextBox 5"/>
          <p:cNvSpPr txBox="1"/>
          <p:nvPr/>
        </p:nvSpPr>
        <p:spPr>
          <a:xfrm>
            <a:off x="806577" y="651580"/>
            <a:ext cx="3986719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zh-CN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解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法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0" grpId="0"/>
      <p:bldP spid="22" grpId="0"/>
      <p:bldP spid="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1510577" y="845397"/>
            <a:ext cx="9150967" cy="5549900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>
            <a:defPPr>
              <a:defRPr lang="zh-CN"/>
            </a:defPPr>
            <a:lvl1pPr>
              <a:lnSpc>
                <a:spcPct val="80000"/>
              </a:lnSpc>
              <a:defRPr sz="2000" b="1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res=[]                        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存放祖先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Ancestor2(bt,x):		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结点的祖先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global res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path=[]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res=[]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_Ancestor2(bt.b,x,path)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return res                      	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返回祖先列表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_Ancestor2(t,x,path):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global res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if t==None: return             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空树返回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path.append(t.data)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if t.data==x: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path.pop()		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res=copy.deepcopy(path)    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深复制，若改为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res=path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结果是错误的！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return                     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找到后返回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_Ancestor2(t.lchild,x,path)     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在左子树中查找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_Ancestor2(t.rchild,x,path)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在右子树中查找</a:t>
            </a: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path.pop()                     	#x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结点处理完毕，回退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401249" y="6049450"/>
            <a:ext cx="1500198" cy="757243"/>
            <a:chOff x="3357554" y="5857892"/>
            <a:chExt cx="1500198" cy="757243"/>
          </a:xfrm>
        </p:grpSpPr>
        <p:sp>
          <p:nvSpPr>
            <p:cNvPr id="5" name="TextBox 4"/>
            <p:cNvSpPr txBox="1"/>
            <p:nvPr/>
          </p:nvSpPr>
          <p:spPr>
            <a:xfrm>
              <a:off x="4214810" y="5907249"/>
              <a:ext cx="6429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>
                  <a:solidFill>
                    <a:srgbClr val="000000"/>
                  </a:solidFill>
                  <a:latin typeface="+mj-ea"/>
                  <a:ea typeface="+mj-ea"/>
                  <a:cs typeface="Consolas" panose="020B0609020204030204" pitchFamily="49" charset="0"/>
                </a:rPr>
                <a:t>?</a:t>
              </a:r>
            </a:p>
          </p:txBody>
        </p:sp>
        <p:cxnSp>
          <p:nvCxnSpPr>
            <p:cNvPr id="7" name="直接连接符 6"/>
            <p:cNvCxnSpPr/>
            <p:nvPr>
              <p:custDataLst>
                <p:tags r:id="rId2"/>
              </p:custDataLst>
            </p:nvPr>
          </p:nvCxnSpPr>
          <p:spPr>
            <a:xfrm>
              <a:off x="3357554" y="5857892"/>
              <a:ext cx="928694" cy="357190"/>
            </a:xfrm>
            <a:prstGeom prst="line">
              <a:avLst/>
            </a:prstGeom>
            <a:ln w="19050">
              <a:solidFill>
                <a:schemeClr val="dk1"/>
              </a:solidFill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1073369" y="144242"/>
            <a:ext cx="46659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6.3 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二叉树先序、中序和后序遍历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8955" y="793195"/>
            <a:ext cx="10734090" cy="2062480"/>
          </a:xfrm>
          <a:prstGeom prst="rect">
            <a:avLst/>
          </a:prstGeom>
          <a:noFill/>
          <a:ln w="38100">
            <a:noFill/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>
            <a:defPPr>
              <a:defRPr lang="zh-CN"/>
            </a:defPPr>
            <a:lvl1pPr marL="252095" indent="-252095">
              <a:lnSpc>
                <a:spcPct val="20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 sz="2000" b="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pPr marL="0" indent="0">
              <a:buNone/>
            </a:pP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在方法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_Ancestor2(t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path)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是可变类型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（相当于全局变量）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。执行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path.append(t.data)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语句将当前访问的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结点值添加到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如果后面不执行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path.pop()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回退，则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结点时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是一个查找轨迹（包含所有遍历中访问的结点）。</a:t>
            </a:r>
          </a:p>
        </p:txBody>
      </p:sp>
      <p:sp>
        <p:nvSpPr>
          <p:cNvPr id="87062" name="Rectangle 2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solidFill>
                <a:schemeClr val="dk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5180354" y="3480261"/>
            <a:ext cx="5929354" cy="2584544"/>
            <a:chOff x="1428728" y="2294487"/>
            <a:chExt cx="5929354" cy="2584544"/>
          </a:xfrm>
        </p:grpSpPr>
        <p:sp>
          <p:nvSpPr>
            <p:cNvPr id="87060" name="Freeform 20"/>
            <p:cNvSpPr/>
            <p:nvPr>
              <p:custDataLst>
                <p:tags r:id="rId2"/>
              </p:custDataLst>
            </p:nvPr>
          </p:nvSpPr>
          <p:spPr bwMode="auto">
            <a:xfrm>
              <a:off x="4393788" y="3416863"/>
              <a:ext cx="234666" cy="385452"/>
            </a:xfrm>
            <a:custGeom>
              <a:avLst/>
              <a:gdLst/>
              <a:ahLst/>
              <a:cxnLst>
                <a:cxn ang="0">
                  <a:pos x="233" y="0"/>
                </a:cxn>
                <a:cxn ang="0">
                  <a:pos x="0" y="383"/>
                </a:cxn>
              </a:cxnLst>
              <a:rect l="0" t="0" r="r" b="b"/>
              <a:pathLst>
                <a:path w="233" h="383">
                  <a:moveTo>
                    <a:pt x="233" y="0"/>
                  </a:moveTo>
                  <a:lnTo>
                    <a:pt x="0" y="383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7059" name="Line 19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3451939" y="4073087"/>
              <a:ext cx="347221" cy="392885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7058" name="Freeform 18"/>
            <p:cNvSpPr/>
            <p:nvPr>
              <p:custDataLst>
                <p:tags r:id="rId4"/>
              </p:custDataLst>
            </p:nvPr>
          </p:nvSpPr>
          <p:spPr bwMode="auto">
            <a:xfrm>
              <a:off x="4817461" y="3380760"/>
              <a:ext cx="264397" cy="43004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3" y="427"/>
                </a:cxn>
              </a:cxnLst>
              <a:rect l="0" t="0" r="r" b="b"/>
              <a:pathLst>
                <a:path w="263" h="427">
                  <a:moveTo>
                    <a:pt x="0" y="0"/>
                  </a:moveTo>
                  <a:lnTo>
                    <a:pt x="263" y="427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7057" name="Line 17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3370178" y="3340410"/>
              <a:ext cx="322798" cy="478895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7056" name="Line 16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3749254" y="2693743"/>
              <a:ext cx="538351" cy="482080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7055" name="Oval 15"/>
            <p:cNvSpPr>
              <a:spLocks noChangeArrowheads="1"/>
            </p:cNvSpPr>
            <p:nvPr/>
          </p:nvSpPr>
          <p:spPr bwMode="auto">
            <a:xfrm>
              <a:off x="4112402" y="2550393"/>
              <a:ext cx="285634" cy="314308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</a:p>
          </p:txBody>
        </p:sp>
        <p:sp>
          <p:nvSpPr>
            <p:cNvPr id="87054" name="Oval 14"/>
            <p:cNvSpPr>
              <a:spLocks noChangeArrowheads="1"/>
            </p:cNvSpPr>
            <p:nvPr/>
          </p:nvSpPr>
          <p:spPr bwMode="auto">
            <a:xfrm>
              <a:off x="3583607" y="3079194"/>
              <a:ext cx="285634" cy="313246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87053" name="Oval 13"/>
            <p:cNvSpPr>
              <a:spLocks noChangeArrowheads="1"/>
            </p:cNvSpPr>
            <p:nvPr/>
          </p:nvSpPr>
          <p:spPr bwMode="auto">
            <a:xfrm>
              <a:off x="4565806" y="3123792"/>
              <a:ext cx="285634" cy="314308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</a:p>
          </p:txBody>
        </p:sp>
        <p:sp>
          <p:nvSpPr>
            <p:cNvPr id="87052" name="Oval 12"/>
            <p:cNvSpPr>
              <a:spLocks noChangeArrowheads="1"/>
            </p:cNvSpPr>
            <p:nvPr/>
          </p:nvSpPr>
          <p:spPr bwMode="auto">
            <a:xfrm>
              <a:off x="4236637" y="3803377"/>
              <a:ext cx="285634" cy="314308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87051" name="Oval 11"/>
            <p:cNvSpPr>
              <a:spLocks noChangeArrowheads="1"/>
            </p:cNvSpPr>
            <p:nvPr/>
          </p:nvSpPr>
          <p:spPr bwMode="auto">
            <a:xfrm>
              <a:off x="4982046" y="3803377"/>
              <a:ext cx="285634" cy="314308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</a:p>
          </p:txBody>
        </p:sp>
        <p:sp>
          <p:nvSpPr>
            <p:cNvPr id="87050" name="Oval 10"/>
            <p:cNvSpPr>
              <a:spLocks noChangeArrowheads="1"/>
            </p:cNvSpPr>
            <p:nvPr/>
          </p:nvSpPr>
          <p:spPr bwMode="auto">
            <a:xfrm>
              <a:off x="3205593" y="3819304"/>
              <a:ext cx="284572" cy="314308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87049" name="Line 9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4366181" y="2819041"/>
              <a:ext cx="266521" cy="329174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7048" name="Oval 8"/>
            <p:cNvSpPr>
              <a:spLocks noChangeArrowheads="1"/>
            </p:cNvSpPr>
            <p:nvPr/>
          </p:nvSpPr>
          <p:spPr bwMode="auto">
            <a:xfrm>
              <a:off x="3677049" y="4431992"/>
              <a:ext cx="284572" cy="314308"/>
            </a:xfrm>
            <a:prstGeom prst="ellipse">
              <a:avLst/>
            </a:prstGeom>
            <a:solidFill>
              <a:srgbClr val="D8D8D8"/>
            </a:solidFill>
            <a:ln w="9525">
              <a:solidFill>
                <a:srgbClr val="000000"/>
              </a:solidFill>
              <a:round/>
            </a:ln>
          </p:spPr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G</a:t>
              </a:r>
            </a:p>
          </p:txBody>
        </p:sp>
        <p:sp>
          <p:nvSpPr>
            <p:cNvPr id="87047" name="Text Box 7"/>
            <p:cNvSpPr txBox="1">
              <a:spLocks noChangeArrowheads="1"/>
            </p:cNvSpPr>
            <p:nvPr/>
          </p:nvSpPr>
          <p:spPr bwMode="auto">
            <a:xfrm>
              <a:off x="1428728" y="2368816"/>
              <a:ext cx="2532893" cy="2114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先序遍历访问</a:t>
              </a:r>
              <a:r>
                <a:rPr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时的轨迹</a:t>
              </a:r>
            </a:p>
          </p:txBody>
        </p:sp>
        <p:sp>
          <p:nvSpPr>
            <p:cNvPr id="87046" name="Freeform 6"/>
            <p:cNvSpPr/>
            <p:nvPr/>
          </p:nvSpPr>
          <p:spPr bwMode="auto">
            <a:xfrm>
              <a:off x="3093039" y="2294487"/>
              <a:ext cx="2268083" cy="2584544"/>
            </a:xfrm>
            <a:custGeom>
              <a:avLst/>
              <a:gdLst/>
              <a:ahLst/>
              <a:cxnLst>
                <a:cxn ang="0">
                  <a:pos x="960" y="0"/>
                </a:cxn>
                <a:cxn ang="0">
                  <a:pos x="960" y="241"/>
                </a:cxn>
                <a:cxn ang="0">
                  <a:pos x="723" y="486"/>
                </a:cxn>
                <a:cxn ang="0">
                  <a:pos x="415" y="776"/>
                </a:cxn>
                <a:cxn ang="0">
                  <a:pos x="181" y="1206"/>
                </a:cxn>
                <a:cxn ang="0">
                  <a:pos x="12" y="1571"/>
                </a:cxn>
                <a:cxn ang="0">
                  <a:pos x="106" y="1860"/>
                </a:cxn>
                <a:cxn ang="0">
                  <a:pos x="415" y="1991"/>
                </a:cxn>
                <a:cxn ang="0">
                  <a:pos x="508" y="2347"/>
                </a:cxn>
                <a:cxn ang="0">
                  <a:pos x="818" y="2403"/>
                </a:cxn>
                <a:cxn ang="0">
                  <a:pos x="901" y="2160"/>
                </a:cxn>
                <a:cxn ang="0">
                  <a:pos x="818" y="1879"/>
                </a:cxn>
                <a:cxn ang="0">
                  <a:pos x="509" y="1608"/>
                </a:cxn>
                <a:cxn ang="0">
                  <a:pos x="665" y="1159"/>
                </a:cxn>
                <a:cxn ang="0">
                  <a:pos x="1077" y="645"/>
                </a:cxn>
                <a:cxn ang="0">
                  <a:pos x="1346" y="879"/>
                </a:cxn>
                <a:cxn ang="0">
                  <a:pos x="1199" y="1225"/>
                </a:cxn>
                <a:cxn ang="0">
                  <a:pos x="960" y="1505"/>
                </a:cxn>
                <a:cxn ang="0">
                  <a:pos x="1013" y="1795"/>
                </a:cxn>
                <a:cxn ang="0">
                  <a:pos x="1346" y="1804"/>
                </a:cxn>
                <a:cxn ang="0">
                  <a:pos x="1450" y="1571"/>
                </a:cxn>
                <a:cxn ang="0">
                  <a:pos x="1450" y="1262"/>
                </a:cxn>
                <a:cxn ang="0">
                  <a:pos x="1622" y="1215"/>
                </a:cxn>
                <a:cxn ang="0">
                  <a:pos x="1706" y="1617"/>
                </a:cxn>
                <a:cxn ang="0">
                  <a:pos x="1837" y="1823"/>
                </a:cxn>
                <a:cxn ang="0">
                  <a:pos x="1996" y="1832"/>
                </a:cxn>
                <a:cxn ang="0">
                  <a:pos x="2136" y="1683"/>
                </a:cxn>
              </a:cxnLst>
              <a:rect l="0" t="0" r="r" b="b"/>
              <a:pathLst>
                <a:path w="2136" h="2434">
                  <a:moveTo>
                    <a:pt x="960" y="0"/>
                  </a:moveTo>
                  <a:cubicBezTo>
                    <a:pt x="979" y="75"/>
                    <a:pt x="1000" y="160"/>
                    <a:pt x="960" y="241"/>
                  </a:cubicBezTo>
                  <a:cubicBezTo>
                    <a:pt x="920" y="322"/>
                    <a:pt x="814" y="397"/>
                    <a:pt x="723" y="486"/>
                  </a:cubicBezTo>
                  <a:cubicBezTo>
                    <a:pt x="632" y="575"/>
                    <a:pt x="505" y="656"/>
                    <a:pt x="415" y="776"/>
                  </a:cubicBezTo>
                  <a:cubicBezTo>
                    <a:pt x="325" y="896"/>
                    <a:pt x="248" y="1074"/>
                    <a:pt x="181" y="1206"/>
                  </a:cubicBezTo>
                  <a:cubicBezTo>
                    <a:pt x="114" y="1338"/>
                    <a:pt x="24" y="1462"/>
                    <a:pt x="12" y="1571"/>
                  </a:cubicBezTo>
                  <a:cubicBezTo>
                    <a:pt x="0" y="1680"/>
                    <a:pt x="39" y="1790"/>
                    <a:pt x="106" y="1860"/>
                  </a:cubicBezTo>
                  <a:cubicBezTo>
                    <a:pt x="173" y="1930"/>
                    <a:pt x="348" y="1910"/>
                    <a:pt x="415" y="1991"/>
                  </a:cubicBezTo>
                  <a:cubicBezTo>
                    <a:pt x="482" y="2072"/>
                    <a:pt x="441" y="2278"/>
                    <a:pt x="508" y="2347"/>
                  </a:cubicBezTo>
                  <a:cubicBezTo>
                    <a:pt x="575" y="2416"/>
                    <a:pt x="752" y="2434"/>
                    <a:pt x="818" y="2403"/>
                  </a:cubicBezTo>
                  <a:cubicBezTo>
                    <a:pt x="884" y="2372"/>
                    <a:pt x="901" y="2247"/>
                    <a:pt x="901" y="2160"/>
                  </a:cubicBezTo>
                  <a:cubicBezTo>
                    <a:pt x="901" y="2073"/>
                    <a:pt x="883" y="1971"/>
                    <a:pt x="818" y="1879"/>
                  </a:cubicBezTo>
                  <a:cubicBezTo>
                    <a:pt x="753" y="1787"/>
                    <a:pt x="535" y="1728"/>
                    <a:pt x="509" y="1608"/>
                  </a:cubicBezTo>
                  <a:cubicBezTo>
                    <a:pt x="483" y="1488"/>
                    <a:pt x="570" y="1319"/>
                    <a:pt x="665" y="1159"/>
                  </a:cubicBezTo>
                  <a:cubicBezTo>
                    <a:pt x="760" y="999"/>
                    <a:pt x="964" y="692"/>
                    <a:pt x="1077" y="645"/>
                  </a:cubicBezTo>
                  <a:cubicBezTo>
                    <a:pt x="1190" y="598"/>
                    <a:pt x="1326" y="783"/>
                    <a:pt x="1346" y="879"/>
                  </a:cubicBezTo>
                  <a:cubicBezTo>
                    <a:pt x="1366" y="975"/>
                    <a:pt x="1263" y="1121"/>
                    <a:pt x="1199" y="1225"/>
                  </a:cubicBezTo>
                  <a:cubicBezTo>
                    <a:pt x="1135" y="1329"/>
                    <a:pt x="991" y="1410"/>
                    <a:pt x="960" y="1505"/>
                  </a:cubicBezTo>
                  <a:cubicBezTo>
                    <a:pt x="929" y="1600"/>
                    <a:pt x="949" y="1745"/>
                    <a:pt x="1013" y="1795"/>
                  </a:cubicBezTo>
                  <a:cubicBezTo>
                    <a:pt x="1077" y="1845"/>
                    <a:pt x="1273" y="1841"/>
                    <a:pt x="1346" y="1804"/>
                  </a:cubicBezTo>
                  <a:cubicBezTo>
                    <a:pt x="1419" y="1767"/>
                    <a:pt x="1433" y="1661"/>
                    <a:pt x="1450" y="1571"/>
                  </a:cubicBezTo>
                  <a:cubicBezTo>
                    <a:pt x="1467" y="1481"/>
                    <a:pt x="1421" y="1321"/>
                    <a:pt x="1450" y="1262"/>
                  </a:cubicBezTo>
                  <a:cubicBezTo>
                    <a:pt x="1479" y="1203"/>
                    <a:pt x="1579" y="1156"/>
                    <a:pt x="1622" y="1215"/>
                  </a:cubicBezTo>
                  <a:cubicBezTo>
                    <a:pt x="1665" y="1274"/>
                    <a:pt x="1670" y="1516"/>
                    <a:pt x="1706" y="1617"/>
                  </a:cubicBezTo>
                  <a:cubicBezTo>
                    <a:pt x="1742" y="1718"/>
                    <a:pt x="1789" y="1787"/>
                    <a:pt x="1837" y="1823"/>
                  </a:cubicBezTo>
                  <a:cubicBezTo>
                    <a:pt x="1885" y="1859"/>
                    <a:pt x="1946" y="1855"/>
                    <a:pt x="1996" y="1832"/>
                  </a:cubicBezTo>
                  <a:cubicBezTo>
                    <a:pt x="2046" y="1809"/>
                    <a:pt x="2107" y="1714"/>
                    <a:pt x="2136" y="1683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7045" name="AutoShape 5"/>
            <p:cNvSpPr>
              <a:spLocks noChangeShapeType="1"/>
            </p:cNvSpPr>
            <p:nvPr/>
          </p:nvSpPr>
          <p:spPr bwMode="auto">
            <a:xfrm>
              <a:off x="4485106" y="2473940"/>
              <a:ext cx="876015" cy="1328375"/>
            </a:xfrm>
            <a:prstGeom prst="straightConnector1">
              <a:avLst/>
            </a:prstGeom>
            <a:noFill/>
            <a:ln w="28575">
              <a:solidFill>
                <a:srgbClr val="006600"/>
              </a:solidFill>
              <a:prstDash val="dash"/>
              <a:round/>
              <a:headEnd type="none" w="med" len="med"/>
              <a:tailEnd type="arrow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7044" name="Text Box 4"/>
            <p:cNvSpPr txBox="1">
              <a:spLocks noChangeArrowheads="1"/>
            </p:cNvSpPr>
            <p:nvPr/>
          </p:nvSpPr>
          <p:spPr bwMode="auto">
            <a:xfrm>
              <a:off x="4825189" y="2550393"/>
              <a:ext cx="2532893" cy="2114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从根结点到</a:t>
              </a:r>
              <a:r>
                <a:rPr lang="en-US" altLang="zh-CN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  <a:r>
                <a: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结点的路径</a:t>
              </a:r>
            </a:p>
          </p:txBody>
        </p:sp>
        <p:sp>
          <p:nvSpPr>
            <p:cNvPr id="87043" name="AutoShape 3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2874300" y="2601362"/>
              <a:ext cx="659400" cy="517121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none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7042" name="AutoShape 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4885419" y="2782938"/>
              <a:ext cx="956715" cy="301566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none" w="sm" len="sm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73369" y="144242"/>
            <a:ext cx="46659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6.3 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二叉树先序、中序和后序遍历</a:t>
            </a:r>
          </a:p>
        </p:txBody>
      </p:sp>
      <p:pic>
        <p:nvPicPr>
          <p:cNvPr id="4" name="图片 3" descr="图片包含 图示&#10;&#10;描述已自动生成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57" y="3018731"/>
            <a:ext cx="3560705" cy="3553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3369" y="952160"/>
            <a:ext cx="2571768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改进算法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</a:p>
        </p:txBody>
      </p:sp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1253477" y="1699168"/>
            <a:ext cx="9685045" cy="4441825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defRPr sz="2000" b="1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Ancestor3(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bt,x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	           #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结点的祖先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path=[]</a:t>
            </a:r>
            <a:endParaRPr lang="zh-CN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_Ancestor3(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bt.b,x,path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return path                   #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返回祖先列表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</a:t>
            </a:r>
            <a:endParaRPr lang="zh-CN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_Ancestor3(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t,x,path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endParaRPr lang="zh-CN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if t==None: return False      #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空树返回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path.append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t.data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if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t.data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==x:</a:t>
            </a:r>
            <a:endParaRPr lang="zh-CN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path.pop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		    #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return True                #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找到后返回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if _Ancestor3(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t.lchild,x,path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or _Ancestor3(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t.rchild,x,path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  <a:endParaRPr lang="zh-CN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return True                #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在左或者右子树中找到后返回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zh-CN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else:			    #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在左或者右子树中都没有找到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path.pop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                #x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结点处理完毕，回退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73369" y="144242"/>
            <a:ext cx="46659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6.3 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二叉树先序、中序和后序遍历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82036" y="760501"/>
            <a:ext cx="5500726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改为用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path[0..d]</a:t>
            </a:r>
            <a:r>
              <a:rPr lang="zh-CN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存放根到</a:t>
            </a:r>
            <a:r>
              <a:rPr lang="en-US" altLang="zh-CN" sz="2000" i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x</a:t>
            </a:r>
            <a:r>
              <a:rPr lang="zh-CN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结点的路径</a:t>
            </a:r>
          </a:p>
        </p:txBody>
      </p:sp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1167456" y="1245840"/>
            <a:ext cx="9857088" cy="5549900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defRPr sz="2000" b="1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res=[]                              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存放祖先</a:t>
            </a: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Ancestor4(bt,x):			       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结点的祖先</a:t>
            </a: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global res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res=[]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path=[None]*100			       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假设路径长度最大为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d=-1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_Ancestor4(bt.b,x,path,d)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return res                       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返回祖先列表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_Ancestor4(t,x,path,d):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global res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if t==None: return False         	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空树返回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d+=1; path[d]=t.data		       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结点值添加到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if t.data==x: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for i in range(d):		       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path[0..d-1]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复制到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	 res.append(path[i])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return True                         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找到后返回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if _Ancestor4(t.lchild,x,path,d) or _Ancestor4(t.rchild,x,path,d):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return True                         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在左或者右子树中找到后返回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73369" y="144242"/>
            <a:ext cx="46659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6.3 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二叉树先序、中序和后序遍历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ldLvl="0" animBg="1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1"/>
            </p:custDataLst>
          </p:nvPr>
        </p:nvSpPr>
        <p:spPr>
          <a:xfrm>
            <a:off x="942445" y="1675400"/>
            <a:ext cx="5857916" cy="4718685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>
            <a:defPPr>
              <a:defRPr lang="zh-CN"/>
            </a:defPPr>
            <a:lvl1pPr>
              <a:lnSpc>
                <a:spcPct val="90000"/>
              </a:lnSpc>
              <a:defRPr sz="2000" b="1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主程序</a:t>
            </a: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b=BTNode('A')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p1=BTNode('B');p2=BTNode('C')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p3=BTNode('D');p4=BTNode('E')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p5=BTNode('F');p6=BTNode('G')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b.lchild=p1;b.rchild=p2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p1.lchild=p3;p3.rchild=p6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p2.lchild=p4;p2.rchild=p5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bt=BTree()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bt.SetRoot(b)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print("bt:",end='  ');print(bt.DispBTree())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x='G'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print("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解法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"+x+"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的祖先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",Ancestor1(bt,x))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print("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解法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"+x+"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的祖先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",Ancestor2(bt,x))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print("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解法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"+x+"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的祖先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",Ancestor3(bt,x))</a:t>
            </a: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print("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解法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"+x+"</a:t>
            </a:r>
            <a:r>
              <a: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的祖先</a:t>
            </a:r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",Ancestor4(bt,x))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037147" y="4036797"/>
            <a:ext cx="34385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组合 4"/>
          <p:cNvGrpSpPr/>
          <p:nvPr/>
        </p:nvGrpSpPr>
        <p:grpSpPr>
          <a:xfrm>
            <a:off x="8702114" y="1503968"/>
            <a:ext cx="1900083" cy="1925032"/>
            <a:chOff x="1150124" y="3032607"/>
            <a:chExt cx="1900083" cy="1925032"/>
          </a:xfrm>
        </p:grpSpPr>
        <p:sp>
          <p:nvSpPr>
            <p:cNvPr id="6" name="Line 34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2214546" y="3286124"/>
              <a:ext cx="201626" cy="255318"/>
            </a:xfrm>
            <a:prstGeom prst="line">
              <a:avLst/>
            </a:prstGeom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i="1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" name="Freeform 45"/>
            <p:cNvSpPr/>
            <p:nvPr>
              <p:custDataLst>
                <p:tags r:id="rId5"/>
              </p:custDataLst>
            </p:nvPr>
          </p:nvSpPr>
          <p:spPr bwMode="auto">
            <a:xfrm>
              <a:off x="2204420" y="3770162"/>
              <a:ext cx="208179" cy="328087"/>
            </a:xfrm>
            <a:custGeom>
              <a:avLst/>
              <a:gdLst/>
              <a:ahLst/>
              <a:cxnLst>
                <a:cxn ang="0">
                  <a:pos x="233" y="0"/>
                </a:cxn>
                <a:cxn ang="0">
                  <a:pos x="0" y="383"/>
                </a:cxn>
              </a:cxnLst>
              <a:rect l="0" t="0" r="r" b="b"/>
              <a:pathLst>
                <a:path w="233" h="383">
                  <a:moveTo>
                    <a:pt x="233" y="0"/>
                  </a:moveTo>
                  <a:lnTo>
                    <a:pt x="0" y="383"/>
                  </a:lnTo>
                </a:path>
              </a:pathLst>
            </a:custGeom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i="1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" name="Line 44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369024" y="4327825"/>
              <a:ext cx="308248" cy="334084"/>
            </a:xfrm>
            <a:prstGeom prst="line">
              <a:avLst/>
            </a:prstGeom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i="1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Freeform 43"/>
            <p:cNvSpPr/>
            <p:nvPr>
              <p:custDataLst>
                <p:tags r:id="rId7"/>
              </p:custDataLst>
            </p:nvPr>
          </p:nvSpPr>
          <p:spPr bwMode="auto">
            <a:xfrm>
              <a:off x="2579678" y="3739324"/>
              <a:ext cx="234983" cy="3657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3" y="427"/>
                </a:cxn>
              </a:cxnLst>
              <a:rect l="0" t="0" r="r" b="b"/>
              <a:pathLst>
                <a:path w="263" h="427">
                  <a:moveTo>
                    <a:pt x="0" y="0"/>
                  </a:moveTo>
                  <a:lnTo>
                    <a:pt x="263" y="427"/>
                  </a:lnTo>
                </a:path>
              </a:pathLst>
            </a:custGeom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i="1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Line 42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1296653" y="3705059"/>
              <a:ext cx="285911" cy="406897"/>
            </a:xfrm>
            <a:prstGeom prst="line">
              <a:avLst/>
            </a:prstGeom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i="1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Line 41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1632598" y="3155105"/>
              <a:ext cx="477114" cy="409467"/>
            </a:xfrm>
            <a:prstGeom prst="line">
              <a:avLst/>
            </a:prstGeom>
            <a:ln w="1270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pPr>
                <a:lnSpc>
                  <a:spcPts val="2000"/>
                </a:lnSpc>
              </a:pPr>
              <a:endParaRPr lang="zh-CN" altLang="en-US" i="1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Oval 40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955141" y="3032607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</a:p>
          </p:txBody>
        </p:sp>
        <p:sp>
          <p:nvSpPr>
            <p:cNvPr id="13" name="Oval 39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486069" y="3482335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38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357204" y="3520883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</a:p>
          </p:txBody>
        </p:sp>
        <p:sp>
          <p:nvSpPr>
            <p:cNvPr id="15" name="Oval 37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065038" y="4099105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36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726207" y="4099105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35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150124" y="4111954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18" name="Oval 33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568268" y="4633639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</a:schemeClr>
                </a:gs>
                <a:gs pos="0">
                  <a:srgbClr val="3B3E4D">
                    <a:lumMod val="90000"/>
                    <a:lumOff val="10000"/>
                  </a:srgbClr>
                </a:gs>
                <a:gs pos="50000">
                  <a:srgbClr val="3B3E4D">
                    <a:lumMod val="95000"/>
                    <a:lumOff val="5000"/>
                  </a:srgbClr>
                </a:gs>
                <a:gs pos="100000">
                  <a:srgbClr val="3B3E4D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6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lnSpc>
                  <a:spcPts val="2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G</a:t>
              </a: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073369" y="144242"/>
            <a:ext cx="46659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6.3 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二叉树先序、中序和后序遍历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970465" y="844415"/>
            <a:ext cx="1393356" cy="517274"/>
            <a:chOff x="1396240" y="2304668"/>
            <a:chExt cx="2107000" cy="480002"/>
          </a:xfrm>
        </p:grpSpPr>
        <p:sp>
          <p:nvSpPr>
            <p:cNvPr id="24" name="矩形: 圆角 23"/>
            <p:cNvSpPr/>
            <p:nvPr>
              <p:custDataLst>
                <p:tags r:id="rId2"/>
              </p:custDataLst>
            </p:nvPr>
          </p:nvSpPr>
          <p:spPr>
            <a:xfrm>
              <a:off x="1396240" y="2304668"/>
              <a:ext cx="2107000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lt1"/>
                </a:solidFill>
              </a:endParaRPr>
            </a:p>
          </p:txBody>
        </p:sp>
        <p:sp>
          <p:nvSpPr>
            <p:cNvPr id="25" name="文本框 24"/>
            <p:cNvSpPr txBox="1"/>
            <p:nvPr>
              <p:custDataLst>
                <p:tags r:id="rId3"/>
              </p:custDataLst>
            </p:nvPr>
          </p:nvSpPr>
          <p:spPr>
            <a:xfrm>
              <a:off x="1433295" y="2360437"/>
              <a:ext cx="1853232" cy="370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程序验证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5753181" y="2719108"/>
            <a:ext cx="1900083" cy="1925032"/>
            <a:chOff x="1150124" y="3032607"/>
            <a:chExt cx="1900083" cy="1925032"/>
          </a:xfrm>
        </p:grpSpPr>
        <p:sp>
          <p:nvSpPr>
            <p:cNvPr id="7" name="Line 34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2214546" y="3286124"/>
              <a:ext cx="201626" cy="255318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" name="Freeform 45"/>
            <p:cNvSpPr/>
            <p:nvPr>
              <p:custDataLst>
                <p:tags r:id="rId8"/>
              </p:custDataLst>
            </p:nvPr>
          </p:nvSpPr>
          <p:spPr bwMode="auto">
            <a:xfrm>
              <a:off x="2204420" y="3770162"/>
              <a:ext cx="208179" cy="328087"/>
            </a:xfrm>
            <a:custGeom>
              <a:avLst/>
              <a:gdLst/>
              <a:ahLst/>
              <a:cxnLst>
                <a:cxn ang="0">
                  <a:pos x="233" y="0"/>
                </a:cxn>
                <a:cxn ang="0">
                  <a:pos x="0" y="383"/>
                </a:cxn>
              </a:cxnLst>
              <a:rect l="0" t="0" r="r" b="b"/>
              <a:pathLst>
                <a:path w="233" h="383">
                  <a:moveTo>
                    <a:pt x="233" y="0"/>
                  </a:moveTo>
                  <a:lnTo>
                    <a:pt x="0" y="383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Line 44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1369024" y="4327825"/>
              <a:ext cx="308248" cy="334084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Freeform 43"/>
            <p:cNvSpPr/>
            <p:nvPr>
              <p:custDataLst>
                <p:tags r:id="rId10"/>
              </p:custDataLst>
            </p:nvPr>
          </p:nvSpPr>
          <p:spPr bwMode="auto">
            <a:xfrm>
              <a:off x="2579678" y="3739324"/>
              <a:ext cx="234983" cy="3657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3" y="427"/>
                </a:cxn>
              </a:cxnLst>
              <a:rect l="0" t="0" r="r" b="b"/>
              <a:pathLst>
                <a:path w="263" h="427">
                  <a:moveTo>
                    <a:pt x="0" y="0"/>
                  </a:moveTo>
                  <a:lnTo>
                    <a:pt x="263" y="427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Line 42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1296653" y="3705059"/>
              <a:ext cx="285911" cy="406897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Line 41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H="1">
              <a:off x="1632598" y="3155105"/>
              <a:ext cx="477114" cy="409467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Oval 40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955141" y="3032607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</a:p>
          </p:txBody>
        </p:sp>
        <p:sp>
          <p:nvSpPr>
            <p:cNvPr id="14" name="Oval 39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486069" y="3482335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15" name="Oval 38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357204" y="3520883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</a:p>
          </p:txBody>
        </p:sp>
        <p:sp>
          <p:nvSpPr>
            <p:cNvPr id="16" name="Oval 37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065038" y="4099105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17" name="Oval 36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2726207" y="4099105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</a:p>
          </p:txBody>
        </p:sp>
        <p:sp>
          <p:nvSpPr>
            <p:cNvPr id="18" name="Oval 35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50124" y="4111954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19" name="Oval 33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568268" y="4633639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G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724896" y="3356932"/>
            <a:ext cx="28575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中序序列为：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DGBAECF</a:t>
            </a:r>
            <a:r>
              <a:rPr lang="zh-CN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</a:p>
        </p:txBody>
      </p:sp>
      <p:sp>
        <p:nvSpPr>
          <p:cNvPr id="21" name="右箭头 20"/>
          <p:cNvSpPr/>
          <p:nvPr>
            <p:custDataLst>
              <p:tags r:id="rId1"/>
            </p:custDataLst>
          </p:nvPr>
        </p:nvSpPr>
        <p:spPr>
          <a:xfrm>
            <a:off x="8010516" y="3428369"/>
            <a:ext cx="500066" cy="353225"/>
          </a:xfrm>
          <a:prstGeom prst="rightArrow">
            <a:avLst/>
          </a:prstGeom>
          <a:gradFill>
            <a:gsLst>
              <a:gs pos="0">
                <a:srgbClr val="C0262E"/>
              </a:gs>
              <a:gs pos="100000">
                <a:srgbClr val="CD5158"/>
              </a:gs>
            </a:gsLst>
          </a:gradFill>
          <a:ln>
            <a:solidFill>
              <a:schemeClr val="accent2"/>
            </a:solidFill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073369" y="1401264"/>
            <a:ext cx="1951380" cy="517274"/>
            <a:chOff x="1396240" y="2304668"/>
            <a:chExt cx="2107000" cy="480002"/>
          </a:xfrm>
        </p:grpSpPr>
        <p:sp>
          <p:nvSpPr>
            <p:cNvPr id="29" name="矩形: 圆角 28"/>
            <p:cNvSpPr/>
            <p:nvPr>
              <p:custDataLst>
                <p:tags r:id="rId5"/>
              </p:custDataLst>
            </p:nvPr>
          </p:nvSpPr>
          <p:spPr>
            <a:xfrm>
              <a:off x="1396240" y="2304668"/>
              <a:ext cx="2107000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lt1"/>
                </a:solidFill>
              </a:endParaRPr>
            </a:p>
          </p:txBody>
        </p:sp>
        <p:sp>
          <p:nvSpPr>
            <p:cNvPr id="30" name="文本框 29"/>
            <p:cNvSpPr txBox="1"/>
            <p:nvPr>
              <p:custDataLst>
                <p:tags r:id="rId6"/>
              </p:custDataLst>
            </p:nvPr>
          </p:nvSpPr>
          <p:spPr>
            <a:xfrm>
              <a:off x="1433295" y="2360437"/>
              <a:ext cx="1853232" cy="370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000" b="1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）中序遍历</a:t>
              </a: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073369" y="144242"/>
            <a:ext cx="46659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6.3 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二叉树先序、中序和后序遍历</a:t>
            </a:r>
          </a:p>
        </p:txBody>
      </p:sp>
      <p:sp>
        <p:nvSpPr>
          <p:cNvPr id="32" name="TextBox 4"/>
          <p:cNvSpPr txBox="1"/>
          <p:nvPr/>
        </p:nvSpPr>
        <p:spPr>
          <a:xfrm>
            <a:off x="1423180" y="1978637"/>
            <a:ext cx="3860372" cy="2677795"/>
          </a:xfrm>
          <a:prstGeom prst="rect">
            <a:avLst/>
          </a:prstGeom>
          <a:noFill/>
          <a:ln w="38100">
            <a:noFill/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>
            <a:defPPr>
              <a:defRPr lang="zh-CN"/>
            </a:defPPr>
            <a:lvl1pPr marL="252095" indent="-252095">
              <a:lnSpc>
                <a:spcPct val="2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 sz="2000" b="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中序遍历左子树。</a:t>
            </a: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访问根结点。</a:t>
            </a: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中序遍历右子树。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745279" y="5565724"/>
            <a:ext cx="857244" cy="731098"/>
            <a:chOff x="479938" y="5188184"/>
            <a:chExt cx="857244" cy="731098"/>
          </a:xfrm>
        </p:grpSpPr>
        <p:sp>
          <p:nvSpPr>
            <p:cNvPr id="38" name="椭圆 37"/>
            <p:cNvSpPr/>
            <p:nvPr>
              <p:custDataLst>
                <p:tags r:id="rId3"/>
              </p:custDataLst>
            </p:nvPr>
          </p:nvSpPr>
          <p:spPr>
            <a:xfrm>
              <a:off x="479938" y="5188184"/>
              <a:ext cx="857244" cy="7310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lt1"/>
                </a:solidFill>
              </a:endParaRPr>
            </a:p>
          </p:txBody>
        </p:sp>
        <p:sp>
          <p:nvSpPr>
            <p:cNvPr id="39" name="文本框 14"/>
            <p:cNvSpPr txBox="1"/>
            <p:nvPr>
              <p:custDataLst>
                <p:tags r:id="rId4"/>
              </p:custDataLst>
            </p:nvPr>
          </p:nvSpPr>
          <p:spPr>
            <a:xfrm>
              <a:off x="608469" y="5370952"/>
              <a:ext cx="6400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</a:t>
              </a:r>
              <a:endParaRPr lang="zh-CN" altLang="en-US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TextBox 25"/>
          <p:cNvSpPr txBox="1"/>
          <p:nvPr>
            <p:custDataLst>
              <p:tags r:id="rId2"/>
            </p:custDataLst>
          </p:nvPr>
        </p:nvSpPr>
        <p:spPr>
          <a:xfrm>
            <a:off x="2731054" y="5482114"/>
            <a:ext cx="875738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在一棵二叉树的中序序列中，根结点值将其序列分为前后两部分，前部分为左子树的中序序列，后部分为右子树的中序序列。</a:t>
            </a:r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1038673" y="847545"/>
            <a:ext cx="4292083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kumimoji="0" sz="2000" b="0" i="0" u="none" strike="noStrike" cap="none" spc="0" normalizeH="0" baseline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6.3.1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二叉树遍历的概念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ldLvl="0" animBg="1"/>
      <p:bldP spid="31" grpId="0"/>
      <p:bldP spid="32" grpId="0" bldLvl="0" animBg="1"/>
      <p:bldP spid="40" grpId="0"/>
      <p:bldP spid="4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图示&#10;&#10;描述已自动生成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44546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22" y="6489412"/>
            <a:ext cx="842493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本课件版权归清华大学出版社所有，仅提供教师教学使用，其他用途一律视为侵权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5"/>
          <p:cNvGrpSpPr/>
          <p:nvPr/>
        </p:nvGrpSpPr>
        <p:grpSpPr>
          <a:xfrm>
            <a:off x="5145958" y="2721032"/>
            <a:ext cx="1900083" cy="1925032"/>
            <a:chOff x="1150124" y="3032607"/>
            <a:chExt cx="1900083" cy="1925032"/>
          </a:xfrm>
        </p:grpSpPr>
        <p:sp>
          <p:nvSpPr>
            <p:cNvPr id="7" name="Line 34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2214546" y="3286124"/>
              <a:ext cx="201626" cy="255318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" name="Freeform 45"/>
            <p:cNvSpPr/>
            <p:nvPr>
              <p:custDataLst>
                <p:tags r:id="rId7"/>
              </p:custDataLst>
            </p:nvPr>
          </p:nvSpPr>
          <p:spPr bwMode="auto">
            <a:xfrm>
              <a:off x="2204420" y="3770162"/>
              <a:ext cx="208179" cy="328087"/>
            </a:xfrm>
            <a:custGeom>
              <a:avLst/>
              <a:gdLst/>
              <a:ahLst/>
              <a:cxnLst>
                <a:cxn ang="0">
                  <a:pos x="233" y="0"/>
                </a:cxn>
                <a:cxn ang="0">
                  <a:pos x="0" y="383"/>
                </a:cxn>
              </a:cxnLst>
              <a:rect l="0" t="0" r="r" b="b"/>
              <a:pathLst>
                <a:path w="233" h="383">
                  <a:moveTo>
                    <a:pt x="233" y="0"/>
                  </a:moveTo>
                  <a:lnTo>
                    <a:pt x="0" y="383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Line 44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1369024" y="4327825"/>
              <a:ext cx="308248" cy="334084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Freeform 43"/>
            <p:cNvSpPr/>
            <p:nvPr>
              <p:custDataLst>
                <p:tags r:id="rId9"/>
              </p:custDataLst>
            </p:nvPr>
          </p:nvSpPr>
          <p:spPr bwMode="auto">
            <a:xfrm>
              <a:off x="2579678" y="3739324"/>
              <a:ext cx="234983" cy="3657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3" y="427"/>
                </a:cxn>
              </a:cxnLst>
              <a:rect l="0" t="0" r="r" b="b"/>
              <a:pathLst>
                <a:path w="263" h="427">
                  <a:moveTo>
                    <a:pt x="0" y="0"/>
                  </a:moveTo>
                  <a:lnTo>
                    <a:pt x="263" y="427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1" name="Line 42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H="1">
              <a:off x="1296653" y="3705059"/>
              <a:ext cx="285911" cy="406897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2" name="Line 41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H="1">
              <a:off x="1632598" y="3155105"/>
              <a:ext cx="477114" cy="409467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3" name="Oval 40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955141" y="3032607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</a:p>
          </p:txBody>
        </p:sp>
        <p:sp>
          <p:nvSpPr>
            <p:cNvPr id="14" name="Oval 39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486069" y="3482335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15" name="Oval 38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357204" y="3520883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</a:p>
          </p:txBody>
        </p:sp>
        <p:sp>
          <p:nvSpPr>
            <p:cNvPr id="16" name="Oval 37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065038" y="4099105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17" name="Oval 36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726207" y="4099105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</a:p>
          </p:txBody>
        </p:sp>
        <p:sp>
          <p:nvSpPr>
            <p:cNvPr id="18" name="Oval 3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150124" y="4111954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19" name="Oval 33"/>
            <p:cNvSpPr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568268" y="4633639"/>
              <a:ext cx="324000" cy="324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110000"/>
                    <a:satMod val="105000"/>
                    <a:tint val="67000"/>
                  </a:schemeClr>
                </a:gs>
                <a:gs pos="50000">
                  <a:schemeClr val="accent5">
                    <a:lumMod val="105000"/>
                    <a:satMod val="103000"/>
                    <a:tint val="73000"/>
                  </a:schemeClr>
                </a:gs>
                <a:gs pos="100000">
                  <a:schemeClr val="accent5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5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G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7860601" y="3292536"/>
            <a:ext cx="28575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后序序列为：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GDBEFCA</a:t>
            </a:r>
            <a:r>
              <a:rPr lang="zh-CN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。</a:t>
            </a:r>
          </a:p>
        </p:txBody>
      </p:sp>
      <p:sp>
        <p:nvSpPr>
          <p:cNvPr id="21" name="右箭头 20"/>
          <p:cNvSpPr/>
          <p:nvPr>
            <p:custDataLst>
              <p:tags r:id="rId1"/>
            </p:custDataLst>
          </p:nvPr>
        </p:nvSpPr>
        <p:spPr>
          <a:xfrm>
            <a:off x="7146221" y="3363974"/>
            <a:ext cx="500066" cy="324000"/>
          </a:xfrm>
          <a:prstGeom prst="rightArrow">
            <a:avLst/>
          </a:prstGeom>
          <a:gradFill>
            <a:gsLst>
              <a:gs pos="0">
                <a:srgbClr val="C0262E"/>
              </a:gs>
              <a:gs pos="100000">
                <a:srgbClr val="CD5158"/>
              </a:gs>
            </a:gsLst>
          </a:gradFill>
          <a:ln>
            <a:solidFill>
              <a:schemeClr val="accent2"/>
            </a:solidFill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1073369" y="1537448"/>
            <a:ext cx="1951380" cy="517274"/>
            <a:chOff x="1396240" y="2304668"/>
            <a:chExt cx="2107000" cy="480002"/>
          </a:xfrm>
        </p:grpSpPr>
        <p:sp>
          <p:nvSpPr>
            <p:cNvPr id="29" name="矩形: 圆角 28"/>
            <p:cNvSpPr/>
            <p:nvPr>
              <p:custDataLst>
                <p:tags r:id="rId4"/>
              </p:custDataLst>
            </p:nvPr>
          </p:nvSpPr>
          <p:spPr>
            <a:xfrm>
              <a:off x="1396240" y="2304668"/>
              <a:ext cx="2107000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lt1"/>
                </a:solidFill>
              </a:endParaRPr>
            </a:p>
          </p:txBody>
        </p:sp>
        <p:sp>
          <p:nvSpPr>
            <p:cNvPr id="30" name="文本框 29"/>
            <p:cNvSpPr txBox="1"/>
            <p:nvPr>
              <p:custDataLst>
                <p:tags r:id="rId5"/>
              </p:custDataLst>
            </p:nvPr>
          </p:nvSpPr>
          <p:spPr>
            <a:xfrm>
              <a:off x="1433295" y="2360437"/>
              <a:ext cx="1853232" cy="370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000" b="1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）后序遍历</a:t>
              </a: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073369" y="144242"/>
            <a:ext cx="46659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6.3 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二叉树先序、中序和后序遍历</a:t>
            </a:r>
          </a:p>
        </p:txBody>
      </p:sp>
      <p:sp>
        <p:nvSpPr>
          <p:cNvPr id="32" name="TextBox 4"/>
          <p:cNvSpPr txBox="1"/>
          <p:nvPr/>
        </p:nvSpPr>
        <p:spPr>
          <a:xfrm>
            <a:off x="1423180" y="2114821"/>
            <a:ext cx="2748442" cy="2677795"/>
          </a:xfrm>
          <a:prstGeom prst="rect">
            <a:avLst/>
          </a:prstGeom>
          <a:noFill/>
          <a:ln w="38100">
            <a:noFill/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 rtlCol="0">
            <a:spAutoFit/>
          </a:bodyPr>
          <a:lstStyle>
            <a:defPPr>
              <a:defRPr lang="zh-CN"/>
            </a:defPPr>
            <a:lvl1pPr marL="252095" indent="-252095">
              <a:lnSpc>
                <a:spcPct val="250000"/>
              </a:lnSpc>
              <a:spcBef>
                <a:spcPts val="600"/>
              </a:spcBef>
              <a:buFont typeface="Wingdings" panose="05000000000000000000" pitchFamily="2" charset="2"/>
              <a:buChar char="n"/>
              <a:defRPr sz="2000" b="0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后序遍历左子树。</a:t>
            </a: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后序遍历右子树。</a:t>
            </a:r>
          </a:p>
          <a:p>
            <a:pPr marL="0" indent="0">
              <a:buNone/>
            </a:pP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访问根结点。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745279" y="5701908"/>
            <a:ext cx="857244" cy="731098"/>
            <a:chOff x="479938" y="5188184"/>
            <a:chExt cx="857244" cy="731098"/>
          </a:xfrm>
        </p:grpSpPr>
        <p:sp>
          <p:nvSpPr>
            <p:cNvPr id="34" name="椭圆 33"/>
            <p:cNvSpPr/>
            <p:nvPr>
              <p:custDataLst>
                <p:tags r:id="rId2"/>
              </p:custDataLst>
            </p:nvPr>
          </p:nvSpPr>
          <p:spPr>
            <a:xfrm>
              <a:off x="479938" y="5188184"/>
              <a:ext cx="857244" cy="7310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solidFill>
                  <a:schemeClr val="lt1"/>
                </a:solidFill>
              </a:endParaRPr>
            </a:p>
          </p:txBody>
        </p:sp>
        <p:sp>
          <p:nvSpPr>
            <p:cNvPr id="35" name="文本框 14"/>
            <p:cNvSpPr txBox="1"/>
            <p:nvPr>
              <p:custDataLst>
                <p:tags r:id="rId3"/>
              </p:custDataLst>
            </p:nvPr>
          </p:nvSpPr>
          <p:spPr>
            <a:xfrm>
              <a:off x="608469" y="5370952"/>
              <a:ext cx="6400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说明</a:t>
              </a:r>
              <a:endParaRPr lang="zh-CN" altLang="en-US" b="1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" name="TextBox 25"/>
          <p:cNvSpPr txBox="1"/>
          <p:nvPr/>
        </p:nvSpPr>
        <p:spPr>
          <a:xfrm>
            <a:off x="2784817" y="5894098"/>
            <a:ext cx="8757389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在一棵二叉树的后序序列中，最后一个元素即为根结点对应的结点值。</a:t>
            </a:r>
          </a:p>
        </p:txBody>
      </p:sp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1038673" y="847545"/>
            <a:ext cx="4292083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kumimoji="0" sz="2000" b="0" i="0" u="none" strike="noStrike" cap="none" spc="0" normalizeH="0" baseline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6.3.1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二叉树遍历的概念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bldLvl="0" animBg="1"/>
      <p:bldP spid="31" grpId="0"/>
      <p:bldP spid="32" grpId="0" bldLvl="0" animBg="1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卡通人物&#10;&#10;描述已自动生成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2"/>
          <a:stretch>
            <a:fillRect/>
          </a:stretch>
        </p:blipFill>
        <p:spPr>
          <a:xfrm>
            <a:off x="231111" y="2089750"/>
            <a:ext cx="3692986" cy="4352925"/>
          </a:xfrm>
          <a:prstGeom prst="rect">
            <a:avLst/>
          </a:prstGeom>
        </p:spPr>
      </p:pic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3924097" y="2512533"/>
            <a:ext cx="7858180" cy="3980180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b="1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PreOrder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	        	#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先序遍历的递归算法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_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PreOrder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bt.b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_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PreOrder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(t):              	#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PreOrder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方法调用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 t!=None:</a:t>
            </a:r>
            <a:endParaRPr lang="zh-CN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print(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t.data,end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 ')		#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访问根结点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_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PreOrder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t.lchild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		#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先序遍历左子树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_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PreOrder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t.rchild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		#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先序遍历右子树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073369" y="1386980"/>
            <a:ext cx="3051512" cy="517274"/>
            <a:chOff x="1396240" y="2304668"/>
            <a:chExt cx="1890287" cy="480002"/>
          </a:xfrm>
        </p:grpSpPr>
        <p:sp>
          <p:nvSpPr>
            <p:cNvPr id="13" name="矩形: 圆角 12"/>
            <p:cNvSpPr/>
            <p:nvPr>
              <p:custDataLst>
                <p:tags r:id="rId2"/>
              </p:custDataLst>
            </p:nvPr>
          </p:nvSpPr>
          <p:spPr>
            <a:xfrm>
              <a:off x="1396240" y="2304668"/>
              <a:ext cx="1890287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lt1"/>
                </a:solidFill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3"/>
              </p:custDataLst>
            </p:nvPr>
          </p:nvSpPr>
          <p:spPr>
            <a:xfrm>
              <a:off x="1433295" y="2360437"/>
              <a:ext cx="1853232" cy="370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）先序遍历的递归算法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073369" y="144242"/>
            <a:ext cx="46659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6.3 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二叉树先序、中序和后序遍历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038673" y="847545"/>
            <a:ext cx="4846561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kumimoji="0" sz="2000" b="0" i="0" u="none" strike="noStrike" cap="none" spc="0" normalizeH="0" baseline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6.3.2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先序、中序和后序遍历递归算法</a:t>
            </a:r>
          </a:p>
        </p:txBody>
      </p:sp>
      <p:sp>
        <p:nvSpPr>
          <p:cNvPr id="2" name="对话气泡: 矩形 1">
            <a:extLst>
              <a:ext uri="{FF2B5EF4-FFF2-40B4-BE49-F238E27FC236}">
                <a16:creationId xmlns:a16="http://schemas.microsoft.com/office/drawing/2014/main" id="{8DDD84F0-70ED-5894-65A1-7B51BA5A58D2}"/>
              </a:ext>
            </a:extLst>
          </p:cNvPr>
          <p:cNvSpPr/>
          <p:nvPr/>
        </p:nvSpPr>
        <p:spPr>
          <a:xfrm>
            <a:off x="5945052" y="604617"/>
            <a:ext cx="5945148" cy="1981151"/>
          </a:xfrm>
          <a:prstGeom prst="wedgeRectCallout">
            <a:avLst>
              <a:gd name="adj1" fmla="val -41692"/>
              <a:gd name="adj2" fmla="val 781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Source Code Pro" panose="020B0509030403020204" pitchFamily="49" charset="0"/>
              </a:rPr>
              <a:t>_*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ea typeface="-apple-system"/>
              </a:rPr>
              <a:t>：当使用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Source Code Pro" panose="020B0509030403020204" pitchFamily="49" charset="0"/>
              </a:rPr>
              <a:t>from &lt;module&gt; import *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ea typeface="-apple-system"/>
              </a:rPr>
              <a:t>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语句调用某个模块中的所有变量和方法时，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Source Code Pro" panose="020B0509030403020204" pitchFamily="49" charset="0"/>
              </a:rPr>
              <a:t>以 _ 开头的变量和方法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ea typeface="-apple-system"/>
              </a:rPr>
              <a:t>不会被导入进脚本中，不属于API。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ea typeface="-apple-system"/>
            </a:endParaRPr>
          </a:p>
          <a:p>
            <a:pPr algn="just"/>
            <a:b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这类似于其他语言中的私有变量 private，同时意味着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该方法或属性不应该被从外部直接调用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。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1B6BEC4-06C7-96D5-6BC9-5A1D7B8CA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380044" y="2521731"/>
            <a:ext cx="2279496" cy="2801359"/>
            <a:chOff x="506805" y="1365389"/>
            <a:chExt cx="2279496" cy="2801359"/>
          </a:xfrm>
        </p:grpSpPr>
        <p:sp>
          <p:nvSpPr>
            <p:cNvPr id="5" name="Freeform 70"/>
            <p:cNvSpPr/>
            <p:nvPr>
              <p:custDataLst>
                <p:tags r:id="rId17"/>
              </p:custDataLst>
            </p:nvPr>
          </p:nvSpPr>
          <p:spPr bwMode="auto">
            <a:xfrm>
              <a:off x="1872681" y="2710446"/>
              <a:ext cx="223599" cy="367110"/>
            </a:xfrm>
            <a:custGeom>
              <a:avLst/>
              <a:gdLst/>
              <a:ahLst/>
              <a:cxnLst>
                <a:cxn ang="0">
                  <a:pos x="233" y="0"/>
                </a:cxn>
                <a:cxn ang="0">
                  <a:pos x="0" y="383"/>
                </a:cxn>
              </a:cxnLst>
              <a:rect l="0" t="0" r="r" b="b"/>
              <a:pathLst>
                <a:path w="233" h="383">
                  <a:moveTo>
                    <a:pt x="233" y="0"/>
                  </a:moveTo>
                  <a:lnTo>
                    <a:pt x="0" y="383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" name="Line 69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975250" y="3335442"/>
              <a:ext cx="330845" cy="373177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7" name="Freeform 68"/>
            <p:cNvSpPr/>
            <p:nvPr>
              <p:custDataLst>
                <p:tags r:id="rId19"/>
              </p:custDataLst>
            </p:nvPr>
          </p:nvSpPr>
          <p:spPr bwMode="auto">
            <a:xfrm>
              <a:off x="2276373" y="2676061"/>
              <a:ext cx="251928" cy="4095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3" y="427"/>
                </a:cxn>
              </a:cxnLst>
              <a:rect l="0" t="0" r="r" b="b"/>
              <a:pathLst>
                <a:path w="263" h="427">
                  <a:moveTo>
                    <a:pt x="0" y="0"/>
                  </a:moveTo>
                  <a:lnTo>
                    <a:pt x="263" y="427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8" name="Line 67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flipH="1">
              <a:off x="897345" y="2637630"/>
              <a:ext cx="307575" cy="456106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9" name="Line 66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 flipH="1">
              <a:off x="1258543" y="2021736"/>
              <a:ext cx="512962" cy="458128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0" name="Oval 65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604565" y="1884196"/>
              <a:ext cx="272163" cy="299351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</a:p>
          </p:txBody>
        </p:sp>
        <p:sp>
          <p:nvSpPr>
            <p:cNvPr id="11" name="Oval 64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100708" y="2387834"/>
              <a:ext cx="272163" cy="299351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12" name="Oval 63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036586" y="2431321"/>
              <a:ext cx="272163" cy="299351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</a:p>
          </p:txBody>
        </p:sp>
        <p:sp>
          <p:nvSpPr>
            <p:cNvPr id="13" name="Oval 62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722941" y="3078566"/>
              <a:ext cx="272163" cy="299351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14" name="Oval 61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433196" y="3078566"/>
              <a:ext cx="272163" cy="299351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</a:p>
          </p:txBody>
        </p:sp>
        <p:sp>
          <p:nvSpPr>
            <p:cNvPr id="15" name="Oval 60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740522" y="3093736"/>
              <a:ext cx="271152" cy="298340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16" name="Line 59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1846375" y="2141072"/>
              <a:ext cx="253952" cy="313510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7" name="Oval 58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189743" y="3677269"/>
              <a:ext cx="271152" cy="299351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G</a:t>
              </a:r>
            </a:p>
          </p:txBody>
        </p:sp>
        <p:sp>
          <p:nvSpPr>
            <p:cNvPr id="18" name="Freeform 56"/>
            <p:cNvSpPr/>
            <p:nvPr/>
          </p:nvSpPr>
          <p:spPr bwMode="auto">
            <a:xfrm>
              <a:off x="644405" y="1430113"/>
              <a:ext cx="2141896" cy="2736635"/>
            </a:xfrm>
            <a:custGeom>
              <a:avLst/>
              <a:gdLst/>
              <a:ahLst/>
              <a:cxnLst>
                <a:cxn ang="0">
                  <a:pos x="977" y="228"/>
                </a:cxn>
                <a:cxn ang="0">
                  <a:pos x="920" y="440"/>
                </a:cxn>
                <a:cxn ang="0">
                  <a:pos x="621" y="749"/>
                </a:cxn>
                <a:cxn ang="0">
                  <a:pos x="415" y="1016"/>
                </a:cxn>
                <a:cxn ang="0">
                  <a:pos x="265" y="1308"/>
                </a:cxn>
                <a:cxn ang="0">
                  <a:pos x="10" y="1811"/>
                </a:cxn>
                <a:cxn ang="0">
                  <a:pos x="205" y="2111"/>
                </a:cxn>
                <a:cxn ang="0">
                  <a:pos x="392" y="2328"/>
                </a:cxn>
                <a:cxn ang="0">
                  <a:pos x="654" y="2665"/>
                </a:cxn>
                <a:cxn ang="0">
                  <a:pos x="855" y="2572"/>
                </a:cxn>
                <a:cxn ang="0">
                  <a:pos x="940" y="2433"/>
                </a:cxn>
                <a:cxn ang="0">
                  <a:pos x="835" y="2208"/>
                </a:cxn>
                <a:cxn ang="0">
                  <a:pos x="655" y="2058"/>
                </a:cxn>
                <a:cxn ang="0">
                  <a:pos x="451" y="1805"/>
                </a:cxn>
                <a:cxn ang="0">
                  <a:pos x="720" y="1286"/>
                </a:cxn>
                <a:cxn ang="0">
                  <a:pos x="1030" y="873"/>
                </a:cxn>
                <a:cxn ang="0">
                  <a:pos x="1225" y="978"/>
                </a:cxn>
                <a:cxn ang="0">
                  <a:pos x="1277" y="1211"/>
                </a:cxn>
                <a:cxn ang="0">
                  <a:pos x="1172" y="1481"/>
                </a:cxn>
                <a:cxn ang="0">
                  <a:pos x="1014" y="1645"/>
                </a:cxn>
                <a:cxn ang="0">
                  <a:pos x="949" y="1824"/>
                </a:cxn>
                <a:cxn ang="0">
                  <a:pos x="1066" y="2076"/>
                </a:cxn>
                <a:cxn ang="0">
                  <a:pos x="1335" y="2058"/>
                </a:cxn>
                <a:cxn ang="0">
                  <a:pos x="1435" y="1884"/>
                </a:cxn>
                <a:cxn ang="0">
                  <a:pos x="1439" y="1581"/>
                </a:cxn>
                <a:cxn ang="0">
                  <a:pos x="1509" y="1384"/>
                </a:cxn>
                <a:cxn ang="0">
                  <a:pos x="1645" y="1525"/>
                </a:cxn>
                <a:cxn ang="0">
                  <a:pos x="1682" y="1796"/>
                </a:cxn>
                <a:cxn ang="0">
                  <a:pos x="1862" y="2067"/>
                </a:cxn>
                <a:cxn ang="0">
                  <a:pos x="2080" y="1953"/>
                </a:cxn>
                <a:cxn ang="0">
                  <a:pos x="2087" y="1691"/>
                </a:cxn>
                <a:cxn ang="0">
                  <a:pos x="1945" y="1496"/>
                </a:cxn>
                <a:cxn ang="0">
                  <a:pos x="1742" y="1166"/>
                </a:cxn>
                <a:cxn ang="0">
                  <a:pos x="1439" y="703"/>
                </a:cxn>
                <a:cxn ang="0">
                  <a:pos x="1322" y="477"/>
                </a:cxn>
                <a:cxn ang="0">
                  <a:pos x="1238" y="0"/>
                </a:cxn>
              </a:cxnLst>
              <a:rect l="0" t="0" r="r" b="b"/>
              <a:pathLst>
                <a:path w="2117" h="2706">
                  <a:moveTo>
                    <a:pt x="977" y="228"/>
                  </a:moveTo>
                  <a:cubicBezTo>
                    <a:pt x="966" y="264"/>
                    <a:pt x="979" y="353"/>
                    <a:pt x="920" y="440"/>
                  </a:cubicBezTo>
                  <a:cubicBezTo>
                    <a:pt x="861" y="527"/>
                    <a:pt x="705" y="653"/>
                    <a:pt x="621" y="749"/>
                  </a:cubicBezTo>
                  <a:cubicBezTo>
                    <a:pt x="537" y="845"/>
                    <a:pt x="474" y="923"/>
                    <a:pt x="415" y="1016"/>
                  </a:cubicBezTo>
                  <a:cubicBezTo>
                    <a:pt x="356" y="1109"/>
                    <a:pt x="332" y="1176"/>
                    <a:pt x="265" y="1308"/>
                  </a:cubicBezTo>
                  <a:cubicBezTo>
                    <a:pt x="198" y="1440"/>
                    <a:pt x="20" y="1677"/>
                    <a:pt x="10" y="1811"/>
                  </a:cubicBezTo>
                  <a:cubicBezTo>
                    <a:pt x="0" y="1945"/>
                    <a:pt x="141" y="2025"/>
                    <a:pt x="205" y="2111"/>
                  </a:cubicBezTo>
                  <a:cubicBezTo>
                    <a:pt x="269" y="2197"/>
                    <a:pt x="317" y="2236"/>
                    <a:pt x="392" y="2328"/>
                  </a:cubicBezTo>
                  <a:cubicBezTo>
                    <a:pt x="467" y="2420"/>
                    <a:pt x="577" y="2624"/>
                    <a:pt x="654" y="2665"/>
                  </a:cubicBezTo>
                  <a:cubicBezTo>
                    <a:pt x="731" y="2706"/>
                    <a:pt x="807" y="2611"/>
                    <a:pt x="855" y="2572"/>
                  </a:cubicBezTo>
                  <a:cubicBezTo>
                    <a:pt x="903" y="2533"/>
                    <a:pt x="943" y="2494"/>
                    <a:pt x="940" y="2433"/>
                  </a:cubicBezTo>
                  <a:cubicBezTo>
                    <a:pt x="937" y="2372"/>
                    <a:pt x="883" y="2270"/>
                    <a:pt x="835" y="2208"/>
                  </a:cubicBezTo>
                  <a:cubicBezTo>
                    <a:pt x="787" y="2146"/>
                    <a:pt x="719" y="2125"/>
                    <a:pt x="655" y="2058"/>
                  </a:cubicBezTo>
                  <a:cubicBezTo>
                    <a:pt x="591" y="1991"/>
                    <a:pt x="440" y="1934"/>
                    <a:pt x="451" y="1805"/>
                  </a:cubicBezTo>
                  <a:cubicBezTo>
                    <a:pt x="462" y="1676"/>
                    <a:pt x="624" y="1441"/>
                    <a:pt x="720" y="1286"/>
                  </a:cubicBezTo>
                  <a:cubicBezTo>
                    <a:pt x="816" y="1131"/>
                    <a:pt x="946" y="924"/>
                    <a:pt x="1030" y="873"/>
                  </a:cubicBezTo>
                  <a:cubicBezTo>
                    <a:pt x="1114" y="822"/>
                    <a:pt x="1184" y="922"/>
                    <a:pt x="1225" y="978"/>
                  </a:cubicBezTo>
                  <a:cubicBezTo>
                    <a:pt x="1266" y="1034"/>
                    <a:pt x="1286" y="1127"/>
                    <a:pt x="1277" y="1211"/>
                  </a:cubicBezTo>
                  <a:cubicBezTo>
                    <a:pt x="1268" y="1295"/>
                    <a:pt x="1216" y="1409"/>
                    <a:pt x="1172" y="1481"/>
                  </a:cubicBezTo>
                  <a:cubicBezTo>
                    <a:pt x="1128" y="1553"/>
                    <a:pt x="1051" y="1588"/>
                    <a:pt x="1014" y="1645"/>
                  </a:cubicBezTo>
                  <a:cubicBezTo>
                    <a:pt x="977" y="1702"/>
                    <a:pt x="940" y="1752"/>
                    <a:pt x="949" y="1824"/>
                  </a:cubicBezTo>
                  <a:cubicBezTo>
                    <a:pt x="958" y="1896"/>
                    <a:pt x="1002" y="2037"/>
                    <a:pt x="1066" y="2076"/>
                  </a:cubicBezTo>
                  <a:cubicBezTo>
                    <a:pt x="1130" y="2115"/>
                    <a:pt x="1273" y="2090"/>
                    <a:pt x="1335" y="2058"/>
                  </a:cubicBezTo>
                  <a:cubicBezTo>
                    <a:pt x="1397" y="2026"/>
                    <a:pt x="1418" y="1963"/>
                    <a:pt x="1435" y="1884"/>
                  </a:cubicBezTo>
                  <a:cubicBezTo>
                    <a:pt x="1452" y="1805"/>
                    <a:pt x="1427" y="1664"/>
                    <a:pt x="1439" y="1581"/>
                  </a:cubicBezTo>
                  <a:cubicBezTo>
                    <a:pt x="1451" y="1498"/>
                    <a:pt x="1475" y="1393"/>
                    <a:pt x="1509" y="1384"/>
                  </a:cubicBezTo>
                  <a:cubicBezTo>
                    <a:pt x="1543" y="1375"/>
                    <a:pt x="1616" y="1456"/>
                    <a:pt x="1645" y="1525"/>
                  </a:cubicBezTo>
                  <a:cubicBezTo>
                    <a:pt x="1674" y="1594"/>
                    <a:pt x="1646" y="1706"/>
                    <a:pt x="1682" y="1796"/>
                  </a:cubicBezTo>
                  <a:cubicBezTo>
                    <a:pt x="1718" y="1886"/>
                    <a:pt x="1796" y="2041"/>
                    <a:pt x="1862" y="2067"/>
                  </a:cubicBezTo>
                  <a:cubicBezTo>
                    <a:pt x="1928" y="2093"/>
                    <a:pt x="2043" y="2016"/>
                    <a:pt x="2080" y="1953"/>
                  </a:cubicBezTo>
                  <a:cubicBezTo>
                    <a:pt x="2117" y="1890"/>
                    <a:pt x="2109" y="1767"/>
                    <a:pt x="2087" y="1691"/>
                  </a:cubicBezTo>
                  <a:cubicBezTo>
                    <a:pt x="2065" y="1615"/>
                    <a:pt x="2002" y="1583"/>
                    <a:pt x="1945" y="1496"/>
                  </a:cubicBezTo>
                  <a:cubicBezTo>
                    <a:pt x="1888" y="1409"/>
                    <a:pt x="1826" y="1298"/>
                    <a:pt x="1742" y="1166"/>
                  </a:cubicBezTo>
                  <a:cubicBezTo>
                    <a:pt x="1658" y="1034"/>
                    <a:pt x="1509" y="818"/>
                    <a:pt x="1439" y="703"/>
                  </a:cubicBezTo>
                  <a:cubicBezTo>
                    <a:pt x="1369" y="588"/>
                    <a:pt x="1355" y="594"/>
                    <a:pt x="1322" y="477"/>
                  </a:cubicBezTo>
                  <a:cubicBezTo>
                    <a:pt x="1289" y="360"/>
                    <a:pt x="1255" y="99"/>
                    <a:pt x="1238" y="0"/>
                  </a:cubicBezTo>
                </a:path>
              </a:pathLst>
            </a:custGeom>
            <a:ln w="19050"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19" name="AutoShape 55"/>
            <p:cNvSpPr>
              <a:spLocks noChangeShapeType="1"/>
            </p:cNvSpPr>
            <p:nvPr/>
          </p:nvSpPr>
          <p:spPr bwMode="auto">
            <a:xfrm flipH="1">
              <a:off x="1632894" y="1365389"/>
              <a:ext cx="23270" cy="29530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" name="AutoShape 54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1372872" y="2020725"/>
              <a:ext cx="229669" cy="1011"/>
            </a:xfrm>
            <a:prstGeom prst="straightConnector1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1" name="AutoShape 53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862945" y="2538521"/>
              <a:ext cx="229669" cy="1011"/>
            </a:xfrm>
            <a:prstGeom prst="straightConnector1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2" name="AutoShape 52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506805" y="3250491"/>
              <a:ext cx="229669" cy="1011"/>
            </a:xfrm>
            <a:prstGeom prst="straightConnector1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3" name="AutoShape 51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951980" y="3857284"/>
              <a:ext cx="229669" cy="1011"/>
            </a:xfrm>
            <a:prstGeom prst="straightConnector1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4" name="AutoShape 50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1486189" y="3234310"/>
              <a:ext cx="229669" cy="1011"/>
            </a:xfrm>
            <a:prstGeom prst="straightConnector1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5" name="AutoShape 49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1801858" y="2603246"/>
              <a:ext cx="229669" cy="1011"/>
            </a:xfrm>
            <a:prstGeom prst="straightConnector1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6" name="AutoShape 48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>
              <a:off x="2190374" y="3250491"/>
              <a:ext cx="229669" cy="1011"/>
            </a:xfrm>
            <a:prstGeom prst="straightConnector1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515873" y="3032446"/>
            <a:ext cx="1964837" cy="2092424"/>
            <a:chOff x="1000100" y="1876105"/>
            <a:chExt cx="1964837" cy="2092424"/>
          </a:xfrm>
        </p:grpSpPr>
        <p:sp>
          <p:nvSpPr>
            <p:cNvPr id="28" name="Freeform 70"/>
            <p:cNvSpPr/>
            <p:nvPr>
              <p:custDataLst>
                <p:tags r:id="rId4"/>
              </p:custDataLst>
            </p:nvPr>
          </p:nvSpPr>
          <p:spPr bwMode="auto">
            <a:xfrm>
              <a:off x="2132259" y="2702355"/>
              <a:ext cx="223599" cy="367110"/>
            </a:xfrm>
            <a:custGeom>
              <a:avLst/>
              <a:gdLst/>
              <a:ahLst/>
              <a:cxnLst>
                <a:cxn ang="0">
                  <a:pos x="233" y="0"/>
                </a:cxn>
                <a:cxn ang="0">
                  <a:pos x="0" y="383"/>
                </a:cxn>
              </a:cxnLst>
              <a:rect l="0" t="0" r="r" b="b"/>
              <a:pathLst>
                <a:path w="233" h="383">
                  <a:moveTo>
                    <a:pt x="233" y="0"/>
                  </a:moveTo>
                  <a:lnTo>
                    <a:pt x="0" y="383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" name="Line 69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1234828" y="3327351"/>
              <a:ext cx="330845" cy="373177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" name="Freeform 68"/>
            <p:cNvSpPr/>
            <p:nvPr>
              <p:custDataLst>
                <p:tags r:id="rId6"/>
              </p:custDataLst>
            </p:nvPr>
          </p:nvSpPr>
          <p:spPr bwMode="auto">
            <a:xfrm>
              <a:off x="2535951" y="2667970"/>
              <a:ext cx="251928" cy="4095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3" y="427"/>
                </a:cxn>
              </a:cxnLst>
              <a:rect l="0" t="0" r="r" b="b"/>
              <a:pathLst>
                <a:path w="263" h="427">
                  <a:moveTo>
                    <a:pt x="0" y="0"/>
                  </a:moveTo>
                  <a:lnTo>
                    <a:pt x="263" y="427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1" name="Line 67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H="1">
              <a:off x="1156923" y="2629539"/>
              <a:ext cx="307575" cy="456106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2" name="Line 66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1518121" y="2013645"/>
              <a:ext cx="512962" cy="458128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3" name="Oval 65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883546" y="1876105"/>
              <a:ext cx="272163" cy="299351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</a:p>
          </p:txBody>
        </p:sp>
        <p:sp>
          <p:nvSpPr>
            <p:cNvPr id="34" name="Oval 64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60286" y="2379743"/>
              <a:ext cx="272163" cy="299351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35" name="Oval 6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296164" y="2423230"/>
              <a:ext cx="272163" cy="299351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</a:p>
          </p:txBody>
        </p:sp>
        <p:sp>
          <p:nvSpPr>
            <p:cNvPr id="36" name="Oval 62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982519" y="3070475"/>
              <a:ext cx="272163" cy="299351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37" name="Oval 6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692774" y="3070475"/>
              <a:ext cx="272163" cy="299351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</a:p>
          </p:txBody>
        </p:sp>
        <p:sp>
          <p:nvSpPr>
            <p:cNvPr id="38" name="Oval 60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00100" y="3085645"/>
              <a:ext cx="271152" cy="298340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39" name="Line 59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2105953" y="2132981"/>
              <a:ext cx="253952" cy="313510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0" name="Oval 58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449321" y="3669178"/>
              <a:ext cx="271152" cy="299351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G</a:t>
              </a:r>
            </a:p>
          </p:txBody>
        </p:sp>
      </p:grpSp>
      <p:sp>
        <p:nvSpPr>
          <p:cNvPr id="50" name="右箭头 49"/>
          <p:cNvSpPr/>
          <p:nvPr>
            <p:custDataLst>
              <p:tags r:id="rId1"/>
            </p:custDataLst>
          </p:nvPr>
        </p:nvSpPr>
        <p:spPr>
          <a:xfrm>
            <a:off x="6873326" y="3942399"/>
            <a:ext cx="1214446" cy="214314"/>
          </a:xfrm>
          <a:prstGeom prst="rightArrow">
            <a:avLst/>
          </a:prstGeom>
          <a:gradFill>
            <a:gsLst>
              <a:gs pos="0">
                <a:srgbClr val="C0262E"/>
              </a:gs>
              <a:gs pos="100000">
                <a:srgbClr val="CD5158"/>
              </a:gs>
            </a:gsLst>
          </a:gradFill>
          <a:ln>
            <a:solidFill>
              <a:schemeClr val="accent2"/>
            </a:solidFill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801888" y="3585209"/>
            <a:ext cx="135732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PreOrder</a:t>
            </a:r>
          </a:p>
        </p:txBody>
      </p:sp>
      <p:pic>
        <p:nvPicPr>
          <p:cNvPr id="4" name="图片 3" descr="卡通人物&#10;&#10;描述已自动生成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9" y="1661219"/>
            <a:ext cx="3367088" cy="4648200"/>
          </a:xfrm>
          <a:prstGeom prst="rect">
            <a:avLst/>
          </a:prstGeom>
        </p:spPr>
      </p:pic>
      <p:grpSp>
        <p:nvGrpSpPr>
          <p:cNvPr id="44" name="组合 43"/>
          <p:cNvGrpSpPr/>
          <p:nvPr/>
        </p:nvGrpSpPr>
        <p:grpSpPr>
          <a:xfrm>
            <a:off x="1073369" y="1386980"/>
            <a:ext cx="3051512" cy="517274"/>
            <a:chOff x="1396240" y="2304668"/>
            <a:chExt cx="1890287" cy="480002"/>
          </a:xfrm>
        </p:grpSpPr>
        <p:sp>
          <p:nvSpPr>
            <p:cNvPr id="45" name="矩形: 圆角 44"/>
            <p:cNvSpPr/>
            <p:nvPr>
              <p:custDataLst>
                <p:tags r:id="rId2"/>
              </p:custDataLst>
            </p:nvPr>
          </p:nvSpPr>
          <p:spPr>
            <a:xfrm>
              <a:off x="1396240" y="2304668"/>
              <a:ext cx="1890287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lt1"/>
                </a:solidFill>
              </a:endParaRPr>
            </a:p>
          </p:txBody>
        </p:sp>
        <p:sp>
          <p:nvSpPr>
            <p:cNvPr id="46" name="文本框 45"/>
            <p:cNvSpPr txBox="1"/>
            <p:nvPr>
              <p:custDataLst>
                <p:tags r:id="rId3"/>
              </p:custDataLst>
            </p:nvPr>
          </p:nvSpPr>
          <p:spPr>
            <a:xfrm>
              <a:off x="1433295" y="2360437"/>
              <a:ext cx="1853232" cy="370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000" b="1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）先序遍历的递归算法</a:t>
              </a: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1073369" y="144242"/>
            <a:ext cx="46659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6.3 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二叉树先序、中序和后序遍历</a:t>
            </a:r>
          </a:p>
        </p:txBody>
      </p:sp>
      <p:sp>
        <p:nvSpPr>
          <p:cNvPr id="48" name="Text Box 5"/>
          <p:cNvSpPr txBox="1">
            <a:spLocks noChangeArrowheads="1"/>
          </p:cNvSpPr>
          <p:nvPr/>
        </p:nvSpPr>
        <p:spPr bwMode="auto">
          <a:xfrm>
            <a:off x="1038673" y="847545"/>
            <a:ext cx="4846561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kumimoji="0" sz="2000" b="0" i="0" u="none" strike="noStrike" cap="none" spc="0" normalizeH="0" baseline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6.3.2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先序、中序和后序遍历递归算法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51" grpId="0"/>
      <p:bldP spid="47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73369" y="1386980"/>
            <a:ext cx="3051512" cy="517274"/>
            <a:chOff x="1396240" y="2304668"/>
            <a:chExt cx="1890287" cy="480002"/>
          </a:xfrm>
        </p:grpSpPr>
        <p:sp>
          <p:nvSpPr>
            <p:cNvPr id="10" name="矩形: 圆角 9"/>
            <p:cNvSpPr/>
            <p:nvPr>
              <p:custDataLst>
                <p:tags r:id="rId2"/>
              </p:custDataLst>
            </p:nvPr>
          </p:nvSpPr>
          <p:spPr>
            <a:xfrm>
              <a:off x="1396240" y="2304668"/>
              <a:ext cx="1890287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lt1"/>
                </a:solidFill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3"/>
              </p:custDataLst>
            </p:nvPr>
          </p:nvSpPr>
          <p:spPr>
            <a:xfrm>
              <a:off x="1433295" y="2360437"/>
              <a:ext cx="1853232" cy="370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000" b="1" dirty="0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）中序遍历的递归算法</a:t>
              </a: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73369" y="144242"/>
            <a:ext cx="46659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6.3 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二叉树先序、中序和后序遍历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038673" y="847545"/>
            <a:ext cx="4846561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kumimoji="0" sz="2000" b="0" i="0" u="none" strike="noStrike" cap="none" spc="0" normalizeH="0" baseline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6.3.2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先序、中序和后序遍历递归算法</a:t>
            </a:r>
          </a:p>
        </p:txBody>
      </p:sp>
      <p:pic>
        <p:nvPicPr>
          <p:cNvPr id="14" name="图片 13" descr="卡通人物&#10;&#10;描述已自动生成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2"/>
          <a:stretch>
            <a:fillRect/>
          </a:stretch>
        </p:blipFill>
        <p:spPr>
          <a:xfrm>
            <a:off x="231111" y="2089750"/>
            <a:ext cx="3692986" cy="4352925"/>
          </a:xfrm>
          <a:prstGeom prst="rect">
            <a:avLst/>
          </a:prstGeom>
        </p:spPr>
      </p:pic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3717414" y="2428861"/>
            <a:ext cx="7858180" cy="3980180"/>
          </a:xfrm>
          <a:prstGeom prst="rect">
            <a:avLst/>
          </a:prstGeom>
          <a:noFill/>
          <a:ln w="19050">
            <a:solidFill>
              <a:schemeClr val="lt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b="1">
                <a:solidFill>
                  <a:srgbClr val="525252"/>
                </a:solidFill>
                <a:latin typeface="楷体" panose="02010609060101010101" pitchFamily="49" charset="-122"/>
                <a:ea typeface="楷体" panose="02010609060101010101" pitchFamily="49" charset="-122"/>
                <a:cs typeface="Consolas" panose="020B0609020204030204" pitchFamily="49" charset="0"/>
              </a:defRPr>
            </a:lvl1pPr>
          </a:lstStyle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InOrder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):               	#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中序遍历的递归算法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_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InOrder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bt.b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_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InOrder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(t):               	#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InOrder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方法调用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 t!=None: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_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InOrder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t.lchild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		#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中序遍历左子树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print(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t.data,end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=' ')		#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访问根结点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_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InOrder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t.rchild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		#</a:t>
            </a:r>
            <a:r>
              <a:rPr lang="zh-CN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中序遍历右子树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图片 72" descr="卡通人物&#10;&#10;描述已自动生成"/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9" y="1661219"/>
            <a:ext cx="3367088" cy="4648200"/>
          </a:xfrm>
          <a:prstGeom prst="rect">
            <a:avLst/>
          </a:prstGeom>
        </p:spPr>
      </p:pic>
      <p:grpSp>
        <p:nvGrpSpPr>
          <p:cNvPr id="3" name="组合 51"/>
          <p:cNvGrpSpPr/>
          <p:nvPr/>
        </p:nvGrpSpPr>
        <p:grpSpPr>
          <a:xfrm>
            <a:off x="4397964" y="2723398"/>
            <a:ext cx="1964837" cy="2092424"/>
            <a:chOff x="1000100" y="1876105"/>
            <a:chExt cx="1964837" cy="2092424"/>
          </a:xfrm>
        </p:grpSpPr>
        <p:sp>
          <p:nvSpPr>
            <p:cNvPr id="28" name="Freeform 70"/>
            <p:cNvSpPr/>
            <p:nvPr>
              <p:custDataLst>
                <p:tags r:id="rId24"/>
              </p:custDataLst>
            </p:nvPr>
          </p:nvSpPr>
          <p:spPr bwMode="auto">
            <a:xfrm>
              <a:off x="2132259" y="2702355"/>
              <a:ext cx="223599" cy="367110"/>
            </a:xfrm>
            <a:custGeom>
              <a:avLst/>
              <a:gdLst/>
              <a:ahLst/>
              <a:cxnLst>
                <a:cxn ang="0">
                  <a:pos x="233" y="0"/>
                </a:cxn>
                <a:cxn ang="0">
                  <a:pos x="0" y="383"/>
                </a:cxn>
              </a:cxnLst>
              <a:rect l="0" t="0" r="r" b="b"/>
              <a:pathLst>
                <a:path w="233" h="383">
                  <a:moveTo>
                    <a:pt x="233" y="0"/>
                  </a:moveTo>
                  <a:lnTo>
                    <a:pt x="0" y="383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9" name="Line 69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1234828" y="3327351"/>
              <a:ext cx="330845" cy="373177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0" name="Freeform 68"/>
            <p:cNvSpPr/>
            <p:nvPr>
              <p:custDataLst>
                <p:tags r:id="rId26"/>
              </p:custDataLst>
            </p:nvPr>
          </p:nvSpPr>
          <p:spPr bwMode="auto">
            <a:xfrm>
              <a:off x="2535951" y="2667970"/>
              <a:ext cx="251928" cy="4095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3" y="427"/>
                </a:cxn>
              </a:cxnLst>
              <a:rect l="0" t="0" r="r" b="b"/>
              <a:pathLst>
                <a:path w="263" h="427">
                  <a:moveTo>
                    <a:pt x="0" y="0"/>
                  </a:moveTo>
                  <a:lnTo>
                    <a:pt x="263" y="427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1" name="Line 67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 flipH="1">
              <a:off x="1156923" y="2629539"/>
              <a:ext cx="307575" cy="456106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2" name="Line 66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H="1">
              <a:off x="1518121" y="2013645"/>
              <a:ext cx="512962" cy="458128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33" name="Oval 65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1883546" y="1876105"/>
              <a:ext cx="272163" cy="299351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</a:p>
          </p:txBody>
        </p:sp>
        <p:sp>
          <p:nvSpPr>
            <p:cNvPr id="34" name="Oval 64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1360286" y="2379743"/>
              <a:ext cx="272163" cy="299351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35" name="Oval 63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2296164" y="2423230"/>
              <a:ext cx="272163" cy="299351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</a:p>
          </p:txBody>
        </p:sp>
        <p:sp>
          <p:nvSpPr>
            <p:cNvPr id="36" name="Oval 62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982519" y="3070475"/>
              <a:ext cx="272163" cy="299351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37" name="Oval 61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2692774" y="3070475"/>
              <a:ext cx="272163" cy="299351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</a:p>
          </p:txBody>
        </p:sp>
        <p:sp>
          <p:nvSpPr>
            <p:cNvPr id="38" name="Oval 60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1000100" y="3085645"/>
              <a:ext cx="271152" cy="298340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39" name="Line 59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2105953" y="2132981"/>
              <a:ext cx="253952" cy="313510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0" name="Oval 58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1449321" y="3669178"/>
              <a:ext cx="271152" cy="299351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G</a:t>
              </a:r>
            </a:p>
          </p:txBody>
        </p:sp>
      </p:grpSp>
      <p:sp>
        <p:nvSpPr>
          <p:cNvPr id="50" name="右箭头 49"/>
          <p:cNvSpPr/>
          <p:nvPr>
            <p:custDataLst>
              <p:tags r:id="rId1"/>
            </p:custDataLst>
          </p:nvPr>
        </p:nvSpPr>
        <p:spPr>
          <a:xfrm>
            <a:off x="6755417" y="3633351"/>
            <a:ext cx="1214446" cy="214314"/>
          </a:xfrm>
          <a:prstGeom prst="rightArrow">
            <a:avLst/>
          </a:prstGeom>
          <a:gradFill>
            <a:gsLst>
              <a:gs pos="0">
                <a:srgbClr val="C0262E"/>
              </a:gs>
              <a:gs pos="100000">
                <a:srgbClr val="CD5158"/>
              </a:gs>
            </a:gsLst>
          </a:gradFill>
          <a:ln>
            <a:solidFill>
              <a:schemeClr val="accent2"/>
            </a:solidFill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2525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683979" y="3276161"/>
            <a:ext cx="135732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 pitchFamily="49" charset="0"/>
              </a:rPr>
              <a:t>InOrder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8398491" y="2498435"/>
            <a:ext cx="2141896" cy="2837767"/>
            <a:chOff x="3210228" y="1373479"/>
            <a:chExt cx="2141896" cy="2837767"/>
          </a:xfrm>
        </p:grpSpPr>
        <p:sp>
          <p:nvSpPr>
            <p:cNvPr id="43" name="AutoShape 47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4304952" y="2193661"/>
              <a:ext cx="1012" cy="229570"/>
            </a:xfrm>
            <a:prstGeom prst="straightConnector1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4" name="Freeform 46"/>
            <p:cNvSpPr/>
            <p:nvPr>
              <p:custDataLst>
                <p:tags r:id="rId5"/>
              </p:custDataLst>
            </p:nvPr>
          </p:nvSpPr>
          <p:spPr bwMode="auto">
            <a:xfrm>
              <a:off x="4438504" y="2718536"/>
              <a:ext cx="223599" cy="367110"/>
            </a:xfrm>
            <a:custGeom>
              <a:avLst/>
              <a:gdLst/>
              <a:ahLst/>
              <a:cxnLst>
                <a:cxn ang="0">
                  <a:pos x="233" y="0"/>
                </a:cxn>
                <a:cxn ang="0">
                  <a:pos x="0" y="383"/>
                </a:cxn>
              </a:cxnLst>
              <a:rect l="0" t="0" r="r" b="b"/>
              <a:pathLst>
                <a:path w="233" h="383">
                  <a:moveTo>
                    <a:pt x="233" y="0"/>
                  </a:moveTo>
                  <a:lnTo>
                    <a:pt x="0" y="383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5" name="Line 45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3541073" y="3343533"/>
              <a:ext cx="330845" cy="373177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6" name="Freeform 44"/>
            <p:cNvSpPr/>
            <p:nvPr>
              <p:custDataLst>
                <p:tags r:id="rId7"/>
              </p:custDataLst>
            </p:nvPr>
          </p:nvSpPr>
          <p:spPr bwMode="auto">
            <a:xfrm>
              <a:off x="4842196" y="2684151"/>
              <a:ext cx="251928" cy="4095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3" y="427"/>
                </a:cxn>
              </a:cxnLst>
              <a:rect l="0" t="0" r="r" b="b"/>
              <a:pathLst>
                <a:path w="263" h="427">
                  <a:moveTo>
                    <a:pt x="0" y="0"/>
                  </a:moveTo>
                  <a:lnTo>
                    <a:pt x="263" y="427"/>
                  </a:lnTo>
                </a:path>
              </a:pathLst>
            </a:cu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7" name="Line 43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H="1">
              <a:off x="3463168" y="2645721"/>
              <a:ext cx="307575" cy="456106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8" name="Line 4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3824366" y="2029827"/>
              <a:ext cx="512962" cy="458128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9" name="Oval 4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170388" y="1892287"/>
              <a:ext cx="272163" cy="299351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A</a:t>
              </a:r>
            </a:p>
          </p:txBody>
        </p:sp>
        <p:sp>
          <p:nvSpPr>
            <p:cNvPr id="52" name="Oval 40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666531" y="2395925"/>
              <a:ext cx="272163" cy="299351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B</a:t>
              </a:r>
            </a:p>
          </p:txBody>
        </p:sp>
        <p:sp>
          <p:nvSpPr>
            <p:cNvPr id="53" name="Oval 39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602409" y="2439412"/>
              <a:ext cx="272163" cy="299351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C</a:t>
              </a:r>
            </a:p>
          </p:txBody>
        </p:sp>
        <p:sp>
          <p:nvSpPr>
            <p:cNvPr id="54" name="Oval 38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288764" y="3086657"/>
              <a:ext cx="272163" cy="299351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E</a:t>
              </a:r>
            </a:p>
          </p:txBody>
        </p:sp>
        <p:sp>
          <p:nvSpPr>
            <p:cNvPr id="55" name="Oval 37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999019" y="3086657"/>
              <a:ext cx="272163" cy="299351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F</a:t>
              </a:r>
            </a:p>
          </p:txBody>
        </p:sp>
        <p:sp>
          <p:nvSpPr>
            <p:cNvPr id="56" name="Oval 36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306345" y="3101827"/>
              <a:ext cx="271152" cy="298340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D</a:t>
              </a:r>
            </a:p>
          </p:txBody>
        </p:sp>
        <p:sp>
          <p:nvSpPr>
            <p:cNvPr id="57" name="Line 35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412198" y="2149162"/>
              <a:ext cx="253952" cy="313510"/>
            </a:xfrm>
            <a:prstGeom prst="line">
              <a:avLst/>
            </a:prstGeom>
            <a:ln w="19050"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58" name="Oval 34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755566" y="3685359"/>
              <a:ext cx="271152" cy="299351"/>
            </a:xfrm>
            <a:prstGeom prst="ellipse">
              <a:avLst/>
            </a:prstGeom>
            <a:gradFill>
              <a:gsLst>
                <a:gs pos="0">
                  <a:schemeClr val="accent3">
                    <a:lumMod val="110000"/>
                    <a:satMod val="105000"/>
                    <a:tint val="67000"/>
                  </a:schemeClr>
                </a:gs>
                <a:gs pos="50000">
                  <a:schemeClr val="accent3">
                    <a:lumMod val="105000"/>
                    <a:satMod val="103000"/>
                    <a:tint val="73000"/>
                  </a:schemeClr>
                </a:gs>
                <a:gs pos="100000">
                  <a:schemeClr val="accent3">
                    <a:lumMod val="105000"/>
                    <a:satMod val="109000"/>
                    <a:tint val="81000"/>
                  </a:schemeClr>
                </a:gs>
                <a:gs pos="0">
                  <a:srgbClr val="C30000">
                    <a:lumMod val="90000"/>
                    <a:lumOff val="10000"/>
                  </a:srgbClr>
                </a:gs>
                <a:gs pos="50000">
                  <a:srgbClr val="C30000">
                    <a:lumMod val="95000"/>
                    <a:lumOff val="5000"/>
                  </a:srgbClr>
                </a:gs>
                <a:gs pos="100000">
                  <a:srgbClr val="C30000">
                    <a:lumMod val="95000"/>
                    <a:lumOff val="5000"/>
                  </a:srgbClr>
                </a:gs>
              </a:gsLst>
              <a:lin ang="5400000" scaled="0"/>
            </a:gradFill>
            <a:ln>
              <a:solidFill>
                <a:schemeClr val="accent3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horz" wrap="square" lIns="0" tIns="0" rIns="0" bIns="0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onsolas" panose="020B0609020204030204" pitchFamily="49" charset="0"/>
                </a:rPr>
                <a:t>G</a:t>
              </a:r>
            </a:p>
          </p:txBody>
        </p:sp>
        <p:sp>
          <p:nvSpPr>
            <p:cNvPr id="59" name="Freeform 32"/>
            <p:cNvSpPr/>
            <p:nvPr/>
          </p:nvSpPr>
          <p:spPr bwMode="auto">
            <a:xfrm>
              <a:off x="3210228" y="1438204"/>
              <a:ext cx="2141896" cy="2736635"/>
            </a:xfrm>
            <a:custGeom>
              <a:avLst/>
              <a:gdLst/>
              <a:ahLst/>
              <a:cxnLst>
                <a:cxn ang="0">
                  <a:pos x="977" y="228"/>
                </a:cxn>
                <a:cxn ang="0">
                  <a:pos x="920" y="440"/>
                </a:cxn>
                <a:cxn ang="0">
                  <a:pos x="621" y="749"/>
                </a:cxn>
                <a:cxn ang="0">
                  <a:pos x="415" y="1016"/>
                </a:cxn>
                <a:cxn ang="0">
                  <a:pos x="265" y="1308"/>
                </a:cxn>
                <a:cxn ang="0">
                  <a:pos x="10" y="1811"/>
                </a:cxn>
                <a:cxn ang="0">
                  <a:pos x="205" y="2111"/>
                </a:cxn>
                <a:cxn ang="0">
                  <a:pos x="392" y="2328"/>
                </a:cxn>
                <a:cxn ang="0">
                  <a:pos x="654" y="2665"/>
                </a:cxn>
                <a:cxn ang="0">
                  <a:pos x="855" y="2572"/>
                </a:cxn>
                <a:cxn ang="0">
                  <a:pos x="940" y="2433"/>
                </a:cxn>
                <a:cxn ang="0">
                  <a:pos x="835" y="2208"/>
                </a:cxn>
                <a:cxn ang="0">
                  <a:pos x="655" y="2058"/>
                </a:cxn>
                <a:cxn ang="0">
                  <a:pos x="451" y="1805"/>
                </a:cxn>
                <a:cxn ang="0">
                  <a:pos x="720" y="1286"/>
                </a:cxn>
                <a:cxn ang="0">
                  <a:pos x="1030" y="873"/>
                </a:cxn>
                <a:cxn ang="0">
                  <a:pos x="1225" y="978"/>
                </a:cxn>
                <a:cxn ang="0">
                  <a:pos x="1277" y="1211"/>
                </a:cxn>
                <a:cxn ang="0">
                  <a:pos x="1172" y="1481"/>
                </a:cxn>
                <a:cxn ang="0">
                  <a:pos x="1014" y="1645"/>
                </a:cxn>
                <a:cxn ang="0">
                  <a:pos x="949" y="1824"/>
                </a:cxn>
                <a:cxn ang="0">
                  <a:pos x="1066" y="2076"/>
                </a:cxn>
                <a:cxn ang="0">
                  <a:pos x="1335" y="2058"/>
                </a:cxn>
                <a:cxn ang="0">
                  <a:pos x="1435" y="1884"/>
                </a:cxn>
                <a:cxn ang="0">
                  <a:pos x="1439" y="1581"/>
                </a:cxn>
                <a:cxn ang="0">
                  <a:pos x="1509" y="1384"/>
                </a:cxn>
                <a:cxn ang="0">
                  <a:pos x="1645" y="1525"/>
                </a:cxn>
                <a:cxn ang="0">
                  <a:pos x="1682" y="1796"/>
                </a:cxn>
                <a:cxn ang="0">
                  <a:pos x="1862" y="2067"/>
                </a:cxn>
                <a:cxn ang="0">
                  <a:pos x="2080" y="1953"/>
                </a:cxn>
                <a:cxn ang="0">
                  <a:pos x="2087" y="1691"/>
                </a:cxn>
                <a:cxn ang="0">
                  <a:pos x="1945" y="1496"/>
                </a:cxn>
                <a:cxn ang="0">
                  <a:pos x="1742" y="1166"/>
                </a:cxn>
                <a:cxn ang="0">
                  <a:pos x="1439" y="703"/>
                </a:cxn>
                <a:cxn ang="0">
                  <a:pos x="1322" y="477"/>
                </a:cxn>
                <a:cxn ang="0">
                  <a:pos x="1238" y="0"/>
                </a:cxn>
              </a:cxnLst>
              <a:rect l="0" t="0" r="r" b="b"/>
              <a:pathLst>
                <a:path w="2117" h="2706">
                  <a:moveTo>
                    <a:pt x="977" y="228"/>
                  </a:moveTo>
                  <a:cubicBezTo>
                    <a:pt x="966" y="264"/>
                    <a:pt x="979" y="353"/>
                    <a:pt x="920" y="440"/>
                  </a:cubicBezTo>
                  <a:cubicBezTo>
                    <a:pt x="861" y="527"/>
                    <a:pt x="705" y="653"/>
                    <a:pt x="621" y="749"/>
                  </a:cubicBezTo>
                  <a:cubicBezTo>
                    <a:pt x="537" y="845"/>
                    <a:pt x="474" y="923"/>
                    <a:pt x="415" y="1016"/>
                  </a:cubicBezTo>
                  <a:cubicBezTo>
                    <a:pt x="356" y="1109"/>
                    <a:pt x="332" y="1176"/>
                    <a:pt x="265" y="1308"/>
                  </a:cubicBezTo>
                  <a:cubicBezTo>
                    <a:pt x="198" y="1440"/>
                    <a:pt x="20" y="1677"/>
                    <a:pt x="10" y="1811"/>
                  </a:cubicBezTo>
                  <a:cubicBezTo>
                    <a:pt x="0" y="1945"/>
                    <a:pt x="141" y="2025"/>
                    <a:pt x="205" y="2111"/>
                  </a:cubicBezTo>
                  <a:cubicBezTo>
                    <a:pt x="269" y="2197"/>
                    <a:pt x="317" y="2236"/>
                    <a:pt x="392" y="2328"/>
                  </a:cubicBezTo>
                  <a:cubicBezTo>
                    <a:pt x="467" y="2420"/>
                    <a:pt x="577" y="2624"/>
                    <a:pt x="654" y="2665"/>
                  </a:cubicBezTo>
                  <a:cubicBezTo>
                    <a:pt x="731" y="2706"/>
                    <a:pt x="807" y="2611"/>
                    <a:pt x="855" y="2572"/>
                  </a:cubicBezTo>
                  <a:cubicBezTo>
                    <a:pt x="903" y="2533"/>
                    <a:pt x="943" y="2494"/>
                    <a:pt x="940" y="2433"/>
                  </a:cubicBezTo>
                  <a:cubicBezTo>
                    <a:pt x="937" y="2372"/>
                    <a:pt x="883" y="2270"/>
                    <a:pt x="835" y="2208"/>
                  </a:cubicBezTo>
                  <a:cubicBezTo>
                    <a:pt x="787" y="2146"/>
                    <a:pt x="719" y="2125"/>
                    <a:pt x="655" y="2058"/>
                  </a:cubicBezTo>
                  <a:cubicBezTo>
                    <a:pt x="591" y="1991"/>
                    <a:pt x="440" y="1934"/>
                    <a:pt x="451" y="1805"/>
                  </a:cubicBezTo>
                  <a:cubicBezTo>
                    <a:pt x="462" y="1676"/>
                    <a:pt x="624" y="1441"/>
                    <a:pt x="720" y="1286"/>
                  </a:cubicBezTo>
                  <a:cubicBezTo>
                    <a:pt x="816" y="1131"/>
                    <a:pt x="946" y="924"/>
                    <a:pt x="1030" y="873"/>
                  </a:cubicBezTo>
                  <a:cubicBezTo>
                    <a:pt x="1114" y="822"/>
                    <a:pt x="1184" y="922"/>
                    <a:pt x="1225" y="978"/>
                  </a:cubicBezTo>
                  <a:cubicBezTo>
                    <a:pt x="1266" y="1034"/>
                    <a:pt x="1286" y="1127"/>
                    <a:pt x="1277" y="1211"/>
                  </a:cubicBezTo>
                  <a:cubicBezTo>
                    <a:pt x="1268" y="1295"/>
                    <a:pt x="1216" y="1409"/>
                    <a:pt x="1172" y="1481"/>
                  </a:cubicBezTo>
                  <a:cubicBezTo>
                    <a:pt x="1128" y="1553"/>
                    <a:pt x="1051" y="1588"/>
                    <a:pt x="1014" y="1645"/>
                  </a:cubicBezTo>
                  <a:cubicBezTo>
                    <a:pt x="977" y="1702"/>
                    <a:pt x="940" y="1752"/>
                    <a:pt x="949" y="1824"/>
                  </a:cubicBezTo>
                  <a:cubicBezTo>
                    <a:pt x="958" y="1896"/>
                    <a:pt x="1002" y="2037"/>
                    <a:pt x="1066" y="2076"/>
                  </a:cubicBezTo>
                  <a:cubicBezTo>
                    <a:pt x="1130" y="2115"/>
                    <a:pt x="1273" y="2090"/>
                    <a:pt x="1335" y="2058"/>
                  </a:cubicBezTo>
                  <a:cubicBezTo>
                    <a:pt x="1397" y="2026"/>
                    <a:pt x="1418" y="1963"/>
                    <a:pt x="1435" y="1884"/>
                  </a:cubicBezTo>
                  <a:cubicBezTo>
                    <a:pt x="1452" y="1805"/>
                    <a:pt x="1427" y="1664"/>
                    <a:pt x="1439" y="1581"/>
                  </a:cubicBezTo>
                  <a:cubicBezTo>
                    <a:pt x="1451" y="1498"/>
                    <a:pt x="1475" y="1393"/>
                    <a:pt x="1509" y="1384"/>
                  </a:cubicBezTo>
                  <a:cubicBezTo>
                    <a:pt x="1543" y="1375"/>
                    <a:pt x="1616" y="1456"/>
                    <a:pt x="1645" y="1525"/>
                  </a:cubicBezTo>
                  <a:cubicBezTo>
                    <a:pt x="1674" y="1594"/>
                    <a:pt x="1646" y="1706"/>
                    <a:pt x="1682" y="1796"/>
                  </a:cubicBezTo>
                  <a:cubicBezTo>
                    <a:pt x="1718" y="1886"/>
                    <a:pt x="1796" y="2041"/>
                    <a:pt x="1862" y="2067"/>
                  </a:cubicBezTo>
                  <a:cubicBezTo>
                    <a:pt x="1928" y="2093"/>
                    <a:pt x="2043" y="2016"/>
                    <a:pt x="2080" y="1953"/>
                  </a:cubicBezTo>
                  <a:cubicBezTo>
                    <a:pt x="2117" y="1890"/>
                    <a:pt x="2109" y="1767"/>
                    <a:pt x="2087" y="1691"/>
                  </a:cubicBezTo>
                  <a:cubicBezTo>
                    <a:pt x="2065" y="1615"/>
                    <a:pt x="2002" y="1583"/>
                    <a:pt x="1945" y="1496"/>
                  </a:cubicBezTo>
                  <a:cubicBezTo>
                    <a:pt x="1888" y="1409"/>
                    <a:pt x="1826" y="1298"/>
                    <a:pt x="1742" y="1166"/>
                  </a:cubicBezTo>
                  <a:cubicBezTo>
                    <a:pt x="1658" y="1034"/>
                    <a:pt x="1509" y="818"/>
                    <a:pt x="1439" y="703"/>
                  </a:cubicBezTo>
                  <a:cubicBezTo>
                    <a:pt x="1369" y="588"/>
                    <a:pt x="1355" y="594"/>
                    <a:pt x="1322" y="477"/>
                  </a:cubicBezTo>
                  <a:cubicBezTo>
                    <a:pt x="1289" y="360"/>
                    <a:pt x="1255" y="99"/>
                    <a:pt x="1238" y="0"/>
                  </a:cubicBezTo>
                </a:path>
              </a:pathLst>
            </a:custGeom>
            <a:ln w="19050">
              <a:solidFill>
                <a:srgbClr val="FF0000"/>
              </a:solidFill>
              <a:prstDash val="dash"/>
              <a:tailEnd type="triangl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0" name="AutoShape 31"/>
            <p:cNvSpPr>
              <a:spLocks noChangeShapeType="1"/>
            </p:cNvSpPr>
            <p:nvPr/>
          </p:nvSpPr>
          <p:spPr bwMode="auto">
            <a:xfrm flipH="1">
              <a:off x="4198717" y="1373479"/>
              <a:ext cx="23270" cy="29530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tailEnd type="triangle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1" name="AutoShape 7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3843589" y="2703366"/>
              <a:ext cx="1012" cy="229570"/>
            </a:xfrm>
            <a:prstGeom prst="straightConnector1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2" name="AutoShape 6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3422697" y="3399155"/>
              <a:ext cx="1012" cy="229570"/>
            </a:xfrm>
            <a:prstGeom prst="straightConnector1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3" name="AutoShape 5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3892154" y="3981676"/>
              <a:ext cx="1012" cy="229570"/>
            </a:xfrm>
            <a:prstGeom prst="straightConnector1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4" name="AutoShape 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4418269" y="3386008"/>
              <a:ext cx="1012" cy="229570"/>
            </a:xfrm>
            <a:prstGeom prst="straightConnector1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5" name="AutoShape 3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5162924" y="3386008"/>
              <a:ext cx="1012" cy="229570"/>
            </a:xfrm>
            <a:prstGeom prst="straightConnector1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66" name="AutoShape 2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4735961" y="2750898"/>
              <a:ext cx="1012" cy="229570"/>
            </a:xfrm>
            <a:prstGeom prst="straightConnector1">
              <a:avLst/>
            </a:prstGeom>
            <a:ln w="38100"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600">
                <a:solidFill>
                  <a:srgbClr val="525252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1073369" y="1386980"/>
            <a:ext cx="3051512" cy="517274"/>
            <a:chOff x="1396240" y="2304668"/>
            <a:chExt cx="1890287" cy="480002"/>
          </a:xfrm>
        </p:grpSpPr>
        <p:sp>
          <p:nvSpPr>
            <p:cNvPr id="69" name="矩形: 圆角 68"/>
            <p:cNvSpPr/>
            <p:nvPr>
              <p:custDataLst>
                <p:tags r:id="rId2"/>
              </p:custDataLst>
            </p:nvPr>
          </p:nvSpPr>
          <p:spPr>
            <a:xfrm>
              <a:off x="1396240" y="2304668"/>
              <a:ext cx="1890287" cy="480002"/>
            </a:xfrm>
            <a:prstGeom prst="round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solidFill>
                  <a:schemeClr val="lt1"/>
                </a:solidFill>
              </a:endParaRPr>
            </a:p>
          </p:txBody>
        </p:sp>
        <p:sp>
          <p:nvSpPr>
            <p:cNvPr id="70" name="文本框 69"/>
            <p:cNvSpPr txBox="1"/>
            <p:nvPr>
              <p:custDataLst>
                <p:tags r:id="rId3"/>
              </p:custDataLst>
            </p:nvPr>
          </p:nvSpPr>
          <p:spPr>
            <a:xfrm>
              <a:off x="1433295" y="2360437"/>
              <a:ext cx="1853232" cy="370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000" b="1">
                  <a:solidFill>
                    <a:schemeClr val="l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）中序遍历的递归算法</a:t>
              </a: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1073369" y="144242"/>
            <a:ext cx="4665980" cy="4603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6.3 </a:t>
            </a:r>
            <a:r>
              <a:rPr lang="zh-CN" altLang="en-US" sz="2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二叉树先序、中序和后序遍历</a:t>
            </a:r>
          </a:p>
        </p:txBody>
      </p:sp>
      <p:sp>
        <p:nvSpPr>
          <p:cNvPr id="72" name="Text Box 5"/>
          <p:cNvSpPr txBox="1">
            <a:spLocks noChangeArrowheads="1"/>
          </p:cNvSpPr>
          <p:nvPr/>
        </p:nvSpPr>
        <p:spPr bwMode="auto">
          <a:xfrm>
            <a:off x="1038673" y="847545"/>
            <a:ext cx="4846561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defRPr kumimoji="0" sz="2000" b="0" i="0" u="none" strike="noStrike" cap="none" spc="0" normalizeH="0" baseline="0">
                <a:ln>
                  <a:noFill/>
                </a:ln>
                <a:solidFill>
                  <a:srgbClr val="A5A5A5">
                    <a:lumMod val="50000"/>
                  </a:srgbClr>
                </a:solidFill>
                <a:effectLst/>
                <a:uLnTx/>
                <a:uFillTx/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6.3.2 </a:t>
            </a:r>
            <a:r>
              <a: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先序、中序和后序遍历递归算法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ldLvl="0" animBg="1"/>
      <p:bldP spid="51" grpId="0"/>
      <p:bldP spid="71" grpId="0"/>
      <p:bldP spid="7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ULLTEXTBEAUTIFYED" val="1"/>
  <p:tag name="COMMONDATA" val="eyJoZGlkIjoiMDY2MjQwNzI0OTM0YTU2NzllMzQyZjJkMjRkOWNhZ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02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5"/>
  <p:tag name="KSO_WM_UNIT_FILL_FORE_SCHEMECOLOR_INDEX_2_TRANS" val="0"/>
  <p:tag name="KSO_WM_UNIT_FILL_FORE_SCHEMECOLOR_INDEX_3_BRIGHTNESS" val="-0.01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8"/>
  <p:tag name="KSO_WM_UNIT_LINE_FILL_TYPE" val="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8"/>
  <p:tag name="KSO_WM_UNIT_LINE_FILL_TYPE" val="2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8"/>
  <p:tag name="KSO_WM_UNIT_LINE_FILL_TYPE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8"/>
  <p:tag name="KSO_WM_UNIT_LINE_FILL_TYPE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8"/>
  <p:tag name="KSO_WM_UNIT_LINE_FILL_TYPE" val="2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8"/>
  <p:tag name="KSO_WM_UNIT_LINE_FILL_TYPE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8"/>
  <p:tag name="KSO_WM_UNIT_LINE_FILL_TYPE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8"/>
  <p:tag name="KSO_WM_UNIT_LINE_FILL_TYPE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8"/>
  <p:tag name="KSO_WM_UNIT_LINE_FILL_TYPE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8"/>
  <p:tag name="KSO_WM_UNIT_LINE_FILL_TYPE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8"/>
  <p:tag name="KSO_WM_UNIT_LINE_FILL_TYPE" val="2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8"/>
  <p:tag name="KSO_WM_UNIT_LINE_FILL_TYPE" val="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8"/>
  <p:tag name="KSO_WM_UNIT_LINE_FILL_TYPE" val="2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8"/>
  <p:tag name="KSO_WM_UNIT_LINE_FILL_TYPE" val="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8"/>
  <p:tag name="KSO_WM_UNIT_LINE_FILL_TYPE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8"/>
  <p:tag name="KSO_WM_UNIT_LINE_FILL_TYPE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8"/>
  <p:tag name="KSO_WM_UNIT_LINE_FILL_TYP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8"/>
  <p:tag name="KSO_WM_UNIT_LINE_FILL_TYPE" val="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8"/>
  <p:tag name="KSO_WM_UNIT_LINE_FILL_TYPE" val="2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8"/>
  <p:tag name="KSO_WM_UNIT_LINE_FILL_TYPE" val="2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8"/>
  <p:tag name="KSO_WM_UNIT_LINE_FILL_TYPE" val="2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02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-0.01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02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5"/>
  <p:tag name="KSO_WM_UNIT_FILL_FORE_SCHEMECOLOR_INDEX_2_TRANS" val="0"/>
  <p:tag name="KSO_WM_UNIT_FILL_FORE_SCHEMECOLOR_INDEX_3_BRIGHTNESS" val="-0.01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02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5"/>
  <p:tag name="KSO_WM_UNIT_FILL_FORE_SCHEMECOLOR_INDEX_2_TRANS" val="0"/>
  <p:tag name="KSO_WM_UNIT_FILL_FORE_SCHEMECOLOR_INDEX_3_BRIGHTNESS" val="-0.01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02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-0.01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02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5"/>
  <p:tag name="KSO_WM_UNIT_FILL_FORE_SCHEMECOLOR_INDEX_2_TRANS" val="0"/>
  <p:tag name="KSO_WM_UNIT_FILL_FORE_SCHEMECOLOR_INDEX_3_BRIGHTNESS" val="-0.01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02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5"/>
  <p:tag name="KSO_WM_UNIT_FILL_FORE_SCHEMECOLOR_INDEX_2_TRANS" val="0"/>
  <p:tag name="KSO_WM_UNIT_FILL_FORE_SCHEMECOLOR_INDEX_3_BRIGHTNESS" val="-0.01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6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6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6"/>
  <p:tag name="KSO_WM_UNIT_LINE_FILL_TYPE" val="2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9"/>
  <p:tag name="KSO_WM_UNIT_LINE_FILL_TYPE" val="2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9"/>
  <p:tag name="KSO_WM_UNIT_LINE_FILL_TYPE" val="2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10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10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10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10"/>
  <p:tag name="KSO_WM_UNIT_LINE_FILL_TYPE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5"/>
  <p:tag name="KSO_WM_UNIT_LINE_FILL_TYPE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14"/>
  <p:tag name="KSO_WM_UNIT_TEXT_FILL_TYP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9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9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9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9"/>
  <p:tag name="KSO_WM_UNIT_LINE_FILL_TYPE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3"/>
  <p:tag name="KSO_WM_UNIT_LINE_FILL_TYPE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-0.5"/>
  <p:tag name="KSO_WM_UNIT_LINE_FORE_SCHEMECOLOR_INDEX" val="14"/>
  <p:tag name="KSO_WM_UNIT_LINE_FILL_TYPE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6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4"/>
  <p:tag name="KSO_WM_UNIT_TEXT_FILL_TYP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02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-0.01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02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5"/>
  <p:tag name="KSO_WM_UNIT_FILL_FORE_SCHEMECOLOR_INDEX_2_TRANS" val="0"/>
  <p:tag name="KSO_WM_UNIT_FILL_FORE_SCHEMECOLOR_INDEX_3_BRIGHTNESS" val="-0.01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LINE_FORE_SCHEMECOLOR_INDEX_BRIGHTNESS" val="0"/>
  <p:tag name="KSO_WM_UNIT_LINE_FORE_SCHEMECOLOR_INDEX" val="1"/>
  <p:tag name="KSO_WM_UNIT_LINE_FILL_TYPE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.1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.05"/>
  <p:tag name="KSO_WM_UNIT_FILL_FORE_SCHEMECOLOR_INDEX_2" val="7"/>
  <p:tag name="KSO_WM_UNIT_FILL_FORE_SCHEMECOLOR_INDEX_2_POS" val="0.5"/>
  <p:tag name="KSO_WM_UNIT_FILL_FORE_SCHEMECOLOR_INDEX_2_TRANS" val="0"/>
  <p:tag name="KSO_WM_UNIT_FILL_FORE_SCHEMECOLOR_INDEX_3_BRIGHTNESS" val="0.05"/>
  <p:tag name="KSO_WM_UNIT_FILL_FORE_SCHEMECOLOR_INDEX_3" val="7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FILL_TYPE" val="3"/>
  <p:tag name="KSO_WM_UNIT_LINE_FORE_SCHEMECOLOR_INDEX_BRIGHTNESS" val="0"/>
  <p:tag name="KSO_WM_UNIT_LINE_FORE_SCHEMECOLOR_INDEX" val="7"/>
  <p:tag name="KSO_WM_UNIT_LINE_FILL_TYPE" val="2"/>
</p:tagLst>
</file>

<file path=ppt/theme/theme1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1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2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3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4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5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6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7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8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9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20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1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2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3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4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25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26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27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28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30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31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32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33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34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35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36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37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38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39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40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41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8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9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10_Office 主题​​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C30000"/>
      </a:accent1>
      <a:accent2>
        <a:srgbClr val="3B3E4D"/>
      </a:accent2>
      <a:accent3>
        <a:srgbClr val="C30000"/>
      </a:accent3>
      <a:accent4>
        <a:srgbClr val="3B3E4D"/>
      </a:accent4>
      <a:accent5>
        <a:srgbClr val="C30000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5026</Words>
  <Application>Microsoft Office PowerPoint</Application>
  <PresentationFormat>宽屏</PresentationFormat>
  <Paragraphs>487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40</vt:i4>
      </vt:variant>
      <vt:variant>
        <vt:lpstr>幻灯片标题</vt:lpstr>
      </vt:variant>
      <vt:variant>
        <vt:i4>40</vt:i4>
      </vt:variant>
    </vt:vector>
  </HeadingPairs>
  <TitlesOfParts>
    <vt:vector size="88" baseType="lpstr">
      <vt:lpstr>-apple-system</vt:lpstr>
      <vt:lpstr>等线</vt:lpstr>
      <vt:lpstr>微软雅黑</vt:lpstr>
      <vt:lpstr>Arial</vt:lpstr>
      <vt:lpstr>Calibri</vt:lpstr>
      <vt:lpstr>Consolas</vt:lpstr>
      <vt:lpstr>Source Code Pro</vt:lpstr>
      <vt:lpstr>Wingdings</vt:lpstr>
      <vt:lpstr>1_Office 主题​​</vt:lpstr>
      <vt:lpstr>3_Office 主题​​</vt:lpstr>
      <vt:lpstr>4_Office 主题​​</vt:lpstr>
      <vt:lpstr>5_Office 主题​​</vt:lpstr>
      <vt:lpstr>6_Office 主题​​</vt:lpstr>
      <vt:lpstr>7_Office 主题​​</vt:lpstr>
      <vt:lpstr>8_Office 主题​​</vt:lpstr>
      <vt:lpstr>9_Office 主题​​</vt:lpstr>
      <vt:lpstr>10_Office 主题​​</vt:lpstr>
      <vt:lpstr>11_Office 主题​​</vt:lpstr>
      <vt:lpstr>12_Office 主题​​</vt:lpstr>
      <vt:lpstr>13_Office 主题​​</vt:lpstr>
      <vt:lpstr>14_Office 主题​​</vt:lpstr>
      <vt:lpstr>15_Office 主题​​</vt:lpstr>
      <vt:lpstr>16_Office 主题​​</vt:lpstr>
      <vt:lpstr>17_Office 主题​​</vt:lpstr>
      <vt:lpstr>2_Office 主题​​</vt:lpstr>
      <vt:lpstr>18_Office 主题​​</vt:lpstr>
      <vt:lpstr>19_Office 主题​​</vt:lpstr>
      <vt:lpstr>20_Office 主题​​</vt:lpstr>
      <vt:lpstr>21_Office 主题​​</vt:lpstr>
      <vt:lpstr>22_Office 主题​​</vt:lpstr>
      <vt:lpstr>23_Office 主题​​</vt:lpstr>
      <vt:lpstr>24_Office 主题​​</vt:lpstr>
      <vt:lpstr>25_Office 主题​​</vt:lpstr>
      <vt:lpstr>26_Office 主题​​</vt:lpstr>
      <vt:lpstr>27_Office 主题​​</vt:lpstr>
      <vt:lpstr>28_Office 主题​​</vt:lpstr>
      <vt:lpstr>30_Office 主题​​</vt:lpstr>
      <vt:lpstr>31_Office 主题​​</vt:lpstr>
      <vt:lpstr>32_Office 主题​​</vt:lpstr>
      <vt:lpstr>33_Office 主题​​</vt:lpstr>
      <vt:lpstr>34_Office 主题​​</vt:lpstr>
      <vt:lpstr>35_Office 主题​​</vt:lpstr>
      <vt:lpstr>36_Office 主题​​</vt:lpstr>
      <vt:lpstr>37_Office 主题​​</vt:lpstr>
      <vt:lpstr>38_Office 主题​​</vt:lpstr>
      <vt:lpstr>39_Office 主题​​</vt:lpstr>
      <vt:lpstr>40_Office 主题​​</vt:lpstr>
      <vt:lpstr>41_Office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宋 美玉</dc:creator>
  <cp:lastModifiedBy>Zhendong Shi</cp:lastModifiedBy>
  <cp:revision>377</cp:revision>
  <dcterms:created xsi:type="dcterms:W3CDTF">2022-08-16T12:32:00Z</dcterms:created>
  <dcterms:modified xsi:type="dcterms:W3CDTF">2024-04-21T18:33:52Z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4B6CE135AED24305B0DBE85802E1C299</vt:lpwstr>
  </property>
  <property fmtid="{D5CDD505-2E9C-101B-9397-08002B2CF9AE}" pid="3" name="KSOProductBuildVer">
    <vt:lpwstr>2052-11.1.0.12302</vt:lpwstr>
  </property>
</Properties>
</file>