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theme/theme3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3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52" r:id="rId17"/>
    <p:sldMasterId id="2147483864" r:id="rId18"/>
    <p:sldMasterId id="2147483876" r:id="rId19"/>
    <p:sldMasterId id="2147483888" r:id="rId20"/>
    <p:sldMasterId id="2147483900" r:id="rId21"/>
    <p:sldMasterId id="2147483912" r:id="rId22"/>
    <p:sldMasterId id="2147483924" r:id="rId23"/>
    <p:sldMasterId id="2147483936" r:id="rId24"/>
    <p:sldMasterId id="2147483948" r:id="rId25"/>
    <p:sldMasterId id="2147483960" r:id="rId26"/>
    <p:sldMasterId id="2147483972" r:id="rId27"/>
    <p:sldMasterId id="2147483984" r:id="rId28"/>
    <p:sldMasterId id="2147483996" r:id="rId29"/>
    <p:sldMasterId id="2147484008" r:id="rId30"/>
    <p:sldMasterId id="2147484020" r:id="rId31"/>
    <p:sldMasterId id="2147484032" r:id="rId32"/>
    <p:sldMasterId id="2147484044" r:id="rId33"/>
    <p:sldMasterId id="2147484056" r:id="rId34"/>
  </p:sldMasterIdLst>
  <p:notesMasterIdLst>
    <p:notesMasterId r:id="rId72"/>
  </p:notesMasterIdLst>
  <p:sldIdLst>
    <p:sldId id="380" r:id="rId35"/>
    <p:sldId id="347" r:id="rId36"/>
    <p:sldId id="348" r:id="rId37"/>
    <p:sldId id="349" r:id="rId38"/>
    <p:sldId id="350" r:id="rId39"/>
    <p:sldId id="351" r:id="rId40"/>
    <p:sldId id="382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83" r:id="rId65"/>
    <p:sldId id="375" r:id="rId66"/>
    <p:sldId id="376" r:id="rId67"/>
    <p:sldId id="377" r:id="rId68"/>
    <p:sldId id="378" r:id="rId69"/>
    <p:sldId id="379" r:id="rId70"/>
    <p:sldId id="381" r:id="rId71"/>
  </p:sldIdLst>
  <p:sldSz cx="12192000" cy="6858000"/>
  <p:notesSz cx="6858000" cy="9144000"/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yanbin666@outlook.com" initials="f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0E5"/>
    <a:srgbClr val="ACC8E8"/>
    <a:srgbClr val="E94A47"/>
    <a:srgbClr val="CD5158"/>
    <a:srgbClr val="C0262E"/>
    <a:srgbClr val="FFFFFF"/>
    <a:srgbClr val="525252"/>
    <a:srgbClr val="D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63" Type="http://schemas.openxmlformats.org/officeDocument/2006/relationships/slide" Target="slides/slide29.xml"/><Relationship Id="rId68" Type="http://schemas.openxmlformats.org/officeDocument/2006/relationships/slide" Target="slides/slide34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slide" Target="slides/slide19.xml"/><Relationship Id="rId58" Type="http://schemas.openxmlformats.org/officeDocument/2006/relationships/slide" Target="slides/slide24.xml"/><Relationship Id="rId66" Type="http://schemas.openxmlformats.org/officeDocument/2006/relationships/slide" Target="slides/slide32.xml"/><Relationship Id="rId7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7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openxmlformats.org/officeDocument/2006/relationships/slide" Target="slides/slide22.xml"/><Relationship Id="rId64" Type="http://schemas.openxmlformats.org/officeDocument/2006/relationships/slide" Target="slides/slide30.xml"/><Relationship Id="rId69" Type="http://schemas.openxmlformats.org/officeDocument/2006/relationships/slide" Target="slides/slide35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7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59" Type="http://schemas.openxmlformats.org/officeDocument/2006/relationships/slide" Target="slides/slide25.xml"/><Relationship Id="rId67" Type="http://schemas.openxmlformats.org/officeDocument/2006/relationships/slide" Target="slides/slide3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7.xml"/><Relationship Id="rId54" Type="http://schemas.openxmlformats.org/officeDocument/2006/relationships/slide" Target="slides/slide20.xml"/><Relationship Id="rId62" Type="http://schemas.openxmlformats.org/officeDocument/2006/relationships/slide" Target="slides/slide28.xml"/><Relationship Id="rId70" Type="http://schemas.openxmlformats.org/officeDocument/2006/relationships/slide" Target="slides/slide3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2.xml"/><Relationship Id="rId49" Type="http://schemas.openxmlformats.org/officeDocument/2006/relationships/slide" Target="slides/slide15.xml"/><Relationship Id="rId57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0.xml"/><Relationship Id="rId52" Type="http://schemas.openxmlformats.org/officeDocument/2006/relationships/slide" Target="slides/slide18.xml"/><Relationship Id="rId60" Type="http://schemas.openxmlformats.org/officeDocument/2006/relationships/slide" Target="slides/slide26.xml"/><Relationship Id="rId65" Type="http://schemas.openxmlformats.org/officeDocument/2006/relationships/slide" Target="slides/slide31.xml"/><Relationship Id="rId73" Type="http://schemas.openxmlformats.org/officeDocument/2006/relationships/tags" Target="tags/tag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5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6.xml"/><Relationship Id="rId55" Type="http://schemas.openxmlformats.org/officeDocument/2006/relationships/slide" Target="slides/slide2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C1347-0E0E-4C9C-A826-2EF719B51AA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F2A8-2D31-4029-B217-F598D88218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BF2A8-2D31-4029-B217-F598D882182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BF2A8-2D31-4029-B217-F598D882182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999AAA"/>
                </a:solidFill>
                <a:effectLst/>
                <a:latin typeface="-apple-system"/>
              </a:rPr>
              <a:t>中序遍历：左子树</a:t>
            </a:r>
            <a:r>
              <a:rPr lang="en-US" altLang="zh-CN" b="0" i="0" dirty="0">
                <a:solidFill>
                  <a:srgbClr val="999AAA"/>
                </a:solidFill>
                <a:effectLst/>
                <a:latin typeface="-apple-system"/>
              </a:rPr>
              <a:t>—</a:t>
            </a:r>
            <a:r>
              <a:rPr lang="zh-CN" altLang="en-US" b="0" i="0" dirty="0">
                <a:solidFill>
                  <a:srgbClr val="999AAA"/>
                </a:solidFill>
                <a:effectLst/>
                <a:latin typeface="-apple-system"/>
              </a:rPr>
              <a:t>根结点</a:t>
            </a:r>
            <a:r>
              <a:rPr lang="en-US" altLang="zh-CN" b="0" i="0" dirty="0">
                <a:solidFill>
                  <a:srgbClr val="999AAA"/>
                </a:solidFill>
                <a:effectLst/>
                <a:latin typeface="-apple-system"/>
              </a:rPr>
              <a:t>—</a:t>
            </a:r>
            <a:r>
              <a:rPr lang="zh-CN" altLang="en-US" b="0" i="0" dirty="0">
                <a:solidFill>
                  <a:srgbClr val="999AAA"/>
                </a:solidFill>
                <a:effectLst/>
                <a:latin typeface="-apple-system"/>
              </a:rPr>
              <a:t>右子树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999AAA"/>
                </a:solidFill>
                <a:effectLst/>
                <a:latin typeface="-apple-system"/>
              </a:rPr>
              <a:t>后序遍历：左子树</a:t>
            </a:r>
            <a:r>
              <a:rPr lang="en-US" altLang="zh-CN" b="0" i="0" dirty="0">
                <a:solidFill>
                  <a:srgbClr val="999AAA"/>
                </a:solidFill>
                <a:effectLst/>
                <a:latin typeface="-apple-system"/>
              </a:rPr>
              <a:t>—</a:t>
            </a:r>
            <a:r>
              <a:rPr lang="zh-CN" altLang="en-US" b="0" i="0" dirty="0">
                <a:solidFill>
                  <a:srgbClr val="999AAA"/>
                </a:solidFill>
                <a:effectLst/>
                <a:latin typeface="-apple-system"/>
              </a:rPr>
              <a:t>右子树</a:t>
            </a:r>
            <a:r>
              <a:rPr lang="en-US" altLang="zh-CN" b="0" i="0" dirty="0">
                <a:solidFill>
                  <a:srgbClr val="999AAA"/>
                </a:solidFill>
                <a:effectLst/>
                <a:latin typeface="-apple-system"/>
              </a:rPr>
              <a:t>—</a:t>
            </a:r>
            <a:r>
              <a:rPr lang="zh-CN" altLang="en-US" b="0" i="0" dirty="0">
                <a:solidFill>
                  <a:srgbClr val="999AAA"/>
                </a:solidFill>
                <a:effectLst/>
                <a:latin typeface="-apple-system"/>
              </a:rPr>
              <a:t>根结点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999AAA"/>
                </a:solidFill>
                <a:effectLst/>
                <a:latin typeface="-apple-system"/>
              </a:rPr>
              <a:t>二者序列相同只有一种情况，就是无右子树，只有</a:t>
            </a:r>
            <a:r>
              <a:rPr lang="zh-CN" altLang="en-US" dirty="0"/>
              <a:t>左子树</a:t>
            </a:r>
            <a:r>
              <a:rPr lang="en-US" altLang="zh-CN" dirty="0"/>
              <a:t>—</a:t>
            </a:r>
            <a:r>
              <a:rPr lang="zh-CN" altLang="en-US" dirty="0"/>
              <a:t>根结点。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BF2A8-2D31-4029-B217-F598D882182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2040-9342-426D-A3ED-9C72C9FA50B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6B77-97E4-4638-B49A-AE5E984CE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tags" Target="../tags/tag79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29" Type="http://schemas.openxmlformats.org/officeDocument/2006/relationships/slideLayout" Target="../slideLayouts/slideLayout90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jpeg"/><Relationship Id="rId5" Type="http://schemas.openxmlformats.org/officeDocument/2006/relationships/slideLayout" Target="../slideLayouts/slideLayout112.xml"/><Relationship Id="rId4" Type="http://schemas.openxmlformats.org/officeDocument/2006/relationships/tags" Target="../tags/tag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ags" Target="../tags/tag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Layout" Target="../slideLayouts/slideLayout134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image" Target="../media/image13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45.xml"/><Relationship Id="rId4" Type="http://schemas.openxmlformats.org/officeDocument/2006/relationships/tags" Target="../tags/tag10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6.xml"/><Relationship Id="rId1" Type="http://schemas.openxmlformats.org/officeDocument/2006/relationships/tags" Target="../tags/tag10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3" Type="http://schemas.openxmlformats.org/officeDocument/2006/relationships/tags" Target="../tags/tag112.xml"/><Relationship Id="rId21" Type="http://schemas.openxmlformats.org/officeDocument/2006/relationships/image" Target="../media/image14.png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10" Type="http://schemas.openxmlformats.org/officeDocument/2006/relationships/tags" Target="../tags/tag119.xml"/><Relationship Id="rId19" Type="http://schemas.openxmlformats.org/officeDocument/2006/relationships/slideLayout" Target="../slideLayouts/slideLayout167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78.xml"/><Relationship Id="rId1" Type="http://schemas.openxmlformats.org/officeDocument/2006/relationships/tags" Target="../tags/tag1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26" Type="http://schemas.openxmlformats.org/officeDocument/2006/relationships/tags" Target="../tags/tag154.xml"/><Relationship Id="rId3" Type="http://schemas.openxmlformats.org/officeDocument/2006/relationships/tags" Target="../tags/tag131.xml"/><Relationship Id="rId21" Type="http://schemas.openxmlformats.org/officeDocument/2006/relationships/tags" Target="../tags/tag149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5" Type="http://schemas.openxmlformats.org/officeDocument/2006/relationships/tags" Target="../tags/tag153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tags" Target="../tags/tag152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23" Type="http://schemas.openxmlformats.org/officeDocument/2006/relationships/tags" Target="../tags/tag151.xml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tags" Target="../tags/tag150.xml"/><Relationship Id="rId27" Type="http://schemas.openxmlformats.org/officeDocument/2006/relationships/slideLayout" Target="../slideLayouts/slideLayout1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slideLayout" Target="../slideLayouts/slideLayout2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1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Layout" Target="../slideLayouts/slideLayout222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slideLayout" Target="../slideLayouts/slideLayout233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44.xml"/><Relationship Id="rId1" Type="http://schemas.openxmlformats.org/officeDocument/2006/relationships/tags" Target="../tags/tag20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slideLayout" Target="../slideLayouts/slideLayout255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266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18" Type="http://schemas.openxmlformats.org/officeDocument/2006/relationships/image" Target="../media/image15.jpeg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17" Type="http://schemas.openxmlformats.org/officeDocument/2006/relationships/slideLayout" Target="../slideLayouts/slideLayout277.xml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88.xml"/><Relationship Id="rId1" Type="http://schemas.openxmlformats.org/officeDocument/2006/relationships/tags" Target="../tags/tag2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9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tags" Target="../tags/tag281.xml"/><Relationship Id="rId3" Type="http://schemas.openxmlformats.org/officeDocument/2006/relationships/tags" Target="../tags/tag258.xml"/><Relationship Id="rId21" Type="http://schemas.openxmlformats.org/officeDocument/2006/relationships/tags" Target="../tags/tag276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80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29" Type="http://schemas.openxmlformats.org/officeDocument/2006/relationships/image" Target="../media/image11.tmp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tags" Target="../tags/tag279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tags" Target="../tags/tag278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Relationship Id="rId27" Type="http://schemas.openxmlformats.org/officeDocument/2006/relationships/slideLayout" Target="../slideLayouts/slideLayout315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294.xml"/><Relationship Id="rId18" Type="http://schemas.openxmlformats.org/officeDocument/2006/relationships/tags" Target="../tags/tag299.xml"/><Relationship Id="rId26" Type="http://schemas.openxmlformats.org/officeDocument/2006/relationships/tags" Target="../tags/tag307.xml"/><Relationship Id="rId39" Type="http://schemas.openxmlformats.org/officeDocument/2006/relationships/tags" Target="../tags/tag320.xml"/><Relationship Id="rId21" Type="http://schemas.openxmlformats.org/officeDocument/2006/relationships/tags" Target="../tags/tag302.xml"/><Relationship Id="rId34" Type="http://schemas.openxmlformats.org/officeDocument/2006/relationships/tags" Target="../tags/tag315.xml"/><Relationship Id="rId42" Type="http://schemas.openxmlformats.org/officeDocument/2006/relationships/tags" Target="../tags/tag323.xml"/><Relationship Id="rId47" Type="http://schemas.openxmlformats.org/officeDocument/2006/relationships/slideLayout" Target="../slideLayouts/slideLayout321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29" Type="http://schemas.openxmlformats.org/officeDocument/2006/relationships/tags" Target="../tags/tag310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24" Type="http://schemas.openxmlformats.org/officeDocument/2006/relationships/tags" Target="../tags/tag305.xml"/><Relationship Id="rId32" Type="http://schemas.openxmlformats.org/officeDocument/2006/relationships/tags" Target="../tags/tag313.xml"/><Relationship Id="rId37" Type="http://schemas.openxmlformats.org/officeDocument/2006/relationships/tags" Target="../tags/tag318.xml"/><Relationship Id="rId40" Type="http://schemas.openxmlformats.org/officeDocument/2006/relationships/tags" Target="../tags/tag321.xml"/><Relationship Id="rId45" Type="http://schemas.openxmlformats.org/officeDocument/2006/relationships/tags" Target="../tags/tag326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23" Type="http://schemas.openxmlformats.org/officeDocument/2006/relationships/tags" Target="../tags/tag304.xml"/><Relationship Id="rId28" Type="http://schemas.openxmlformats.org/officeDocument/2006/relationships/tags" Target="../tags/tag309.xml"/><Relationship Id="rId36" Type="http://schemas.openxmlformats.org/officeDocument/2006/relationships/tags" Target="../tags/tag317.xml"/><Relationship Id="rId10" Type="http://schemas.openxmlformats.org/officeDocument/2006/relationships/tags" Target="../tags/tag291.xml"/><Relationship Id="rId19" Type="http://schemas.openxmlformats.org/officeDocument/2006/relationships/tags" Target="../tags/tag300.xml"/><Relationship Id="rId31" Type="http://schemas.openxmlformats.org/officeDocument/2006/relationships/tags" Target="../tags/tag312.xml"/><Relationship Id="rId44" Type="http://schemas.openxmlformats.org/officeDocument/2006/relationships/tags" Target="../tags/tag325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3.xml"/><Relationship Id="rId27" Type="http://schemas.openxmlformats.org/officeDocument/2006/relationships/tags" Target="../tags/tag308.xml"/><Relationship Id="rId30" Type="http://schemas.openxmlformats.org/officeDocument/2006/relationships/tags" Target="../tags/tag311.xml"/><Relationship Id="rId35" Type="http://schemas.openxmlformats.org/officeDocument/2006/relationships/tags" Target="../tags/tag316.xml"/><Relationship Id="rId43" Type="http://schemas.openxmlformats.org/officeDocument/2006/relationships/tags" Target="../tags/tag324.xml"/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5" Type="http://schemas.openxmlformats.org/officeDocument/2006/relationships/tags" Target="../tags/tag306.xml"/><Relationship Id="rId33" Type="http://schemas.openxmlformats.org/officeDocument/2006/relationships/tags" Target="../tags/tag314.xml"/><Relationship Id="rId38" Type="http://schemas.openxmlformats.org/officeDocument/2006/relationships/tags" Target="../tags/tag319.xml"/><Relationship Id="rId46" Type="http://schemas.openxmlformats.org/officeDocument/2006/relationships/tags" Target="../tags/tag327.xml"/><Relationship Id="rId20" Type="http://schemas.openxmlformats.org/officeDocument/2006/relationships/tags" Target="../tags/tag301.xml"/><Relationship Id="rId41" Type="http://schemas.openxmlformats.org/officeDocument/2006/relationships/tags" Target="../tags/tag3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2.xml"/><Relationship Id="rId1" Type="http://schemas.openxmlformats.org/officeDocument/2006/relationships/tags" Target="../tags/tag3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3.xml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4.xml"/><Relationship Id="rId1" Type="http://schemas.openxmlformats.org/officeDocument/2006/relationships/tags" Target="../tags/tag3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image" Target="../media/image15.jpeg"/><Relationship Id="rId4" Type="http://schemas.openxmlformats.org/officeDocument/2006/relationships/slideLayout" Target="../slideLayouts/slideLayout3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slideLayout" Target="../slideLayouts/slideLayout35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image" Target="../media/image8.jpe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46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slideLayout" Target="../slideLayouts/slideLayout73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image" Target="../media/image11.tmp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68.xml"/><Relationship Id="rId4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619" y="6382637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2619" y="6666062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2619" y="6099212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7997" y="5815787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sp>
        <p:nvSpPr>
          <p:cNvPr id="8" name="矩形 7"/>
          <p:cNvSpPr/>
          <p:nvPr/>
        </p:nvSpPr>
        <p:spPr>
          <a:xfrm>
            <a:off x="0" y="-2435"/>
            <a:ext cx="12192000" cy="5628586"/>
          </a:xfrm>
          <a:prstGeom prst="rect">
            <a:avLst/>
          </a:prstGeom>
          <a:solidFill>
            <a:srgbClr val="C026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52" b="91606" l="47512" r="90877">
                        <a14:foregroundMark x1="52666" y1="72810" x2="52666" y2="72810"/>
                        <a14:foregroundMark x1="73697" y1="84763" x2="73697" y2="84763"/>
                        <a14:foregroundMark x1="87915" y1="75912" x2="87915" y2="75912"/>
                        <a14:foregroundMark x1="87618" y1="79106" x2="87618" y2="79106"/>
                        <a14:foregroundMark x1="88922" y1="79380" x2="88922" y2="79380"/>
                        <a14:backgroundMark x1="56220" y1="63686" x2="56220" y2="63686"/>
                        <a14:backgroundMark x1="57050" y1="68431" x2="57050" y2="68431"/>
                        <a14:backgroundMark x1="86552" y1="68066" x2="86552" y2="6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08" t="44162" r="8087" b="6249"/>
          <a:stretch>
            <a:fillRect/>
          </a:stretch>
        </p:blipFill>
        <p:spPr>
          <a:xfrm>
            <a:off x="7409094" y="3837289"/>
            <a:ext cx="4186990" cy="3008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5495" y="4135755"/>
            <a:ext cx="6207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sz="4800" b="0" dirty="0">
                <a:ln w="19050">
                  <a:solidFill>
                    <a:srgbClr val="FFFFFF"/>
                  </a:solidFill>
                </a:ln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第6章  树和二叉树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03" r="21834"/>
          <a:stretch>
            <a:fillRect/>
          </a:stretch>
        </p:blipFill>
        <p:spPr>
          <a:xfrm>
            <a:off x="1302107" y="1108354"/>
            <a:ext cx="510761" cy="2465554"/>
          </a:xfrm>
          <a:custGeom>
            <a:avLst/>
            <a:gdLst>
              <a:gd name="connsiteX0" fmla="*/ 370542 w 741084"/>
              <a:gd name="connsiteY0" fmla="*/ 0 h 3577373"/>
              <a:gd name="connsiteX1" fmla="*/ 741084 w 741084"/>
              <a:gd name="connsiteY1" fmla="*/ 370542 h 3577373"/>
              <a:gd name="connsiteX2" fmla="*/ 741083 w 741084"/>
              <a:gd name="connsiteY2" fmla="*/ 3206832 h 3577373"/>
              <a:gd name="connsiteX3" fmla="*/ 514773 w 741084"/>
              <a:gd name="connsiteY3" fmla="*/ 3548255 h 3577373"/>
              <a:gd name="connsiteX4" fmla="*/ 370546 w 741084"/>
              <a:gd name="connsiteY4" fmla="*/ 3577373 h 3577373"/>
              <a:gd name="connsiteX5" fmla="*/ 370542 w 741084"/>
              <a:gd name="connsiteY5" fmla="*/ 3577373 h 3577373"/>
              <a:gd name="connsiteX6" fmla="*/ 0 w 741084"/>
              <a:gd name="connsiteY6" fmla="*/ 3206831 h 3577373"/>
              <a:gd name="connsiteX7" fmla="*/ 0 w 741084"/>
              <a:gd name="connsiteY7" fmla="*/ 370542 h 3577373"/>
              <a:gd name="connsiteX8" fmla="*/ 370542 w 741084"/>
              <a:gd name="connsiteY8" fmla="*/ 0 h 35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084" h="3577373">
                <a:moveTo>
                  <a:pt x="370542" y="0"/>
                </a:moveTo>
                <a:cubicBezTo>
                  <a:pt x="575187" y="0"/>
                  <a:pt x="741084" y="165897"/>
                  <a:pt x="741084" y="370542"/>
                </a:cubicBezTo>
                <a:cubicBezTo>
                  <a:pt x="741084" y="1315972"/>
                  <a:pt x="741083" y="2261402"/>
                  <a:pt x="741083" y="3206832"/>
                </a:cubicBezTo>
                <a:cubicBezTo>
                  <a:pt x="741083" y="3360316"/>
                  <a:pt x="647766" y="3492004"/>
                  <a:pt x="514773" y="3548255"/>
                </a:cubicBezTo>
                <a:lnTo>
                  <a:pt x="370546" y="3577373"/>
                </a:lnTo>
                <a:lnTo>
                  <a:pt x="370542" y="3577373"/>
                </a:lnTo>
                <a:cubicBezTo>
                  <a:pt x="165897" y="3577373"/>
                  <a:pt x="0" y="3411476"/>
                  <a:pt x="0" y="3206831"/>
                </a:cubicBezTo>
                <a:lnTo>
                  <a:pt x="0" y="370542"/>
                </a:lnTo>
                <a:cubicBezTo>
                  <a:pt x="0" y="165897"/>
                  <a:pt x="165897" y="0"/>
                  <a:pt x="370542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C0262E"/>
              </a:clrFrom>
              <a:clrTo>
                <a:srgbClr val="C026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/>
          <a:stretch>
            <a:fillRect/>
          </a:stretch>
        </p:blipFill>
        <p:spPr>
          <a:xfrm>
            <a:off x="2885562" y="886846"/>
            <a:ext cx="6647195" cy="30669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4127" r="4069" b="2975"/>
          <a:stretch>
            <a:fillRect/>
          </a:stretch>
        </p:blipFill>
        <p:spPr>
          <a:xfrm>
            <a:off x="896470" y="5626149"/>
            <a:ext cx="1233480" cy="123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/>
          <p:cNvSpPr/>
          <p:nvPr userDrawn="1">
            <p:custDataLst>
              <p:tags r:id="rId2"/>
            </p:custDataLst>
          </p:nvPr>
        </p:nvSpPr>
        <p:spPr>
          <a:xfrm>
            <a:off x="0" y="1078865"/>
            <a:ext cx="2503805" cy="577913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6"/>
          <p:cNvSpPr/>
          <p:nvPr>
            <p:custDataLst>
              <p:tags r:id="rId3"/>
            </p:custDataLst>
          </p:nvPr>
        </p:nvSpPr>
        <p:spPr>
          <a:xfrm>
            <a:off x="12106910" y="2611120"/>
            <a:ext cx="85090" cy="129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itle 6"/>
          <p:cNvSpPr txBox="1"/>
          <p:nvPr>
            <p:custDataLst>
              <p:tags r:id="rId4"/>
            </p:custDataLst>
          </p:nvPr>
        </p:nvSpPr>
        <p:spPr>
          <a:xfrm>
            <a:off x="6225540" y="1783080"/>
            <a:ext cx="4921885" cy="42113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zh-CN" sz="18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用cnt变量计第k层结点个数（初始为0）。设计队列仅保存结点引用，置当前层次curl=1，用last变量指示当前层次的最右结点（根结点）进队。将根结点进队，队不空循环：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zh-CN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若curl&gt;k，返回cnt（继续层次遍历不可能再找到第k层的结点）。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zh-CN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否则出队结点p，若curl=k，表示结点p是第k层的结点，cnt增1。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zh-CN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若结点p有左孩子q，将结点q进队，有右孩子q，将结点q进队（总是用q表示进队的结点）。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zh-CN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若结点p是当前层的最右结点（p=last），说明当前层处理完毕，而此时的q就是下一层的最右结点，置last=q，curl++进入下一层处理。</a:t>
            </a:r>
          </a:p>
        </p:txBody>
      </p:sp>
      <p:grpSp>
        <p:nvGrpSpPr>
          <p:cNvPr id="14" name="组合 5"/>
          <p:cNvGrpSpPr/>
          <p:nvPr/>
        </p:nvGrpSpPr>
        <p:grpSpPr>
          <a:xfrm>
            <a:off x="1043940" y="208280"/>
            <a:ext cx="6271260" cy="6096635"/>
            <a:chOff x="612" y="233"/>
            <a:chExt cx="9876" cy="9601"/>
          </a:xfrm>
        </p:grpSpPr>
        <p:sp>
          <p:nvSpPr>
            <p:cNvPr id="15" name="文本框 3"/>
            <p:cNvSpPr txBox="1"/>
            <p:nvPr/>
          </p:nvSpPr>
          <p:spPr>
            <a:xfrm>
              <a:off x="1658" y="233"/>
              <a:ext cx="1529" cy="72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2525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/>
                </a:defRPr>
              </a:lvl1pPr>
            </a:lstStyle>
            <a:p>
              <a:r>
                <a:rPr lang="zh-CN" altLang="en-US" b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解法</a:t>
              </a:r>
              <a:r>
                <a:rPr lang="en-US" altLang="zh-CN" b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2224"/>
              <a:ext cx="7008" cy="7610"/>
            </a:xfrm>
            <a:prstGeom prst="rect">
              <a:avLst/>
            </a:prstGeom>
            <a:solidFill>
              <a:schemeClr val="lt1">
                <a:lumMod val="95000"/>
              </a:schemeClr>
            </a:solidFill>
            <a:ln w="28575" cap="rnd">
              <a:solidFill>
                <a:schemeClr val="lt1">
                  <a:lumMod val="50000"/>
                </a:schemeClr>
              </a:solidFill>
              <a:prstDash val="sysDot"/>
              <a:miter lim="800000"/>
            </a:ln>
          </p:spPr>
          <p:txBody>
            <a:bodyPr vert="horz" wrap="square" lIns="91440" tIns="0" rIns="9144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840" y="2949"/>
              <a:ext cx="9648" cy="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层次遍历中某</a:t>
              </a:r>
              <a:r>
                <a:rPr lang="zh-CN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层的最右结点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last</a:t>
              </a: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847" y="8065"/>
              <a:ext cx="641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last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的作用确定一层是否遍历完成！</a:t>
              </a:r>
            </a:p>
          </p:txBody>
        </p:sp>
        <p:sp>
          <p:nvSpPr>
            <p:cNvPr id="20" name="Line 3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616" y="5103"/>
              <a:ext cx="318" cy="4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 i="1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45"/>
            <p:cNvSpPr/>
            <p:nvPr>
              <p:custDataLst>
                <p:tags r:id="rId7"/>
              </p:custDataLst>
            </p:nvPr>
          </p:nvSpPr>
          <p:spPr bwMode="auto">
            <a:xfrm>
              <a:off x="3600" y="5865"/>
              <a:ext cx="328" cy="51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 i="1" dirty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285" y="6743"/>
              <a:ext cx="485" cy="52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 i="1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Freeform 43"/>
            <p:cNvSpPr/>
            <p:nvPr>
              <p:custDataLst>
                <p:tags r:id="rId9"/>
              </p:custDataLst>
            </p:nvPr>
          </p:nvSpPr>
          <p:spPr bwMode="auto">
            <a:xfrm>
              <a:off x="4191" y="5816"/>
              <a:ext cx="37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 i="1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Line 4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2171" y="5762"/>
              <a:ext cx="450" cy="6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 i="1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2700" y="4896"/>
              <a:ext cx="751" cy="64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 i="1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Oval 4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208" y="470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469" y="5412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7" name="Oval 3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41" y="5472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81" y="638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22" y="638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6" name="Oval 3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40" y="640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98" y="7225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grpSp>
          <p:nvGrpSpPr>
            <p:cNvPr id="58" name="组合 45"/>
            <p:cNvGrpSpPr/>
            <p:nvPr/>
          </p:nvGrpSpPr>
          <p:grpSpPr>
            <a:xfrm>
              <a:off x="3740" y="3970"/>
              <a:ext cx="1297" cy="733"/>
              <a:chOff x="4820066" y="1857364"/>
              <a:chExt cx="823504" cy="465752"/>
            </a:xfrm>
            <a:solidFill>
              <a:srgbClr val="C00000"/>
            </a:solidFill>
          </p:grpSpPr>
          <p:sp>
            <p:nvSpPr>
              <p:cNvPr id="59" name="TextBox 19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4857752" y="1857364"/>
                <a:ext cx="785818" cy="337400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600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</a:p>
            </p:txBody>
          </p:sp>
          <p:cxnSp>
            <p:nvCxnSpPr>
              <p:cNvPr id="60" name="直接箭头连接符 47"/>
              <p:cNvCxnSpPr/>
              <p:nvPr/>
            </p:nvCxnSpPr>
            <p:spPr>
              <a:xfrm rot="5400000">
                <a:off x="4856066" y="2107116"/>
                <a:ext cx="180000" cy="252000"/>
              </a:xfrm>
              <a:prstGeom prst="straightConnector1">
                <a:avLst/>
              </a:prstGeom>
              <a:grpFill/>
              <a:ln w="19050"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Oval 4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08" y="470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dirty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469" y="5412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63" name="Oval 3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41" y="5472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64" name="Oval 3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81" y="638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65" name="Oval 3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422" y="638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dirty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66" name="Oval 3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40" y="6403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dirty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598" y="7225"/>
              <a:ext cx="510" cy="51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grpSp>
          <p:nvGrpSpPr>
            <p:cNvPr id="68" name="组合 1"/>
            <p:cNvGrpSpPr/>
            <p:nvPr/>
          </p:nvGrpSpPr>
          <p:grpSpPr>
            <a:xfrm>
              <a:off x="612" y="1285"/>
              <a:ext cx="1884" cy="815"/>
              <a:chOff x="1396240" y="2304668"/>
              <a:chExt cx="2107000" cy="480002"/>
            </a:xfrm>
          </p:grpSpPr>
          <p:sp>
            <p:nvSpPr>
              <p:cNvPr id="69" name="矩形: 圆角 2"/>
              <p:cNvSpPr/>
              <p:nvPr>
                <p:custDataLst>
                  <p:tags r:id="rId26"/>
                </p:custDataLst>
              </p:nvPr>
            </p:nvSpPr>
            <p:spPr>
              <a:xfrm>
                <a:off x="1396240" y="2304668"/>
                <a:ext cx="2107000" cy="48000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文本框 4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433295" y="2360437"/>
                <a:ext cx="2069945" cy="341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解法</a:t>
                </a:r>
                <a:r>
                  <a:rPr lang="en-US" altLang="zh-CN" b="1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72085" y="805180"/>
            <a:ext cx="8479790" cy="5956935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074" y="147761"/>
            <a:ext cx="97091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52475" y="922020"/>
            <a:ext cx="7579995" cy="575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from collections import deque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引用双端队列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deque             curl+=1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100"/>
              </a:lnSpc>
              <a:spcAft>
                <a:spcPct val="0"/>
              </a:spcAft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def KCount2(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bt,k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):			#</a:t>
            </a:r>
            <a:r>
              <a:rPr kumimoji="1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：求二叉树第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层结点个数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=0	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累计第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层结点个数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=deque()                   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定义一个队列</a:t>
            </a:r>
            <a:r>
              <a:rPr kumimoji="1" lang="en-US" altLang="zh-CN" sz="12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endParaRPr kumimoji="1" lang="zh-CN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curl=1		 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当前层次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last=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bt.b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层最右结点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bt.b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根结点进队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while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)&gt;0:           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队不空循环</a:t>
            </a:r>
          </a:p>
          <a:p>
            <a:pPr fontAlgn="base">
              <a:lnSpc>
                <a:spcPts val="2100"/>
              </a:lnSpc>
              <a:spcAft>
                <a:spcPct val="0"/>
              </a:spcAft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if curl&gt;k: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当层号大于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时返回</a:t>
            </a:r>
            <a:r>
              <a:rPr kumimoji="1" lang="en-US" altLang="zh-CN" sz="12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不再继续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	return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p=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qu.popleft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出队一个结点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if curl==k: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+=1	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当前结点是第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层的结点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12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zh-CN" sz="1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if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p.lchild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!=None: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有左孩子时将其进队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q=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p.lchild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(q)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if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p.rchild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!=None: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有右孩子时将其进队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q=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p.rchild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(q)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if p==last: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当前层的所有结点处理完毕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last=q				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kumimoji="1" lang="en-US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kumimoji="1" lang="zh-CN" altLang="zh-CN" sz="1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指向下一层的最右结点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652115" y="2736482"/>
            <a:ext cx="3754304" cy="4025593"/>
          </a:xfrm>
          <a:prstGeom prst="rect">
            <a:avLst/>
          </a:prstGeom>
        </p:spPr>
      </p:pic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F93C382-B580-A5D1-E064-C3F922CBBF49}"/>
              </a:ext>
            </a:extLst>
          </p:cNvPr>
          <p:cNvSpPr/>
          <p:nvPr/>
        </p:nvSpPr>
        <p:spPr>
          <a:xfrm>
            <a:off x="6544849" y="4991622"/>
            <a:ext cx="2368011" cy="1014608"/>
          </a:xfrm>
          <a:prstGeom prst="wedgeRectCallout">
            <a:avLst>
              <a:gd name="adj1" fmla="val -45430"/>
              <a:gd name="adj2" fmla="val 841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最后入队列的结点 </a:t>
            </a:r>
            <a:r>
              <a:rPr lang="en-US" altLang="zh-CN" sz="1600" dirty="0"/>
              <a:t>q</a:t>
            </a:r>
            <a:r>
              <a:rPr lang="zh-CN" altLang="en-US" sz="1600" dirty="0"/>
              <a:t>就是下一层的最右节点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5831167" y="106934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解法3</a:t>
            </a:r>
          </a:p>
        </p:txBody>
      </p:sp>
      <p:pic>
        <p:nvPicPr>
          <p:cNvPr id="8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/>
          <a:srcRect t="2455" b="2455"/>
          <a:stretch>
            <a:fillRect/>
          </a:stretch>
        </p:blipFill>
        <p:spPr>
          <a:xfrm>
            <a:off x="609600" y="1828815"/>
            <a:ext cx="4705375" cy="44197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60" h="6720">
                <a:moveTo>
                  <a:pt x="0" y="0"/>
                </a:moveTo>
                <a:lnTo>
                  <a:pt x="5760" y="0"/>
                </a:lnTo>
                <a:lnTo>
                  <a:pt x="576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Title 6"/>
          <p:cNvSpPr txBox="1"/>
          <p:nvPr>
            <p:custDataLst>
              <p:tags r:id="rId4"/>
            </p:custDataLst>
          </p:nvPr>
        </p:nvSpPr>
        <p:spPr>
          <a:xfrm>
            <a:off x="5619750" y="1828815"/>
            <a:ext cx="5962650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zh-CN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次遍历是从第一层开始，访问一层的全部结点后（此时该层的全部结点已出队）再访问下一层的结点。上一层遍历完毕，队中恰好是下一层的全部结点。若k&lt;1，返回0；否则将根结点进队，当前层次curl=1。队不空循环：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zh-CN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若curl=k，队中恰好包含该层的全部结点，直接返回队中元素个数（即第k层结点个数）。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zh-CN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否则，求出队中元素个数n（当前层curl的全部结点个数），循环出队n次，每次出队一个结点时将其孩子结点进队。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zh-CN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置curl++，进入下一层处理。</a:t>
            </a:r>
          </a:p>
          <a:p>
            <a:pPr marL="914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circleNumDbPlain"/>
            </a:pPr>
            <a:r>
              <a:rPr lang="zh-CN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最后返回0（k&gt;二叉树高度的情况）。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074" y="147761"/>
            <a:ext cx="144335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例题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6.16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97091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58908" y="833120"/>
            <a:ext cx="10841375" cy="59436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20391" y="1008129"/>
            <a:ext cx="10158701" cy="586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collections import deque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引用双端队列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KCount3(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bt,k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	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：求二叉树第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k&lt;1: return 0			    #k&lt;1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=deque()                   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定义一个队列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curl=1			    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当前层次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bt.b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根结点进队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while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)&gt;0:               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队不空循环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curl==k:	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当前层为第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层，返回队中元素个数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求出当前层结点个数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for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range(n):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出队当前层的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qu.popleft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出队一个结点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if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p.lchild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!=None: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有左孩子时将其进队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p.lchild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p.rchild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!=None: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有右孩子时将其进队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p.rchild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curl+=1				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转向下一层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0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248031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程序验证 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628871" y="1210997"/>
            <a:ext cx="5723668" cy="5208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252095" indent="-252095" algn="just">
              <a:lnSpc>
                <a:spcPct val="130000"/>
              </a:lnSpc>
              <a:buFont typeface="Arial" panose="020B0604020202020204" pitchFamily="34" charset="0"/>
              <a:buChar char="•"/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('A')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p1=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('B');p2=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('C')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p3=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('D');p4=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('E')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('F');p6=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('G')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b.lchild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=p1;b.rchild=p2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p1.lchild=p3;p3.rchild=p6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p2.lchild=p4;p2.rchild=p5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BTree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bt.SetRoot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print("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:",end='  ');print(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bt.DispBTree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print("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解法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1")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in range(6):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print("   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%d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层的结点个数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=%d" %(i,KCount1(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bt,i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print("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解法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2")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in range(6):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print("   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%d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层的结点个数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=%d" %(i,KCount2(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bt,i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print("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解法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3")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in range(6):</a:t>
            </a:r>
            <a:endParaRPr lang="zh-C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print("   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%d</a:t>
            </a:r>
            <a:r>
              <a:rPr lang="zh-C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层的结点个数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=%d" %(i,KCount3(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bt,i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)))</a:t>
            </a:r>
          </a:p>
        </p:txBody>
      </p:sp>
      <p:sp>
        <p:nvSpPr>
          <p:cNvPr id="7" name="Text 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50000" y="1371600"/>
            <a:ext cx="5720080" cy="48361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lt1">
                <a:lumMod val="50000"/>
              </a:schemeClr>
            </a:solidFill>
            <a:prstDash val="sysDot"/>
            <a:miter lim="800000"/>
          </a:ln>
        </p:spPr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59105" y="1116965"/>
            <a:ext cx="5301615" cy="530288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75386" y="2792084"/>
            <a:ext cx="1900083" cy="1925032"/>
            <a:chOff x="1150124" y="3032607"/>
            <a:chExt cx="1900083" cy="1925032"/>
          </a:xfrm>
          <a:solidFill>
            <a:schemeClr val="accent2"/>
          </a:solidFill>
        </p:grpSpPr>
        <p:sp>
          <p:nvSpPr>
            <p:cNvPr id="14" name="Line 34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Freeform 45"/>
            <p:cNvSpPr/>
            <p:nvPr>
              <p:custDataLst>
                <p:tags r:id="rId6"/>
              </p:custDataLst>
            </p:nvPr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4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Freeform 43"/>
            <p:cNvSpPr/>
            <p:nvPr>
              <p:custDataLst>
                <p:tags r:id="rId8"/>
              </p:custDataLst>
            </p:nvPr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4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Oval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 dirty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Oval 3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24" name="Oval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5" name="Oval 3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4" name="Oval 3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 dirty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37" name="右箭头 19"/>
          <p:cNvSpPr/>
          <p:nvPr>
            <p:custDataLst>
              <p:tags r:id="rId3"/>
            </p:custDataLst>
          </p:nvPr>
        </p:nvSpPr>
        <p:spPr bwMode="auto">
          <a:xfrm>
            <a:off x="8422640" y="4288466"/>
            <a:ext cx="403856" cy="23273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ts val="2000"/>
              </a:lnSpc>
            </a:pPr>
            <a:endParaRPr lang="zh-CN" altLang="en-US" sz="1800" i="1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032558" y="2015662"/>
            <a:ext cx="2935922" cy="409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右箭头 19"/>
          <p:cNvSpPr/>
          <p:nvPr>
            <p:custDataLst>
              <p:tags r:id="rId4"/>
            </p:custDataLst>
          </p:nvPr>
        </p:nvSpPr>
        <p:spPr bwMode="auto">
          <a:xfrm>
            <a:off x="5811520" y="3484880"/>
            <a:ext cx="487680" cy="39624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ts val="2000"/>
              </a:lnSpc>
            </a:pPr>
            <a:endParaRPr lang="zh-CN" altLang="en-US" sz="1800" i="1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  <p:bldP spid="12" grpId="0" bldLvl="0" animBg="1"/>
      <p:bldP spid="37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7435455" y="1817637"/>
            <a:ext cx="3754304" cy="402559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96289" y="879478"/>
            <a:ext cx="1322351" cy="532761"/>
            <a:chOff x="1396240" y="2304668"/>
            <a:chExt cx="2107000" cy="480002"/>
          </a:xfrm>
        </p:grpSpPr>
        <p:sp>
          <p:nvSpPr>
            <p:cNvPr id="11" name="矩形: 圆角 10"/>
            <p:cNvSpPr/>
            <p:nvPr>
              <p:custDataLst>
                <p:tags r:id="rId3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433295" y="2360437"/>
              <a:ext cx="2069945" cy="33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6.17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3074" y="147761"/>
            <a:ext cx="36988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6.4.3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层次遍历算法的应用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7110" y="1419212"/>
            <a:ext cx="9636030" cy="4534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52095" indent="-25209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采用层次遍历方法设计例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6.15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的算法，即输出值为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的结点的所有祖先。 （略）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1511" y="2004990"/>
            <a:ext cx="1165209" cy="504530"/>
            <a:chOff x="1290153" y="2304668"/>
            <a:chExt cx="2213087" cy="480002"/>
          </a:xfrm>
        </p:grpSpPr>
        <p:sp>
          <p:nvSpPr>
            <p:cNvPr id="7" name="矩形: 圆角 6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1290153" y="2379292"/>
              <a:ext cx="2069945" cy="350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解答</a:t>
              </a: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20630" y="2516492"/>
            <a:ext cx="6774250" cy="16916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采用例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6.16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的解法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1,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设计队列中元素类型为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QNode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类，包含表示当前结点引用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node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和双亲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两个属性。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先将根结点进队（根结点的双亲为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）。在层次遍历中出队一个结点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（为队列元素类型而不是二叉树结点类型）：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339382" y="4277764"/>
            <a:ext cx="7643898" cy="208788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44000" tIns="108000" bIns="108000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结点（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p.node.data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=x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），从结点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出发通过队列元素回推求出所有祖先结点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res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（类似用队列求解迷宫路径），返回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res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marL="342900" marR="0" lvl="0" indent="-342900" defTabSz="91440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否则，将结点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的孩子结点进队，注意二叉树中孩子结点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p.node.lchild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p.node.rchild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的双亲结点均为结点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58908" y="883920"/>
            <a:ext cx="10841375" cy="58928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40711" y="855729"/>
            <a:ext cx="10158701" cy="628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collections import deque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引用双端队列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	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队列元素类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__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self,p,pre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	       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当前结点引用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self.pre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=pre                 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当前结点的双亲结点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Ancestor4(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bt,x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       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层次遍历求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res=[]                         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=deque()                     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定义一个队列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bt.b,None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)&gt;0:               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队不空循环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qu.popleft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	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出队一个结点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p.node.data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==x: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p.pre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#q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为双亲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q!=None: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找到根结点为止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res.append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q.node.data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q=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q.pre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return res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p.node.lchild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!=None: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有左孩子时将其进队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p.node.lchild,p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	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置其双亲为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p.node.rchild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!=None:		    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有右孩子时将其进队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qu.append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p.node.rchild,p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置其双亲为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res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14020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程序验证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463771" y="1778687"/>
            <a:ext cx="4138709" cy="4669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252095" indent="-252095" algn="just">
              <a:lnSpc>
                <a:spcPct val="130000"/>
              </a:lnSpc>
              <a:buFont typeface="Arial" panose="020B0604020202020204" pitchFamily="34" charset="0"/>
              <a:buChar char="•"/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('A')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p1=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('B');p2=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('C')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p3=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('D');p4=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('E')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p5=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('F');p6=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BTNode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('G')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b.lchild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=p1;b.rchild=p2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p1.lchild=p3;p3.rchild=p6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p2.lchild=p4;p2.rchild=p5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BTree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bt.SetRoot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print("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:",end='  ')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bt.DispBTree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())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x='G'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print(x+"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结点的祖先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:",Ancestor4(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bt,x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</a:t>
            </a:r>
          </a:p>
        </p:txBody>
      </p:sp>
      <p:sp>
        <p:nvSpPr>
          <p:cNvPr id="7" name="Text 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13120" y="2133600"/>
            <a:ext cx="6035040" cy="318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lt1">
                <a:lumMod val="50000"/>
              </a:schemeClr>
            </a:solidFill>
            <a:prstDash val="sysDot"/>
            <a:miter lim="800000"/>
          </a:ln>
        </p:spPr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7248" y="1184278"/>
            <a:ext cx="1322351" cy="532761"/>
            <a:chOff x="1396240" y="2304668"/>
            <a:chExt cx="2107000" cy="480002"/>
          </a:xfrm>
        </p:grpSpPr>
        <p:sp>
          <p:nvSpPr>
            <p:cNvPr id="10" name="矩形: 圆角 9"/>
            <p:cNvSpPr/>
            <p:nvPr>
              <p:custDataLst>
                <p:tags r:id="rId17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8"/>
              </p:custDataLst>
            </p:nvPr>
          </p:nvSpPr>
          <p:spPr>
            <a:xfrm>
              <a:off x="1433295" y="2360437"/>
              <a:ext cx="2069945" cy="33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58909" y="1066800"/>
            <a:ext cx="4397571" cy="535432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右箭头 19"/>
          <p:cNvSpPr/>
          <p:nvPr>
            <p:custDataLst>
              <p:tags r:id="rId3"/>
            </p:custDataLst>
          </p:nvPr>
        </p:nvSpPr>
        <p:spPr bwMode="auto">
          <a:xfrm>
            <a:off x="5120640" y="3434080"/>
            <a:ext cx="637536" cy="38608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ts val="2000"/>
              </a:lnSpc>
            </a:pPr>
            <a:endParaRPr lang="zh-CN" altLang="en-US" sz="1800" i="1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477574" y="3018148"/>
            <a:ext cx="33623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6195708" y="2835570"/>
            <a:ext cx="1900083" cy="1853912"/>
            <a:chOff x="1150124" y="3032607"/>
            <a:chExt cx="1900083" cy="1853912"/>
          </a:xfrm>
          <a:solidFill>
            <a:schemeClr val="accent2"/>
          </a:solidFill>
        </p:grpSpPr>
        <p:sp>
          <p:nvSpPr>
            <p:cNvPr id="5" name="Line 3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Freeform 45"/>
            <p:cNvSpPr/>
            <p:nvPr>
              <p:custDataLst>
                <p:tags r:id="rId5"/>
              </p:custDataLst>
            </p:nvPr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Line 4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Freeform 43"/>
            <p:cNvSpPr/>
            <p:nvPr>
              <p:custDataLst>
                <p:tags r:id="rId7"/>
              </p:custDataLst>
            </p:nvPr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Line 4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Line 4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solidFill>
              <a:schemeClr val="accent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b="0">
                <a:solidFill>
                  <a:schemeClr val="lt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 dirty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0" name="Oval 3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1" name="Oval 3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32" name="Oval 3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3" name="Oval 3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9" name="Oval 3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68268" y="4562519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 dirty="0">
                  <a:ln>
                    <a:noFill/>
                  </a:ln>
                  <a:solidFill>
                    <a:schemeClr val="l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  <p:bldP spid="12" grpId="0" bldLvl="0" animBg="1"/>
      <p:bldP spid="3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244221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6.5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二叉树的构造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4354" y="898345"/>
            <a:ext cx="6195246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9" y="1713815"/>
            <a:ext cx="3365402" cy="4646688"/>
          </a:xfrm>
          <a:prstGeom prst="rect">
            <a:avLst/>
          </a:prstGeom>
        </p:spPr>
      </p:pic>
      <p:sp>
        <p:nvSpPr>
          <p:cNvPr id="3" name="TextBox 8"/>
          <p:cNvSpPr txBox="1"/>
          <p:nvPr>
            <p:custDataLst>
              <p:tags r:id="rId1"/>
            </p:custDataLst>
          </p:nvPr>
        </p:nvSpPr>
        <p:spPr>
          <a:xfrm>
            <a:off x="4360671" y="2168298"/>
            <a:ext cx="6858048" cy="305689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一棵所有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结点值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不同的二叉树，其先序、中序、后序和层次遍历都是唯一的，也就是说一棵这样的二叉树，不可以有两种不同的先序遍历序列，也不可能有两种不同的中序序列。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二叉树的构造就是给定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某些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遍历序列，反过来唯一地确定该二叉树。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07530" y="4470400"/>
            <a:ext cx="6648790" cy="2171112"/>
            <a:chOff x="1357290" y="3714752"/>
            <a:chExt cx="7000924" cy="2998453"/>
          </a:xfrm>
        </p:grpSpPr>
        <p:sp>
          <p:nvSpPr>
            <p:cNvPr id="3" name="椭圆 2"/>
            <p:cNvSpPr/>
            <p:nvPr>
              <p:custDataLst>
                <p:tags r:id="rId2"/>
              </p:custDataLst>
            </p:nvPr>
          </p:nvSpPr>
          <p:spPr>
            <a:xfrm>
              <a:off x="1714480" y="3786190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6" name="椭圆 15"/>
            <p:cNvSpPr/>
            <p:nvPr>
              <p:custDataLst>
                <p:tags r:id="rId3"/>
              </p:custDataLst>
            </p:nvPr>
          </p:nvSpPr>
          <p:spPr>
            <a:xfrm>
              <a:off x="1357290" y="4786322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>
              <a:off x="2071670" y="4786322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椭圆 17"/>
            <p:cNvSpPr/>
            <p:nvPr>
              <p:custDataLst>
                <p:tags r:id="rId5"/>
              </p:custDataLst>
            </p:nvPr>
          </p:nvSpPr>
          <p:spPr>
            <a:xfrm>
              <a:off x="3214678" y="3714752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9" name="椭圆 18"/>
            <p:cNvSpPr/>
            <p:nvPr>
              <p:custDataLst>
                <p:tags r:id="rId6"/>
              </p:custDataLst>
            </p:nvPr>
          </p:nvSpPr>
          <p:spPr>
            <a:xfrm>
              <a:off x="2928926" y="4643446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7" name="椭圆 26"/>
            <p:cNvSpPr/>
            <p:nvPr>
              <p:custDataLst>
                <p:tags r:id="rId7"/>
              </p:custDataLst>
            </p:nvPr>
          </p:nvSpPr>
          <p:spPr>
            <a:xfrm>
              <a:off x="3357554" y="5572140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8" name="直接连接符 27"/>
            <p:cNvCxnSpPr>
              <a:stCxn id="3" idx="3"/>
              <a:endCxn id="16" idx="0"/>
            </p:cNvCxnSpPr>
            <p:nvPr>
              <p:custDataLst>
                <p:tags r:id="rId8"/>
              </p:custDataLst>
            </p:nvPr>
          </p:nvCxnSpPr>
          <p:spPr>
            <a:xfrm rot="5400000">
              <a:off x="1334200" y="4353732"/>
              <a:ext cx="634275" cy="2309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3" idx="5"/>
              <a:endCxn id="17" idx="0"/>
            </p:cNvCxnSpPr>
            <p:nvPr>
              <p:custDataLst>
                <p:tags r:id="rId9"/>
              </p:custDataLst>
            </p:nvPr>
          </p:nvCxnSpPr>
          <p:spPr>
            <a:xfrm rot="16200000" flipH="1">
              <a:off x="1817676" y="4353732"/>
              <a:ext cx="634275" cy="2309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8" idx="3"/>
              <a:endCxn id="19" idx="0"/>
            </p:cNvCxnSpPr>
            <p:nvPr>
              <p:custDataLst>
                <p:tags r:id="rId10"/>
              </p:custDataLst>
            </p:nvPr>
          </p:nvCxnSpPr>
          <p:spPr>
            <a:xfrm rot="5400000">
              <a:off x="2905836" y="4282294"/>
              <a:ext cx="562837" cy="15946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9" idx="5"/>
              <a:endCxn id="27" idx="0"/>
            </p:cNvCxnSpPr>
            <p:nvPr>
              <p:custDataLst>
                <p:tags r:id="rId11"/>
              </p:custDataLst>
            </p:nvPr>
          </p:nvCxnSpPr>
          <p:spPr>
            <a:xfrm rot="16200000" flipH="1">
              <a:off x="3103560" y="5139550"/>
              <a:ext cx="562837" cy="3023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>
              <p:custDataLst>
                <p:tags r:id="rId12"/>
              </p:custDataLst>
            </p:nvPr>
          </p:nvSpPr>
          <p:spPr>
            <a:xfrm>
              <a:off x="4357686" y="3714752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3" name="椭圆 32"/>
            <p:cNvSpPr/>
            <p:nvPr>
              <p:custDataLst>
                <p:tags r:id="rId13"/>
              </p:custDataLst>
            </p:nvPr>
          </p:nvSpPr>
          <p:spPr>
            <a:xfrm>
              <a:off x="4857752" y="4643446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椭圆 35"/>
            <p:cNvSpPr/>
            <p:nvPr>
              <p:custDataLst>
                <p:tags r:id="rId14"/>
              </p:custDataLst>
            </p:nvPr>
          </p:nvSpPr>
          <p:spPr>
            <a:xfrm>
              <a:off x="4500562" y="5572140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40" name="直接连接符 39"/>
            <p:cNvCxnSpPr>
              <a:stCxn id="32" idx="5"/>
              <a:endCxn id="33" idx="0"/>
            </p:cNvCxnSpPr>
            <p:nvPr>
              <p:custDataLst>
                <p:tags r:id="rId15"/>
              </p:custDataLst>
            </p:nvPr>
          </p:nvCxnSpPr>
          <p:spPr>
            <a:xfrm rot="16200000" flipH="1">
              <a:off x="4568039" y="4175137"/>
              <a:ext cx="562837" cy="3737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3" idx="3"/>
              <a:endCxn id="36" idx="0"/>
            </p:cNvCxnSpPr>
            <p:nvPr>
              <p:custDataLst>
                <p:tags r:id="rId16"/>
              </p:custDataLst>
            </p:nvPr>
          </p:nvCxnSpPr>
          <p:spPr>
            <a:xfrm rot="5400000">
              <a:off x="4513191" y="5175269"/>
              <a:ext cx="562837" cy="2309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>
              <p:custDataLst>
                <p:tags r:id="rId17"/>
              </p:custDataLst>
            </p:nvPr>
          </p:nvSpPr>
          <p:spPr>
            <a:xfrm>
              <a:off x="6357950" y="3714752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3" name="椭圆 42"/>
            <p:cNvSpPr/>
            <p:nvPr>
              <p:custDataLst>
                <p:tags r:id="rId18"/>
              </p:custDataLst>
            </p:nvPr>
          </p:nvSpPr>
          <p:spPr>
            <a:xfrm>
              <a:off x="6143636" y="4643446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4" name="椭圆 43"/>
            <p:cNvSpPr/>
            <p:nvPr>
              <p:custDataLst>
                <p:tags r:id="rId19"/>
              </p:custDataLst>
            </p:nvPr>
          </p:nvSpPr>
          <p:spPr>
            <a:xfrm>
              <a:off x="5857884" y="5572140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45" name="直接连接符 44"/>
            <p:cNvCxnSpPr>
              <a:endCxn id="43" idx="0"/>
            </p:cNvCxnSpPr>
            <p:nvPr>
              <p:custDataLst>
                <p:tags r:id="rId20"/>
              </p:custDataLst>
            </p:nvPr>
          </p:nvCxnSpPr>
          <p:spPr>
            <a:xfrm rot="5400000">
              <a:off x="6197216" y="4339836"/>
              <a:ext cx="428626" cy="1785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3" idx="3"/>
              <a:endCxn id="44" idx="0"/>
            </p:cNvCxnSpPr>
            <p:nvPr>
              <p:custDataLst>
                <p:tags r:id="rId21"/>
              </p:custDataLst>
            </p:nvPr>
          </p:nvCxnSpPr>
          <p:spPr>
            <a:xfrm rot="5400000">
              <a:off x="5834794" y="5210988"/>
              <a:ext cx="562837" cy="15946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>
              <p:custDataLst>
                <p:tags r:id="rId22"/>
              </p:custDataLst>
            </p:nvPr>
          </p:nvSpPr>
          <p:spPr>
            <a:xfrm>
              <a:off x="7286644" y="3714752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8" name="椭圆 47"/>
            <p:cNvSpPr/>
            <p:nvPr>
              <p:custDataLst>
                <p:tags r:id="rId23"/>
              </p:custDataLst>
            </p:nvPr>
          </p:nvSpPr>
          <p:spPr>
            <a:xfrm>
              <a:off x="7643834" y="4643446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椭圆 48"/>
            <p:cNvSpPr/>
            <p:nvPr>
              <p:custDataLst>
                <p:tags r:id="rId24"/>
              </p:custDataLst>
            </p:nvPr>
          </p:nvSpPr>
          <p:spPr>
            <a:xfrm>
              <a:off x="8001024" y="5572140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50" name="直接连接符 49"/>
            <p:cNvCxnSpPr>
              <a:stCxn id="47" idx="5"/>
              <a:endCxn id="48" idx="0"/>
            </p:cNvCxnSpPr>
            <p:nvPr>
              <p:custDataLst>
                <p:tags r:id="rId25"/>
              </p:custDataLst>
            </p:nvPr>
          </p:nvCxnSpPr>
          <p:spPr>
            <a:xfrm rot="16200000" flipH="1">
              <a:off x="7425559" y="4246575"/>
              <a:ext cx="562837" cy="2309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8" idx="5"/>
              <a:endCxn id="49" idx="0"/>
            </p:cNvCxnSpPr>
            <p:nvPr>
              <p:custDataLst>
                <p:tags r:id="rId26"/>
              </p:custDataLst>
            </p:nvPr>
          </p:nvCxnSpPr>
          <p:spPr>
            <a:xfrm rot="16200000" flipH="1">
              <a:off x="7782749" y="5175269"/>
              <a:ext cx="562837" cy="2309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29"/>
            <p:cNvSpPr txBox="1"/>
            <p:nvPr/>
          </p:nvSpPr>
          <p:spPr>
            <a:xfrm>
              <a:off x="1643042" y="6172162"/>
              <a:ext cx="642942" cy="49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(a)</a:t>
              </a:r>
            </a:p>
          </p:txBody>
        </p:sp>
        <p:sp>
          <p:nvSpPr>
            <p:cNvPr id="53" name="TextBox 30"/>
            <p:cNvSpPr txBox="1"/>
            <p:nvPr/>
          </p:nvSpPr>
          <p:spPr>
            <a:xfrm>
              <a:off x="3071802" y="6215082"/>
              <a:ext cx="642942" cy="49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(b)</a:t>
              </a:r>
            </a:p>
          </p:txBody>
        </p:sp>
        <p:sp>
          <p:nvSpPr>
            <p:cNvPr id="54" name="TextBox 31"/>
            <p:cNvSpPr txBox="1"/>
            <p:nvPr/>
          </p:nvSpPr>
          <p:spPr>
            <a:xfrm>
              <a:off x="4429124" y="6215082"/>
              <a:ext cx="642942" cy="49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(c)</a:t>
              </a:r>
            </a:p>
          </p:txBody>
        </p:sp>
        <p:sp>
          <p:nvSpPr>
            <p:cNvPr id="55" name="TextBox 32"/>
            <p:cNvSpPr txBox="1"/>
            <p:nvPr/>
          </p:nvSpPr>
          <p:spPr>
            <a:xfrm>
              <a:off x="6143636" y="6215082"/>
              <a:ext cx="642942" cy="49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(d)</a:t>
              </a:r>
            </a:p>
          </p:txBody>
        </p:sp>
        <p:sp>
          <p:nvSpPr>
            <p:cNvPr id="56" name="TextBox 33"/>
            <p:cNvSpPr txBox="1"/>
            <p:nvPr/>
          </p:nvSpPr>
          <p:spPr>
            <a:xfrm>
              <a:off x="7500958" y="6215082"/>
              <a:ext cx="642942" cy="498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(e)</a:t>
              </a:r>
            </a:p>
          </p:txBody>
        </p:sp>
      </p:grpSp>
      <p:sp>
        <p:nvSpPr>
          <p:cNvPr id="57" name="TextBox 6"/>
          <p:cNvSpPr txBox="1"/>
          <p:nvPr>
            <p:custDataLst>
              <p:tags r:id="rId1"/>
            </p:custDataLst>
          </p:nvPr>
        </p:nvSpPr>
        <p:spPr>
          <a:xfrm>
            <a:off x="1007277" y="1324641"/>
            <a:ext cx="9437204" cy="2749519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zh-CN" sz="2000" b="1" dirty="0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58" name="Group 169"/>
          <p:cNvGraphicFramePr>
            <a:graphicFrameLocks noGrp="1"/>
          </p:cNvGraphicFramePr>
          <p:nvPr/>
        </p:nvGraphicFramePr>
        <p:xfrm>
          <a:off x="1544320" y="1608436"/>
          <a:ext cx="7931461" cy="22145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二叉树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</a:t>
                      </a: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</a:t>
                      </a: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(c)</a:t>
                      </a: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(d)</a:t>
                      </a: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</a:t>
                      </a: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(e)</a:t>
                      </a:r>
                      <a:r>
                        <a:rPr lang="zh-CN" altLang="en-US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的二叉树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先序遍历序列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中序遍历序列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 err="1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 err="1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后序遍历序列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 err="1">
                          <a:solidFill>
                            <a:srgbClr val="52525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新闻纸">
            <a:hlinkClick r:id="" action="ppaction://hlinkshowjump?jump=nextslide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10172" y="2712942"/>
            <a:ext cx="3737524" cy="4603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50" noProof="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6.4</a:t>
            </a:r>
            <a:r>
              <a:rPr kumimoji="0" lang="zh-CN" altLang="en-US" sz="2400" b="0" i="0" u="none" strike="noStrike" kern="1200" cap="none" spc="50" normalizeH="0" baseline="0" noProof="0" dirty="0">
                <a:ln w="11430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二叉树的层次遍历</a:t>
            </a:r>
          </a:p>
        </p:txBody>
      </p:sp>
      <p:sp>
        <p:nvSpPr>
          <p:cNvPr id="5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20332" y="4317625"/>
            <a:ext cx="3737524" cy="4603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6.5</a:t>
            </a:r>
            <a:r>
              <a:rPr lang="zh-CN" altLang="en-US" sz="240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二叉树的构造</a:t>
            </a:r>
            <a:endParaRPr kumimoji="0" lang="zh-CN" altLang="en-US" sz="2400" b="0" i="0" u="none" strike="noStrike" kern="1200" cap="none" spc="50" normalizeH="0" baseline="0" noProof="0" dirty="0">
              <a:ln w="11430"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4294" y="2622185"/>
            <a:ext cx="2258121" cy="2050436"/>
            <a:chOff x="782346" y="942897"/>
            <a:chExt cx="1482451" cy="1346106"/>
          </a:xfrm>
        </p:grpSpPr>
        <p:sp>
          <p:nvSpPr>
            <p:cNvPr id="9" name="任意多边形 82"/>
            <p:cNvSpPr/>
            <p:nvPr>
              <p:custDataLst>
                <p:tags r:id="rId3"/>
              </p:custDataLst>
            </p:nvPr>
          </p:nvSpPr>
          <p:spPr bwMode="auto">
            <a:xfrm rot="3738964">
              <a:off x="836787" y="942383"/>
              <a:ext cx="1346106" cy="134713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82346" y="1295638"/>
              <a:ext cx="1482451" cy="617349"/>
              <a:chOff x="782346" y="1295638"/>
              <a:chExt cx="1482451" cy="617349"/>
            </a:xfrm>
          </p:grpSpPr>
          <p:sp>
            <p:nvSpPr>
              <p:cNvPr id="11" name="文本框 20"/>
              <p:cNvSpPr txBox="1">
                <a:spLocks noChangeArrowheads="1"/>
              </p:cNvSpPr>
              <p:nvPr/>
            </p:nvSpPr>
            <p:spPr bwMode="auto">
              <a:xfrm>
                <a:off x="782346" y="1671464"/>
                <a:ext cx="1482451" cy="24152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cs"/>
                  </a:rPr>
                  <a:t>CONTENTS</a:t>
                </a:r>
              </a:p>
            </p:txBody>
          </p:sp>
          <p:sp>
            <p:nvSpPr>
              <p:cNvPr id="12" name="文本框 20"/>
              <p:cNvSpPr txBox="1">
                <a:spLocks noChangeArrowheads="1"/>
              </p:cNvSpPr>
              <p:nvPr/>
            </p:nvSpPr>
            <p:spPr bwMode="auto">
              <a:xfrm>
                <a:off x="1143543" y="1295638"/>
                <a:ext cx="729422" cy="30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contourClr>
                    <a:srgbClr val="DDDDDD"/>
                  </a:contourClr>
                </a:sp3d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1200" cap="none" spc="150" normalizeH="0" baseline="0" noProof="0" dirty="0">
                    <a:ln w="11430"/>
                    <a:solidFill>
                      <a:srgbClr val="FFFFFF"/>
                    </a:solidFill>
                    <a:effectLst/>
                    <a:uLnTx/>
                    <a:uFillTx/>
                    <a:cs typeface="+mn-cs"/>
                  </a:rPr>
                  <a:t>内容</a:t>
                </a: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073369" y="113445"/>
            <a:ext cx="30911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章  树和二叉树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12997"/>
          <a:stretch>
            <a:fillRect/>
          </a:stretch>
        </p:blipFill>
        <p:spPr>
          <a:xfrm>
            <a:off x="8355887" y="1610162"/>
            <a:ext cx="3164457" cy="4418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46330" y="1819567"/>
            <a:ext cx="1017672" cy="1034533"/>
            <a:chOff x="1977050" y="4542447"/>
            <a:chExt cx="1017672" cy="1034533"/>
          </a:xfrm>
        </p:grpSpPr>
        <p:sp>
          <p:nvSpPr>
            <p:cNvPr id="3" name="椭圆 2"/>
            <p:cNvSpPr/>
            <p:nvPr>
              <p:custDataLst>
                <p:tags r:id="rId22"/>
              </p:custDataLst>
            </p:nvPr>
          </p:nvSpPr>
          <p:spPr>
            <a:xfrm>
              <a:off x="2316274" y="4542447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6" name="椭圆 15"/>
            <p:cNvSpPr/>
            <p:nvPr>
              <p:custDataLst>
                <p:tags r:id="rId23"/>
              </p:custDataLst>
            </p:nvPr>
          </p:nvSpPr>
          <p:spPr>
            <a:xfrm>
              <a:off x="1977050" y="5266620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7" name="椭圆 16"/>
            <p:cNvSpPr/>
            <p:nvPr>
              <p:custDataLst>
                <p:tags r:id="rId24"/>
              </p:custDataLst>
            </p:nvPr>
          </p:nvSpPr>
          <p:spPr>
            <a:xfrm>
              <a:off x="2655498" y="5266620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8" name="直接连接符 27"/>
            <p:cNvCxnSpPr>
              <a:stCxn id="3" idx="3"/>
              <a:endCxn id="16" idx="0"/>
            </p:cNvCxnSpPr>
            <p:nvPr>
              <p:custDataLst>
                <p:tags r:id="rId25"/>
              </p:custDataLst>
            </p:nvPr>
          </p:nvCxnSpPr>
          <p:spPr>
            <a:xfrm rot="5400000">
              <a:off x="2026675" y="4927342"/>
              <a:ext cx="459264" cy="2192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3" idx="5"/>
              <a:endCxn id="17" idx="0"/>
            </p:cNvCxnSpPr>
            <p:nvPr>
              <p:custDataLst>
                <p:tags r:id="rId26"/>
              </p:custDataLst>
            </p:nvPr>
          </p:nvCxnSpPr>
          <p:spPr>
            <a:xfrm rot="16200000" flipH="1">
              <a:off x="2485833" y="4927342"/>
              <a:ext cx="459264" cy="2192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0327636" y="1849120"/>
            <a:ext cx="746292" cy="1655253"/>
            <a:chOff x="3500116" y="4470400"/>
            <a:chExt cx="746292" cy="1655253"/>
          </a:xfrm>
        </p:grpSpPr>
        <p:sp>
          <p:nvSpPr>
            <p:cNvPr id="18" name="椭圆 17"/>
            <p:cNvSpPr/>
            <p:nvPr>
              <p:custDataLst>
                <p:tags r:id="rId17"/>
              </p:custDataLst>
            </p:nvPr>
          </p:nvSpPr>
          <p:spPr>
            <a:xfrm>
              <a:off x="3771495" y="4470400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9" name="椭圆 18"/>
            <p:cNvSpPr/>
            <p:nvPr>
              <p:custDataLst>
                <p:tags r:id="rId18"/>
              </p:custDataLst>
            </p:nvPr>
          </p:nvSpPr>
          <p:spPr>
            <a:xfrm>
              <a:off x="3500116" y="5142846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7" name="椭圆 26"/>
            <p:cNvSpPr/>
            <p:nvPr>
              <p:custDataLst>
                <p:tags r:id="rId19"/>
              </p:custDataLst>
            </p:nvPr>
          </p:nvSpPr>
          <p:spPr>
            <a:xfrm>
              <a:off x="3907184" y="5815293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30" name="直接连接符 29"/>
            <p:cNvCxnSpPr>
              <a:stCxn id="18" idx="3"/>
              <a:endCxn id="19" idx="0"/>
            </p:cNvCxnSpPr>
            <p:nvPr>
              <p:custDataLst>
                <p:tags r:id="rId20"/>
              </p:custDataLst>
            </p:nvPr>
          </p:nvCxnSpPr>
          <p:spPr>
            <a:xfrm rot="5400000">
              <a:off x="3541682" y="4863355"/>
              <a:ext cx="407538" cy="15144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9" idx="5"/>
              <a:endCxn id="27" idx="0"/>
            </p:cNvCxnSpPr>
            <p:nvPr>
              <p:custDataLst>
                <p:tags r:id="rId21"/>
              </p:custDataLst>
            </p:nvPr>
          </p:nvCxnSpPr>
          <p:spPr>
            <a:xfrm rot="16200000" flipH="1">
              <a:off x="3729461" y="5467956"/>
              <a:ext cx="407538" cy="28713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590051" y="3698240"/>
            <a:ext cx="814138" cy="1655253"/>
            <a:chOff x="4857011" y="4470400"/>
            <a:chExt cx="814138" cy="1655253"/>
          </a:xfrm>
        </p:grpSpPr>
        <p:sp>
          <p:nvSpPr>
            <p:cNvPr id="32" name="椭圆 31"/>
            <p:cNvSpPr/>
            <p:nvPr>
              <p:custDataLst>
                <p:tags r:id="rId12"/>
              </p:custDataLst>
            </p:nvPr>
          </p:nvSpPr>
          <p:spPr>
            <a:xfrm>
              <a:off x="4857011" y="4470400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3" name="椭圆 32"/>
            <p:cNvSpPr/>
            <p:nvPr>
              <p:custDataLst>
                <p:tags r:id="rId13"/>
              </p:custDataLst>
            </p:nvPr>
          </p:nvSpPr>
          <p:spPr>
            <a:xfrm>
              <a:off x="5331925" y="5142846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椭圆 35"/>
            <p:cNvSpPr/>
            <p:nvPr>
              <p:custDataLst>
                <p:tags r:id="rId14"/>
              </p:custDataLst>
            </p:nvPr>
          </p:nvSpPr>
          <p:spPr>
            <a:xfrm>
              <a:off x="4992701" y="5815293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40" name="直接连接符 39"/>
            <p:cNvCxnSpPr>
              <a:stCxn id="32" idx="5"/>
              <a:endCxn id="33" idx="0"/>
            </p:cNvCxnSpPr>
            <p:nvPr>
              <p:custDataLst>
                <p:tags r:id="rId15"/>
              </p:custDataLst>
            </p:nvPr>
          </p:nvCxnSpPr>
          <p:spPr>
            <a:xfrm rot="16200000" flipH="1">
              <a:off x="5120279" y="4761587"/>
              <a:ext cx="407538" cy="3549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3" idx="3"/>
              <a:endCxn id="36" idx="0"/>
            </p:cNvCxnSpPr>
            <p:nvPr>
              <p:custDataLst>
                <p:tags r:id="rId16"/>
              </p:custDataLst>
            </p:nvPr>
          </p:nvCxnSpPr>
          <p:spPr>
            <a:xfrm rot="5400000">
              <a:off x="5068190" y="5501879"/>
              <a:ext cx="407538" cy="2192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9136712" y="3830320"/>
            <a:ext cx="885258" cy="1573973"/>
            <a:chOff x="6281752" y="4551680"/>
            <a:chExt cx="885258" cy="1573973"/>
          </a:xfrm>
        </p:grpSpPr>
        <p:sp>
          <p:nvSpPr>
            <p:cNvPr id="42" name="椭圆 41"/>
            <p:cNvSpPr/>
            <p:nvPr>
              <p:custDataLst>
                <p:tags r:id="rId7"/>
              </p:custDataLst>
            </p:nvPr>
          </p:nvSpPr>
          <p:spPr>
            <a:xfrm>
              <a:off x="6827786" y="4551680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3" name="椭圆 42"/>
            <p:cNvSpPr/>
            <p:nvPr>
              <p:custDataLst>
                <p:tags r:id="rId8"/>
              </p:custDataLst>
            </p:nvPr>
          </p:nvSpPr>
          <p:spPr>
            <a:xfrm>
              <a:off x="6553131" y="5142846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4" name="椭圆 43"/>
            <p:cNvSpPr/>
            <p:nvPr>
              <p:custDataLst>
                <p:tags r:id="rId9"/>
              </p:custDataLst>
            </p:nvPr>
          </p:nvSpPr>
          <p:spPr>
            <a:xfrm>
              <a:off x="6281752" y="5815293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45" name="直接连接符 44"/>
            <p:cNvCxnSpPr>
              <a:endCxn id="43" idx="0"/>
            </p:cNvCxnSpPr>
            <p:nvPr>
              <p:custDataLst>
                <p:tags r:id="rId10"/>
              </p:custDataLst>
            </p:nvPr>
          </p:nvCxnSpPr>
          <p:spPr>
            <a:xfrm rot="5400000">
              <a:off x="6652371" y="4902862"/>
              <a:ext cx="310358" cy="1696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3" idx="3"/>
              <a:endCxn id="44" idx="0"/>
            </p:cNvCxnSpPr>
            <p:nvPr>
              <p:custDataLst>
                <p:tags r:id="rId11"/>
              </p:custDataLst>
            </p:nvPr>
          </p:nvCxnSpPr>
          <p:spPr>
            <a:xfrm rot="5400000">
              <a:off x="6323318" y="5535801"/>
              <a:ext cx="407538" cy="15144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0747608" y="3810000"/>
            <a:ext cx="1017672" cy="1655253"/>
            <a:chOff x="7638648" y="4470400"/>
            <a:chExt cx="1017672" cy="1655253"/>
          </a:xfrm>
        </p:grpSpPr>
        <p:sp>
          <p:nvSpPr>
            <p:cNvPr id="47" name="椭圆 46"/>
            <p:cNvSpPr/>
            <p:nvPr>
              <p:custDataLst>
                <p:tags r:id="rId2"/>
              </p:custDataLst>
            </p:nvPr>
          </p:nvSpPr>
          <p:spPr>
            <a:xfrm>
              <a:off x="7638648" y="4470400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8" name="椭圆 47"/>
            <p:cNvSpPr/>
            <p:nvPr>
              <p:custDataLst>
                <p:tags r:id="rId3"/>
              </p:custDataLst>
            </p:nvPr>
          </p:nvSpPr>
          <p:spPr>
            <a:xfrm>
              <a:off x="7977872" y="5142846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椭圆 48"/>
            <p:cNvSpPr/>
            <p:nvPr>
              <p:custDataLst>
                <p:tags r:id="rId4"/>
              </p:custDataLst>
            </p:nvPr>
          </p:nvSpPr>
          <p:spPr>
            <a:xfrm>
              <a:off x="8317096" y="5815293"/>
              <a:ext cx="339224" cy="3103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50" name="直接连接符 49"/>
            <p:cNvCxnSpPr>
              <a:stCxn id="47" idx="5"/>
              <a:endCxn id="48" idx="0"/>
            </p:cNvCxnSpPr>
            <p:nvPr>
              <p:custDataLst>
                <p:tags r:id="rId5"/>
              </p:custDataLst>
            </p:nvPr>
          </p:nvCxnSpPr>
          <p:spPr>
            <a:xfrm rot="16200000" flipH="1">
              <a:off x="7834071" y="4829432"/>
              <a:ext cx="407538" cy="2192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8" idx="5"/>
              <a:endCxn id="49" idx="0"/>
            </p:cNvCxnSpPr>
            <p:nvPr>
              <p:custDataLst>
                <p:tags r:id="rId6"/>
              </p:custDataLst>
            </p:nvPr>
          </p:nvCxnSpPr>
          <p:spPr>
            <a:xfrm rot="16200000" flipH="1">
              <a:off x="8173295" y="5501879"/>
              <a:ext cx="407538" cy="2192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6871229" y="2449915"/>
            <a:ext cx="610603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(a)</a:t>
            </a:r>
          </a:p>
        </p:txBody>
      </p:sp>
      <p:sp>
        <p:nvSpPr>
          <p:cNvPr id="53" name="TextBox 30"/>
          <p:cNvSpPr txBox="1"/>
          <p:nvPr/>
        </p:nvSpPr>
        <p:spPr>
          <a:xfrm>
            <a:off x="9447325" y="2399713"/>
            <a:ext cx="610603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(b)</a:t>
            </a:r>
          </a:p>
        </p:txBody>
      </p:sp>
      <p:sp>
        <p:nvSpPr>
          <p:cNvPr id="54" name="TextBox 31"/>
          <p:cNvSpPr txBox="1"/>
          <p:nvPr/>
        </p:nvSpPr>
        <p:spPr>
          <a:xfrm>
            <a:off x="6916216" y="4431713"/>
            <a:ext cx="610603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(c)</a:t>
            </a:r>
          </a:p>
        </p:txBody>
      </p:sp>
      <p:sp>
        <p:nvSpPr>
          <p:cNvPr id="55" name="TextBox 32"/>
          <p:cNvSpPr txBox="1"/>
          <p:nvPr/>
        </p:nvSpPr>
        <p:spPr>
          <a:xfrm>
            <a:off x="8625771" y="4462193"/>
            <a:ext cx="610603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(d)</a:t>
            </a:r>
          </a:p>
        </p:txBody>
      </p:sp>
      <p:sp>
        <p:nvSpPr>
          <p:cNvPr id="56" name="TextBox 33"/>
          <p:cNvSpPr txBox="1"/>
          <p:nvPr/>
        </p:nvSpPr>
        <p:spPr>
          <a:xfrm>
            <a:off x="10158662" y="4553633"/>
            <a:ext cx="610603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(e)</a:t>
            </a:r>
          </a:p>
        </p:txBody>
      </p:sp>
      <p:sp>
        <p:nvSpPr>
          <p:cNvPr id="57" name="TextBox 6"/>
          <p:cNvSpPr txBox="1"/>
          <p:nvPr>
            <p:custDataLst>
              <p:tags r:id="rId1"/>
            </p:custDataLst>
          </p:nvPr>
        </p:nvSpPr>
        <p:spPr>
          <a:xfrm>
            <a:off x="304800" y="1849120"/>
            <a:ext cx="6106159" cy="34036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zh-CN" sz="2000" b="1" dirty="0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489874" y="1363324"/>
            <a:ext cx="478634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从中看到，对于不同形态的二叉树：</a:t>
            </a:r>
          </a:p>
        </p:txBody>
      </p:sp>
      <p:sp>
        <p:nvSpPr>
          <p:cNvPr id="5" name="TextBox 60"/>
          <p:cNvSpPr txBox="1"/>
          <p:nvPr/>
        </p:nvSpPr>
        <p:spPr>
          <a:xfrm>
            <a:off x="619760" y="2093646"/>
            <a:ext cx="5466080" cy="3194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252095" indent="-252095" algn="just">
              <a:lnSpc>
                <a:spcPct val="130000"/>
              </a:lnSpc>
              <a:buFont typeface="Arial" panose="020B0604020202020204" pitchFamily="34" charset="0"/>
              <a:buChar char="•"/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先序遍历序列可能相同（图中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棵二叉树的先序遍历序列均相同）。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中序遍历序列可能相同。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后序遍历序列可能相同（图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～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(e)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的后序遍历序列均相同）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先序遍历序列和后序遍历序列可能都相同（图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(e)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的先序遍历序列和后序遍历序列均相同）。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2" grpId="0"/>
      <p:bldP spid="53" grpId="0"/>
      <p:bldP spid="54" grpId="0"/>
      <p:bldP spid="55" grpId="0"/>
      <p:bldP spid="56" grpId="0"/>
      <p:bldP spid="57" grpId="0" bldLvl="0" animBg="1"/>
      <p:bldP spid="59" grpId="0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33138" y="1971041"/>
            <a:ext cx="6989902" cy="3017519"/>
            <a:chOff x="4257218" y="416561"/>
            <a:chExt cx="6989902" cy="3017519"/>
          </a:xfrm>
        </p:grpSpPr>
        <p:sp>
          <p:nvSpPr>
            <p:cNvPr id="5" name="Text Box 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57218" y="416561"/>
              <a:ext cx="6979742" cy="883919"/>
            </a:xfrm>
            <a:prstGeom prst="rect">
              <a:avLst/>
            </a:prstGeom>
            <a:noFill/>
            <a:ln w="19050">
              <a:solidFill>
                <a:schemeClr val="lt1">
                  <a:lumMod val="50000"/>
                </a:schemeClr>
              </a:solidFill>
              <a:prstDash val="sysDash"/>
              <a:miter lim="800000"/>
            </a:ln>
            <a:effectLst/>
          </p:spPr>
          <p:txBody>
            <a:bodyPr vert="horz" wrap="square" lIns="144000" tIns="108000" rIns="91440" bIns="14400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实际上，对于含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个或者以上结点的二叉树，在先序、中序和后序遍历序列中：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97680" y="1656081"/>
              <a:ext cx="6949440" cy="1777999"/>
            </a:xfrm>
            <a:prstGeom prst="rect">
              <a:avLst/>
            </a:prstGeom>
            <a:noFill/>
            <a:ln w="19050">
              <a:solidFill>
                <a:schemeClr val="lt1">
                  <a:lumMod val="50000"/>
                </a:schemeClr>
              </a:solidFill>
              <a:prstDash val="sysDash"/>
              <a:miter lim="800000"/>
            </a:ln>
            <a:effectLst/>
          </p:spPr>
          <p:txBody>
            <a:bodyPr vert="horz" wrap="square" lIns="144000" tIns="108000" rIns="91440" bIns="10800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由先序遍历序列和中序遍历序列能够唯一确定一棵二叉树。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由后序遍历序列和中序遍历序列能够唯一确定一棵二叉树。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由先序遍历序列和后序遍历序列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不能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唯一确定一棵二叉树。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>
            <a:off x="385597" y="2012115"/>
            <a:ext cx="3754304" cy="40255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3074" y="14776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930400" y="4968238"/>
            <a:ext cx="8361680" cy="1259841"/>
            <a:chOff x="11698" y="5628215"/>
            <a:chExt cx="8190730" cy="1314136"/>
          </a:xfrm>
        </p:grpSpPr>
        <p:sp>
          <p:nvSpPr>
            <p:cNvPr id="48" name="Rectangle 5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698" y="5628215"/>
              <a:ext cx="8190730" cy="13141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A5002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000" b="1" dirty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99069" y="5689520"/>
              <a:ext cx="7254875" cy="12505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若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bk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前面有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个结点，则左子树有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个结点，右子树有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n-k-1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个结点。</a:t>
              </a:r>
            </a:p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可以求出左右子树的中序序列和先序序列。</a:t>
              </a:r>
            </a:p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这样根结点是确定的，左右子树也是确定的，则该二叉树是确定的。</a:t>
              </a:r>
            </a:p>
          </p:txBody>
        </p:sp>
      </p:grpSp>
      <p:sp>
        <p:nvSpPr>
          <p:cNvPr id="51" name="TextBox 52"/>
          <p:cNvSpPr txBox="1"/>
          <p:nvPr/>
        </p:nvSpPr>
        <p:spPr>
          <a:xfrm>
            <a:off x="589280" y="1481673"/>
            <a:ext cx="10930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n≥0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）个不同结点的二叉树，都可由它的中序序列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和先序序列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唯一地确定。</a:t>
            </a:r>
          </a:p>
        </p:txBody>
      </p:sp>
      <p:sp>
        <p:nvSpPr>
          <p:cNvPr id="3" name="TextBox 21"/>
          <p:cNvSpPr txBox="1"/>
          <p:nvPr/>
        </p:nvSpPr>
        <p:spPr>
          <a:xfrm>
            <a:off x="758205" y="1823804"/>
            <a:ext cx="3929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（根结点）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bk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440353" y="2381693"/>
            <a:ext cx="9628140" cy="2230926"/>
            <a:chOff x="642910" y="2350145"/>
            <a:chExt cx="7699257" cy="1987786"/>
          </a:xfrm>
        </p:grpSpPr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562482" y="3515267"/>
              <a:ext cx="1223248" cy="82266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左子树先序序列，有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000363" y="3504635"/>
              <a:ext cx="1358985" cy="82266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右子树先序序列，有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n-k-1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42910" y="2814061"/>
              <a:ext cx="706386" cy="54825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先序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序列：</a:t>
              </a: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499491" y="2907109"/>
              <a:ext cx="2895650" cy="27384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a0 a1 … 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ak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ak+1…an-1</a:t>
              </a: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5521298" y="3504635"/>
              <a:ext cx="1341163" cy="54825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左子树中序序列，有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7196110" y="3504635"/>
              <a:ext cx="1146057" cy="82266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右子树中序序列，有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n-k-1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4706882" y="2814061"/>
              <a:ext cx="785818" cy="54825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中序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序列：</a:t>
              </a:r>
            </a:p>
          </p:txBody>
        </p:sp>
        <p:sp>
          <p:nvSpPr>
            <p:cNvPr id="62" name="Text Box 15"/>
            <p:cNvSpPr txBox="1">
              <a:spLocks noChangeArrowheads="1"/>
            </p:cNvSpPr>
            <p:nvPr/>
          </p:nvSpPr>
          <p:spPr bwMode="auto">
            <a:xfrm>
              <a:off x="5421262" y="2945835"/>
              <a:ext cx="2867097" cy="27384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b0 b1…bk-1 bk bk+1…bn-1</a:t>
              </a:r>
            </a:p>
          </p:txBody>
        </p:sp>
        <p:sp>
          <p:nvSpPr>
            <p:cNvPr id="63" name="Line 1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595918" y="2652136"/>
              <a:ext cx="0" cy="323850"/>
            </a:xfrm>
            <a:prstGeom prst="line">
              <a:avLst/>
            </a:prstGeom>
            <a:ln w="19050">
              <a:solidFill>
                <a:schemeClr val="dk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4" name="Line 1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562481" y="2633097"/>
              <a:ext cx="5240559" cy="0"/>
            </a:xfrm>
            <a:prstGeom prst="line">
              <a:avLst/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803040" y="2621985"/>
              <a:ext cx="0" cy="323850"/>
            </a:xfrm>
            <a:prstGeom prst="line">
              <a:avLst/>
            </a:prstGeom>
            <a:ln w="19050">
              <a:solidFill>
                <a:schemeClr val="dk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2516159" y="2350145"/>
              <a:ext cx="3889375" cy="273844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通过根结点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a0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在中序序列中找到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bk</a:t>
              </a:r>
            </a:p>
          </p:txBody>
        </p:sp>
        <p:sp>
          <p:nvSpPr>
            <p:cNvPr id="67" name="AutoShape 10"/>
            <p:cNvSpPr/>
            <p:nvPr>
              <p:custDataLst>
                <p:tags r:id="rId6"/>
              </p:custDataLst>
            </p:nvPr>
          </p:nvSpPr>
          <p:spPr bwMode="auto">
            <a:xfrm rot="16200000">
              <a:off x="2102928" y="2985027"/>
              <a:ext cx="144462" cy="650277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8" name="AutoShape 11"/>
            <p:cNvSpPr/>
            <p:nvPr>
              <p:custDataLst>
                <p:tags r:id="rId7"/>
              </p:custDataLst>
            </p:nvPr>
          </p:nvSpPr>
          <p:spPr bwMode="auto">
            <a:xfrm rot="16200000">
              <a:off x="3292889" y="2842166"/>
              <a:ext cx="144462" cy="936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9" name="AutoShape 16"/>
            <p:cNvSpPr/>
            <p:nvPr>
              <p:custDataLst>
                <p:tags r:id="rId8"/>
              </p:custDataLst>
            </p:nvPr>
          </p:nvSpPr>
          <p:spPr bwMode="auto">
            <a:xfrm rot="16200000">
              <a:off x="5866557" y="2878366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0" name="AutoShape 17"/>
            <p:cNvSpPr/>
            <p:nvPr>
              <p:custDataLst>
                <p:tags r:id="rId9"/>
              </p:custDataLst>
            </p:nvPr>
          </p:nvSpPr>
          <p:spPr bwMode="auto">
            <a:xfrm rot="16200000">
              <a:off x="7395338" y="2878366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58849" y="909958"/>
            <a:ext cx="1291871" cy="532762"/>
            <a:chOff x="1396240" y="2304668"/>
            <a:chExt cx="2107000" cy="480002"/>
          </a:xfrm>
        </p:grpSpPr>
        <p:sp>
          <p:nvSpPr>
            <p:cNvPr id="73" name="矩形: 圆角 72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2"/>
              </p:custDataLst>
            </p:nvPr>
          </p:nvSpPr>
          <p:spPr>
            <a:xfrm>
              <a:off x="1433295" y="2360437"/>
              <a:ext cx="2069945" cy="33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</a:t>
              </a: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053074" y="14776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120" y="2672080"/>
            <a:ext cx="4541520" cy="1534160"/>
          </a:xfrm>
          <a:prstGeom prst="rect">
            <a:avLst/>
          </a:prstGeom>
          <a:solidFill>
            <a:schemeClr val="accent3"/>
          </a:solidFill>
          <a:ln w="28575" cap="rnd">
            <a:solidFill>
              <a:schemeClr val="lt1">
                <a:lumMod val="50000"/>
              </a:schemeClr>
            </a:solidFill>
            <a:prstDash val="sysDot"/>
            <a:miter lim="800000"/>
          </a:ln>
        </p:spPr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217960" y="2705371"/>
            <a:ext cx="420404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已知先序序列为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ABDGCEF</a:t>
            </a:r>
            <a:r>
              <a:rPr lang="zh-CN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，中序序列为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DGBAECF</a:t>
            </a:r>
            <a:r>
              <a:rPr lang="zh-CN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，则构造二叉树的过程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0698" y="904240"/>
            <a:ext cx="6926821" cy="5574028"/>
            <a:chOff x="1008139" y="1293903"/>
            <a:chExt cx="6699094" cy="5162564"/>
          </a:xfrm>
          <a:solidFill>
            <a:schemeClr val="bg1"/>
          </a:solidFill>
        </p:grpSpPr>
        <p:sp>
          <p:nvSpPr>
            <p:cNvPr id="6" name="Line 1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888038" y="3588504"/>
              <a:ext cx="543232" cy="628516"/>
            </a:xfrm>
            <a:prstGeom prst="line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400" b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613223" y="3612633"/>
              <a:ext cx="543232" cy="628516"/>
            </a:xfrm>
            <a:prstGeom prst="line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400" b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251945" y="4945501"/>
              <a:ext cx="542083" cy="627367"/>
            </a:xfrm>
            <a:prstGeom prst="line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400" b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2276063" y="3644806"/>
              <a:ext cx="361772" cy="628516"/>
            </a:xfrm>
            <a:prstGeom prst="line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400" b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Freeform 10"/>
            <p:cNvSpPr/>
            <p:nvPr>
              <p:custDataLst>
                <p:tags r:id="rId8"/>
              </p:custDataLst>
            </p:nvPr>
          </p:nvSpPr>
          <p:spPr bwMode="auto">
            <a:xfrm>
              <a:off x="5003707" y="2208526"/>
              <a:ext cx="414602" cy="5377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535"/>
                </a:cxn>
              </a:cxnLst>
              <a:rect l="0" t="0" r="r" b="b"/>
              <a:pathLst>
                <a:path w="412" h="535">
                  <a:moveTo>
                    <a:pt x="0" y="0"/>
                  </a:moveTo>
                  <a:lnTo>
                    <a:pt x="412" y="535"/>
                  </a:lnTo>
                </a:path>
              </a:pathLst>
            </a:cu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400" b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181067" y="2208526"/>
              <a:ext cx="723543" cy="627367"/>
            </a:xfrm>
            <a:prstGeom prst="line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200"/>
                </a:lnSpc>
              </a:pPr>
              <a:endPara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61378" y="1293903"/>
              <a:ext cx="2172927" cy="912325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左先序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:BDG 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:DGB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右先序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:CEF  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:ECF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32831" y="2718693"/>
              <a:ext cx="1991467" cy="912325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:DG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:DG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 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08139" y="4115905"/>
              <a:ext cx="1991467" cy="912325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 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:G 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:G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94603" y="5544142"/>
              <a:ext cx="1810007" cy="912325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29302" y="2703755"/>
              <a:ext cx="1629695" cy="912325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674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左先序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:E 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:E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右先序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:F 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:F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904610" y="4115905"/>
              <a:ext cx="1811156" cy="912325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896077" y="4115905"/>
              <a:ext cx="1811156" cy="912325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674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右先序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0" name="AutoShape 2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6200000">
            <a:off x="4716330" y="2971455"/>
            <a:ext cx="466742" cy="540279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endParaRPr lang="zh-CN" altLang="en-US" sz="2000" b="1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3074" y="14776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" grpId="0"/>
      <p:bldP spid="20" grpId="0" bldLvl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"/>
          <a:stretch>
            <a:fillRect/>
          </a:stretch>
        </p:blipFill>
        <p:spPr>
          <a:xfrm flipH="1">
            <a:off x="9031025" y="2204709"/>
            <a:ext cx="3161031" cy="4653343"/>
          </a:xfrm>
          <a:prstGeom prst="rect">
            <a:avLst/>
          </a:prstGeom>
        </p:spPr>
      </p:pic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646430" y="2614295"/>
            <a:ext cx="8385175" cy="259524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CreateBTree1(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pres,ins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由先序序列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pres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和中序序列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ins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构造二叉链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BTree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bt.b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=_CreateBTree1(pres,0,ins,0,len(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return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4194" y="15792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4194" y="15792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sp>
        <p:nvSpPr>
          <p:cNvPr id="4" name="TextBox 2"/>
          <p:cNvSpPr txBox="1"/>
          <p:nvPr>
            <p:custDataLst>
              <p:tags r:id="rId1"/>
            </p:custDataLst>
          </p:nvPr>
        </p:nvSpPr>
        <p:spPr>
          <a:xfrm>
            <a:off x="1108362" y="3711548"/>
            <a:ext cx="10687398" cy="298577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_CreateBTree1(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pres,i,ins,j,n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	      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被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CreateBTree1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调用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if n&lt;=0: return None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d=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					      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取根结点值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t=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(d)					      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创建根结点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结点值为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p=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ins.index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(d)                                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ins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中找到根结点的索引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k=p-j					      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确定左子树中结点个数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t.lchild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=_CreateBTree1(pres,i+1,ins,j,k)  	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递归构造左子树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t.rchild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=_CreateBTree1(pres,i+k+1,ins,p+1,n-k-1)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递归构造右子树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return 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2196" y="845066"/>
            <a:ext cx="83582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由先序序列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[i..i+n-1]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和中序序列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ins[j..j+n-1]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创建二叉链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74497" y="1290319"/>
            <a:ext cx="5958058" cy="2239586"/>
            <a:chOff x="1011792" y="879805"/>
            <a:chExt cx="5917662" cy="2076472"/>
          </a:xfrm>
        </p:grpSpPr>
        <p:sp>
          <p:nvSpPr>
            <p:cNvPr id="7" name="TextBox 6"/>
            <p:cNvSpPr txBox="1"/>
            <p:nvPr/>
          </p:nvSpPr>
          <p:spPr>
            <a:xfrm>
              <a:off x="1011792" y="1446136"/>
              <a:ext cx="5857916" cy="369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先序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…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   </a:t>
              </a:r>
              <a:r>
                <a:rPr lang="en-US" altLang="zh-CN" sz="1600" b="1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="1" i="1" baseline="-25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  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-2 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2976" y="2027318"/>
              <a:ext cx="5786478" cy="369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中序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…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 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  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-2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="1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16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grpSp>
          <p:nvGrpSpPr>
            <p:cNvPr id="9" name="组合 21"/>
            <p:cNvGrpSpPr/>
            <p:nvPr/>
          </p:nvGrpSpPr>
          <p:grpSpPr>
            <a:xfrm>
              <a:off x="3906758" y="2341087"/>
              <a:ext cx="285752" cy="582369"/>
              <a:chOff x="3935333" y="1988927"/>
              <a:chExt cx="285752" cy="582369"/>
            </a:xfrm>
          </p:grpSpPr>
          <p:cxnSp>
            <p:nvCxnSpPr>
              <p:cNvPr id="25" name="直接箭头连接符 24"/>
              <p:cNvCxnSpPr/>
              <p:nvPr>
                <p:custDataLst>
                  <p:tags r:id="rId16"/>
                </p:custDataLst>
              </p:nvPr>
            </p:nvCxnSpPr>
            <p:spPr>
              <a:xfrm rot="5400000" flipH="1" flipV="1">
                <a:off x="3925089" y="2131009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935333" y="2330386"/>
                <a:ext cx="285752" cy="240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i="1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p</a:t>
                </a:r>
              </a:p>
            </p:txBody>
          </p:sp>
        </p:grpSp>
        <p:grpSp>
          <p:nvGrpSpPr>
            <p:cNvPr id="10" name="组合 24"/>
            <p:cNvGrpSpPr/>
            <p:nvPr/>
          </p:nvGrpSpPr>
          <p:grpSpPr>
            <a:xfrm>
              <a:off x="2428860" y="879805"/>
              <a:ext cx="428628" cy="561779"/>
              <a:chOff x="2285984" y="739756"/>
              <a:chExt cx="428628" cy="561779"/>
            </a:xfrm>
          </p:grpSpPr>
          <p:cxnSp>
            <p:nvCxnSpPr>
              <p:cNvPr id="23" name="直接箭头连接符 22"/>
              <p:cNvCxnSpPr/>
              <p:nvPr>
                <p:custDataLst>
                  <p:tags r:id="rId14"/>
                </p:custDataLst>
              </p:nvPr>
            </p:nvCxnSpPr>
            <p:spPr>
              <a:xfrm rot="5400000">
                <a:off x="2365668" y="1157865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dk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1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2285984" y="739756"/>
                <a:ext cx="428628" cy="227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i="1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sz="1600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+1</a:t>
                </a:r>
              </a:p>
            </p:txBody>
          </p:sp>
        </p:grpSp>
        <p:grpSp>
          <p:nvGrpSpPr>
            <p:cNvPr id="11" name="组合 25"/>
            <p:cNvGrpSpPr/>
            <p:nvPr/>
          </p:nvGrpSpPr>
          <p:grpSpPr>
            <a:xfrm>
              <a:off x="4000496" y="879805"/>
              <a:ext cx="1000132" cy="540637"/>
              <a:chOff x="3714744" y="714356"/>
              <a:chExt cx="1000132" cy="540637"/>
            </a:xfrm>
          </p:grpSpPr>
          <p:cxnSp>
            <p:nvCxnSpPr>
              <p:cNvPr id="21" name="直接箭头连接符 20"/>
              <p:cNvCxnSpPr/>
              <p:nvPr>
                <p:custDataLst>
                  <p:tags r:id="rId12"/>
                </p:custDataLst>
              </p:nvPr>
            </p:nvCxnSpPr>
            <p:spPr>
              <a:xfrm rot="5400000">
                <a:off x="4098128" y="1111323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dk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1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4744" y="714356"/>
                <a:ext cx="1000132" cy="227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i="1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sz="1600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sz="1600" i="1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k</a:t>
                </a:r>
                <a:r>
                  <a:rPr lang="en-US" altLang="zh-CN" sz="1600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+1</a:t>
                </a:r>
              </a:p>
            </p:txBody>
          </p:sp>
        </p:grpSp>
        <p:grpSp>
          <p:nvGrpSpPr>
            <p:cNvPr id="12" name="组合 23"/>
            <p:cNvGrpSpPr/>
            <p:nvPr/>
          </p:nvGrpSpPr>
          <p:grpSpPr>
            <a:xfrm>
              <a:off x="4296296" y="2331039"/>
              <a:ext cx="500066" cy="592178"/>
              <a:chOff x="4439172" y="1976227"/>
              <a:chExt cx="500066" cy="592178"/>
            </a:xfrm>
          </p:grpSpPr>
          <p:cxnSp>
            <p:nvCxnSpPr>
              <p:cNvPr id="19" name="直接箭头连接符 18"/>
              <p:cNvCxnSpPr/>
              <p:nvPr>
                <p:custDataLst>
                  <p:tags r:id="rId10"/>
                </p:custDataLst>
              </p:nvPr>
            </p:nvCxnSpPr>
            <p:spPr>
              <a:xfrm rot="5400000" flipH="1" flipV="1">
                <a:off x="4501356" y="2118309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439172" y="2327734"/>
                <a:ext cx="500066" cy="240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i="1" dirty="0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p</a:t>
                </a:r>
                <a:r>
                  <a:rPr lang="en-US" altLang="zh-CN" sz="1600" dirty="0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+1</a:t>
                </a:r>
              </a:p>
            </p:txBody>
          </p:sp>
        </p:grpSp>
        <p:grpSp>
          <p:nvGrpSpPr>
            <p:cNvPr id="13" name="组合 26"/>
            <p:cNvGrpSpPr/>
            <p:nvPr/>
          </p:nvGrpSpPr>
          <p:grpSpPr>
            <a:xfrm>
              <a:off x="2204498" y="2372333"/>
              <a:ext cx="328614" cy="583944"/>
              <a:chOff x="2100246" y="1976227"/>
              <a:chExt cx="328614" cy="583944"/>
            </a:xfrm>
          </p:grpSpPr>
          <p:cxnSp>
            <p:nvCxnSpPr>
              <p:cNvPr id="17" name="直接箭头连接符 16"/>
              <p:cNvCxnSpPr/>
              <p:nvPr>
                <p:custDataLst>
                  <p:tags r:id="rId8"/>
                </p:custDataLst>
              </p:nvPr>
            </p:nvCxnSpPr>
            <p:spPr>
              <a:xfrm rot="5400000" flipH="1" flipV="1">
                <a:off x="2129615" y="2118309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" name="TextBox 2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100246" y="2332324"/>
                <a:ext cx="328614" cy="227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i="1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j</a:t>
                </a:r>
              </a:p>
            </p:txBody>
          </p:sp>
        </p:grpSp>
        <p:grpSp>
          <p:nvGrpSpPr>
            <p:cNvPr id="14" name="组合 24"/>
            <p:cNvGrpSpPr/>
            <p:nvPr/>
          </p:nvGrpSpPr>
          <p:grpSpPr>
            <a:xfrm>
              <a:off x="2070662" y="898203"/>
              <a:ext cx="276712" cy="551731"/>
              <a:chOff x="2569626" y="739756"/>
              <a:chExt cx="276712" cy="551731"/>
            </a:xfrm>
          </p:grpSpPr>
          <p:cxnSp>
            <p:nvCxnSpPr>
              <p:cNvPr id="15" name="直接箭头连接符 14"/>
              <p:cNvCxnSpPr/>
              <p:nvPr>
                <p:custDataLst>
                  <p:tags r:id="rId6"/>
                </p:custDataLst>
              </p:nvPr>
            </p:nvCxnSpPr>
            <p:spPr>
              <a:xfrm rot="16200000" flipH="1">
                <a:off x="2534962" y="980111"/>
                <a:ext cx="346040" cy="276712"/>
              </a:xfrm>
              <a:prstGeom prst="straightConnector1">
                <a:avLst/>
              </a:prstGeom>
              <a:ln w="19050">
                <a:solidFill>
                  <a:schemeClr val="dk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25"/>
              <p:cNvSpPr txBox="1"/>
              <p:nvPr>
                <p:custDataLst>
                  <p:tags r:id="rId7"/>
                </p:custDataLst>
              </p:nvPr>
            </p:nvSpPr>
            <p:spPr>
              <a:xfrm flipH="1">
                <a:off x="2613030" y="739756"/>
                <a:ext cx="50014" cy="227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i="1" dirty="0" err="1">
                    <a:solidFill>
                      <a:schemeClr val="dk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</a:p>
            </p:txBody>
          </p:sp>
        </p:grpSp>
      </p:grpSp>
      <p:sp>
        <p:nvSpPr>
          <p:cNvPr id="27" name="任意多边形 29"/>
          <p:cNvSpPr/>
          <p:nvPr>
            <p:custDataLst>
              <p:tags r:id="rId2"/>
            </p:custDataLst>
          </p:nvPr>
        </p:nvSpPr>
        <p:spPr>
          <a:xfrm>
            <a:off x="1855169" y="2309845"/>
            <a:ext cx="2917240" cy="3526971"/>
          </a:xfrm>
          <a:custGeom>
            <a:avLst/>
            <a:gdLst>
              <a:gd name="connsiteX0" fmla="*/ 1947706 w 3203750"/>
              <a:gd name="connsiteY0" fmla="*/ 0 h 3526971"/>
              <a:gd name="connsiteX1" fmla="*/ 1807029 w 3203750"/>
              <a:gd name="connsiteY1" fmla="*/ 140677 h 3526971"/>
              <a:gd name="connsiteX2" fmla="*/ 561033 w 3203750"/>
              <a:gd name="connsiteY2" fmla="*/ 200967 h 3526971"/>
              <a:gd name="connsiteX3" fmla="*/ 440453 w 3203750"/>
              <a:gd name="connsiteY3" fmla="*/ 813916 h 3526971"/>
              <a:gd name="connsiteX4" fmla="*/ 3203750 w 3203750"/>
              <a:gd name="connsiteY4" fmla="*/ 3526971 h 3526971"/>
              <a:gd name="connsiteX0-1" fmla="*/ 1944412 w 3200456"/>
              <a:gd name="connsiteY0-2" fmla="*/ 0 h 3526971"/>
              <a:gd name="connsiteX1-3" fmla="*/ 1803735 w 3200456"/>
              <a:gd name="connsiteY1-4" fmla="*/ 140677 h 3526971"/>
              <a:gd name="connsiteX2-5" fmla="*/ 577499 w 3200456"/>
              <a:gd name="connsiteY2-6" fmla="*/ 118999 h 3526971"/>
              <a:gd name="connsiteX3-7" fmla="*/ 437159 w 3200456"/>
              <a:gd name="connsiteY3-8" fmla="*/ 813916 h 3526971"/>
              <a:gd name="connsiteX4-9" fmla="*/ 3200456 w 3200456"/>
              <a:gd name="connsiteY4-10" fmla="*/ 3526971 h 3526971"/>
              <a:gd name="connsiteX0-11" fmla="*/ 1944412 w 3200456"/>
              <a:gd name="connsiteY0-12" fmla="*/ 0 h 3526971"/>
              <a:gd name="connsiteX1-13" fmla="*/ 1506193 w 3200456"/>
              <a:gd name="connsiteY1-14" fmla="*/ 118999 h 3526971"/>
              <a:gd name="connsiteX2-15" fmla="*/ 577499 w 3200456"/>
              <a:gd name="connsiteY2-16" fmla="*/ 118999 h 3526971"/>
              <a:gd name="connsiteX3-17" fmla="*/ 437159 w 3200456"/>
              <a:gd name="connsiteY3-18" fmla="*/ 813916 h 3526971"/>
              <a:gd name="connsiteX4-19" fmla="*/ 3200456 w 3200456"/>
              <a:gd name="connsiteY4-20" fmla="*/ 3526971 h 3526971"/>
              <a:gd name="connsiteX0-21" fmla="*/ 1661196 w 2917240"/>
              <a:gd name="connsiteY0-22" fmla="*/ 71502 h 3598473"/>
              <a:gd name="connsiteX1-23" fmla="*/ 1222977 w 2917240"/>
              <a:gd name="connsiteY1-24" fmla="*/ 190501 h 3598473"/>
              <a:gd name="connsiteX2-25" fmla="*/ 294283 w 2917240"/>
              <a:gd name="connsiteY2-26" fmla="*/ 190501 h 3598473"/>
              <a:gd name="connsiteX3-27" fmla="*/ 437159 w 2917240"/>
              <a:gd name="connsiteY3-28" fmla="*/ 1333509 h 3598473"/>
              <a:gd name="connsiteX4-29" fmla="*/ 2917240 w 2917240"/>
              <a:gd name="connsiteY4-30" fmla="*/ 3598473 h 3598473"/>
              <a:gd name="connsiteX0-31" fmla="*/ 1661196 w 2917240"/>
              <a:gd name="connsiteY0-32" fmla="*/ 0 h 3526971"/>
              <a:gd name="connsiteX1-33" fmla="*/ 1222977 w 2917240"/>
              <a:gd name="connsiteY1-34" fmla="*/ 118999 h 3526971"/>
              <a:gd name="connsiteX2-35" fmla="*/ 294283 w 2917240"/>
              <a:gd name="connsiteY2-36" fmla="*/ 261875 h 3526971"/>
              <a:gd name="connsiteX3-37" fmla="*/ 437159 w 2917240"/>
              <a:gd name="connsiteY3-38" fmla="*/ 1262007 h 3526971"/>
              <a:gd name="connsiteX4-39" fmla="*/ 2917240 w 2917240"/>
              <a:gd name="connsiteY4-40" fmla="*/ 3526971 h 35269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7240" h="3526971">
                <a:moveTo>
                  <a:pt x="1661196" y="0"/>
                </a:moveTo>
                <a:cubicBezTo>
                  <a:pt x="1706413" y="53591"/>
                  <a:pt x="1450796" y="75353"/>
                  <a:pt x="1222977" y="118999"/>
                </a:cubicBezTo>
                <a:cubicBezTo>
                  <a:pt x="995158" y="162645"/>
                  <a:pt x="425253" y="71374"/>
                  <a:pt x="294283" y="261875"/>
                </a:cubicBezTo>
                <a:cubicBezTo>
                  <a:pt x="163313" y="452376"/>
                  <a:pt x="0" y="717824"/>
                  <a:pt x="437159" y="1262007"/>
                </a:cubicBezTo>
                <a:cubicBezTo>
                  <a:pt x="874318" y="1806190"/>
                  <a:pt x="1755818" y="2447610"/>
                  <a:pt x="2917240" y="3526971"/>
                </a:cubicBezTo>
              </a:path>
            </a:pathLst>
          </a:custGeom>
          <a:ln w="19050">
            <a:solidFill>
              <a:srgbClr val="FF3399"/>
            </a:solidFill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" name="任意多边形 30"/>
          <p:cNvSpPr/>
          <p:nvPr>
            <p:custDataLst>
              <p:tags r:id="rId3"/>
            </p:custDataLst>
          </p:nvPr>
        </p:nvSpPr>
        <p:spPr>
          <a:xfrm>
            <a:off x="3227475" y="2907722"/>
            <a:ext cx="2388995" cy="2939144"/>
          </a:xfrm>
          <a:custGeom>
            <a:avLst/>
            <a:gdLst>
              <a:gd name="connsiteX0" fmla="*/ 135652 w 2456821"/>
              <a:gd name="connsiteY0" fmla="*/ 90435 h 2984361"/>
              <a:gd name="connsiteX1" fmla="*/ 386861 w 2456821"/>
              <a:gd name="connsiteY1" fmla="*/ 482321 h 2984361"/>
              <a:gd name="connsiteX2" fmla="*/ 2456821 w 2456821"/>
              <a:gd name="connsiteY2" fmla="*/ 2984361 h 2984361"/>
              <a:gd name="connsiteX0-1" fmla="*/ 67826 w 2388995"/>
              <a:gd name="connsiteY0-2" fmla="*/ 45218 h 2939144"/>
              <a:gd name="connsiteX1-3" fmla="*/ 1708059 w 2388995"/>
              <a:gd name="connsiteY1-4" fmla="*/ 878445 h 2939144"/>
              <a:gd name="connsiteX2-5" fmla="*/ 2388995 w 2388995"/>
              <a:gd name="connsiteY2-6" fmla="*/ 2939144 h 2939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388995" h="2939144">
                <a:moveTo>
                  <a:pt x="67826" y="45218"/>
                </a:moveTo>
                <a:cubicBezTo>
                  <a:pt x="0" y="0"/>
                  <a:pt x="1321198" y="396124"/>
                  <a:pt x="1708059" y="878445"/>
                </a:cubicBezTo>
                <a:cubicBezTo>
                  <a:pt x="2094920" y="1360766"/>
                  <a:pt x="1547445" y="1929284"/>
                  <a:pt x="2388995" y="2939144"/>
                </a:cubicBezTo>
              </a:path>
            </a:pathLst>
          </a:custGeom>
          <a:ln w="19050">
            <a:solidFill>
              <a:srgbClr val="FF3399"/>
            </a:solidFill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9" name="任意多边形 31"/>
          <p:cNvSpPr/>
          <p:nvPr>
            <p:custDataLst>
              <p:tags r:id="rId4"/>
            </p:custDataLst>
          </p:nvPr>
        </p:nvSpPr>
        <p:spPr>
          <a:xfrm>
            <a:off x="4913086" y="2279700"/>
            <a:ext cx="381837" cy="3888712"/>
          </a:xfrm>
          <a:custGeom>
            <a:avLst/>
            <a:gdLst>
              <a:gd name="connsiteX0" fmla="*/ 381837 w 381837"/>
              <a:gd name="connsiteY0" fmla="*/ 0 h 3888712"/>
              <a:gd name="connsiteX1" fmla="*/ 241160 w 381837"/>
              <a:gd name="connsiteY1" fmla="*/ 291402 h 3888712"/>
              <a:gd name="connsiteX2" fmla="*/ 120580 w 381837"/>
              <a:gd name="connsiteY2" fmla="*/ 934496 h 3888712"/>
              <a:gd name="connsiteX3" fmla="*/ 0 w 381837"/>
              <a:gd name="connsiteY3" fmla="*/ 3888712 h 3888712"/>
              <a:gd name="connsiteX0-1" fmla="*/ 381837 w 381837"/>
              <a:gd name="connsiteY0-2" fmla="*/ 0 h 3888712"/>
              <a:gd name="connsiteX1-3" fmla="*/ 241160 w 381837"/>
              <a:gd name="connsiteY1-4" fmla="*/ 291402 h 3888712"/>
              <a:gd name="connsiteX2-5" fmla="*/ 93886 w 381837"/>
              <a:gd name="connsiteY2-6" fmla="*/ 1006400 h 3888712"/>
              <a:gd name="connsiteX3-7" fmla="*/ 0 w 381837"/>
              <a:gd name="connsiteY3-8" fmla="*/ 3888712 h 38887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81837" h="3888712">
                <a:moveTo>
                  <a:pt x="381837" y="0"/>
                </a:moveTo>
                <a:cubicBezTo>
                  <a:pt x="333270" y="67826"/>
                  <a:pt x="289152" y="123669"/>
                  <a:pt x="241160" y="291402"/>
                </a:cubicBezTo>
                <a:cubicBezTo>
                  <a:pt x="193168" y="459135"/>
                  <a:pt x="134079" y="406848"/>
                  <a:pt x="93886" y="1006400"/>
                </a:cubicBezTo>
                <a:cubicBezTo>
                  <a:pt x="53693" y="1605952"/>
                  <a:pt x="40193" y="2711380"/>
                  <a:pt x="0" y="3888712"/>
                </a:cubicBezTo>
              </a:path>
            </a:pathLst>
          </a:custGeom>
          <a:ln w="19050">
            <a:solidFill>
              <a:srgbClr val="FF3399"/>
            </a:solidFill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0" name="任意多边形 33"/>
          <p:cNvSpPr/>
          <p:nvPr>
            <p:custDataLst>
              <p:tags r:id="rId5"/>
            </p:custDataLst>
          </p:nvPr>
        </p:nvSpPr>
        <p:spPr>
          <a:xfrm>
            <a:off x="5455697" y="2932843"/>
            <a:ext cx="572756" cy="3255666"/>
          </a:xfrm>
          <a:custGeom>
            <a:avLst/>
            <a:gdLst>
              <a:gd name="connsiteX0" fmla="*/ 0 w 572756"/>
              <a:gd name="connsiteY0" fmla="*/ 0 h 3255666"/>
              <a:gd name="connsiteX1" fmla="*/ 271305 w 572756"/>
              <a:gd name="connsiteY1" fmla="*/ 1155560 h 3255666"/>
              <a:gd name="connsiteX2" fmla="*/ 572756 w 572756"/>
              <a:gd name="connsiteY2" fmla="*/ 3255666 h 325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756" h="3255666">
                <a:moveTo>
                  <a:pt x="0" y="0"/>
                </a:moveTo>
                <a:cubicBezTo>
                  <a:pt x="87923" y="306474"/>
                  <a:pt x="175846" y="612949"/>
                  <a:pt x="271305" y="1155560"/>
                </a:cubicBezTo>
                <a:cubicBezTo>
                  <a:pt x="366764" y="1698171"/>
                  <a:pt x="469760" y="2476918"/>
                  <a:pt x="572756" y="3255666"/>
                </a:cubicBezTo>
              </a:path>
            </a:pathLst>
          </a:custGeom>
          <a:ln w="19050">
            <a:solidFill>
              <a:srgbClr val="FF3399"/>
            </a:solidFill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3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838960" y="4947918"/>
            <a:ext cx="8361680" cy="1259841"/>
            <a:chOff x="11698" y="5628215"/>
            <a:chExt cx="8190730" cy="1314136"/>
          </a:xfrm>
        </p:grpSpPr>
        <p:sp>
          <p:nvSpPr>
            <p:cNvPr id="48" name="Rectangle 5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698" y="5628215"/>
              <a:ext cx="8190730" cy="13141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A5002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2000" b="1" dirty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99069" y="5689520"/>
              <a:ext cx="7254875" cy="12505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若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bk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前面有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个结点，则左子树有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个结点，右子树有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n-k-1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个结点。</a:t>
              </a:r>
            </a:p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可以求出左右子树的中序序列和后序序列。</a:t>
              </a:r>
            </a:p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这样根结点是确定的，左右子树也是确定的，则该二叉树是确定的。</a:t>
              </a:r>
            </a:p>
          </p:txBody>
        </p:sp>
      </p:grpSp>
      <p:sp>
        <p:nvSpPr>
          <p:cNvPr id="51" name="TextBox 52"/>
          <p:cNvSpPr txBox="1"/>
          <p:nvPr/>
        </p:nvSpPr>
        <p:spPr>
          <a:xfrm>
            <a:off x="589280" y="1481673"/>
            <a:ext cx="10930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n≥0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）个不同结点的二叉树，都可由它的中序序列和后序序列唯一地确定。</a:t>
            </a:r>
          </a:p>
        </p:txBody>
      </p:sp>
      <p:sp>
        <p:nvSpPr>
          <p:cNvPr id="3" name="TextBox 21"/>
          <p:cNvSpPr txBox="1"/>
          <p:nvPr/>
        </p:nvSpPr>
        <p:spPr>
          <a:xfrm>
            <a:off x="758204" y="1823804"/>
            <a:ext cx="4270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an-1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（根结点）找到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bk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58849" y="909958"/>
            <a:ext cx="1291871" cy="532762"/>
            <a:chOff x="1396240" y="2304668"/>
            <a:chExt cx="2107000" cy="480002"/>
          </a:xfrm>
        </p:grpSpPr>
        <p:sp>
          <p:nvSpPr>
            <p:cNvPr id="73" name="矩形: 圆角 72"/>
            <p:cNvSpPr/>
            <p:nvPr>
              <p:custDataLst>
                <p:tags r:id="rId8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文本框 73"/>
            <p:cNvSpPr txBox="1"/>
            <p:nvPr>
              <p:custDataLst>
                <p:tags r:id="rId9"/>
              </p:custDataLst>
            </p:nvPr>
          </p:nvSpPr>
          <p:spPr>
            <a:xfrm>
              <a:off x="1433295" y="2360437"/>
              <a:ext cx="2069945" cy="33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6.2</a:t>
              </a: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053074" y="14776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4830" y="2276408"/>
            <a:ext cx="9578050" cy="2259655"/>
            <a:chOff x="785786" y="1878321"/>
            <a:chExt cx="7883267" cy="2259655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71605" y="3214686"/>
              <a:ext cx="1176979" cy="92329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左子树后序序列，有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900351" y="3214686"/>
              <a:ext cx="1411972" cy="92329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右子树后序序列，有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n-k-1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85786" y="2582219"/>
              <a:ext cx="804515" cy="61531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后序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序列：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311275" y="2592380"/>
              <a:ext cx="4023361" cy="30734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a0 a1 … ak-1 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ak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… an-2 an-1</a:t>
              </a:r>
            </a:p>
          </p:txBody>
        </p:sp>
        <p:sp>
          <p:nvSpPr>
            <p:cNvPr id="8" name="AutoShape 10"/>
            <p:cNvSpPr/>
            <p:nvPr>
              <p:custDataLst>
                <p:tags r:id="rId1"/>
              </p:custDataLst>
            </p:nvPr>
          </p:nvSpPr>
          <p:spPr bwMode="auto">
            <a:xfrm rot="16200000">
              <a:off x="2029051" y="2533276"/>
              <a:ext cx="144000" cy="1080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AutoShape 11"/>
            <p:cNvSpPr/>
            <p:nvPr>
              <p:custDataLst>
                <p:tags r:id="rId2"/>
              </p:custDataLst>
            </p:nvPr>
          </p:nvSpPr>
          <p:spPr bwMode="auto">
            <a:xfrm rot="16200000">
              <a:off x="3317070" y="2641707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612836" y="3214686"/>
              <a:ext cx="1116176" cy="92329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左子树中序序列，有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355959" y="3214686"/>
              <a:ext cx="1313094" cy="92329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右子树中序序列，有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n-k-1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个结点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4771945" y="2582219"/>
              <a:ext cx="820775" cy="61531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中序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序列：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5390652" y="2691123"/>
              <a:ext cx="3253314" cy="30734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b0 b1 … bk-1 bk bk+1 … bn-1</a:t>
              </a:r>
            </a:p>
          </p:txBody>
        </p:sp>
        <p:sp>
          <p:nvSpPr>
            <p:cNvPr id="14" name="AutoShape 16"/>
            <p:cNvSpPr/>
            <p:nvPr>
              <p:custDataLst>
                <p:tags r:id="rId3"/>
              </p:custDataLst>
            </p:nvPr>
          </p:nvSpPr>
          <p:spPr bwMode="auto">
            <a:xfrm rot="16200000">
              <a:off x="5985390" y="2533507"/>
              <a:ext cx="144463" cy="1080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AutoShape 17"/>
            <p:cNvSpPr/>
            <p:nvPr>
              <p:custDataLst>
                <p:tags r:id="rId4"/>
              </p:custDataLst>
            </p:nvPr>
          </p:nvSpPr>
          <p:spPr bwMode="auto">
            <a:xfrm rot="16200000">
              <a:off x="7765032" y="2533507"/>
              <a:ext cx="144463" cy="1080000"/>
            </a:xfrm>
            <a:prstGeom prst="leftBrace">
              <a:avLst>
                <a:gd name="adj1" fmla="val 49817"/>
                <a:gd name="adj2" fmla="val 50000"/>
              </a:avLst>
            </a:prstGeom>
            <a:ln w="19050">
              <a:solidFill>
                <a:schemeClr val="dk1"/>
              </a:solidFill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212687" y="2349810"/>
              <a:ext cx="0" cy="323850"/>
            </a:xfrm>
            <a:prstGeom prst="line">
              <a:avLst/>
            </a:prstGeom>
            <a:ln w="19050">
              <a:solidFill>
                <a:schemeClr val="dk1"/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Freeform 19"/>
            <p:cNvSpPr/>
            <p:nvPr>
              <p:custDataLst>
                <p:tags r:id="rId6"/>
              </p:custDataLst>
            </p:nvPr>
          </p:nvSpPr>
          <p:spPr bwMode="auto">
            <a:xfrm>
              <a:off x="4230886" y="2338698"/>
              <a:ext cx="2736000" cy="158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012" y="0"/>
                </a:cxn>
              </a:cxnLst>
              <a:rect l="0" t="0" r="r" b="b"/>
              <a:pathLst>
                <a:path w="2012" h="5">
                  <a:moveTo>
                    <a:pt x="0" y="5"/>
                  </a:moveTo>
                  <a:lnTo>
                    <a:pt x="2012" y="0"/>
                  </a:lnTo>
                </a:path>
              </a:pathLst>
            </a:custGeom>
            <a:ln w="19050">
              <a:solidFill>
                <a:schemeClr val="dk1"/>
              </a:solidFill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6981842" y="2327585"/>
              <a:ext cx="0" cy="323850"/>
            </a:xfrm>
            <a:prstGeom prst="line">
              <a:avLst/>
            </a:prstGeom>
            <a:ln w="19050">
              <a:solidFill>
                <a:schemeClr val="dk1"/>
              </a:solidFill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solidFill>
                  <a:schemeClr val="dk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991557" y="1878321"/>
              <a:ext cx="3819522" cy="30734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通过根结点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an-1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在中序序列中找到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0316" y="2110369"/>
            <a:ext cx="3365402" cy="4646688"/>
          </a:xfrm>
          <a:prstGeom prst="rect">
            <a:avLst/>
          </a:prstGeom>
        </p:spPr>
      </p:pic>
      <p:sp>
        <p:nvSpPr>
          <p:cNvPr id="19" name="Text 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2080" y="802640"/>
            <a:ext cx="8618236" cy="548640"/>
          </a:xfrm>
          <a:prstGeom prst="rect">
            <a:avLst/>
          </a:prstGeom>
          <a:solidFill>
            <a:schemeClr val="accent3"/>
          </a:solidFill>
          <a:ln w="28575" cap="rnd">
            <a:solidFill>
              <a:schemeClr val="lt1">
                <a:lumMod val="50000"/>
              </a:schemeClr>
            </a:solidFill>
            <a:prstDash val="sysDot"/>
            <a:miter lim="800000"/>
          </a:ln>
        </p:spPr>
        <p:txBody>
          <a:bodyPr vert="horz" wrap="square" lIns="91440" tIns="0" rIns="9144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91440" y="814684"/>
            <a:ext cx="90525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已知中序序列为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DGBAECF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，后序序列为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GDBEFCA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，则构造二叉树的过程</a:t>
            </a:r>
          </a:p>
        </p:txBody>
      </p:sp>
      <p:sp>
        <p:nvSpPr>
          <p:cNvPr id="4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3074" y="14776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sp>
        <p:nvSpPr>
          <p:cNvPr id="22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480829" y="1526753"/>
            <a:ext cx="6413090" cy="5230249"/>
            <a:chOff x="865389" y="1079713"/>
            <a:chExt cx="6413090" cy="5230249"/>
          </a:xfrm>
          <a:solidFill>
            <a:schemeClr val="bg1"/>
          </a:solidFill>
        </p:grpSpPr>
        <p:sp>
          <p:nvSpPr>
            <p:cNvPr id="24" name="Line 1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887997" y="1995561"/>
              <a:ext cx="551726" cy="637010"/>
            </a:xfrm>
            <a:prstGeom prst="line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36000" tIns="3600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400" b="1">
                <a:solidFill>
                  <a:srgbClr val="CD5158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543176" y="2011894"/>
              <a:ext cx="551726" cy="637010"/>
            </a:xfrm>
            <a:prstGeom prst="line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36000" tIns="3600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400" b="1">
                <a:solidFill>
                  <a:srgbClr val="CD5158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968842" y="3470251"/>
              <a:ext cx="367429" cy="638177"/>
            </a:xfrm>
            <a:prstGeom prst="line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36000" tIns="3600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400" b="1">
                <a:solidFill>
                  <a:srgbClr val="CD5158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144974" y="4872606"/>
              <a:ext cx="551726" cy="637010"/>
            </a:xfrm>
            <a:prstGeom prst="line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36000" tIns="3600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400" b="1">
                <a:solidFill>
                  <a:srgbClr val="CD5158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358878" y="3437583"/>
              <a:ext cx="551726" cy="638177"/>
            </a:xfrm>
            <a:prstGeom prst="line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36000" tIns="3600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400" b="1">
                <a:solidFill>
                  <a:srgbClr val="CD5158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5616301" y="3437583"/>
              <a:ext cx="551726" cy="638177"/>
            </a:xfrm>
            <a:prstGeom prst="line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36000" tIns="3600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400" b="1">
                <a:solidFill>
                  <a:srgbClr val="CD5158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29675" y="1079713"/>
              <a:ext cx="2282724" cy="92634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:DGB  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左后序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:GDB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:ECF  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右后序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:EFC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84544" y="2529902"/>
              <a:ext cx="1961953" cy="92634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:DG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:GD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 右后序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5389" y="3948592"/>
              <a:ext cx="1783488" cy="92634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左后序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:G 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:G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53139" y="5383614"/>
              <a:ext cx="1783488" cy="92634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左后序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右后序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73190" y="2514735"/>
              <a:ext cx="1628351" cy="92634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:E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:E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:F 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:F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02083" y="3948592"/>
              <a:ext cx="1783488" cy="92634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左后序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右后序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Rectangle 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494991" y="3948592"/>
              <a:ext cx="1783488" cy="92634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根结点：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左中序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左后序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右中序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 右后序</a:t>
              </a: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:</a:t>
              </a: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空</a:t>
              </a:r>
            </a:p>
            <a:p>
              <a:pPr marL="0" marR="0" lvl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4096" y="1924949"/>
            <a:ext cx="3365402" cy="4646688"/>
          </a:xfrm>
          <a:prstGeom prst="rect">
            <a:avLst/>
          </a:prstGeom>
        </p:spPr>
      </p:pic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576805" y="1625924"/>
            <a:ext cx="8038875" cy="259524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CreateBTree2(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posts,ins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由后序序列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posts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和中序序列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ins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构造二叉链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BTree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bt.b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=_CreateBTree2(posts,0,ins,0,len(posts))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return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4194" y="15792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965200" y="1645920"/>
            <a:ext cx="9235440" cy="494792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4194" y="15792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918" y="1107024"/>
            <a:ext cx="82868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posts[i..i+n-1]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和中序序列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ins[j..j+n-1]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创建二叉链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6" name="TextBox 2"/>
          <p:cNvSpPr txBox="1"/>
          <p:nvPr>
            <p:custDataLst>
              <p:tags r:id="rId2"/>
            </p:custDataLst>
          </p:nvPr>
        </p:nvSpPr>
        <p:spPr>
          <a:xfrm>
            <a:off x="1149002" y="1822750"/>
            <a:ext cx="8807798" cy="4072890"/>
          </a:xfrm>
          <a:prstGeom prst="rect">
            <a:avLst/>
          </a:prstGeom>
          <a:solidFill>
            <a:schemeClr val="lt1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80000" tIns="72000" bIns="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_CreateBTree2(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posts,i,ins,j,n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CreateBTree2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n&lt;=0: return None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d=posts[i+n-1]		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取后序序列尾元素即根结点值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 		         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创建根结点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结点值为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ins.index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                   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中找到根结点的索引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k=p-j				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确定左子树中结点个数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t.lchild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=_CreateBTree2(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posts,i,ins,j,k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递归构造左子树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=_CreateBTree2(posts,i+k,ins,p+1,n-k-1)	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递归构造右子树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 userDrawn="1">
            <p:custDataLst>
              <p:tags r:id="rId2"/>
            </p:custDataLst>
          </p:nvPr>
        </p:nvSpPr>
        <p:spPr>
          <a:xfrm>
            <a:off x="292735" y="914400"/>
            <a:ext cx="11606530" cy="56394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"/>
          <p:cNvSpPr txBox="1"/>
          <p:nvPr>
            <p:custDataLst>
              <p:tags r:id="rId3"/>
            </p:custDataLst>
          </p:nvPr>
        </p:nvSpPr>
        <p:spPr>
          <a:xfrm>
            <a:off x="914357" y="1333517"/>
            <a:ext cx="4425734" cy="15690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4000" b="1" spc="24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层次遍历过程</a:t>
            </a:r>
          </a:p>
        </p:txBody>
      </p:sp>
      <p:sp>
        <p:nvSpPr>
          <p:cNvPr id="11" name="文本框 4"/>
          <p:cNvSpPr txBox="1"/>
          <p:nvPr>
            <p:custDataLst>
              <p:tags r:id="rId4"/>
            </p:custDataLst>
          </p:nvPr>
        </p:nvSpPr>
        <p:spPr>
          <a:xfrm>
            <a:off x="914357" y="2973722"/>
            <a:ext cx="4425696" cy="650875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16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若二叉树非空（假设其高度为h），则层次遍历的过程如下：</a:t>
            </a:r>
          </a:p>
        </p:txBody>
      </p:sp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914357" y="3927976"/>
            <a:ext cx="4425696" cy="15138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zh-CN" altLang="zh-CN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访问根结点（第1层）。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zh-CN" altLang="zh-CN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从左到右访问第2层的所有结点。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zh-CN" altLang="zh-CN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从左到右访问第3层的所有结点、…、第h层的所有结点。</a:t>
            </a:r>
          </a:p>
        </p:txBody>
      </p:sp>
      <p:sp>
        <p:nvSpPr>
          <p:cNvPr id="8" name="文本框 3"/>
          <p:cNvSpPr txBox="1"/>
          <p:nvPr/>
        </p:nvSpPr>
        <p:spPr>
          <a:xfrm>
            <a:off x="1216269" y="148396"/>
            <a:ext cx="3141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6.4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二叉树的层次遍历</a:t>
            </a:r>
          </a:p>
        </p:txBody>
      </p:sp>
      <p:pic>
        <p:nvPicPr>
          <p:cNvPr id="9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720" y="1125855"/>
            <a:ext cx="4973320" cy="5180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"/>
          <a:stretch>
            <a:fillRect/>
          </a:stretch>
        </p:blipFill>
        <p:spPr>
          <a:xfrm>
            <a:off x="7326784" y="1709499"/>
            <a:ext cx="4672176" cy="455384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697277" y="2155873"/>
            <a:ext cx="2594803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6.18】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若某非空二叉树的先序序列和后序序列正好相同，则该二叉树的形态是什么？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4194" y="157921"/>
            <a:ext cx="700722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由先序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中序序列或后序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中序序列构造二叉树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183616" y="2590156"/>
            <a:ext cx="578647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二叉树的先序序列是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NLR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，后序序列是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LRN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2481250" y="3232780"/>
            <a:ext cx="24288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 L R = L R N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685776" y="3886518"/>
            <a:ext cx="6456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均为空。所以满足条件的二叉树只有一个根结点。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6160" y="2032000"/>
            <a:ext cx="195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13" grpId="0"/>
      <p:bldP spid="16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DE94CF-F867-6545-4359-DA6862DB75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8076E8-17DC-EF73-0DE7-93399BF751D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某二叉树的后序遍历序列与中序遍历序列相同，均为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ABCDEF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，则按层次输出（同一层从左到右）的序列为（   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6C29FB-2BC0-1996-EC07-2094231175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FEDCBA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0D05CE-A35E-3C7D-9855-36975BA075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CBAFED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B5BD2-0367-454D-F73C-E7B0EF47159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DEFCBA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5ED835-C7E3-99FF-DA41-57C469BA3DB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ABCDEF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B5C59E-8E40-997A-F246-BF26D951D9E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B318CB9-6637-63FA-D220-81C007EA185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3A3DBE1-4248-E2B7-78F3-A19EA3FF1DD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76F0A57-233F-74AD-A38E-081DB28A6656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AAA465-2E53-F142-BC1D-5859D9E31AA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374038-25EE-533D-970C-B3DD0BF815A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D25A75-A221-F069-F995-263254C88AE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954107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1400" i="0" dirty="0">
                <a:effectLst/>
                <a:latin typeface="-apple-system"/>
              </a:rPr>
              <a:t>中序遍历：左子树</a:t>
            </a:r>
            <a:r>
              <a:rPr lang="en-US" altLang="zh-CN" sz="1400" i="0" dirty="0">
                <a:effectLst/>
                <a:latin typeface="-apple-system"/>
              </a:rPr>
              <a:t>—</a:t>
            </a:r>
            <a:r>
              <a:rPr lang="zh-CN" altLang="en-US" sz="1400" i="0" dirty="0">
                <a:effectLst/>
                <a:latin typeface="-apple-system"/>
              </a:rPr>
              <a:t>根结点</a:t>
            </a:r>
            <a:r>
              <a:rPr lang="en-US" altLang="zh-CN" sz="1400" i="0" dirty="0">
                <a:effectLst/>
                <a:latin typeface="-apple-system"/>
              </a:rPr>
              <a:t>—</a:t>
            </a:r>
            <a:r>
              <a:rPr lang="zh-CN" altLang="en-US" sz="1400" i="0" dirty="0">
                <a:effectLst/>
                <a:latin typeface="-apple-system"/>
              </a:rPr>
              <a:t>右子树</a:t>
            </a:r>
            <a:br>
              <a:rPr lang="zh-CN" altLang="en-US" sz="1400" dirty="0"/>
            </a:br>
            <a:r>
              <a:rPr lang="zh-CN" altLang="en-US" sz="1400" i="0" dirty="0">
                <a:effectLst/>
                <a:latin typeface="-apple-system"/>
              </a:rPr>
              <a:t>后序遍历：左子树</a:t>
            </a:r>
            <a:r>
              <a:rPr lang="en-US" altLang="zh-CN" sz="1400" i="0" dirty="0">
                <a:effectLst/>
                <a:latin typeface="-apple-system"/>
              </a:rPr>
              <a:t>—</a:t>
            </a:r>
            <a:r>
              <a:rPr lang="zh-CN" altLang="en-US" sz="1400" i="0" dirty="0">
                <a:effectLst/>
                <a:latin typeface="-apple-system"/>
              </a:rPr>
              <a:t>右子树</a:t>
            </a:r>
            <a:r>
              <a:rPr lang="en-US" altLang="zh-CN" sz="1400" i="0" dirty="0">
                <a:effectLst/>
                <a:latin typeface="-apple-system"/>
              </a:rPr>
              <a:t>—</a:t>
            </a:r>
            <a:r>
              <a:rPr lang="zh-CN" altLang="en-US" sz="1400" i="0" dirty="0">
                <a:effectLst/>
                <a:latin typeface="-apple-system"/>
              </a:rPr>
              <a:t>根结点</a:t>
            </a:r>
            <a:br>
              <a:rPr lang="zh-CN" altLang="en-US" sz="1400" dirty="0"/>
            </a:br>
            <a:r>
              <a:rPr lang="zh-CN" altLang="en-US" sz="1400" i="0" dirty="0">
                <a:effectLst/>
                <a:latin typeface="-apple-system"/>
              </a:rPr>
              <a:t>二者序列相同只有一种情况，就是无右子树，只有</a:t>
            </a:r>
            <a:r>
              <a:rPr lang="zh-CN" altLang="en-US" sz="1400" dirty="0"/>
              <a:t>左子树</a:t>
            </a:r>
            <a:r>
              <a:rPr lang="en-US" altLang="zh-CN" sz="1400" dirty="0"/>
              <a:t>—</a:t>
            </a:r>
            <a:r>
              <a:rPr lang="zh-CN" altLang="en-US" sz="1400" dirty="0"/>
              <a:t>根结点。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0EEC54-FD79-303E-D420-2E4EA85A648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FAEBDC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3AFEDE0-A9EC-85F2-D1EF-20684D4C5BD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BE081F-1DA3-A336-CE55-99DA2196D956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170B420-9FD1-71CD-9BDF-B07314786EE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DC83E23-1C91-CC50-33BF-8FA7A8D61D9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B15E9084-DE67-A0CA-98F8-33F4E4C0F054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D263455-FF92-8E3C-6AAE-91E8B92E1561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307D354-E877-57E4-C975-64CBEAF168BA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44FA8F0B-0C5B-6B3B-249F-2008380CB25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520B3B23-9C45-5A8F-2315-4CFB7A2A9CA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D79F2244-8A60-BD8A-2155-20E0C1A69D0B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7F09CA2-7F47-6C74-AF4B-9FC602D43856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937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812800" y="1808804"/>
            <a:ext cx="9611359" cy="4480236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4194" y="157276"/>
            <a:ext cx="4876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序列化和反序列化（简单讲）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96340" y="2364418"/>
            <a:ext cx="2357454" cy="1963280"/>
            <a:chOff x="1214414" y="2427604"/>
            <a:chExt cx="2357454" cy="1963280"/>
          </a:xfrm>
        </p:grpSpPr>
        <p:sp>
          <p:nvSpPr>
            <p:cNvPr id="5" name="Freeform 45"/>
            <p:cNvSpPr/>
            <p:nvPr>
              <p:custDataLst>
                <p:tags r:id="rId34"/>
              </p:custDataLst>
            </p:nvPr>
          </p:nvSpPr>
          <p:spPr bwMode="auto">
            <a:xfrm>
              <a:off x="2726081" y="3203407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Line 44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433314" y="3761070"/>
              <a:ext cx="308248" cy="33408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Freeform 43"/>
            <p:cNvSpPr/>
            <p:nvPr>
              <p:custDataLst>
                <p:tags r:id="rId36"/>
              </p:custDataLst>
            </p:nvPr>
          </p:nvSpPr>
          <p:spPr bwMode="auto">
            <a:xfrm>
              <a:off x="3101339" y="3172569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1360943" y="3138304"/>
              <a:ext cx="285911" cy="40689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40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247736" y="242760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0" name="Oval 39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550359" y="2915580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78865" y="2954128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3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586699" y="3532350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Oval 3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247868" y="3532350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14" name="Oval 35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14414" y="354519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5" name="Oval 33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632558" y="406688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16" name="直接连接符 15"/>
            <p:cNvCxnSpPr>
              <a:endCxn id="10" idx="7"/>
            </p:cNvCxnSpPr>
            <p:nvPr>
              <p:custDataLst>
                <p:tags r:id="rId45"/>
              </p:custDataLst>
            </p:nvPr>
          </p:nvCxnSpPr>
          <p:spPr>
            <a:xfrm rot="10800000" flipV="1">
              <a:off x="1826910" y="2656277"/>
              <a:ext cx="439876" cy="306751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11" idx="1"/>
            </p:cNvCxnSpPr>
            <p:nvPr>
              <p:custDataLst>
                <p:tags r:id="rId46"/>
              </p:custDataLst>
            </p:nvPr>
          </p:nvCxnSpPr>
          <p:spPr>
            <a:xfrm>
              <a:off x="2571736" y="2675329"/>
              <a:ext cx="354578" cy="326248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41"/>
          <p:cNvSpPr txBox="1"/>
          <p:nvPr/>
        </p:nvSpPr>
        <p:spPr>
          <a:xfrm>
            <a:off x="724826" y="1229360"/>
            <a:ext cx="54118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仅仅讨论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先序遍历序列化和反序列化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520693" y="2079930"/>
            <a:ext cx="3019447" cy="2501594"/>
            <a:chOff x="4410073" y="2214554"/>
            <a:chExt cx="3019447" cy="2501594"/>
          </a:xfrm>
        </p:grpSpPr>
        <p:sp>
          <p:nvSpPr>
            <p:cNvPr id="20" name="Freeform 45"/>
            <p:cNvSpPr/>
            <p:nvPr>
              <p:custDataLst>
                <p:tags r:id="rId5"/>
              </p:custDataLst>
            </p:nvPr>
          </p:nvSpPr>
          <p:spPr bwMode="auto">
            <a:xfrm>
              <a:off x="6281749" y="2963388"/>
              <a:ext cx="285752" cy="357189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Line 4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4929013" y="3548020"/>
              <a:ext cx="308248" cy="33408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Freeform 43"/>
            <p:cNvSpPr/>
            <p:nvPr>
              <p:custDataLst>
                <p:tags r:id="rId7"/>
              </p:custDataLst>
            </p:nvPr>
          </p:nvSpPr>
          <p:spPr bwMode="auto">
            <a:xfrm>
              <a:off x="6710377" y="2963388"/>
              <a:ext cx="307383" cy="3619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Line 4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856642" y="2925254"/>
              <a:ext cx="285911" cy="40689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Oval 4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743435" y="221455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25" name="Oval 3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46058" y="2702530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6" name="Oval 3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443528" y="2741078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27" name="Oval 3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082398" y="3319300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8" name="Oval 3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29306" y="3319300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29" name="Oval 3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710113" y="333214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28257" y="385383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31" name="直接连接符 30"/>
            <p:cNvCxnSpPr>
              <a:endCxn id="25" idx="7"/>
            </p:cNvCxnSpPr>
            <p:nvPr>
              <p:custDataLst>
                <p:tags r:id="rId16"/>
              </p:custDataLst>
            </p:nvPr>
          </p:nvCxnSpPr>
          <p:spPr>
            <a:xfrm rot="10800000" flipV="1">
              <a:off x="5322609" y="2443227"/>
              <a:ext cx="439876" cy="306751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26" idx="1"/>
            </p:cNvCxnSpPr>
            <p:nvPr>
              <p:custDataLst>
                <p:tags r:id="rId17"/>
              </p:custDataLst>
            </p:nvPr>
          </p:nvCxnSpPr>
          <p:spPr>
            <a:xfrm>
              <a:off x="6060199" y="2452754"/>
              <a:ext cx="430778" cy="335773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>
              <p:custDataLst>
                <p:tags r:id="rId18"/>
              </p:custDataLst>
            </p:nvPr>
          </p:nvSpPr>
          <p:spPr bwMode="auto">
            <a:xfrm>
              <a:off x="4943891" y="4392148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sp>
          <p:nvSpPr>
            <p:cNvPr id="34" name="矩形 33"/>
            <p:cNvSpPr/>
            <p:nvPr>
              <p:custDataLst>
                <p:tags r:id="rId19"/>
              </p:custDataLst>
            </p:nvPr>
          </p:nvSpPr>
          <p:spPr bwMode="auto">
            <a:xfrm>
              <a:off x="5386807" y="4392148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sp>
          <p:nvSpPr>
            <p:cNvPr id="35" name="矩形 34"/>
            <p:cNvSpPr/>
            <p:nvPr>
              <p:custDataLst>
                <p:tags r:id="rId20"/>
              </p:custDataLst>
            </p:nvPr>
          </p:nvSpPr>
          <p:spPr bwMode="auto">
            <a:xfrm>
              <a:off x="5920210" y="3877794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sp>
          <p:nvSpPr>
            <p:cNvPr id="36" name="矩形 35"/>
            <p:cNvSpPr/>
            <p:nvPr>
              <p:custDataLst>
                <p:tags r:id="rId21"/>
              </p:custDataLst>
            </p:nvPr>
          </p:nvSpPr>
          <p:spPr bwMode="auto">
            <a:xfrm>
              <a:off x="6310738" y="3877794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sp>
          <p:nvSpPr>
            <p:cNvPr id="37" name="矩形 36"/>
            <p:cNvSpPr/>
            <p:nvPr>
              <p:custDataLst>
                <p:tags r:id="rId22"/>
              </p:custDataLst>
            </p:nvPr>
          </p:nvSpPr>
          <p:spPr bwMode="auto">
            <a:xfrm>
              <a:off x="6786992" y="3877794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sp>
          <p:nvSpPr>
            <p:cNvPr id="38" name="矩形 37"/>
            <p:cNvSpPr/>
            <p:nvPr>
              <p:custDataLst>
                <p:tags r:id="rId23"/>
              </p:custDataLst>
            </p:nvPr>
          </p:nvSpPr>
          <p:spPr bwMode="auto">
            <a:xfrm>
              <a:off x="7177520" y="3877794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cxnSp>
          <p:nvCxnSpPr>
            <p:cNvPr id="39" name="直接连接符 38"/>
            <p:cNvCxnSpPr>
              <a:stCxn id="27" idx="3"/>
              <a:endCxn id="35" idx="0"/>
            </p:cNvCxnSpPr>
            <p:nvPr>
              <p:custDataLst>
                <p:tags r:id="rId24"/>
              </p:custDataLst>
            </p:nvPr>
          </p:nvCxnSpPr>
          <p:spPr>
            <a:xfrm rot="5400000">
              <a:off x="5947058" y="3695004"/>
              <a:ext cx="281943" cy="83637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7" idx="5"/>
              <a:endCxn id="36" idx="0"/>
            </p:cNvCxnSpPr>
            <p:nvPr>
              <p:custDataLst>
                <p:tags r:id="rId25"/>
              </p:custDataLst>
            </p:nvPr>
          </p:nvCxnSpPr>
          <p:spPr>
            <a:xfrm rot="16200000" flipH="1">
              <a:off x="6256872" y="3697927"/>
              <a:ext cx="281943" cy="77789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8" idx="3"/>
              <a:endCxn id="37" idx="0"/>
            </p:cNvCxnSpPr>
            <p:nvPr>
              <p:custDataLst>
                <p:tags r:id="rId26"/>
              </p:custDataLst>
            </p:nvPr>
          </p:nvCxnSpPr>
          <p:spPr>
            <a:xfrm rot="5400000">
              <a:off x="6803903" y="3704941"/>
              <a:ext cx="281943" cy="63763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5"/>
              <a:endCxn id="38" idx="0"/>
            </p:cNvCxnSpPr>
            <p:nvPr>
              <p:custDataLst>
                <p:tags r:id="rId27"/>
              </p:custDataLst>
            </p:nvPr>
          </p:nvCxnSpPr>
          <p:spPr>
            <a:xfrm rot="16200000" flipH="1">
              <a:off x="7113717" y="3687990"/>
              <a:ext cx="281943" cy="97663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0" idx="3"/>
              <a:endCxn id="33" idx="0"/>
            </p:cNvCxnSpPr>
            <p:nvPr>
              <p:custDataLst>
                <p:tags r:id="rId28"/>
              </p:custDataLst>
            </p:nvPr>
          </p:nvCxnSpPr>
          <p:spPr>
            <a:xfrm rot="5400000">
              <a:off x="4991918" y="4208359"/>
              <a:ext cx="261763" cy="105815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0" idx="5"/>
              <a:endCxn id="34" idx="0"/>
            </p:cNvCxnSpPr>
            <p:nvPr>
              <p:custDataLst>
                <p:tags r:id="rId29"/>
              </p:custDataLst>
            </p:nvPr>
          </p:nvCxnSpPr>
          <p:spPr>
            <a:xfrm rot="16200000" flipH="1">
              <a:off x="5327926" y="4207266"/>
              <a:ext cx="261763" cy="107999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>
              <p:custDataLst>
                <p:tags r:id="rId30"/>
              </p:custDataLst>
            </p:nvPr>
          </p:nvSpPr>
          <p:spPr bwMode="auto">
            <a:xfrm>
              <a:off x="5482057" y="3282330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sp>
          <p:nvSpPr>
            <p:cNvPr id="46" name="矩形 45"/>
            <p:cNvSpPr/>
            <p:nvPr>
              <p:custDataLst>
                <p:tags r:id="rId31"/>
              </p:custDataLst>
            </p:nvPr>
          </p:nvSpPr>
          <p:spPr bwMode="auto">
            <a:xfrm>
              <a:off x="4410073" y="3910984"/>
              <a:ext cx="252000" cy="324000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  <a:gs pos="0">
                  <a:srgbClr val="0D0D0D">
                    <a:lumMod val="90000"/>
                    <a:lumOff val="10000"/>
                  </a:srgbClr>
                </a:gs>
                <a:gs pos="50000">
                  <a:srgbClr val="0D0D0D">
                    <a:lumMod val="95000"/>
                    <a:lumOff val="5000"/>
                  </a:srgbClr>
                </a:gs>
                <a:gs pos="100000">
                  <a:srgbClr val="0D0D0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/>
            <a:lstStyle/>
            <a:p>
              <a:pPr algn="ctr">
                <a:lnSpc>
                  <a:spcPts val="2000"/>
                </a:lnSpc>
              </a:pPr>
              <a:r>
                <a:rPr lang="en-US" altLang="zh-CN" sz="18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#</a:t>
              </a:r>
            </a:p>
          </p:txBody>
        </p:sp>
        <p:cxnSp>
          <p:nvCxnSpPr>
            <p:cNvPr id="47" name="直接连接符 46"/>
            <p:cNvCxnSpPr>
              <a:stCxn id="29" idx="3"/>
              <a:endCxn id="46" idx="0"/>
            </p:cNvCxnSpPr>
            <p:nvPr>
              <p:custDataLst>
                <p:tags r:id="rId32"/>
              </p:custDataLst>
            </p:nvPr>
          </p:nvCxnSpPr>
          <p:spPr>
            <a:xfrm rot="5400000">
              <a:off x="4495676" y="3649098"/>
              <a:ext cx="302284" cy="221489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5" idx="5"/>
              <a:endCxn id="45" idx="0"/>
            </p:cNvCxnSpPr>
            <p:nvPr>
              <p:custDataLst>
                <p:tags r:id="rId33"/>
              </p:custDataLst>
            </p:nvPr>
          </p:nvCxnSpPr>
          <p:spPr>
            <a:xfrm rot="16200000" flipH="1">
              <a:off x="5313709" y="2987981"/>
              <a:ext cx="303249" cy="285448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右箭头 70"/>
          <p:cNvSpPr/>
          <p:nvPr>
            <p:custDataLst>
              <p:tags r:id="rId2"/>
            </p:custDataLst>
          </p:nvPr>
        </p:nvSpPr>
        <p:spPr bwMode="auto">
          <a:xfrm>
            <a:off x="4182422" y="3151500"/>
            <a:ext cx="1214446" cy="214314"/>
          </a:xfrm>
          <a:prstGeom prst="rightArrow">
            <a:avLst/>
          </a:prstGeom>
          <a:solidFill>
            <a:schemeClr val="lt1">
              <a:lumMod val="75000"/>
            </a:schemeClr>
          </a:solidFill>
          <a:ln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ts val="2000"/>
              </a:lnSpc>
            </a:pPr>
            <a:endParaRPr lang="zh-CN" altLang="en-US" sz="1800" i="1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0" name="TextBox 71"/>
          <p:cNvSpPr txBox="1"/>
          <p:nvPr/>
        </p:nvSpPr>
        <p:spPr>
          <a:xfrm>
            <a:off x="4039546" y="2794310"/>
            <a:ext cx="1751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加上外部结点</a:t>
            </a:r>
          </a:p>
        </p:txBody>
      </p:sp>
      <p:sp>
        <p:nvSpPr>
          <p:cNvPr id="51" name="TextBox 72"/>
          <p:cNvSpPr txBox="1"/>
          <p:nvPr/>
        </p:nvSpPr>
        <p:spPr>
          <a:xfrm>
            <a:off x="5896934" y="5437516"/>
            <a:ext cx="30003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"ABD#G###CE##F##"</a:t>
            </a:r>
          </a:p>
        </p:txBody>
      </p:sp>
      <p:sp>
        <p:nvSpPr>
          <p:cNvPr id="52" name="下箭头 73"/>
          <p:cNvSpPr/>
          <p:nvPr>
            <p:custDataLst>
              <p:tags r:id="rId3"/>
            </p:custDataLst>
          </p:nvPr>
        </p:nvSpPr>
        <p:spPr bwMode="auto">
          <a:xfrm>
            <a:off x="6897066" y="4723136"/>
            <a:ext cx="214314" cy="428628"/>
          </a:xfrm>
          <a:prstGeom prst="downArrow">
            <a:avLst/>
          </a:prstGeom>
          <a:solidFill>
            <a:srgbClr val="A0C0E5"/>
          </a:solidFill>
          <a:ln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ts val="2000"/>
              </a:lnSpc>
            </a:pPr>
            <a:endParaRPr lang="zh-CN" altLang="en-US" sz="1800" i="1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3" name="TextBox 74"/>
          <p:cNvSpPr txBox="1"/>
          <p:nvPr/>
        </p:nvSpPr>
        <p:spPr>
          <a:xfrm>
            <a:off x="7182818" y="4723136"/>
            <a:ext cx="164307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</a:p>
        </p:txBody>
      </p:sp>
      <p:sp>
        <p:nvSpPr>
          <p:cNvPr id="54" name="TextBox 75"/>
          <p:cNvSpPr txBox="1"/>
          <p:nvPr/>
        </p:nvSpPr>
        <p:spPr>
          <a:xfrm>
            <a:off x="3772844" y="5447041"/>
            <a:ext cx="15001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序列化序列</a:t>
            </a:r>
          </a:p>
        </p:txBody>
      </p:sp>
      <p:cxnSp>
        <p:nvCxnSpPr>
          <p:cNvPr id="55" name="直接箭头连接符 54"/>
          <p:cNvCxnSpPr/>
          <p:nvPr>
            <p:custDataLst>
              <p:tags r:id="rId4"/>
            </p:custDataLst>
          </p:nvPr>
        </p:nvCxnSpPr>
        <p:spPr>
          <a:xfrm>
            <a:off x="5176934" y="5641232"/>
            <a:ext cx="720000" cy="0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8" grpId="0"/>
      <p:bldP spid="49" grpId="0" bldLvl="0" animBg="1"/>
      <p:bldP spid="50" grpId="0"/>
      <p:bldP spid="51" grpId="0"/>
      <p:bldP spid="52" grpId="0" bldLvl="0" animBg="1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1463041" y="1585284"/>
            <a:ext cx="8890000" cy="444182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PreOrderSeq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          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二叉树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的序列化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_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PreOrderSeq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bt.b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_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PreOrderSeq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(t):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if t==None: return ["#"]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s=[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t.data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		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含根结点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s+=_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PreOrderSeq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t.lchild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产生左子树的序列化序列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s+=_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PreOrderSeq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t.rchild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		#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产生右子树的序列化序列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4194" y="157921"/>
            <a:ext cx="330390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1432561" y="1585284"/>
            <a:ext cx="8625840" cy="3880796"/>
          </a:xfrm>
          <a:prstGeom prst="rect">
            <a:avLst/>
          </a:prstGeom>
          <a:noFill/>
          <a:ln w="19050">
            <a:solidFill>
              <a:schemeClr val="lt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525252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4194" y="157921"/>
            <a:ext cx="330390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626840" y="3313106"/>
            <a:ext cx="2955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"ABD#G###CE##F##"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5624" y="2771764"/>
            <a:ext cx="18351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序列化序列</a:t>
            </a:r>
          </a:p>
        </p:txBody>
      </p:sp>
      <p:sp>
        <p:nvSpPr>
          <p:cNvPr id="20" name="右箭头 20"/>
          <p:cNvSpPr/>
          <p:nvPr>
            <p:custDataLst>
              <p:tags r:id="rId2"/>
            </p:custDataLst>
          </p:nvPr>
        </p:nvSpPr>
        <p:spPr bwMode="auto">
          <a:xfrm>
            <a:off x="4625964" y="3323266"/>
            <a:ext cx="1357322" cy="285752"/>
          </a:xfrm>
          <a:prstGeom prst="rightArrow">
            <a:avLst/>
          </a:prstGeom>
          <a:solidFill>
            <a:schemeClr val="lt1">
              <a:lumMod val="75000"/>
            </a:schemeClr>
          </a:solidFill>
          <a:ln w="9525" cap="flat" cmpd="sng" algn="ctr">
            <a:solidFill>
              <a:schemeClr val="lt1">
                <a:lumMod val="6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base" latinLnBrk="0" hangingPunct="1">
              <a:lnSpc>
                <a:spcPts val="2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697402" y="2953934"/>
            <a:ext cx="12858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697666" y="2466010"/>
            <a:ext cx="2357454" cy="1963280"/>
            <a:chOff x="1214414" y="2427604"/>
            <a:chExt cx="2357454" cy="1963280"/>
          </a:xfrm>
          <a:solidFill>
            <a:schemeClr val="bg1">
              <a:lumMod val="95000"/>
            </a:schemeClr>
          </a:solidFill>
        </p:grpSpPr>
        <p:sp>
          <p:nvSpPr>
            <p:cNvPr id="23" name="Freeform 45"/>
            <p:cNvSpPr/>
            <p:nvPr/>
          </p:nvSpPr>
          <p:spPr bwMode="auto">
            <a:xfrm>
              <a:off x="2726081" y="3203407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1433314" y="3761070"/>
              <a:ext cx="308248" cy="334084"/>
            </a:xfrm>
            <a:prstGeom prst="lin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Freeform 43"/>
            <p:cNvSpPr/>
            <p:nvPr/>
          </p:nvSpPr>
          <p:spPr bwMode="auto">
            <a:xfrm>
              <a:off x="3101339" y="3172569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 flipH="1">
              <a:off x="1360943" y="3138304"/>
              <a:ext cx="285911" cy="406897"/>
            </a:xfrm>
            <a:prstGeom prst="lin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Oval 40"/>
            <p:cNvSpPr>
              <a:spLocks noChangeArrowheads="1"/>
            </p:cNvSpPr>
            <p:nvPr/>
          </p:nvSpPr>
          <p:spPr bwMode="auto">
            <a:xfrm>
              <a:off x="2247736" y="2427604"/>
              <a:ext cx="324000" cy="324000"/>
            </a:xfrm>
            <a:prstGeom prst="ellipse">
              <a:avLst/>
            </a:prstGeom>
            <a:gradFill rotWithShape="1">
              <a:gsLst>
                <a:gs pos="0">
                  <a:schemeClr val="accent3">
                    <a:lumMod val="90000"/>
                    <a:lumOff val="10000"/>
                  </a:schemeClr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1550359" y="2915580"/>
              <a:ext cx="324000" cy="324000"/>
            </a:xfrm>
            <a:prstGeom prst="ellipse">
              <a:avLst/>
            </a:prstGeom>
            <a:gradFill rotWithShape="1">
              <a:gsLst>
                <a:gs pos="0">
                  <a:schemeClr val="accent3">
                    <a:lumMod val="90000"/>
                    <a:lumOff val="10000"/>
                  </a:schemeClr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2878865" y="2954128"/>
              <a:ext cx="324000" cy="324000"/>
            </a:xfrm>
            <a:prstGeom prst="ellipse">
              <a:avLst/>
            </a:prstGeom>
            <a:gradFill rotWithShape="1">
              <a:gsLst>
                <a:gs pos="0">
                  <a:schemeClr val="accent3">
                    <a:lumMod val="90000"/>
                    <a:lumOff val="10000"/>
                  </a:schemeClr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2586699" y="3532350"/>
              <a:ext cx="324000" cy="324000"/>
            </a:xfrm>
            <a:prstGeom prst="ellipse">
              <a:avLst/>
            </a:prstGeom>
            <a:gradFill rotWithShape="1">
              <a:gsLst>
                <a:gs pos="0">
                  <a:schemeClr val="accent3">
                    <a:lumMod val="90000"/>
                    <a:lumOff val="10000"/>
                  </a:schemeClr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3247868" y="3532350"/>
              <a:ext cx="324000" cy="324000"/>
            </a:xfrm>
            <a:prstGeom prst="ellipse">
              <a:avLst/>
            </a:prstGeom>
            <a:gradFill rotWithShape="1">
              <a:gsLst>
                <a:gs pos="0">
                  <a:schemeClr val="accent3">
                    <a:lumMod val="90000"/>
                    <a:lumOff val="10000"/>
                  </a:schemeClr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214414" y="3545199"/>
              <a:ext cx="324000" cy="324000"/>
            </a:xfrm>
            <a:prstGeom prst="ellipse">
              <a:avLst/>
            </a:prstGeom>
            <a:gradFill rotWithShape="1">
              <a:gsLst>
                <a:gs pos="0">
                  <a:schemeClr val="accent3">
                    <a:lumMod val="90000"/>
                    <a:lumOff val="10000"/>
                  </a:schemeClr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1632558" y="4066884"/>
              <a:ext cx="324000" cy="324000"/>
            </a:xfrm>
            <a:prstGeom prst="ellipse">
              <a:avLst/>
            </a:prstGeom>
            <a:gradFill rotWithShape="1">
              <a:gsLst>
                <a:gs pos="0">
                  <a:schemeClr val="accent3">
                    <a:lumMod val="90000"/>
                    <a:lumOff val="10000"/>
                  </a:schemeClr>
                </a:gs>
                <a:gs pos="50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95000"/>
                    <a:lumOff val="5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34" name="直接连接符 33"/>
            <p:cNvCxnSpPr>
              <a:endCxn id="28" idx="7"/>
            </p:cNvCxnSpPr>
            <p:nvPr/>
          </p:nvCxnSpPr>
          <p:spPr>
            <a:xfrm rot="10800000" flipV="1">
              <a:off x="1826910" y="2656277"/>
              <a:ext cx="439876" cy="306751"/>
            </a:xfrm>
            <a:prstGeom prst="lin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5" name="直接连接符 34"/>
            <p:cNvCxnSpPr>
              <a:endCxn id="29" idx="1"/>
            </p:cNvCxnSpPr>
            <p:nvPr/>
          </p:nvCxnSpPr>
          <p:spPr>
            <a:xfrm>
              <a:off x="2571736" y="2675329"/>
              <a:ext cx="354578" cy="326248"/>
            </a:xfrm>
            <a:prstGeom prst="lin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20" grpId="0" bldLvl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>
            <p:custDataLst>
              <p:tags r:id="rId1"/>
            </p:custDataLst>
          </p:nvPr>
        </p:nvSpPr>
        <p:spPr>
          <a:xfrm>
            <a:off x="1645920" y="1056964"/>
            <a:ext cx="9763760" cy="521144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CreateBTree3(s): 		     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由序列化序列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创建二叉链：反序列化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BTree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it=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                     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的迭代器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bt.SetRoot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(_CreateBTree3(it))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_CreateBTree3(it):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try: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d=next(it)		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取下一个元素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 d=="#": return None	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"#"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，返回空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t=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BTNode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         	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创建根结点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结点值为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d)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t.lchild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=_CreateBTree3(it)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递归构造左子树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t.rchild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=_CreateBTree3(it)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递归构造右子树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				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返回根结点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except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StopIteration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None                   #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若已经取完，返回空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4194" y="157921"/>
            <a:ext cx="330390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>
            <p:custDataLst>
              <p:tags r:id="rId1"/>
            </p:custDataLst>
          </p:nvPr>
        </p:nvSpPr>
        <p:spPr>
          <a:xfrm>
            <a:off x="802640" y="1967592"/>
            <a:ext cx="7477760" cy="39801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由于反序列化构造二叉树过程中不像先序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中序和后序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中序那样需要根结点值的比较，所以适合构造结点值相同的二叉树。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"/>
          <a:stretch>
            <a:fillRect/>
          </a:stretch>
        </p:blipFill>
        <p:spPr>
          <a:xfrm flipH="1">
            <a:off x="8507150" y="1660514"/>
            <a:ext cx="3161031" cy="46533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4194" y="157921"/>
            <a:ext cx="330390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</a:t>
            </a:r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序列化和反序列化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224574" y="3365814"/>
            <a:ext cx="6767560" cy="2465078"/>
            <a:chOff x="1214414" y="2928934"/>
            <a:chExt cx="6767560" cy="2465078"/>
          </a:xfrm>
        </p:grpSpPr>
        <p:grpSp>
          <p:nvGrpSpPr>
            <p:cNvPr id="25" name="组合 24"/>
            <p:cNvGrpSpPr/>
            <p:nvPr/>
          </p:nvGrpSpPr>
          <p:grpSpPr>
            <a:xfrm>
              <a:off x="1214414" y="2928934"/>
              <a:ext cx="2357454" cy="1963280"/>
              <a:chOff x="1214414" y="2427604"/>
              <a:chExt cx="2357454" cy="1963280"/>
            </a:xfrm>
          </p:grpSpPr>
          <p:sp>
            <p:nvSpPr>
              <p:cNvPr id="29" name="Freeform 45"/>
              <p:cNvSpPr/>
              <p:nvPr/>
            </p:nvSpPr>
            <p:spPr bwMode="auto">
              <a:xfrm>
                <a:off x="2726081" y="3203407"/>
                <a:ext cx="208179" cy="328087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383"/>
                  </a:cxn>
                </a:cxnLst>
                <a:rect l="0" t="0" r="r" b="b"/>
                <a:pathLst>
                  <a:path w="233" h="383">
                    <a:moveTo>
                      <a:pt x="233" y="0"/>
                    </a:moveTo>
                    <a:lnTo>
                      <a:pt x="0" y="383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>
                <a:off x="1433314" y="3761070"/>
                <a:ext cx="308248" cy="334084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1" name="Freeform 43"/>
              <p:cNvSpPr/>
              <p:nvPr/>
            </p:nvSpPr>
            <p:spPr bwMode="auto">
              <a:xfrm>
                <a:off x="3101339" y="3172569"/>
                <a:ext cx="234983" cy="3657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3" y="427"/>
                  </a:cxn>
                </a:cxnLst>
                <a:rect l="0" t="0" r="r" b="b"/>
                <a:pathLst>
                  <a:path w="263" h="427">
                    <a:moveTo>
                      <a:pt x="0" y="0"/>
                    </a:moveTo>
                    <a:lnTo>
                      <a:pt x="263" y="427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 flipH="1">
                <a:off x="1360943" y="3138304"/>
                <a:ext cx="285911" cy="406897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Oval 40"/>
              <p:cNvSpPr>
                <a:spLocks noChangeArrowheads="1"/>
              </p:cNvSpPr>
              <p:nvPr/>
            </p:nvSpPr>
            <p:spPr bwMode="auto">
              <a:xfrm>
                <a:off x="2247736" y="2427604"/>
                <a:ext cx="324000" cy="324000"/>
              </a:xfrm>
              <a:prstGeom prst="ellipse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auto">
              <a:xfrm>
                <a:off x="1550359" y="2915580"/>
                <a:ext cx="324000" cy="324000"/>
              </a:xfrm>
              <a:prstGeom prst="ellipse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35" name="Oval 38"/>
              <p:cNvSpPr>
                <a:spLocks noChangeArrowheads="1"/>
              </p:cNvSpPr>
              <p:nvPr/>
            </p:nvSpPr>
            <p:spPr bwMode="auto">
              <a:xfrm>
                <a:off x="2878865" y="2954128"/>
                <a:ext cx="324000" cy="324000"/>
              </a:xfrm>
              <a:prstGeom prst="ellipse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2586699" y="3532350"/>
                <a:ext cx="324000" cy="324000"/>
              </a:xfrm>
              <a:prstGeom prst="ellipse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247868" y="3532350"/>
                <a:ext cx="324000" cy="324000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</a:t>
                </a: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1214414" y="3545199"/>
                <a:ext cx="324000" cy="324000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</a:t>
                </a:r>
              </a:p>
            </p:txBody>
          </p:sp>
          <p:sp>
            <p:nvSpPr>
              <p:cNvPr id="39" name="Oval 33"/>
              <p:cNvSpPr>
                <a:spLocks noChangeArrowheads="1"/>
              </p:cNvSpPr>
              <p:nvPr/>
            </p:nvSpPr>
            <p:spPr bwMode="auto">
              <a:xfrm>
                <a:off x="1632558" y="4066884"/>
                <a:ext cx="324000" cy="324000"/>
              </a:xfrm>
              <a:prstGeom prst="ellipse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</a:p>
            </p:txBody>
          </p:sp>
          <p:cxnSp>
            <p:nvCxnSpPr>
              <p:cNvPr id="40" name="直接连接符 39"/>
              <p:cNvCxnSpPr>
                <a:endCxn id="34" idx="7"/>
              </p:cNvCxnSpPr>
              <p:nvPr/>
            </p:nvCxnSpPr>
            <p:spPr>
              <a:xfrm rot="10800000" flipV="1">
                <a:off x="1826910" y="2656277"/>
                <a:ext cx="439876" cy="30675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直接连接符 40"/>
              <p:cNvCxnSpPr>
                <a:endCxn id="35" idx="1"/>
              </p:cNvCxnSpPr>
              <p:nvPr/>
            </p:nvCxnSpPr>
            <p:spPr>
              <a:xfrm>
                <a:off x="2571736" y="2675329"/>
                <a:ext cx="354578" cy="32624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non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26" name="TextBox 22"/>
            <p:cNvSpPr txBox="1"/>
            <p:nvPr/>
          </p:nvSpPr>
          <p:spPr>
            <a:xfrm>
              <a:off x="4052884" y="3438525"/>
              <a:ext cx="39290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无法由先序序列和中序序列构造！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0800000" flipV="1">
              <a:off x="3571868" y="3633789"/>
              <a:ext cx="500066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TextBox 27"/>
            <p:cNvSpPr txBox="1"/>
            <p:nvPr/>
          </p:nvSpPr>
          <p:spPr>
            <a:xfrm>
              <a:off x="3929058" y="4071942"/>
              <a:ext cx="2643206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先序序列：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EBDBBED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中序序列：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DBBEEBD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79169" y="1092838"/>
            <a:ext cx="1291871" cy="532762"/>
            <a:chOff x="1396240" y="2304668"/>
            <a:chExt cx="2107000" cy="480002"/>
          </a:xfrm>
        </p:grpSpPr>
        <p:sp>
          <p:nvSpPr>
            <p:cNvPr id="43" name="矩形: 圆角 42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2069945" cy="33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546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" y="6489412"/>
            <a:ext cx="84249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装饰 1"/>
          <p:cNvSpPr/>
          <p:nvPr>
            <p:custDataLst>
              <p:tags r:id="rId2"/>
            </p:custDataLst>
          </p:nvPr>
        </p:nvSpPr>
        <p:spPr>
          <a:xfrm flipV="1">
            <a:off x="5181600" y="1066800"/>
            <a:ext cx="6400800" cy="4572635"/>
          </a:xfrm>
          <a:prstGeom prst="snip1Rect">
            <a:avLst>
              <a:gd name="adj" fmla="val 9836"/>
            </a:avLst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9"/>
          <a:srcRect l="1500" r="1500"/>
          <a:stretch>
            <a:fillRect/>
          </a:stretch>
        </p:blipFill>
        <p:spPr>
          <a:xfrm>
            <a:off x="609605" y="1066809"/>
            <a:ext cx="4572000" cy="4572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00" h="7200">
                <a:moveTo>
                  <a:pt x="0" y="0"/>
                </a:moveTo>
                <a:lnTo>
                  <a:pt x="7200" y="0"/>
                </a:lnTo>
                <a:lnTo>
                  <a:pt x="720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" name="组合 30"/>
          <p:cNvGrpSpPr/>
          <p:nvPr/>
        </p:nvGrpSpPr>
        <p:grpSpPr>
          <a:xfrm>
            <a:off x="6043591" y="2300605"/>
            <a:ext cx="4677114" cy="2256170"/>
            <a:chOff x="1500166" y="1357298"/>
            <a:chExt cx="4340042" cy="1925032"/>
          </a:xfrm>
        </p:grpSpPr>
        <p:grpSp>
          <p:nvGrpSpPr>
            <p:cNvPr id="7" name="组合 1"/>
            <p:cNvGrpSpPr/>
            <p:nvPr/>
          </p:nvGrpSpPr>
          <p:grpSpPr>
            <a:xfrm>
              <a:off x="1500166" y="1357298"/>
              <a:ext cx="1900083" cy="1925032"/>
              <a:chOff x="1150124" y="3032607"/>
              <a:chExt cx="1900083" cy="1925032"/>
            </a:xfrm>
            <a:solidFill>
              <a:schemeClr val="accent1"/>
            </a:solidFill>
          </p:grpSpPr>
          <p:sp>
            <p:nvSpPr>
              <p:cNvPr id="8" name="Line 34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214546" y="3286124"/>
                <a:ext cx="201626" cy="255318"/>
              </a:xfrm>
              <a:prstGeom prst="lin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b="0">
                  <a:solidFill>
                    <a:schemeClr val="lt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Freeform 4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204420" y="3770162"/>
                <a:ext cx="208179" cy="328087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0" y="383"/>
                  </a:cxn>
                </a:cxnLst>
                <a:rect l="0" t="0" r="r" b="b"/>
                <a:pathLst>
                  <a:path w="233" h="383">
                    <a:moveTo>
                      <a:pt x="233" y="0"/>
                    </a:moveTo>
                    <a:lnTo>
                      <a:pt x="0" y="383"/>
                    </a:lnTo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b="0">
                  <a:solidFill>
                    <a:schemeClr val="lt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Line 44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369024" y="4327825"/>
                <a:ext cx="308248" cy="334084"/>
              </a:xfrm>
              <a:prstGeom prst="lin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b="0">
                  <a:solidFill>
                    <a:schemeClr val="lt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Freeform 43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579678" y="3739324"/>
                <a:ext cx="234983" cy="3657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3" y="427"/>
                  </a:cxn>
                </a:cxnLst>
                <a:rect l="0" t="0" r="r" b="b"/>
                <a:pathLst>
                  <a:path w="263" h="427">
                    <a:moveTo>
                      <a:pt x="0" y="0"/>
                    </a:moveTo>
                    <a:lnTo>
                      <a:pt x="263" y="427"/>
                    </a:lnTo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b="0">
                  <a:solidFill>
                    <a:schemeClr val="lt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Line 42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1296653" y="3705059"/>
                <a:ext cx="285911" cy="406897"/>
              </a:xfrm>
              <a:prstGeom prst="lin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b="0">
                  <a:solidFill>
                    <a:schemeClr val="lt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Line 41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1632598" y="3155105"/>
                <a:ext cx="477114" cy="409467"/>
              </a:xfrm>
              <a:prstGeom prst="lin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b="0">
                  <a:solidFill>
                    <a:schemeClr val="lt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Oval 4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955141" y="3032607"/>
                <a:ext cx="324000" cy="324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u="none" strike="noStrike" cap="none" normalizeH="0" baseline="0">
                    <a:ln>
                      <a:noFill/>
                    </a:ln>
                    <a:solidFill>
                      <a:schemeClr val="l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5" name="Oval 39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6069" y="3482335"/>
                <a:ext cx="324000" cy="324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u="none" strike="noStrike" cap="none" normalizeH="0" baseline="0">
                    <a:ln>
                      <a:noFill/>
                    </a:ln>
                    <a:solidFill>
                      <a:schemeClr val="l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16" name="Oval 38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357204" y="3520883"/>
                <a:ext cx="324000" cy="324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u="none" strike="noStrike" cap="none" normalizeH="0" baseline="0" dirty="0">
                    <a:ln>
                      <a:noFill/>
                    </a:ln>
                    <a:solidFill>
                      <a:schemeClr val="l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17" name="Oval 37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065038" y="4099105"/>
                <a:ext cx="324000" cy="324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u="none" strike="noStrike" cap="none" normalizeH="0" baseline="0">
                    <a:ln>
                      <a:noFill/>
                    </a:ln>
                    <a:solidFill>
                      <a:schemeClr val="l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32" name="Oval 36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726207" y="4099105"/>
                <a:ext cx="324000" cy="324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u="none" strike="noStrike" cap="none" normalizeH="0" baseline="0">
                    <a:ln>
                      <a:noFill/>
                    </a:ln>
                    <a:solidFill>
                      <a:schemeClr val="l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F</a:t>
                </a:r>
              </a:p>
            </p:txBody>
          </p:sp>
          <p:sp>
            <p:nvSpPr>
              <p:cNvPr id="35" name="Oval 35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50124" y="4111954"/>
                <a:ext cx="324000" cy="324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u="none" strike="noStrike" cap="none" normalizeH="0" baseline="0">
                    <a:ln>
                      <a:noFill/>
                    </a:ln>
                    <a:solidFill>
                      <a:schemeClr val="l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D</a:t>
                </a: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568268" y="4633639"/>
                <a:ext cx="324000" cy="324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u="none" strike="noStrike" cap="none" normalizeH="0" baseline="0">
                    <a:ln>
                      <a:noFill/>
                    </a:ln>
                    <a:solidFill>
                      <a:schemeClr val="lt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G</a:t>
                </a:r>
              </a:p>
            </p:txBody>
          </p:sp>
        </p:grpSp>
        <p:sp>
          <p:nvSpPr>
            <p:cNvPr id="37" name="TextBox 17"/>
            <p:cNvSpPr txBox="1"/>
            <p:nvPr/>
          </p:nvSpPr>
          <p:spPr>
            <a:xfrm>
              <a:off x="4063965" y="1801474"/>
              <a:ext cx="1776243" cy="102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层次遍历序列为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ABCDEFG</a:t>
              </a:r>
            </a:p>
          </p:txBody>
        </p:sp>
        <p:sp>
          <p:nvSpPr>
            <p:cNvPr id="38" name="右箭头 18"/>
            <p:cNvSpPr/>
            <p:nvPr>
              <p:custDataLst>
                <p:tags r:id="rId4"/>
              </p:custDataLst>
            </p:nvPr>
          </p:nvSpPr>
          <p:spPr>
            <a:xfrm>
              <a:off x="3415580" y="1991571"/>
              <a:ext cx="500066" cy="21431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75934" y="180146"/>
            <a:ext cx="20116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层次遍历序列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76336"/>
            <a:ext cx="3394075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6.4.2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层次遍历算法设计</a:t>
            </a:r>
          </a:p>
          <a:p>
            <a:endParaRPr lang="zh-CN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577638" y="1881298"/>
            <a:ext cx="608604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二叉树层次遍历中，对一层的结点访问完后，再按照它们的访问次序对各个结点的左、右孩子顺序访问，这样一层一层进行，先访问的结点其左、右孩子也要先访问，这样与队列的先进先出特点吻合。因此层次遍历算法采用一个队列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来实现。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5577639" y="4656371"/>
            <a:ext cx="5903161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思路：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先将根结点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进队，在队不空时循环：从队列中出队一个结点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，访问它；若它有左孩子结点，将左孩子结点进队；若它有左孩子结点，将左孩子结点进队。如此操作直到队空为止。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12299" y="1980881"/>
            <a:ext cx="792670" cy="720000"/>
            <a:chOff x="2277686" y="2037227"/>
            <a:chExt cx="792670" cy="720000"/>
          </a:xfrm>
        </p:grpSpPr>
        <p:sp>
          <p:nvSpPr>
            <p:cNvPr id="12" name="椭圆 11"/>
            <p:cNvSpPr/>
            <p:nvPr>
              <p:custDataLst>
                <p:tags r:id="rId3"/>
              </p:custDataLst>
            </p:nvPr>
          </p:nvSpPr>
          <p:spPr>
            <a:xfrm>
              <a:off x="2277686" y="2037227"/>
              <a:ext cx="720000" cy="72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2350356" y="2180097"/>
              <a:ext cx="7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lt1"/>
                  </a:solidFill>
                  <a:latin typeface="Arial Black" panose="020B0A04020102020204" pitchFamily="34" charset="0"/>
                </a:rPr>
                <a:t>01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12299" y="4725587"/>
            <a:ext cx="792670" cy="720000"/>
            <a:chOff x="2277686" y="4677903"/>
            <a:chExt cx="792670" cy="720000"/>
          </a:xfrm>
        </p:grpSpPr>
        <p:sp>
          <p:nvSpPr>
            <p:cNvPr id="15" name="椭圆 14"/>
            <p:cNvSpPr/>
            <p:nvPr>
              <p:custDataLst>
                <p:tags r:id="rId1"/>
              </p:custDataLst>
            </p:nvPr>
          </p:nvSpPr>
          <p:spPr>
            <a:xfrm>
              <a:off x="2277686" y="4677903"/>
              <a:ext cx="720000" cy="72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2"/>
              </p:custDataLst>
            </p:nvPr>
          </p:nvSpPr>
          <p:spPr>
            <a:xfrm>
              <a:off x="2350356" y="4807070"/>
              <a:ext cx="7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lt1"/>
                  </a:solidFill>
                  <a:latin typeface="Arial Black" panose="020B0A04020102020204" pitchFamily="34" charset="0"/>
                </a:rPr>
                <a:t>02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7" t="2443" r="7739" b="5173"/>
          <a:stretch>
            <a:fillRect/>
          </a:stretch>
        </p:blipFill>
        <p:spPr>
          <a:xfrm>
            <a:off x="900193" y="2046374"/>
            <a:ext cx="3732477" cy="38865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578514" y="3004747"/>
            <a:ext cx="124018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437816" y="2463371"/>
            <a:ext cx="3754304" cy="40255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3074" y="147761"/>
            <a:ext cx="14020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58908" y="1580234"/>
            <a:ext cx="10841375" cy="4667693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6871" y="1900096"/>
            <a:ext cx="10158701" cy="411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collections import deque		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引用双端队列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deque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LevelOrder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):   		                  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层次遍历的算法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=deque()                   	                                    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将双端队列作为普通队列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qu.append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bt.b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			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根结点进队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while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)&gt;0:                                    	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队不空循环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p=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qu.popleft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			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出队一个结点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print(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p.data,end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=' ‘)		                  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结点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if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p.lchild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!=None:		                  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有左孩子时将其进队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qu.append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p.lchild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if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p.rchild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!=None:		                  #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有右孩子时将其进队</a:t>
            </a: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qu.append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p.rchild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57C1EBC-C95C-5335-0CC1-3D90CF80338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某完全二叉树按层次输出（同一层从左到右）的序列为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ABCDEFGH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，该完全二叉树的前序序列为（   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A081DD-6D03-6410-5BD9-B6145C6DE0E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ABDHECFG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81A499-83D5-798E-B08D-3DC6BD33DC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ABCDEFGH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CD8CBF-7804-707B-82E1-0F997D760F1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HDBEAFCG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0513DC-27AA-5180-C9D7-166633F18CC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HDEBFGCA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CC3BBB-573D-4AE9-0836-6403D6CFF51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923320-1D5F-83B6-E84B-F0B7D29DC92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3B3EE75-6073-1FBD-08D1-5D2BA1B7AA0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42D8645-D933-A191-3813-6568001CC4F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5E487C6-1BBD-374A-66FC-A6B9BC76091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0541FC-5A30-B5E1-BF94-3AF30844573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C214084-C2D6-F75C-9A09-22A009643CD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9FAA668-2976-3458-0D5F-E49CC9CF8A1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E01DE48-02F8-8DC7-01A3-98FE5FABAF0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5AFD113-556E-AE29-B196-D9FD96E2D1D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BC3B646-EC54-7FBB-5C97-8DCB8E6DDA6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814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369887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6.4.3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层次遍历算法的应用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93350" y="1571612"/>
            <a:ext cx="6615833" cy="891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52095" indent="-25209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采用层次遍历方法设计例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6.14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的算法，即求二叉树中第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≤二叉树高度）层的结点个数。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437816" y="2463371"/>
            <a:ext cx="3754304" cy="402559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94950" y="988990"/>
            <a:ext cx="1826330" cy="517274"/>
            <a:chOff x="1396240" y="2304668"/>
            <a:chExt cx="2107000" cy="480002"/>
          </a:xfrm>
        </p:grpSpPr>
        <p:sp>
          <p:nvSpPr>
            <p:cNvPr id="29" name="矩形: 圆角 28"/>
            <p:cNvSpPr/>
            <p:nvPr>
              <p:custDataLst>
                <p:tags r:id="rId3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4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6.16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7510" y="2431710"/>
            <a:ext cx="1196410" cy="517274"/>
            <a:chOff x="1396240" y="2304668"/>
            <a:chExt cx="2107000" cy="480002"/>
          </a:xfrm>
        </p:grpSpPr>
        <p:sp>
          <p:nvSpPr>
            <p:cNvPr id="6" name="矩形: 圆角 5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1433295" y="2360437"/>
              <a:ext cx="2069945" cy="34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解法</a:t>
              </a:r>
              <a:r>
                <a:rPr lang="en-US" altLang="zh-CN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754310" y="2895505"/>
            <a:ext cx="7556570" cy="3989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cnt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变量计第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层结点个数（初始为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）。设计队列中元素类型为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QNode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类，包含表示当前结点层次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lno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和结点引用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node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两个成员变量。先将根结点进队（根结点的层次为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）。在层次遍历中出队一个结点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</a:p>
          <a:p>
            <a:pPr lvl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）若结点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层次大于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，返回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cnt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（继续层次遍历不可能再找到第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层的结点）。</a:t>
            </a:r>
          </a:p>
          <a:p>
            <a:pPr lvl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）若结点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层的结点（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p.lno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cnt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增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lvl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）若结点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的层次小于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，将其孩子结点进队，孩子结点的层次为双亲结点的层次加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lvl="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最后返回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cnt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1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074" y="147761"/>
            <a:ext cx="970915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2525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/>
              </a:defRPr>
            </a:lvl1pPr>
          </a:lstStyle>
          <a:p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660525" y="833120"/>
            <a:ext cx="7576185" cy="60248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23745" y="833120"/>
            <a:ext cx="8707120" cy="631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from collections import deque		#</a:t>
            </a:r>
            <a:r>
              <a:rPr kumimoji="1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引用双端队列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deque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QNode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	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队列元素类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def __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__(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self,l,p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):     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self.lev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=l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结点的层次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self.node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=p	   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结点引用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 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 KCount1(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bt,k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):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：求二叉树第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层结点个数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cnt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=0	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累计第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层结点个数</a:t>
            </a:r>
          </a:p>
          <a:p>
            <a:pPr fontAlgn="base">
              <a:lnSpc>
                <a:spcPts val="2100"/>
              </a:lnSpc>
              <a:spcAft>
                <a:spcPct val="0"/>
              </a:spcAft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=deque()                       	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定义一个队列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</a:t>
            </a:r>
            <a:endParaRPr kumimoji="1" lang="zh-CN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100"/>
              </a:lnSpc>
              <a:spcAft>
                <a:spcPct val="0"/>
              </a:spcAft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qu.append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QNode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(1,bt.b))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层次为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进队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while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len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)&gt;0:         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队不空循环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p=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qu.popleft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出队一个结点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if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p.lev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&gt;k: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当前结点的层次大于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endParaRPr kumimoji="1" lang="zh-CN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return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cnt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if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p.lev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==k: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>
              <a:lnSpc>
                <a:spcPts val="2100"/>
              </a:lnSpc>
              <a:spcAft>
                <a:spcPct val="0"/>
              </a:spcAft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cnt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+=1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当前结点是第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层的结点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100"/>
              </a:lnSpc>
              <a:spcAft>
                <a:spcPct val="0"/>
              </a:spcAft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else:				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当前结点的层次小于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kumimoji="1" lang="zh-CN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if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p.node.lchild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!=None:		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有左孩子时将其进队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qu.append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QNode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(p.lev+1,p.node.lchild))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>
              <a:lnSpc>
                <a:spcPts val="2100"/>
              </a:lnSpc>
              <a:spcAft>
                <a:spcPct val="0"/>
              </a:spcAft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if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p.node.rchild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!=None:		</a:t>
            </a:r>
            <a:r>
              <a:rPr kumimoji="1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zh-CN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有右孩子时将其进队</a:t>
            </a: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qu.append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QNode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(p.lev+1,p.node.rchild))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1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return </a:t>
            </a: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cnt</a:t>
            </a: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MDY2MjQwNzI0OTM0YTU2NzllMzQyZjJkMjRkOWNhZ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id&quot;:&quot;2021-04-01T15:26:35&quot;,&quot;maxSize&quot;:{&quot;size1&quot;:51.3},&quot;minSize&quot;:{&quot;size1&quot;:42.6},&quot;normalSize&quot;:{&quot;size1&quot;:42.6},&quot;subLayout&quot;:[{&quot;id&quot;:&quot;2021-04-01T15:26:35&quot;,&quot;margin&quot;:{&quot;bottom&quot;:1.6929999589920044,&quot;left&quot;:1.6929999589920044,&quot;right&quot;:0.0260000042617321,&quot;top&quot;:1.6929999589920044},&quot;type&quot;:0},{&quot;id&quot;:&quot;2021-04-01T15:26:35&quot;,&quot;margin&quot;:{&quot;bottom&quot;:5.079999923706055,&quot;left&quot;:1.7130000591278076,&quot;right&quot;:3.3410000801086426,&quot;top&quot;:5.079999923706055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50ebde9cedf940d1aeb735da52ac9dd9&quot;,&quot;fill_align&quot;:&quot;lm&quot;,&quot;chip_types&quot;:[&quot;picture&quot;]},{&quot;text_align&quot;:&quot;cm&quot;,&quot;text_direction&quot;:&quot;horizontal&quot;,&quot;support_big_font&quot;:true,&quot;fill_id&quot;:&quot;fadd3788f02f444db785165969f73384&quot;,&quot;fill_align&quot;:&quot;cm&quot;,&quot;chip_types&quot;:[&quot;header&quot;]}],[{&quot;text_align&quot;:&quot;lm&quot;,&quot;text_direction&quot;:&quot;horizontal&quot;,&quot;support_big_font&quot;:false,&quot;fill_id&quot;:&quot;50ebde9cedf940d1aeb735da52ac9dd9&quot;,&quot;fill_align&quot;:&quot;lm&quot;,&quot;chip_types&quot;:[&quot;picture&quot;]},{&quot;text_align&quot;:&quot;lm&quot;,&quot;text_direction&quot;:&quot;horizontal&quot;,&quot;support_big_font&quot;:true,&quot;fill_id&quot;:&quot;fadd3788f02f444db785165969f73384&quot;,&quot;fill_align&quot;:&quot;cm&quot;,&quot;chip_types&quot;:[&quot;text&quot;]}]]"/>
  <p:tag name="KSO_WM_SLIDE_ID" val="diagram2021189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60"/>
  <p:tag name="KSO_WM_SLIDE_POSITION" val="48*84"/>
  <p:tag name="KSO_WM_TAG_VERSION" val="1.0"/>
  <p:tag name="KSO_WM_BEAUTIFY_FLAG" val="#wm#"/>
  <p:tag name="KSO_WM_TEMPLATE_CATEGORY" val="diagram"/>
  <p:tag name="KSO_WM_TEMPLATE_INDEX" val="20211897"/>
  <p:tag name="KSO_WM_SLIDE_LAYOUT" val="a_d"/>
  <p:tag name="KSO_WM_SLIDE_LAYOUT_CNT" val="1_1"/>
  <p:tag name="KSO_WM_CHIP_XID" val="5eedbea4fa6683b8872baabb"/>
  <p:tag name="KSO_WM_CHIP_DECFILLPROP" val="[]"/>
  <p:tag name="KSO_WM_SLIDE_CAN_ADD_NAVIGATION" val="1"/>
  <p:tag name="KSO_WM_CHIP_GROUPID" val="5eedbea4fa6683b8872baaba"/>
  <p:tag name="KSO_WM_SLIDE_BK_DARK_LIGHT" val="2"/>
  <p:tag name="KSO_WM_SLIDE_BACKGROUND_TYPE" val="general"/>
  <p:tag name="KSO_WM_SLIDE_SUPPORT_FEATURE_TYPE" val="0"/>
  <p:tag name="KSO_WM_TEMPLATE_ASSEMBLE_XID" val="60656f0f4054ed1e2fb802bc"/>
  <p:tag name="KSO_WM_TEMPLATE_ASSEMBLE_GROUPID" val="60656f0f4054ed1e2fb802bc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97_1*i*1"/>
  <p:tag name="KSO_WM_TEMPLATE_CATEGORY" val="diagram"/>
  <p:tag name="KSO_WM_TEMPLATE_INDEX" val="20211897"/>
  <p:tag name="KSO_WM_UNIT_LAYERLEVEL" val="1"/>
  <p:tag name="KSO_WM_TAG_VERSION" val="1.0"/>
  <p:tag name="KSO_WM_BEAUTIFY_FLAG" val="#wm#"/>
  <p:tag name="KSO_WM_UNIT_ADJUSTLAYOUT_ID" val="25"/>
  <p:tag name="KSO_WM_UNIT_COLOR_SCHEME_SHAPE_ID" val="25"/>
  <p:tag name="KSO_WM_UNIT_COLOR_SCHEME_PARENT_PAGE" val="0_1"/>
  <p:tag name="KSO_WM_UNIT_FOIL_COLOR" val="1"/>
  <p:tag name="KSO_WM_UNIT_BLOCK" val="0"/>
  <p:tag name="KSO_WM_UNIT_SM_LIMIT_TYPE" val="2"/>
  <p:tag name="KSO_WM_UNIT_DEC_AREA_ID" val="dc4ab721f7e44c728458d3a6fc27f4a5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0}"/>
  <p:tag name="KSO_WM_CHIP_GROUPID" val="5eedbea4fa6683b8872baaba"/>
  <p:tag name="KSO_WM_CHIP_XID" val="5eedbea4fa6683b8872baabb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89"/>
  <p:tag name="KSO_WM_TEMPLATE_ASSEMBLE_XID" val="60656f0f4054ed1e2fb802bc"/>
  <p:tag name="KSO_WM_TEMPLATE_ASSEMBLE_GROUPID" val="60656f0f4054ed1e2fb802bc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  <p:tag name="KSO_WM_UNIT_LINE_FORE_SCHEMECOLOR_INDEX_BRIGHTNESS" val="-0.5"/>
  <p:tag name="KSO_WM_UNIT_LINE_FORE_SCHEMECOLOR_INDEX" val="14"/>
  <p:tag name="KSO_WM_UNIT_LINE_FILL_TYP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69*1269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897_1*d*1"/>
  <p:tag name="KSO_WM_TEMPLATE_CATEGORY" val="diagram"/>
  <p:tag name="KSO_WM_TEMPLATE_INDEX" val="2021189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9d847c0ad18456fb357f9a218ede9f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7a192c2e32242879043d7b8a393c5a8"/>
  <p:tag name="KSO_WM_TEMPLATE_ASSEMBLE_XID" val="60656f0f4054ed1e2fb802bc"/>
  <p:tag name="KSO_WM_TEMPLATE_ASSEMBLE_GROUPID" val="60656f0f4054ed1e2fb802bc"/>
  <p:tag name="KSO_WM_UNIT_PICTURE_CLIP_FLAG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  <p:tag name="KSO_WM_UNIT_LINE_FORE_SCHEMECOLOR_INDEX_BRIGHTNESS" val="-0.5"/>
  <p:tag name="KSO_WM_UNIT_LINE_FORE_SCHEMECOLOR_INDEX" val="14"/>
  <p:tag name="KSO_WM_UNIT_LINE_FILL_TYPE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  <p:tag name="KSO_WM_UNIT_LINE_FORE_SCHEMECOLOR_INDEX_BRIGHTNESS" val="-0.5"/>
  <p:tag name="KSO_WM_UNIT_LINE_FORE_SCHEMECOLOR_INDEX" val="14"/>
  <p:tag name="KSO_WM_UNIT_LINE_FILL_TYPE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中序遍历：左子树—根结点—右子树后序遍历：左子树—右子树—根结点二者序列相同只有一种情况，就是无右子树，只有左子树—根结点。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14"/>
  <p:tag name="KSO_WM_UNIT_FILL_TYPE" val="1"/>
  <p:tag name="KSO_WM_UNIT_LINE_FORE_SCHEMECOLOR_INDEX_BRIGHTNESS" val="-0.25"/>
  <p:tag name="KSO_WM_UNIT_LINE_FORE_SCHEMECOLOR_INDEX" val="14"/>
  <p:tag name="KSO_WM_UNIT_LINE_FILL_TYPE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25"/>
  <p:tag name="KSO_WM_UNIT_LINE_FORE_SCHEMECOLOR_INDEX" val="14"/>
  <p:tag name="KSO_WM_UNIT_LINE_FILL_TYPE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25"/>
  <p:tag name="KSO_WM_UNIT_LINE_FORE_SCHEMECOLOR_INDEX" val="14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25"/>
  <p:tag name="KSO_WM_UNIT_FILL_FORE_SCHEMECOLOR_INDEX" val="14"/>
  <p:tag name="KSO_WM_UNIT_FILL_TYPE" val="1"/>
  <p:tag name="KSO_WM_UNIT_LINE_FORE_SCHEMECOLOR_INDEX_BRIGHTNESS" val="-0.35"/>
  <p:tag name="KSO_WM_UNIT_LINE_FORE_SCHEMECOLOR_INDEX" val="14"/>
  <p:tag name="KSO_WM_UNIT_LINE_FILL_TYPE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50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3&quot;,&quot;maxSize&quot;:{&quot;size1&quot;:57.49965091464977},&quot;minSize&quot;:{&quot;size1&quot;:43.79965091464977},&quot;normalSize&quot;:{&quot;size1&quot;:43.79965091464977},&quot;subLayout&quot;:[{&quot;id&quot;:&quot;2021-04-01T15:29:23&quot;,&quot;maxSize&quot;:{&quot;size1&quot;:66.7},&quot;minSize&quot;:{&quot;size1&quot;:24.4},&quot;normalSize&quot;:{&quot;size1&quot;:52.829629629629636},&quot;subLayout&quot;:[{&quot;id&quot;:&quot;2021-04-01T15:29:23&quot;,&quot;margin&quot;:{&quot;bottom&quot;:0,&quot;left&quot;:2.5399999618530273,&quot;right&quot;:0,&quot;top&quot;:2.5399999618530273},&quot;type&quot;:0},{&quot;id&quot;:&quot;2021-04-01T15:29:23&quot;,&quot;margin&quot;:{&quot;bottom&quot;:2.5399999618530273,&quot;left&quot;:2.5399999618530273,&quot;right&quot;:0,&quot;top&quot;:0.847000002861023},&quot;type&quot;:0}],&quot;type&quot;:0},{&quot;id&quot;:&quot;2021-04-01T15:29:23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350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b_d_f"/>
  <p:tag name="KSO_WM_SLIDE_LAYOUT_CNT" val="1_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14054ed1e2fb803d7"/>
  <p:tag name="KSO_WM_TEMPLATE_ASSEMBLE_GROUPID" val="60656f214054ed1e2fb803d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0853"/>
  <p:tag name="KSO_WM_SLIDE_LAYOUT_INFO" val="{&quot;direction&quot;:1,&quot;id&quot;:&quot;2021-04-01T15:09:48&quot;,&quot;maxSize&quot;:{&quot;size1&quot;:60},&quot;minSize&quot;:{&quot;size1&quot;:53.8},&quot;normalSize&quot;:{&quot;size1&quot;:53.8},&quot;subLayout&quot;:[{&quot;backgroundInfo&quot;:[{&quot;bottom&quot;:0,&quot;bottomAbs&quot;:false,&quot;left&quot;:0,&quot;leftAbs&quot;:false,&quot;right&quot;:0.6182683,&quot;rightAbs&quot;:false,&quot;top&quot;:0,&quot;topAbs&quot;:false,&quot;type&quot;:&quot;leftRight&quot;}],&quot;id&quot;:&quot;2021-04-01T15:09:48&quot;,&quot;margin&quot;:{&quot;bottom&quot;:1.6929999589920044,&quot;left&quot;:2.5399999618530273,&quot;right&quot;:0,&quot;top&quot;:1.6929999589920044},&quot;type&quot;:0},{&quot;id&quot;:&quot;2021-04-01T15:09:48&quot;,&quot;margin&quot;:{&quot;bottom&quot;:2.9629998207092285,&quot;left&quot;:2.117000102996826,&quot;right&quot;:1.6929999589920044,&quot;top&quot;:2.9629998207092285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a104fc660c33b3b8e66c13"/>
  <p:tag name="KSO_WM_CHIP_FILLPROP" val="[[{&quot;text_align&quot;:&quot;cm&quot;,&quot;text_direction&quot;:&quot;horizontal&quot;,&quot;support_big_font&quot;:false,&quot;picture_toward&quot;:0,&quot;picture_dockside&quot;:[],&quot;fill_id&quot;:&quot;3e2ab8cd0c7f454ead7e65fbb2d8de39&quot;,&quot;fill_align&quot;:&quot;cm&quot;,&quot;chip_types&quot;:[&quot;picture&quot;,&quot;video&quot;]},{&quot;text_align&quot;:&quot;lm&quot;,&quot;text_direction&quot;:&quot;horizontal&quot;,&quot;support_big_font&quot;:false,&quot;picture_toward&quot;:0,&quot;picture_dockside&quot;:[],&quot;fill_id&quot;:&quot;7717d07249414f28b87fad57c62a0fc9&quot;,&quot;fill_align&quot;:&quot;lm&quot;,&quot;chip_types&quot;:[&quot;text&quot;]}]]"/>
  <p:tag name="KSO_WM_SLIDE_ID" val="diagram2021085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d_f"/>
  <p:tag name="KSO_WM_SLIDE_LAYOUT_CNT" val="1_1"/>
  <p:tag name="KSO_WM_SLIDE_CAN_ADD_NAVIGATION" val="1"/>
  <p:tag name="KSO_WM_CHIP_DECFILLPROP" val="[]"/>
  <p:tag name="KSO_WM_CHIP_GROUPID" val="5ea104fc660c33b3b8e66c12"/>
  <p:tag name="KSO_WM_SLIDE_BK_DARK_LIGHT" val="2"/>
  <p:tag name="KSO_WM_SLIDE_BACKGROUND_TYPE" val="leftRight"/>
  <p:tag name="KSO_WM_SLIDE_SUPPORT_FEATURE_TYPE" val="0"/>
  <p:tag name="KSO_WM_TEMPLATE_ASSEMBLE_XID" val="60656e9d4054ed1e2fb7fca9"/>
  <p:tag name="KSO_WM_TEMPLATE_ASSEMBLE_GROUPID" val="60656e9d4054ed1e2fb7fca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853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0853"/>
  <p:tag name="KSO_WM_UNIT_VALUE" val="250"/>
  <p:tag name="KSO_WM_TEMPLATE_ASSEMBLE_XID" val="60656e9d4054ed1e2fb7fca9"/>
  <p:tag name="KSO_WM_TEMPLATE_ASSEMBLE_GROUPID" val="60656e9d4054ed1e2fb7fca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53_1*i*2"/>
  <p:tag name="KSO_WM_TEMPLATE_CATEGORY" val="diagram"/>
  <p:tag name="KSO_WM_TEMPLATE_INDEX" val="20210853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0}"/>
  <p:tag name="KSO_WM_UNIT_DEC_AREA_ID" val="573100c397c347459d3928b06fa9cfaf"/>
  <p:tag name="KSO_WM_CHIP_GROUPID" val="5ea104fc660c33b3b8e66c12"/>
  <p:tag name="KSO_WM_CHIP_XID" val="5ea104fc660c33b3b8e66c1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9d4054ed1e2fb7fca9"/>
  <p:tag name="KSO_WM_TEMPLATE_ASSEMBLE_GROUPID" val="60656e9d4054ed1e2fb7fca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53_1*f*1"/>
  <p:tag name="KSO_WM_TEMPLATE_CATEGORY" val="diagram"/>
  <p:tag name="KSO_WM_TEMPLATE_INDEX" val="2021085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55c6c12470ea4c6bbec9584128d117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b00a691a2a942e6987f0d21766632cc"/>
  <p:tag name="KSO_WM_UNIT_TEXT_FILL_FORE_SCHEMECOLOR_INDEX_BRIGHTNESS" val="0.25"/>
  <p:tag name="KSO_WM_UNIT_TEXT_FILL_FORE_SCHEMECOLOR_INDEX" val="13"/>
  <p:tag name="KSO_WM_UNIT_TEXT_FILL_TYPE" val="1"/>
  <p:tag name="KSO_WM_TEMPLATE_ASSEMBLE_XID" val="60656e9d4054ed1e2fb7fca9"/>
  <p:tag name="KSO_WM_TEMPLATE_ASSEMBLE_GROUPID" val="60656e9d4054ed1e2fb7fca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14"/>
  <p:tag name="KSO_WM_UNIT_FILL_TYPE" val="1"/>
  <p:tag name="KSO_WM_UNIT_LINE_FORE_SCHEMECOLOR_INDEX_BRIGHTNESS" val="-0.5"/>
  <p:tag name="KSO_WM_UNIT_LINE_FORE_SCHEMECOLOR_INDEX" val="14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50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3509"/>
  <p:tag name="KSO_WM_UNIT_VALUE" val="1150"/>
  <p:tag name="KSO_WM_TEMPLATE_ASSEMBLE_XID" val="60656f214054ed1e2fb803d7"/>
  <p:tag name="KSO_WM_TEMPLATE_ASSEMBLE_GROUPID" val="60656f214054ed1e2fb803d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09_1*a*1"/>
  <p:tag name="KSO_WM_TEMPLATE_CATEGORY" val="diagram"/>
  <p:tag name="KSO_WM_TEMPLATE_INDEX" val="20213509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8ee41b3540444eed991bb5dfada1e76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fd9bf5e77b6b41fca9f20bfae6450709"/>
  <p:tag name="KSO_WM_UNIT_TEXT_FILL_FORE_SCHEMECOLOR_INDEX_BRIGHTNESS" val="0"/>
  <p:tag name="KSO_WM_UNIT_TEXT_FILL_FORE_SCHEMECOLOR_INDEX" val="13"/>
  <p:tag name="KSO_WM_UNIT_TEXT_FILL_TYPE" val="1"/>
  <p:tag name="KSO_WM_TEMPLATE_ASSEMBLE_XID" val="60656f214054ed1e2fb803d7"/>
  <p:tag name="KSO_WM_TEMPLATE_ASSEMBLE_GROUPID" val="60656f214054ed1e2fb803d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FILL_FORE_SCHEMECOLOR_INDEX_BRIGHTNESS" val="0"/>
  <p:tag name="KSO_WM_UNIT_FILL_FORE_SCHEMECOLOR_INDEX" val="5"/>
  <p:tag name="KSO_WM_UNI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3509_1*b*1"/>
  <p:tag name="KSO_WM_TEMPLATE_CATEGORY" val="diagram"/>
  <p:tag name="KSO_WM_TEMPLATE_INDEX" val="20213509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ffa939ecb0bf4c5ea9ed9ddf06620f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fd9bf5e77b6b41fca9f20bfae6450709"/>
  <p:tag name="KSO_WM_UNIT_TEXT_FILL_FORE_SCHEMECOLOR_INDEX_BRIGHTNESS" val="-0.5"/>
  <p:tag name="KSO_WM_UNIT_TEXT_FILL_FORE_SCHEMECOLOR_INDEX" val="14"/>
  <p:tag name="KSO_WM_UNIT_TEXT_FILL_TYPE" val="1"/>
  <p:tag name="KSO_WM_TEMPLATE_ASSEMBLE_XID" val="60656f214054ed1e2fb803d7"/>
  <p:tag name="KSO_WM_TEMPLATE_ASSEMBLE_GROUPID" val="60656f214054ed1e2fb803d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8:28&quot;,&quot;maxSize&quot;:{&quot;size1&quot;:26.7},&quot;minSize&quot;:{&quot;size1&quot;:20},&quot;normalSize&quot;:{&quot;size1&quot;:24.6},&quot;subLayout&quot;:[{&quot;id&quot;:&quot;2021-04-01T15:18:28&quot;,&quot;margin&quot;:{&quot;bottom&quot;:0,&quot;left&quot;:1.6929999589920044,&quot;right&quot;:1.6929999589920044,&quot;top&quot;:1.6929999589920044},&quot;type&quot;:0},{&quot;direction&quot;:1,&quot;id&quot;:&quot;2021-04-01T15:18:28&quot;,&quot;maxSize&quot;:{&quot;size1&quot;:47.5},&quot;minSize&quot;:{&quot;size1&quot;:35.1},&quot;normalSize&quot;:{&quot;size1&quot;:43.69375},&quot;subLayout&quot;:[{&quot;id&quot;:&quot;2021-04-01T15:18:28&quot;,&quot;margin&quot;:{&quot;bottom&quot;:1.6929999589920044,&quot;left&quot;:1.6929999589920044,&quot;right&quot;:0.02600000612437725,&quot;top&quot;:0.847000002861023},&quot;type&quot;:0},{&quot;id&quot;:&quot;2021-04-01T15:18:28&quot;,&quot;margin&quot;:{&quot;bottom&quot;:1.6929999589920044,&quot;left&quot;:0.8199999928474426,&quot;right&quot;:1.6929999589920044,&quot;top&quot;:0.3970000147819519},&quot;type&quot;:0}]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c553136823a5e6195"/>
  <p:tag name="KSO_WM_CHIP_FILLPROP" val="[[{&quot;text_align&quot;:&quot;lt&quot;,&quot;text_direction&quot;:&quot;horizontal&quot;,&quot;support_big_font&quot;:false,&quot;fill_id&quot;:&quot;8188ab2beaf8488e80ff6056c7f7a9e4&quot;,&quot;fill_align&quot;:&quot;lt&quot;,&quot;chip_types&quot;:[&quot;header&quot;]},{&quot;text_align&quot;:&quot;lm&quot;,&quot;text_direction&quot;:&quot;horizontal&quot;,&quot;support_features&quot;:[&quot;collage&quot;],&quot;support_big_font&quot;:false,&quot;fill_id&quot;:&quot;3157b94c2eb249ed8866766aac1ab491&quot;,&quot;fill_align&quot;:&quot;r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],&quot;support_big_font&quot;:false,&quot;fill_id&quot;:&quot;469dbf11c7774f198c4632b8dfc0f8b2&quot;,&quot;fill_align&quot;:&quot;lm&quot;,&quot;chip_types&quot;:[&quot;diagram&quot;,&quot;text&quot;,&quot;picture&quot;,&quot;chart&quot;,&quot;table&quot;,&quot;video&quot;]}],[{&quot;text_align&quot;:&quot;lt&quot;,&quot;text_direction&quot;:&quot;horizontal&quot;,&quot;support_big_font&quot;:false,&quot;fill_id&quot;:&quot;8188ab2beaf8488e80ff6056c7f7a9e4&quot;,&quot;fill_align&quot;:&quot;lt&quot;,&quot;chip_types&quot;:[&quot;header&quot;]},{&quot;text_align&quot;:&quot;lm&quot;,&quot;text_direction&quot;:&quot;horizontal&quot;,&quot;support_big_font&quot;:false,&quot;fill_id&quot;:&quot;3157b94c2eb249ed8866766aac1ab491&quot;,&quot;fill_align&quot;:&quot;rm&quot;,&quot;chip_types&quot;:[&quot;text&quot;]},{&quot;text_align&quot;:&quot;lm&quot;,&quot;text_direction&quot;:&quot;horizontal&quot;,&quot;support_features&quot;:[&quot;collage&quot;,&quot;carousel&quot;],&quot;support_big_font&quot;:false,&quot;fill_id&quot;:&quot;469dbf11c7774f198c4632b8dfc0f8b2&quot;,&quot;fill_align&quot;:&quot;lm&quot;,&quot;chip_types&quot;:[&quot;diagram&quot;,&quot;pictext&quot;,&quot;picture&quot;,&quot;chart&quot;,&quot;table&quot;,&quot;video&quot;]}]]"/>
  <p:tag name="KSO_WM_SLIDE_CAN_ADD_NAVIGATION" val="1"/>
  <p:tag name="KSO_WM_SLIDE_ID" val="diagram202155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32"/>
  <p:tag name="KSO_WM_SLIDE_POSITION" val="48*48"/>
  <p:tag name="KSO_WM_TAG_VERSION" val="1.0"/>
  <p:tag name="KSO_WM_BEAUTIFY_FLAG" val="#wm#"/>
  <p:tag name="KSO_WM_TEMPLATE_CATEGORY" val="diagram"/>
  <p:tag name="KSO_WM_TEMPLATE_INDEX" val="20215547"/>
  <p:tag name="KSO_WM_SLIDE_LAYOUT" val="a_d_f"/>
  <p:tag name="KSO_WM_SLIDE_LAYOUT_CNT" val="1_1_1"/>
  <p:tag name="FIXED_XID_TMP" val="5f5ee1ca4d6848d78f644aec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1"/>
  <p:tag name="KSO_WM_TEMPLATE_ASSEMBLE_XID" val="60656ecc4054ed1e2fb7ffcf"/>
  <p:tag name="KSO_WM_TEMPLATE_ASSEMBLE_GROUPID" val="60656ecc4054ed1e2fb7ffcf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47_1*a*1"/>
  <p:tag name="KSO_WM_TEMPLATE_CATEGORY" val="diagram"/>
  <p:tag name="KSO_WM_TEMPLATE_INDEX" val="2021554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c6f0cb7d7684ef1acd65f050ddb81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034aca2975443e8af4ce2b6e54b0da2"/>
  <p:tag name="KSO_WM_UNIT_TEXT_FILL_FORE_SCHEMECOLOR_INDEX_BRIGHTNESS" val="0"/>
  <p:tag name="KSO_WM_UNIT_TEXT_FILL_FORE_SCHEMECOLOR_INDEX" val="13"/>
  <p:tag name="KSO_WM_UNIT_TEXT_FILL_TYPE" val="1"/>
  <p:tag name="KSO_WM_TEMPLATE_ASSEMBLE_XID" val="60656ecc4054ed1e2fb7ffcf"/>
  <p:tag name="KSO_WM_TEMPLATE_ASSEMBLE_GROUPID" val="60656ecc4054ed1e2fb7ffcf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84*10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547_1*d*1"/>
  <p:tag name="KSO_WM_TEMPLATE_CATEGORY" val="diagram"/>
  <p:tag name="KSO_WM_TEMPLATE_INDEX" val="2021554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1e1fe0a5c4b49a295345fc3274b9ae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7a7ba4f7b375418e9f1b48590ce6ce43"/>
  <p:tag name="KSO_WM_UNIT_SUPPORT_UNIT_TYPE" val="[&quot;d&quot;,&quot;α&quot;,&quot;β&quot;,&quot;θ&quot;]"/>
  <p:tag name="KSO_WM_TEMPLATE_ASSEMBLE_XID" val="60656ecc4054ed1e2fb7ffcf"/>
  <p:tag name="KSO_WM_TEMPLATE_ASSEMBLE_GROUPID" val="60656ecc4054ed1e2fb7ffcf"/>
  <p:tag name="KSO_WM_UNIT_PICTURE_CLIP_FLAG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547_1*f*1"/>
  <p:tag name="KSO_WM_TEMPLATE_CATEGORY" val="diagram"/>
  <p:tag name="KSO_WM_TEMPLATE_INDEX" val="2021554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7"/>
  <p:tag name="KSO_WM_UNIT_SHOW_EDIT_AREA_INDICATION" val="1"/>
  <p:tag name="KSO_WM_CHIP_GROUPID" val="5e6b05596848fb12bee65ac8"/>
  <p:tag name="KSO_WM_CHIP_XID" val="5e6b05596848fb12bee65aca"/>
  <p:tag name="KSO_WM_UNIT_DEC_AREA_ID" val="c774092b6ef24e5b918c72a9f52e3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a193d707044502a9ef3352766ede2c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cc4054ed1e2fb7ffcf"/>
  <p:tag name="KSO_WM_TEMPLATE_ASSEMBLE_GROUPID" val="60656ecc4054ed1e2fb7ffc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7"/>
  <p:tag name="KSO_WM_UNIT_FILL_TYPE" val="1"/>
  <p:tag name="KSO_WM_UNIT_LINE_FORE_SCHEMECOLOR_INDEX_BRIGHTNESS" val="-0.5"/>
  <p:tag name="KSO_WM_UNIT_LINE_FORE_SCHEMECOLOR_INDEX" val="14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09_1*f*1"/>
  <p:tag name="KSO_WM_TEMPLATE_CATEGORY" val="diagram"/>
  <p:tag name="KSO_WM_TEMPLATE_INDEX" val="202135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6"/>
  <p:tag name="KSO_WM_UNIT_SHOW_EDIT_AREA_INDICATION" val="1"/>
  <p:tag name="KSO_WM_CHIP_GROUPID" val="5e6b05596848fb12bee65ac8"/>
  <p:tag name="KSO_WM_CHIP_XID" val="5e6b05596848fb12bee65aca"/>
  <p:tag name="KSO_WM_UNIT_DEC_AREA_ID" val="8b532dae32f04ea08a55133f09d11db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d2e724d76d94bf9a1ce47ac52d3f4f8"/>
  <p:tag name="KSO_WM_UNIT_TEXT_FILL_FORE_SCHEMECOLOR_INDEX_BRIGHTNESS" val="0.25"/>
  <p:tag name="KSO_WM_UNIT_TEXT_FILL_FORE_SCHEMECOLOR_INDEX" val="13"/>
  <p:tag name="KSO_WM_UNIT_TEXT_FILL_TYPE" val="1"/>
  <p:tag name="KSO_WM_TEMPLATE_ASSEMBLE_XID" val="60656f214054ed1e2fb803d7"/>
  <p:tag name="KSO_WM_TEMPLATE_ASSEMBLE_GROUPID" val="60656f214054ed1e2fb803d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3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5283</Words>
  <Application>Microsoft Office PowerPoint</Application>
  <PresentationFormat>宽屏</PresentationFormat>
  <Paragraphs>551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34</vt:i4>
      </vt:variant>
      <vt:variant>
        <vt:lpstr>幻灯片标题</vt:lpstr>
      </vt:variant>
      <vt:variant>
        <vt:i4>37</vt:i4>
      </vt:variant>
    </vt:vector>
  </HeadingPairs>
  <TitlesOfParts>
    <vt:vector size="82" baseType="lpstr">
      <vt:lpstr>-apple-system</vt:lpstr>
      <vt:lpstr>等线</vt:lpstr>
      <vt:lpstr>等线 Light</vt:lpstr>
      <vt:lpstr>楷体</vt:lpstr>
      <vt:lpstr>思源黑体 CN Medium</vt:lpstr>
      <vt:lpstr>微软雅黑</vt:lpstr>
      <vt:lpstr>微软雅黑</vt:lpstr>
      <vt:lpstr>Arial</vt:lpstr>
      <vt:lpstr>Arial Black</vt:lpstr>
      <vt:lpstr>Calibri</vt:lpstr>
      <vt:lpstr>Consolas</vt:lpstr>
      <vt:lpstr>4_Office 主题​​</vt:lpstr>
      <vt:lpstr>24_Office 主题​​</vt:lpstr>
      <vt:lpstr>25_Office 主题​​</vt:lpstr>
      <vt:lpstr>26_Office 主题​​</vt:lpstr>
      <vt:lpstr>19_Office 主题​​</vt:lpstr>
      <vt:lpstr>20_Office 主题​​</vt:lpstr>
      <vt:lpstr>21_Office 主题​​</vt:lpstr>
      <vt:lpstr>22_Office 主题​​</vt:lpstr>
      <vt:lpstr>23_Office 主题​​</vt:lpstr>
      <vt:lpstr>10_Office 主题​​</vt:lpstr>
      <vt:lpstr>11_Office 主题​​</vt:lpstr>
      <vt:lpstr>12_Office 主题​​</vt:lpstr>
      <vt:lpstr>13_Office 主题​​</vt:lpstr>
      <vt:lpstr>14_Office 主题​​</vt:lpstr>
      <vt:lpstr>15_Office 主题​​</vt:lpstr>
      <vt:lpstr>16_Office 主题​​</vt:lpstr>
      <vt:lpstr>32_Office 主题​​</vt:lpstr>
      <vt:lpstr>33_Office 主题​​</vt:lpstr>
      <vt:lpstr>34_Office 主题​​</vt:lpstr>
      <vt:lpstr>17_Office 主题​​</vt:lpstr>
      <vt:lpstr>18_Office 主题​​</vt:lpstr>
      <vt:lpstr>6_Office 主题​​</vt:lpstr>
      <vt:lpstr>7_Office 主题​​</vt:lpstr>
      <vt:lpstr>5_Office 主题​​</vt:lpstr>
      <vt:lpstr>2_Office 主题​​</vt:lpstr>
      <vt:lpstr>8_Office 主题​​</vt:lpstr>
      <vt:lpstr>9_Office 主题​​</vt:lpstr>
      <vt:lpstr>3_Office 主题​​</vt:lpstr>
      <vt:lpstr>1_Office 主题​​</vt:lpstr>
      <vt:lpstr>27_Office 主题​​</vt:lpstr>
      <vt:lpstr>28_Office 主题​​</vt:lpstr>
      <vt:lpstr>29_Office 主题​​</vt:lpstr>
      <vt:lpstr>30_Office 主题​​</vt:lpstr>
      <vt:lpstr>31_Office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美玉</dc:creator>
  <cp:lastModifiedBy>Zhendong Shi</cp:lastModifiedBy>
  <cp:revision>159</cp:revision>
  <dcterms:created xsi:type="dcterms:W3CDTF">2022-08-16T12:32:00Z</dcterms:created>
  <dcterms:modified xsi:type="dcterms:W3CDTF">2024-05-05T17:12:19Z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8C015383FEF5475C932AA0FDE99109DD</vt:lpwstr>
  </property>
  <property fmtid="{D5CDD505-2E9C-101B-9397-08002B2CF9AE}" pid="3" name="KSOProductBuildVer">
    <vt:lpwstr>2052-11.1.0.12302</vt:lpwstr>
  </property>
</Properties>
</file>