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theme/theme4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1.xml" ContentType="application/vnd.openxmlformats-officedocument.presentationml.notesSl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52" r:id="rId17"/>
    <p:sldMasterId id="2147483864" r:id="rId18"/>
    <p:sldMasterId id="2147483876" r:id="rId19"/>
    <p:sldMasterId id="2147483888" r:id="rId20"/>
    <p:sldMasterId id="2147483900" r:id="rId21"/>
    <p:sldMasterId id="2147483912" r:id="rId22"/>
    <p:sldMasterId id="2147483924" r:id="rId23"/>
    <p:sldMasterId id="2147483936" r:id="rId24"/>
    <p:sldMasterId id="2147483948" r:id="rId25"/>
    <p:sldMasterId id="2147483960" r:id="rId26"/>
    <p:sldMasterId id="2147483972" r:id="rId27"/>
    <p:sldMasterId id="2147483996" r:id="rId28"/>
    <p:sldMasterId id="2147484008" r:id="rId29"/>
    <p:sldMasterId id="2147484020" r:id="rId30"/>
    <p:sldMasterId id="2147484032" r:id="rId31"/>
    <p:sldMasterId id="2147484044" r:id="rId32"/>
    <p:sldMasterId id="2147484056" r:id="rId33"/>
    <p:sldMasterId id="2147484068" r:id="rId34"/>
    <p:sldMasterId id="2147484080" r:id="rId35"/>
    <p:sldMasterId id="2147484092" r:id="rId36"/>
    <p:sldMasterId id="2147484104" r:id="rId37"/>
    <p:sldMasterId id="2147484116" r:id="rId38"/>
    <p:sldMasterId id="2147484128" r:id="rId39"/>
    <p:sldMasterId id="2147484140" r:id="rId40"/>
    <p:sldMasterId id="2147484152" r:id="rId41"/>
    <p:sldMasterId id="2147484164" r:id="rId42"/>
    <p:sldMasterId id="2147484176" r:id="rId43"/>
  </p:sldMasterIdLst>
  <p:notesMasterIdLst>
    <p:notesMasterId r:id="rId90"/>
  </p:notesMasterIdLst>
  <p:sldIdLst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42" r:id="rId61"/>
    <p:sldId id="445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6" r:id="rId73"/>
    <p:sldId id="427" r:id="rId74"/>
    <p:sldId id="428" r:id="rId75"/>
    <p:sldId id="429" r:id="rId76"/>
    <p:sldId id="430" r:id="rId77"/>
    <p:sldId id="431" r:id="rId78"/>
    <p:sldId id="432" r:id="rId79"/>
    <p:sldId id="433" r:id="rId80"/>
    <p:sldId id="434" r:id="rId81"/>
    <p:sldId id="435" r:id="rId82"/>
    <p:sldId id="436" r:id="rId83"/>
    <p:sldId id="443" r:id="rId84"/>
    <p:sldId id="437" r:id="rId85"/>
    <p:sldId id="438" r:id="rId86"/>
    <p:sldId id="439" r:id="rId87"/>
    <p:sldId id="440" r:id="rId88"/>
    <p:sldId id="441" r:id="rId89"/>
  </p:sldIdLst>
  <p:sldSz cx="12192000" cy="6858000"/>
  <p:notesSz cx="6858000" cy="9144000"/>
  <p:custDataLst>
    <p:tags r:id="rId9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A47"/>
    <a:srgbClr val="525252"/>
    <a:srgbClr val="C0262E"/>
    <a:srgbClr val="FFFFFF"/>
    <a:srgbClr val="D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9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4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84" Type="http://schemas.openxmlformats.org/officeDocument/2006/relationships/slide" Target="slides/slide41.xml"/><Relationship Id="rId89" Type="http://schemas.openxmlformats.org/officeDocument/2006/relationships/slide" Target="slides/slide46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74" Type="http://schemas.openxmlformats.org/officeDocument/2006/relationships/slide" Target="slides/slide31.xml"/><Relationship Id="rId79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5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80" Type="http://schemas.openxmlformats.org/officeDocument/2006/relationships/slide" Target="slides/slide37.xml"/><Relationship Id="rId85" Type="http://schemas.openxmlformats.org/officeDocument/2006/relationships/slide" Target="slides/slide4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slide" Target="slides/slide40.xml"/><Relationship Id="rId88" Type="http://schemas.openxmlformats.org/officeDocument/2006/relationships/slide" Target="slides/slide45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6.xml"/><Relationship Id="rId57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slide" Target="slides/slide38.xml"/><Relationship Id="rId86" Type="http://schemas.openxmlformats.org/officeDocument/2006/relationships/slide" Target="slides/slide43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76" Type="http://schemas.openxmlformats.org/officeDocument/2006/relationships/slide" Target="slides/slide33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2.xml"/><Relationship Id="rId66" Type="http://schemas.openxmlformats.org/officeDocument/2006/relationships/slide" Target="slides/slide23.xml"/><Relationship Id="rId87" Type="http://schemas.openxmlformats.org/officeDocument/2006/relationships/slide" Target="slides/slide44.xml"/><Relationship Id="rId61" Type="http://schemas.openxmlformats.org/officeDocument/2006/relationships/slide" Target="slides/slide18.xml"/><Relationship Id="rId82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13.xml"/><Relationship Id="rId77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4EE8D-0764-49F7-ADC1-0C7ADA12F194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F0AA-A68D-4114-B502-778125E4D7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F0AA-A68D-4114-B502-778125E4D74D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jpeg"/><Relationship Id="rId5" Type="http://schemas.openxmlformats.org/officeDocument/2006/relationships/tags" Target="../tags/tag6.xml"/><Relationship Id="rId10" Type="http://schemas.openxmlformats.org/officeDocument/2006/relationships/image" Target="../media/image4.jpe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slideLayout" Target="../slideLayouts/slideLayout101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tags" Target="../tags/tag102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Relationship Id="rId30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image" Target="../media/image10.jpeg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slideLayout" Target="../slideLayouts/slideLayout123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3" Type="http://schemas.openxmlformats.org/officeDocument/2006/relationships/tags" Target="../tags/tag131.xml"/><Relationship Id="rId21" Type="http://schemas.openxmlformats.org/officeDocument/2006/relationships/slideLayout" Target="../slideLayouts/slideLayout134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slideLayout" Target="../slideLayouts/slideLayout145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19" Type="http://schemas.openxmlformats.org/officeDocument/2006/relationships/image" Target="../media/image11.jpe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image" Target="../media/image11.jpeg"/><Relationship Id="rId5" Type="http://schemas.openxmlformats.org/officeDocument/2006/relationships/tags" Target="../tags/tag170.xml"/><Relationship Id="rId10" Type="http://schemas.openxmlformats.org/officeDocument/2006/relationships/slideLayout" Target="../slideLayouts/slideLayout156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18" Type="http://schemas.openxmlformats.org/officeDocument/2006/relationships/image" Target="../media/image7.jpeg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slideLayout" Target="../slideLayouts/slideLayout167.xml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11.jpe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178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slideLayout" Target="../slideLayouts/slideLayout183.xml"/><Relationship Id="rId3" Type="http://schemas.openxmlformats.org/officeDocument/2006/relationships/tags" Target="../tags/tag203.xml"/><Relationship Id="rId21" Type="http://schemas.openxmlformats.org/officeDocument/2006/relationships/image" Target="../media/image14.tmp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image" Target="../media/image13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19" Type="http://schemas.openxmlformats.org/officeDocument/2006/relationships/image" Target="../media/image12.png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image" Target="../media/image14.tmp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12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slideLayout" Target="../slideLayouts/slideLayout183.xml"/><Relationship Id="rId5" Type="http://schemas.openxmlformats.org/officeDocument/2006/relationships/tags" Target="../tags/tag222.xml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6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9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0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tags" Target="../tags/tag234.xml"/><Relationship Id="rId21" Type="http://schemas.openxmlformats.org/officeDocument/2006/relationships/oleObject" Target="../embeddings/oleObject1.bin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image" Target="../media/image15.jpeg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10" Type="http://schemas.openxmlformats.org/officeDocument/2006/relationships/tags" Target="../tags/tag241.xml"/><Relationship Id="rId19" Type="http://schemas.openxmlformats.org/officeDocument/2006/relationships/slideLayout" Target="../slideLayouts/slideLayout211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33.xml"/><Relationship Id="rId1" Type="http://schemas.openxmlformats.org/officeDocument/2006/relationships/tags" Target="../tags/tag25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44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9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55.xml"/><Relationship Id="rId1" Type="http://schemas.openxmlformats.org/officeDocument/2006/relationships/tags" Target="../tags/tag25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slideLayout" Target="../slideLayouts/slideLayout266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7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7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image" Target="../media/image19.jpeg"/><Relationship Id="rId4" Type="http://schemas.openxmlformats.org/officeDocument/2006/relationships/slideLayout" Target="../slideLayouts/slideLayout29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26" Type="http://schemas.openxmlformats.org/officeDocument/2006/relationships/tags" Target="../tags/tag302.xml"/><Relationship Id="rId3" Type="http://schemas.openxmlformats.org/officeDocument/2006/relationships/tags" Target="../tags/tag279.xml"/><Relationship Id="rId21" Type="http://schemas.openxmlformats.org/officeDocument/2006/relationships/tags" Target="../tags/tag297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5" Type="http://schemas.openxmlformats.org/officeDocument/2006/relationships/tags" Target="../tags/tag301.xml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tags" Target="../tags/tag296.xml"/><Relationship Id="rId29" Type="http://schemas.openxmlformats.org/officeDocument/2006/relationships/image" Target="../media/image22.png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24" Type="http://schemas.openxmlformats.org/officeDocument/2006/relationships/tags" Target="../tags/tag300.xml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23" Type="http://schemas.openxmlformats.org/officeDocument/2006/relationships/tags" Target="../tags/tag299.xml"/><Relationship Id="rId28" Type="http://schemas.openxmlformats.org/officeDocument/2006/relationships/image" Target="../media/image21.jpeg"/><Relationship Id="rId10" Type="http://schemas.openxmlformats.org/officeDocument/2006/relationships/tags" Target="../tags/tag286.xml"/><Relationship Id="rId19" Type="http://schemas.openxmlformats.org/officeDocument/2006/relationships/tags" Target="../tags/tag295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Relationship Id="rId22" Type="http://schemas.openxmlformats.org/officeDocument/2006/relationships/tags" Target="../tags/tag298.xml"/><Relationship Id="rId27" Type="http://schemas.openxmlformats.org/officeDocument/2006/relationships/slideLayout" Target="../slideLayouts/slideLayout3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tags" Target="../tags/tag315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17" Type="http://schemas.openxmlformats.org/officeDocument/2006/relationships/image" Target="../media/image10.jpeg"/><Relationship Id="rId2" Type="http://schemas.openxmlformats.org/officeDocument/2006/relationships/tags" Target="../tags/tag304.xml"/><Relationship Id="rId16" Type="http://schemas.openxmlformats.org/officeDocument/2006/relationships/slideLayout" Target="../slideLayouts/slideLayout321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5" Type="http://schemas.openxmlformats.org/officeDocument/2006/relationships/tags" Target="../tags/tag307.xml"/><Relationship Id="rId15" Type="http://schemas.openxmlformats.org/officeDocument/2006/relationships/tags" Target="../tags/tag317.xml"/><Relationship Id="rId10" Type="http://schemas.openxmlformats.org/officeDocument/2006/relationships/tags" Target="../tags/tag312.xml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tags" Target="../tags/tag3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345.xml"/><Relationship Id="rId21" Type="http://schemas.openxmlformats.org/officeDocument/2006/relationships/tags" Target="../tags/tag340.xml"/><Relationship Id="rId42" Type="http://schemas.openxmlformats.org/officeDocument/2006/relationships/tags" Target="../tags/tag361.xml"/><Relationship Id="rId47" Type="http://schemas.openxmlformats.org/officeDocument/2006/relationships/tags" Target="../tags/tag366.xml"/><Relationship Id="rId63" Type="http://schemas.openxmlformats.org/officeDocument/2006/relationships/tags" Target="../tags/tag382.xml"/><Relationship Id="rId68" Type="http://schemas.openxmlformats.org/officeDocument/2006/relationships/slideLayout" Target="../slideLayouts/slideLayout343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6" Type="http://schemas.openxmlformats.org/officeDocument/2006/relationships/tags" Target="../tags/tag335.xml"/><Relationship Id="rId29" Type="http://schemas.openxmlformats.org/officeDocument/2006/relationships/tags" Target="../tags/tag348.xml"/><Relationship Id="rId11" Type="http://schemas.openxmlformats.org/officeDocument/2006/relationships/tags" Target="../tags/tag330.xml"/><Relationship Id="rId24" Type="http://schemas.openxmlformats.org/officeDocument/2006/relationships/tags" Target="../tags/tag343.xml"/><Relationship Id="rId32" Type="http://schemas.openxmlformats.org/officeDocument/2006/relationships/tags" Target="../tags/tag351.xml"/><Relationship Id="rId37" Type="http://schemas.openxmlformats.org/officeDocument/2006/relationships/tags" Target="../tags/tag356.xml"/><Relationship Id="rId40" Type="http://schemas.openxmlformats.org/officeDocument/2006/relationships/tags" Target="../tags/tag359.xml"/><Relationship Id="rId45" Type="http://schemas.openxmlformats.org/officeDocument/2006/relationships/tags" Target="../tags/tag364.xml"/><Relationship Id="rId53" Type="http://schemas.openxmlformats.org/officeDocument/2006/relationships/tags" Target="../tags/tag372.xml"/><Relationship Id="rId58" Type="http://schemas.openxmlformats.org/officeDocument/2006/relationships/tags" Target="../tags/tag377.xml"/><Relationship Id="rId66" Type="http://schemas.openxmlformats.org/officeDocument/2006/relationships/tags" Target="../tags/tag385.xml"/><Relationship Id="rId5" Type="http://schemas.openxmlformats.org/officeDocument/2006/relationships/tags" Target="../tags/tag324.xml"/><Relationship Id="rId61" Type="http://schemas.openxmlformats.org/officeDocument/2006/relationships/tags" Target="../tags/tag380.xml"/><Relationship Id="rId19" Type="http://schemas.openxmlformats.org/officeDocument/2006/relationships/tags" Target="../tags/tag338.xml"/><Relationship Id="rId14" Type="http://schemas.openxmlformats.org/officeDocument/2006/relationships/tags" Target="../tags/tag333.xml"/><Relationship Id="rId22" Type="http://schemas.openxmlformats.org/officeDocument/2006/relationships/tags" Target="../tags/tag341.xml"/><Relationship Id="rId27" Type="http://schemas.openxmlformats.org/officeDocument/2006/relationships/tags" Target="../tags/tag346.xml"/><Relationship Id="rId30" Type="http://schemas.openxmlformats.org/officeDocument/2006/relationships/tags" Target="../tags/tag349.xml"/><Relationship Id="rId35" Type="http://schemas.openxmlformats.org/officeDocument/2006/relationships/tags" Target="../tags/tag354.xml"/><Relationship Id="rId43" Type="http://schemas.openxmlformats.org/officeDocument/2006/relationships/tags" Target="../tags/tag362.xml"/><Relationship Id="rId48" Type="http://schemas.openxmlformats.org/officeDocument/2006/relationships/tags" Target="../tags/tag367.xml"/><Relationship Id="rId56" Type="http://schemas.openxmlformats.org/officeDocument/2006/relationships/tags" Target="../tags/tag375.xml"/><Relationship Id="rId64" Type="http://schemas.openxmlformats.org/officeDocument/2006/relationships/tags" Target="../tags/tag383.xml"/><Relationship Id="rId69" Type="http://schemas.openxmlformats.org/officeDocument/2006/relationships/image" Target="../media/image15.jpeg"/><Relationship Id="rId8" Type="http://schemas.openxmlformats.org/officeDocument/2006/relationships/tags" Target="../tags/tag327.xml"/><Relationship Id="rId51" Type="http://schemas.openxmlformats.org/officeDocument/2006/relationships/tags" Target="../tags/tag370.xml"/><Relationship Id="rId3" Type="http://schemas.openxmlformats.org/officeDocument/2006/relationships/tags" Target="../tags/tag322.xml"/><Relationship Id="rId12" Type="http://schemas.openxmlformats.org/officeDocument/2006/relationships/tags" Target="../tags/tag331.xml"/><Relationship Id="rId17" Type="http://schemas.openxmlformats.org/officeDocument/2006/relationships/tags" Target="../tags/tag336.xml"/><Relationship Id="rId25" Type="http://schemas.openxmlformats.org/officeDocument/2006/relationships/tags" Target="../tags/tag344.xml"/><Relationship Id="rId33" Type="http://schemas.openxmlformats.org/officeDocument/2006/relationships/tags" Target="../tags/tag352.xml"/><Relationship Id="rId38" Type="http://schemas.openxmlformats.org/officeDocument/2006/relationships/tags" Target="../tags/tag357.xml"/><Relationship Id="rId46" Type="http://schemas.openxmlformats.org/officeDocument/2006/relationships/tags" Target="../tags/tag365.xml"/><Relationship Id="rId59" Type="http://schemas.openxmlformats.org/officeDocument/2006/relationships/tags" Target="../tags/tag378.xml"/><Relationship Id="rId67" Type="http://schemas.openxmlformats.org/officeDocument/2006/relationships/tags" Target="../tags/tag386.xml"/><Relationship Id="rId20" Type="http://schemas.openxmlformats.org/officeDocument/2006/relationships/tags" Target="../tags/tag339.xml"/><Relationship Id="rId41" Type="http://schemas.openxmlformats.org/officeDocument/2006/relationships/tags" Target="../tags/tag360.xml"/><Relationship Id="rId54" Type="http://schemas.openxmlformats.org/officeDocument/2006/relationships/tags" Target="../tags/tag373.xml"/><Relationship Id="rId62" Type="http://schemas.openxmlformats.org/officeDocument/2006/relationships/tags" Target="../tags/tag38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5" Type="http://schemas.openxmlformats.org/officeDocument/2006/relationships/tags" Target="../tags/tag334.xml"/><Relationship Id="rId23" Type="http://schemas.openxmlformats.org/officeDocument/2006/relationships/tags" Target="../tags/tag342.xml"/><Relationship Id="rId28" Type="http://schemas.openxmlformats.org/officeDocument/2006/relationships/tags" Target="../tags/tag347.xml"/><Relationship Id="rId36" Type="http://schemas.openxmlformats.org/officeDocument/2006/relationships/tags" Target="../tags/tag355.xml"/><Relationship Id="rId49" Type="http://schemas.openxmlformats.org/officeDocument/2006/relationships/tags" Target="../tags/tag368.xml"/><Relationship Id="rId57" Type="http://schemas.openxmlformats.org/officeDocument/2006/relationships/tags" Target="../tags/tag376.xml"/><Relationship Id="rId10" Type="http://schemas.openxmlformats.org/officeDocument/2006/relationships/tags" Target="../tags/tag329.xml"/><Relationship Id="rId31" Type="http://schemas.openxmlformats.org/officeDocument/2006/relationships/tags" Target="../tags/tag350.xml"/><Relationship Id="rId44" Type="http://schemas.openxmlformats.org/officeDocument/2006/relationships/tags" Target="../tags/tag363.xml"/><Relationship Id="rId52" Type="http://schemas.openxmlformats.org/officeDocument/2006/relationships/tags" Target="../tags/tag371.xml"/><Relationship Id="rId60" Type="http://schemas.openxmlformats.org/officeDocument/2006/relationships/tags" Target="../tags/tag379.xml"/><Relationship Id="rId65" Type="http://schemas.openxmlformats.org/officeDocument/2006/relationships/tags" Target="../tags/tag384.xml"/><Relationship Id="rId4" Type="http://schemas.openxmlformats.org/officeDocument/2006/relationships/tags" Target="../tags/tag323.xml"/><Relationship Id="rId9" Type="http://schemas.openxmlformats.org/officeDocument/2006/relationships/tags" Target="../tags/tag328.xml"/><Relationship Id="rId13" Type="http://schemas.openxmlformats.org/officeDocument/2006/relationships/tags" Target="../tags/tag332.xml"/><Relationship Id="rId18" Type="http://schemas.openxmlformats.org/officeDocument/2006/relationships/tags" Target="../tags/tag337.xml"/><Relationship Id="rId39" Type="http://schemas.openxmlformats.org/officeDocument/2006/relationships/tags" Target="../tags/tag358.xml"/><Relationship Id="rId34" Type="http://schemas.openxmlformats.org/officeDocument/2006/relationships/tags" Target="../tags/tag353.xml"/><Relationship Id="rId50" Type="http://schemas.openxmlformats.org/officeDocument/2006/relationships/tags" Target="../tags/tag369.xml"/><Relationship Id="rId55" Type="http://schemas.openxmlformats.org/officeDocument/2006/relationships/tags" Target="../tags/tag37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54.xml"/><Relationship Id="rId1" Type="http://schemas.openxmlformats.org/officeDocument/2006/relationships/tags" Target="../tags/tag38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65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400.xml"/><Relationship Id="rId18" Type="http://schemas.openxmlformats.org/officeDocument/2006/relationships/tags" Target="../tags/tag405.xml"/><Relationship Id="rId26" Type="http://schemas.openxmlformats.org/officeDocument/2006/relationships/tags" Target="../tags/tag413.xml"/><Relationship Id="rId39" Type="http://schemas.openxmlformats.org/officeDocument/2006/relationships/tags" Target="../tags/tag426.xml"/><Relationship Id="rId21" Type="http://schemas.openxmlformats.org/officeDocument/2006/relationships/tags" Target="../tags/tag408.xml"/><Relationship Id="rId34" Type="http://schemas.openxmlformats.org/officeDocument/2006/relationships/tags" Target="../tags/tag421.xml"/><Relationship Id="rId42" Type="http://schemas.openxmlformats.org/officeDocument/2006/relationships/image" Target="../media/image23.jpeg"/><Relationship Id="rId7" Type="http://schemas.openxmlformats.org/officeDocument/2006/relationships/tags" Target="../tags/tag394.xml"/><Relationship Id="rId2" Type="http://schemas.openxmlformats.org/officeDocument/2006/relationships/tags" Target="../tags/tag389.xml"/><Relationship Id="rId16" Type="http://schemas.openxmlformats.org/officeDocument/2006/relationships/tags" Target="../tags/tag403.xml"/><Relationship Id="rId20" Type="http://schemas.openxmlformats.org/officeDocument/2006/relationships/tags" Target="../tags/tag407.xml"/><Relationship Id="rId29" Type="http://schemas.openxmlformats.org/officeDocument/2006/relationships/tags" Target="../tags/tag416.xml"/><Relationship Id="rId41" Type="http://schemas.openxmlformats.org/officeDocument/2006/relationships/slideLayout" Target="../slideLayouts/slideLayout376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tags" Target="../tags/tag398.xml"/><Relationship Id="rId24" Type="http://schemas.openxmlformats.org/officeDocument/2006/relationships/tags" Target="../tags/tag411.xml"/><Relationship Id="rId32" Type="http://schemas.openxmlformats.org/officeDocument/2006/relationships/tags" Target="../tags/tag419.xml"/><Relationship Id="rId37" Type="http://schemas.openxmlformats.org/officeDocument/2006/relationships/tags" Target="../tags/tag424.xml"/><Relationship Id="rId40" Type="http://schemas.openxmlformats.org/officeDocument/2006/relationships/tags" Target="../tags/tag427.xml"/><Relationship Id="rId5" Type="http://schemas.openxmlformats.org/officeDocument/2006/relationships/tags" Target="../tags/tag392.xml"/><Relationship Id="rId15" Type="http://schemas.openxmlformats.org/officeDocument/2006/relationships/tags" Target="../tags/tag402.xml"/><Relationship Id="rId23" Type="http://schemas.openxmlformats.org/officeDocument/2006/relationships/tags" Target="../tags/tag410.xml"/><Relationship Id="rId28" Type="http://schemas.openxmlformats.org/officeDocument/2006/relationships/tags" Target="../tags/tag415.xml"/><Relationship Id="rId36" Type="http://schemas.openxmlformats.org/officeDocument/2006/relationships/tags" Target="../tags/tag423.xml"/><Relationship Id="rId10" Type="http://schemas.openxmlformats.org/officeDocument/2006/relationships/tags" Target="../tags/tag397.xml"/><Relationship Id="rId19" Type="http://schemas.openxmlformats.org/officeDocument/2006/relationships/tags" Target="../tags/tag406.xml"/><Relationship Id="rId31" Type="http://schemas.openxmlformats.org/officeDocument/2006/relationships/tags" Target="../tags/tag418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tags" Target="../tags/tag401.xml"/><Relationship Id="rId22" Type="http://schemas.openxmlformats.org/officeDocument/2006/relationships/tags" Target="../tags/tag409.xml"/><Relationship Id="rId27" Type="http://schemas.openxmlformats.org/officeDocument/2006/relationships/tags" Target="../tags/tag414.xml"/><Relationship Id="rId30" Type="http://schemas.openxmlformats.org/officeDocument/2006/relationships/tags" Target="../tags/tag417.xml"/><Relationship Id="rId35" Type="http://schemas.openxmlformats.org/officeDocument/2006/relationships/tags" Target="../tags/tag422.xml"/><Relationship Id="rId8" Type="http://schemas.openxmlformats.org/officeDocument/2006/relationships/tags" Target="../tags/tag395.xml"/><Relationship Id="rId3" Type="http://schemas.openxmlformats.org/officeDocument/2006/relationships/tags" Target="../tags/tag390.xml"/><Relationship Id="rId12" Type="http://schemas.openxmlformats.org/officeDocument/2006/relationships/tags" Target="../tags/tag399.xml"/><Relationship Id="rId17" Type="http://schemas.openxmlformats.org/officeDocument/2006/relationships/tags" Target="../tags/tag404.xml"/><Relationship Id="rId25" Type="http://schemas.openxmlformats.org/officeDocument/2006/relationships/tags" Target="../tags/tag412.xml"/><Relationship Id="rId33" Type="http://schemas.openxmlformats.org/officeDocument/2006/relationships/tags" Target="../tags/tag420.xml"/><Relationship Id="rId38" Type="http://schemas.openxmlformats.org/officeDocument/2006/relationships/tags" Target="../tags/tag42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430.xml"/><Relationship Id="rId7" Type="http://schemas.openxmlformats.org/officeDocument/2006/relationships/slideLayout" Target="../slideLayouts/slideLayout387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9" Type="http://schemas.openxmlformats.org/officeDocument/2006/relationships/image" Target="../media/image1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398.xml"/><Relationship Id="rId1" Type="http://schemas.openxmlformats.org/officeDocument/2006/relationships/tags" Target="../tags/tag4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8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13" Type="http://schemas.openxmlformats.org/officeDocument/2006/relationships/slideLayout" Target="../slideLayouts/slideLayout409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5" Type="http://schemas.openxmlformats.org/officeDocument/2006/relationships/tags" Target="../tags/tag439.xml"/><Relationship Id="rId10" Type="http://schemas.openxmlformats.org/officeDocument/2006/relationships/tags" Target="../tags/tag444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image" Target="../media/image14.tmp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image" Target="../media/image25.png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slideLayout" Target="../slideLayouts/slideLayout315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0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1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4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71.xml"/><Relationship Id="rId13" Type="http://schemas.openxmlformats.org/officeDocument/2006/relationships/tags" Target="../tags/tag476.xml"/><Relationship Id="rId18" Type="http://schemas.openxmlformats.org/officeDocument/2006/relationships/tags" Target="../tags/tag481.xml"/><Relationship Id="rId26" Type="http://schemas.openxmlformats.org/officeDocument/2006/relationships/tags" Target="../tags/tag489.xml"/><Relationship Id="rId3" Type="http://schemas.openxmlformats.org/officeDocument/2006/relationships/tags" Target="../tags/tag466.xml"/><Relationship Id="rId21" Type="http://schemas.openxmlformats.org/officeDocument/2006/relationships/tags" Target="../tags/tag484.xml"/><Relationship Id="rId7" Type="http://schemas.openxmlformats.org/officeDocument/2006/relationships/tags" Target="../tags/tag470.xml"/><Relationship Id="rId12" Type="http://schemas.openxmlformats.org/officeDocument/2006/relationships/tags" Target="../tags/tag475.xml"/><Relationship Id="rId17" Type="http://schemas.openxmlformats.org/officeDocument/2006/relationships/tags" Target="../tags/tag480.xml"/><Relationship Id="rId25" Type="http://schemas.openxmlformats.org/officeDocument/2006/relationships/tags" Target="../tags/tag488.xml"/><Relationship Id="rId2" Type="http://schemas.openxmlformats.org/officeDocument/2006/relationships/tags" Target="../tags/tag465.xml"/><Relationship Id="rId16" Type="http://schemas.openxmlformats.org/officeDocument/2006/relationships/tags" Target="../tags/tag479.xml"/><Relationship Id="rId20" Type="http://schemas.openxmlformats.org/officeDocument/2006/relationships/tags" Target="../tags/tag483.xml"/><Relationship Id="rId29" Type="http://schemas.openxmlformats.org/officeDocument/2006/relationships/image" Target="../media/image26.png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11" Type="http://schemas.openxmlformats.org/officeDocument/2006/relationships/tags" Target="../tags/tag474.xml"/><Relationship Id="rId24" Type="http://schemas.openxmlformats.org/officeDocument/2006/relationships/tags" Target="../tags/tag487.xml"/><Relationship Id="rId5" Type="http://schemas.openxmlformats.org/officeDocument/2006/relationships/tags" Target="../tags/tag468.xml"/><Relationship Id="rId15" Type="http://schemas.openxmlformats.org/officeDocument/2006/relationships/tags" Target="../tags/tag478.xml"/><Relationship Id="rId23" Type="http://schemas.openxmlformats.org/officeDocument/2006/relationships/tags" Target="../tags/tag486.xml"/><Relationship Id="rId28" Type="http://schemas.openxmlformats.org/officeDocument/2006/relationships/image" Target="../media/image21.jpeg"/><Relationship Id="rId10" Type="http://schemas.openxmlformats.org/officeDocument/2006/relationships/tags" Target="../tags/tag473.xml"/><Relationship Id="rId19" Type="http://schemas.openxmlformats.org/officeDocument/2006/relationships/tags" Target="../tags/tag482.xml"/><Relationship Id="rId4" Type="http://schemas.openxmlformats.org/officeDocument/2006/relationships/tags" Target="../tags/tag467.xml"/><Relationship Id="rId9" Type="http://schemas.openxmlformats.org/officeDocument/2006/relationships/tags" Target="../tags/tag472.xml"/><Relationship Id="rId14" Type="http://schemas.openxmlformats.org/officeDocument/2006/relationships/tags" Target="../tags/tag477.xml"/><Relationship Id="rId22" Type="http://schemas.openxmlformats.org/officeDocument/2006/relationships/tags" Target="../tags/tag485.xml"/><Relationship Id="rId27" Type="http://schemas.openxmlformats.org/officeDocument/2006/relationships/slideLayout" Target="../slideLayouts/slideLayout45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464.xml"/><Relationship Id="rId1" Type="http://schemas.openxmlformats.org/officeDocument/2006/relationships/tags" Target="../tags/tag490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image" Target="../media/image7.jpeg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image" Target="../media/image7.jpe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slideLayout" Target="../slideLayouts/slideLayout57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619" y="6382637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2619" y="6666062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2619" y="6099212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7997" y="5815787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-2435"/>
            <a:ext cx="12192000" cy="562858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252" b="91606" l="47512" r="90877">
                        <a14:foregroundMark x1="52666" y1="72810" x2="52666" y2="72810"/>
                        <a14:foregroundMark x1="73697" y1="84763" x2="73697" y2="84763"/>
                        <a14:foregroundMark x1="87915" y1="75912" x2="87915" y2="75912"/>
                        <a14:foregroundMark x1="87618" y1="79106" x2="87618" y2="79106"/>
                        <a14:foregroundMark x1="88922" y1="79380" x2="88922" y2="79380"/>
                        <a14:backgroundMark x1="56220" y1="63686" x2="56220" y2="63686"/>
                        <a14:backgroundMark x1="57050" y1="68431" x2="57050" y2="68431"/>
                        <a14:backgroundMark x1="86552" y1="68066" x2="86552" y2="6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08" t="44162" r="8087" b="6249"/>
          <a:stretch>
            <a:fillRect/>
          </a:stretch>
        </p:blipFill>
        <p:spPr>
          <a:xfrm>
            <a:off x="7409094" y="3837289"/>
            <a:ext cx="4186990" cy="3008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8584" y="4327370"/>
            <a:ext cx="455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b="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 sz="480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4800" b="0" dirty="0">
              <a:ln w="19050">
                <a:solidFill>
                  <a:srgbClr val="FFFFFF"/>
                </a:solidFill>
              </a:ln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03" r="21834"/>
          <a:stretch>
            <a:fillRect/>
          </a:stretch>
        </p:blipFill>
        <p:spPr>
          <a:xfrm>
            <a:off x="1302107" y="1108354"/>
            <a:ext cx="510761" cy="2465554"/>
          </a:xfrm>
          <a:custGeom>
            <a:avLst/>
            <a:gdLst>
              <a:gd name="connsiteX0" fmla="*/ 370542 w 741084"/>
              <a:gd name="connsiteY0" fmla="*/ 0 h 3577373"/>
              <a:gd name="connsiteX1" fmla="*/ 741084 w 741084"/>
              <a:gd name="connsiteY1" fmla="*/ 370542 h 3577373"/>
              <a:gd name="connsiteX2" fmla="*/ 741083 w 741084"/>
              <a:gd name="connsiteY2" fmla="*/ 3206832 h 3577373"/>
              <a:gd name="connsiteX3" fmla="*/ 514773 w 741084"/>
              <a:gd name="connsiteY3" fmla="*/ 3548255 h 3577373"/>
              <a:gd name="connsiteX4" fmla="*/ 370546 w 741084"/>
              <a:gd name="connsiteY4" fmla="*/ 3577373 h 3577373"/>
              <a:gd name="connsiteX5" fmla="*/ 370542 w 741084"/>
              <a:gd name="connsiteY5" fmla="*/ 3577373 h 3577373"/>
              <a:gd name="connsiteX6" fmla="*/ 0 w 741084"/>
              <a:gd name="connsiteY6" fmla="*/ 3206831 h 3577373"/>
              <a:gd name="connsiteX7" fmla="*/ 0 w 741084"/>
              <a:gd name="connsiteY7" fmla="*/ 370542 h 3577373"/>
              <a:gd name="connsiteX8" fmla="*/ 370542 w 741084"/>
              <a:gd name="connsiteY8" fmla="*/ 0 h 35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084" h="3577373">
                <a:moveTo>
                  <a:pt x="370542" y="0"/>
                </a:moveTo>
                <a:cubicBezTo>
                  <a:pt x="575187" y="0"/>
                  <a:pt x="741084" y="165897"/>
                  <a:pt x="741084" y="370542"/>
                </a:cubicBezTo>
                <a:cubicBezTo>
                  <a:pt x="741084" y="1315972"/>
                  <a:pt x="741083" y="2261402"/>
                  <a:pt x="741083" y="3206832"/>
                </a:cubicBezTo>
                <a:cubicBezTo>
                  <a:pt x="741083" y="3360316"/>
                  <a:pt x="647766" y="3492004"/>
                  <a:pt x="514773" y="3548255"/>
                </a:cubicBezTo>
                <a:lnTo>
                  <a:pt x="370546" y="3577373"/>
                </a:lnTo>
                <a:lnTo>
                  <a:pt x="370542" y="3577373"/>
                </a:lnTo>
                <a:cubicBezTo>
                  <a:pt x="165897" y="3577373"/>
                  <a:pt x="0" y="3411476"/>
                  <a:pt x="0" y="3206831"/>
                </a:cubicBezTo>
                <a:lnTo>
                  <a:pt x="0" y="370542"/>
                </a:lnTo>
                <a:cubicBezTo>
                  <a:pt x="0" y="165897"/>
                  <a:pt x="165897" y="0"/>
                  <a:pt x="370542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C0262E"/>
              </a:clrFrom>
              <a:clrTo>
                <a:srgbClr val="C026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/>
          <a:stretch>
            <a:fillRect/>
          </a:stretch>
        </p:blipFill>
        <p:spPr>
          <a:xfrm>
            <a:off x="2885562" y="886846"/>
            <a:ext cx="6647195" cy="3066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4127" r="4069" b="2975"/>
          <a:stretch>
            <a:fillRect/>
          </a:stretch>
        </p:blipFill>
        <p:spPr>
          <a:xfrm>
            <a:off x="896470" y="5626149"/>
            <a:ext cx="1233480" cy="123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63" y="1795406"/>
            <a:ext cx="8301048" cy="2062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完全无向图中的每两个顶点之间都存在着一条边。含有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个顶点的完全无向图有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n(n-1)/2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条边。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完全有向图中的每两个顶点之间都存在着方向相反的两条边。含有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个顶点的完全有向图包含有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n(n-1)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383111" y="1411095"/>
            <a:ext cx="3754304" cy="40255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28338" y="1089226"/>
            <a:ext cx="3082334" cy="517274"/>
            <a:chOff x="1396240" y="2304668"/>
            <a:chExt cx="2107000" cy="480002"/>
          </a:xfrm>
        </p:grpSpPr>
        <p:sp>
          <p:nvSpPr>
            <p:cNvPr id="11" name="矩形: 圆角 10"/>
            <p:cNvSpPr/>
            <p:nvPr>
              <p:custDataLst>
                <p:tags r:id="rId27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8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完全无向图和完全有向图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39424" y="4086363"/>
            <a:ext cx="2305593" cy="2132369"/>
            <a:chOff x="2039424" y="4086363"/>
            <a:chExt cx="2305593" cy="2132369"/>
          </a:xfrm>
        </p:grpSpPr>
        <p:sp>
          <p:nvSpPr>
            <p:cNvPr id="64" name="Freeform 22"/>
            <p:cNvSpPr/>
            <p:nvPr>
              <p:custDataLst>
                <p:tags r:id="rId17"/>
              </p:custDataLst>
            </p:nvPr>
          </p:nvSpPr>
          <p:spPr bwMode="auto">
            <a:xfrm>
              <a:off x="2369308" y="4909305"/>
              <a:ext cx="557812" cy="468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8" y="435"/>
                </a:cxn>
              </a:cxnLst>
              <a:rect l="0" t="0" r="r" b="b"/>
              <a:pathLst>
                <a:path w="518" h="435">
                  <a:moveTo>
                    <a:pt x="0" y="0"/>
                  </a:moveTo>
                  <a:lnTo>
                    <a:pt x="518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Freeform 21"/>
            <p:cNvSpPr/>
            <p:nvPr>
              <p:custDataLst>
                <p:tags r:id="rId18"/>
              </p:custDataLst>
            </p:nvPr>
          </p:nvSpPr>
          <p:spPr bwMode="auto">
            <a:xfrm>
              <a:off x="3211410" y="4936233"/>
              <a:ext cx="524430" cy="444862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487" y="0"/>
                </a:cxn>
              </a:cxnLst>
              <a:rect l="0" t="0" r="r" b="b"/>
              <a:pathLst>
                <a:path w="487" h="413">
                  <a:moveTo>
                    <a:pt x="0" y="413"/>
                  </a:moveTo>
                  <a:lnTo>
                    <a:pt x="487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Freeform 20"/>
            <p:cNvSpPr/>
            <p:nvPr>
              <p:custDataLst>
                <p:tags r:id="rId19"/>
              </p:custDataLst>
            </p:nvPr>
          </p:nvSpPr>
          <p:spPr bwMode="auto">
            <a:xfrm>
              <a:off x="3224333" y="4289944"/>
              <a:ext cx="572888" cy="420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2" y="390"/>
                </a:cxn>
              </a:cxnLst>
              <a:rect l="0" t="0" r="r" b="b"/>
              <a:pathLst>
                <a:path w="532" h="390">
                  <a:moveTo>
                    <a:pt x="0" y="0"/>
                  </a:moveTo>
                  <a:lnTo>
                    <a:pt x="532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7" name="Freeform 19"/>
            <p:cNvSpPr/>
            <p:nvPr>
              <p:custDataLst>
                <p:tags r:id="rId20"/>
              </p:custDataLst>
            </p:nvPr>
          </p:nvSpPr>
          <p:spPr bwMode="auto">
            <a:xfrm>
              <a:off x="2354232" y="4246859"/>
              <a:ext cx="628885" cy="524571"/>
            </a:xfrm>
            <a:custGeom>
              <a:avLst/>
              <a:gdLst/>
              <a:ahLst/>
              <a:cxnLst>
                <a:cxn ang="0">
                  <a:pos x="584" y="0"/>
                </a:cxn>
                <a:cxn ang="0">
                  <a:pos x="0" y="487"/>
                </a:cxn>
              </a:cxnLst>
              <a:rect l="0" t="0" r="r" b="b"/>
              <a:pathLst>
                <a:path w="584" h="487">
                  <a:moveTo>
                    <a:pt x="584" y="0"/>
                  </a:moveTo>
                  <a:lnTo>
                    <a:pt x="0" y="48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8" name="Line 18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26234" y="4820978"/>
              <a:ext cx="1550675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9" name="Line 1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072496" y="4419202"/>
              <a:ext cx="1077" cy="1008211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0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907737" y="4086363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Oval 1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684151" y="4651866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72" name="Oval 1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132399" y="4651866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73" name="Oval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907737" y="5275535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2039424" y="5883739"/>
              <a:ext cx="2305593" cy="3349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）一个完全无向图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11192" y="4084209"/>
            <a:ext cx="2428892" cy="2080665"/>
            <a:chOff x="4611192" y="4084209"/>
            <a:chExt cx="2428892" cy="2080665"/>
          </a:xfrm>
        </p:grpSpPr>
        <p:sp>
          <p:nvSpPr>
            <p:cNvPr id="35" name="Line 29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5653724" y="4422434"/>
              <a:ext cx="0" cy="840176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5786177" y="4396582"/>
              <a:ext cx="0" cy="1008211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Freeform 27"/>
            <p:cNvSpPr/>
            <p:nvPr>
              <p:custDataLst>
                <p:tags r:id="rId3"/>
              </p:custDataLst>
            </p:nvPr>
          </p:nvSpPr>
          <p:spPr bwMode="auto">
            <a:xfrm>
              <a:off x="5043145" y="4768198"/>
              <a:ext cx="1233002" cy="1077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071144" y="4881299"/>
              <a:ext cx="1233002" cy="1077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Freeform 25"/>
            <p:cNvSpPr/>
            <p:nvPr>
              <p:custDataLst>
                <p:tags r:id="rId5"/>
              </p:custDataLst>
            </p:nvPr>
          </p:nvSpPr>
          <p:spPr bwMode="auto">
            <a:xfrm>
              <a:off x="4985662" y="4931017"/>
              <a:ext cx="583657" cy="506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2" y="470"/>
                </a:cxn>
              </a:cxnLst>
              <a:rect l="0" t="0" r="r" b="b"/>
              <a:pathLst>
                <a:path w="542" h="470">
                  <a:moveTo>
                    <a:pt x="0" y="0"/>
                  </a:moveTo>
                  <a:lnTo>
                    <a:pt x="542" y="470"/>
                  </a:lnTo>
                </a:path>
              </a:pathLst>
            </a:custGeom>
            <a:ln w="19050">
              <a:solidFill>
                <a:schemeClr val="dk1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Freeform 24"/>
            <p:cNvSpPr/>
            <p:nvPr>
              <p:custDataLst>
                <p:tags r:id="rId6"/>
              </p:custDataLst>
            </p:nvPr>
          </p:nvSpPr>
          <p:spPr bwMode="auto">
            <a:xfrm>
              <a:off x="5829251" y="4955622"/>
              <a:ext cx="536275" cy="417933"/>
            </a:xfrm>
            <a:custGeom>
              <a:avLst/>
              <a:gdLst/>
              <a:ahLst/>
              <a:cxnLst>
                <a:cxn ang="0">
                  <a:pos x="0" y="388"/>
                </a:cxn>
                <a:cxn ang="0">
                  <a:pos x="498" y="0"/>
                </a:cxn>
              </a:cxnLst>
              <a:rect l="0" t="0" r="r" b="b"/>
              <a:pathLst>
                <a:path w="498" h="388">
                  <a:moveTo>
                    <a:pt x="0" y="388"/>
                  </a:moveTo>
                  <a:lnTo>
                    <a:pt x="498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Freeform 23"/>
            <p:cNvSpPr/>
            <p:nvPr>
              <p:custDataLst>
                <p:tags r:id="rId7"/>
              </p:custDataLst>
            </p:nvPr>
          </p:nvSpPr>
          <p:spPr bwMode="auto">
            <a:xfrm>
              <a:off x="5849712" y="4295330"/>
              <a:ext cx="516892" cy="388850"/>
            </a:xfrm>
            <a:custGeom>
              <a:avLst/>
              <a:gdLst/>
              <a:ahLst/>
              <a:cxnLst>
                <a:cxn ang="0">
                  <a:pos x="480" y="361"/>
                </a:cxn>
                <a:cxn ang="0">
                  <a:pos x="0" y="0"/>
                </a:cxn>
              </a:cxnLst>
              <a:rect l="0" t="0" r="r" b="b"/>
              <a:pathLst>
                <a:path w="480" h="361">
                  <a:moveTo>
                    <a:pt x="480" y="36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dk1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034530" y="4354573"/>
              <a:ext cx="522276" cy="345765"/>
            </a:xfrm>
            <a:prstGeom prst="line">
              <a:avLst/>
            </a:prstGeom>
            <a:ln w="19050">
              <a:solidFill>
                <a:schemeClr val="dk1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" name="Oval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43884" y="4084209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6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299838" y="4648635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77" name="Oval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50240" y="4648635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78" name="Oval 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543884" y="5272304"/>
              <a:ext cx="304751" cy="33607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79" name="Freeform 7"/>
            <p:cNvSpPr/>
            <p:nvPr>
              <p:custDataLst>
                <p:tags r:id="rId13"/>
              </p:custDataLst>
            </p:nvPr>
          </p:nvSpPr>
          <p:spPr bwMode="auto">
            <a:xfrm>
              <a:off x="5850788" y="4977165"/>
              <a:ext cx="646115" cy="503028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480" y="315"/>
                </a:cxn>
                <a:cxn ang="0">
                  <a:pos x="0" y="467"/>
                </a:cxn>
              </a:cxnLst>
              <a:rect l="0" t="0" r="r" b="b"/>
              <a:pathLst>
                <a:path w="600" h="467">
                  <a:moveTo>
                    <a:pt x="600" y="0"/>
                  </a:moveTo>
                  <a:cubicBezTo>
                    <a:pt x="579" y="53"/>
                    <a:pt x="580" y="237"/>
                    <a:pt x="480" y="315"/>
                  </a:cubicBezTo>
                  <a:cubicBezTo>
                    <a:pt x="380" y="393"/>
                    <a:pt x="100" y="435"/>
                    <a:pt x="0" y="467"/>
                  </a:cubicBez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0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4956997" y="4241473"/>
              <a:ext cx="565350" cy="397468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" name="Text Box 4"/>
            <p:cNvSpPr txBox="1">
              <a:spLocks noChangeArrowheads="1"/>
            </p:cNvSpPr>
            <p:nvPr/>
          </p:nvSpPr>
          <p:spPr bwMode="auto">
            <a:xfrm>
              <a:off x="4611192" y="5828804"/>
              <a:ext cx="2428892" cy="3360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）一个完全有向图</a:t>
              </a:r>
            </a:p>
          </p:txBody>
        </p:sp>
        <p:sp>
          <p:nvSpPr>
            <p:cNvPr id="83" name="Freeform 3"/>
            <p:cNvSpPr/>
            <p:nvPr>
              <p:custDataLst>
                <p:tags r:id="rId15"/>
              </p:custDataLst>
            </p:nvPr>
          </p:nvSpPr>
          <p:spPr bwMode="auto">
            <a:xfrm>
              <a:off x="4930075" y="4977165"/>
              <a:ext cx="637500" cy="5170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2"/>
                </a:cxn>
                <a:cxn ang="0">
                  <a:pos x="202" y="344"/>
                </a:cxn>
                <a:cxn ang="0">
                  <a:pos x="592" y="480"/>
                </a:cxn>
              </a:cxnLst>
              <a:rect l="0" t="0" r="r" b="b"/>
              <a:pathLst>
                <a:path w="592" h="480">
                  <a:moveTo>
                    <a:pt x="0" y="0"/>
                  </a:moveTo>
                  <a:cubicBezTo>
                    <a:pt x="14" y="35"/>
                    <a:pt x="48" y="145"/>
                    <a:pt x="82" y="202"/>
                  </a:cubicBezTo>
                  <a:cubicBezTo>
                    <a:pt x="116" y="258"/>
                    <a:pt x="117" y="298"/>
                    <a:pt x="202" y="344"/>
                  </a:cubicBezTo>
                  <a:cubicBezTo>
                    <a:pt x="287" y="390"/>
                    <a:pt x="511" y="452"/>
                    <a:pt x="592" y="480"/>
                  </a:cubicBez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4" name="Freeform 2"/>
            <p:cNvSpPr/>
            <p:nvPr>
              <p:custDataLst>
                <p:tags r:id="rId16"/>
              </p:custDataLst>
            </p:nvPr>
          </p:nvSpPr>
          <p:spPr bwMode="auto">
            <a:xfrm>
              <a:off x="5870172" y="4245781"/>
              <a:ext cx="635346" cy="393159"/>
            </a:xfrm>
            <a:custGeom>
              <a:avLst/>
              <a:gdLst/>
              <a:ahLst/>
              <a:cxnLst>
                <a:cxn ang="0">
                  <a:pos x="590" y="365"/>
                </a:cxn>
                <a:cxn ang="0">
                  <a:pos x="410" y="102"/>
                </a:cxn>
                <a:cxn ang="0">
                  <a:pos x="0" y="0"/>
                </a:cxn>
              </a:cxnLst>
              <a:rect l="0" t="0" r="r" b="b"/>
              <a:pathLst>
                <a:path w="590" h="365">
                  <a:moveTo>
                    <a:pt x="590" y="365"/>
                  </a:moveTo>
                  <a:cubicBezTo>
                    <a:pt x="560" y="321"/>
                    <a:pt x="508" y="163"/>
                    <a:pt x="410" y="102"/>
                  </a:cubicBezTo>
                  <a:cubicBezTo>
                    <a:pt x="312" y="41"/>
                    <a:pt x="85" y="21"/>
                    <a:pt x="0" y="0"/>
                  </a:cubicBez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571" y="2277581"/>
            <a:ext cx="8301048" cy="67754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当一个图接近完全图时，则称为稠密图。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383111" y="1411095"/>
            <a:ext cx="3754304" cy="40255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28338" y="1089226"/>
            <a:ext cx="3082334" cy="517274"/>
            <a:chOff x="1396240" y="2304668"/>
            <a:chExt cx="2107000" cy="480002"/>
          </a:xfrm>
        </p:grpSpPr>
        <p:sp>
          <p:nvSpPr>
            <p:cNvPr id="11" name="矩形: 圆角 10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稠密图和稀疏图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187571" y="3091650"/>
            <a:ext cx="8301048" cy="11391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当一个图含有较少的边数（即无向图有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e&lt;&lt;n(n-1)/2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，有向图有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e&lt;&lt;n(n-1)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）时，则称为稀疏图。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t="2443" r="7739" b="5173"/>
          <a:stretch>
            <a:fillRect/>
          </a:stretch>
        </p:blipFill>
        <p:spPr>
          <a:xfrm>
            <a:off x="624260" y="2103833"/>
            <a:ext cx="3732477" cy="38865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048647" y="3099868"/>
            <a:ext cx="163886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子图和子集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4511071" y="1160305"/>
            <a:ext cx="722372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设有两个图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G=(V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G'=(V'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E')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，若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的子集，即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altLang="en-US" dirty="0"/>
              <a:t>⊆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E'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的子集，即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E'</a:t>
            </a:r>
            <a:r>
              <a:rPr lang="zh-CN" altLang="en-US" dirty="0"/>
              <a:t>⊆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G'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的子图。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893156" y="3725384"/>
            <a:ext cx="1677606" cy="1523976"/>
            <a:chOff x="1242989" y="2500306"/>
            <a:chExt cx="1717685" cy="1571636"/>
          </a:xfrm>
        </p:grpSpPr>
        <p:sp>
          <p:nvSpPr>
            <p:cNvPr id="23" name="Oval 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2989" y="3000372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28794" y="2500306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28794" y="3711580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600311" y="3000372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7" name="直接箭头连接符 26"/>
            <p:cNvCxnSpPr>
              <a:stCxn id="23" idx="6"/>
              <a:endCxn id="26" idx="2"/>
            </p:cNvCxnSpPr>
            <p:nvPr>
              <p:custDataLst>
                <p:tags r:id="rId21"/>
              </p:custDataLst>
            </p:nvPr>
          </p:nvCxnSpPr>
          <p:spPr>
            <a:xfrm>
              <a:off x="1603352" y="3180553"/>
              <a:ext cx="996959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3" idx="7"/>
              <a:endCxn id="24" idx="2"/>
            </p:cNvCxnSpPr>
            <p:nvPr>
              <p:custDataLst>
                <p:tags r:id="rId22"/>
              </p:custDataLst>
            </p:nvPr>
          </p:nvCxnSpPr>
          <p:spPr>
            <a:xfrm rot="5400000" flipH="1" flipV="1">
              <a:off x="1553357" y="2677709"/>
              <a:ext cx="372659" cy="378216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6" idx="3"/>
              <a:endCxn id="25" idx="7"/>
            </p:cNvCxnSpPr>
            <p:nvPr>
              <p:custDataLst>
                <p:tags r:id="rId23"/>
              </p:custDataLst>
            </p:nvPr>
          </p:nvCxnSpPr>
          <p:spPr>
            <a:xfrm rot="5400000">
              <a:off x="2216537" y="3327806"/>
              <a:ext cx="456394" cy="416702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5"/>
              <a:endCxn id="25" idx="1"/>
            </p:cNvCxnSpPr>
            <p:nvPr>
              <p:custDataLst>
                <p:tags r:id="rId24"/>
              </p:custDataLst>
            </p:nvPr>
          </p:nvCxnSpPr>
          <p:spPr>
            <a:xfrm rot="16200000" flipH="1">
              <a:off x="1537876" y="3320662"/>
              <a:ext cx="456394" cy="43099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8322180" y="2368062"/>
            <a:ext cx="1677606" cy="1523976"/>
            <a:chOff x="1242989" y="2500306"/>
            <a:chExt cx="1717685" cy="1571636"/>
          </a:xfrm>
        </p:grpSpPr>
        <p:sp>
          <p:nvSpPr>
            <p:cNvPr id="33" name="Oval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42989" y="3000372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8794" y="2500306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28794" y="3711580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00311" y="3000372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7" idx="2"/>
            </p:cNvCxnSpPr>
            <p:nvPr>
              <p:custDataLst>
                <p:tags r:id="rId14"/>
              </p:custDataLst>
            </p:nvPr>
          </p:nvCxnSpPr>
          <p:spPr>
            <a:xfrm>
              <a:off x="1603352" y="3180553"/>
              <a:ext cx="996959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3" idx="7"/>
              <a:endCxn id="35" idx="2"/>
            </p:cNvCxnSpPr>
            <p:nvPr>
              <p:custDataLst>
                <p:tags r:id="rId15"/>
              </p:custDataLst>
            </p:nvPr>
          </p:nvCxnSpPr>
          <p:spPr>
            <a:xfrm rot="5400000" flipH="1" flipV="1">
              <a:off x="1553357" y="2677709"/>
              <a:ext cx="372659" cy="378216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7" idx="3"/>
              <a:endCxn id="36" idx="7"/>
            </p:cNvCxnSpPr>
            <p:nvPr>
              <p:custDataLst>
                <p:tags r:id="rId16"/>
              </p:custDataLst>
            </p:nvPr>
          </p:nvCxnSpPr>
          <p:spPr>
            <a:xfrm rot="5400000">
              <a:off x="2216537" y="3327806"/>
              <a:ext cx="456394" cy="416702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250742" y="4868392"/>
            <a:ext cx="1677606" cy="1523976"/>
            <a:chOff x="1242989" y="2500306"/>
            <a:chExt cx="1717685" cy="1571636"/>
          </a:xfrm>
        </p:grpSpPr>
        <p:sp>
          <p:nvSpPr>
            <p:cNvPr id="42" name="Oval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42989" y="3000372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28794" y="2500306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28794" y="3711580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00311" y="3000372"/>
              <a:ext cx="360363" cy="36036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46" name="直接箭头连接符 45"/>
            <p:cNvCxnSpPr>
              <a:stCxn id="42" idx="6"/>
              <a:endCxn id="45" idx="2"/>
            </p:cNvCxnSpPr>
            <p:nvPr/>
          </p:nvCxnSpPr>
          <p:spPr>
            <a:xfrm>
              <a:off x="1603352" y="3180553"/>
              <a:ext cx="996959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2" idx="7"/>
              <a:endCxn id="43" idx="2"/>
            </p:cNvCxnSpPr>
            <p:nvPr>
              <p:custDataLst>
                <p:tags r:id="rId7"/>
              </p:custDataLst>
            </p:nvPr>
          </p:nvCxnSpPr>
          <p:spPr>
            <a:xfrm rot="5400000" flipH="1" flipV="1">
              <a:off x="1553357" y="2677709"/>
              <a:ext cx="372659" cy="378216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5" idx="3"/>
              <a:endCxn id="44" idx="7"/>
            </p:cNvCxnSpPr>
            <p:nvPr>
              <p:custDataLst>
                <p:tags r:id="rId8"/>
              </p:custDataLst>
            </p:nvPr>
          </p:nvCxnSpPr>
          <p:spPr>
            <a:xfrm rot="5400000">
              <a:off x="2216537" y="3327806"/>
              <a:ext cx="456394" cy="416702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2" idx="5"/>
              <a:endCxn id="44" idx="1"/>
            </p:cNvCxnSpPr>
            <p:nvPr>
              <p:custDataLst>
                <p:tags r:id="rId9"/>
              </p:custDataLst>
            </p:nvPr>
          </p:nvCxnSpPr>
          <p:spPr>
            <a:xfrm rot="16200000" flipH="1">
              <a:off x="1537876" y="3320662"/>
              <a:ext cx="456394" cy="43099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659066" y="3201488"/>
            <a:ext cx="1357322" cy="928694"/>
            <a:chOff x="6659066" y="3201488"/>
            <a:chExt cx="1357322" cy="928694"/>
          </a:xfrm>
        </p:grpSpPr>
        <p:sp>
          <p:nvSpPr>
            <p:cNvPr id="21" name="TextBox 20"/>
            <p:cNvSpPr txBox="1"/>
            <p:nvPr/>
          </p:nvSpPr>
          <p:spPr>
            <a:xfrm rot="19503795">
              <a:off x="6780221" y="3272926"/>
              <a:ext cx="6977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子图</a:t>
              </a:r>
            </a:p>
          </p:txBody>
        </p:sp>
        <p:cxnSp>
          <p:nvCxnSpPr>
            <p:cNvPr id="50" name="直接箭头连接符 49"/>
            <p:cNvCxnSpPr/>
            <p:nvPr>
              <p:custDataLst>
                <p:tags r:id="rId2"/>
              </p:custDataLst>
            </p:nvPr>
          </p:nvCxnSpPr>
          <p:spPr>
            <a:xfrm flipH="1">
              <a:off x="6659066" y="3201488"/>
              <a:ext cx="1357322" cy="92869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659066" y="4844562"/>
            <a:ext cx="1502729" cy="714380"/>
            <a:chOff x="6659066" y="4844562"/>
            <a:chExt cx="1502729" cy="714380"/>
          </a:xfrm>
        </p:grpSpPr>
        <p:cxnSp>
          <p:nvCxnSpPr>
            <p:cNvPr id="51" name="直接箭头连接符 50"/>
            <p:cNvCxnSpPr/>
            <p:nvPr>
              <p:custDataLst>
                <p:tags r:id="rId1"/>
              </p:custDataLst>
            </p:nvPr>
          </p:nvCxnSpPr>
          <p:spPr>
            <a:xfrm flipH="1" flipV="1">
              <a:off x="6659066" y="4844562"/>
              <a:ext cx="1428760" cy="71438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7"/>
            <p:cNvSpPr txBox="1"/>
            <p:nvPr/>
          </p:nvSpPr>
          <p:spPr>
            <a:xfrm rot="1546305">
              <a:off x="7045457" y="4857479"/>
              <a:ext cx="111633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不是子图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528012" y="2101053"/>
            <a:ext cx="3501022" cy="349333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0" y="908562"/>
            <a:ext cx="8301048" cy="39090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在一个图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G=(V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中，从顶点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路径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是一个顶点序列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，若此图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是无向图，则边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i1)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i2)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(im-1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属于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E(G)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；若此图是有向图，则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i1&gt;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i2&gt;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&lt;im-1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属于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E(G)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路径长度是指一条路径上经过的边的数目。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若一条路径上除开始点和结束点可以相同外，其余顶点均不相同，则称此路径为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简单路径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26365" y="4086592"/>
            <a:ext cx="4857784" cy="2428892"/>
            <a:chOff x="1643042" y="3500438"/>
            <a:chExt cx="4857784" cy="2428892"/>
          </a:xfrm>
        </p:grpSpPr>
        <p:sp>
          <p:nvSpPr>
            <p:cNvPr id="22" name="Line 27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5527767" y="3715886"/>
              <a:ext cx="11788" cy="393477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5544913" y="4456347"/>
              <a:ext cx="1071" cy="35265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Freeform 25"/>
            <p:cNvSpPr/>
            <p:nvPr>
              <p:custDataLst>
                <p:tags r:id="rId3"/>
              </p:custDataLst>
            </p:nvPr>
          </p:nvSpPr>
          <p:spPr bwMode="auto">
            <a:xfrm>
              <a:off x="5696016" y="4306666"/>
              <a:ext cx="465095" cy="1134"/>
            </a:xfrm>
            <a:custGeom>
              <a:avLst/>
              <a:gdLst/>
              <a:ahLst/>
              <a:cxnLst>
                <a:cxn ang="0">
                  <a:pos x="434" y="0"/>
                </a:cxn>
                <a:cxn ang="0">
                  <a:pos x="0" y="22"/>
                </a:cxn>
              </a:cxnLst>
              <a:rect l="0" t="0" r="r" b="b"/>
              <a:pathLst>
                <a:path w="434" h="22">
                  <a:moveTo>
                    <a:pt x="434" y="0"/>
                  </a:moveTo>
                  <a:lnTo>
                    <a:pt x="0" y="22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989800" y="4310068"/>
              <a:ext cx="384722" cy="113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Freeform 23"/>
            <p:cNvSpPr/>
            <p:nvPr>
              <p:custDataLst>
                <p:tags r:id="rId5"/>
              </p:custDataLst>
            </p:nvPr>
          </p:nvSpPr>
          <p:spPr bwMode="auto">
            <a:xfrm>
              <a:off x="4905140" y="4412123"/>
              <a:ext cx="503675" cy="446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Freeform 22"/>
            <p:cNvSpPr/>
            <p:nvPr>
              <p:custDataLst>
                <p:tags r:id="rId6"/>
              </p:custDataLst>
            </p:nvPr>
          </p:nvSpPr>
          <p:spPr bwMode="auto">
            <a:xfrm>
              <a:off x="5659580" y="4413257"/>
              <a:ext cx="571189" cy="455843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5705661" y="3735162"/>
              <a:ext cx="498316" cy="400279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Freeform 20"/>
            <p:cNvSpPr/>
            <p:nvPr>
              <p:custDataLst>
                <p:tags r:id="rId7"/>
              </p:custDataLst>
            </p:nvPr>
          </p:nvSpPr>
          <p:spPr bwMode="auto">
            <a:xfrm>
              <a:off x="1919528" y="4424597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Freeform 19"/>
            <p:cNvSpPr/>
            <p:nvPr>
              <p:custDataLst>
                <p:tags r:id="rId8"/>
              </p:custDataLst>
            </p:nvPr>
          </p:nvSpPr>
          <p:spPr bwMode="auto">
            <a:xfrm>
              <a:off x="2724335" y="4408721"/>
              <a:ext cx="514392" cy="48532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Freeform 18"/>
            <p:cNvSpPr/>
            <p:nvPr>
              <p:custDataLst>
                <p:tags r:id="rId9"/>
              </p:custDataLst>
            </p:nvPr>
          </p:nvSpPr>
          <p:spPr bwMode="auto">
            <a:xfrm>
              <a:off x="2715762" y="3748770"/>
              <a:ext cx="554042" cy="442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1871303" y="3752172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1844512" y="4296462"/>
              <a:ext cx="154317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577520" y="3874637"/>
              <a:ext cx="1071" cy="106136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23202" y="3524250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23202" y="4119567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94789" y="4119567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1" name="Oval 1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51616" y="4119567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Oval 1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422130" y="4776116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4904068" y="3752172"/>
              <a:ext cx="521893" cy="4195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390597" y="3500438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5" name="Oval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390597" y="411729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163254" y="411729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7" name="Oval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57589" y="411729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8" name="Oval 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389525" y="4773848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1643042" y="5289790"/>
              <a:ext cx="1952115" cy="639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0,3,2,1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）的</a:t>
              </a: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简单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路径长度为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4733891" y="5289790"/>
              <a:ext cx="1766935" cy="639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0,1</a:t>
              </a:r>
              <a:r>
                <a:rPr kumimoji="0"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,2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）的简单路径长度为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t="7201" r="6180"/>
          <a:stretch>
            <a:fillRect/>
          </a:stretch>
        </p:blipFill>
        <p:spPr>
          <a:xfrm>
            <a:off x="1053074" y="1609782"/>
            <a:ext cx="5388938" cy="5206264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79746" y="2503358"/>
            <a:ext cx="2611106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若一条路径上的开始点与结束点为同一个顶点，则此路径被称为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回路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环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6758535" y="1401168"/>
            <a:ext cx="492600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开始点与结束点相同的简单路径被称为</a:t>
            </a:r>
            <a:r>
              <a:rPr lang="zh-CN" altLang="en-US" sz="20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简单回路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简单环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758535" y="3155770"/>
            <a:ext cx="4857784" cy="2428892"/>
            <a:chOff x="1643042" y="3500438"/>
            <a:chExt cx="4857784" cy="2428892"/>
          </a:xfrm>
        </p:grpSpPr>
        <p:sp>
          <p:nvSpPr>
            <p:cNvPr id="20" name="Line 27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5527767" y="3715886"/>
              <a:ext cx="11788" cy="393477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5544913" y="4456347"/>
              <a:ext cx="1071" cy="35265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Freeform 25"/>
            <p:cNvSpPr/>
            <p:nvPr>
              <p:custDataLst>
                <p:tags r:id="rId3"/>
              </p:custDataLst>
            </p:nvPr>
          </p:nvSpPr>
          <p:spPr bwMode="auto">
            <a:xfrm>
              <a:off x="5696016" y="4306666"/>
              <a:ext cx="465095" cy="1134"/>
            </a:xfrm>
            <a:custGeom>
              <a:avLst/>
              <a:gdLst/>
              <a:ahLst/>
              <a:cxnLst>
                <a:cxn ang="0">
                  <a:pos x="434" y="0"/>
                </a:cxn>
                <a:cxn ang="0">
                  <a:pos x="0" y="22"/>
                </a:cxn>
              </a:cxnLst>
              <a:rect l="0" t="0" r="r" b="b"/>
              <a:pathLst>
                <a:path w="434" h="22">
                  <a:moveTo>
                    <a:pt x="434" y="0"/>
                  </a:moveTo>
                  <a:lnTo>
                    <a:pt x="0" y="22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989800" y="4310068"/>
              <a:ext cx="384722" cy="113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05140" y="4412123"/>
              <a:ext cx="503675" cy="446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5659580" y="4413257"/>
              <a:ext cx="571189" cy="455843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5705661" y="3735162"/>
              <a:ext cx="498316" cy="400279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Freeform 20"/>
            <p:cNvSpPr/>
            <p:nvPr>
              <p:custDataLst>
                <p:tags r:id="rId5"/>
              </p:custDataLst>
            </p:nvPr>
          </p:nvSpPr>
          <p:spPr bwMode="auto">
            <a:xfrm>
              <a:off x="1919528" y="4424597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2724335" y="4408721"/>
              <a:ext cx="514392" cy="48532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715762" y="3748770"/>
              <a:ext cx="554042" cy="442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Freeform 17"/>
            <p:cNvSpPr/>
            <p:nvPr>
              <p:custDataLst>
                <p:tags r:id="rId6"/>
              </p:custDataLst>
            </p:nvPr>
          </p:nvSpPr>
          <p:spPr bwMode="auto">
            <a:xfrm>
              <a:off x="1871303" y="3752172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44512" y="4296462"/>
              <a:ext cx="1543174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2577520" y="3874637"/>
              <a:ext cx="1071" cy="10613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Oval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23202" y="3524250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5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423202" y="4119567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36" name="Oval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94789" y="4119567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7" name="Oval 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1616" y="4119567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8" name="Oval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22130" y="4776116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4904068" y="3752172"/>
              <a:ext cx="521893" cy="4195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390597" y="3500438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390597" y="411729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63254" y="411729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3" name="Oval 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57589" y="411729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4" name="Oval 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389525" y="4773848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643042" y="5289790"/>
              <a:ext cx="1952115" cy="639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0,1,3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,4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,0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）的</a:t>
              </a: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简单回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路长度为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4733891" y="5289790"/>
              <a:ext cx="1766935" cy="639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0,1</a:t>
              </a:r>
              <a:r>
                <a:rPr kumimoji="0"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,2,4,0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）的简单回路长度为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4332" y="1065024"/>
            <a:ext cx="5023553" cy="4469596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471645" y="1179183"/>
            <a:ext cx="588226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在无向图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中，若从顶点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有路径，则称顶点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连通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中任意两个顶点都连通，则称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连通图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，否则称为非连通图。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无向图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中的极大连通子图称为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连通分量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。显然，任何连通图的连通分量只有一个即本身，而非连通图有多个连通分量。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983755" y="4309330"/>
            <a:ext cx="1857387" cy="2047890"/>
            <a:chOff x="3071802" y="3500438"/>
            <a:chExt cx="1857387" cy="2047890"/>
          </a:xfrm>
        </p:grpSpPr>
        <p:sp>
          <p:nvSpPr>
            <p:cNvPr id="13" name="Freeform 20"/>
            <p:cNvSpPr/>
            <p:nvPr>
              <p:custDataLst>
                <p:tags r:id="rId1"/>
              </p:custDataLst>
            </p:nvPr>
          </p:nvSpPr>
          <p:spPr bwMode="auto">
            <a:xfrm>
              <a:off x="3348288" y="4400785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Freeform 17"/>
            <p:cNvSpPr/>
            <p:nvPr>
              <p:custDataLst>
                <p:tags r:id="rId2"/>
              </p:custDataLst>
            </p:nvPr>
          </p:nvSpPr>
          <p:spPr bwMode="auto">
            <a:xfrm>
              <a:off x="3300063" y="3728360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3273272" y="4262444"/>
              <a:ext cx="727224" cy="102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006280" y="3850825"/>
              <a:ext cx="1071" cy="106136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851962" y="3500438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51962" y="4095755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Oval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23549" y="4095755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80376" y="4095755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850890" y="475230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3071802" y="5265978"/>
              <a:ext cx="1857387" cy="282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两个连通分量构成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549" y="923020"/>
            <a:ext cx="6802452" cy="39090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在有向图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中，若从顶点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有路径，则称从顶点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是连通的。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中的任意两个顶点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都连通，即从顶点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和从顶点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都存在路径，则称图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sz="20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强连通图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中的极大强连通子图称为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的强连通分量。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显然，强连通图只有一个强连通分量即本身，非强连通图有多个强连通分量。一般地单个顶点自身就是一个强连通分量。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316669" y="2819283"/>
            <a:ext cx="3754304" cy="40255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60292" y="4722154"/>
            <a:ext cx="6000792" cy="1643074"/>
            <a:chOff x="857224" y="3714752"/>
            <a:chExt cx="6000792" cy="1643074"/>
          </a:xfrm>
        </p:grpSpPr>
        <p:sp>
          <p:nvSpPr>
            <p:cNvPr id="15" name="Oval 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90232" y="3730628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45099" y="4357695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62889" y="434748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57224" y="434748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89160" y="5004038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8" idx="7"/>
              <a:endCxn id="15" idx="2"/>
            </p:cNvCxnSpPr>
            <p:nvPr/>
          </p:nvCxnSpPr>
          <p:spPr>
            <a:xfrm rot="5400000" flipH="1" flipV="1">
              <a:off x="1107270" y="3916339"/>
              <a:ext cx="491778" cy="474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5" idx="4"/>
              <a:endCxn id="19" idx="0"/>
            </p:cNvCxnSpPr>
            <p:nvPr/>
          </p:nvCxnSpPr>
          <p:spPr>
            <a:xfrm rot="5400000">
              <a:off x="1281792" y="4543959"/>
              <a:ext cx="919622" cy="5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9" idx="2"/>
              <a:endCxn id="18" idx="5"/>
            </p:cNvCxnSpPr>
            <p:nvPr/>
          </p:nvCxnSpPr>
          <p:spPr>
            <a:xfrm rot="10800000">
              <a:off x="1116088" y="4649466"/>
              <a:ext cx="473073" cy="531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6"/>
              <a:endCxn id="17" idx="1"/>
            </p:cNvCxnSpPr>
            <p:nvPr>
              <p:custDataLst>
                <p:tags r:id="rId6"/>
              </p:custDataLst>
            </p:nvPr>
          </p:nvCxnSpPr>
          <p:spPr>
            <a:xfrm>
              <a:off x="1893509" y="3907522"/>
              <a:ext cx="513794" cy="49177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3"/>
              <a:endCxn id="19" idx="6"/>
            </p:cNvCxnSpPr>
            <p:nvPr>
              <p:custDataLst>
                <p:tags r:id="rId7"/>
              </p:custDataLst>
            </p:nvPr>
          </p:nvCxnSpPr>
          <p:spPr>
            <a:xfrm rot="5400000">
              <a:off x="1884673" y="4658302"/>
              <a:ext cx="531466" cy="513795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6"/>
              <a:endCxn id="16" idx="2"/>
            </p:cNvCxnSpPr>
            <p:nvPr>
              <p:custDataLst>
                <p:tags r:id="rId8"/>
              </p:custDataLst>
            </p:nvPr>
          </p:nvCxnSpPr>
          <p:spPr>
            <a:xfrm>
              <a:off x="2666166" y="4524383"/>
              <a:ext cx="478933" cy="10206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99872" y="3714752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554739" y="4341819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772529" y="433161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266864" y="433161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98800" y="4988162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1" name="直接箭头连接符 30"/>
            <p:cNvCxnSpPr>
              <a:stCxn id="29" idx="7"/>
              <a:endCxn id="26" idx="2"/>
            </p:cNvCxnSpPr>
            <p:nvPr/>
          </p:nvCxnSpPr>
          <p:spPr>
            <a:xfrm rot="5400000" flipH="1" flipV="1">
              <a:off x="4516910" y="3900463"/>
              <a:ext cx="491778" cy="474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4"/>
              <a:endCxn id="30" idx="0"/>
            </p:cNvCxnSpPr>
            <p:nvPr/>
          </p:nvCxnSpPr>
          <p:spPr>
            <a:xfrm rot="5400000">
              <a:off x="4691432" y="4528083"/>
              <a:ext cx="919622" cy="5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0" idx="2"/>
              <a:endCxn id="29" idx="5"/>
            </p:cNvCxnSpPr>
            <p:nvPr/>
          </p:nvCxnSpPr>
          <p:spPr>
            <a:xfrm rot="10800000">
              <a:off x="4525728" y="4633590"/>
              <a:ext cx="473073" cy="531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6" idx="6"/>
              <a:endCxn id="28" idx="1"/>
            </p:cNvCxnSpPr>
            <p:nvPr>
              <p:custDataLst>
                <p:tags r:id="rId14"/>
              </p:custDataLst>
            </p:nvPr>
          </p:nvCxnSpPr>
          <p:spPr>
            <a:xfrm>
              <a:off x="5303149" y="3891646"/>
              <a:ext cx="513794" cy="49177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3"/>
              <a:endCxn id="30" idx="6"/>
            </p:cNvCxnSpPr>
            <p:nvPr>
              <p:custDataLst>
                <p:tags r:id="rId15"/>
              </p:custDataLst>
            </p:nvPr>
          </p:nvCxnSpPr>
          <p:spPr>
            <a:xfrm rot="5400000">
              <a:off x="5294313" y="4642426"/>
              <a:ext cx="531466" cy="513795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右箭头 35"/>
            <p:cNvSpPr/>
            <p:nvPr>
              <p:custDataLst>
                <p:tags r:id="rId16"/>
              </p:custDataLst>
            </p:nvPr>
          </p:nvSpPr>
          <p:spPr>
            <a:xfrm>
              <a:off x="3714744" y="4429132"/>
              <a:ext cx="357190" cy="214314"/>
            </a:xfrm>
            <a:prstGeom prst="rightArrow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  <a:gs pos="0">
                  <a:srgbClr val="3B3E4D">
                    <a:lumMod val="98000"/>
                    <a:lumOff val="2000"/>
                  </a:srgbClr>
                </a:gs>
                <a:gs pos="50000">
                  <a:srgbClr val="3B3E4D"/>
                </a:gs>
                <a:gs pos="100000">
                  <a:srgbClr val="3B3E4D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13FDA2FD-F6A1-D8E9-3BBD-25670E5D1C0A}"/>
              </a:ext>
            </a:extLst>
          </p:cNvPr>
          <p:cNvSpPr/>
          <p:nvPr/>
        </p:nvSpPr>
        <p:spPr>
          <a:xfrm>
            <a:off x="7787081" y="1225289"/>
            <a:ext cx="3704133" cy="1295555"/>
          </a:xfrm>
          <a:prstGeom prst="wedgeRectCallout">
            <a:avLst>
              <a:gd name="adj1" fmla="val -65301"/>
              <a:gd name="adj2" fmla="val 573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将有向图的所有的有向边替换为无向边，所得到的图称为原图的基图。如果一个有向图的基图是连通图，则有向图是</a:t>
            </a:r>
            <a:r>
              <a:rPr lang="zh-CN" altLang="en-US" dirty="0">
                <a:solidFill>
                  <a:srgbClr val="E94A47"/>
                </a:solidFill>
              </a:rPr>
              <a:t>弱连通图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t="7201" r="6180"/>
          <a:stretch>
            <a:fillRect/>
          </a:stretch>
        </p:blipFill>
        <p:spPr>
          <a:xfrm>
            <a:off x="1053074" y="1609782"/>
            <a:ext cx="5388938" cy="5206264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04291" y="2965023"/>
            <a:ext cx="2611106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边上带有权的图称为带权图，也称作网。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616494" y="1372018"/>
            <a:ext cx="5078201" cy="2062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图中每一条边都可以附有一个对应的数值，这种与边相关的数值称为权。权可以表示从一个顶点到另一个顶点的距离或花费的代价。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261757" y="3809694"/>
            <a:ext cx="2694665" cy="1764845"/>
            <a:chOff x="2224535" y="2510284"/>
            <a:chExt cx="2694665" cy="1764845"/>
          </a:xfrm>
        </p:grpSpPr>
        <p:sp>
          <p:nvSpPr>
            <p:cNvPr id="21" name="Freeform 16"/>
            <p:cNvSpPr/>
            <p:nvPr>
              <p:custDataLst>
                <p:tags r:id="rId1"/>
              </p:custDataLst>
            </p:nvPr>
          </p:nvSpPr>
          <p:spPr bwMode="auto">
            <a:xfrm>
              <a:off x="3210998" y="3587899"/>
              <a:ext cx="412066" cy="40784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330" y="0"/>
                </a:cxn>
              </a:cxnLst>
              <a:rect l="0" t="0" r="r" b="b"/>
              <a:pathLst>
                <a:path w="330" h="327">
                  <a:moveTo>
                    <a:pt x="0" y="327"/>
                  </a:moveTo>
                  <a:lnTo>
                    <a:pt x="33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Freeform 15"/>
            <p:cNvSpPr/>
            <p:nvPr>
              <p:custDataLst>
                <p:tags r:id="rId2"/>
              </p:custDataLst>
            </p:nvPr>
          </p:nvSpPr>
          <p:spPr bwMode="auto">
            <a:xfrm>
              <a:off x="2521723" y="3600371"/>
              <a:ext cx="418310" cy="349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5" y="280"/>
                </a:cxn>
              </a:cxnLst>
              <a:rect l="0" t="0" r="r" b="b"/>
              <a:pathLst>
                <a:path w="335" h="280">
                  <a:moveTo>
                    <a:pt x="0" y="0"/>
                  </a:moveTo>
                  <a:lnTo>
                    <a:pt x="335" y="28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Freeform 14"/>
            <p:cNvSpPr/>
            <p:nvPr>
              <p:custDataLst>
                <p:tags r:id="rId3"/>
              </p:custDataLst>
            </p:nvPr>
          </p:nvSpPr>
          <p:spPr bwMode="auto">
            <a:xfrm>
              <a:off x="3209429" y="2787171"/>
              <a:ext cx="437040" cy="452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363"/>
                </a:cxn>
              </a:cxnLst>
              <a:rect l="0" t="0" r="r" b="b"/>
              <a:pathLst>
                <a:path w="350" h="363">
                  <a:moveTo>
                    <a:pt x="0" y="0"/>
                  </a:moveTo>
                  <a:lnTo>
                    <a:pt x="350" y="363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Oval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61365" y="2510284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6" name="Oval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24535" y="3266111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7" name="Oval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892583" y="3887237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35656" y="3247403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565822" y="3284820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0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2514231" y="2815858"/>
              <a:ext cx="393336" cy="460231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315" y="0"/>
                </a:cxn>
              </a:cxnLst>
              <a:rect l="0" t="0" r="r" b="b"/>
              <a:pathLst>
                <a:path w="315" h="369">
                  <a:moveTo>
                    <a:pt x="0" y="369"/>
                  </a:moveTo>
                  <a:lnTo>
                    <a:pt x="315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895278" y="3451950"/>
              <a:ext cx="668047" cy="7483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3366909" y="3793011"/>
              <a:ext cx="273462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2433066" y="369266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2448370" y="2849422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417960" y="275723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4090218" y="3138893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DF7E88-4C8D-0CA6-C4D3-829F76EC75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右侧上下两张图是否为强连通图：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EA7CF-0DB6-E8CA-4FE6-B64C7F783D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是，是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4EA45A-6844-D6C7-559D-45F27C7A64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是，否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2D26CC-31F6-1E33-0C48-BB9B85AD76B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否，是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41F899-4D1A-C0D7-07C9-8DD6B6DFC4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否，否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5D6FEF7-2136-0F04-AB67-9349A6DDBCA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CFFBC9-6622-E58E-9FE9-40FE06B8033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926F9F5-7761-DFBD-CBAA-3A2B68F4291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AFFA2D-E822-6C5B-0E2F-16F249DB568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E5F5D7-9385-1B6F-B2A4-35A6520E86E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3CD729C-5D05-7242-08D0-372649C9CD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40402" y="2021622"/>
            <a:ext cx="3200875" cy="19416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C52C3C-131A-62D3-8367-A5FD509D00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95950" y="4103441"/>
            <a:ext cx="2330927" cy="200446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E3C82A-475F-561E-AEE6-777DCD9EC69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CB5CCEB-855A-3678-198A-0B6D3DF773B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D54726A-428C-BF39-CC1A-10B0EC465D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7DFA465-5973-99B4-9F68-4EB1FB244E9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4BCE6A0E-79AD-7D05-6CAE-65708192A64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3108505-E37D-F2F1-C0F6-067911B3D5C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15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B7E3DF-0649-0174-BA2E-2471FA0A81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6674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图中节点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的入度为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，出度为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，度为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696D43-0513-7BB5-2974-20CC936618D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E614F8-828C-2AD0-4DAA-4B86D649D1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A4CDEE-59AB-09AF-C19C-89DF7B7EEA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7575" y="2936022"/>
            <a:ext cx="3200875" cy="194163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1F1A15F-5D76-D28E-5F94-06A92160CE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B769F4E-38E4-12A1-F838-A44AFC77C8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24D33E-0390-F320-BA13-5C47A343517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10631B1-4BBD-EDFD-6A38-A1E61899F6F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3FCC2E91-A3E9-0F18-C376-88CC1110459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9B1B5CA-B398-D8FF-4C56-C30EA05CFCE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1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136588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章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</a:t>
            </a:r>
          </a:p>
        </p:txBody>
      </p:sp>
      <p:sp>
        <p:nvSpPr>
          <p:cNvPr id="11" name="Rectangle 6" descr="新闻纸">
            <a:hlinkClick r:id="" action="ppaction://hlinkshowjump?jump=nextslide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7728" y="2601739"/>
            <a:ext cx="3600000" cy="398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.3 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图的遍历</a:t>
            </a:r>
          </a:p>
        </p:txBody>
      </p:sp>
      <p:pic>
        <p:nvPicPr>
          <p:cNvPr id="12" name="图片 11" descr="乐高玩具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67" y="4728108"/>
            <a:ext cx="3077845" cy="2074545"/>
          </a:xfrm>
          <a:prstGeom prst="rect">
            <a:avLst/>
          </a:prstGeom>
        </p:spPr>
      </p:pic>
      <p:sp>
        <p:nvSpPr>
          <p:cNvPr id="13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47728" y="3489020"/>
            <a:ext cx="3600000" cy="398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最短路径</a:t>
            </a:r>
          </a:p>
        </p:txBody>
      </p:sp>
      <p:sp>
        <p:nvSpPr>
          <p:cNvPr id="14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33517" y="3882168"/>
            <a:ext cx="3600000" cy="3987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.6</a:t>
            </a:r>
            <a:r>
              <a:rPr lang="en-US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拓扑排序</a:t>
            </a:r>
          </a:p>
        </p:txBody>
      </p:sp>
      <p:sp>
        <p:nvSpPr>
          <p:cNvPr id="15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47728" y="4376302"/>
            <a:ext cx="3600000" cy="398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AOE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网与关键路径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95400" y="2586326"/>
            <a:ext cx="2856265" cy="1907540"/>
            <a:chOff x="844550" y="2375535"/>
            <a:chExt cx="2856265" cy="1907540"/>
          </a:xfrm>
        </p:grpSpPr>
        <p:grpSp>
          <p:nvGrpSpPr>
            <p:cNvPr id="22" name="组合 21"/>
            <p:cNvGrpSpPr/>
            <p:nvPr/>
          </p:nvGrpSpPr>
          <p:grpSpPr>
            <a:xfrm>
              <a:off x="844550" y="2375535"/>
              <a:ext cx="2101215" cy="1907540"/>
              <a:chOff x="520608" y="500043"/>
              <a:chExt cx="1482451" cy="1346106"/>
            </a:xfrm>
            <a:gradFill>
              <a:gsLst>
                <a:gs pos="0">
                  <a:srgbClr val="F39801"/>
                </a:gs>
                <a:gs pos="100000">
                  <a:srgbClr val="FC9A48"/>
                </a:gs>
              </a:gsLst>
              <a:lin ang="16200000" scaled="1"/>
            </a:gradFill>
          </p:grpSpPr>
          <p:grpSp>
            <p:nvGrpSpPr>
              <p:cNvPr id="25" name="组合 79"/>
              <p:cNvGrpSpPr/>
              <p:nvPr/>
            </p:nvGrpSpPr>
            <p:grpSpPr bwMode="auto">
              <a:xfrm>
                <a:off x="642907" y="500043"/>
                <a:ext cx="1285883" cy="1346106"/>
                <a:chOff x="6379728" y="2488774"/>
                <a:chExt cx="2513016" cy="2513016"/>
              </a:xfrm>
              <a:grpFill/>
            </p:grpSpPr>
            <p:sp>
              <p:nvSpPr>
                <p:cNvPr id="28" name="任意多边形 82"/>
                <p:cNvSpPr/>
                <p:nvPr>
                  <p:custDataLst>
                    <p:tags r:id="rId12"/>
                  </p:custDataLst>
                </p:nvPr>
              </p:nvSpPr>
              <p:spPr>
                <a:xfrm rot="3738964">
                  <a:off x="6379728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任意多边形 83"/>
                <p:cNvSpPr/>
                <p:nvPr>
                  <p:custDataLst>
                    <p:tags r:id="rId13"/>
                  </p:custDataLst>
                </p:nvPr>
              </p:nvSpPr>
              <p:spPr>
                <a:xfrm rot="16377237">
                  <a:off x="6397684" y="2507018"/>
                  <a:ext cx="2476802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6" name="文本框 2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20608" y="1243969"/>
                <a:ext cx="1482451" cy="23794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1600" dirty="0">
                    <a:solidFill>
                      <a:schemeClr val="lt1"/>
                    </a:solidFill>
                  </a:rPr>
                  <a:t>CONTENTS</a:t>
                </a:r>
              </a:p>
            </p:txBody>
          </p:sp>
          <p:sp>
            <p:nvSpPr>
              <p:cNvPr id="27" name="文本框 20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30365" y="750133"/>
                <a:ext cx="862938" cy="2599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contourClr>
                    <a:srgbClr val="DDDDDD"/>
                  </a:contourClr>
                </a:sp3d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zh-CN" altLang="en-US" spc="150" dirty="0">
                    <a:ln w="11430"/>
                    <a:solidFill>
                      <a:schemeClr val="lt1"/>
                    </a:solidFill>
                  </a:rPr>
                  <a:t>提纲</a:t>
                </a:r>
              </a:p>
            </p:txBody>
          </p:sp>
        </p:grpSp>
        <p:sp>
          <p:nvSpPr>
            <p:cNvPr id="23" name="等腰三角形 22"/>
            <p:cNvSpPr/>
            <p:nvPr>
              <p:custDataLst>
                <p:tags r:id="rId9"/>
              </p:custDataLst>
            </p:nvPr>
          </p:nvSpPr>
          <p:spPr>
            <a:xfrm rot="5400000">
              <a:off x="3239730" y="3507918"/>
              <a:ext cx="523220" cy="39895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0" name="Rectangle 6" descr="新闻纸">
            <a:hlinkClick r:id="" action="ppaction://hlinkshowjump?jump=nextslide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728" y="1714458"/>
            <a:ext cx="3600000" cy="398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7.1 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图的基本概念</a:t>
            </a:r>
          </a:p>
        </p:txBody>
      </p:sp>
      <p:sp>
        <p:nvSpPr>
          <p:cNvPr id="31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33517" y="2155027"/>
            <a:ext cx="3600000" cy="3987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7.2 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图的存储结构</a:t>
            </a:r>
          </a:p>
        </p:txBody>
      </p:sp>
      <p:sp>
        <p:nvSpPr>
          <p:cNvPr id="35" name="Rectangle 6" descr="新闻纸">
            <a:hlinkClick r:id="" action="ppaction://hlinkshowjump?jump=nextslide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33517" y="3042865"/>
            <a:ext cx="3600000" cy="3987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7.4 </a:t>
            </a:r>
            <a:r>
              <a:rPr lang="zh-CN" altLang="en-US" sz="2000" spc="50" dirty="0">
                <a:ln w="11430">
                  <a:noFill/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生成树和最小生成树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14" grpId="0" bldLvl="0" animBg="1"/>
      <p:bldP spid="15" grpId="0" bldLvl="0" animBg="1"/>
      <p:bldP spid="30" grpId="0" bldLvl="0" animBg="1"/>
      <p:bldP spid="31" grpId="0" bldLvl="0" animBg="1"/>
      <p:bldP spid="3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35170" y="3151290"/>
            <a:ext cx="6823687" cy="1291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252095" indent="-252095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邻接矩阵是表示顶点之间邻接关系的矩阵。设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G=(V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是含有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）个顶点的图，各顶点的编号为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的邻接矩阵数组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阶方阵。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235741" y="1363553"/>
            <a:ext cx="3082334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7.2.1 </a:t>
              </a:r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邻接矩阵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4260" y="2103833"/>
            <a:ext cx="3732477" cy="3886565"/>
            <a:chOff x="624260" y="2103833"/>
            <a:chExt cx="3732477" cy="388656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2443" r="7739" b="5173"/>
            <a:stretch>
              <a:fillRect/>
            </a:stretch>
          </p:blipFill>
          <p:spPr>
            <a:xfrm>
              <a:off x="624260" y="2103833"/>
              <a:ext cx="3732477" cy="388656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359682" y="2967789"/>
              <a:ext cx="11214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邻接矩阵存储方法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09822" y="1492333"/>
            <a:ext cx="5388938" cy="5206264"/>
            <a:chOff x="709822" y="1492333"/>
            <a:chExt cx="5388938" cy="5206264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7201" r="6180"/>
            <a:stretch>
              <a:fillRect/>
            </a:stretch>
          </p:blipFill>
          <p:spPr>
            <a:xfrm>
              <a:off x="709822" y="1492333"/>
              <a:ext cx="5388938" cy="5206264"/>
            </a:xfrm>
            <a:prstGeom prst="rect">
              <a:avLst/>
            </a:prstGeom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029413" y="3108529"/>
              <a:ext cx="2611106" cy="55308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不带权图和带权图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207903" y="1796193"/>
            <a:ext cx="5807635" cy="1500198"/>
            <a:chOff x="1071538" y="642918"/>
            <a:chExt cx="6215106" cy="1500198"/>
          </a:xfrm>
        </p:grpSpPr>
        <p:sp>
          <p:nvSpPr>
            <p:cNvPr id="41" name="TextBox 4"/>
            <p:cNvSpPr txBox="1"/>
            <p:nvPr/>
          </p:nvSpPr>
          <p:spPr>
            <a:xfrm>
              <a:off x="1071538" y="642918"/>
              <a:ext cx="335758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）如果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是不带权图，则：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1857356" y="1520148"/>
              <a:ext cx="1118207" cy="3638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A[</a:t>
              </a:r>
              <a:r>
                <a:rPr kumimoji="0" lang="en-US" altLang="zh-CN" sz="160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][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</a:t>
              </a:r>
            </a:p>
          </p:txBody>
        </p:sp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355397" y="1285860"/>
              <a:ext cx="3931247" cy="3638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   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若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)∈E(G)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或者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&lt;</a:t>
              </a:r>
              <a:r>
                <a:rPr kumimoji="0" lang="en-US" altLang="zh-CN" sz="160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60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&gt;∈E(G)</a:t>
              </a:r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3346771" y="1779268"/>
              <a:ext cx="1582419" cy="3638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   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其他</a:t>
              </a:r>
            </a:p>
          </p:txBody>
        </p:sp>
        <p:sp>
          <p:nvSpPr>
            <p:cNvPr id="45" name="AutoShape 2"/>
            <p:cNvSpPr/>
            <p:nvPr>
              <p:custDataLst>
                <p:tags r:id="rId2"/>
              </p:custDataLst>
            </p:nvPr>
          </p:nvSpPr>
          <p:spPr bwMode="auto">
            <a:xfrm>
              <a:off x="3057514" y="1400305"/>
              <a:ext cx="195174" cy="554949"/>
            </a:xfrm>
            <a:prstGeom prst="leftBrace">
              <a:avLst>
                <a:gd name="adj1" fmla="val 23665"/>
                <a:gd name="adj2" fmla="val 50000"/>
              </a:avLst>
            </a:prstGeom>
            <a:ln w="19050">
              <a:solidFill>
                <a:schemeClr val="accent2"/>
              </a:solidFill>
              <a:tailEnd type="non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126000" tIns="0" rIns="0" bIns="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78688" y="3585649"/>
            <a:ext cx="5936850" cy="1785950"/>
            <a:chOff x="1071538" y="2428868"/>
            <a:chExt cx="6929486" cy="1785950"/>
          </a:xfrm>
        </p:grpSpPr>
        <p:sp>
          <p:nvSpPr>
            <p:cNvPr id="47" name="TextBox 12"/>
            <p:cNvSpPr txBox="1"/>
            <p:nvPr/>
          </p:nvSpPr>
          <p:spPr>
            <a:xfrm>
              <a:off x="1071538" y="2428868"/>
              <a:ext cx="485778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）如果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是带权图，则：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1978834" y="3562432"/>
              <a:ext cx="916754" cy="3380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A[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][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]=</a:t>
              </a: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3275118" y="3214686"/>
              <a:ext cx="4725906" cy="3380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若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并且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)∈E(G)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或者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&lt;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&gt;∈E(G)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275118" y="3538701"/>
              <a:ext cx="1475107" cy="3380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    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若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51" name="AutoShape 13"/>
            <p:cNvSpPr/>
            <p:nvPr>
              <p:custDataLst>
                <p:tags r:id="rId1"/>
              </p:custDataLst>
            </p:nvPr>
          </p:nvSpPr>
          <p:spPr bwMode="auto">
            <a:xfrm>
              <a:off x="3033238" y="3321019"/>
              <a:ext cx="181440" cy="725271"/>
            </a:xfrm>
            <a:prstGeom prst="leftBrace">
              <a:avLst>
                <a:gd name="adj1" fmla="val 33287"/>
                <a:gd name="adj2" fmla="val 50000"/>
              </a:avLst>
            </a:prstGeom>
            <a:ln w="19050">
              <a:solidFill>
                <a:schemeClr val="accent2"/>
              </a:solidFill>
              <a:tailEnd type="non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126000" tIns="0" rIns="0" bIns="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275118" y="3876759"/>
              <a:ext cx="1613974" cy="3380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∞ 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0" 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其他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0" y="1244433"/>
            <a:ext cx="3365402" cy="4646688"/>
          </a:xfrm>
          <a:prstGeom prst="rect">
            <a:avLst/>
          </a:prstGeom>
        </p:spPr>
      </p:pic>
      <p:grpSp>
        <p:nvGrpSpPr>
          <p:cNvPr id="13" name="组合 39"/>
          <p:cNvGrpSpPr/>
          <p:nvPr/>
        </p:nvGrpSpPr>
        <p:grpSpPr>
          <a:xfrm>
            <a:off x="5474343" y="1372078"/>
            <a:ext cx="2000263" cy="2306198"/>
            <a:chOff x="1785918" y="3786190"/>
            <a:chExt cx="1843238" cy="2162060"/>
          </a:xfrm>
        </p:grpSpPr>
        <p:sp>
          <p:nvSpPr>
            <p:cNvPr id="14" name="Line 2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656096" y="4001638"/>
              <a:ext cx="11788" cy="393477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2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673242" y="4742099"/>
              <a:ext cx="1071" cy="35265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Freeform 25"/>
            <p:cNvSpPr/>
            <p:nvPr>
              <p:custDataLst>
                <p:tags r:id="rId8"/>
              </p:custDataLst>
            </p:nvPr>
          </p:nvSpPr>
          <p:spPr bwMode="auto">
            <a:xfrm>
              <a:off x="2824345" y="4592418"/>
              <a:ext cx="465095" cy="1134"/>
            </a:xfrm>
            <a:custGeom>
              <a:avLst/>
              <a:gdLst/>
              <a:ahLst/>
              <a:cxnLst>
                <a:cxn ang="0">
                  <a:pos x="434" y="0"/>
                </a:cxn>
                <a:cxn ang="0">
                  <a:pos x="0" y="22"/>
                </a:cxn>
              </a:cxnLst>
              <a:rect l="0" t="0" r="r" b="b"/>
              <a:pathLst>
                <a:path w="434" h="22">
                  <a:moveTo>
                    <a:pt x="434" y="0"/>
                  </a:moveTo>
                  <a:lnTo>
                    <a:pt x="0" y="22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118129" y="4595820"/>
              <a:ext cx="384722" cy="113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Freeform 23"/>
            <p:cNvSpPr/>
            <p:nvPr>
              <p:custDataLst>
                <p:tags r:id="rId10"/>
              </p:custDataLst>
            </p:nvPr>
          </p:nvSpPr>
          <p:spPr bwMode="auto">
            <a:xfrm>
              <a:off x="2033469" y="4697875"/>
              <a:ext cx="503675" cy="446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Freeform 22"/>
            <p:cNvSpPr/>
            <p:nvPr>
              <p:custDataLst>
                <p:tags r:id="rId11"/>
              </p:custDataLst>
            </p:nvPr>
          </p:nvSpPr>
          <p:spPr bwMode="auto">
            <a:xfrm>
              <a:off x="2787909" y="4699009"/>
              <a:ext cx="571189" cy="455843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Freeform 21"/>
            <p:cNvSpPr/>
            <p:nvPr>
              <p:custDataLst>
                <p:tags r:id="rId12"/>
              </p:custDataLst>
            </p:nvPr>
          </p:nvSpPr>
          <p:spPr bwMode="auto">
            <a:xfrm>
              <a:off x="2833990" y="4020914"/>
              <a:ext cx="498316" cy="400279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032397" y="4037924"/>
              <a:ext cx="521893" cy="4195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Oval 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00298" y="3786190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18926" y="44030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291583" y="44030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5" name="Oval 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85918" y="44030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6" name="Oval 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17854" y="5059600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1862219" y="5594462"/>
              <a:ext cx="1766937" cy="3537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）一个有向图</a:t>
              </a:r>
            </a:p>
          </p:txBody>
        </p:sp>
      </p:grpSp>
      <p:sp>
        <p:nvSpPr>
          <p:cNvPr id="28" name="右箭头 27"/>
          <p:cNvSpPr/>
          <p:nvPr>
            <p:custDataLst>
              <p:tags r:id="rId1"/>
            </p:custDataLst>
          </p:nvPr>
        </p:nvSpPr>
        <p:spPr>
          <a:xfrm>
            <a:off x="7831796" y="2157896"/>
            <a:ext cx="428628" cy="285752"/>
          </a:xfrm>
          <a:prstGeom prst="righ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  <a:gs pos="0">
                <a:srgbClr val="3B3E4D">
                  <a:lumMod val="98000"/>
                  <a:lumOff val="2000"/>
                </a:srgbClr>
              </a:gs>
              <a:gs pos="50000">
                <a:srgbClr val="3B3E4D"/>
              </a:gs>
              <a:gs pos="100000">
                <a:srgbClr val="3B3E4D">
                  <a:lumMod val="99000"/>
                </a:srgbClr>
              </a:gs>
            </a:gsLst>
            <a:lin ang="5400000" scaled="0"/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46176" y="1300640"/>
            <a:ext cx="2428892" cy="2000264"/>
          </a:xfrm>
          <a:prstGeom prst="rect">
            <a:avLst/>
          </a:prstGeom>
          <a:solidFill>
            <a:schemeClr val="lt1"/>
          </a:solidFill>
          <a:ln>
            <a:solidFill>
              <a:schemeClr val="accent5"/>
            </a:solidFill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16000" tIns="108000" rIns="0" bIns="108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[0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[0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[0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[0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[1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</p:txBody>
      </p:sp>
      <p:grpSp>
        <p:nvGrpSpPr>
          <p:cNvPr id="30" name="组合 72"/>
          <p:cNvGrpSpPr/>
          <p:nvPr/>
        </p:nvGrpSpPr>
        <p:grpSpPr>
          <a:xfrm>
            <a:off x="8699443" y="3515218"/>
            <a:ext cx="3061443" cy="2320219"/>
            <a:chOff x="4368077" y="2857496"/>
            <a:chExt cx="3061443" cy="2320219"/>
          </a:xfrm>
        </p:grpSpPr>
        <p:graphicFrame>
          <p:nvGraphicFramePr>
            <p:cNvPr id="31" name="Object 3"/>
            <p:cNvGraphicFramePr>
              <a:graphicFrameLocks noChangeAspect="1"/>
            </p:cNvGraphicFramePr>
            <p:nvPr/>
          </p:nvGraphicFramePr>
          <p:xfrm>
            <a:off x="4368077" y="3601750"/>
            <a:ext cx="2000264" cy="1575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257300" imgH="990600" progId="">
                    <p:embed/>
                  </p:oleObj>
                </mc:Choice>
                <mc:Fallback>
                  <p:oleObj r:id="rId21" imgW="1257300" imgH="9906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077" y="3601750"/>
                          <a:ext cx="2000264" cy="1575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下箭头 31"/>
            <p:cNvSpPr/>
            <p:nvPr>
              <p:custDataLst>
                <p:tags r:id="rId5"/>
              </p:custDataLst>
            </p:nvPr>
          </p:nvSpPr>
          <p:spPr>
            <a:xfrm>
              <a:off x="5357818" y="2857496"/>
              <a:ext cx="214314" cy="428628"/>
            </a:xfrm>
            <a:prstGeom prst="downArrow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  <a:gs pos="0">
                  <a:srgbClr val="3B3E4D">
                    <a:lumMod val="98000"/>
                    <a:lumOff val="2000"/>
                  </a:srgbClr>
                </a:gs>
                <a:gs pos="50000">
                  <a:srgbClr val="3B3E4D"/>
                </a:gs>
                <a:gs pos="100000">
                  <a:srgbClr val="3B3E4D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5252"/>
                </a:solidFill>
              </a:endParaRPr>
            </a:p>
          </p:txBody>
        </p:sp>
        <p:sp>
          <p:nvSpPr>
            <p:cNvPr id="33" name="TextBox 61"/>
            <p:cNvSpPr txBox="1"/>
            <p:nvPr/>
          </p:nvSpPr>
          <p:spPr>
            <a:xfrm>
              <a:off x="5572132" y="2857496"/>
              <a:ext cx="185738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更直观的表示</a:t>
              </a:r>
            </a:p>
          </p:txBody>
        </p:sp>
      </p:grpSp>
      <p:grpSp>
        <p:nvGrpSpPr>
          <p:cNvPr id="34" name="组合 73"/>
          <p:cNvGrpSpPr/>
          <p:nvPr/>
        </p:nvGrpSpPr>
        <p:grpSpPr>
          <a:xfrm>
            <a:off x="9046242" y="4158160"/>
            <a:ext cx="2714644" cy="2225688"/>
            <a:chOff x="4714876" y="3500438"/>
            <a:chExt cx="2714644" cy="2225688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714876" y="3500438"/>
              <a:ext cx="1928826" cy="1857388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66"/>
            <p:cNvSpPr txBox="1"/>
            <p:nvPr/>
          </p:nvSpPr>
          <p:spPr>
            <a:xfrm>
              <a:off x="6429388" y="5357826"/>
              <a:ext cx="100013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不对称</a:t>
              </a:r>
            </a:p>
          </p:txBody>
        </p:sp>
      </p:grpSp>
      <p:grpSp>
        <p:nvGrpSpPr>
          <p:cNvPr id="37" name="组合 74"/>
          <p:cNvGrpSpPr/>
          <p:nvPr/>
        </p:nvGrpSpPr>
        <p:grpSpPr>
          <a:xfrm>
            <a:off x="4261071" y="5303313"/>
            <a:ext cx="4429156" cy="896901"/>
            <a:chOff x="3500430" y="5592922"/>
            <a:chExt cx="4429156" cy="896901"/>
          </a:xfrm>
        </p:grpSpPr>
        <p:sp>
          <p:nvSpPr>
            <p:cNvPr id="38" name="TextBox 67"/>
            <p:cNvSpPr txBox="1"/>
            <p:nvPr/>
          </p:nvSpPr>
          <p:spPr>
            <a:xfrm>
              <a:off x="4429124" y="5857894"/>
              <a:ext cx="350046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有向图的邻接矩阵不一定对称！</a:t>
              </a:r>
            </a:p>
          </p:txBody>
        </p:sp>
        <p:grpSp>
          <p:nvGrpSpPr>
            <p:cNvPr id="39" name="组合 68"/>
            <p:cNvGrpSpPr/>
            <p:nvPr/>
          </p:nvGrpSpPr>
          <p:grpSpPr>
            <a:xfrm>
              <a:off x="3500430" y="5592922"/>
              <a:ext cx="896901" cy="896901"/>
              <a:chOff x="388951" y="5103867"/>
              <a:chExt cx="896901" cy="896901"/>
            </a:xfrm>
          </p:grpSpPr>
          <p:sp>
            <p:nvSpPr>
              <p:cNvPr id="40" name="椭圆 39"/>
              <p:cNvSpPr/>
              <p:nvPr>
                <p:custDataLst>
                  <p:tags r:id="rId3"/>
                </p:custDataLst>
              </p:nvPr>
            </p:nvSpPr>
            <p:spPr>
              <a:xfrm>
                <a:off x="388951" y="5103867"/>
                <a:ext cx="896901" cy="89690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4200000" scaled="0"/>
                <a:tileRect/>
              </a:gradFill>
              <a:ln w="12700">
                <a:gradFill>
                  <a:gsLst>
                    <a:gs pos="0">
                      <a:srgbClr val="FFFFFF"/>
                    </a:gs>
                    <a:gs pos="89000">
                      <a:srgbClr val="D9D9D9">
                        <a:lumMod val="85000"/>
                      </a:srgbClr>
                    </a:gs>
                  </a:gsLst>
                  <a:lin ang="4200000" scaled="0"/>
                </a:gradFill>
              </a:ln>
              <a:effectLst>
                <a:outerShdw blurRad="254000" dist="127000" dir="42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525252"/>
                  </a:solidFill>
                </a:endParaRPr>
              </a:p>
            </p:txBody>
          </p:sp>
          <p:sp>
            <p:nvSpPr>
              <p:cNvPr id="41" name="椭圆 40"/>
              <p:cNvSpPr/>
              <p:nvPr>
                <p:custDataLst>
                  <p:tags r:id="rId4"/>
                </p:custDataLst>
              </p:nvPr>
            </p:nvSpPr>
            <p:spPr>
              <a:xfrm>
                <a:off x="479938" y="5204902"/>
                <a:ext cx="714380" cy="7143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525252"/>
                  </a:solidFill>
                </a:endParaRPr>
              </a:p>
            </p:txBody>
          </p:sp>
          <p:sp>
            <p:nvSpPr>
              <p:cNvPr id="42" name="文本框 14"/>
              <p:cNvSpPr txBox="1"/>
              <p:nvPr/>
            </p:nvSpPr>
            <p:spPr>
              <a:xfrm>
                <a:off x="525185" y="5431228"/>
                <a:ext cx="6400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  <a:endPara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316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邻接矩阵的特点</a:t>
            </a:r>
          </a:p>
        </p:txBody>
      </p:sp>
      <p:sp>
        <p:nvSpPr>
          <p:cNvPr id="26" name="TextBox 60"/>
          <p:cNvSpPr txBox="1"/>
          <p:nvPr/>
        </p:nvSpPr>
        <p:spPr>
          <a:xfrm>
            <a:off x="288757" y="963827"/>
            <a:ext cx="8325853" cy="5631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图的邻接矩阵表示是唯一的。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对于含有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个顶点的图，采用邻接矩阵存储时，无论是有向图还是无向图，也无论边的数目是多少，其存储空间均为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，所以邻接矩阵适合于存储边数较多的稠密图。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无向图的邻接矩阵一定是一个对称矩阵。因此在顶点个数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很大时可以采用对称矩阵的压缩存储方法减少存储空间。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对于无向图，邻接矩阵的第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行（或第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列）非零元素（或非∞元素）的个数正好是顶点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的度。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有向图，邻接矩阵的第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行（或第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列）非零元素（或非∞元素）的个数正好是顶点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的出度（或入度）。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用邻接矩阵方法存储图，确定任意两个顶点之间是否有边相连的时间为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0862" y="1592343"/>
            <a:ext cx="3365402" cy="4646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752" y="150212"/>
            <a:ext cx="20116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图邻接矩阵类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96000" y="1607056"/>
            <a:ext cx="4826823" cy="4704575"/>
            <a:chOff x="6508390" y="1671394"/>
            <a:chExt cx="4826823" cy="47045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/>
            <a:stretch>
              <a:fillRect/>
            </a:stretch>
          </p:blipFill>
          <p:spPr>
            <a:xfrm>
              <a:off x="6508390" y="1671394"/>
              <a:ext cx="4826823" cy="4704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12820" y="2954729"/>
              <a:ext cx="192882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图的邻接矩阵类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MatGraph</a:t>
              </a:r>
            </a:p>
          </p:txBody>
        </p:sp>
      </p:grpSp>
      <p:sp>
        <p:nvSpPr>
          <p:cNvPr id="18" name="TextBox 4"/>
          <p:cNvSpPr txBox="1"/>
          <p:nvPr>
            <p:custDataLst>
              <p:tags r:id="rId1"/>
            </p:custDataLst>
          </p:nvPr>
        </p:nvSpPr>
        <p:spPr>
          <a:xfrm>
            <a:off x="135115" y="1893122"/>
            <a:ext cx="7400575" cy="2941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import copy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INF=0x3f3f3f3f		   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表示∞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		   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图邻接矩阵类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__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=0,e=0):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构造方法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self.edges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=[]	   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邻接矩阵数组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self.vexs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=[]	       #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vexs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存放顶点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的信息，暂未用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=n               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=e		   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图的基本运算算法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88528" y="2697415"/>
            <a:ext cx="1643074" cy="3225026"/>
            <a:chOff x="1285852" y="2215348"/>
            <a:chExt cx="1643074" cy="3225026"/>
          </a:xfrm>
        </p:grpSpPr>
        <p:sp>
          <p:nvSpPr>
            <p:cNvPr id="20" name="TextBox 6"/>
            <p:cNvSpPr txBox="1"/>
            <p:nvPr/>
          </p:nvSpPr>
          <p:spPr>
            <a:xfrm>
              <a:off x="1285852" y="5072074"/>
              <a:ext cx="164307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邻接矩阵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数组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571472" y="3643314"/>
              <a:ext cx="2857520" cy="1588"/>
            </a:xfrm>
            <a:prstGeom prst="straightConnector1">
              <a:avLst/>
            </a:prstGeom>
            <a:ln w="12700">
              <a:solidFill>
                <a:srgbClr val="525252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4146941" y="1909681"/>
            <a:ext cx="2442342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创建图的邻接矩阵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9" y="1713815"/>
            <a:ext cx="3365402" cy="4646688"/>
          </a:xfrm>
          <a:prstGeom prst="rect">
            <a:avLst/>
          </a:prstGeom>
        </p:spPr>
      </p:pic>
      <p:sp>
        <p:nvSpPr>
          <p:cNvPr id="14" name="TextBox 7"/>
          <p:cNvSpPr txBox="1"/>
          <p:nvPr>
            <p:custDataLst>
              <p:tags r:id="rId1"/>
            </p:custDataLst>
          </p:nvPr>
        </p:nvSpPr>
        <p:spPr>
          <a:xfrm>
            <a:off x="4088953" y="2714122"/>
            <a:ext cx="2286016" cy="9740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9"/>
              </a:buBlip>
            </a:pPr>
            <a:r>
              <a: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邻接矩阵数组</a:t>
            </a:r>
            <a:r>
              <a:rPr lang="en-US" altLang="zh-CN" sz="18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9"/>
              </a:buBlip>
            </a:pPr>
            <a:r>
              <a: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顶点数</a:t>
            </a:r>
            <a:r>
              <a:rPr lang="en-US" altLang="zh-CN" sz="18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9"/>
              </a:buBlip>
            </a:pPr>
            <a:r>
              <a: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边数</a:t>
            </a:r>
            <a:r>
              <a:rPr lang="en-US" altLang="zh-CN" sz="18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15" name="TextBox 8"/>
          <p:cNvSpPr txBox="1"/>
          <p:nvPr>
            <p:custDataLst>
              <p:tags r:id="rId2"/>
            </p:custDataLst>
          </p:nvPr>
        </p:nvSpPr>
        <p:spPr>
          <a:xfrm>
            <a:off x="7232225" y="2987732"/>
            <a:ext cx="1428760" cy="368300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邻接矩阵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16" name="TextBox 9"/>
          <p:cNvSpPr txBox="1"/>
          <p:nvPr>
            <p:custDataLst>
              <p:tags r:id="rId3"/>
            </p:custDataLst>
          </p:nvPr>
        </p:nvSpPr>
        <p:spPr>
          <a:xfrm>
            <a:off x="3946077" y="3961625"/>
            <a:ext cx="8143932" cy="13944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CreateMatGraph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self,a,n,e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通过数组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建立图的邻接矩阵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=n                   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置顶点数和边数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=e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self.edges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copy.deepcopy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(a)    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深拷贝</a:t>
            </a:r>
          </a:p>
        </p:txBody>
      </p:sp>
      <p:sp>
        <p:nvSpPr>
          <p:cNvPr id="17" name="右箭头 16"/>
          <p:cNvSpPr/>
          <p:nvPr>
            <p:custDataLst>
              <p:tags r:id="rId4"/>
            </p:custDataLst>
          </p:nvPr>
        </p:nvSpPr>
        <p:spPr>
          <a:xfrm>
            <a:off x="6446407" y="2999874"/>
            <a:ext cx="571504" cy="285752"/>
          </a:xfrm>
          <a:prstGeom prst="righ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  <a:gs pos="0">
                <a:srgbClr val="3B3E4D">
                  <a:lumMod val="98000"/>
                  <a:lumOff val="2000"/>
                </a:srgbClr>
              </a:gs>
              <a:gs pos="50000">
                <a:srgbClr val="3B3E4D"/>
              </a:gs>
              <a:gs pos="100000">
                <a:srgbClr val="3B3E4D">
                  <a:lumMod val="99000"/>
                </a:srgbClr>
              </a:gs>
            </a:gsLst>
            <a:lin ang="5400000" scaled="0"/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35544" y="1090132"/>
            <a:ext cx="3136542" cy="517275"/>
            <a:chOff x="1359185" y="2304668"/>
            <a:chExt cx="2144055" cy="480002"/>
          </a:xfrm>
        </p:grpSpPr>
        <p:sp>
          <p:nvSpPr>
            <p:cNvPr id="19" name="矩形: 圆角 28"/>
            <p:cNvSpPr/>
            <p:nvPr>
              <p:custDataLst>
                <p:tags r:id="rId5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1359185" y="2405242"/>
              <a:ext cx="2144055" cy="31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图基本运算在邻接矩阵中的实现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338252" y="1849531"/>
            <a:ext cx="7185496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DispMatGraph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(self):	   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输出图的邻接矩阵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for j in range(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self.edges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][j]==INF: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print("%4s"%("∞"),end=' ')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else: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	  print("%5d" %(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self.edges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][j]),end=' ')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print()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868" y="990629"/>
            <a:ext cx="10734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输出图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99" y="1907393"/>
            <a:ext cx="3713926" cy="38684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135597F-83E5-24EC-D15C-F05FDBA2D453}"/>
              </a:ext>
            </a:extLst>
          </p:cNvPr>
          <p:cNvSpPr/>
          <p:nvPr/>
        </p:nvSpPr>
        <p:spPr>
          <a:xfrm>
            <a:off x="4409162" y="2874723"/>
            <a:ext cx="2893512" cy="713984"/>
          </a:xfrm>
          <a:prstGeom prst="wedgeRectCallout">
            <a:avLst>
              <a:gd name="adj1" fmla="val -60898"/>
              <a:gd name="adj2" fmla="val 896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表示显示宽度为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，无穷符号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字符宽度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77220" y="3047320"/>
            <a:ext cx="4308979" cy="316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__name__ == '__main__':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g=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MatGraph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n,e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=5,5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a=[ [0,8,INF,5,INF],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[INF,0,3,INF,INF],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[INF,INF,0,INF,6],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[INF,INF,9,0,INF],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[INF,INF,INF,INF,0]]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g.CreateMatGraph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a,n,e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g.DispMatGraph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657778" y="1460413"/>
            <a:ext cx="1408711" cy="517274"/>
            <a:chOff x="1396240" y="2304668"/>
            <a:chExt cx="2107000" cy="480002"/>
          </a:xfrm>
        </p:grpSpPr>
        <p:sp>
          <p:nvSpPr>
            <p:cNvPr id="19" name="矩形: 圆角 18"/>
            <p:cNvSpPr/>
            <p:nvPr>
              <p:custDataLst>
                <p:tags r:id="rId1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程序验证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6067" y="4072365"/>
            <a:ext cx="30861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1370981" y="1204196"/>
            <a:ext cx="2694665" cy="2286016"/>
            <a:chOff x="1714480" y="4714884"/>
            <a:chExt cx="2694665" cy="2286016"/>
          </a:xfrm>
        </p:grpSpPr>
        <p:sp>
          <p:nvSpPr>
            <p:cNvPr id="13" name="Freeform 16"/>
            <p:cNvSpPr/>
            <p:nvPr>
              <p:custDataLst>
                <p:tags r:id="rId1"/>
              </p:custDataLst>
            </p:nvPr>
          </p:nvSpPr>
          <p:spPr bwMode="auto">
            <a:xfrm>
              <a:off x="2700943" y="5792499"/>
              <a:ext cx="412066" cy="40784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330" y="0"/>
                </a:cxn>
              </a:cxnLst>
              <a:rect l="0" t="0" r="r" b="b"/>
              <a:pathLst>
                <a:path w="330" h="327">
                  <a:moveTo>
                    <a:pt x="0" y="327"/>
                  </a:moveTo>
                  <a:lnTo>
                    <a:pt x="33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Freeform 15"/>
            <p:cNvSpPr/>
            <p:nvPr>
              <p:custDataLst>
                <p:tags r:id="rId2"/>
              </p:custDataLst>
            </p:nvPr>
          </p:nvSpPr>
          <p:spPr bwMode="auto">
            <a:xfrm>
              <a:off x="2011668" y="5804971"/>
              <a:ext cx="418310" cy="349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5" y="280"/>
                </a:cxn>
              </a:cxnLst>
              <a:rect l="0" t="0" r="r" b="b"/>
              <a:pathLst>
                <a:path w="335" h="280">
                  <a:moveTo>
                    <a:pt x="0" y="0"/>
                  </a:moveTo>
                  <a:lnTo>
                    <a:pt x="335" y="28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Freeform 14"/>
            <p:cNvSpPr/>
            <p:nvPr>
              <p:custDataLst>
                <p:tags r:id="rId3"/>
              </p:custDataLst>
            </p:nvPr>
          </p:nvSpPr>
          <p:spPr bwMode="auto">
            <a:xfrm>
              <a:off x="2699374" y="4991771"/>
              <a:ext cx="437040" cy="452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363"/>
                </a:cxn>
              </a:cxnLst>
              <a:rect l="0" t="0" r="r" b="b"/>
              <a:pathLst>
                <a:path w="350" h="363">
                  <a:moveTo>
                    <a:pt x="0" y="0"/>
                  </a:moveTo>
                  <a:lnTo>
                    <a:pt x="350" y="363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51310" y="4714884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14480" y="5470711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82528" y="6091837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25601" y="5452003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5767" y="5489420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2004176" y="5020458"/>
              <a:ext cx="393336" cy="460231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315" y="0"/>
                </a:cxn>
              </a:cxnLst>
              <a:rect l="0" t="0" r="r" b="b"/>
              <a:pathLst>
                <a:path w="315" h="369">
                  <a:moveTo>
                    <a:pt x="0" y="369"/>
                  </a:moveTo>
                  <a:lnTo>
                    <a:pt x="315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385223" y="5656550"/>
              <a:ext cx="668047" cy="7483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2856854" y="5997611"/>
              <a:ext cx="273462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1923011" y="589726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938315" y="5054022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2907905" y="496183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3580163" y="5388800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1900802" y="6715148"/>
              <a:ext cx="2060338" cy="285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一个带权有向图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例题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913200" y="1152180"/>
            <a:ext cx="79408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7.2】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一个含有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个顶点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条边的图采用邻接矩阵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存储，设计以下算法：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）该图为无向图，求其中顶点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）该图为有向图，求该图中顶点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的出度和入度。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4454597" y="3490777"/>
            <a:ext cx="6858048" cy="244094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Degree1(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g,v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	 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无向图邻接矩阵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中求顶点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d=0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j in range(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统计第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行的非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非∞元素个数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[v][j]!=0 and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[v][j]!=INF: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	d+=1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return d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6" y="1597114"/>
            <a:ext cx="3365402" cy="4646688"/>
          </a:xfrm>
          <a:prstGeom prst="rect">
            <a:avLst/>
          </a:prstGeom>
        </p:spPr>
      </p:pic>
      <p:sp>
        <p:nvSpPr>
          <p:cNvPr id="14" name="TextBox 9"/>
          <p:cNvSpPr txBox="1"/>
          <p:nvPr>
            <p:custDataLst>
              <p:tags r:id="rId2"/>
            </p:custDataLst>
          </p:nvPr>
        </p:nvSpPr>
        <p:spPr>
          <a:xfrm>
            <a:off x="4454597" y="2712735"/>
            <a:ext cx="6858048" cy="59436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无向图，求其中顶点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ldLvl="0" animBg="1"/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592071" y="2151633"/>
            <a:ext cx="3501022" cy="3493337"/>
          </a:xfrm>
          <a:prstGeom prst="rect">
            <a:avLst/>
          </a:prstGeom>
        </p:spPr>
      </p:pic>
      <p:sp>
        <p:nvSpPr>
          <p:cNvPr id="6" name="TextBox 4"/>
          <p:cNvSpPr txBox="1"/>
          <p:nvPr>
            <p:custDataLst>
              <p:tags r:id="rId1"/>
            </p:custDataLst>
          </p:nvPr>
        </p:nvSpPr>
        <p:spPr>
          <a:xfrm>
            <a:off x="88221" y="2350723"/>
            <a:ext cx="8407598" cy="322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Degree2(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g,v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	      	#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有向图邻接矩阵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中求顶点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的出度和入度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=[0,0]                  #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累计出度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累计入度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j in range(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	#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统计</a:t>
            </a:r>
            <a:r>
              <a:rPr lang="zh-CN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行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的非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非∞元素个数为</a:t>
            </a:r>
            <a:r>
              <a:rPr lang="zh-CN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[v][j]!=0 and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[v][j]!=INF:</a:t>
            </a:r>
            <a:endParaRPr lang="zh-CN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[0]+=1</a:t>
            </a:r>
            <a:endParaRPr lang="zh-CN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	#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统计</a:t>
            </a:r>
            <a:r>
              <a:rPr lang="zh-CN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列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的非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非∞元素个数为</a:t>
            </a:r>
            <a:r>
              <a:rPr lang="zh-CN" altLang="zh-CN" sz="1800" b="1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入度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][v]!=0 and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g.edges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][v]!=INF:</a:t>
            </a:r>
            <a:endParaRPr lang="zh-CN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[1]+=1</a:t>
            </a:r>
            <a:endParaRPr lang="zh-CN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return </a:t>
            </a:r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		#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返回出度和入度</a:t>
            </a:r>
          </a:p>
        </p:txBody>
      </p:sp>
      <p:sp>
        <p:nvSpPr>
          <p:cNvPr id="9" name="TextBox 9"/>
          <p:cNvSpPr txBox="1"/>
          <p:nvPr>
            <p:custDataLst>
              <p:tags r:id="rId2"/>
            </p:custDataLst>
          </p:nvPr>
        </p:nvSpPr>
        <p:spPr>
          <a:xfrm>
            <a:off x="251565" y="1320072"/>
            <a:ext cx="6858048" cy="59436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有向图，求该图中顶点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的出度和入度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87464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7.1.1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图的基本概念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70263" y="1970325"/>
            <a:ext cx="6823687" cy="891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252095" indent="-252095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）由两个集合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）组成，记为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G=(V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42516" y="2885017"/>
            <a:ext cx="15240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12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20797" y="2885017"/>
            <a:ext cx="15240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Graph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80792" y="3052498"/>
            <a:ext cx="484704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14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01491" y="2885017"/>
            <a:ext cx="15240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Edge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7993951" y="1815671"/>
            <a:ext cx="3754304" cy="402559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235741" y="1363553"/>
            <a:ext cx="3082334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4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5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7.1.1 </a:t>
              </a:r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图的定义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235741" y="3936357"/>
            <a:ext cx="6823687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252095" indent="-252095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是顶点的有限集合，记为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V(G)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8391" y="3111383"/>
            <a:ext cx="434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35741" y="4493594"/>
            <a:ext cx="6823687" cy="891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252095" indent="-252095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是连接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中两个不同顶点（顶点对）的边的有限集合，记为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E(G)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/>
      <p:bldP spid="1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74" y="2086916"/>
            <a:ext cx="3713926" cy="3868405"/>
          </a:xfrm>
          <a:prstGeom prst="rect">
            <a:avLst/>
          </a:prstGeom>
        </p:spPr>
      </p:pic>
      <p:sp>
        <p:nvSpPr>
          <p:cNvPr id="12" name="TextBox 4"/>
          <p:cNvSpPr txBox="1"/>
          <p:nvPr>
            <p:custDataLst>
              <p:tags r:id="rId1"/>
            </p:custDataLst>
          </p:nvPr>
        </p:nvSpPr>
        <p:spPr>
          <a:xfrm>
            <a:off x="278821" y="920328"/>
            <a:ext cx="8416000" cy="587121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主程序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=5,8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a=[[0,1,0,1,1],[1,0,1,1,0],[0,1,0,1,1],[1,1,1,0,1],[1,0,1,1,0]]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g.CreateMatGraph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a,n,e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G1")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en-US" altLang="zh-CN" sz="1800" dirty="0" err="1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.DispMatGraph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求解结果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%d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%d" %(i,</a:t>
            </a:r>
            <a:r>
              <a:rPr lang="en-US" altLang="zh-CN" sz="1800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Degree1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g,i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)))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=5,8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b=[[0,1,0,1,0],[0,0,1,1,0],[0,0,0,1,1],[0,0,0,0,0],[1,0,0,1,0]]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g1.CreateMatGraph(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b,n,e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G2")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g1.DispMatGraph()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求解结果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range(g1.n):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E94A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Degree2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(g1,i)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print("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%d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%d" %(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i,ans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[0]+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[1]))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902243" y="1244985"/>
            <a:ext cx="3082334" cy="517274"/>
            <a:chOff x="1396240" y="2304668"/>
            <a:chExt cx="2107000" cy="480002"/>
          </a:xfrm>
        </p:grpSpPr>
        <p:sp>
          <p:nvSpPr>
            <p:cNvPr id="15" name="矩形: 圆角 28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程序验证</a:t>
              </a:r>
            </a:p>
          </p:txBody>
        </p:sp>
      </p:grp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9C73002-93BA-2323-AE95-B9FDE9A514C7}"/>
              </a:ext>
            </a:extLst>
          </p:cNvPr>
          <p:cNvSpPr/>
          <p:nvPr/>
        </p:nvSpPr>
        <p:spPr>
          <a:xfrm>
            <a:off x="4459266" y="2480153"/>
            <a:ext cx="3889331" cy="726510"/>
          </a:xfrm>
          <a:prstGeom prst="wedgeRectCallout">
            <a:avLst>
              <a:gd name="adj1" fmla="val -37800"/>
              <a:gd name="adj2" fmla="val -849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实际应用中：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都可以由邻接矩阵</a:t>
            </a:r>
            <a:r>
              <a:rPr lang="en-US" altLang="zh-CN" dirty="0"/>
              <a:t>a</a:t>
            </a:r>
            <a:r>
              <a:rPr lang="zh-CN" altLang="en-US" dirty="0"/>
              <a:t>得出，可以只用</a:t>
            </a:r>
            <a:r>
              <a:rPr lang="en-US" altLang="zh-CN" dirty="0"/>
              <a:t>a</a:t>
            </a:r>
            <a:r>
              <a:rPr lang="zh-CN" altLang="en-US" dirty="0"/>
              <a:t>表示一个图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"/>
          <a:stretch>
            <a:fillRect/>
          </a:stretch>
        </p:blipFill>
        <p:spPr>
          <a:xfrm>
            <a:off x="7685969" y="1954999"/>
            <a:ext cx="4138847" cy="403402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093944" y="2700683"/>
            <a:ext cx="206740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有向图和无向图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997339" y="1299138"/>
            <a:ext cx="2164273" cy="4714907"/>
            <a:chOff x="500034" y="785794"/>
            <a:chExt cx="2164273" cy="4714907"/>
          </a:xfrm>
        </p:grpSpPr>
        <p:sp>
          <p:nvSpPr>
            <p:cNvPr id="46" name="Line 27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725543" y="4088951"/>
              <a:ext cx="11788" cy="393477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742689" y="4829412"/>
              <a:ext cx="1071" cy="35265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Freeform 25"/>
            <p:cNvSpPr/>
            <p:nvPr>
              <p:custDataLst>
                <p:tags r:id="rId5"/>
              </p:custDataLst>
            </p:nvPr>
          </p:nvSpPr>
          <p:spPr bwMode="auto">
            <a:xfrm>
              <a:off x="1893792" y="4679731"/>
              <a:ext cx="465095" cy="1134"/>
            </a:xfrm>
            <a:custGeom>
              <a:avLst/>
              <a:gdLst/>
              <a:ahLst/>
              <a:cxnLst>
                <a:cxn ang="0">
                  <a:pos x="434" y="0"/>
                </a:cxn>
                <a:cxn ang="0">
                  <a:pos x="0" y="22"/>
                </a:cxn>
              </a:cxnLst>
              <a:rect l="0" t="0" r="r" b="b"/>
              <a:pathLst>
                <a:path w="434" h="22">
                  <a:moveTo>
                    <a:pt x="434" y="0"/>
                  </a:moveTo>
                  <a:lnTo>
                    <a:pt x="0" y="22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187576" y="4683133"/>
              <a:ext cx="384722" cy="113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Freeform 23"/>
            <p:cNvSpPr/>
            <p:nvPr>
              <p:custDataLst>
                <p:tags r:id="rId7"/>
              </p:custDataLst>
            </p:nvPr>
          </p:nvSpPr>
          <p:spPr bwMode="auto">
            <a:xfrm>
              <a:off x="1102916" y="4785188"/>
              <a:ext cx="503675" cy="446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Freeform 22"/>
            <p:cNvSpPr/>
            <p:nvPr>
              <p:custDataLst>
                <p:tags r:id="rId8"/>
              </p:custDataLst>
            </p:nvPr>
          </p:nvSpPr>
          <p:spPr bwMode="auto">
            <a:xfrm>
              <a:off x="1857356" y="4786322"/>
              <a:ext cx="571189" cy="455843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Freeform 21"/>
            <p:cNvSpPr/>
            <p:nvPr>
              <p:custDataLst>
                <p:tags r:id="rId9"/>
              </p:custDataLst>
            </p:nvPr>
          </p:nvSpPr>
          <p:spPr bwMode="auto">
            <a:xfrm>
              <a:off x="1903437" y="4108227"/>
              <a:ext cx="498316" cy="400279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Freeform 20"/>
            <p:cNvSpPr/>
            <p:nvPr>
              <p:custDataLst>
                <p:tags r:id="rId10"/>
              </p:custDataLst>
            </p:nvPr>
          </p:nvSpPr>
          <p:spPr bwMode="auto">
            <a:xfrm>
              <a:off x="1062272" y="2138581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Freeform 19"/>
            <p:cNvSpPr/>
            <p:nvPr>
              <p:custDataLst>
                <p:tags r:id="rId11"/>
              </p:custDataLst>
            </p:nvPr>
          </p:nvSpPr>
          <p:spPr bwMode="auto">
            <a:xfrm>
              <a:off x="1867079" y="2122705"/>
              <a:ext cx="514392" cy="48532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Freeform 18"/>
            <p:cNvSpPr/>
            <p:nvPr>
              <p:custDataLst>
                <p:tags r:id="rId12"/>
              </p:custDataLst>
            </p:nvPr>
          </p:nvSpPr>
          <p:spPr bwMode="auto">
            <a:xfrm>
              <a:off x="1858506" y="1462754"/>
              <a:ext cx="554042" cy="442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Freeform 17"/>
            <p:cNvSpPr/>
            <p:nvPr>
              <p:custDataLst>
                <p:tags r:id="rId13"/>
              </p:custDataLst>
            </p:nvPr>
          </p:nvSpPr>
          <p:spPr bwMode="auto">
            <a:xfrm>
              <a:off x="1014047" y="1466156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Line 1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987256" y="2010446"/>
              <a:ext cx="1543174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0264" y="1588621"/>
              <a:ext cx="1071" cy="106136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65946" y="1238234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0" name="Oval 1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65946" y="1833551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1" name="Oval 1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337533" y="18335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Oval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94360" y="18335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3" name="Oval 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564874" y="2490100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64" name="Freeform 9"/>
            <p:cNvSpPr/>
            <p:nvPr>
              <p:custDataLst>
                <p:tags r:id="rId21"/>
              </p:custDataLst>
            </p:nvPr>
          </p:nvSpPr>
          <p:spPr bwMode="auto">
            <a:xfrm>
              <a:off x="1101844" y="4125237"/>
              <a:ext cx="521893" cy="4195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Oval 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88373" y="387350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88373" y="449036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7" name="Oval 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61030" y="449036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8" name="Oval 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55365" y="449036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9" name="Oval 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87301" y="5146913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500034" y="785794"/>
              <a:ext cx="1952115" cy="285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）一个无向图</a:t>
              </a:r>
            </a:p>
          </p:txBody>
        </p:sp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766935" cy="282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）一个有向图</a:t>
              </a:r>
            </a:p>
          </p:txBody>
        </p:sp>
      </p:grp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140611" y="1513452"/>
            <a:ext cx="323537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直接箭头连接符 72"/>
          <p:cNvCxnSpPr/>
          <p:nvPr>
            <p:custDataLst>
              <p:tags r:id="rId1"/>
            </p:custDataLst>
          </p:nvPr>
        </p:nvCxnSpPr>
        <p:spPr>
          <a:xfrm>
            <a:off x="3283355" y="2513584"/>
            <a:ext cx="857256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>
            <p:custDataLst>
              <p:tags r:id="rId2"/>
            </p:custDataLst>
          </p:nvPr>
        </p:nvCxnSpPr>
        <p:spPr>
          <a:xfrm>
            <a:off x="3283355" y="5156790"/>
            <a:ext cx="857256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54960" y="1880827"/>
            <a:ext cx="6823687" cy="1291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252095" indent="-252095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将每个顶点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0≤i≤n-1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）的所有出边构成一个列表。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95" indent="-252095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的出边有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条，即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（权值分别为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wi,j1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wi,j2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wi,jm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235741" y="1363553"/>
            <a:ext cx="3082334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14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7.2.2 </a:t>
              </a:r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260" y="2103833"/>
            <a:ext cx="3732477" cy="3886565"/>
            <a:chOff x="624260" y="2103833"/>
            <a:chExt cx="3732477" cy="388656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2443" r="7739" b="5173"/>
            <a:stretch>
              <a:fillRect/>
            </a:stretch>
          </p:blipFill>
          <p:spPr>
            <a:xfrm>
              <a:off x="624260" y="2103833"/>
              <a:ext cx="3732477" cy="388656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359682" y="2967789"/>
              <a:ext cx="11214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存储方法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73449" y="3569942"/>
            <a:ext cx="1846450" cy="1605654"/>
            <a:chOff x="1580178" y="3667126"/>
            <a:chExt cx="1846450" cy="1605654"/>
          </a:xfrm>
        </p:grpSpPr>
        <p:sp>
          <p:nvSpPr>
            <p:cNvPr id="12" name="Freeform 20"/>
            <p:cNvSpPr/>
            <p:nvPr>
              <p:custDataLst>
                <p:tags r:id="rId3"/>
              </p:custDataLst>
            </p:nvPr>
          </p:nvSpPr>
          <p:spPr bwMode="auto">
            <a:xfrm>
              <a:off x="1848090" y="4567473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Freeform 19"/>
            <p:cNvSpPr/>
            <p:nvPr>
              <p:custDataLst>
                <p:tags r:id="rId4"/>
              </p:custDataLst>
            </p:nvPr>
          </p:nvSpPr>
          <p:spPr bwMode="auto">
            <a:xfrm>
              <a:off x="2652897" y="4551597"/>
              <a:ext cx="514392" cy="48532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Freeform 18"/>
            <p:cNvSpPr/>
            <p:nvPr>
              <p:custDataLst>
                <p:tags r:id="rId5"/>
              </p:custDataLst>
            </p:nvPr>
          </p:nvSpPr>
          <p:spPr bwMode="auto">
            <a:xfrm>
              <a:off x="2644324" y="3891646"/>
              <a:ext cx="554042" cy="442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Freeform 17"/>
            <p:cNvSpPr/>
            <p:nvPr>
              <p:custDataLst>
                <p:tags r:id="rId6"/>
              </p:custDataLst>
            </p:nvPr>
          </p:nvSpPr>
          <p:spPr bwMode="auto">
            <a:xfrm>
              <a:off x="1799865" y="3895048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773074" y="4439338"/>
              <a:ext cx="1543174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506082" y="4017513"/>
              <a:ext cx="1071" cy="106136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51764" y="3667126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51764" y="4262443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23351" y="426244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80178" y="426244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50692" y="4918992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2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3779" y="3389646"/>
            <a:ext cx="5214974" cy="2286016"/>
          </a:xfrm>
          <a:prstGeom prst="rect">
            <a:avLst/>
          </a:prstGeom>
          <a:solidFill>
            <a:schemeClr val="lt1"/>
          </a:solidFill>
          <a:ln>
            <a:solidFill>
              <a:srgbClr val="009900"/>
            </a:solidFill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44000" tIns="108000" rIns="0" bIns="108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</a:t>
            </a:r>
            <a:r>
              <a:rPr kumimoji="0" lang="en-US" altLang="zh-CN" sz="1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	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 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右箭头 24"/>
          <p:cNvSpPr/>
          <p:nvPr>
            <p:custDataLst>
              <p:tags r:id="rId2"/>
            </p:custDataLst>
          </p:nvPr>
        </p:nvSpPr>
        <p:spPr>
          <a:xfrm>
            <a:off x="6445151" y="4246902"/>
            <a:ext cx="285752" cy="214314"/>
          </a:xfrm>
          <a:prstGeom prst="righ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  <a:gs pos="0">
                <a:srgbClr val="3B3E4D">
                  <a:lumMod val="98000"/>
                  <a:lumOff val="2000"/>
                </a:srgbClr>
              </a:gs>
              <a:gs pos="50000">
                <a:srgbClr val="3B3E4D"/>
              </a:gs>
              <a:gs pos="100000">
                <a:srgbClr val="3B3E4D">
                  <a:lumMod val="99000"/>
                </a:srgbClr>
              </a:gs>
            </a:gsLst>
            <a:lin ang="5400000" scaled="0"/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02341" y="4389778"/>
            <a:ext cx="3357586" cy="1939936"/>
            <a:chOff x="3000364" y="4357694"/>
            <a:chExt cx="3357586" cy="1939936"/>
          </a:xfrm>
        </p:grpSpPr>
        <p:sp>
          <p:nvSpPr>
            <p:cNvPr id="27" name="矩形 26"/>
            <p:cNvSpPr/>
            <p:nvPr/>
          </p:nvSpPr>
          <p:spPr>
            <a:xfrm>
              <a:off x="3428992" y="4357694"/>
              <a:ext cx="2928958" cy="285752"/>
            </a:xfrm>
            <a:prstGeom prst="rect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3000364" y="5929330"/>
              <a:ext cx="235745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顶点</a:t>
              </a: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的所有出边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 rot="5400000">
              <a:off x="2857488" y="5286388"/>
              <a:ext cx="1285884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8002626" y="4291126"/>
            <a:ext cx="4443317" cy="1967150"/>
            <a:chOff x="4200649" y="4259042"/>
            <a:chExt cx="4443317" cy="1967150"/>
          </a:xfrm>
        </p:grpSpPr>
        <p:sp>
          <p:nvSpPr>
            <p:cNvPr id="34" name="椭圆 33"/>
            <p:cNvSpPr/>
            <p:nvPr/>
          </p:nvSpPr>
          <p:spPr>
            <a:xfrm>
              <a:off x="4200649" y="4259042"/>
              <a:ext cx="642942" cy="500066"/>
            </a:xfrm>
            <a:prstGeom prst="ellipse">
              <a:avLst/>
            </a:prstGeom>
            <a:solidFill>
              <a:srgbClr val="FF00FF">
                <a:alpha val="30000"/>
              </a:srgbClr>
            </a:solidFill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5214942" y="5857892"/>
              <a:ext cx="34290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顶点</a:t>
              </a: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的第</a:t>
              </a: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条出边</a:t>
              </a: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(2,3):1</a:t>
              </a:r>
            </a:p>
          </p:txBody>
        </p:sp>
        <p:cxnSp>
          <p:nvCxnSpPr>
            <p:cNvPr id="36" name="直接连接符 35"/>
            <p:cNvCxnSpPr>
              <a:stCxn id="34" idx="5"/>
            </p:cNvCxnSpPr>
            <p:nvPr/>
          </p:nvCxnSpPr>
          <p:spPr>
            <a:xfrm rot="16200000" flipH="1">
              <a:off x="4422802" y="5012506"/>
              <a:ext cx="1176049" cy="522785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4" grpId="0" bldLvl="0" animBg="1"/>
      <p:bldP spid="2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>
            <a:off x="395757" y="1971475"/>
            <a:ext cx="3754304" cy="40255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2741" y="1300642"/>
            <a:ext cx="4643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每个边结点的类型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ArcNode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定义如下</a:t>
            </a:r>
          </a:p>
        </p:txBody>
      </p:sp>
      <p:sp>
        <p:nvSpPr>
          <p:cNvPr id="16" name="TextBox 13"/>
          <p:cNvSpPr txBox="1"/>
          <p:nvPr>
            <p:custDataLst>
              <p:tags r:id="rId1"/>
            </p:custDataLst>
          </p:nvPr>
        </p:nvSpPr>
        <p:spPr>
          <a:xfrm>
            <a:off x="4554179" y="1943584"/>
            <a:ext cx="7215238" cy="132334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               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边结点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__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self,adjv,w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构造方法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self.adjvex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adjv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邻接点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self.weight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=w	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边的权值</a:t>
            </a:r>
          </a:p>
        </p:txBody>
      </p:sp>
      <p:sp>
        <p:nvSpPr>
          <p:cNvPr id="17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9931" y="3943848"/>
            <a:ext cx="5214974" cy="2286016"/>
          </a:xfrm>
          <a:prstGeom prst="rect">
            <a:avLst/>
          </a:prstGeom>
          <a:solidFill>
            <a:schemeClr val="lt1"/>
          </a:solidFill>
          <a:ln>
            <a:solidFill>
              <a:srgbClr val="009900"/>
            </a:solidFill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44000" tIns="108000" rIns="0" bIns="108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</a:t>
            </a:r>
            <a:r>
              <a:rPr kumimoji="0" lang="en-US" altLang="zh-CN" sz="1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53063" y="4511514"/>
            <a:ext cx="642942" cy="500066"/>
          </a:xfrm>
          <a:prstGeom prst="ellipse">
            <a:avLst/>
          </a:prstGeom>
          <a:solidFill>
            <a:srgbClr val="FF00FF">
              <a:alpha val="30000"/>
            </a:srgbClr>
          </a:solidFill>
          <a:ln w="19050">
            <a:solidFill>
              <a:srgbClr val="FF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连接符 18"/>
          <p:cNvCxnSpPr>
            <a:endCxn id="18" idx="0"/>
          </p:cNvCxnSpPr>
          <p:nvPr/>
        </p:nvCxnSpPr>
        <p:spPr>
          <a:xfrm rot="16200000" flipH="1">
            <a:off x="5629355" y="3866335"/>
            <a:ext cx="1244590" cy="45767"/>
          </a:xfrm>
          <a:prstGeom prst="line">
            <a:avLst/>
          </a:prstGeom>
          <a:ln w="19050">
            <a:solidFill>
              <a:srgbClr val="FF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9376C587-CCB0-8F49-8160-A7519830155F}"/>
              </a:ext>
            </a:extLst>
          </p:cNvPr>
          <p:cNvSpPr/>
          <p:nvPr/>
        </p:nvSpPr>
        <p:spPr>
          <a:xfrm>
            <a:off x="8302669" y="3511086"/>
            <a:ext cx="3889331" cy="726510"/>
          </a:xfrm>
          <a:prstGeom prst="wedgeRectCallout">
            <a:avLst>
              <a:gd name="adj1" fmla="val -36995"/>
              <a:gd name="adj2" fmla="val 1116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实际应用中：可以用</a:t>
            </a:r>
            <a:r>
              <a:rPr lang="en-US" altLang="zh-CN" dirty="0"/>
              <a:t>1</a:t>
            </a:r>
            <a:r>
              <a:rPr lang="zh-CN" altLang="en-US" dirty="0"/>
              <a:t>维列表替代</a:t>
            </a:r>
            <a:r>
              <a:rPr lang="en-US" altLang="zh-CN" dirty="0" err="1"/>
              <a:t>ArcNode</a:t>
            </a:r>
            <a:r>
              <a:rPr lang="zh-CN" altLang="en-US" dirty="0"/>
              <a:t>类，多维列表表示邻接表。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  <p:bldP spid="17" grpId="0" bldLvl="0" animBg="1"/>
      <p:bldP spid="1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" y="1788515"/>
            <a:ext cx="3365402" cy="464668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619468" y="1279660"/>
            <a:ext cx="1846450" cy="1605654"/>
            <a:chOff x="1580178" y="3667126"/>
            <a:chExt cx="1846450" cy="1605654"/>
          </a:xfrm>
        </p:grpSpPr>
        <p:sp>
          <p:nvSpPr>
            <p:cNvPr id="16" name="Freeform 20"/>
            <p:cNvSpPr/>
            <p:nvPr>
              <p:custDataLst>
                <p:tags r:id="rId57"/>
              </p:custDataLst>
            </p:nvPr>
          </p:nvSpPr>
          <p:spPr bwMode="auto">
            <a:xfrm>
              <a:off x="1848090" y="4567473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Freeform 19"/>
            <p:cNvSpPr/>
            <p:nvPr>
              <p:custDataLst>
                <p:tags r:id="rId58"/>
              </p:custDataLst>
            </p:nvPr>
          </p:nvSpPr>
          <p:spPr bwMode="auto">
            <a:xfrm>
              <a:off x="2652897" y="4551597"/>
              <a:ext cx="514392" cy="48532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Freeform 18"/>
            <p:cNvSpPr/>
            <p:nvPr>
              <p:custDataLst>
                <p:tags r:id="rId59"/>
              </p:custDataLst>
            </p:nvPr>
          </p:nvSpPr>
          <p:spPr bwMode="auto">
            <a:xfrm>
              <a:off x="2644324" y="3891646"/>
              <a:ext cx="554042" cy="442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Freeform 17"/>
            <p:cNvSpPr/>
            <p:nvPr>
              <p:custDataLst>
                <p:tags r:id="rId60"/>
              </p:custDataLst>
            </p:nvPr>
          </p:nvSpPr>
          <p:spPr bwMode="auto">
            <a:xfrm>
              <a:off x="1799865" y="3895048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773074" y="4439338"/>
              <a:ext cx="1543174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2506082" y="4017513"/>
              <a:ext cx="1071" cy="106136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351764" y="3667126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351764" y="4262443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123351" y="426244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5" name="Oval 11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580178" y="426244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6" name="Oval 1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350692" y="4918992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2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9798" y="1099364"/>
            <a:ext cx="5214974" cy="2286016"/>
          </a:xfrm>
          <a:prstGeom prst="rect">
            <a:avLst/>
          </a:prstGeom>
          <a:solidFill>
            <a:schemeClr val="lt1"/>
          </a:solidFill>
          <a:ln>
            <a:solidFill>
              <a:srgbClr val="009900"/>
            </a:solidFill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44000" tIns="108000" rIns="0" bIns="108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</a:t>
            </a:r>
            <a:r>
              <a:rPr kumimoji="0" lang="en-US" altLang="zh-CN" sz="1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1]]  	    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</a:p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右箭头 27"/>
          <p:cNvSpPr/>
          <p:nvPr>
            <p:custDataLst>
              <p:tags r:id="rId2"/>
            </p:custDataLst>
          </p:nvPr>
        </p:nvSpPr>
        <p:spPr>
          <a:xfrm>
            <a:off x="5691170" y="1956620"/>
            <a:ext cx="285752" cy="214314"/>
          </a:xfrm>
          <a:prstGeom prst="righ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  <a:gs pos="0">
                <a:srgbClr val="3B3E4D">
                  <a:lumMod val="98000"/>
                  <a:lumOff val="2000"/>
                </a:srgbClr>
              </a:gs>
              <a:gs pos="50000">
                <a:srgbClr val="3B3E4D"/>
              </a:gs>
              <a:gs pos="100000">
                <a:srgbClr val="3B3E4D">
                  <a:lumMod val="99000"/>
                </a:srgbClr>
              </a:gs>
            </a:gsLst>
            <a:lin ang="5400000" scaled="0"/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06839" y="4333138"/>
            <a:ext cx="4742181" cy="1981200"/>
            <a:chOff x="1797050" y="2915607"/>
            <a:chExt cx="4742181" cy="1981200"/>
          </a:xfrm>
        </p:grpSpPr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1797050" y="2974026"/>
              <a:ext cx="195581" cy="259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1" name="Text Box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25650" y="2915607"/>
              <a:ext cx="365760" cy="40132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b="0" i="0" u="none" strike="noStrike" cap="none" normalizeH="0" baseline="-25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2" name="Text Box 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91410" y="2915607"/>
              <a:ext cx="365760" cy="40132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 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40050" y="295624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4" name="Text 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05810" y="295624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1797050" y="3362647"/>
              <a:ext cx="195581" cy="256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6" name="Text Box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025650" y="3304226"/>
              <a:ext cx="365760" cy="403861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b="0" i="0" u="none" strike="noStrike" cap="none" normalizeH="0" baseline="-25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7" name="Text Box 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91410" y="3304226"/>
              <a:ext cx="365760" cy="403861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940050" y="334486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05810" y="334486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797050" y="3766506"/>
              <a:ext cx="195581" cy="259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1" name="Text Box 1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25650" y="3708087"/>
              <a:ext cx="365760" cy="403859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b="0" i="0" u="none" strike="noStrike" cap="none" normalizeH="0" baseline="-25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91410" y="3708087"/>
              <a:ext cx="365760" cy="403859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940050" y="374872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05810" y="374872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1797050" y="4155127"/>
              <a:ext cx="195581" cy="2565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6" name="Text Box 1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25650" y="4096706"/>
              <a:ext cx="365760" cy="403861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b="0" i="0" u="none" strike="noStrike" cap="none" normalizeH="0" baseline="-25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91410" y="4096706"/>
              <a:ext cx="365760" cy="403861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 Box 2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940050" y="413734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305810" y="413734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797050" y="4551367"/>
              <a:ext cx="195581" cy="2590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25650" y="4492946"/>
              <a:ext cx="365760" cy="403861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b="0" i="0" u="none" strike="noStrike" cap="none" normalizeH="0" baseline="-25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91410" y="4492946"/>
              <a:ext cx="365760" cy="403861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 Box 2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40050" y="454120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05810" y="454120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2569210" y="3113727"/>
              <a:ext cx="365760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Text Box 3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95090" y="2958786"/>
              <a:ext cx="365760" cy="312421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260850" y="2958786"/>
              <a:ext cx="365760" cy="312421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Line 3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524250" y="3116266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9" name="Text Box 3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65370" y="295878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60" name="Text Box 4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231130" y="295878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61" name="Line 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4494530" y="3118807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2" name="Text Box 4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895090" y="333470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3" name="Text Box 4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0850" y="333470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Line 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524250" y="3494727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Text Box 4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65370" y="3339786"/>
              <a:ext cx="365760" cy="312421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231130" y="3339786"/>
              <a:ext cx="365760" cy="312421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67" name="Line 47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494530" y="3497266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8" name="Text Box 48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95090" y="373348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9" name="Text Box 49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260850" y="373348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0" name="Line 50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524250" y="3890967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1" name="Text Box 51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867911" y="3736026"/>
              <a:ext cx="363219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2" name="Text Box 52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231130" y="373602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73" name="Line 53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4494530" y="3896047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4" name="Text Box 54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895090" y="455136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75" name="Text Box 55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260850" y="455136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" name="Line 56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524250" y="4708847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7" name="Text Box 57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865370" y="455390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78" name="Text Box 58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5231130" y="4553906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79" name="Line 59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494530" y="4711386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0" name="Text Box 60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902711" y="4134807"/>
              <a:ext cx="368299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81" name="Text Box 61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271010" y="4134807"/>
              <a:ext cx="363221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" name="Line 62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534410" y="4294826"/>
              <a:ext cx="363221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875530" y="413988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84" name="Text Box 64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241290" y="4139887"/>
              <a:ext cx="365760" cy="312419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5" name="Line 65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4504690" y="4297367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" name="Text Box 66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5807711" y="4134807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87" name="Text Box 67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6173471" y="4134807"/>
              <a:ext cx="365760" cy="314960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88" name="Line 68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5436871" y="4294826"/>
              <a:ext cx="365760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9" name="Line 69"/>
            <p:cNvSpPr>
              <a:spLocks noChangeShapeType="1"/>
            </p:cNvSpPr>
            <p:nvPr/>
          </p:nvSpPr>
          <p:spPr bwMode="auto">
            <a:xfrm>
              <a:off x="2576831" y="3497266"/>
              <a:ext cx="365760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2569210" y="3903666"/>
              <a:ext cx="365760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1" name="Line 71"/>
            <p:cNvSpPr>
              <a:spLocks noChangeShapeType="1"/>
            </p:cNvSpPr>
            <p:nvPr/>
          </p:nvSpPr>
          <p:spPr bwMode="auto">
            <a:xfrm>
              <a:off x="2576831" y="4287207"/>
              <a:ext cx="365760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2" name="Line 72"/>
            <p:cNvSpPr>
              <a:spLocks noChangeShapeType="1"/>
            </p:cNvSpPr>
            <p:nvPr/>
          </p:nvSpPr>
          <p:spPr bwMode="auto">
            <a:xfrm>
              <a:off x="2561591" y="4696146"/>
              <a:ext cx="365760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6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20062" y="3599694"/>
            <a:ext cx="2071702" cy="428628"/>
            <a:chOff x="8120062" y="3599694"/>
            <a:chExt cx="2071702" cy="428628"/>
          </a:xfrm>
        </p:grpSpPr>
        <p:sp>
          <p:nvSpPr>
            <p:cNvPr id="93" name="下箭头 92"/>
            <p:cNvSpPr/>
            <p:nvPr>
              <p:custDataLst>
                <p:tags r:id="rId3"/>
              </p:custDataLst>
            </p:nvPr>
          </p:nvSpPr>
          <p:spPr>
            <a:xfrm>
              <a:off x="8120062" y="3599694"/>
              <a:ext cx="214314" cy="428628"/>
            </a:xfrm>
            <a:prstGeom prst="downArrow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  <a:gs pos="0">
                  <a:srgbClr val="3B3E4D">
                    <a:lumMod val="98000"/>
                    <a:lumOff val="2000"/>
                  </a:srgbClr>
                </a:gs>
                <a:gs pos="50000">
                  <a:srgbClr val="3B3E4D"/>
                </a:gs>
                <a:gs pos="100000">
                  <a:srgbClr val="3B3E4D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TextBox 91"/>
            <p:cNvSpPr txBox="1"/>
            <p:nvPr/>
          </p:nvSpPr>
          <p:spPr>
            <a:xfrm>
              <a:off x="8334376" y="3599694"/>
              <a:ext cx="185738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更直观的表示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752" y="150212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96000" y="1607056"/>
            <a:ext cx="4826823" cy="4704575"/>
            <a:chOff x="6508390" y="1671394"/>
            <a:chExt cx="4826823" cy="47045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/>
            <a:stretch>
              <a:fillRect/>
            </a:stretch>
          </p:blipFill>
          <p:spPr>
            <a:xfrm>
              <a:off x="6508390" y="1671394"/>
              <a:ext cx="4826823" cy="4704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12820" y="2954729"/>
              <a:ext cx="192882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图的邻接表存储类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AdjGraph</a:t>
              </a:r>
            </a:p>
          </p:txBody>
        </p:sp>
      </p:grpSp>
      <p:sp>
        <p:nvSpPr>
          <p:cNvPr id="18" name="TextBox 4"/>
          <p:cNvSpPr txBox="1"/>
          <p:nvPr>
            <p:custDataLst>
              <p:tags r:id="rId1"/>
            </p:custDataLst>
          </p:nvPr>
        </p:nvSpPr>
        <p:spPr>
          <a:xfrm>
            <a:off x="101388" y="2040598"/>
            <a:ext cx="7400575" cy="235140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class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AdjGraph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			#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图邻接表类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__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=0,e=0):       	#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构造方法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self.adjlist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=[]		      	#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邻接表数组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self.vexs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=[]			#vexs[i]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存放顶点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的信息，暂未用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=n                      		#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顶点数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=e			#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边数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图的基本运算算法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0116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邻接表的特点</a:t>
            </a:r>
          </a:p>
        </p:txBody>
      </p:sp>
      <p:sp>
        <p:nvSpPr>
          <p:cNvPr id="26" name="TextBox 60"/>
          <p:cNvSpPr txBox="1"/>
          <p:nvPr/>
        </p:nvSpPr>
        <p:spPr>
          <a:xfrm>
            <a:off x="385009" y="1173316"/>
            <a:ext cx="8325853" cy="51695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邻接表表示不唯一（边的顺序可以交换）。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条边的无向图，其邻接表有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个表头结点和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个边结点；对于有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条边的有向图，其邻接表有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个表头结点和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个边结点。显然，对于边数目较少的稀疏图，邻接表比邻接矩阵要节省空间。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对于无向图，顶点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0≤i≤n-1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）对应的单链表的边结点个数正好是顶点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的度。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对于有向图，顶点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0≤i≤n-1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）对应的单链表的边结点个数仅仅是顶点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的出度。顶点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的入度是邻接表中所有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adjvex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的边结点个数。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用邻接表存储图时，确定任意两个顶点之间是否有边相连的时间为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为最大顶点出度，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0862" y="1592343"/>
            <a:ext cx="3365402" cy="4646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62746" y="4429132"/>
            <a:ext cx="3543908" cy="1997301"/>
            <a:chOff x="4429124" y="1928802"/>
            <a:chExt cx="3543908" cy="1997301"/>
          </a:xfrm>
        </p:grpSpPr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4437244" y="1986829"/>
              <a:ext cx="196046" cy="2588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65771" y="1928802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31182" y="1928802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4437244" y="2389539"/>
              <a:ext cx="196046" cy="2588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4" name="Text Box 3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665771" y="2331512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31182" y="2331512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5208668" y="2529965"/>
              <a:ext cx="366571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594959" y="2375613"/>
              <a:ext cx="36657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61531" y="2375613"/>
              <a:ext cx="36541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4437244" y="2787607"/>
              <a:ext cx="196046" cy="2588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0" name="Text Box 2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65771" y="2729579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31182" y="2729579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208668" y="2929194"/>
              <a:ext cx="366571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437244" y="3184514"/>
              <a:ext cx="196046" cy="259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665771" y="3127647"/>
              <a:ext cx="365411" cy="40271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31182" y="3127647"/>
              <a:ext cx="365411" cy="40271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208668" y="3326101"/>
              <a:ext cx="366571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4429124" y="3580260"/>
              <a:ext cx="196046" cy="2588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657651" y="3522233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v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023062" y="3522233"/>
              <a:ext cx="365411" cy="403870"/>
            </a:xfrm>
            <a:prstGeom prst="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5200547" y="3721847"/>
              <a:ext cx="366571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318821" y="2380255"/>
              <a:ext cx="36541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32" name="Text Box 1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94959" y="2798052"/>
              <a:ext cx="36657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961531" y="2798052"/>
              <a:ext cx="36541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318821" y="2794570"/>
              <a:ext cx="36541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52525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594959" y="3178711"/>
              <a:ext cx="36657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6" name="Text Box 11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5961531" y="3178711"/>
              <a:ext cx="36541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318821" y="3184514"/>
              <a:ext cx="36541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594959" y="3560531"/>
              <a:ext cx="36657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 Box 8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961531" y="3560531"/>
              <a:ext cx="36541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318821" y="3566334"/>
              <a:ext cx="365411" cy="31334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883759" y="2805015"/>
              <a:ext cx="36541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249170" y="2805015"/>
              <a:ext cx="36541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43" name="Text Box 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606461" y="2809657"/>
              <a:ext cx="366571" cy="314508"/>
            </a:xfrm>
            <a:prstGeom prst="rect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44" name="Line 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6509067" y="2937317"/>
              <a:ext cx="366571" cy="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62" name="右箭头 61"/>
          <p:cNvSpPr/>
          <p:nvPr>
            <p:custDataLst>
              <p:tags r:id="rId1"/>
            </p:custDataLst>
          </p:nvPr>
        </p:nvSpPr>
        <p:spPr>
          <a:xfrm>
            <a:off x="5976928" y="2428868"/>
            <a:ext cx="357190" cy="214314"/>
          </a:xfrm>
          <a:prstGeom prst="righ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  <a:gs pos="0">
                <a:srgbClr val="3B3E4D">
                  <a:lumMod val="98000"/>
                  <a:lumOff val="2000"/>
                </a:srgbClr>
              </a:gs>
              <a:gs pos="50000">
                <a:srgbClr val="3B3E4D"/>
              </a:gs>
              <a:gs pos="100000">
                <a:srgbClr val="3B3E4D">
                  <a:lumMod val="99000"/>
                </a:srgbClr>
              </a:gs>
            </a:gsLst>
            <a:lin ang="5400000" scaled="0"/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408" y="1643050"/>
            <a:ext cx="2694665" cy="2286016"/>
            <a:chOff x="1714480" y="4714884"/>
            <a:chExt cx="2694665" cy="2286016"/>
          </a:xfrm>
        </p:grpSpPr>
        <p:sp>
          <p:nvSpPr>
            <p:cNvPr id="46" name="Freeform 16"/>
            <p:cNvSpPr/>
            <p:nvPr>
              <p:custDataLst>
                <p:tags r:id="rId5"/>
              </p:custDataLst>
            </p:nvPr>
          </p:nvSpPr>
          <p:spPr bwMode="auto">
            <a:xfrm>
              <a:off x="2700943" y="5792499"/>
              <a:ext cx="412066" cy="40784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330" y="0"/>
                </a:cxn>
              </a:cxnLst>
              <a:rect l="0" t="0" r="r" b="b"/>
              <a:pathLst>
                <a:path w="330" h="327">
                  <a:moveTo>
                    <a:pt x="0" y="327"/>
                  </a:moveTo>
                  <a:lnTo>
                    <a:pt x="33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Freeform 15"/>
            <p:cNvSpPr/>
            <p:nvPr>
              <p:custDataLst>
                <p:tags r:id="rId6"/>
              </p:custDataLst>
            </p:nvPr>
          </p:nvSpPr>
          <p:spPr bwMode="auto">
            <a:xfrm>
              <a:off x="2011668" y="5804971"/>
              <a:ext cx="418310" cy="349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5" y="280"/>
                </a:cxn>
              </a:cxnLst>
              <a:rect l="0" t="0" r="r" b="b"/>
              <a:pathLst>
                <a:path w="335" h="280">
                  <a:moveTo>
                    <a:pt x="0" y="0"/>
                  </a:moveTo>
                  <a:lnTo>
                    <a:pt x="335" y="28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Freeform 14"/>
            <p:cNvSpPr/>
            <p:nvPr>
              <p:custDataLst>
                <p:tags r:id="rId7"/>
              </p:custDataLst>
            </p:nvPr>
          </p:nvSpPr>
          <p:spPr bwMode="auto">
            <a:xfrm>
              <a:off x="2699374" y="4991771"/>
              <a:ext cx="437040" cy="452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363"/>
                </a:cxn>
              </a:cxnLst>
              <a:rect l="0" t="0" r="r" b="b"/>
              <a:pathLst>
                <a:path w="350" h="363">
                  <a:moveTo>
                    <a:pt x="0" y="0"/>
                  </a:moveTo>
                  <a:lnTo>
                    <a:pt x="350" y="363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51310" y="4714884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0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714480" y="5470711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1" name="Oval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82528" y="6091837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025601" y="5452003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55767" y="5489420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54" name="Freeform 8"/>
            <p:cNvSpPr/>
            <p:nvPr>
              <p:custDataLst>
                <p:tags r:id="rId13"/>
              </p:custDataLst>
            </p:nvPr>
          </p:nvSpPr>
          <p:spPr bwMode="auto">
            <a:xfrm>
              <a:off x="2004176" y="5020458"/>
              <a:ext cx="393336" cy="460231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315" y="0"/>
                </a:cxn>
              </a:cxnLst>
              <a:rect l="0" t="0" r="r" b="b"/>
              <a:pathLst>
                <a:path w="315" h="369">
                  <a:moveTo>
                    <a:pt x="0" y="369"/>
                  </a:moveTo>
                  <a:lnTo>
                    <a:pt x="315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Line 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85223" y="5656550"/>
              <a:ext cx="668047" cy="7483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2856854" y="5997611"/>
              <a:ext cx="273462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1923011" y="589726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1938315" y="5054022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2907905" y="496183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0" name="Text Box 2"/>
            <p:cNvSpPr txBox="1">
              <a:spLocks noChangeArrowheads="1"/>
            </p:cNvSpPr>
            <p:nvPr/>
          </p:nvSpPr>
          <p:spPr bwMode="auto">
            <a:xfrm>
              <a:off x="3580163" y="5388800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61" name="Text Box 2"/>
            <p:cNvSpPr txBox="1">
              <a:spLocks noChangeArrowheads="1"/>
            </p:cNvSpPr>
            <p:nvPr/>
          </p:nvSpPr>
          <p:spPr bwMode="auto">
            <a:xfrm>
              <a:off x="1900802" y="6715148"/>
              <a:ext cx="2060338" cy="285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一个带权有向图</a:t>
              </a:r>
            </a:p>
          </p:txBody>
        </p:sp>
      </p:grpSp>
      <p:sp>
        <p:nvSpPr>
          <p:cNvPr id="63" name="TextBox 104"/>
          <p:cNvSpPr txBox="1"/>
          <p:nvPr/>
        </p:nvSpPr>
        <p:spPr>
          <a:xfrm>
            <a:off x="3119408" y="4500570"/>
            <a:ext cx="3429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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方便查找每个顶点的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入边</a:t>
            </a:r>
          </a:p>
        </p:txBody>
      </p:sp>
      <p:sp>
        <p:nvSpPr>
          <p:cNvPr id="6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81805" y="1398175"/>
            <a:ext cx="5072098" cy="2214578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144000" tIns="108000" rIns="0" bIns="10800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[]  		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的入边列表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8]]  	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的入边列表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[[1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3]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9]] 	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的入边列表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[[0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5] ]	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的入边列表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[2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6]  			#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的入边列表</a:t>
            </a: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8" y="2428868"/>
            <a:ext cx="2900286" cy="4004492"/>
          </a:xfrm>
          <a:prstGeom prst="rect">
            <a:avLst/>
          </a:prstGeom>
        </p:spPr>
      </p:pic>
      <p:sp>
        <p:nvSpPr>
          <p:cNvPr id="65" name="TextBox 62"/>
          <p:cNvSpPr txBox="1"/>
          <p:nvPr/>
        </p:nvSpPr>
        <p:spPr>
          <a:xfrm>
            <a:off x="8048630" y="3857628"/>
            <a:ext cx="18573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更直观的表示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96027" y="1034057"/>
            <a:ext cx="3082334" cy="517274"/>
            <a:chOff x="1396240" y="2304668"/>
            <a:chExt cx="2107000" cy="480002"/>
          </a:xfrm>
        </p:grpSpPr>
        <p:sp>
          <p:nvSpPr>
            <p:cNvPr id="70" name="矩形: 圆角 28"/>
            <p:cNvSpPr/>
            <p:nvPr>
              <p:custDataLst>
                <p:tags r:id="rId3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1" name="文本框 70"/>
            <p:cNvSpPr txBox="1"/>
            <p:nvPr>
              <p:custDataLst>
                <p:tags r:id="rId4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逆邻接表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63" grpId="0"/>
      <p:bldP spid="64" grpId="0" bldLvl="0" animBg="1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4146941" y="1338181"/>
            <a:ext cx="2442342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创建图的邻接表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9" y="1713815"/>
            <a:ext cx="3365402" cy="4646688"/>
          </a:xfrm>
          <a:prstGeom prst="rect">
            <a:avLst/>
          </a:prstGeom>
        </p:spPr>
      </p:pic>
      <p:sp>
        <p:nvSpPr>
          <p:cNvPr id="14" name="TextBox 7"/>
          <p:cNvSpPr txBox="1"/>
          <p:nvPr>
            <p:custDataLst>
              <p:tags r:id="rId1"/>
            </p:custDataLst>
          </p:nvPr>
        </p:nvSpPr>
        <p:spPr>
          <a:xfrm>
            <a:off x="4088953" y="1894972"/>
            <a:ext cx="2286016" cy="9740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9"/>
              </a:buBlip>
            </a:pPr>
            <a:r>
              <a: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邻接矩阵数组</a:t>
            </a:r>
            <a:r>
              <a:rPr lang="en-US" altLang="zh-CN" sz="18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9"/>
              </a:buBlip>
            </a:pPr>
            <a:r>
              <a: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顶点数</a:t>
            </a:r>
            <a:r>
              <a:rPr lang="en-US" altLang="zh-CN" sz="18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9"/>
              </a:buBlip>
            </a:pPr>
            <a:r>
              <a: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边数</a:t>
            </a:r>
            <a:r>
              <a:rPr lang="en-US" altLang="zh-CN" sz="18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15" name="TextBox 8"/>
          <p:cNvSpPr txBox="1"/>
          <p:nvPr>
            <p:custDataLst>
              <p:tags r:id="rId2"/>
            </p:custDataLst>
          </p:nvPr>
        </p:nvSpPr>
        <p:spPr>
          <a:xfrm>
            <a:off x="7232225" y="2168582"/>
            <a:ext cx="1428760" cy="368300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16" name="TextBox 9"/>
          <p:cNvSpPr txBox="1"/>
          <p:nvPr>
            <p:custDataLst>
              <p:tags r:id="rId3"/>
            </p:custDataLst>
          </p:nvPr>
        </p:nvSpPr>
        <p:spPr>
          <a:xfrm>
            <a:off x="3666291" y="3081754"/>
            <a:ext cx="8354260" cy="305689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CreateAdjGraph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self,a,n,e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通过数组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建立图的邻接表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=n                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置顶点数和边数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=e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range(n):	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检查边数组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中每个元素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=[]              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存放顶点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的邻接点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初始为空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for j in range(n):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if a[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][j]!=0 and a[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][j]!=INF: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存在一条边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p=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ArcNode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j,a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][j])   	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创建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j,a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][j]&gt;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出边的结点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adi.append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(p)        	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将结点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添加到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adi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self.adjlist.append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右箭头 16"/>
          <p:cNvSpPr/>
          <p:nvPr>
            <p:custDataLst>
              <p:tags r:id="rId4"/>
            </p:custDataLst>
          </p:nvPr>
        </p:nvSpPr>
        <p:spPr>
          <a:xfrm>
            <a:off x="6446407" y="2180724"/>
            <a:ext cx="571504" cy="285752"/>
          </a:xfrm>
          <a:prstGeom prst="righ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  <a:gs pos="0">
                <a:srgbClr val="3B3E4D">
                  <a:lumMod val="98000"/>
                  <a:lumOff val="2000"/>
                </a:srgbClr>
              </a:gs>
              <a:gs pos="50000">
                <a:srgbClr val="3B3E4D"/>
              </a:gs>
              <a:gs pos="100000">
                <a:srgbClr val="3B3E4D">
                  <a:lumMod val="99000"/>
                </a:srgbClr>
              </a:gs>
            </a:gsLst>
            <a:lin ang="5400000" scaled="0"/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45044" y="1090132"/>
            <a:ext cx="3136542" cy="517275"/>
            <a:chOff x="1359185" y="2304668"/>
            <a:chExt cx="2144055" cy="480002"/>
          </a:xfrm>
        </p:grpSpPr>
        <p:sp>
          <p:nvSpPr>
            <p:cNvPr id="19" name="矩形: 圆角 28"/>
            <p:cNvSpPr/>
            <p:nvPr>
              <p:custDataLst>
                <p:tags r:id="rId5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1359185" y="2405242"/>
              <a:ext cx="2144055" cy="31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图基本运算在邻接表中的实现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338252" y="2311194"/>
            <a:ext cx="7948498" cy="305689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DispAdjGraph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(self):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输出图的邻接表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i in range(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       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遍历每一个顶点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print("  [%d]" %(i),end='')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for p in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self.adjlist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[i]: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print("-&gt;(%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d,%d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)" %(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p.adjvex,p.weight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),end='')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print("-&gt;∧")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918" y="1212734"/>
            <a:ext cx="10734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输出图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99" y="1907393"/>
            <a:ext cx="3713926" cy="38684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7.1.1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图的基本概念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0629" y="1553897"/>
            <a:ext cx="7600208" cy="44545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ADT Graph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数据对象：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D={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| 0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≥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类型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	//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为每个顶点的唯一编号</a:t>
            </a:r>
          </a:p>
          <a:p>
            <a:pPr>
              <a:lnSpc>
                <a:spcPts val="2500"/>
              </a:lnSpc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数据关系：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R={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r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={&lt;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 | 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，其中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可以有零个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或多个前驱元素，可以有零个或多个后继元素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}</a:t>
            </a:r>
            <a:endParaRPr lang="zh-CN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基本运算：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void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CreateGraph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：根据相关数据建立一个图。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void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DispGraph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：输出一个图。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</a:p>
          <a:p>
            <a:pPr>
              <a:lnSpc>
                <a:spcPts val="25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086945" y="1607985"/>
            <a:ext cx="3501022" cy="349333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94256" y="958312"/>
            <a:ext cx="3082334" cy="517274"/>
            <a:chOff x="1396240" y="2304668"/>
            <a:chExt cx="2107000" cy="480002"/>
          </a:xfrm>
        </p:grpSpPr>
        <p:sp>
          <p:nvSpPr>
            <p:cNvPr id="8" name="矩形: 圆角 28"/>
            <p:cNvSpPr/>
            <p:nvPr>
              <p:custDataLst>
                <p:tags r:id="rId4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抽象数据类型图的描述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05394" y="5773463"/>
            <a:ext cx="896901" cy="896901"/>
            <a:chOff x="388951" y="5103867"/>
            <a:chExt cx="896901" cy="896901"/>
          </a:xfrm>
        </p:grpSpPr>
        <p:sp>
          <p:nvSpPr>
            <p:cNvPr id="11" name="椭圆 10"/>
            <p:cNvSpPr/>
            <p:nvPr>
              <p:custDataLst>
                <p:tags r:id="rId1"/>
              </p:custDataLst>
            </p:nvPr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0">
                    <a:srgbClr val="FFFFFF"/>
                  </a:gs>
                  <a:gs pos="89000">
                    <a:srgbClr val="D9D9D9">
                      <a:lumMod val="85000"/>
                    </a:srgbClr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2"/>
              </p:custDataLst>
            </p:nvPr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</a:endParaRPr>
            </a:p>
          </p:txBody>
        </p:sp>
        <p:sp>
          <p:nvSpPr>
            <p:cNvPr id="13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517087" y="5359849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</p:grpSp>
      <p:sp>
        <p:nvSpPr>
          <p:cNvPr id="14" name="TextBox 9"/>
          <p:cNvSpPr txBox="1"/>
          <p:nvPr/>
        </p:nvSpPr>
        <p:spPr>
          <a:xfrm>
            <a:off x="6773733" y="6047073"/>
            <a:ext cx="550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约定用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）表示第</a:t>
            </a:r>
            <a:r>
              <a:rPr lang="en-US" altLang="zh-CN" b="1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个顶点的编号。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77220" y="3047320"/>
            <a:ext cx="4308979" cy="316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__name__ == '__main__':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G=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AdjGraph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n,e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=5,5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a=[ [0,8,INF,5,INF],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[INF,0,3,INF,INF],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[INF,INF,0,INF,6],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[INF,INF,9,0,INF],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[INF,INF,INF,INF,0]]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G.CreateAdjGraph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a,n,e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G.DispAdjGraph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657778" y="1460413"/>
            <a:ext cx="1408711" cy="517274"/>
            <a:chOff x="1396240" y="2304668"/>
            <a:chExt cx="2107000" cy="480002"/>
          </a:xfrm>
        </p:grpSpPr>
        <p:sp>
          <p:nvSpPr>
            <p:cNvPr id="19" name="矩形: 圆角 18"/>
            <p:cNvSpPr/>
            <p:nvPr>
              <p:custDataLst>
                <p:tags r:id="rId1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程序验证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53074" y="130308"/>
            <a:ext cx="262255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296067" y="1188838"/>
            <a:ext cx="2694665" cy="2286016"/>
            <a:chOff x="1714480" y="4714884"/>
            <a:chExt cx="2694665" cy="2286016"/>
          </a:xfrm>
        </p:grpSpPr>
        <p:sp>
          <p:nvSpPr>
            <p:cNvPr id="36" name="Freeform 16"/>
            <p:cNvSpPr/>
            <p:nvPr>
              <p:custDataLst>
                <p:tags r:id="rId1"/>
              </p:custDataLst>
            </p:nvPr>
          </p:nvSpPr>
          <p:spPr bwMode="auto">
            <a:xfrm>
              <a:off x="2700943" y="5792499"/>
              <a:ext cx="412066" cy="40784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330" y="0"/>
                </a:cxn>
              </a:cxnLst>
              <a:rect l="0" t="0" r="r" b="b"/>
              <a:pathLst>
                <a:path w="330" h="327">
                  <a:moveTo>
                    <a:pt x="0" y="327"/>
                  </a:moveTo>
                  <a:lnTo>
                    <a:pt x="33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Freeform 15"/>
            <p:cNvSpPr/>
            <p:nvPr>
              <p:custDataLst>
                <p:tags r:id="rId2"/>
              </p:custDataLst>
            </p:nvPr>
          </p:nvSpPr>
          <p:spPr bwMode="auto">
            <a:xfrm>
              <a:off x="2011668" y="5804971"/>
              <a:ext cx="418310" cy="349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5" y="280"/>
                </a:cxn>
              </a:cxnLst>
              <a:rect l="0" t="0" r="r" b="b"/>
              <a:pathLst>
                <a:path w="335" h="280">
                  <a:moveTo>
                    <a:pt x="0" y="0"/>
                  </a:moveTo>
                  <a:lnTo>
                    <a:pt x="335" y="28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Freeform 14"/>
            <p:cNvSpPr/>
            <p:nvPr>
              <p:custDataLst>
                <p:tags r:id="rId3"/>
              </p:custDataLst>
            </p:nvPr>
          </p:nvSpPr>
          <p:spPr bwMode="auto">
            <a:xfrm>
              <a:off x="2699374" y="4991771"/>
              <a:ext cx="437040" cy="452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363"/>
                </a:cxn>
              </a:cxnLst>
              <a:rect l="0" t="0" r="r" b="b"/>
              <a:pathLst>
                <a:path w="350" h="363">
                  <a:moveTo>
                    <a:pt x="0" y="0"/>
                  </a:moveTo>
                  <a:lnTo>
                    <a:pt x="350" y="363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Oval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51310" y="4714884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Oval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14480" y="5470711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1" name="Oval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82528" y="6091837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2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25601" y="5452003"/>
              <a:ext cx="353378" cy="389139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5767" y="5489420"/>
              <a:ext cx="353378" cy="387892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2004176" y="5020458"/>
              <a:ext cx="393336" cy="460231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315" y="0"/>
                </a:cxn>
              </a:cxnLst>
              <a:rect l="0" t="0" r="r" b="b"/>
              <a:pathLst>
                <a:path w="315" h="369">
                  <a:moveTo>
                    <a:pt x="0" y="369"/>
                  </a:moveTo>
                  <a:lnTo>
                    <a:pt x="315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Line 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385223" y="5656550"/>
              <a:ext cx="668047" cy="7483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2856854" y="5997611"/>
              <a:ext cx="273462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923011" y="589726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1938315" y="5054022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2907905" y="4961837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3580163" y="5388800"/>
              <a:ext cx="274711" cy="2357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1900802" y="6715148"/>
              <a:ext cx="2060338" cy="285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一个带权有向图</a:t>
              </a: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6067" y="3956663"/>
            <a:ext cx="30003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9BEB023-365C-CA0C-63AD-3760C8A0A8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58000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请补全输出的邻接表：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[0]-&gt;(1,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)-&gt;…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[1]-&gt;(2,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-&gt;(3,2)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[2]-&gt;(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 3)-&gt;…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AE1695-F538-2D59-DDCE-32C4267E79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45E60F-40D6-99A2-6C61-77C264BA7F0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429B175-37DF-E35E-ABAC-6A61097418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1583" y="1442760"/>
            <a:ext cx="4601217" cy="397247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DA0B50-855A-890C-2E37-B37200E53C8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2B8D788-F71B-81CA-C9CD-6BE01CB45F0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82F4CF4-E207-6E6A-7008-EF5B1A7B057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202B5BA-7080-3E55-80B0-C38196728FD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E3A63014-233B-E67F-BD66-8535EF1CD4C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90B3F6-8BC1-4AEC-0FB4-13BBF878E79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16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例题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913200" y="1152180"/>
            <a:ext cx="7940841" cy="12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7.3】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一个含有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个顶点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条边的图采用邻接表存储，设计以下算法：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）该图为无向图，求其中顶点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）该图为有向图，求该图中顶点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的出度和入度。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4220308" y="3796490"/>
            <a:ext cx="7092337" cy="906366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DeGree1(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G,v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	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无向图邻接表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中求顶点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return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G.adjlist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[v])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G.adjlist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6" y="1597114"/>
            <a:ext cx="3365402" cy="4646688"/>
          </a:xfrm>
          <a:prstGeom prst="rect">
            <a:avLst/>
          </a:prstGeom>
        </p:spPr>
      </p:pic>
      <p:sp>
        <p:nvSpPr>
          <p:cNvPr id="14" name="TextBox 9"/>
          <p:cNvSpPr txBox="1"/>
          <p:nvPr>
            <p:custDataLst>
              <p:tags r:id="rId2"/>
            </p:custDataLst>
          </p:nvPr>
        </p:nvSpPr>
        <p:spPr>
          <a:xfrm>
            <a:off x="4454597" y="2712735"/>
            <a:ext cx="6858048" cy="59436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无向图，求其中顶点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ldLvl="0" animBg="1"/>
      <p:bldP spid="1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592071" y="2151633"/>
            <a:ext cx="3501022" cy="3493337"/>
          </a:xfrm>
          <a:prstGeom prst="rect">
            <a:avLst/>
          </a:prstGeom>
        </p:spPr>
      </p:pic>
      <p:sp>
        <p:nvSpPr>
          <p:cNvPr id="9" name="TextBox 9"/>
          <p:cNvSpPr txBox="1"/>
          <p:nvPr>
            <p:custDataLst>
              <p:tags r:id="rId1"/>
            </p:custDataLst>
          </p:nvPr>
        </p:nvSpPr>
        <p:spPr>
          <a:xfrm>
            <a:off x="251565" y="1320072"/>
            <a:ext cx="6858048" cy="59436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有向图，求该图中顶点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的出度和入度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例题</a:t>
            </a:r>
          </a:p>
        </p:txBody>
      </p:sp>
      <p:sp>
        <p:nvSpPr>
          <p:cNvPr id="8" name="TextBox 4"/>
          <p:cNvSpPr txBox="1"/>
          <p:nvPr>
            <p:custDataLst>
              <p:tags r:id="rId2"/>
            </p:custDataLst>
          </p:nvPr>
        </p:nvSpPr>
        <p:spPr>
          <a:xfrm>
            <a:off x="194415" y="2579103"/>
            <a:ext cx="8397656" cy="26365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DeGree2(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	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有向图邻接表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中求顶点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的出度和入度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=[0,0]                  	#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累计出度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累计入度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G.adjlist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[v])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的出度为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G.adjlist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[v]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遍历所有的头结点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for p in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G.adjlist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]: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	if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p.adjvex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==v: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存在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的边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[1]+=1 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的入度增加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break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return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返回出度和入度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74" y="2086916"/>
            <a:ext cx="3713926" cy="38684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902243" y="1244985"/>
            <a:ext cx="3082334" cy="517274"/>
            <a:chOff x="1396240" y="2304668"/>
            <a:chExt cx="2107000" cy="480002"/>
          </a:xfrm>
        </p:grpSpPr>
        <p:sp>
          <p:nvSpPr>
            <p:cNvPr id="15" name="矩形: 圆角 28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程序验证</a:t>
              </a:r>
            </a:p>
          </p:txBody>
        </p:sp>
      </p:grpSp>
      <p:sp>
        <p:nvSpPr>
          <p:cNvPr id="9" name="TextBox 4"/>
          <p:cNvSpPr txBox="1"/>
          <p:nvPr>
            <p:custDataLst>
              <p:tags r:id="rId1"/>
            </p:custDataLst>
          </p:nvPr>
        </p:nvSpPr>
        <p:spPr>
          <a:xfrm>
            <a:off x="356059" y="822914"/>
            <a:ext cx="8374734" cy="603250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主程序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=5,8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a=[[0,1,0,1,1],[1,0,1,1,0],[0,1,0,1,1],[1,1,1,0,1],[1,0,1,1,0]]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G.CreateAdjGraph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a,n,e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G1")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G.DispAdjGraph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求解结果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");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G.n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  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%d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%d" %(i,DeGree1(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G,i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)))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 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=5,8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b=[[0,1,0,1,0],[0,0,1,1,0],[0,0,0,1,1],[0,0,0,0,0],[1,0,0,1,0]]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G1.CreateAdjGraph(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b,n,e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图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G2")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G1.DispAdjGraph()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print("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求解结果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");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range(G1.n):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=DeGree2(G1,i)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%d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%d" %(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i,ans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[0],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[0]+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0703" y="166638"/>
            <a:ext cx="25323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图的存储结构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"/>
          <a:stretch>
            <a:fillRect/>
          </a:stretch>
        </p:blipFill>
        <p:spPr>
          <a:xfrm>
            <a:off x="7685969" y="1954999"/>
            <a:ext cx="4138847" cy="403402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093944" y="2700683"/>
            <a:ext cx="206740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有向图和无向图</a:t>
            </a:r>
          </a:p>
        </p:txBody>
      </p:sp>
      <p:cxnSp>
        <p:nvCxnSpPr>
          <p:cNvPr id="73" name="直接箭头连接符 72"/>
          <p:cNvCxnSpPr/>
          <p:nvPr>
            <p:custDataLst>
              <p:tags r:id="rId1"/>
            </p:custDataLst>
          </p:nvPr>
        </p:nvCxnSpPr>
        <p:spPr>
          <a:xfrm>
            <a:off x="3283355" y="2513584"/>
            <a:ext cx="857256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>
            <p:custDataLst>
              <p:tags r:id="rId2"/>
            </p:custDataLst>
          </p:nvPr>
        </p:nvCxnSpPr>
        <p:spPr>
          <a:xfrm>
            <a:off x="3283355" y="5156790"/>
            <a:ext cx="857256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049192" y="1274115"/>
            <a:ext cx="2164273" cy="4714907"/>
            <a:chOff x="500034" y="785794"/>
            <a:chExt cx="2164273" cy="4714907"/>
          </a:xfrm>
        </p:grpSpPr>
        <p:sp>
          <p:nvSpPr>
            <p:cNvPr id="36" name="Line 27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725543" y="4088951"/>
              <a:ext cx="11788" cy="393477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742689" y="4829412"/>
              <a:ext cx="1071" cy="35265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Freeform 25"/>
            <p:cNvSpPr/>
            <p:nvPr>
              <p:custDataLst>
                <p:tags r:id="rId5"/>
              </p:custDataLst>
            </p:nvPr>
          </p:nvSpPr>
          <p:spPr bwMode="auto">
            <a:xfrm>
              <a:off x="1893792" y="4679731"/>
              <a:ext cx="465095" cy="1134"/>
            </a:xfrm>
            <a:custGeom>
              <a:avLst/>
              <a:gdLst/>
              <a:ahLst/>
              <a:cxnLst>
                <a:cxn ang="0">
                  <a:pos x="434" y="0"/>
                </a:cxn>
                <a:cxn ang="0">
                  <a:pos x="0" y="22"/>
                </a:cxn>
              </a:cxnLst>
              <a:rect l="0" t="0" r="r" b="b"/>
              <a:pathLst>
                <a:path w="434" h="22">
                  <a:moveTo>
                    <a:pt x="434" y="0"/>
                  </a:moveTo>
                  <a:lnTo>
                    <a:pt x="0" y="22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Line 2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187576" y="4683133"/>
              <a:ext cx="384722" cy="1134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Freeform 23"/>
            <p:cNvSpPr/>
            <p:nvPr>
              <p:custDataLst>
                <p:tags r:id="rId7"/>
              </p:custDataLst>
            </p:nvPr>
          </p:nvSpPr>
          <p:spPr bwMode="auto">
            <a:xfrm>
              <a:off x="1102916" y="4785188"/>
              <a:ext cx="503675" cy="446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Freeform 22"/>
            <p:cNvSpPr/>
            <p:nvPr>
              <p:custDataLst>
                <p:tags r:id="rId8"/>
              </p:custDataLst>
            </p:nvPr>
          </p:nvSpPr>
          <p:spPr bwMode="auto">
            <a:xfrm>
              <a:off x="1857356" y="4786322"/>
              <a:ext cx="571189" cy="455843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Freeform 21"/>
            <p:cNvSpPr/>
            <p:nvPr>
              <p:custDataLst>
                <p:tags r:id="rId9"/>
              </p:custDataLst>
            </p:nvPr>
          </p:nvSpPr>
          <p:spPr bwMode="auto">
            <a:xfrm>
              <a:off x="1903437" y="4108227"/>
              <a:ext cx="498316" cy="400279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Freeform 20"/>
            <p:cNvSpPr/>
            <p:nvPr>
              <p:custDataLst>
                <p:tags r:id="rId10"/>
              </p:custDataLst>
            </p:nvPr>
          </p:nvSpPr>
          <p:spPr bwMode="auto">
            <a:xfrm>
              <a:off x="1062272" y="2138581"/>
              <a:ext cx="531538" cy="468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Freeform 19"/>
            <p:cNvSpPr/>
            <p:nvPr>
              <p:custDataLst>
                <p:tags r:id="rId11"/>
              </p:custDataLst>
            </p:nvPr>
          </p:nvSpPr>
          <p:spPr bwMode="auto">
            <a:xfrm>
              <a:off x="1867079" y="2122705"/>
              <a:ext cx="514392" cy="485325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" name="Freeform 18"/>
            <p:cNvSpPr/>
            <p:nvPr>
              <p:custDataLst>
                <p:tags r:id="rId12"/>
              </p:custDataLst>
            </p:nvPr>
          </p:nvSpPr>
          <p:spPr bwMode="auto">
            <a:xfrm>
              <a:off x="1858506" y="1462754"/>
              <a:ext cx="554042" cy="442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6" name="Freeform 17"/>
            <p:cNvSpPr/>
            <p:nvPr>
              <p:custDataLst>
                <p:tags r:id="rId13"/>
              </p:custDataLst>
            </p:nvPr>
          </p:nvSpPr>
          <p:spPr bwMode="auto">
            <a:xfrm>
              <a:off x="1014047" y="1466156"/>
              <a:ext cx="603338" cy="49326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7" name="Line 1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987256" y="2010446"/>
              <a:ext cx="1543174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8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0264" y="1588621"/>
              <a:ext cx="1071" cy="106136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Oval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65946" y="1238234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80" name="Oval 1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65946" y="1833551"/>
              <a:ext cx="302205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1" name="Oval 1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337533" y="18335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82" name="Oval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94360" y="1833551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83" name="Oval 1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564874" y="2490100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84" name="Freeform 9"/>
            <p:cNvSpPr/>
            <p:nvPr>
              <p:custDataLst>
                <p:tags r:id="rId21"/>
              </p:custDataLst>
            </p:nvPr>
          </p:nvSpPr>
          <p:spPr bwMode="auto">
            <a:xfrm>
              <a:off x="1101844" y="4125237"/>
              <a:ext cx="521893" cy="4195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5" name="Oval 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88373" y="3873503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86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88373" y="449036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61030" y="449036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88" name="Oval 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55365" y="4490364"/>
              <a:ext cx="303277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89" name="Oval 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87301" y="5146913"/>
              <a:ext cx="304348" cy="353788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0" name="Text Box 3"/>
            <p:cNvSpPr txBox="1">
              <a:spLocks noChangeArrowheads="1"/>
            </p:cNvSpPr>
            <p:nvPr/>
          </p:nvSpPr>
          <p:spPr bwMode="auto">
            <a:xfrm>
              <a:off x="500034" y="785794"/>
              <a:ext cx="1952115" cy="2857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）一个无向图</a:t>
              </a: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766935" cy="282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）一个有向图</a:t>
              </a:r>
            </a:p>
          </p:txBody>
        </p:sp>
      </p:grp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240119" y="1483056"/>
            <a:ext cx="3257189" cy="458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示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546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6525"/>
            <a:ext cx="842962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63" y="1481159"/>
            <a:ext cx="8301048" cy="34474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中，如果代表边的顶点对（或序偶）是无序的，则称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为无向图。无向图中代表边的无序顶点对通常用圆括号括起来，用以表示一条无向边。如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的一条无向边，显然，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所代表的是同一条边。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中，如果表示边的顶点对（或序偶）是有序的，则称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为有向图。在有向图中代表边的顶点对通常用尖括号括起来，用以表示一条有向边（又称为弧），如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表示从顶点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的一条边。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383111" y="1411095"/>
            <a:ext cx="3754304" cy="40255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8498" y="904788"/>
            <a:ext cx="3082334" cy="517274"/>
            <a:chOff x="1396240" y="2304668"/>
            <a:chExt cx="2107000" cy="480002"/>
          </a:xfrm>
        </p:grpSpPr>
        <p:sp>
          <p:nvSpPr>
            <p:cNvPr id="11" name="矩形: 圆角 10"/>
            <p:cNvSpPr/>
            <p:nvPr>
              <p:custDataLst>
                <p:tags r:id="rId25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6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无向图和有向图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7.1.1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图的基本概念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601052" y="4911969"/>
            <a:ext cx="4913440" cy="1770930"/>
            <a:chOff x="2214546" y="4222346"/>
            <a:chExt cx="4266515" cy="1778422"/>
          </a:xfrm>
        </p:grpSpPr>
        <p:sp>
          <p:nvSpPr>
            <p:cNvPr id="14" name="Line 27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5626439" y="4401129"/>
              <a:ext cx="10353" cy="326515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2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5641498" y="5015579"/>
              <a:ext cx="941" cy="292640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Freeform 25"/>
            <p:cNvSpPr/>
            <p:nvPr>
              <p:custDataLst>
                <p:tags r:id="rId3"/>
              </p:custDataLst>
            </p:nvPr>
          </p:nvSpPr>
          <p:spPr bwMode="auto">
            <a:xfrm>
              <a:off x="5774209" y="4891371"/>
              <a:ext cx="408486" cy="941"/>
            </a:xfrm>
            <a:custGeom>
              <a:avLst/>
              <a:gdLst/>
              <a:ahLst/>
              <a:cxnLst>
                <a:cxn ang="0">
                  <a:pos x="434" y="0"/>
                </a:cxn>
                <a:cxn ang="0">
                  <a:pos x="0" y="22"/>
                </a:cxn>
              </a:cxnLst>
              <a:rect l="0" t="0" r="r" b="b"/>
              <a:pathLst>
                <a:path w="434" h="22">
                  <a:moveTo>
                    <a:pt x="434" y="0"/>
                  </a:moveTo>
                  <a:lnTo>
                    <a:pt x="0" y="22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153951" y="4894194"/>
              <a:ext cx="337895" cy="941"/>
            </a:xfrm>
            <a:prstGeom prst="line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Freeform 23"/>
            <p:cNvSpPr/>
            <p:nvPr>
              <p:custDataLst>
                <p:tags r:id="rId5"/>
              </p:custDataLst>
            </p:nvPr>
          </p:nvSpPr>
          <p:spPr bwMode="auto">
            <a:xfrm>
              <a:off x="5079595" y="4978881"/>
              <a:ext cx="442370" cy="370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Freeform 22"/>
            <p:cNvSpPr/>
            <p:nvPr>
              <p:custDataLst>
                <p:tags r:id="rId6"/>
              </p:custDataLst>
            </p:nvPr>
          </p:nvSpPr>
          <p:spPr bwMode="auto">
            <a:xfrm>
              <a:off x="5742208" y="4979822"/>
              <a:ext cx="501666" cy="378268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Freeform 21"/>
            <p:cNvSpPr/>
            <p:nvPr>
              <p:custDataLst>
                <p:tags r:id="rId7"/>
              </p:custDataLst>
            </p:nvPr>
          </p:nvSpPr>
          <p:spPr bwMode="auto">
            <a:xfrm>
              <a:off x="5782680" y="4417125"/>
              <a:ext cx="437663" cy="33216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20"/>
            <p:cNvSpPr/>
            <p:nvPr>
              <p:custDataLst>
                <p:tags r:id="rId8"/>
              </p:custDataLst>
            </p:nvPr>
          </p:nvSpPr>
          <p:spPr bwMode="auto">
            <a:xfrm>
              <a:off x="2457379" y="4989232"/>
              <a:ext cx="466841" cy="3886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Freeform 19"/>
            <p:cNvSpPr/>
            <p:nvPr>
              <p:custDataLst>
                <p:tags r:id="rId9"/>
              </p:custDataLst>
            </p:nvPr>
          </p:nvSpPr>
          <p:spPr bwMode="auto">
            <a:xfrm>
              <a:off x="3164229" y="4976058"/>
              <a:ext cx="451782" cy="40273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Freeform 18"/>
            <p:cNvSpPr/>
            <p:nvPr>
              <p:custDataLst>
                <p:tags r:id="rId10"/>
              </p:custDataLst>
            </p:nvPr>
          </p:nvSpPr>
          <p:spPr bwMode="auto">
            <a:xfrm>
              <a:off x="3156699" y="4428417"/>
              <a:ext cx="486606" cy="3669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2415024" y="4431240"/>
              <a:ext cx="529902" cy="409319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391494" y="4882903"/>
              <a:ext cx="1355345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035283" y="4532864"/>
              <a:ext cx="941" cy="88074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99748" y="4242106"/>
              <a:ext cx="265422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8" name="Oval 1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99748" y="4736112"/>
              <a:ext cx="265422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9" name="Oval 1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77421" y="4736112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" name="Oval 1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222076" y="4736112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1" name="Oval 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898807" y="5280930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2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078654" y="4431240"/>
              <a:ext cx="458370" cy="3481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505964" y="4222346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505964" y="4734230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84577" y="4734230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862175" y="4734230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7" name="Oval 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505023" y="5279048"/>
              <a:ext cx="267304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2214546" y="5707187"/>
              <a:ext cx="1714512" cy="293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）一个无向图</a:t>
              </a: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4929190" y="5707187"/>
              <a:ext cx="1551871" cy="293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）一个有向图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63" y="2042374"/>
            <a:ext cx="8301048" cy="160083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数据结构中的图一般不重复出现一条边，如果允许重复边出现，这样的图称为多重图，如一个无向图中顶点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之间出现两条或两条以上的边。本书中讨论的图均指非多重图。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383111" y="1411095"/>
            <a:ext cx="3754304" cy="40255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28338" y="1089226"/>
            <a:ext cx="3082334" cy="517274"/>
            <a:chOff x="1396240" y="2304668"/>
            <a:chExt cx="2107000" cy="480002"/>
          </a:xfrm>
        </p:grpSpPr>
        <p:sp>
          <p:nvSpPr>
            <p:cNvPr id="11" name="矩形: 圆角 10"/>
            <p:cNvSpPr/>
            <p:nvPr>
              <p:custDataLst>
                <p:tags r:id="rId17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多重无向图和多重有向图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89752" y="150212"/>
            <a:ext cx="269430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图的基本概念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15971" y="4020619"/>
            <a:ext cx="2052048" cy="1909066"/>
            <a:chOff x="1857356" y="3903389"/>
            <a:chExt cx="2052048" cy="1909066"/>
          </a:xfrm>
        </p:grpSpPr>
        <p:sp>
          <p:nvSpPr>
            <p:cNvPr id="44" name="Freeform 20"/>
            <p:cNvSpPr/>
            <p:nvPr>
              <p:custDataLst>
                <p:tags r:id="rId9"/>
              </p:custDataLst>
            </p:nvPr>
          </p:nvSpPr>
          <p:spPr bwMode="auto">
            <a:xfrm>
              <a:off x="2171627" y="4650515"/>
              <a:ext cx="466841" cy="3886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Freeform 19"/>
            <p:cNvSpPr/>
            <p:nvPr>
              <p:custDataLst>
                <p:tags r:id="rId10"/>
              </p:custDataLst>
            </p:nvPr>
          </p:nvSpPr>
          <p:spPr bwMode="auto">
            <a:xfrm>
              <a:off x="2878477" y="4637341"/>
              <a:ext cx="451782" cy="40273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Freeform 18"/>
            <p:cNvSpPr/>
            <p:nvPr>
              <p:custDataLst>
                <p:tags r:id="rId11"/>
              </p:custDataLst>
            </p:nvPr>
          </p:nvSpPr>
          <p:spPr bwMode="auto">
            <a:xfrm>
              <a:off x="2870947" y="4089700"/>
              <a:ext cx="486606" cy="3669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Freeform 17"/>
            <p:cNvSpPr/>
            <p:nvPr>
              <p:custDataLst>
                <p:tags r:id="rId12"/>
              </p:custDataLst>
            </p:nvPr>
          </p:nvSpPr>
          <p:spPr bwMode="auto">
            <a:xfrm>
              <a:off x="2129272" y="4092523"/>
              <a:ext cx="529902" cy="409319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3996" y="3903389"/>
              <a:ext cx="265422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291669" y="4397395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36324" y="4397395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Oval 1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613055" y="4942213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1857356" y="5518874"/>
              <a:ext cx="2052048" cy="293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）多重无向图</a:t>
              </a:r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2190750" y="4370998"/>
              <a:ext cx="1104900" cy="155575"/>
            </a:xfrm>
            <a:custGeom>
              <a:avLst/>
              <a:gdLst>
                <a:gd name="connsiteX0" fmla="*/ 0 w 1104900"/>
                <a:gd name="connsiteY0" fmla="*/ 155575 h 155575"/>
                <a:gd name="connsiteX1" fmla="*/ 333375 w 1104900"/>
                <a:gd name="connsiteY1" fmla="*/ 31750 h 155575"/>
                <a:gd name="connsiteX2" fmla="*/ 628650 w 1104900"/>
                <a:gd name="connsiteY2" fmla="*/ 12700 h 155575"/>
                <a:gd name="connsiteX3" fmla="*/ 1104900 w 1104900"/>
                <a:gd name="connsiteY3" fmla="*/ 107950 h 1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900" h="155575">
                  <a:moveTo>
                    <a:pt x="0" y="155575"/>
                  </a:moveTo>
                  <a:cubicBezTo>
                    <a:pt x="114300" y="105569"/>
                    <a:pt x="228600" y="55563"/>
                    <a:pt x="333375" y="31750"/>
                  </a:cubicBezTo>
                  <a:cubicBezTo>
                    <a:pt x="438150" y="7938"/>
                    <a:pt x="500063" y="0"/>
                    <a:pt x="628650" y="12700"/>
                  </a:cubicBezTo>
                  <a:cubicBezTo>
                    <a:pt x="757237" y="25400"/>
                    <a:pt x="931068" y="66675"/>
                    <a:pt x="1104900" y="107950"/>
                  </a:cubicBezTo>
                </a:path>
              </a:pathLst>
            </a:custGeom>
            <a:ln w="19050"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190750" y="4574198"/>
              <a:ext cx="1095375" cy="104775"/>
            </a:xfrm>
            <a:custGeom>
              <a:avLst/>
              <a:gdLst>
                <a:gd name="connsiteX0" fmla="*/ 1095375 w 1095375"/>
                <a:gd name="connsiteY0" fmla="*/ 0 h 104775"/>
                <a:gd name="connsiteX1" fmla="*/ 857250 w 1095375"/>
                <a:gd name="connsiteY1" fmla="*/ 76200 h 104775"/>
                <a:gd name="connsiteX2" fmla="*/ 495300 w 1095375"/>
                <a:gd name="connsiteY2" fmla="*/ 95250 h 104775"/>
                <a:gd name="connsiteX3" fmla="*/ 0 w 1095375"/>
                <a:gd name="connsiteY3" fmla="*/ 1905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375" h="104775">
                  <a:moveTo>
                    <a:pt x="1095375" y="0"/>
                  </a:moveTo>
                  <a:cubicBezTo>
                    <a:pt x="1026318" y="30162"/>
                    <a:pt x="957262" y="60325"/>
                    <a:pt x="857250" y="76200"/>
                  </a:cubicBezTo>
                  <a:cubicBezTo>
                    <a:pt x="757238" y="92075"/>
                    <a:pt x="638175" y="104775"/>
                    <a:pt x="495300" y="95250"/>
                  </a:cubicBezTo>
                  <a:cubicBezTo>
                    <a:pt x="352425" y="85725"/>
                    <a:pt x="176212" y="52387"/>
                    <a:pt x="0" y="19050"/>
                  </a:cubicBezTo>
                </a:path>
              </a:pathLst>
            </a:custGeom>
            <a:ln w="19050"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0615" y="4000859"/>
            <a:ext cx="1857388" cy="1928826"/>
            <a:chOff x="4572000" y="3883629"/>
            <a:chExt cx="1857388" cy="1928826"/>
          </a:xfrm>
        </p:grpSpPr>
        <p:sp>
          <p:nvSpPr>
            <p:cNvPr id="41" name="Freeform 23"/>
            <p:cNvSpPr/>
            <p:nvPr>
              <p:custDataLst>
                <p:tags r:id="rId1"/>
              </p:custDataLst>
            </p:nvPr>
          </p:nvSpPr>
          <p:spPr bwMode="auto">
            <a:xfrm>
              <a:off x="4793843" y="4640164"/>
              <a:ext cx="442370" cy="370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0" y="394"/>
                </a:cxn>
              </a:cxnLst>
              <a:rect l="0" t="0" r="r" b="b"/>
              <a:pathLst>
                <a:path w="470" h="394">
                  <a:moveTo>
                    <a:pt x="0" y="0"/>
                  </a:moveTo>
                  <a:lnTo>
                    <a:pt x="470" y="394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Freeform 22"/>
            <p:cNvSpPr/>
            <p:nvPr>
              <p:custDataLst>
                <p:tags r:id="rId2"/>
              </p:custDataLst>
            </p:nvPr>
          </p:nvSpPr>
          <p:spPr bwMode="auto">
            <a:xfrm>
              <a:off x="5437406" y="4641105"/>
              <a:ext cx="501666" cy="378268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533" y="0"/>
                </a:cxn>
              </a:cxnLst>
              <a:rect l="0" t="0" r="r" b="b"/>
              <a:pathLst>
                <a:path w="533" h="402">
                  <a:moveTo>
                    <a:pt x="0" y="402"/>
                  </a:moveTo>
                  <a:lnTo>
                    <a:pt x="533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Freeform 21"/>
            <p:cNvSpPr/>
            <p:nvPr>
              <p:custDataLst>
                <p:tags r:id="rId3"/>
              </p:custDataLst>
            </p:nvPr>
          </p:nvSpPr>
          <p:spPr bwMode="auto">
            <a:xfrm>
              <a:off x="5496928" y="4078408"/>
              <a:ext cx="437663" cy="33216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Freeform 9"/>
            <p:cNvSpPr/>
            <p:nvPr>
              <p:custDataLst>
                <p:tags r:id="rId4"/>
              </p:custDataLst>
            </p:nvPr>
          </p:nvSpPr>
          <p:spPr bwMode="auto">
            <a:xfrm>
              <a:off x="4792902" y="4092523"/>
              <a:ext cx="458370" cy="34815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220212" y="3883629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4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98825" y="4395513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5" name="Oval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76423" y="4395513"/>
              <a:ext cx="266363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6" name="Oval 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219271" y="4940331"/>
              <a:ext cx="267304" cy="2935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4572000" y="5518874"/>
              <a:ext cx="1857388" cy="293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）多重有向图</a:t>
              </a: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187950" y="4183673"/>
              <a:ext cx="107950" cy="790575"/>
            </a:xfrm>
            <a:custGeom>
              <a:avLst/>
              <a:gdLst>
                <a:gd name="connsiteX0" fmla="*/ 88900 w 107950"/>
                <a:gd name="connsiteY0" fmla="*/ 0 h 790575"/>
                <a:gd name="connsiteX1" fmla="*/ 3175 w 107950"/>
                <a:gd name="connsiteY1" fmla="*/ 257175 h 790575"/>
                <a:gd name="connsiteX2" fmla="*/ 107950 w 107950"/>
                <a:gd name="connsiteY2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790575">
                  <a:moveTo>
                    <a:pt x="88900" y="0"/>
                  </a:moveTo>
                  <a:cubicBezTo>
                    <a:pt x="44450" y="62706"/>
                    <a:pt x="0" y="125413"/>
                    <a:pt x="3175" y="257175"/>
                  </a:cubicBezTo>
                  <a:cubicBezTo>
                    <a:pt x="6350" y="388937"/>
                    <a:pt x="57150" y="589756"/>
                    <a:pt x="107950" y="790575"/>
                  </a:cubicBezTo>
                </a:path>
              </a:pathLst>
            </a:cu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5391150" y="4164623"/>
              <a:ext cx="77788" cy="800100"/>
            </a:xfrm>
            <a:custGeom>
              <a:avLst/>
              <a:gdLst>
                <a:gd name="connsiteX0" fmla="*/ 0 w 77788"/>
                <a:gd name="connsiteY0" fmla="*/ 800100 h 800100"/>
                <a:gd name="connsiteX1" fmla="*/ 76200 w 77788"/>
                <a:gd name="connsiteY1" fmla="*/ 495300 h 800100"/>
                <a:gd name="connsiteX2" fmla="*/ 9525 w 77788"/>
                <a:gd name="connsiteY2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88" h="800100">
                  <a:moveTo>
                    <a:pt x="0" y="800100"/>
                  </a:moveTo>
                  <a:cubicBezTo>
                    <a:pt x="37306" y="714375"/>
                    <a:pt x="74613" y="628650"/>
                    <a:pt x="76200" y="495300"/>
                  </a:cubicBezTo>
                  <a:cubicBezTo>
                    <a:pt x="77788" y="361950"/>
                    <a:pt x="43656" y="180975"/>
                    <a:pt x="9525" y="0"/>
                  </a:cubicBezTo>
                </a:path>
              </a:pathLst>
            </a:cu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262E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086945" y="1607985"/>
            <a:ext cx="3501022" cy="3493337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54791" y="1497918"/>
            <a:ext cx="6576978" cy="39801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在一个无向图中，若存在一条边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，则称顶点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为该边的两个端点，并称它们互为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，即顶点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的一个邻接点，顶点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也是顶点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的一个邻接点。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在一个有向图中，若存在一条边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，则称此边是顶点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，同时也是顶点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的一条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入边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分别为此边的起始端点（简称为起点）和终止端点（简称终点）。并称顶点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出边邻接点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入边邻接点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752" y="150212"/>
            <a:ext cx="27844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7.1.2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图的基本术语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086945" y="1607985"/>
            <a:ext cx="3501022" cy="3493337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54791" y="1497918"/>
            <a:ext cx="6576978" cy="3518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无向图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中，顶点所关联的边的数目称为该顶点的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有向图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的度又分为入度和出度，以顶点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为终点的入边的数目，称为该顶点的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入度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。以顶点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为起点的出边的数目，称为该顶点的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。一个顶点的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入度与出度的和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为该顶点的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度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marL="252095" indent="-2520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若一个图（无论有向图或无向图）中有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个顶点和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条边，每个顶点的度为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0≤i≤n-1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），则有：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9120" y="5020384"/>
            <a:ext cx="1266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703540" y="2700440"/>
            <a:ext cx="7821522" cy="3929757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n4=3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n3=4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要使顶点数最少，该图应是连通的，即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n0=0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n=n4+n3+n2+n1+n0=7+n2+n1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n2+n1=n-7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pt-BR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度之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pt-BR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=4×3+3×4+2×n2+n1=24+2n2+n1≤24+2(n2+n1)=</a:t>
            </a:r>
          </a:p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24+2×(n-7)=10+2n</a:t>
            </a:r>
            <a:r>
              <a:rPr lang="zh-CN" altLang="pt-BR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而度之和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=2e=32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，所以有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10+2n≥32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n≥11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pt-BR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5900" indent="-215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即这样的无向图至少有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个顶点。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1209" y="1151548"/>
            <a:ext cx="71438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7.1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一个无向图中有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条边，度为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的顶点有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个，度为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的顶点有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个，其余顶点的度均小于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，则该图至少有多少个顶点？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53074" y="147761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例题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2362639" y="2168735"/>
            <a:ext cx="722372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解：设该图有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个顶点，图中度为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的顶点数为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0≤i≤4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MDY2MjQwNzI0OTM0YTU2NzllMzQyZjJkMjRkOWNhZ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0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0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0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0.5,&quot;Answers&quot;:[&quot;2&quot;],&quot;CaseSensitive&quot;:false,&quot;FuzzyMatch&quot;:false},{&quot;Num&quot;:2,&quot;Score&quot;:0.5,&quot;Answers&quot;:[&quot;1&quot;],&quot;CaseSensitive&quot;:false,&quot;FuzzyMatch&quot;:false},{&quot;Num&quot;:3,&quot;Score&quot;:0.5,&quot;Answers&quot;:[&quot;3&quot;],&quot;CaseSensitive&quot;:false,&quot;FuzzyMatch&quot;:false}]"/>
  <p:tag name="PROBLEMSCORE" val="1.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9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1_BRIGHTNESS" val="0"/>
  <p:tag name="KSO_WM_UNIT_LINE_FORE_SCHEMECOLOR_INDEX_1" val="14"/>
  <p:tag name="KSO_WM_UNIT_LINE_FORE_SCHEMECOLOR_INDEX_1_POS" val="0"/>
  <p:tag name="KSO_WM_UNIT_LINE_FORE_SCHEMECOLOR_INDEX_1_TRANS" val="0"/>
  <p:tag name="KSO_WM_UNIT_LINE_FORE_SCHEMECOLOR_INDEX_2_BRIGHTNESS" val="-0.15"/>
  <p:tag name="KSO_WM_UNIT_LINE_FORE_SCHEMECOLOR_INDEX_2" val="14"/>
  <p:tag name="KSO_WM_UNIT_LINE_FORE_SCHEMECOLOR_INDEX_2_POS" val="0.89"/>
  <p:tag name="KSO_WM_UNIT_LINE_FORE_SCHEMECOLOR_INDEX_2_TRANS" val="0"/>
  <p:tag name="KSO_WM_UNIT_LINE_GRADIENT_TYPE" val="0"/>
  <p:tag name="KSO_WM_UNIT_LINE_GRADIENT_ANGLE" val="70"/>
  <p:tag name="KSO_WM_UNIT_LINE_GRADIENT_DIRECTION" val="-2"/>
  <p:tag name="KSO_WM_UNIT_LINE_FILL_TYPE" val="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1_BRIGHTNESS" val="0"/>
  <p:tag name="KSO_WM_UNIT_LINE_FORE_SCHEMECOLOR_INDEX_1" val="14"/>
  <p:tag name="KSO_WM_UNIT_LINE_FORE_SCHEMECOLOR_INDEX_1_POS" val="0"/>
  <p:tag name="KSO_WM_UNIT_LINE_FORE_SCHEMECOLOR_INDEX_1_TRANS" val="0"/>
  <p:tag name="KSO_WM_UNIT_LINE_FORE_SCHEMECOLOR_INDEX_2_BRIGHTNESS" val="-0.15"/>
  <p:tag name="KSO_WM_UNIT_LINE_FORE_SCHEMECOLOR_INDEX_2" val="14"/>
  <p:tag name="KSO_WM_UNIT_LINE_FORE_SCHEMECOLOR_INDEX_2_POS" val="0.89"/>
  <p:tag name="KSO_WM_UNIT_LINE_FORE_SCHEMECOLOR_INDEX_2_TRANS" val="0"/>
  <p:tag name="KSO_WM_UNIT_LINE_GRADIENT_TYPE" val="0"/>
  <p:tag name="KSO_WM_UNIT_LINE_GRADIENT_ANGLE" val="70"/>
  <p:tag name="KSO_WM_UNIT_LINE_GRADIENT_DIRECTION" val="-2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"/>
  <p:tag name="KSO_WM_UNIT_LINE_FILL_TYP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"/>
  <p:tag name="KSO_WM_UNIT_LINE_FORE_SCHEMECOLOR_INDEX" val="8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"/>
  <p:tag name="KSO_WM_UNIT_LINE_FILL_TYPE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0.5,&quot;Answers&quot;:[&quot;4&quot;],&quot;CaseSensitive&quot;:false,&quot;FuzzyMatch&quot;:false},{&quot;Num&quot;:2,&quot;Score&quot;:0.5,&quot;Answers&quot;:[&quot;5&quot;],&quot;CaseSensitive&quot;:false,&quot;FuzzyMatch&quot;:false},{&quot;Num&quot;:3,&quot;Score&quot;:0.5,&quot;Answers&quot;:[&quot;4&quot;],&quot;CaseSensitive&quot;:false,&quot;FuzzyMatch&quot;:false}]"/>
  <p:tag name="PROBLEMSCORE" val="1.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125.26929133858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04.211023622047,&quot;width&quot;:7576.006299212599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4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4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5287</Words>
  <Application>Microsoft Office PowerPoint</Application>
  <PresentationFormat>宽屏</PresentationFormat>
  <Paragraphs>617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46</vt:i4>
      </vt:variant>
    </vt:vector>
  </HeadingPairs>
  <TitlesOfParts>
    <vt:vector size="96" baseType="lpstr">
      <vt:lpstr>等线</vt:lpstr>
      <vt:lpstr>楷体</vt:lpstr>
      <vt:lpstr>Microsoft Yahei</vt:lpstr>
      <vt:lpstr>Microsoft Yahei</vt:lpstr>
      <vt:lpstr>Arial</vt:lpstr>
      <vt:lpstr>Calibri</vt:lpstr>
      <vt:lpstr>Consolas</vt:lpstr>
      <vt:lpstr>2_Office 主题​​</vt:lpstr>
      <vt:lpstr>3_Office 主题​​</vt:lpstr>
      <vt:lpstr>1_Office 主题​​</vt:lpstr>
      <vt:lpstr>5_Office 主题​​</vt:lpstr>
      <vt:lpstr>6_Office 主题​​</vt:lpstr>
      <vt:lpstr>7_Office 主题​​</vt:lpstr>
      <vt:lpstr>4_Office 主题​​</vt:lpstr>
      <vt:lpstr>8_Office 主题​​</vt:lpstr>
      <vt:lpstr>9_Office 主题​​</vt:lpstr>
      <vt:lpstr>10_Office 主题​​</vt:lpstr>
      <vt:lpstr>11_Office 主题​​</vt:lpstr>
      <vt:lpstr>13_Office 主题​​</vt:lpstr>
      <vt:lpstr>14_Office 主题​​</vt:lpstr>
      <vt:lpstr>15_Office 主题​​</vt:lpstr>
      <vt:lpstr>16_Office 主题​​</vt:lpstr>
      <vt:lpstr>17_Office 主题​​</vt:lpstr>
      <vt:lpstr>18_Office 主题​​</vt:lpstr>
      <vt:lpstr>19_Office 主题​​</vt:lpstr>
      <vt:lpstr>12_Office 主题​​</vt:lpstr>
      <vt:lpstr>22_Office 主题​​</vt:lpstr>
      <vt:lpstr>23_Office 主题​​</vt:lpstr>
      <vt:lpstr>24_Office 主题​​</vt:lpstr>
      <vt:lpstr>25_Office 主题​​</vt:lpstr>
      <vt:lpstr>26_Office 主题​​</vt:lpstr>
      <vt:lpstr>27_Office 主题​​</vt:lpstr>
      <vt:lpstr>20_Office 主题​​</vt:lpstr>
      <vt:lpstr>21_Office 主题​​</vt:lpstr>
      <vt:lpstr>29_Office 主题​​</vt:lpstr>
      <vt:lpstr>30_Office 主题​​</vt:lpstr>
      <vt:lpstr>31_Office 主题​​</vt:lpstr>
      <vt:lpstr>32_Office 主题​​</vt:lpstr>
      <vt:lpstr>33_Office 主题​​</vt:lpstr>
      <vt:lpstr>34_Office 主题​​</vt:lpstr>
      <vt:lpstr>35_Office 主题​​</vt:lpstr>
      <vt:lpstr>36_Office 主题​​</vt:lpstr>
      <vt:lpstr>37_Office 主题​​</vt:lpstr>
      <vt:lpstr>38_Office 主题​​</vt:lpstr>
      <vt:lpstr>39_Office 主题​​</vt:lpstr>
      <vt:lpstr>40_Office 主题​​</vt:lpstr>
      <vt:lpstr>41_Office 主题​​</vt:lpstr>
      <vt:lpstr>42_Office 主题​​</vt:lpstr>
      <vt:lpstr>43_Office 主题​​</vt:lpstr>
      <vt:lpstr>44_Office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美玉</dc:creator>
  <cp:lastModifiedBy>Zhendong Shi</cp:lastModifiedBy>
  <cp:revision>201</cp:revision>
  <dcterms:created xsi:type="dcterms:W3CDTF">2022-08-16T12:32:00Z</dcterms:created>
  <dcterms:modified xsi:type="dcterms:W3CDTF">2024-05-12T17:19:34Z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08E615BD148E4B0EBFEB63DE346EB4B3</vt:lpwstr>
  </property>
  <property fmtid="{D5CDD505-2E9C-101B-9397-08002B2CF9AE}" pid="3" name="KSOProductBuildVer">
    <vt:lpwstr>2052-11.1.0.12302</vt:lpwstr>
  </property>
</Properties>
</file>