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theme/theme22.xml" ContentType="application/vnd.openxmlformats-officedocument.theme+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23.xml" ContentType="application/vnd.openxmlformats-officedocument.theme+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4.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5.xml" ContentType="application/vnd.openxmlformats-officedocument.theme+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theme/theme26.xml" ContentType="application/vnd.openxmlformats-officedocument.theme+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27.xml" ContentType="application/vnd.openxmlformats-officedocument.theme+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8.xml" ContentType="application/vnd.openxmlformats-officedocument.theme+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29.xml" ContentType="application/vnd.openxmlformats-officedocument.theme+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theme/theme30.xml" ContentType="application/vnd.openxmlformats-officedocument.theme+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theme/theme31.xml" ContentType="application/vnd.openxmlformats-officedocument.theme+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theme/theme32.xml" ContentType="application/vnd.openxmlformats-officedocument.theme+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theme/theme33.xml" ContentType="application/vnd.openxmlformats-officedocument.theme+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theme/theme34.xml" ContentType="application/vnd.openxmlformats-officedocument.theme+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theme/theme35.xml" ContentType="application/vnd.openxmlformats-officedocument.theme+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6.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theme/theme37.xml" ContentType="application/vnd.openxmlformats-officedocument.theme+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theme/theme38.xml" ContentType="application/vnd.openxmlformats-officedocument.theme+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theme/theme39.xml" ContentType="application/vnd.openxmlformats-officedocument.theme+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theme/theme40.xml" ContentType="application/vnd.openxmlformats-officedocument.theme+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theme/theme41.xml" ContentType="application/vnd.openxmlformats-officedocument.theme+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theme/theme42.xml" ContentType="application/vnd.openxmlformats-officedocument.theme+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theme/theme43.xml" ContentType="application/vnd.openxmlformats-officedocument.theme+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theme/theme44.xml" ContentType="application/vnd.openxmlformats-officedocument.theme+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theme/theme45.xml" ContentType="application/vnd.openxmlformats-officedocument.theme+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theme/theme46.xml" ContentType="application/vnd.openxmlformats-officedocument.theme+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theme/theme47.xml" ContentType="application/vnd.openxmlformats-officedocument.theme+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theme/theme48.xml" ContentType="application/vnd.openxmlformats-officedocument.theme+xml"/>
  <Override PartName="/ppt/theme/theme49.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 id="2147483792" r:id="rId13"/>
    <p:sldMasterId id="2147483804" r:id="rId14"/>
    <p:sldMasterId id="2147483816" r:id="rId15"/>
    <p:sldMasterId id="2147483828" r:id="rId16"/>
    <p:sldMasterId id="2147483840" r:id="rId17"/>
    <p:sldMasterId id="2147483852" r:id="rId18"/>
    <p:sldMasterId id="2147483864" r:id="rId19"/>
    <p:sldMasterId id="2147483876" r:id="rId20"/>
    <p:sldMasterId id="2147483888" r:id="rId21"/>
    <p:sldMasterId id="2147483900" r:id="rId22"/>
    <p:sldMasterId id="2147483912" r:id="rId23"/>
    <p:sldMasterId id="2147483924" r:id="rId24"/>
    <p:sldMasterId id="2147483936" r:id="rId25"/>
    <p:sldMasterId id="2147483948" r:id="rId26"/>
    <p:sldMasterId id="2147483960" r:id="rId27"/>
    <p:sldMasterId id="2147483972" r:id="rId28"/>
    <p:sldMasterId id="2147483984" r:id="rId29"/>
    <p:sldMasterId id="2147483996" r:id="rId30"/>
    <p:sldMasterId id="2147484008" r:id="rId31"/>
    <p:sldMasterId id="2147484020" r:id="rId32"/>
    <p:sldMasterId id="2147484032" r:id="rId33"/>
    <p:sldMasterId id="2147484044" r:id="rId34"/>
    <p:sldMasterId id="2147484056" r:id="rId35"/>
    <p:sldMasterId id="2147484068" r:id="rId36"/>
    <p:sldMasterId id="2147484080" r:id="rId37"/>
    <p:sldMasterId id="2147484092" r:id="rId38"/>
    <p:sldMasterId id="2147484104" r:id="rId39"/>
    <p:sldMasterId id="2147484116" r:id="rId40"/>
    <p:sldMasterId id="2147484128" r:id="rId41"/>
    <p:sldMasterId id="2147484140" r:id="rId42"/>
    <p:sldMasterId id="2147484152" r:id="rId43"/>
    <p:sldMasterId id="2147484164" r:id="rId44"/>
    <p:sldMasterId id="2147484176" r:id="rId45"/>
    <p:sldMasterId id="2147484188" r:id="rId46"/>
    <p:sldMasterId id="2147484200" r:id="rId47"/>
    <p:sldMasterId id="2147484212" r:id="rId48"/>
  </p:sldMasterIdLst>
  <p:notesMasterIdLst>
    <p:notesMasterId r:id="rId96"/>
  </p:notesMasterIdLst>
  <p:sldIdLst>
    <p:sldId id="1060" r:id="rId49"/>
    <p:sldId id="1061" r:id="rId50"/>
    <p:sldId id="1062" r:id="rId51"/>
    <p:sldId id="1063" r:id="rId52"/>
    <p:sldId id="1064" r:id="rId53"/>
    <p:sldId id="1065" r:id="rId54"/>
    <p:sldId id="1066" r:id="rId55"/>
    <p:sldId id="1067" r:id="rId56"/>
    <p:sldId id="1068" r:id="rId57"/>
    <p:sldId id="1069" r:id="rId58"/>
    <p:sldId id="1070" r:id="rId59"/>
    <p:sldId id="1071" r:id="rId60"/>
    <p:sldId id="1072" r:id="rId61"/>
    <p:sldId id="1073" r:id="rId62"/>
    <p:sldId id="1074" r:id="rId63"/>
    <p:sldId id="1075" r:id="rId64"/>
    <p:sldId id="1076" r:id="rId65"/>
    <p:sldId id="1077" r:id="rId66"/>
    <p:sldId id="1078" r:id="rId67"/>
    <p:sldId id="1079" r:id="rId68"/>
    <p:sldId id="1080" r:id="rId69"/>
    <p:sldId id="1081" r:id="rId70"/>
    <p:sldId id="1082" r:id="rId71"/>
    <p:sldId id="1083" r:id="rId72"/>
    <p:sldId id="1084" r:id="rId73"/>
    <p:sldId id="1085" r:id="rId74"/>
    <p:sldId id="1086" r:id="rId75"/>
    <p:sldId id="1087" r:id="rId76"/>
    <p:sldId id="1088" r:id="rId77"/>
    <p:sldId id="1089" r:id="rId78"/>
    <p:sldId id="1090" r:id="rId79"/>
    <p:sldId id="1091" r:id="rId80"/>
    <p:sldId id="1092" r:id="rId81"/>
    <p:sldId id="1093" r:id="rId82"/>
    <p:sldId id="1094" r:id="rId83"/>
    <p:sldId id="1095" r:id="rId84"/>
    <p:sldId id="1096" r:id="rId85"/>
    <p:sldId id="1097" r:id="rId86"/>
    <p:sldId id="1098" r:id="rId87"/>
    <p:sldId id="1099" r:id="rId88"/>
    <p:sldId id="1100" r:id="rId89"/>
    <p:sldId id="1101" r:id="rId90"/>
    <p:sldId id="1102" r:id="rId91"/>
    <p:sldId id="1103" r:id="rId92"/>
    <p:sldId id="1104" r:id="rId93"/>
    <p:sldId id="1105" r:id="rId94"/>
    <p:sldId id="1106" r:id="rId95"/>
  </p:sldIdLst>
  <p:sldSz cx="12192000" cy="6858000"/>
  <p:notesSz cx="6858000" cy="9144000"/>
  <p:custDataLst>
    <p:tags r:id="rId9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p15:clr>
            <a:srgbClr val="A4A3A4"/>
          </p15:clr>
        </p15:guide>
        <p15:guide id="2" pos="3817">
          <p15:clr>
            <a:srgbClr val="A4A3A4"/>
          </p15:clr>
        </p15:guide>
        <p15:guide id="3" pos="27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262E"/>
    <a:srgbClr val="525252"/>
    <a:srgbClr val="CD5158"/>
    <a:srgbClr val="006600"/>
    <a:srgbClr val="D42A2A"/>
    <a:srgbClr val="E94A4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045" autoAdjust="0"/>
  </p:normalViewPr>
  <p:slideViewPr>
    <p:cSldViewPr snapToGrid="0">
      <p:cViewPr varScale="1">
        <p:scale>
          <a:sx n="108" d="100"/>
          <a:sy n="108" d="100"/>
        </p:scale>
        <p:origin x="744" y="204"/>
      </p:cViewPr>
      <p:guideLst>
        <p:guide orient="horz" pos="2115"/>
        <p:guide pos="3817"/>
        <p:guide pos="27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63" Type="http://schemas.openxmlformats.org/officeDocument/2006/relationships/slide" Target="slides/slide15.xml"/><Relationship Id="rId68" Type="http://schemas.openxmlformats.org/officeDocument/2006/relationships/slide" Target="slides/slide20.xml"/><Relationship Id="rId84" Type="http://schemas.openxmlformats.org/officeDocument/2006/relationships/slide" Target="slides/slide36.xml"/><Relationship Id="rId89" Type="http://schemas.openxmlformats.org/officeDocument/2006/relationships/slide" Target="slides/slide41.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 Target="slides/slide5.xml"/><Relationship Id="rId58" Type="http://schemas.openxmlformats.org/officeDocument/2006/relationships/slide" Target="slides/slide10.xml"/><Relationship Id="rId74" Type="http://schemas.openxmlformats.org/officeDocument/2006/relationships/slide" Target="slides/slide26.xml"/><Relationship Id="rId79" Type="http://schemas.openxmlformats.org/officeDocument/2006/relationships/slide" Target="slides/slide31.xml"/><Relationship Id="rId5" Type="http://schemas.openxmlformats.org/officeDocument/2006/relationships/slideMaster" Target="slideMasters/slideMaster5.xml"/><Relationship Id="rId90" Type="http://schemas.openxmlformats.org/officeDocument/2006/relationships/slide" Target="slides/slide42.xml"/><Relationship Id="rId95" Type="http://schemas.openxmlformats.org/officeDocument/2006/relationships/slide" Target="slides/slide47.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64" Type="http://schemas.openxmlformats.org/officeDocument/2006/relationships/slide" Target="slides/slide16.xml"/><Relationship Id="rId69" Type="http://schemas.openxmlformats.org/officeDocument/2006/relationships/slide" Target="slides/slide21.xml"/><Relationship Id="rId80" Type="http://schemas.openxmlformats.org/officeDocument/2006/relationships/slide" Target="slides/slide32.xml"/><Relationship Id="rId85" Type="http://schemas.openxmlformats.org/officeDocument/2006/relationships/slide" Target="slides/slide3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Master" Target="slideMasters/slideMaster46.xml"/><Relationship Id="rId59" Type="http://schemas.openxmlformats.org/officeDocument/2006/relationships/slide" Target="slides/slide11.xml"/><Relationship Id="rId67" Type="http://schemas.openxmlformats.org/officeDocument/2006/relationships/slide" Target="slides/slide19.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6.xml"/><Relationship Id="rId62" Type="http://schemas.openxmlformats.org/officeDocument/2006/relationships/slide" Target="slides/slide14.xml"/><Relationship Id="rId70" Type="http://schemas.openxmlformats.org/officeDocument/2006/relationships/slide" Target="slides/slide22.xml"/><Relationship Id="rId75" Type="http://schemas.openxmlformats.org/officeDocument/2006/relationships/slide" Target="slides/slide27.xml"/><Relationship Id="rId83" Type="http://schemas.openxmlformats.org/officeDocument/2006/relationships/slide" Target="slides/slide35.xml"/><Relationship Id="rId88" Type="http://schemas.openxmlformats.org/officeDocument/2006/relationships/slide" Target="slides/slide40.xml"/><Relationship Id="rId91" Type="http://schemas.openxmlformats.org/officeDocument/2006/relationships/slide" Target="slides/slide43.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xml"/><Relationship Id="rId57" Type="http://schemas.openxmlformats.org/officeDocument/2006/relationships/slide" Target="slides/slide9.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 Target="slides/slide4.xml"/><Relationship Id="rId60" Type="http://schemas.openxmlformats.org/officeDocument/2006/relationships/slide" Target="slides/slide12.xml"/><Relationship Id="rId65" Type="http://schemas.openxmlformats.org/officeDocument/2006/relationships/slide" Target="slides/slide17.xml"/><Relationship Id="rId73" Type="http://schemas.openxmlformats.org/officeDocument/2006/relationships/slide" Target="slides/slide25.xml"/><Relationship Id="rId78" Type="http://schemas.openxmlformats.org/officeDocument/2006/relationships/slide" Target="slides/slide30.xml"/><Relationship Id="rId81" Type="http://schemas.openxmlformats.org/officeDocument/2006/relationships/slide" Target="slides/slide33.xml"/><Relationship Id="rId86" Type="http://schemas.openxmlformats.org/officeDocument/2006/relationships/slide" Target="slides/slide38.xml"/><Relationship Id="rId94" Type="http://schemas.openxmlformats.org/officeDocument/2006/relationships/slide" Target="slides/slide46.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34" Type="http://schemas.openxmlformats.org/officeDocument/2006/relationships/slideMaster" Target="slideMasters/slideMaster34.xml"/><Relationship Id="rId50" Type="http://schemas.openxmlformats.org/officeDocument/2006/relationships/slide" Target="slides/slide2.xml"/><Relationship Id="rId55" Type="http://schemas.openxmlformats.org/officeDocument/2006/relationships/slide" Target="slides/slide7.xml"/><Relationship Id="rId76" Type="http://schemas.openxmlformats.org/officeDocument/2006/relationships/slide" Target="slides/slide28.xml"/><Relationship Id="rId97" Type="http://schemas.openxmlformats.org/officeDocument/2006/relationships/tags" Target="tags/tag1.xml"/><Relationship Id="rId7" Type="http://schemas.openxmlformats.org/officeDocument/2006/relationships/slideMaster" Target="slideMasters/slideMaster7.xml"/><Relationship Id="rId71" Type="http://schemas.openxmlformats.org/officeDocument/2006/relationships/slide" Target="slides/slide23.xml"/><Relationship Id="rId92" Type="http://schemas.openxmlformats.org/officeDocument/2006/relationships/slide" Target="slides/slide44.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 Target="slides/slide18.xml"/><Relationship Id="rId87" Type="http://schemas.openxmlformats.org/officeDocument/2006/relationships/slide" Target="slides/slide39.xml"/><Relationship Id="rId61" Type="http://schemas.openxmlformats.org/officeDocument/2006/relationships/slide" Target="slides/slide13.xml"/><Relationship Id="rId82" Type="http://schemas.openxmlformats.org/officeDocument/2006/relationships/slide" Target="slides/slide34.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 Target="slides/slide8.xml"/><Relationship Id="rId77" Type="http://schemas.openxmlformats.org/officeDocument/2006/relationships/slide" Target="slides/slide29.xml"/><Relationship Id="rId100"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xml"/><Relationship Id="rId72" Type="http://schemas.openxmlformats.org/officeDocument/2006/relationships/slide" Target="slides/slide24.xml"/><Relationship Id="rId93" Type="http://schemas.openxmlformats.org/officeDocument/2006/relationships/slide" Target="slides/slide45.xml"/><Relationship Id="rId98" Type="http://schemas.openxmlformats.org/officeDocument/2006/relationships/presProps" Target="presProps.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9C97F-4440-4C53-AE11-1F299AECDFDA}" type="datetimeFigureOut">
              <a:rPr lang="zh-CN" altLang="en-US" smtClean="0"/>
              <a:t>2024/5/23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901E9-2F0F-456F-B419-39381F263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1.pn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1.pn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image" Target="../media/image1.png"/><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image" Target="../media/image1.png"/><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image" Target="../media/image1.png"/><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image" Target="../media/image1.png"/><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image" Target="../media/image1.png"/><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13" Type="http://schemas.openxmlformats.org/officeDocument/2006/relationships/image" Target="../media/image1.png"/><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image" Target="../media/image1.png"/><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13" Type="http://schemas.openxmlformats.org/officeDocument/2006/relationships/image" Target="../media/image1.png"/><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1.xml"/><Relationship Id="rId13" Type="http://schemas.openxmlformats.org/officeDocument/2006/relationships/image" Target="../media/image1.png"/><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theme" Target="../theme/theme24.xml"/><Relationship Id="rId2" Type="http://schemas.openxmlformats.org/officeDocument/2006/relationships/slideLayout" Target="../slideLayouts/slideLayout255.xml"/><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0" Type="http://schemas.openxmlformats.org/officeDocument/2006/relationships/slideLayout" Target="../slideLayouts/slideLayout263.xml"/><Relationship Id="rId4" Type="http://schemas.openxmlformats.org/officeDocument/2006/relationships/slideLayout" Target="../slideLayouts/slideLayout257.xml"/><Relationship Id="rId9" Type="http://schemas.openxmlformats.org/officeDocument/2006/relationships/slideLayout" Target="../slideLayouts/slideLayout262.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image" Target="../media/image1.png"/><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theme" Target="../theme/theme25.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3.xml"/><Relationship Id="rId13" Type="http://schemas.openxmlformats.org/officeDocument/2006/relationships/image" Target="../media/image1.png"/><Relationship Id="rId3" Type="http://schemas.openxmlformats.org/officeDocument/2006/relationships/slideLayout" Target="../slideLayouts/slideLayout278.xml"/><Relationship Id="rId7" Type="http://schemas.openxmlformats.org/officeDocument/2006/relationships/slideLayout" Target="../slideLayouts/slideLayout282.xml"/><Relationship Id="rId12" Type="http://schemas.openxmlformats.org/officeDocument/2006/relationships/theme" Target="../theme/theme26.xml"/><Relationship Id="rId2" Type="http://schemas.openxmlformats.org/officeDocument/2006/relationships/slideLayout" Target="../slideLayouts/slideLayout277.xml"/><Relationship Id="rId1" Type="http://schemas.openxmlformats.org/officeDocument/2006/relationships/slideLayout" Target="../slideLayouts/slideLayout276.xml"/><Relationship Id="rId6" Type="http://schemas.openxmlformats.org/officeDocument/2006/relationships/slideLayout" Target="../slideLayouts/slideLayout281.xml"/><Relationship Id="rId11" Type="http://schemas.openxmlformats.org/officeDocument/2006/relationships/slideLayout" Target="../slideLayouts/slideLayout286.xml"/><Relationship Id="rId5" Type="http://schemas.openxmlformats.org/officeDocument/2006/relationships/slideLayout" Target="../slideLayouts/slideLayout280.xml"/><Relationship Id="rId10" Type="http://schemas.openxmlformats.org/officeDocument/2006/relationships/slideLayout" Target="../slideLayouts/slideLayout285.xml"/><Relationship Id="rId4" Type="http://schemas.openxmlformats.org/officeDocument/2006/relationships/slideLayout" Target="../slideLayouts/slideLayout279.xml"/><Relationship Id="rId9" Type="http://schemas.openxmlformats.org/officeDocument/2006/relationships/slideLayout" Target="../slideLayouts/slideLayout284.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4.xml"/><Relationship Id="rId13" Type="http://schemas.openxmlformats.org/officeDocument/2006/relationships/image" Target="../media/image1.png"/><Relationship Id="rId3" Type="http://schemas.openxmlformats.org/officeDocument/2006/relationships/slideLayout" Target="../slideLayouts/slideLayout289.xml"/><Relationship Id="rId7" Type="http://schemas.openxmlformats.org/officeDocument/2006/relationships/slideLayout" Target="../slideLayouts/slideLayout293.xml"/><Relationship Id="rId12" Type="http://schemas.openxmlformats.org/officeDocument/2006/relationships/theme" Target="../theme/theme27.xml"/><Relationship Id="rId2" Type="http://schemas.openxmlformats.org/officeDocument/2006/relationships/slideLayout" Target="../slideLayouts/slideLayout288.xml"/><Relationship Id="rId1" Type="http://schemas.openxmlformats.org/officeDocument/2006/relationships/slideLayout" Target="../slideLayouts/slideLayout287.xml"/><Relationship Id="rId6" Type="http://schemas.openxmlformats.org/officeDocument/2006/relationships/slideLayout" Target="../slideLayouts/slideLayout292.xml"/><Relationship Id="rId11" Type="http://schemas.openxmlformats.org/officeDocument/2006/relationships/slideLayout" Target="../slideLayouts/slideLayout297.xml"/><Relationship Id="rId5" Type="http://schemas.openxmlformats.org/officeDocument/2006/relationships/slideLayout" Target="../slideLayouts/slideLayout291.xml"/><Relationship Id="rId10" Type="http://schemas.openxmlformats.org/officeDocument/2006/relationships/slideLayout" Target="../slideLayouts/slideLayout296.xml"/><Relationship Id="rId4" Type="http://schemas.openxmlformats.org/officeDocument/2006/relationships/slideLayout" Target="../slideLayouts/slideLayout290.xml"/><Relationship Id="rId9" Type="http://schemas.openxmlformats.org/officeDocument/2006/relationships/slideLayout" Target="../slideLayouts/slideLayout295.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5.xml"/><Relationship Id="rId13" Type="http://schemas.openxmlformats.org/officeDocument/2006/relationships/image" Target="../media/image1.png"/><Relationship Id="rId3" Type="http://schemas.openxmlformats.org/officeDocument/2006/relationships/slideLayout" Target="../slideLayouts/slideLayout300.xml"/><Relationship Id="rId7" Type="http://schemas.openxmlformats.org/officeDocument/2006/relationships/slideLayout" Target="../slideLayouts/slideLayout304.xml"/><Relationship Id="rId12" Type="http://schemas.openxmlformats.org/officeDocument/2006/relationships/theme" Target="../theme/theme28.xml"/><Relationship Id="rId2" Type="http://schemas.openxmlformats.org/officeDocument/2006/relationships/slideLayout" Target="../slideLayouts/slideLayout299.xml"/><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5" Type="http://schemas.openxmlformats.org/officeDocument/2006/relationships/slideLayout" Target="../slideLayouts/slideLayout302.xml"/><Relationship Id="rId10" Type="http://schemas.openxmlformats.org/officeDocument/2006/relationships/slideLayout" Target="../slideLayouts/slideLayout307.xml"/><Relationship Id="rId4" Type="http://schemas.openxmlformats.org/officeDocument/2006/relationships/slideLayout" Target="../slideLayouts/slideLayout301.xml"/><Relationship Id="rId9" Type="http://schemas.openxmlformats.org/officeDocument/2006/relationships/slideLayout" Target="../slideLayouts/slideLayout306.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image" Target="../media/image1.pn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theme" Target="../theme/theme29.xml"/><Relationship Id="rId2" Type="http://schemas.openxmlformats.org/officeDocument/2006/relationships/slideLayout" Target="../slideLayouts/slideLayout310.xml"/><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0" Type="http://schemas.openxmlformats.org/officeDocument/2006/relationships/slideLayout" Target="../slideLayouts/slideLayout318.xml"/><Relationship Id="rId4" Type="http://schemas.openxmlformats.org/officeDocument/2006/relationships/slideLayout" Target="../slideLayouts/slideLayout312.xml"/><Relationship Id="rId9" Type="http://schemas.openxmlformats.org/officeDocument/2006/relationships/slideLayout" Target="../slideLayouts/slideLayout3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27.xml"/><Relationship Id="rId13" Type="http://schemas.openxmlformats.org/officeDocument/2006/relationships/image" Target="../media/image1.png"/><Relationship Id="rId3" Type="http://schemas.openxmlformats.org/officeDocument/2006/relationships/slideLayout" Target="../slideLayouts/slideLayout322.xml"/><Relationship Id="rId7" Type="http://schemas.openxmlformats.org/officeDocument/2006/relationships/slideLayout" Target="../slideLayouts/slideLayout326.xml"/><Relationship Id="rId12" Type="http://schemas.openxmlformats.org/officeDocument/2006/relationships/theme" Target="../theme/theme30.xml"/><Relationship Id="rId2" Type="http://schemas.openxmlformats.org/officeDocument/2006/relationships/slideLayout" Target="../slideLayouts/slideLayout321.xml"/><Relationship Id="rId1" Type="http://schemas.openxmlformats.org/officeDocument/2006/relationships/slideLayout" Target="../slideLayouts/slideLayout320.xml"/><Relationship Id="rId6" Type="http://schemas.openxmlformats.org/officeDocument/2006/relationships/slideLayout" Target="../slideLayouts/slideLayout325.xml"/><Relationship Id="rId11" Type="http://schemas.openxmlformats.org/officeDocument/2006/relationships/slideLayout" Target="../slideLayouts/slideLayout330.xml"/><Relationship Id="rId5" Type="http://schemas.openxmlformats.org/officeDocument/2006/relationships/slideLayout" Target="../slideLayouts/slideLayout324.xml"/><Relationship Id="rId10" Type="http://schemas.openxmlformats.org/officeDocument/2006/relationships/slideLayout" Target="../slideLayouts/slideLayout329.xml"/><Relationship Id="rId4" Type="http://schemas.openxmlformats.org/officeDocument/2006/relationships/slideLayout" Target="../slideLayouts/slideLayout323.xml"/><Relationship Id="rId9" Type="http://schemas.openxmlformats.org/officeDocument/2006/relationships/slideLayout" Target="../slideLayouts/slideLayout328.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38.xml"/><Relationship Id="rId13" Type="http://schemas.openxmlformats.org/officeDocument/2006/relationships/image" Target="../media/image1.png"/><Relationship Id="rId3" Type="http://schemas.openxmlformats.org/officeDocument/2006/relationships/slideLayout" Target="../slideLayouts/slideLayout333.xml"/><Relationship Id="rId7" Type="http://schemas.openxmlformats.org/officeDocument/2006/relationships/slideLayout" Target="../slideLayouts/slideLayout337.xml"/><Relationship Id="rId12" Type="http://schemas.openxmlformats.org/officeDocument/2006/relationships/theme" Target="../theme/theme31.xml"/><Relationship Id="rId2" Type="http://schemas.openxmlformats.org/officeDocument/2006/relationships/slideLayout" Target="../slideLayouts/slideLayout332.xml"/><Relationship Id="rId1" Type="http://schemas.openxmlformats.org/officeDocument/2006/relationships/slideLayout" Target="../slideLayouts/slideLayout331.xml"/><Relationship Id="rId6" Type="http://schemas.openxmlformats.org/officeDocument/2006/relationships/slideLayout" Target="../slideLayouts/slideLayout336.xml"/><Relationship Id="rId11" Type="http://schemas.openxmlformats.org/officeDocument/2006/relationships/slideLayout" Target="../slideLayouts/slideLayout341.xml"/><Relationship Id="rId5" Type="http://schemas.openxmlformats.org/officeDocument/2006/relationships/slideLayout" Target="../slideLayouts/slideLayout335.xml"/><Relationship Id="rId10" Type="http://schemas.openxmlformats.org/officeDocument/2006/relationships/slideLayout" Target="../slideLayouts/slideLayout340.xml"/><Relationship Id="rId4" Type="http://schemas.openxmlformats.org/officeDocument/2006/relationships/slideLayout" Target="../slideLayouts/slideLayout334.xml"/><Relationship Id="rId9" Type="http://schemas.openxmlformats.org/officeDocument/2006/relationships/slideLayout" Target="../slideLayouts/slideLayout33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49.xml"/><Relationship Id="rId13" Type="http://schemas.openxmlformats.org/officeDocument/2006/relationships/image" Target="../media/image1.png"/><Relationship Id="rId3" Type="http://schemas.openxmlformats.org/officeDocument/2006/relationships/slideLayout" Target="../slideLayouts/slideLayout344.xml"/><Relationship Id="rId7" Type="http://schemas.openxmlformats.org/officeDocument/2006/relationships/slideLayout" Target="../slideLayouts/slideLayout348.xml"/><Relationship Id="rId12" Type="http://schemas.openxmlformats.org/officeDocument/2006/relationships/theme" Target="../theme/theme32.xml"/><Relationship Id="rId2" Type="http://schemas.openxmlformats.org/officeDocument/2006/relationships/slideLayout" Target="../slideLayouts/slideLayout343.xml"/><Relationship Id="rId1" Type="http://schemas.openxmlformats.org/officeDocument/2006/relationships/slideLayout" Target="../slideLayouts/slideLayout342.xml"/><Relationship Id="rId6" Type="http://schemas.openxmlformats.org/officeDocument/2006/relationships/slideLayout" Target="../slideLayouts/slideLayout347.xml"/><Relationship Id="rId11" Type="http://schemas.openxmlformats.org/officeDocument/2006/relationships/slideLayout" Target="../slideLayouts/slideLayout352.xml"/><Relationship Id="rId5" Type="http://schemas.openxmlformats.org/officeDocument/2006/relationships/slideLayout" Target="../slideLayouts/slideLayout346.xml"/><Relationship Id="rId10" Type="http://schemas.openxmlformats.org/officeDocument/2006/relationships/slideLayout" Target="../slideLayouts/slideLayout351.xml"/><Relationship Id="rId4" Type="http://schemas.openxmlformats.org/officeDocument/2006/relationships/slideLayout" Target="../slideLayouts/slideLayout345.xml"/><Relationship Id="rId9" Type="http://schemas.openxmlformats.org/officeDocument/2006/relationships/slideLayout" Target="../slideLayouts/slideLayout350.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60.xml"/><Relationship Id="rId13" Type="http://schemas.openxmlformats.org/officeDocument/2006/relationships/image" Target="../media/image1.png"/><Relationship Id="rId3" Type="http://schemas.openxmlformats.org/officeDocument/2006/relationships/slideLayout" Target="../slideLayouts/slideLayout355.xml"/><Relationship Id="rId7" Type="http://schemas.openxmlformats.org/officeDocument/2006/relationships/slideLayout" Target="../slideLayouts/slideLayout359.xml"/><Relationship Id="rId12" Type="http://schemas.openxmlformats.org/officeDocument/2006/relationships/theme" Target="../theme/theme33.xml"/><Relationship Id="rId2" Type="http://schemas.openxmlformats.org/officeDocument/2006/relationships/slideLayout" Target="../slideLayouts/slideLayout354.xml"/><Relationship Id="rId1" Type="http://schemas.openxmlformats.org/officeDocument/2006/relationships/slideLayout" Target="../slideLayouts/slideLayout353.xml"/><Relationship Id="rId6" Type="http://schemas.openxmlformats.org/officeDocument/2006/relationships/slideLayout" Target="../slideLayouts/slideLayout358.xml"/><Relationship Id="rId11" Type="http://schemas.openxmlformats.org/officeDocument/2006/relationships/slideLayout" Target="../slideLayouts/slideLayout363.xml"/><Relationship Id="rId5" Type="http://schemas.openxmlformats.org/officeDocument/2006/relationships/slideLayout" Target="../slideLayouts/slideLayout357.xml"/><Relationship Id="rId10" Type="http://schemas.openxmlformats.org/officeDocument/2006/relationships/slideLayout" Target="../slideLayouts/slideLayout362.xml"/><Relationship Id="rId4" Type="http://schemas.openxmlformats.org/officeDocument/2006/relationships/slideLayout" Target="../slideLayouts/slideLayout356.xml"/><Relationship Id="rId9" Type="http://schemas.openxmlformats.org/officeDocument/2006/relationships/slideLayout" Target="../slideLayouts/slideLayout361.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71.xml"/><Relationship Id="rId13" Type="http://schemas.openxmlformats.org/officeDocument/2006/relationships/image" Target="../media/image1.png"/><Relationship Id="rId3" Type="http://schemas.openxmlformats.org/officeDocument/2006/relationships/slideLayout" Target="../slideLayouts/slideLayout366.xml"/><Relationship Id="rId7" Type="http://schemas.openxmlformats.org/officeDocument/2006/relationships/slideLayout" Target="../slideLayouts/slideLayout370.xml"/><Relationship Id="rId12" Type="http://schemas.openxmlformats.org/officeDocument/2006/relationships/theme" Target="../theme/theme34.xml"/><Relationship Id="rId2" Type="http://schemas.openxmlformats.org/officeDocument/2006/relationships/slideLayout" Target="../slideLayouts/slideLayout365.xml"/><Relationship Id="rId1" Type="http://schemas.openxmlformats.org/officeDocument/2006/relationships/slideLayout" Target="../slideLayouts/slideLayout364.xml"/><Relationship Id="rId6" Type="http://schemas.openxmlformats.org/officeDocument/2006/relationships/slideLayout" Target="../slideLayouts/slideLayout369.xml"/><Relationship Id="rId11" Type="http://schemas.openxmlformats.org/officeDocument/2006/relationships/slideLayout" Target="../slideLayouts/slideLayout374.xml"/><Relationship Id="rId5" Type="http://schemas.openxmlformats.org/officeDocument/2006/relationships/slideLayout" Target="../slideLayouts/slideLayout368.xml"/><Relationship Id="rId10" Type="http://schemas.openxmlformats.org/officeDocument/2006/relationships/slideLayout" Target="../slideLayouts/slideLayout373.xml"/><Relationship Id="rId4" Type="http://schemas.openxmlformats.org/officeDocument/2006/relationships/slideLayout" Target="../slideLayouts/slideLayout367.xml"/><Relationship Id="rId9" Type="http://schemas.openxmlformats.org/officeDocument/2006/relationships/slideLayout" Target="../slideLayouts/slideLayout372.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82.xml"/><Relationship Id="rId13" Type="http://schemas.openxmlformats.org/officeDocument/2006/relationships/image" Target="../media/image1.png"/><Relationship Id="rId3" Type="http://schemas.openxmlformats.org/officeDocument/2006/relationships/slideLayout" Target="../slideLayouts/slideLayout377.xml"/><Relationship Id="rId7" Type="http://schemas.openxmlformats.org/officeDocument/2006/relationships/slideLayout" Target="../slideLayouts/slideLayout381.xml"/><Relationship Id="rId12" Type="http://schemas.openxmlformats.org/officeDocument/2006/relationships/theme" Target="../theme/theme35.xml"/><Relationship Id="rId2" Type="http://schemas.openxmlformats.org/officeDocument/2006/relationships/slideLayout" Target="../slideLayouts/slideLayout376.xml"/><Relationship Id="rId1" Type="http://schemas.openxmlformats.org/officeDocument/2006/relationships/slideLayout" Target="../slideLayouts/slideLayout375.xml"/><Relationship Id="rId6" Type="http://schemas.openxmlformats.org/officeDocument/2006/relationships/slideLayout" Target="../slideLayouts/slideLayout380.xml"/><Relationship Id="rId11" Type="http://schemas.openxmlformats.org/officeDocument/2006/relationships/slideLayout" Target="../slideLayouts/slideLayout385.xml"/><Relationship Id="rId5" Type="http://schemas.openxmlformats.org/officeDocument/2006/relationships/slideLayout" Target="../slideLayouts/slideLayout379.xml"/><Relationship Id="rId10" Type="http://schemas.openxmlformats.org/officeDocument/2006/relationships/slideLayout" Target="../slideLayouts/slideLayout384.xml"/><Relationship Id="rId4" Type="http://schemas.openxmlformats.org/officeDocument/2006/relationships/slideLayout" Target="../slideLayouts/slideLayout378.xml"/><Relationship Id="rId9" Type="http://schemas.openxmlformats.org/officeDocument/2006/relationships/slideLayout" Target="../slideLayouts/slideLayout383.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93.xml"/><Relationship Id="rId13" Type="http://schemas.openxmlformats.org/officeDocument/2006/relationships/image" Target="../media/image1.png"/><Relationship Id="rId3" Type="http://schemas.openxmlformats.org/officeDocument/2006/relationships/slideLayout" Target="../slideLayouts/slideLayout388.xml"/><Relationship Id="rId7" Type="http://schemas.openxmlformats.org/officeDocument/2006/relationships/slideLayout" Target="../slideLayouts/slideLayout392.xml"/><Relationship Id="rId12" Type="http://schemas.openxmlformats.org/officeDocument/2006/relationships/theme" Target="../theme/theme36.xml"/><Relationship Id="rId2" Type="http://schemas.openxmlformats.org/officeDocument/2006/relationships/slideLayout" Target="../slideLayouts/slideLayout387.xml"/><Relationship Id="rId1" Type="http://schemas.openxmlformats.org/officeDocument/2006/relationships/slideLayout" Target="../slideLayouts/slideLayout386.xml"/><Relationship Id="rId6" Type="http://schemas.openxmlformats.org/officeDocument/2006/relationships/slideLayout" Target="../slideLayouts/slideLayout391.xml"/><Relationship Id="rId11" Type="http://schemas.openxmlformats.org/officeDocument/2006/relationships/slideLayout" Target="../slideLayouts/slideLayout396.xml"/><Relationship Id="rId5" Type="http://schemas.openxmlformats.org/officeDocument/2006/relationships/slideLayout" Target="../slideLayouts/slideLayout390.xml"/><Relationship Id="rId10" Type="http://schemas.openxmlformats.org/officeDocument/2006/relationships/slideLayout" Target="../slideLayouts/slideLayout395.xml"/><Relationship Id="rId4" Type="http://schemas.openxmlformats.org/officeDocument/2006/relationships/slideLayout" Target="../slideLayouts/slideLayout389.xml"/><Relationship Id="rId9" Type="http://schemas.openxmlformats.org/officeDocument/2006/relationships/slideLayout" Target="../slideLayouts/slideLayout394.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image" Target="../media/image1.png"/><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theme" Target="../theme/theme37.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15.xml"/><Relationship Id="rId13" Type="http://schemas.openxmlformats.org/officeDocument/2006/relationships/image" Target="../media/image1.png"/><Relationship Id="rId3" Type="http://schemas.openxmlformats.org/officeDocument/2006/relationships/slideLayout" Target="../slideLayouts/slideLayout410.xml"/><Relationship Id="rId7" Type="http://schemas.openxmlformats.org/officeDocument/2006/relationships/slideLayout" Target="../slideLayouts/slideLayout414.xml"/><Relationship Id="rId12" Type="http://schemas.openxmlformats.org/officeDocument/2006/relationships/theme" Target="../theme/theme38.xml"/><Relationship Id="rId2" Type="http://schemas.openxmlformats.org/officeDocument/2006/relationships/slideLayout" Target="../slideLayouts/slideLayout409.xml"/><Relationship Id="rId1" Type="http://schemas.openxmlformats.org/officeDocument/2006/relationships/slideLayout" Target="../slideLayouts/slideLayout408.xml"/><Relationship Id="rId6" Type="http://schemas.openxmlformats.org/officeDocument/2006/relationships/slideLayout" Target="../slideLayouts/slideLayout413.xml"/><Relationship Id="rId11" Type="http://schemas.openxmlformats.org/officeDocument/2006/relationships/slideLayout" Target="../slideLayouts/slideLayout418.xml"/><Relationship Id="rId5" Type="http://schemas.openxmlformats.org/officeDocument/2006/relationships/slideLayout" Target="../slideLayouts/slideLayout412.xml"/><Relationship Id="rId10" Type="http://schemas.openxmlformats.org/officeDocument/2006/relationships/slideLayout" Target="../slideLayouts/slideLayout417.xml"/><Relationship Id="rId4" Type="http://schemas.openxmlformats.org/officeDocument/2006/relationships/slideLayout" Target="../slideLayouts/slideLayout411.xml"/><Relationship Id="rId9" Type="http://schemas.openxmlformats.org/officeDocument/2006/relationships/slideLayout" Target="../slideLayouts/slideLayout416.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26.xml"/><Relationship Id="rId13" Type="http://schemas.openxmlformats.org/officeDocument/2006/relationships/image" Target="../media/image1.png"/><Relationship Id="rId3" Type="http://schemas.openxmlformats.org/officeDocument/2006/relationships/slideLayout" Target="../slideLayouts/slideLayout421.xml"/><Relationship Id="rId7" Type="http://schemas.openxmlformats.org/officeDocument/2006/relationships/slideLayout" Target="../slideLayouts/slideLayout425.xml"/><Relationship Id="rId12" Type="http://schemas.openxmlformats.org/officeDocument/2006/relationships/theme" Target="../theme/theme39.xml"/><Relationship Id="rId2" Type="http://schemas.openxmlformats.org/officeDocument/2006/relationships/slideLayout" Target="../slideLayouts/slideLayout420.xml"/><Relationship Id="rId1" Type="http://schemas.openxmlformats.org/officeDocument/2006/relationships/slideLayout" Target="../slideLayouts/slideLayout419.xml"/><Relationship Id="rId6" Type="http://schemas.openxmlformats.org/officeDocument/2006/relationships/slideLayout" Target="../slideLayouts/slideLayout424.xml"/><Relationship Id="rId11" Type="http://schemas.openxmlformats.org/officeDocument/2006/relationships/slideLayout" Target="../slideLayouts/slideLayout429.xml"/><Relationship Id="rId5" Type="http://schemas.openxmlformats.org/officeDocument/2006/relationships/slideLayout" Target="../slideLayouts/slideLayout423.xml"/><Relationship Id="rId10" Type="http://schemas.openxmlformats.org/officeDocument/2006/relationships/slideLayout" Target="../slideLayouts/slideLayout428.xml"/><Relationship Id="rId4" Type="http://schemas.openxmlformats.org/officeDocument/2006/relationships/slideLayout" Target="../slideLayouts/slideLayout422.xml"/><Relationship Id="rId9" Type="http://schemas.openxmlformats.org/officeDocument/2006/relationships/slideLayout" Target="../slideLayouts/slideLayout4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37.xml"/><Relationship Id="rId13" Type="http://schemas.openxmlformats.org/officeDocument/2006/relationships/image" Target="../media/image1.png"/><Relationship Id="rId3" Type="http://schemas.openxmlformats.org/officeDocument/2006/relationships/slideLayout" Target="../slideLayouts/slideLayout432.xml"/><Relationship Id="rId7" Type="http://schemas.openxmlformats.org/officeDocument/2006/relationships/slideLayout" Target="../slideLayouts/slideLayout436.xml"/><Relationship Id="rId12" Type="http://schemas.openxmlformats.org/officeDocument/2006/relationships/theme" Target="../theme/theme40.xml"/><Relationship Id="rId2" Type="http://schemas.openxmlformats.org/officeDocument/2006/relationships/slideLayout" Target="../slideLayouts/slideLayout431.xml"/><Relationship Id="rId1" Type="http://schemas.openxmlformats.org/officeDocument/2006/relationships/slideLayout" Target="../slideLayouts/slideLayout430.xml"/><Relationship Id="rId6" Type="http://schemas.openxmlformats.org/officeDocument/2006/relationships/slideLayout" Target="../slideLayouts/slideLayout435.xml"/><Relationship Id="rId11" Type="http://schemas.openxmlformats.org/officeDocument/2006/relationships/slideLayout" Target="../slideLayouts/slideLayout440.xml"/><Relationship Id="rId5" Type="http://schemas.openxmlformats.org/officeDocument/2006/relationships/slideLayout" Target="../slideLayouts/slideLayout434.xml"/><Relationship Id="rId10" Type="http://schemas.openxmlformats.org/officeDocument/2006/relationships/slideLayout" Target="../slideLayouts/slideLayout439.xml"/><Relationship Id="rId4" Type="http://schemas.openxmlformats.org/officeDocument/2006/relationships/slideLayout" Target="../slideLayouts/slideLayout433.xml"/><Relationship Id="rId9" Type="http://schemas.openxmlformats.org/officeDocument/2006/relationships/slideLayout" Target="../slideLayouts/slideLayout438.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48.xml"/><Relationship Id="rId13" Type="http://schemas.openxmlformats.org/officeDocument/2006/relationships/image" Target="../media/image1.png"/><Relationship Id="rId3" Type="http://schemas.openxmlformats.org/officeDocument/2006/relationships/slideLayout" Target="../slideLayouts/slideLayout443.xml"/><Relationship Id="rId7" Type="http://schemas.openxmlformats.org/officeDocument/2006/relationships/slideLayout" Target="../slideLayouts/slideLayout447.xml"/><Relationship Id="rId12" Type="http://schemas.openxmlformats.org/officeDocument/2006/relationships/theme" Target="../theme/theme41.xml"/><Relationship Id="rId2" Type="http://schemas.openxmlformats.org/officeDocument/2006/relationships/slideLayout" Target="../slideLayouts/slideLayout442.xml"/><Relationship Id="rId1" Type="http://schemas.openxmlformats.org/officeDocument/2006/relationships/slideLayout" Target="../slideLayouts/slideLayout441.xml"/><Relationship Id="rId6" Type="http://schemas.openxmlformats.org/officeDocument/2006/relationships/slideLayout" Target="../slideLayouts/slideLayout446.xml"/><Relationship Id="rId11" Type="http://schemas.openxmlformats.org/officeDocument/2006/relationships/slideLayout" Target="../slideLayouts/slideLayout451.xml"/><Relationship Id="rId5" Type="http://schemas.openxmlformats.org/officeDocument/2006/relationships/slideLayout" Target="../slideLayouts/slideLayout445.xml"/><Relationship Id="rId10" Type="http://schemas.openxmlformats.org/officeDocument/2006/relationships/slideLayout" Target="../slideLayouts/slideLayout450.xml"/><Relationship Id="rId4" Type="http://schemas.openxmlformats.org/officeDocument/2006/relationships/slideLayout" Target="../slideLayouts/slideLayout444.xml"/><Relationship Id="rId9" Type="http://schemas.openxmlformats.org/officeDocument/2006/relationships/slideLayout" Target="../slideLayouts/slideLayout449.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59.xml"/><Relationship Id="rId13" Type="http://schemas.openxmlformats.org/officeDocument/2006/relationships/image" Target="../media/image1.png"/><Relationship Id="rId3" Type="http://schemas.openxmlformats.org/officeDocument/2006/relationships/slideLayout" Target="../slideLayouts/slideLayout454.xml"/><Relationship Id="rId7" Type="http://schemas.openxmlformats.org/officeDocument/2006/relationships/slideLayout" Target="../slideLayouts/slideLayout458.xml"/><Relationship Id="rId12" Type="http://schemas.openxmlformats.org/officeDocument/2006/relationships/theme" Target="../theme/theme42.xml"/><Relationship Id="rId2" Type="http://schemas.openxmlformats.org/officeDocument/2006/relationships/slideLayout" Target="../slideLayouts/slideLayout453.xml"/><Relationship Id="rId1" Type="http://schemas.openxmlformats.org/officeDocument/2006/relationships/slideLayout" Target="../slideLayouts/slideLayout452.xml"/><Relationship Id="rId6" Type="http://schemas.openxmlformats.org/officeDocument/2006/relationships/slideLayout" Target="../slideLayouts/slideLayout457.xml"/><Relationship Id="rId11" Type="http://schemas.openxmlformats.org/officeDocument/2006/relationships/slideLayout" Target="../slideLayouts/slideLayout462.xml"/><Relationship Id="rId5" Type="http://schemas.openxmlformats.org/officeDocument/2006/relationships/slideLayout" Target="../slideLayouts/slideLayout456.xml"/><Relationship Id="rId10" Type="http://schemas.openxmlformats.org/officeDocument/2006/relationships/slideLayout" Target="../slideLayouts/slideLayout461.xml"/><Relationship Id="rId4" Type="http://schemas.openxmlformats.org/officeDocument/2006/relationships/slideLayout" Target="../slideLayouts/slideLayout455.xml"/><Relationship Id="rId9" Type="http://schemas.openxmlformats.org/officeDocument/2006/relationships/slideLayout" Target="../slideLayouts/slideLayout460.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470.xml"/><Relationship Id="rId13" Type="http://schemas.openxmlformats.org/officeDocument/2006/relationships/image" Target="../media/image1.png"/><Relationship Id="rId3" Type="http://schemas.openxmlformats.org/officeDocument/2006/relationships/slideLayout" Target="../slideLayouts/slideLayout465.xml"/><Relationship Id="rId7" Type="http://schemas.openxmlformats.org/officeDocument/2006/relationships/slideLayout" Target="../slideLayouts/slideLayout469.xml"/><Relationship Id="rId12" Type="http://schemas.openxmlformats.org/officeDocument/2006/relationships/theme" Target="../theme/theme43.xml"/><Relationship Id="rId2" Type="http://schemas.openxmlformats.org/officeDocument/2006/relationships/slideLayout" Target="../slideLayouts/slideLayout464.xml"/><Relationship Id="rId1" Type="http://schemas.openxmlformats.org/officeDocument/2006/relationships/slideLayout" Target="../slideLayouts/slideLayout463.xml"/><Relationship Id="rId6" Type="http://schemas.openxmlformats.org/officeDocument/2006/relationships/slideLayout" Target="../slideLayouts/slideLayout468.xml"/><Relationship Id="rId11" Type="http://schemas.openxmlformats.org/officeDocument/2006/relationships/slideLayout" Target="../slideLayouts/slideLayout473.xml"/><Relationship Id="rId5" Type="http://schemas.openxmlformats.org/officeDocument/2006/relationships/slideLayout" Target="../slideLayouts/slideLayout467.xml"/><Relationship Id="rId10" Type="http://schemas.openxmlformats.org/officeDocument/2006/relationships/slideLayout" Target="../slideLayouts/slideLayout472.xml"/><Relationship Id="rId4" Type="http://schemas.openxmlformats.org/officeDocument/2006/relationships/slideLayout" Target="../slideLayouts/slideLayout466.xml"/><Relationship Id="rId9" Type="http://schemas.openxmlformats.org/officeDocument/2006/relationships/slideLayout" Target="../slideLayouts/slideLayout471.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481.xml"/><Relationship Id="rId13" Type="http://schemas.openxmlformats.org/officeDocument/2006/relationships/image" Target="../media/image1.png"/><Relationship Id="rId3" Type="http://schemas.openxmlformats.org/officeDocument/2006/relationships/slideLayout" Target="../slideLayouts/slideLayout476.xml"/><Relationship Id="rId7" Type="http://schemas.openxmlformats.org/officeDocument/2006/relationships/slideLayout" Target="../slideLayouts/slideLayout480.xml"/><Relationship Id="rId12" Type="http://schemas.openxmlformats.org/officeDocument/2006/relationships/theme" Target="../theme/theme44.xml"/><Relationship Id="rId2" Type="http://schemas.openxmlformats.org/officeDocument/2006/relationships/slideLayout" Target="../slideLayouts/slideLayout475.xml"/><Relationship Id="rId1" Type="http://schemas.openxmlformats.org/officeDocument/2006/relationships/slideLayout" Target="../slideLayouts/slideLayout474.xml"/><Relationship Id="rId6" Type="http://schemas.openxmlformats.org/officeDocument/2006/relationships/slideLayout" Target="../slideLayouts/slideLayout479.xml"/><Relationship Id="rId11" Type="http://schemas.openxmlformats.org/officeDocument/2006/relationships/slideLayout" Target="../slideLayouts/slideLayout484.xml"/><Relationship Id="rId5" Type="http://schemas.openxmlformats.org/officeDocument/2006/relationships/slideLayout" Target="../slideLayouts/slideLayout478.xml"/><Relationship Id="rId10" Type="http://schemas.openxmlformats.org/officeDocument/2006/relationships/slideLayout" Target="../slideLayouts/slideLayout483.xml"/><Relationship Id="rId4" Type="http://schemas.openxmlformats.org/officeDocument/2006/relationships/slideLayout" Target="../slideLayouts/slideLayout477.xml"/><Relationship Id="rId9" Type="http://schemas.openxmlformats.org/officeDocument/2006/relationships/slideLayout" Target="../slideLayouts/slideLayout482.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492.xml"/><Relationship Id="rId13" Type="http://schemas.openxmlformats.org/officeDocument/2006/relationships/image" Target="../media/image1.png"/><Relationship Id="rId3" Type="http://schemas.openxmlformats.org/officeDocument/2006/relationships/slideLayout" Target="../slideLayouts/slideLayout487.xml"/><Relationship Id="rId7" Type="http://schemas.openxmlformats.org/officeDocument/2006/relationships/slideLayout" Target="../slideLayouts/slideLayout491.xml"/><Relationship Id="rId12" Type="http://schemas.openxmlformats.org/officeDocument/2006/relationships/theme" Target="../theme/theme45.xml"/><Relationship Id="rId2" Type="http://schemas.openxmlformats.org/officeDocument/2006/relationships/slideLayout" Target="../slideLayouts/slideLayout486.xml"/><Relationship Id="rId1" Type="http://schemas.openxmlformats.org/officeDocument/2006/relationships/slideLayout" Target="../slideLayouts/slideLayout485.xml"/><Relationship Id="rId6" Type="http://schemas.openxmlformats.org/officeDocument/2006/relationships/slideLayout" Target="../slideLayouts/slideLayout490.xml"/><Relationship Id="rId11" Type="http://schemas.openxmlformats.org/officeDocument/2006/relationships/slideLayout" Target="../slideLayouts/slideLayout495.xml"/><Relationship Id="rId5" Type="http://schemas.openxmlformats.org/officeDocument/2006/relationships/slideLayout" Target="../slideLayouts/slideLayout489.xml"/><Relationship Id="rId10" Type="http://schemas.openxmlformats.org/officeDocument/2006/relationships/slideLayout" Target="../slideLayouts/slideLayout494.xml"/><Relationship Id="rId4" Type="http://schemas.openxmlformats.org/officeDocument/2006/relationships/slideLayout" Target="../slideLayouts/slideLayout488.xml"/><Relationship Id="rId9" Type="http://schemas.openxmlformats.org/officeDocument/2006/relationships/slideLayout" Target="../slideLayouts/slideLayout493.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03.xml"/><Relationship Id="rId13" Type="http://schemas.openxmlformats.org/officeDocument/2006/relationships/image" Target="../media/image1.png"/><Relationship Id="rId3" Type="http://schemas.openxmlformats.org/officeDocument/2006/relationships/slideLayout" Target="../slideLayouts/slideLayout498.xml"/><Relationship Id="rId7" Type="http://schemas.openxmlformats.org/officeDocument/2006/relationships/slideLayout" Target="../slideLayouts/slideLayout502.xml"/><Relationship Id="rId12" Type="http://schemas.openxmlformats.org/officeDocument/2006/relationships/theme" Target="../theme/theme46.xml"/><Relationship Id="rId2" Type="http://schemas.openxmlformats.org/officeDocument/2006/relationships/slideLayout" Target="../slideLayouts/slideLayout497.xml"/><Relationship Id="rId1" Type="http://schemas.openxmlformats.org/officeDocument/2006/relationships/slideLayout" Target="../slideLayouts/slideLayout496.xml"/><Relationship Id="rId6" Type="http://schemas.openxmlformats.org/officeDocument/2006/relationships/slideLayout" Target="../slideLayouts/slideLayout501.xml"/><Relationship Id="rId11" Type="http://schemas.openxmlformats.org/officeDocument/2006/relationships/slideLayout" Target="../slideLayouts/slideLayout506.xml"/><Relationship Id="rId5" Type="http://schemas.openxmlformats.org/officeDocument/2006/relationships/slideLayout" Target="../slideLayouts/slideLayout500.xml"/><Relationship Id="rId10" Type="http://schemas.openxmlformats.org/officeDocument/2006/relationships/slideLayout" Target="../slideLayouts/slideLayout505.xml"/><Relationship Id="rId4" Type="http://schemas.openxmlformats.org/officeDocument/2006/relationships/slideLayout" Target="../slideLayouts/slideLayout499.xml"/><Relationship Id="rId9" Type="http://schemas.openxmlformats.org/officeDocument/2006/relationships/slideLayout" Target="../slideLayouts/slideLayout504.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14.xml"/><Relationship Id="rId13" Type="http://schemas.openxmlformats.org/officeDocument/2006/relationships/image" Target="../media/image1.png"/><Relationship Id="rId3" Type="http://schemas.openxmlformats.org/officeDocument/2006/relationships/slideLayout" Target="../slideLayouts/slideLayout509.xml"/><Relationship Id="rId7" Type="http://schemas.openxmlformats.org/officeDocument/2006/relationships/slideLayout" Target="../slideLayouts/slideLayout513.xml"/><Relationship Id="rId12" Type="http://schemas.openxmlformats.org/officeDocument/2006/relationships/theme" Target="../theme/theme47.xml"/><Relationship Id="rId2" Type="http://schemas.openxmlformats.org/officeDocument/2006/relationships/slideLayout" Target="../slideLayouts/slideLayout508.xml"/><Relationship Id="rId1" Type="http://schemas.openxmlformats.org/officeDocument/2006/relationships/slideLayout" Target="../slideLayouts/slideLayout507.xml"/><Relationship Id="rId6" Type="http://schemas.openxmlformats.org/officeDocument/2006/relationships/slideLayout" Target="../slideLayouts/slideLayout512.xml"/><Relationship Id="rId11" Type="http://schemas.openxmlformats.org/officeDocument/2006/relationships/slideLayout" Target="../slideLayouts/slideLayout517.xml"/><Relationship Id="rId5" Type="http://schemas.openxmlformats.org/officeDocument/2006/relationships/slideLayout" Target="../slideLayouts/slideLayout511.xml"/><Relationship Id="rId10" Type="http://schemas.openxmlformats.org/officeDocument/2006/relationships/slideLayout" Target="../slideLayouts/slideLayout516.xml"/><Relationship Id="rId4" Type="http://schemas.openxmlformats.org/officeDocument/2006/relationships/slideLayout" Target="../slideLayouts/slideLayout510.xml"/><Relationship Id="rId9" Type="http://schemas.openxmlformats.org/officeDocument/2006/relationships/slideLayout" Target="../slideLayouts/slideLayout515.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25.xml"/><Relationship Id="rId13" Type="http://schemas.openxmlformats.org/officeDocument/2006/relationships/image" Target="../media/image1.png"/><Relationship Id="rId3" Type="http://schemas.openxmlformats.org/officeDocument/2006/relationships/slideLayout" Target="../slideLayouts/slideLayout520.xml"/><Relationship Id="rId7" Type="http://schemas.openxmlformats.org/officeDocument/2006/relationships/slideLayout" Target="../slideLayouts/slideLayout524.xml"/><Relationship Id="rId12" Type="http://schemas.openxmlformats.org/officeDocument/2006/relationships/theme" Target="../theme/theme48.xml"/><Relationship Id="rId2" Type="http://schemas.openxmlformats.org/officeDocument/2006/relationships/slideLayout" Target="../slideLayouts/slideLayout519.xml"/><Relationship Id="rId1" Type="http://schemas.openxmlformats.org/officeDocument/2006/relationships/slideLayout" Target="../slideLayouts/slideLayout518.xml"/><Relationship Id="rId6" Type="http://schemas.openxmlformats.org/officeDocument/2006/relationships/slideLayout" Target="../slideLayouts/slideLayout523.xml"/><Relationship Id="rId11" Type="http://schemas.openxmlformats.org/officeDocument/2006/relationships/slideLayout" Target="../slideLayouts/slideLayout528.xml"/><Relationship Id="rId5" Type="http://schemas.openxmlformats.org/officeDocument/2006/relationships/slideLayout" Target="../slideLayouts/slideLayout522.xml"/><Relationship Id="rId10" Type="http://schemas.openxmlformats.org/officeDocument/2006/relationships/slideLayout" Target="../slideLayouts/slideLayout527.xml"/><Relationship Id="rId4" Type="http://schemas.openxmlformats.org/officeDocument/2006/relationships/slideLayout" Target="../slideLayouts/slideLayout521.xml"/><Relationship Id="rId9" Type="http://schemas.openxmlformats.org/officeDocument/2006/relationships/slideLayout" Target="../slideLayouts/slideLayout5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4.xml"/><Relationship Id="rId7" Type="http://schemas.openxmlformats.org/officeDocument/2006/relationships/image" Target="../media/image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2.xml"/><Relationship Id="rId11" Type="http://schemas.openxmlformats.org/officeDocument/2006/relationships/image" Target="../media/image5.jpeg"/><Relationship Id="rId5" Type="http://schemas.openxmlformats.org/officeDocument/2006/relationships/tags" Target="../tags/tag6.xml"/><Relationship Id="rId10" Type="http://schemas.openxmlformats.org/officeDocument/2006/relationships/image" Target="../media/image4.jpeg"/><Relationship Id="rId4" Type="http://schemas.openxmlformats.org/officeDocument/2006/relationships/tags" Target="../tags/tag5.xml"/><Relationship Id="rId9"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slideLayout" Target="../slideLayouts/slideLayout112.xml"/><Relationship Id="rId4" Type="http://schemas.openxmlformats.org/officeDocument/2006/relationships/tags" Target="../tags/tag48.xml"/></Relationships>
</file>

<file path=ppt/slides/_rels/slide11.xml.rels><?xml version="1.0" encoding="UTF-8" standalone="yes"?>
<Relationships xmlns="http://schemas.openxmlformats.org/package/2006/relationships"><Relationship Id="rId8" Type="http://schemas.openxmlformats.org/officeDocument/2006/relationships/tags" Target="../tags/tag56.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10.jpeg"/><Relationship Id="rId5" Type="http://schemas.openxmlformats.org/officeDocument/2006/relationships/tags" Target="../tags/tag53.xml"/><Relationship Id="rId10" Type="http://schemas.openxmlformats.org/officeDocument/2006/relationships/slideLayout" Target="../slideLayouts/slideLayout123.xml"/><Relationship Id="rId4" Type="http://schemas.openxmlformats.org/officeDocument/2006/relationships/tags" Target="../tags/tag52.xml"/><Relationship Id="rId9" Type="http://schemas.openxmlformats.org/officeDocument/2006/relationships/tags" Target="../tags/tag57.xml"/></Relationships>
</file>

<file path=ppt/slides/_rels/slide12.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image" Target="../media/image7.jpeg"/><Relationship Id="rId2" Type="http://schemas.openxmlformats.org/officeDocument/2006/relationships/tags" Target="../tags/tag59.xml"/><Relationship Id="rId16" Type="http://schemas.openxmlformats.org/officeDocument/2006/relationships/slideLayout" Target="../slideLayouts/slideLayout134.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tags" Target="../tags/tag72.xml"/><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s>
</file>

<file path=ppt/slides/_rels/slide13.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slideLayout" Target="../slideLayouts/slideLayout14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image" Target="../media/image11.jpeg"/></Relationships>
</file>

<file path=ppt/slides/_rels/slide14.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slideLayout" Target="../slideLayouts/slideLayout15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tags" Target="../tags/tag99.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s>
</file>

<file path=ppt/slides/_rels/slide15.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18" Type="http://schemas.openxmlformats.org/officeDocument/2006/relationships/tags" Target="../tags/tag121.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tags" Target="../tags/tag120.xml"/><Relationship Id="rId2" Type="http://schemas.openxmlformats.org/officeDocument/2006/relationships/tags" Target="../tags/tag105.xml"/><Relationship Id="rId16" Type="http://schemas.openxmlformats.org/officeDocument/2006/relationships/tags" Target="../tags/tag119.xml"/><Relationship Id="rId20" Type="http://schemas.openxmlformats.org/officeDocument/2006/relationships/slideLayout" Target="../slideLayouts/slideLayout167.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tags" Target="../tags/tag118.xml"/><Relationship Id="rId10" Type="http://schemas.openxmlformats.org/officeDocument/2006/relationships/tags" Target="../tags/tag113.xml"/><Relationship Id="rId19" Type="http://schemas.openxmlformats.org/officeDocument/2006/relationships/tags" Target="../tags/tag122.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tags" Target="../tags/tag117.xml"/></Relationships>
</file>

<file path=ppt/slides/_rels/slide16.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tags" Target="../tags/tag135.xml"/><Relationship Id="rId18" Type="http://schemas.openxmlformats.org/officeDocument/2006/relationships/tags" Target="../tags/tag14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tags" Target="../tags/tag134.xml"/><Relationship Id="rId17" Type="http://schemas.openxmlformats.org/officeDocument/2006/relationships/tags" Target="../tags/tag139.xml"/><Relationship Id="rId2" Type="http://schemas.openxmlformats.org/officeDocument/2006/relationships/tags" Target="../tags/tag124.xml"/><Relationship Id="rId16" Type="http://schemas.openxmlformats.org/officeDocument/2006/relationships/tags" Target="../tags/tag138.xml"/><Relationship Id="rId20" Type="http://schemas.openxmlformats.org/officeDocument/2006/relationships/slideLayout" Target="../slideLayouts/slideLayout178.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5" Type="http://schemas.openxmlformats.org/officeDocument/2006/relationships/tags" Target="../tags/tag137.xml"/><Relationship Id="rId10" Type="http://schemas.openxmlformats.org/officeDocument/2006/relationships/tags" Target="../tags/tag132.xml"/><Relationship Id="rId19" Type="http://schemas.openxmlformats.org/officeDocument/2006/relationships/tags" Target="../tags/tag141.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tags" Target="../tags/tag136.xml"/></Relationships>
</file>

<file path=ppt/slides/_rels/slide17.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tags" Target="../tags/tag154.xml"/><Relationship Id="rId18" Type="http://schemas.openxmlformats.org/officeDocument/2006/relationships/tags" Target="../tags/tag159.xml"/><Relationship Id="rId3" Type="http://schemas.openxmlformats.org/officeDocument/2006/relationships/tags" Target="../tags/tag144.xml"/><Relationship Id="rId21" Type="http://schemas.openxmlformats.org/officeDocument/2006/relationships/slideLayout" Target="../slideLayouts/slideLayout189.xml"/><Relationship Id="rId7" Type="http://schemas.openxmlformats.org/officeDocument/2006/relationships/tags" Target="../tags/tag148.xml"/><Relationship Id="rId12" Type="http://schemas.openxmlformats.org/officeDocument/2006/relationships/tags" Target="../tags/tag153.xml"/><Relationship Id="rId17" Type="http://schemas.openxmlformats.org/officeDocument/2006/relationships/tags" Target="../tags/tag158.xml"/><Relationship Id="rId2" Type="http://schemas.openxmlformats.org/officeDocument/2006/relationships/tags" Target="../tags/tag143.xml"/><Relationship Id="rId16" Type="http://schemas.openxmlformats.org/officeDocument/2006/relationships/tags" Target="../tags/tag157.xml"/><Relationship Id="rId20" Type="http://schemas.openxmlformats.org/officeDocument/2006/relationships/tags" Target="../tags/tag161.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5" Type="http://schemas.openxmlformats.org/officeDocument/2006/relationships/tags" Target="../tags/tag156.xml"/><Relationship Id="rId10" Type="http://schemas.openxmlformats.org/officeDocument/2006/relationships/tags" Target="../tags/tag151.xml"/><Relationship Id="rId19" Type="http://schemas.openxmlformats.org/officeDocument/2006/relationships/tags" Target="../tags/tag160.xml"/><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tags" Target="../tags/tag155.xml"/><Relationship Id="rId22" Type="http://schemas.openxmlformats.org/officeDocument/2006/relationships/image" Target="../media/image12.jpeg"/></Relationships>
</file>

<file path=ppt/slides/_rels/slide18.xml.rels><?xml version="1.0" encoding="UTF-8" standalone="yes"?>
<Relationships xmlns="http://schemas.openxmlformats.org/package/2006/relationships"><Relationship Id="rId8" Type="http://schemas.openxmlformats.org/officeDocument/2006/relationships/tags" Target="../tags/tag169.xml"/><Relationship Id="rId3" Type="http://schemas.openxmlformats.org/officeDocument/2006/relationships/tags" Target="../tags/tag164.xml"/><Relationship Id="rId7" Type="http://schemas.openxmlformats.org/officeDocument/2006/relationships/tags" Target="../tags/tag168.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5" Type="http://schemas.openxmlformats.org/officeDocument/2006/relationships/tags" Target="../tags/tag166.xml"/><Relationship Id="rId10" Type="http://schemas.openxmlformats.org/officeDocument/2006/relationships/slideLayout" Target="../slideLayouts/slideLayout200.xml"/><Relationship Id="rId4" Type="http://schemas.openxmlformats.org/officeDocument/2006/relationships/tags" Target="../tags/tag165.xml"/><Relationship Id="rId9" Type="http://schemas.openxmlformats.org/officeDocument/2006/relationships/tags" Target="../tags/tag170.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11.xml"/><Relationship Id="rId1" Type="http://schemas.openxmlformats.org/officeDocument/2006/relationships/tags" Target="../tags/tag17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8.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tags" Target="../tags/tag174.xml"/><Relationship Id="rId7" Type="http://schemas.openxmlformats.org/officeDocument/2006/relationships/slideLayout" Target="../slideLayouts/slideLayout222.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33.xml"/><Relationship Id="rId1" Type="http://schemas.openxmlformats.org/officeDocument/2006/relationships/tags" Target="../tags/tag17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44.xml"/><Relationship Id="rId1" Type="http://schemas.openxmlformats.org/officeDocument/2006/relationships/tags" Target="../tags/tag17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54.xml"/><Relationship Id="rId1" Type="http://schemas.openxmlformats.org/officeDocument/2006/relationships/tags" Target="../tags/tag180.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5.xml"/></Relationships>
</file>

<file path=ppt/slides/_rels/slide25.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slideLayout" Target="../slideLayouts/slideLayout277.xml"/><Relationship Id="rId5" Type="http://schemas.openxmlformats.org/officeDocument/2006/relationships/tags" Target="../tags/tag185.xml"/><Relationship Id="rId4" Type="http://schemas.openxmlformats.org/officeDocument/2006/relationships/tags" Target="../tags/tag18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88.xml"/><Relationship Id="rId2" Type="http://schemas.openxmlformats.org/officeDocument/2006/relationships/tags" Target="../tags/tag187.xml"/><Relationship Id="rId1" Type="http://schemas.openxmlformats.org/officeDocument/2006/relationships/tags" Target="../tags/tag186.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190.xml"/><Relationship Id="rId7" Type="http://schemas.openxmlformats.org/officeDocument/2006/relationships/slideLayout" Target="../slideLayouts/slideLayout299.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10.xml"/><Relationship Id="rId2" Type="http://schemas.openxmlformats.org/officeDocument/2006/relationships/tags" Target="../tags/tag195.xml"/><Relationship Id="rId1" Type="http://schemas.openxmlformats.org/officeDocument/2006/relationships/tags" Target="../tags/tag194.xml"/><Relationship Id="rId4" Type="http://schemas.openxmlformats.org/officeDocument/2006/relationships/image" Target="../media/image15.jpeg"/></Relationships>
</file>

<file path=ppt/slides/_rels/slide29.xml.rels><?xml version="1.0" encoding="UTF-8" standalone="yes"?>
<Relationships xmlns="http://schemas.openxmlformats.org/package/2006/relationships"><Relationship Id="rId8" Type="http://schemas.openxmlformats.org/officeDocument/2006/relationships/tags" Target="../tags/tag203.xml"/><Relationship Id="rId3" Type="http://schemas.openxmlformats.org/officeDocument/2006/relationships/tags" Target="../tags/tag198.xml"/><Relationship Id="rId7" Type="http://schemas.openxmlformats.org/officeDocument/2006/relationships/tags" Target="../tags/tag202.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9" Type="http://schemas.openxmlformats.org/officeDocument/2006/relationships/slideLayout" Target="../slideLayouts/slideLayout32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0.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8" Type="http://schemas.openxmlformats.org/officeDocument/2006/relationships/tags" Target="../tags/tag211.xml"/><Relationship Id="rId3" Type="http://schemas.openxmlformats.org/officeDocument/2006/relationships/tags" Target="../tags/tag206.xml"/><Relationship Id="rId7" Type="http://schemas.openxmlformats.org/officeDocument/2006/relationships/tags" Target="../tags/tag210.xm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tags" Target="../tags/tag209.xml"/><Relationship Id="rId11" Type="http://schemas.openxmlformats.org/officeDocument/2006/relationships/slideLayout" Target="../slideLayouts/slideLayout332.xml"/><Relationship Id="rId5" Type="http://schemas.openxmlformats.org/officeDocument/2006/relationships/tags" Target="../tags/tag208.xml"/><Relationship Id="rId10" Type="http://schemas.openxmlformats.org/officeDocument/2006/relationships/tags" Target="../tags/tag213.xml"/><Relationship Id="rId4" Type="http://schemas.openxmlformats.org/officeDocument/2006/relationships/tags" Target="../tags/tag207.xml"/><Relationship Id="rId9" Type="http://schemas.openxmlformats.org/officeDocument/2006/relationships/tags" Target="../tags/tag212.xml"/></Relationships>
</file>

<file path=ppt/slides/_rels/slide31.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18" Type="http://schemas.openxmlformats.org/officeDocument/2006/relationships/image" Target="../media/image16.wmf"/><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oleObject" Target="../embeddings/oleObject1.bin"/><Relationship Id="rId2" Type="http://schemas.openxmlformats.org/officeDocument/2006/relationships/tags" Target="../tags/tag214.xml"/><Relationship Id="rId16" Type="http://schemas.openxmlformats.org/officeDocument/2006/relationships/slideLayout" Target="../slideLayouts/slideLayout342.xml"/><Relationship Id="rId1" Type="http://schemas.openxmlformats.org/officeDocument/2006/relationships/vmlDrawing" Target="../drawings/vmlDrawing1.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tags" Target="../tags/tag227.xml"/><Relationship Id="rId10" Type="http://schemas.openxmlformats.org/officeDocument/2006/relationships/tags" Target="../tags/tag222.xml"/><Relationship Id="rId19" Type="http://schemas.openxmlformats.org/officeDocument/2006/relationships/image" Target="../media/image11.jpeg"/><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s/_rels/slide32.xml.rels><?xml version="1.0" encoding="UTF-8" standalone="yes"?>
<Relationships xmlns="http://schemas.openxmlformats.org/package/2006/relationships"><Relationship Id="rId8" Type="http://schemas.openxmlformats.org/officeDocument/2006/relationships/tags" Target="../tags/tag235.xml"/><Relationship Id="rId13" Type="http://schemas.openxmlformats.org/officeDocument/2006/relationships/tags" Target="../tags/tag240.xml"/><Relationship Id="rId3" Type="http://schemas.openxmlformats.org/officeDocument/2006/relationships/tags" Target="../tags/tag230.xml"/><Relationship Id="rId7" Type="http://schemas.openxmlformats.org/officeDocument/2006/relationships/tags" Target="../tags/tag234.xml"/><Relationship Id="rId12" Type="http://schemas.openxmlformats.org/officeDocument/2006/relationships/tags" Target="../tags/tag239.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tags" Target="../tags/tag233.xml"/><Relationship Id="rId11" Type="http://schemas.openxmlformats.org/officeDocument/2006/relationships/tags" Target="../tags/tag238.xml"/><Relationship Id="rId5" Type="http://schemas.openxmlformats.org/officeDocument/2006/relationships/tags" Target="../tags/tag232.xml"/><Relationship Id="rId15" Type="http://schemas.openxmlformats.org/officeDocument/2006/relationships/image" Target="../media/image8.jpeg"/><Relationship Id="rId10" Type="http://schemas.openxmlformats.org/officeDocument/2006/relationships/tags" Target="../tags/tag237.xml"/><Relationship Id="rId4" Type="http://schemas.openxmlformats.org/officeDocument/2006/relationships/tags" Target="../tags/tag231.xml"/><Relationship Id="rId9" Type="http://schemas.openxmlformats.org/officeDocument/2006/relationships/tags" Target="../tags/tag236.xml"/><Relationship Id="rId14" Type="http://schemas.openxmlformats.org/officeDocument/2006/relationships/slideLayout" Target="../slideLayouts/slideLayout353.xml"/></Relationships>
</file>

<file path=ppt/slides/_rels/slide33.xml.rels><?xml version="1.0" encoding="UTF-8" standalone="yes"?>
<Relationships xmlns="http://schemas.openxmlformats.org/package/2006/relationships"><Relationship Id="rId8" Type="http://schemas.openxmlformats.org/officeDocument/2006/relationships/tags" Target="../tags/tag248.xml"/><Relationship Id="rId13" Type="http://schemas.openxmlformats.org/officeDocument/2006/relationships/tags" Target="../tags/tag253.xml"/><Relationship Id="rId3" Type="http://schemas.openxmlformats.org/officeDocument/2006/relationships/tags" Target="../tags/tag243.xml"/><Relationship Id="rId7" Type="http://schemas.openxmlformats.org/officeDocument/2006/relationships/tags" Target="../tags/tag247.xml"/><Relationship Id="rId12" Type="http://schemas.openxmlformats.org/officeDocument/2006/relationships/tags" Target="../tags/tag252.xml"/><Relationship Id="rId2" Type="http://schemas.openxmlformats.org/officeDocument/2006/relationships/tags" Target="../tags/tag242.xml"/><Relationship Id="rId16" Type="http://schemas.openxmlformats.org/officeDocument/2006/relationships/image" Target="../media/image17.jpeg"/><Relationship Id="rId1" Type="http://schemas.openxmlformats.org/officeDocument/2006/relationships/tags" Target="../tags/tag241.xml"/><Relationship Id="rId6" Type="http://schemas.openxmlformats.org/officeDocument/2006/relationships/tags" Target="../tags/tag246.xml"/><Relationship Id="rId11" Type="http://schemas.openxmlformats.org/officeDocument/2006/relationships/tags" Target="../tags/tag251.xml"/><Relationship Id="rId5" Type="http://schemas.openxmlformats.org/officeDocument/2006/relationships/tags" Target="../tags/tag245.xml"/><Relationship Id="rId15" Type="http://schemas.openxmlformats.org/officeDocument/2006/relationships/slideLayout" Target="../slideLayouts/slideLayout364.xml"/><Relationship Id="rId10" Type="http://schemas.openxmlformats.org/officeDocument/2006/relationships/tags" Target="../tags/tag250.xml"/><Relationship Id="rId4" Type="http://schemas.openxmlformats.org/officeDocument/2006/relationships/tags" Target="../tags/tag244.xml"/><Relationship Id="rId9" Type="http://schemas.openxmlformats.org/officeDocument/2006/relationships/tags" Target="../tags/tag249.xml"/><Relationship Id="rId14" Type="http://schemas.openxmlformats.org/officeDocument/2006/relationships/tags" Target="../tags/tag254.xml"/></Relationships>
</file>

<file path=ppt/slides/_rels/slide34.xml.rels><?xml version="1.0" encoding="UTF-8" standalone="yes"?>
<Relationships xmlns="http://schemas.openxmlformats.org/package/2006/relationships"><Relationship Id="rId8" Type="http://schemas.openxmlformats.org/officeDocument/2006/relationships/tags" Target="../tags/tag262.xml"/><Relationship Id="rId13" Type="http://schemas.openxmlformats.org/officeDocument/2006/relationships/tags" Target="../tags/tag267.xml"/><Relationship Id="rId3" Type="http://schemas.openxmlformats.org/officeDocument/2006/relationships/tags" Target="../tags/tag257.xml"/><Relationship Id="rId7" Type="http://schemas.openxmlformats.org/officeDocument/2006/relationships/tags" Target="../tags/tag261.xml"/><Relationship Id="rId12" Type="http://schemas.openxmlformats.org/officeDocument/2006/relationships/tags" Target="../tags/tag266.xml"/><Relationship Id="rId2" Type="http://schemas.openxmlformats.org/officeDocument/2006/relationships/tags" Target="../tags/tag256.xml"/><Relationship Id="rId16" Type="http://schemas.openxmlformats.org/officeDocument/2006/relationships/image" Target="../media/image7.jpeg"/><Relationship Id="rId1" Type="http://schemas.openxmlformats.org/officeDocument/2006/relationships/tags" Target="../tags/tag255.xml"/><Relationship Id="rId6" Type="http://schemas.openxmlformats.org/officeDocument/2006/relationships/tags" Target="../tags/tag260.xml"/><Relationship Id="rId11" Type="http://schemas.openxmlformats.org/officeDocument/2006/relationships/tags" Target="../tags/tag265.xml"/><Relationship Id="rId5" Type="http://schemas.openxmlformats.org/officeDocument/2006/relationships/tags" Target="../tags/tag259.xml"/><Relationship Id="rId15" Type="http://schemas.openxmlformats.org/officeDocument/2006/relationships/slideLayout" Target="../slideLayouts/slideLayout375.xml"/><Relationship Id="rId10" Type="http://schemas.openxmlformats.org/officeDocument/2006/relationships/tags" Target="../tags/tag264.xml"/><Relationship Id="rId4" Type="http://schemas.openxmlformats.org/officeDocument/2006/relationships/tags" Target="../tags/tag258.xml"/><Relationship Id="rId9" Type="http://schemas.openxmlformats.org/officeDocument/2006/relationships/tags" Target="../tags/tag263.xml"/><Relationship Id="rId14" Type="http://schemas.openxmlformats.org/officeDocument/2006/relationships/tags" Target="../tags/tag268.xml"/></Relationships>
</file>

<file path=ppt/slides/_rels/slide35.xml.rels><?xml version="1.0" encoding="UTF-8" standalone="yes"?>
<Relationships xmlns="http://schemas.openxmlformats.org/package/2006/relationships"><Relationship Id="rId8" Type="http://schemas.openxmlformats.org/officeDocument/2006/relationships/tags" Target="../tags/tag276.xml"/><Relationship Id="rId13" Type="http://schemas.openxmlformats.org/officeDocument/2006/relationships/tags" Target="../tags/tag281.xml"/><Relationship Id="rId3" Type="http://schemas.openxmlformats.org/officeDocument/2006/relationships/tags" Target="../tags/tag271.xml"/><Relationship Id="rId7" Type="http://schemas.openxmlformats.org/officeDocument/2006/relationships/tags" Target="../tags/tag275.xml"/><Relationship Id="rId12" Type="http://schemas.openxmlformats.org/officeDocument/2006/relationships/tags" Target="../tags/tag280.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tags" Target="../tags/tag274.xml"/><Relationship Id="rId11" Type="http://schemas.openxmlformats.org/officeDocument/2006/relationships/tags" Target="../tags/tag279.xml"/><Relationship Id="rId5" Type="http://schemas.openxmlformats.org/officeDocument/2006/relationships/tags" Target="../tags/tag273.xml"/><Relationship Id="rId15" Type="http://schemas.openxmlformats.org/officeDocument/2006/relationships/image" Target="../media/image9.jpeg"/><Relationship Id="rId10" Type="http://schemas.openxmlformats.org/officeDocument/2006/relationships/tags" Target="../tags/tag278.xml"/><Relationship Id="rId4" Type="http://schemas.openxmlformats.org/officeDocument/2006/relationships/tags" Target="../tags/tag272.xml"/><Relationship Id="rId9" Type="http://schemas.openxmlformats.org/officeDocument/2006/relationships/tags" Target="../tags/tag277.xml"/><Relationship Id="rId14" Type="http://schemas.openxmlformats.org/officeDocument/2006/relationships/slideLayout" Target="../slideLayouts/slideLayout386.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9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08.xml"/><Relationship Id="rId2" Type="http://schemas.openxmlformats.org/officeDocument/2006/relationships/tags" Target="../tags/tag283.xml"/><Relationship Id="rId1" Type="http://schemas.openxmlformats.org/officeDocument/2006/relationships/tags" Target="../tags/tag282.xml"/><Relationship Id="rId4" Type="http://schemas.openxmlformats.org/officeDocument/2006/relationships/image" Target="../media/image8.jpeg"/></Relationships>
</file>

<file path=ppt/slides/_rels/slide38.xml.rels><?xml version="1.0" encoding="UTF-8" standalone="yes"?>
<Relationships xmlns="http://schemas.openxmlformats.org/package/2006/relationships"><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 Id="rId5" Type="http://schemas.openxmlformats.org/officeDocument/2006/relationships/slideLayout" Target="../slideLayouts/slideLayout420.xml"/><Relationship Id="rId4" Type="http://schemas.openxmlformats.org/officeDocument/2006/relationships/tags" Target="../tags/tag28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31.xml"/><Relationship Id="rId2" Type="http://schemas.openxmlformats.org/officeDocument/2006/relationships/tags" Target="../tags/tag289.xml"/><Relationship Id="rId1" Type="http://schemas.openxmlformats.org/officeDocument/2006/relationships/tags" Target="../tags/tag288.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42.xml"/><Relationship Id="rId2" Type="http://schemas.openxmlformats.org/officeDocument/2006/relationships/tags" Target="../tags/tag291.xml"/><Relationship Id="rId1" Type="http://schemas.openxmlformats.org/officeDocument/2006/relationships/tags" Target="../tags/tag29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53.xml"/><Relationship Id="rId2" Type="http://schemas.openxmlformats.org/officeDocument/2006/relationships/tags" Target="../tags/tag293.xml"/><Relationship Id="rId1" Type="http://schemas.openxmlformats.org/officeDocument/2006/relationships/tags" Target="../tags/tag292.xml"/><Relationship Id="rId4" Type="http://schemas.openxmlformats.org/officeDocument/2006/relationships/image" Target="../media/image12.jpeg"/></Relationships>
</file>

<file path=ppt/slides/_rels/slide42.xml.rels><?xml version="1.0" encoding="UTF-8" standalone="yes"?>
<Relationships xmlns="http://schemas.openxmlformats.org/package/2006/relationships"><Relationship Id="rId8" Type="http://schemas.openxmlformats.org/officeDocument/2006/relationships/tags" Target="../tags/tag301.xml"/><Relationship Id="rId13" Type="http://schemas.openxmlformats.org/officeDocument/2006/relationships/tags" Target="../tags/tag306.xml"/><Relationship Id="rId18" Type="http://schemas.openxmlformats.org/officeDocument/2006/relationships/tags" Target="../tags/tag311.xml"/><Relationship Id="rId3" Type="http://schemas.openxmlformats.org/officeDocument/2006/relationships/tags" Target="../tags/tag296.xml"/><Relationship Id="rId7" Type="http://schemas.openxmlformats.org/officeDocument/2006/relationships/tags" Target="../tags/tag300.xml"/><Relationship Id="rId12" Type="http://schemas.openxmlformats.org/officeDocument/2006/relationships/tags" Target="../tags/tag305.xml"/><Relationship Id="rId17" Type="http://schemas.openxmlformats.org/officeDocument/2006/relationships/tags" Target="../tags/tag310.xml"/><Relationship Id="rId2" Type="http://schemas.openxmlformats.org/officeDocument/2006/relationships/tags" Target="../tags/tag295.xml"/><Relationship Id="rId16" Type="http://schemas.openxmlformats.org/officeDocument/2006/relationships/tags" Target="../tags/tag309.xml"/><Relationship Id="rId20" Type="http://schemas.openxmlformats.org/officeDocument/2006/relationships/image" Target="../media/image11.jpeg"/><Relationship Id="rId1" Type="http://schemas.openxmlformats.org/officeDocument/2006/relationships/tags" Target="../tags/tag294.xml"/><Relationship Id="rId6" Type="http://schemas.openxmlformats.org/officeDocument/2006/relationships/tags" Target="../tags/tag299.xml"/><Relationship Id="rId11" Type="http://schemas.openxmlformats.org/officeDocument/2006/relationships/tags" Target="../tags/tag304.xml"/><Relationship Id="rId5" Type="http://schemas.openxmlformats.org/officeDocument/2006/relationships/tags" Target="../tags/tag298.xml"/><Relationship Id="rId15" Type="http://schemas.openxmlformats.org/officeDocument/2006/relationships/tags" Target="../tags/tag308.xml"/><Relationship Id="rId10" Type="http://schemas.openxmlformats.org/officeDocument/2006/relationships/tags" Target="../tags/tag303.xml"/><Relationship Id="rId19" Type="http://schemas.openxmlformats.org/officeDocument/2006/relationships/slideLayout" Target="../slideLayouts/slideLayout464.xml"/><Relationship Id="rId4" Type="http://schemas.openxmlformats.org/officeDocument/2006/relationships/tags" Target="../tags/tag297.xml"/><Relationship Id="rId9" Type="http://schemas.openxmlformats.org/officeDocument/2006/relationships/tags" Target="../tags/tag302.xml"/><Relationship Id="rId14" Type="http://schemas.openxmlformats.org/officeDocument/2006/relationships/tags" Target="../tags/tag307.xml"/></Relationships>
</file>

<file path=ppt/slides/_rels/slide43.xml.rels><?xml version="1.0" encoding="UTF-8" standalone="yes"?>
<Relationships xmlns="http://schemas.openxmlformats.org/package/2006/relationships"><Relationship Id="rId3" Type="http://schemas.openxmlformats.org/officeDocument/2006/relationships/tags" Target="../tags/tag314.xml"/><Relationship Id="rId7" Type="http://schemas.openxmlformats.org/officeDocument/2006/relationships/slideLayout" Target="../slideLayouts/slideLayout475.xml"/><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tags" Target="../tags/tag317.xml"/><Relationship Id="rId5" Type="http://schemas.openxmlformats.org/officeDocument/2006/relationships/tags" Target="../tags/tag316.xml"/><Relationship Id="rId4" Type="http://schemas.openxmlformats.org/officeDocument/2006/relationships/tags" Target="../tags/tag31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86.xml"/><Relationship Id="rId2" Type="http://schemas.openxmlformats.org/officeDocument/2006/relationships/tags" Target="../tags/tag319.xml"/><Relationship Id="rId1" Type="http://schemas.openxmlformats.org/officeDocument/2006/relationships/tags" Target="../tags/tag318.xml"/></Relationships>
</file>

<file path=ppt/slides/_rels/slide45.xml.rels><?xml version="1.0" encoding="UTF-8" standalone="yes"?>
<Relationships xmlns="http://schemas.openxmlformats.org/package/2006/relationships"><Relationship Id="rId8" Type="http://schemas.openxmlformats.org/officeDocument/2006/relationships/tags" Target="../tags/tag327.xml"/><Relationship Id="rId3" Type="http://schemas.openxmlformats.org/officeDocument/2006/relationships/tags" Target="../tags/tag322.xml"/><Relationship Id="rId7" Type="http://schemas.openxmlformats.org/officeDocument/2006/relationships/tags" Target="../tags/tag326.xml"/><Relationship Id="rId2" Type="http://schemas.openxmlformats.org/officeDocument/2006/relationships/tags" Target="../tags/tag321.xml"/><Relationship Id="rId1" Type="http://schemas.openxmlformats.org/officeDocument/2006/relationships/tags" Target="../tags/tag320.xml"/><Relationship Id="rId6" Type="http://schemas.openxmlformats.org/officeDocument/2006/relationships/tags" Target="../tags/tag325.xml"/><Relationship Id="rId11" Type="http://schemas.openxmlformats.org/officeDocument/2006/relationships/image" Target="../media/image18.jpeg"/><Relationship Id="rId5" Type="http://schemas.openxmlformats.org/officeDocument/2006/relationships/tags" Target="../tags/tag324.xml"/><Relationship Id="rId10" Type="http://schemas.openxmlformats.org/officeDocument/2006/relationships/slideLayout" Target="../slideLayouts/slideLayout497.xml"/><Relationship Id="rId4" Type="http://schemas.openxmlformats.org/officeDocument/2006/relationships/tags" Target="../tags/tag323.xml"/><Relationship Id="rId9" Type="http://schemas.openxmlformats.org/officeDocument/2006/relationships/tags" Target="../tags/tag328.xml"/></Relationships>
</file>

<file path=ppt/slides/_rels/slide46.xml.rels><?xml version="1.0" encoding="UTF-8" standalone="yes"?>
<Relationships xmlns="http://schemas.openxmlformats.org/package/2006/relationships"><Relationship Id="rId8" Type="http://schemas.openxmlformats.org/officeDocument/2006/relationships/tags" Target="../tags/tag336.xml"/><Relationship Id="rId13" Type="http://schemas.openxmlformats.org/officeDocument/2006/relationships/tags" Target="../tags/tag341.xml"/><Relationship Id="rId18" Type="http://schemas.openxmlformats.org/officeDocument/2006/relationships/tags" Target="../tags/tag346.xml"/><Relationship Id="rId3" Type="http://schemas.openxmlformats.org/officeDocument/2006/relationships/tags" Target="../tags/tag331.xml"/><Relationship Id="rId21" Type="http://schemas.openxmlformats.org/officeDocument/2006/relationships/slideLayout" Target="../slideLayouts/slideLayout508.xml"/><Relationship Id="rId7" Type="http://schemas.openxmlformats.org/officeDocument/2006/relationships/tags" Target="../tags/tag335.xml"/><Relationship Id="rId12" Type="http://schemas.openxmlformats.org/officeDocument/2006/relationships/tags" Target="../tags/tag340.xml"/><Relationship Id="rId17" Type="http://schemas.openxmlformats.org/officeDocument/2006/relationships/tags" Target="../tags/tag345.xml"/><Relationship Id="rId2" Type="http://schemas.openxmlformats.org/officeDocument/2006/relationships/tags" Target="../tags/tag330.xml"/><Relationship Id="rId16" Type="http://schemas.openxmlformats.org/officeDocument/2006/relationships/tags" Target="../tags/tag344.xml"/><Relationship Id="rId20" Type="http://schemas.openxmlformats.org/officeDocument/2006/relationships/tags" Target="../tags/tag348.xml"/><Relationship Id="rId1" Type="http://schemas.openxmlformats.org/officeDocument/2006/relationships/tags" Target="../tags/tag329.xml"/><Relationship Id="rId6" Type="http://schemas.openxmlformats.org/officeDocument/2006/relationships/tags" Target="../tags/tag334.xml"/><Relationship Id="rId11" Type="http://schemas.openxmlformats.org/officeDocument/2006/relationships/tags" Target="../tags/tag339.xml"/><Relationship Id="rId5" Type="http://schemas.openxmlformats.org/officeDocument/2006/relationships/tags" Target="../tags/tag333.xml"/><Relationship Id="rId15" Type="http://schemas.openxmlformats.org/officeDocument/2006/relationships/tags" Target="../tags/tag343.xml"/><Relationship Id="rId10" Type="http://schemas.openxmlformats.org/officeDocument/2006/relationships/tags" Target="../tags/tag338.xml"/><Relationship Id="rId19" Type="http://schemas.openxmlformats.org/officeDocument/2006/relationships/tags" Target="../tags/tag347.xml"/><Relationship Id="rId4" Type="http://schemas.openxmlformats.org/officeDocument/2006/relationships/tags" Target="../tags/tag332.xml"/><Relationship Id="rId9" Type="http://schemas.openxmlformats.org/officeDocument/2006/relationships/tags" Target="../tags/tag337.xml"/><Relationship Id="rId14" Type="http://schemas.openxmlformats.org/officeDocument/2006/relationships/tags" Target="../tags/tag342.xml"/><Relationship Id="rId22"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519.xml"/><Relationship Id="rId1" Type="http://schemas.openxmlformats.org/officeDocument/2006/relationships/tags" Target="../tags/tag349.xml"/><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57.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16.xml"/><Relationship Id="rId7" Type="http://schemas.openxmlformats.org/officeDocument/2006/relationships/slideLayout" Target="../slideLayouts/slideLayout68.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9.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image" Target="../media/image9.jpeg"/></Relationships>
</file>

<file path=ppt/slides/_rels/slide9.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slideLayout" Target="../slideLayouts/slideLayout101.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2619" y="6382637"/>
            <a:ext cx="12204000" cy="0"/>
          </a:xfrm>
          <a:prstGeom prst="line">
            <a:avLst/>
          </a:prstGeom>
          <a:noFill/>
          <a:ln w="66675" cap="flat" cmpd="sng" algn="ctr">
            <a:solidFill>
              <a:schemeClr val="accent1"/>
            </a:solidFill>
            <a:prstDash val="solid"/>
            <a:miter lim="800000"/>
          </a:ln>
          <a:effectLst/>
        </p:spPr>
      </p:cxnSp>
      <p:cxnSp>
        <p:nvCxnSpPr>
          <p:cNvPr id="5" name="直接连接符 4"/>
          <p:cNvCxnSpPr/>
          <p:nvPr>
            <p:custDataLst>
              <p:tags r:id="rId2"/>
            </p:custDataLst>
          </p:nvPr>
        </p:nvCxnSpPr>
        <p:spPr>
          <a:xfrm>
            <a:off x="2619" y="6666062"/>
            <a:ext cx="12204000" cy="0"/>
          </a:xfrm>
          <a:prstGeom prst="line">
            <a:avLst/>
          </a:prstGeom>
          <a:noFill/>
          <a:ln w="66675" cap="flat" cmpd="sng" algn="ctr">
            <a:solidFill>
              <a:schemeClr val="accent1"/>
            </a:solidFill>
            <a:prstDash val="solid"/>
            <a:miter lim="800000"/>
          </a:ln>
          <a:effectLst/>
        </p:spPr>
      </p:cxnSp>
      <p:cxnSp>
        <p:nvCxnSpPr>
          <p:cNvPr id="6" name="直接连接符 5"/>
          <p:cNvCxnSpPr/>
          <p:nvPr>
            <p:custDataLst>
              <p:tags r:id="rId3"/>
            </p:custDataLst>
          </p:nvPr>
        </p:nvCxnSpPr>
        <p:spPr>
          <a:xfrm>
            <a:off x="2619" y="6099212"/>
            <a:ext cx="12204000" cy="0"/>
          </a:xfrm>
          <a:prstGeom prst="line">
            <a:avLst/>
          </a:prstGeom>
          <a:noFill/>
          <a:ln w="66675" cap="flat" cmpd="sng" algn="ctr">
            <a:solidFill>
              <a:schemeClr val="accent1"/>
            </a:solidFill>
            <a:prstDash val="solid"/>
            <a:miter lim="800000"/>
          </a:ln>
          <a:effectLst/>
        </p:spPr>
      </p:cxnSp>
      <p:cxnSp>
        <p:nvCxnSpPr>
          <p:cNvPr id="7" name="直接连接符 6"/>
          <p:cNvCxnSpPr/>
          <p:nvPr>
            <p:custDataLst>
              <p:tags r:id="rId4"/>
            </p:custDataLst>
          </p:nvPr>
        </p:nvCxnSpPr>
        <p:spPr>
          <a:xfrm>
            <a:off x="7997" y="5815787"/>
            <a:ext cx="12204000" cy="0"/>
          </a:xfrm>
          <a:prstGeom prst="line">
            <a:avLst/>
          </a:prstGeom>
          <a:noFill/>
          <a:ln w="66675" cap="flat" cmpd="sng" algn="ctr">
            <a:solidFill>
              <a:schemeClr val="accent1"/>
            </a:solidFill>
            <a:prstDash val="solid"/>
            <a:miter lim="800000"/>
          </a:ln>
          <a:effectLst/>
        </p:spPr>
      </p:cxnSp>
      <p:sp>
        <p:nvSpPr>
          <p:cNvPr id="8" name="矩形 7"/>
          <p:cNvSpPr/>
          <p:nvPr>
            <p:custDataLst>
              <p:tags r:id="rId5"/>
            </p:custDataLst>
          </p:nvPr>
        </p:nvSpPr>
        <p:spPr>
          <a:xfrm>
            <a:off x="0" y="-2435"/>
            <a:ext cx="12192000" cy="5628586"/>
          </a:xfrm>
          <a:prstGeom prst="rect">
            <a:avLst/>
          </a:prstGeom>
          <a:solidFill>
            <a:schemeClr val="accent1"/>
          </a:solidFill>
          <a:ln w="12700" cap="flat" cmpd="sng" algn="ctr">
            <a:noFill/>
            <a:prstDash val="solid"/>
            <a:miter lim="800000"/>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pic>
        <p:nvPicPr>
          <p:cNvPr id="10" name="图片 9"/>
          <p:cNvPicPr>
            <a:picLocks noChangeAspect="1"/>
          </p:cNvPicPr>
          <p:nvPr/>
        </p:nvPicPr>
        <p:blipFill rotWithShape="1">
          <a:blip r:embed="rId7">
            <a:extLst>
              <a:ext uri="{BEBA8EAE-BF5A-486C-A8C5-ECC9F3942E4B}">
                <a14:imgProps xmlns:a14="http://schemas.microsoft.com/office/drawing/2010/main">
                  <a14:imgLayer r:embed="rId8">
                    <a14:imgEffect>
                      <a14:backgroundRemoval t="44252" b="91606" l="47512" r="90877">
                        <a14:foregroundMark x1="52666" y1="72810" x2="52666" y2="72810"/>
                        <a14:foregroundMark x1="73697" y1="84763" x2="73697" y2="84763"/>
                        <a14:foregroundMark x1="87915" y1="75912" x2="87915" y2="75912"/>
                        <a14:foregroundMark x1="87618" y1="79106" x2="87618" y2="79106"/>
                        <a14:foregroundMark x1="88922" y1="79380" x2="88922" y2="79380"/>
                        <a14:backgroundMark x1="56220" y1="63686" x2="56220" y2="63686"/>
                        <a14:backgroundMark x1="57050" y1="68431" x2="57050" y2="68431"/>
                        <a14:backgroundMark x1="86552" y1="68066" x2="86552" y2="68066"/>
                      </a14:backgroundRemoval>
                    </a14:imgEffect>
                  </a14:imgLayer>
                </a14:imgProps>
              </a:ext>
              <a:ext uri="{28A0092B-C50C-407E-A947-70E740481C1C}">
                <a14:useLocalDpi xmlns:a14="http://schemas.microsoft.com/office/drawing/2010/main" val="0"/>
              </a:ext>
            </a:extLst>
          </a:blip>
          <a:srcRect l="47108" t="44162" r="8087" b="6249"/>
          <a:stretch>
            <a:fillRect/>
          </a:stretch>
        </p:blipFill>
        <p:spPr>
          <a:xfrm>
            <a:off x="7409094" y="3837289"/>
            <a:ext cx="4186990" cy="3008759"/>
          </a:xfrm>
          <a:prstGeom prst="rect">
            <a:avLst/>
          </a:prstGeom>
        </p:spPr>
      </p:pic>
      <p:sp>
        <p:nvSpPr>
          <p:cNvPr id="11" name="文本框 10"/>
          <p:cNvSpPr txBox="1"/>
          <p:nvPr/>
        </p:nvSpPr>
        <p:spPr>
          <a:xfrm>
            <a:off x="4306140" y="4330702"/>
            <a:ext cx="3579720" cy="829945"/>
          </a:xfrm>
          <a:prstGeom prst="rect">
            <a:avLst/>
          </a:prstGeom>
          <a:noFill/>
        </p:spPr>
        <p:txBody>
          <a:bodyPr wrap="square" rtlCol="0">
            <a:spAutoFit/>
          </a:bodyPr>
          <a:lstStyle/>
          <a:p>
            <a:pPr algn="ctr" defTabSz="457200" fontAlgn="auto">
              <a:spcBef>
                <a:spcPts val="0"/>
              </a:spcBef>
              <a:spcAft>
                <a:spcPts val="0"/>
              </a:spcAft>
            </a:pPr>
            <a:r>
              <a:rPr lang="zh-CN" altLang="en-US" sz="4800">
                <a:ln w="19050">
                  <a:solidFill>
                    <a:srgbClr val="FFFFFF"/>
                  </a:solidFill>
                </a:ln>
                <a:solidFill>
                  <a:schemeClr val="lt1"/>
                </a:solidFill>
                <a:latin typeface="微软雅黑" panose="020B0503020204020204" charset="-122"/>
                <a:ea typeface="微软雅黑" panose="020B0503020204020204" charset="-122"/>
              </a:rPr>
              <a:t>第</a:t>
            </a:r>
            <a:r>
              <a:rPr lang="en-US" altLang="zh-CN" sz="4800">
                <a:ln w="19050">
                  <a:solidFill>
                    <a:srgbClr val="FFFFFF"/>
                  </a:solidFill>
                </a:ln>
                <a:solidFill>
                  <a:schemeClr val="lt1"/>
                </a:solidFill>
                <a:latin typeface="微软雅黑" panose="020B0503020204020204" charset="-122"/>
                <a:ea typeface="微软雅黑" panose="020B0503020204020204" charset="-122"/>
              </a:rPr>
              <a:t>7</a:t>
            </a:r>
            <a:r>
              <a:rPr lang="zh-CN" altLang="en-US" sz="4800">
                <a:ln w="19050">
                  <a:solidFill>
                    <a:srgbClr val="FFFFFF"/>
                  </a:solidFill>
                </a:ln>
                <a:solidFill>
                  <a:schemeClr val="lt1"/>
                </a:solidFill>
                <a:latin typeface="微软雅黑" panose="020B0503020204020204" charset="-122"/>
                <a:ea typeface="微软雅黑" panose="020B0503020204020204" charset="-122"/>
              </a:rPr>
              <a:t>章  图</a:t>
            </a:r>
          </a:p>
        </p:txBody>
      </p:sp>
      <p:pic>
        <p:nvPicPr>
          <p:cNvPr id="12" name="图片 11"/>
          <p:cNvPicPr>
            <a:picLocks noChangeAspect="1"/>
          </p:cNvPicPr>
          <p:nvPr/>
        </p:nvPicPr>
        <p:blipFill>
          <a:blip r:embed="rId9" cstate="print">
            <a:extLst>
              <a:ext uri="{28A0092B-C50C-407E-A947-70E740481C1C}">
                <a14:useLocalDpi xmlns:a14="http://schemas.microsoft.com/office/drawing/2010/main" val="0"/>
              </a:ext>
            </a:extLst>
          </a:blip>
          <a:srcRect l="13489" t="303" r="21834"/>
          <a:stretch>
            <a:fillRect/>
          </a:stretch>
        </p:blipFill>
        <p:spPr>
          <a:xfrm>
            <a:off x="1302107" y="1108354"/>
            <a:ext cx="510761" cy="2465554"/>
          </a:xfrm>
          <a:custGeom>
            <a:avLst/>
            <a:gdLst>
              <a:gd name="connsiteX0" fmla="*/ 370542 w 741084"/>
              <a:gd name="connsiteY0" fmla="*/ 0 h 3577373"/>
              <a:gd name="connsiteX1" fmla="*/ 741084 w 741084"/>
              <a:gd name="connsiteY1" fmla="*/ 370542 h 3577373"/>
              <a:gd name="connsiteX2" fmla="*/ 741083 w 741084"/>
              <a:gd name="connsiteY2" fmla="*/ 3206832 h 3577373"/>
              <a:gd name="connsiteX3" fmla="*/ 514773 w 741084"/>
              <a:gd name="connsiteY3" fmla="*/ 3548255 h 3577373"/>
              <a:gd name="connsiteX4" fmla="*/ 370546 w 741084"/>
              <a:gd name="connsiteY4" fmla="*/ 3577373 h 3577373"/>
              <a:gd name="connsiteX5" fmla="*/ 370542 w 741084"/>
              <a:gd name="connsiteY5" fmla="*/ 3577373 h 3577373"/>
              <a:gd name="connsiteX6" fmla="*/ 0 w 741084"/>
              <a:gd name="connsiteY6" fmla="*/ 3206831 h 3577373"/>
              <a:gd name="connsiteX7" fmla="*/ 0 w 741084"/>
              <a:gd name="connsiteY7" fmla="*/ 370542 h 3577373"/>
              <a:gd name="connsiteX8" fmla="*/ 370542 w 741084"/>
              <a:gd name="connsiteY8" fmla="*/ 0 h 3577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1084" h="3577373">
                <a:moveTo>
                  <a:pt x="370542" y="0"/>
                </a:moveTo>
                <a:cubicBezTo>
                  <a:pt x="575187" y="0"/>
                  <a:pt x="741084" y="165897"/>
                  <a:pt x="741084" y="370542"/>
                </a:cubicBezTo>
                <a:cubicBezTo>
                  <a:pt x="741084" y="1315972"/>
                  <a:pt x="741083" y="2261402"/>
                  <a:pt x="741083" y="3206832"/>
                </a:cubicBezTo>
                <a:cubicBezTo>
                  <a:pt x="741083" y="3360316"/>
                  <a:pt x="647766" y="3492004"/>
                  <a:pt x="514773" y="3548255"/>
                </a:cubicBezTo>
                <a:lnTo>
                  <a:pt x="370546" y="3577373"/>
                </a:lnTo>
                <a:lnTo>
                  <a:pt x="370542" y="3577373"/>
                </a:lnTo>
                <a:cubicBezTo>
                  <a:pt x="165897" y="3577373"/>
                  <a:pt x="0" y="3411476"/>
                  <a:pt x="0" y="3206831"/>
                </a:cubicBezTo>
                <a:lnTo>
                  <a:pt x="0" y="370542"/>
                </a:lnTo>
                <a:cubicBezTo>
                  <a:pt x="0" y="165897"/>
                  <a:pt x="165897" y="0"/>
                  <a:pt x="370542" y="0"/>
                </a:cubicBezTo>
                <a:close/>
              </a:path>
            </a:pathLst>
          </a:custGeom>
        </p:spPr>
      </p:pic>
      <p:pic>
        <p:nvPicPr>
          <p:cNvPr id="15" name="图片 14"/>
          <p:cNvPicPr>
            <a:picLocks noChangeAspect="1"/>
          </p:cNvPicPr>
          <p:nvPr/>
        </p:nvPicPr>
        <p:blipFill rotWithShape="1">
          <a:blip r:embed="rId10">
            <a:clrChange>
              <a:clrFrom>
                <a:srgbClr val="C0262E"/>
              </a:clrFrom>
              <a:clrTo>
                <a:srgbClr val="C0262E">
                  <a:alpha val="0"/>
                </a:srgbClr>
              </a:clrTo>
            </a:clrChange>
            <a:extLst>
              <a:ext uri="{28A0092B-C50C-407E-A947-70E740481C1C}">
                <a14:useLocalDpi xmlns:a14="http://schemas.microsoft.com/office/drawing/2010/main" val="0"/>
              </a:ext>
            </a:extLst>
          </a:blip>
          <a:srcRect l="18499"/>
          <a:stretch>
            <a:fillRect/>
          </a:stretch>
        </p:blipFill>
        <p:spPr>
          <a:xfrm>
            <a:off x="2885562" y="886846"/>
            <a:ext cx="6647195" cy="3066993"/>
          </a:xfrm>
          <a:prstGeom prst="rect">
            <a:avLst/>
          </a:prstGeom>
        </p:spPr>
      </p:pic>
      <p:pic>
        <p:nvPicPr>
          <p:cNvPr id="17" name="图片 16"/>
          <p:cNvPicPr>
            <a:picLocks noChangeAspect="1"/>
          </p:cNvPicPr>
          <p:nvPr/>
        </p:nvPicPr>
        <p:blipFill rotWithShape="1">
          <a:blip r:embed="rId11">
            <a:extLst>
              <a:ext uri="{28A0092B-C50C-407E-A947-70E740481C1C}">
                <a14:useLocalDpi xmlns:a14="http://schemas.microsoft.com/office/drawing/2010/main" val="0"/>
              </a:ext>
            </a:extLst>
          </a:blip>
          <a:srcRect l="3610" t="4127" r="4069" b="2975"/>
          <a:stretch>
            <a:fillRect/>
          </a:stretch>
        </p:blipFill>
        <p:spPr>
          <a:xfrm>
            <a:off x="896470" y="5626149"/>
            <a:ext cx="1233480" cy="12318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2250"/>
                                        <p:tgtEl>
                                          <p:spTgt spid="15"/>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46" name="Rectangle 26"/>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59" name="TextBox 58"/>
          <p:cNvSpPr txBox="1"/>
          <p:nvPr/>
        </p:nvSpPr>
        <p:spPr>
          <a:xfrm>
            <a:off x="1524001" y="2148127"/>
            <a:ext cx="4429156" cy="398780"/>
          </a:xfrm>
          <a:prstGeom prst="rect">
            <a:avLst/>
          </a:prstGeom>
          <a:noFill/>
        </p:spPr>
        <p:txBody>
          <a:bodyPr wrap="square" rtlCol="0">
            <a:spAutoFit/>
          </a:bodyPr>
          <a:lstStyle/>
          <a:p>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狄克斯特拉算法</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设计</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要点</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60" name="TextBox 59"/>
          <p:cNvSpPr txBox="1"/>
          <p:nvPr>
            <p:custDataLst>
              <p:tags r:id="rId2"/>
            </p:custDataLst>
          </p:nvPr>
        </p:nvSpPr>
        <p:spPr>
          <a:xfrm>
            <a:off x="1524001" y="2646557"/>
            <a:ext cx="10163774" cy="4062730"/>
          </a:xfrm>
          <a:prstGeom prst="rect">
            <a:avLst/>
          </a:prstGeom>
          <a:noFill/>
          <a:ln w="38100">
            <a:solidFill>
              <a:schemeClr val="dk1"/>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00000"/>
              </a:lnSpc>
              <a:spcBef>
                <a:spcPts val="600"/>
              </a:spcBef>
              <a:buFont typeface="Wingdings" panose="05000000000000000000" pitchFamily="2" charset="2"/>
              <a:buChar char="l"/>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50000"/>
              </a:lnSpc>
            </a:pPr>
            <a:r>
              <a:rPr lang="zh-CN" altLang="zh-CN" dirty="0">
                <a:solidFill>
                  <a:srgbClr val="000000"/>
                </a:solidFill>
                <a:latin typeface="微软雅黑" panose="020B0503020204020204" charset="-122"/>
                <a:ea typeface="微软雅黑" panose="020B0503020204020204" charset="-122"/>
              </a:rPr>
              <a:t>判断顶点</a:t>
            </a:r>
            <a:r>
              <a:rPr lang="en-US" altLang="zh-CN" dirty="0">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属于哪个集合，设置一个数组</a:t>
            </a:r>
            <a:r>
              <a:rPr lang="en-US" altLang="zh-CN" dirty="0">
                <a:solidFill>
                  <a:srgbClr val="000000"/>
                </a:solidFill>
                <a:latin typeface="微软雅黑" panose="020B0503020204020204" charset="-122"/>
                <a:ea typeface="微软雅黑" panose="020B0503020204020204" charset="-122"/>
              </a:rPr>
              <a:t>S</a:t>
            </a:r>
            <a:r>
              <a:rPr lang="zh-CN" altLang="zh-CN" dirty="0">
                <a:solidFill>
                  <a:srgbClr val="000000"/>
                </a:solidFill>
                <a:latin typeface="微软雅黑" panose="020B0503020204020204" charset="-122"/>
                <a:ea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rPr>
              <a:t>S[i]=1</a:t>
            </a:r>
            <a:r>
              <a:rPr lang="zh-CN" altLang="zh-CN" dirty="0">
                <a:solidFill>
                  <a:srgbClr val="000000"/>
                </a:solidFill>
                <a:latin typeface="微软雅黑" panose="020B0503020204020204" charset="-122"/>
                <a:ea typeface="微软雅黑" panose="020B0503020204020204" charset="-122"/>
              </a:rPr>
              <a:t>表示顶点</a:t>
            </a:r>
            <a:r>
              <a:rPr lang="en-US" altLang="zh-CN" dirty="0">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属于</a:t>
            </a:r>
            <a:r>
              <a:rPr lang="en-US" altLang="zh-CN" dirty="0">
                <a:solidFill>
                  <a:srgbClr val="000000"/>
                </a:solidFill>
                <a:latin typeface="微软雅黑" panose="020B0503020204020204" charset="-122"/>
                <a:ea typeface="微软雅黑" panose="020B0503020204020204" charset="-122"/>
              </a:rPr>
              <a:t>S</a:t>
            </a:r>
            <a:r>
              <a:rPr lang="zh-CN" altLang="zh-CN" dirty="0">
                <a:solidFill>
                  <a:srgbClr val="000000"/>
                </a:solidFill>
                <a:latin typeface="微软雅黑" panose="020B0503020204020204" charset="-122"/>
                <a:ea typeface="微软雅黑" panose="020B0503020204020204" charset="-122"/>
              </a:rPr>
              <a:t>集合，</a:t>
            </a:r>
            <a:r>
              <a:rPr lang="en-US" altLang="zh-CN" dirty="0">
                <a:solidFill>
                  <a:srgbClr val="000000"/>
                </a:solidFill>
                <a:latin typeface="微软雅黑" panose="020B0503020204020204" charset="-122"/>
                <a:ea typeface="微软雅黑" panose="020B0503020204020204" charset="-122"/>
              </a:rPr>
              <a:t>S[i]=0</a:t>
            </a:r>
            <a:r>
              <a:rPr lang="zh-CN" altLang="zh-CN" dirty="0">
                <a:solidFill>
                  <a:srgbClr val="000000"/>
                </a:solidFill>
                <a:latin typeface="微软雅黑" panose="020B0503020204020204" charset="-122"/>
                <a:ea typeface="微软雅黑" panose="020B0503020204020204" charset="-122"/>
              </a:rPr>
              <a:t>表示顶点</a:t>
            </a:r>
            <a:r>
              <a:rPr lang="en-US" altLang="zh-CN" dirty="0">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属于</a:t>
            </a:r>
            <a:r>
              <a:rPr lang="en-US" altLang="zh-CN" dirty="0">
                <a:solidFill>
                  <a:srgbClr val="000000"/>
                </a:solidFill>
                <a:latin typeface="微软雅黑" panose="020B0503020204020204" charset="-122"/>
                <a:ea typeface="微软雅黑" panose="020B0503020204020204" charset="-122"/>
              </a:rPr>
              <a:t>U</a:t>
            </a:r>
            <a:r>
              <a:rPr lang="zh-CN" altLang="zh-CN" dirty="0">
                <a:solidFill>
                  <a:srgbClr val="000000"/>
                </a:solidFill>
                <a:latin typeface="微软雅黑" panose="020B0503020204020204" charset="-122"/>
                <a:ea typeface="微软雅黑" panose="020B0503020204020204" charset="-122"/>
              </a:rPr>
              <a:t>集合。</a:t>
            </a:r>
          </a:p>
          <a:p>
            <a:pPr>
              <a:lnSpc>
                <a:spcPct val="150000"/>
              </a:lnSpc>
            </a:pPr>
            <a:r>
              <a:rPr lang="zh-CN" altLang="zh-CN" dirty="0">
                <a:solidFill>
                  <a:srgbClr val="000000"/>
                </a:solidFill>
                <a:latin typeface="微软雅黑" panose="020B0503020204020204" charset="-122"/>
                <a:ea typeface="微软雅黑" panose="020B0503020204020204" charset="-122"/>
              </a:rPr>
              <a:t>保存最短路径长度，由于源点</a:t>
            </a:r>
            <a:r>
              <a:rPr lang="en-US" altLang="zh-CN" dirty="0">
                <a:solidFill>
                  <a:srgbClr val="000000"/>
                </a:solidFill>
                <a:latin typeface="微软雅黑" panose="020B0503020204020204" charset="-122"/>
                <a:ea typeface="微软雅黑" panose="020B0503020204020204" charset="-122"/>
              </a:rPr>
              <a:t>v</a:t>
            </a:r>
            <a:r>
              <a:rPr lang="zh-CN" altLang="zh-CN" dirty="0">
                <a:solidFill>
                  <a:srgbClr val="000000"/>
                </a:solidFill>
                <a:latin typeface="微软雅黑" panose="020B0503020204020204" charset="-122"/>
                <a:ea typeface="微软雅黑" panose="020B0503020204020204" charset="-122"/>
              </a:rPr>
              <a:t>是已知的，只需要设置一个数组</a:t>
            </a:r>
            <a:r>
              <a:rPr lang="en-US" altLang="zh-CN" dirty="0" err="1">
                <a:solidFill>
                  <a:srgbClr val="000000"/>
                </a:solidFill>
                <a:latin typeface="微软雅黑" panose="020B0503020204020204" charset="-122"/>
                <a:ea typeface="微软雅黑" panose="020B0503020204020204" charset="-122"/>
              </a:rPr>
              <a:t>dist</a:t>
            </a:r>
            <a:r>
              <a:rPr lang="en-US" altLang="zh-CN" dirty="0">
                <a:solidFill>
                  <a:srgbClr val="000000"/>
                </a:solidFill>
                <a:latin typeface="微软雅黑" panose="020B0503020204020204" charset="-122"/>
                <a:ea typeface="微软雅黑" panose="020B0503020204020204" charset="-122"/>
              </a:rPr>
              <a:t>[0..n-1]</a:t>
            </a:r>
            <a:r>
              <a:rPr lang="zh-CN" altLang="zh-CN" dirty="0">
                <a:solidFill>
                  <a:srgbClr val="000000"/>
                </a:solidFill>
                <a:latin typeface="微软雅黑" panose="020B0503020204020204" charset="-122"/>
                <a:ea typeface="微软雅黑" panose="020B0503020204020204" charset="-122"/>
              </a:rPr>
              <a:t>，</a:t>
            </a:r>
            <a:r>
              <a:rPr lang="en-US" altLang="zh-CN" dirty="0" err="1">
                <a:solidFill>
                  <a:srgbClr val="FF0000"/>
                </a:solidFill>
                <a:latin typeface="微软雅黑" panose="020B0503020204020204" charset="-122"/>
                <a:ea typeface="微软雅黑" panose="020B0503020204020204" charset="-122"/>
              </a:rPr>
              <a:t>dist</a:t>
            </a:r>
            <a:r>
              <a:rPr lang="en-US" altLang="zh-CN" dirty="0">
                <a:solidFill>
                  <a:srgbClr val="FF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用来保存</a:t>
            </a:r>
            <a:r>
              <a:rPr lang="zh-CN" altLang="zh-CN" dirty="0">
                <a:solidFill>
                  <a:srgbClr val="FF0000"/>
                </a:solidFill>
                <a:latin typeface="微软雅黑" panose="020B0503020204020204" charset="-122"/>
                <a:ea typeface="微软雅黑" panose="020B0503020204020204" charset="-122"/>
              </a:rPr>
              <a:t>从源点</a:t>
            </a:r>
            <a:r>
              <a:rPr lang="en-US" altLang="zh-CN" dirty="0">
                <a:solidFill>
                  <a:srgbClr val="FF0000"/>
                </a:solidFill>
                <a:latin typeface="微软雅黑" panose="020B0503020204020204" charset="-122"/>
                <a:ea typeface="微软雅黑" panose="020B0503020204020204" charset="-122"/>
              </a:rPr>
              <a:t>v</a:t>
            </a:r>
            <a:r>
              <a:rPr lang="zh-CN" altLang="zh-CN" dirty="0">
                <a:solidFill>
                  <a:srgbClr val="FF0000"/>
                </a:solidFill>
                <a:latin typeface="微软雅黑" panose="020B0503020204020204" charset="-122"/>
                <a:ea typeface="微软雅黑" panose="020B0503020204020204" charset="-122"/>
              </a:rPr>
              <a:t>到顶点</a:t>
            </a:r>
            <a:r>
              <a:rPr lang="en-US" altLang="zh-CN" dirty="0">
                <a:solidFill>
                  <a:srgbClr val="FF0000"/>
                </a:solidFill>
                <a:latin typeface="微软雅黑" panose="020B0503020204020204" charset="-122"/>
                <a:ea typeface="微软雅黑" panose="020B0503020204020204" charset="-122"/>
              </a:rPr>
              <a:t>i</a:t>
            </a:r>
            <a:r>
              <a:rPr lang="zh-CN" altLang="zh-CN" dirty="0">
                <a:solidFill>
                  <a:srgbClr val="FF0000"/>
                </a:solidFill>
                <a:latin typeface="微软雅黑" panose="020B0503020204020204" charset="-122"/>
                <a:ea typeface="微软雅黑" panose="020B0503020204020204" charset="-122"/>
              </a:rPr>
              <a:t>的最短路径长度</a:t>
            </a:r>
            <a:r>
              <a:rPr lang="zh-CN" altLang="zh-CN" dirty="0">
                <a:solidFill>
                  <a:srgbClr val="000000"/>
                </a:solidFill>
                <a:latin typeface="微软雅黑" panose="020B0503020204020204" charset="-122"/>
                <a:ea typeface="微软雅黑" panose="020B0503020204020204" charset="-122"/>
              </a:rPr>
              <a:t>。</a:t>
            </a:r>
            <a:r>
              <a:rPr lang="en-US" altLang="zh-CN" dirty="0" err="1">
                <a:solidFill>
                  <a:srgbClr val="000000"/>
                </a:solidFill>
                <a:latin typeface="微软雅黑" panose="020B0503020204020204" charset="-122"/>
                <a:ea typeface="微软雅黑" panose="020B0503020204020204" charset="-122"/>
              </a:rPr>
              <a:t>dist</a:t>
            </a:r>
            <a:r>
              <a:rPr lang="en-US" altLang="zh-CN" dirty="0">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的初值为</a:t>
            </a:r>
            <a:r>
              <a:rPr lang="en-US" altLang="zh-CN" dirty="0">
                <a:solidFill>
                  <a:srgbClr val="000000"/>
                </a:solidFill>
                <a:latin typeface="微软雅黑" panose="020B0503020204020204" charset="-122"/>
                <a:ea typeface="微软雅黑" panose="020B0503020204020204" charset="-122"/>
              </a:rPr>
              <a:t>&lt;v</a:t>
            </a:r>
            <a:r>
              <a:rPr lang="zh-CN" altLang="zh-CN" dirty="0">
                <a:solidFill>
                  <a:srgbClr val="000000"/>
                </a:solidFill>
                <a:latin typeface="微软雅黑" panose="020B0503020204020204" charset="-122"/>
                <a:ea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rPr>
              <a:t>i&gt;</a:t>
            </a:r>
            <a:r>
              <a:rPr lang="zh-CN" altLang="zh-CN" dirty="0">
                <a:solidFill>
                  <a:srgbClr val="000000"/>
                </a:solidFill>
                <a:latin typeface="微软雅黑" panose="020B0503020204020204" charset="-122"/>
                <a:ea typeface="微软雅黑" panose="020B0503020204020204" charset="-122"/>
              </a:rPr>
              <a:t>边上的权值，若顶点</a:t>
            </a:r>
            <a:r>
              <a:rPr lang="en-US" altLang="zh-CN" dirty="0">
                <a:solidFill>
                  <a:srgbClr val="000000"/>
                </a:solidFill>
                <a:latin typeface="微软雅黑" panose="020B0503020204020204" charset="-122"/>
                <a:ea typeface="微软雅黑" panose="020B0503020204020204" charset="-122"/>
              </a:rPr>
              <a:t>v</a:t>
            </a:r>
            <a:r>
              <a:rPr lang="zh-CN" altLang="zh-CN" dirty="0">
                <a:solidFill>
                  <a:srgbClr val="000000"/>
                </a:solidFill>
                <a:latin typeface="微软雅黑" panose="020B0503020204020204" charset="-122"/>
                <a:ea typeface="微软雅黑" panose="020B0503020204020204" charset="-122"/>
              </a:rPr>
              <a:t>到顶点</a:t>
            </a:r>
            <a:r>
              <a:rPr lang="en-US" altLang="zh-CN" dirty="0">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没有边，则权值定为∞。以后每考虑一个新的中间点</a:t>
            </a:r>
            <a:r>
              <a:rPr lang="en-US" altLang="zh-CN" dirty="0">
                <a:solidFill>
                  <a:srgbClr val="000000"/>
                </a:solidFill>
                <a:latin typeface="微软雅黑" panose="020B0503020204020204" charset="-122"/>
                <a:ea typeface="微软雅黑" panose="020B0503020204020204" charset="-122"/>
              </a:rPr>
              <a:t>u</a:t>
            </a:r>
            <a:r>
              <a:rPr lang="zh-CN" altLang="zh-CN" dirty="0">
                <a:solidFill>
                  <a:srgbClr val="000000"/>
                </a:solidFill>
                <a:latin typeface="微软雅黑" panose="020B0503020204020204" charset="-122"/>
                <a:ea typeface="微软雅黑" panose="020B0503020204020204" charset="-122"/>
              </a:rPr>
              <a:t>时，</a:t>
            </a:r>
            <a:r>
              <a:rPr lang="en-US" altLang="zh-CN" dirty="0" err="1">
                <a:solidFill>
                  <a:srgbClr val="000000"/>
                </a:solidFill>
                <a:latin typeface="微软雅黑" panose="020B0503020204020204" charset="-122"/>
                <a:ea typeface="微软雅黑" panose="020B0503020204020204" charset="-122"/>
              </a:rPr>
              <a:t>dist</a:t>
            </a:r>
            <a:r>
              <a:rPr lang="en-US" altLang="zh-CN" dirty="0">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的值可能被修改变小。</a:t>
            </a:r>
            <a:endParaRPr lang="en-US" altLang="zh-CN" dirty="0">
              <a:solidFill>
                <a:srgbClr val="000000"/>
              </a:solidFill>
              <a:latin typeface="微软雅黑" panose="020B0503020204020204" charset="-122"/>
              <a:ea typeface="微软雅黑" panose="020B0503020204020204" charset="-122"/>
            </a:endParaRPr>
          </a:p>
          <a:p>
            <a:pPr>
              <a:lnSpc>
                <a:spcPct val="150000"/>
              </a:lnSpc>
            </a:pPr>
            <a:r>
              <a:rPr lang="zh-CN" altLang="zh-CN" dirty="0">
                <a:solidFill>
                  <a:srgbClr val="000000"/>
                </a:solidFill>
                <a:latin typeface="微软雅黑" panose="020B0503020204020204" charset="-122"/>
                <a:ea typeface="微软雅黑" panose="020B0503020204020204" charset="-122"/>
              </a:rPr>
              <a:t>保存最短路径，设置一个数组</a:t>
            </a:r>
            <a:r>
              <a:rPr lang="en-US" altLang="zh-CN" dirty="0">
                <a:solidFill>
                  <a:srgbClr val="000000"/>
                </a:solidFill>
                <a:latin typeface="微软雅黑" panose="020B0503020204020204" charset="-122"/>
                <a:ea typeface="微软雅黑" panose="020B0503020204020204" charset="-122"/>
              </a:rPr>
              <a:t>path[0..n-1]</a:t>
            </a:r>
            <a:r>
              <a:rPr lang="zh-CN" altLang="zh-CN" dirty="0">
                <a:solidFill>
                  <a:srgbClr val="000000"/>
                </a:solidFill>
                <a:latin typeface="微软雅黑" panose="020B0503020204020204" charset="-122"/>
                <a:ea typeface="微软雅黑" panose="020B0503020204020204" charset="-122"/>
              </a:rPr>
              <a:t>，其中</a:t>
            </a:r>
            <a:r>
              <a:rPr lang="en-US" altLang="zh-CN" dirty="0">
                <a:solidFill>
                  <a:srgbClr val="000000"/>
                </a:solidFill>
                <a:latin typeface="微软雅黑" panose="020B0503020204020204" charset="-122"/>
                <a:ea typeface="微软雅黑" panose="020B0503020204020204" charset="-122"/>
              </a:rPr>
              <a:t>path[i]</a:t>
            </a:r>
            <a:r>
              <a:rPr lang="zh-CN" altLang="zh-CN" dirty="0">
                <a:solidFill>
                  <a:srgbClr val="000000"/>
                </a:solidFill>
                <a:latin typeface="微软雅黑" panose="020B0503020204020204" charset="-122"/>
                <a:ea typeface="微软雅黑" panose="020B0503020204020204" charset="-122"/>
              </a:rPr>
              <a:t>存放从源点</a:t>
            </a:r>
            <a:r>
              <a:rPr lang="en-US" altLang="zh-CN" dirty="0">
                <a:solidFill>
                  <a:srgbClr val="000000"/>
                </a:solidFill>
                <a:latin typeface="微软雅黑" panose="020B0503020204020204" charset="-122"/>
                <a:ea typeface="微软雅黑" panose="020B0503020204020204" charset="-122"/>
              </a:rPr>
              <a:t>v</a:t>
            </a:r>
            <a:r>
              <a:rPr lang="zh-CN" altLang="zh-CN" dirty="0">
                <a:solidFill>
                  <a:srgbClr val="000000"/>
                </a:solidFill>
                <a:latin typeface="微软雅黑" panose="020B0503020204020204" charset="-122"/>
                <a:ea typeface="微软雅黑" panose="020B0503020204020204" charset="-122"/>
              </a:rPr>
              <a:t>到顶点</a:t>
            </a:r>
            <a:r>
              <a:rPr lang="en-US" altLang="zh-CN" dirty="0">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的最短路径。</a:t>
            </a:r>
          </a:p>
        </p:txBody>
      </p:sp>
      <p:sp>
        <p:nvSpPr>
          <p:cNvPr id="8" name="文本框 7"/>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7.6.2 </a:t>
            </a:r>
            <a:r>
              <a:rPr lang="zh-CN" altLang="en-US">
                <a:solidFill>
                  <a:srgbClr val="000000"/>
                </a:solidFill>
                <a:latin typeface="微软雅黑" panose="020B0503020204020204" charset="-122"/>
                <a:ea typeface="微软雅黑" panose="020B0503020204020204" charset="-122"/>
              </a:rPr>
              <a:t>狄克斯特拉算法</a:t>
            </a:r>
          </a:p>
        </p:txBody>
      </p:sp>
      <p:grpSp>
        <p:nvGrpSpPr>
          <p:cNvPr id="10" name="组合 9"/>
          <p:cNvGrpSpPr/>
          <p:nvPr/>
        </p:nvGrpSpPr>
        <p:grpSpPr>
          <a:xfrm>
            <a:off x="1450483" y="1484853"/>
            <a:ext cx="3003532" cy="517274"/>
            <a:chOff x="1396241" y="2304668"/>
            <a:chExt cx="1965167" cy="480002"/>
          </a:xfrm>
        </p:grpSpPr>
        <p:sp>
          <p:nvSpPr>
            <p:cNvPr id="11" name="矩形: 圆角 10"/>
            <p:cNvSpPr/>
            <p:nvPr>
              <p:custDataLst>
                <p:tags r:id="rId3"/>
              </p:custDataLst>
            </p:nvPr>
          </p:nvSpPr>
          <p:spPr>
            <a:xfrm>
              <a:off x="1396241" y="2304668"/>
              <a:ext cx="1965167"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2" name="文本框 11"/>
            <p:cNvSpPr txBox="1"/>
            <p:nvPr>
              <p:custDataLst>
                <p:tags r:id="rId4"/>
              </p:custDataLst>
            </p:nvPr>
          </p:nvSpPr>
          <p:spPr>
            <a:xfrm>
              <a:off x="1433295" y="2360437"/>
              <a:ext cx="1853232" cy="370046"/>
            </a:xfrm>
            <a:prstGeom prst="rect">
              <a:avLst/>
            </a:prstGeom>
            <a:noFill/>
          </p:spPr>
          <p:txBody>
            <a:bodyPr wrap="square" rtlCol="0">
              <a:spAutoFit/>
            </a:bodyPr>
            <a:lstStyle/>
            <a:p>
              <a:pPr algn="ctr"/>
              <a:r>
                <a:rPr lang="en-US" altLang="zh-CN" sz="2000" b="1">
                  <a:solidFill>
                    <a:schemeClr val="lt1"/>
                  </a:solidFill>
                  <a:latin typeface="微软雅黑" panose="020B0503020204020204" charset="-122"/>
                  <a:ea typeface="微软雅黑" panose="020B0503020204020204" charset="-122"/>
                </a:rPr>
                <a:t>2. </a:t>
              </a:r>
              <a:r>
                <a:rPr lang="zh-CN" altLang="en-US" sz="2000" b="1">
                  <a:solidFill>
                    <a:schemeClr val="lt1"/>
                  </a:solidFill>
                  <a:latin typeface="微软雅黑" panose="020B0503020204020204" charset="-122"/>
                  <a:ea typeface="微软雅黑" panose="020B0503020204020204" charset="-122"/>
                </a:rPr>
                <a:t>狄克斯特拉算法设计</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60">
                                            <p:txEl>
                                              <p:pRg st="0" end="0"/>
                                            </p:txEl>
                                          </p:spTgt>
                                        </p:tgtEl>
                                        <p:attrNameLst>
                                          <p:attrName>style.visibility</p:attrName>
                                        </p:attrNameLst>
                                      </p:cBhvr>
                                      <p:to>
                                        <p:strVal val="visible"/>
                                      </p:to>
                                    </p:set>
                                    <p:animEffect transition="in" filter="fade">
                                      <p:cBhvr>
                                        <p:cTn id="24" dur="500"/>
                                        <p:tgtEl>
                                          <p:spTgt spid="60">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46" name="Rectangle 26"/>
          <p:cNvSpPr>
            <a:spLocks noChangeArrowheads="1"/>
          </p:cNvSpPr>
          <p:nvPr>
            <p:custDataLst>
              <p:tags r:id="rId1"/>
            </p:custDataLst>
          </p:nvPr>
        </p:nvSpPr>
        <p:spPr bwMode="auto">
          <a:xfrm>
            <a:off x="1162260" y="126229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14" name="TextBox 13"/>
          <p:cNvSpPr txBox="1"/>
          <p:nvPr/>
        </p:nvSpPr>
        <p:spPr>
          <a:xfrm>
            <a:off x="1370966" y="1584146"/>
            <a:ext cx="5715040" cy="398780"/>
          </a:xfrm>
          <a:prstGeom prst="rect">
            <a:avLst/>
          </a:prstGeom>
          <a:noFill/>
        </p:spPr>
        <p:txBody>
          <a:bodyPr wrap="square" rtlCol="0">
            <a:spAutoFit/>
          </a:bodyPr>
          <a:lstStyle/>
          <a:p>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为什么能够用一个一维数组保存多条最短路径呢？</a:t>
            </a:r>
          </a:p>
        </p:txBody>
      </p:sp>
      <p:sp>
        <p:nvSpPr>
          <p:cNvPr id="18" name="TextBox 17"/>
          <p:cNvSpPr txBox="1"/>
          <p:nvPr/>
        </p:nvSpPr>
        <p:spPr>
          <a:xfrm>
            <a:off x="1442404" y="2382106"/>
            <a:ext cx="7358114" cy="398780"/>
          </a:xfrm>
          <a:prstGeom prst="rect">
            <a:avLst/>
          </a:prstGeom>
          <a:noFill/>
        </p:spPr>
        <p:txBody>
          <a:bodyPr wrap="square" rtlCol="0">
            <a:spAutoFit/>
          </a:bodyPr>
          <a:lstStyle/>
          <a:p>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path[</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只保存源点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v</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到顶点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的最短路径上顶点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的前驱顶点</a:t>
            </a:r>
          </a:p>
        </p:txBody>
      </p:sp>
      <p:grpSp>
        <p:nvGrpSpPr>
          <p:cNvPr id="34" name="组合 33"/>
          <p:cNvGrpSpPr/>
          <p:nvPr/>
        </p:nvGrpSpPr>
        <p:grpSpPr>
          <a:xfrm>
            <a:off x="2998896" y="3230846"/>
            <a:ext cx="3286148" cy="1008811"/>
            <a:chOff x="1500166" y="2490258"/>
            <a:chExt cx="3286148" cy="1008811"/>
          </a:xfrm>
        </p:grpSpPr>
        <p:sp>
          <p:nvSpPr>
            <p:cNvPr id="19" name="Oval 12"/>
            <p:cNvSpPr>
              <a:spLocks noChangeArrowheads="1"/>
            </p:cNvSpPr>
            <p:nvPr>
              <p:custDataLst>
                <p:tags r:id="rId3"/>
              </p:custDataLst>
            </p:nvPr>
          </p:nvSpPr>
          <p:spPr bwMode="auto">
            <a:xfrm>
              <a:off x="1500166" y="2500306"/>
              <a:ext cx="325537" cy="354470"/>
            </a:xfrm>
            <a:prstGeom prst="ellipse">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v</a:t>
              </a:r>
            </a:p>
          </p:txBody>
        </p:sp>
        <p:sp>
          <p:nvSpPr>
            <p:cNvPr id="20" name="Oval 12"/>
            <p:cNvSpPr>
              <a:spLocks noChangeArrowheads="1"/>
            </p:cNvSpPr>
            <p:nvPr>
              <p:custDataLst>
                <p:tags r:id="rId4"/>
              </p:custDataLst>
            </p:nvPr>
          </p:nvSpPr>
          <p:spPr bwMode="auto">
            <a:xfrm>
              <a:off x="2960579" y="2500306"/>
              <a:ext cx="325537" cy="35447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rPr>
                <a:t>u</a:t>
              </a:r>
            </a:p>
          </p:txBody>
        </p:sp>
        <p:sp>
          <p:nvSpPr>
            <p:cNvPr id="21" name="Oval 12"/>
            <p:cNvSpPr>
              <a:spLocks noChangeArrowheads="1"/>
            </p:cNvSpPr>
            <p:nvPr>
              <p:custDataLst>
                <p:tags r:id="rId5"/>
              </p:custDataLst>
            </p:nvPr>
          </p:nvSpPr>
          <p:spPr bwMode="auto">
            <a:xfrm>
              <a:off x="3817835" y="2500306"/>
              <a:ext cx="325537" cy="354470"/>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j</a:t>
              </a:r>
            </a:p>
          </p:txBody>
        </p:sp>
        <p:cxnSp>
          <p:nvCxnSpPr>
            <p:cNvPr id="23" name="直接箭头连接符 22"/>
            <p:cNvCxnSpPr>
              <a:stCxn id="20" idx="6"/>
              <a:endCxn id="21" idx="2"/>
            </p:cNvCxnSpPr>
            <p:nvPr>
              <p:custDataLst>
                <p:tags r:id="rId6"/>
              </p:custDataLst>
            </p:nvPr>
          </p:nvCxnSpPr>
          <p:spPr>
            <a:xfrm>
              <a:off x="3286116" y="2677541"/>
              <a:ext cx="531719"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p:nvPr>
              <p:custDataLst>
                <p:tags r:id="rId7"/>
              </p:custDataLst>
            </p:nvPr>
          </p:nvCxnSpPr>
          <p:spPr>
            <a:xfrm>
              <a:off x="1835751" y="2677541"/>
              <a:ext cx="317405" cy="0"/>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2193348" y="2490258"/>
              <a:ext cx="428628" cy="368300"/>
            </a:xfrm>
            <a:prstGeom prst="rect">
              <a:avLst/>
            </a:prstGeom>
            <a:noFill/>
          </p:spPr>
          <p:txBody>
            <a:bodyPr wrap="square" rtlCol="0">
              <a:spAutoFit/>
            </a:bodyPr>
            <a:lstStyle/>
            <a:p>
              <a:r>
                <a:rPr lang="en-US" altLang="zh-CN">
                  <a:solidFill>
                    <a:srgbClr val="000000"/>
                  </a:solidFill>
                  <a:latin typeface="微软雅黑" panose="020B0503020204020204" charset="-122"/>
                  <a:ea typeface="微软雅黑" panose="020B0503020204020204" charset="-122"/>
                  <a:cs typeface="Consolas" panose="020B0609020204030204" pitchFamily="49" charset="0"/>
                </a:rPr>
                <a:t>…</a:t>
              </a:r>
            </a:p>
          </p:txBody>
        </p:sp>
        <p:cxnSp>
          <p:nvCxnSpPr>
            <p:cNvPr id="27" name="直接箭头连接符 26"/>
            <p:cNvCxnSpPr/>
            <p:nvPr>
              <p:custDataLst>
                <p:tags r:id="rId8"/>
              </p:custDataLst>
            </p:nvPr>
          </p:nvCxnSpPr>
          <p:spPr>
            <a:xfrm>
              <a:off x="2641665" y="2674428"/>
              <a:ext cx="317405" cy="0"/>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3500430" y="3161884"/>
              <a:ext cx="1285884" cy="337185"/>
            </a:xfrm>
            <a:prstGeom prst="rect">
              <a:avLst/>
            </a:prstGeom>
            <a:noFill/>
          </p:spPr>
          <p:txBody>
            <a:bodyPr wrap="square" rtlCol="0">
              <a:spAutoFit/>
            </a:bodyPr>
            <a:lstStyle/>
            <a:p>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path[</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u</a:t>
              </a:r>
            </a:p>
          </p:txBody>
        </p:sp>
        <p:cxnSp>
          <p:nvCxnSpPr>
            <p:cNvPr id="33" name="直接箭头连接符 32"/>
            <p:cNvCxnSpPr/>
            <p:nvPr>
              <p:custDataLst>
                <p:tags r:id="rId9"/>
              </p:custDataLst>
            </p:nvPr>
          </p:nvCxnSpPr>
          <p:spPr>
            <a:xfrm rot="16200000" flipV="1">
              <a:off x="3826320" y="2999012"/>
              <a:ext cx="288472" cy="0"/>
            </a:xfrm>
            <a:prstGeom prst="straightConnector1">
              <a:avLst/>
            </a:prstGeom>
            <a:ln w="19050">
              <a:solidFill>
                <a:schemeClr val="accent1"/>
              </a:solidFill>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custDataLst>
              <p:tags r:id="rId2"/>
            </p:custDataLst>
          </p:nvPr>
        </p:nvSpPr>
        <p:spPr>
          <a:xfrm>
            <a:off x="1532097" y="4908645"/>
            <a:ext cx="6357982" cy="1523365"/>
          </a:xfrm>
          <a:prstGeom prst="rect">
            <a:avLst/>
          </a:prstGeom>
          <a:noFill/>
          <a:ln w="38100">
            <a:solidFill>
              <a:schemeClr val="dk1"/>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00000"/>
              </a:lnSpc>
              <a:spcBef>
                <a:spcPts val="600"/>
              </a:spcBef>
              <a:buFont typeface="Wingdings" panose="05000000000000000000" pitchFamily="2" charset="2"/>
              <a:buChar char="l"/>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buFont typeface="Wingdings" panose="05000000000000000000" pitchFamily="2" charset="2"/>
              <a:buChar char="n"/>
            </a:pPr>
            <a:r>
              <a:rPr lang="zh-CN" altLang="en-US">
                <a:solidFill>
                  <a:srgbClr val="000000"/>
                </a:solidFill>
                <a:latin typeface="微软雅黑" panose="020B0503020204020204" charset="-122"/>
                <a:ea typeface="微软雅黑" panose="020B0503020204020204" charset="-122"/>
              </a:rPr>
              <a:t>如果该路径恰好包含源点</a:t>
            </a:r>
            <a:r>
              <a:rPr lang="en-US" altLang="zh-CN">
                <a:solidFill>
                  <a:srgbClr val="000000"/>
                </a:solidFill>
                <a:latin typeface="微软雅黑" panose="020B0503020204020204" charset="-122"/>
                <a:ea typeface="微软雅黑" panose="020B0503020204020204" charset="-122"/>
              </a:rPr>
              <a:t>v</a:t>
            </a:r>
            <a:r>
              <a:rPr lang="zh-CN" altLang="en-US">
                <a:solidFill>
                  <a:srgbClr val="000000"/>
                </a:solidFill>
                <a:latin typeface="微软雅黑" panose="020B0503020204020204" charset="-122"/>
                <a:ea typeface="微软雅黑" panose="020B0503020204020204" charset="-122"/>
              </a:rPr>
              <a:t>到</a:t>
            </a:r>
            <a:r>
              <a:rPr lang="en-US" altLang="zh-CN">
                <a:solidFill>
                  <a:srgbClr val="000000"/>
                </a:solidFill>
                <a:latin typeface="微软雅黑" panose="020B0503020204020204" charset="-122"/>
                <a:ea typeface="微软雅黑" panose="020B0503020204020204" charset="-122"/>
              </a:rPr>
              <a:t>u</a:t>
            </a:r>
            <a:r>
              <a:rPr lang="zh-CN" altLang="en-US">
                <a:solidFill>
                  <a:srgbClr val="000000"/>
                </a:solidFill>
                <a:latin typeface="微软雅黑" panose="020B0503020204020204" charset="-122"/>
                <a:ea typeface="微软雅黑" panose="020B0503020204020204" charset="-122"/>
              </a:rPr>
              <a:t>的最短路径 </a:t>
            </a:r>
            <a:r>
              <a:rPr lang="zh-CN" altLang="en-US">
                <a:solidFill>
                  <a:srgbClr val="000000"/>
                </a:solidFill>
                <a:latin typeface="微软雅黑" panose="020B0503020204020204" charset="-122"/>
                <a:ea typeface="微软雅黑" panose="020B0503020204020204" charset="-122"/>
                <a:sym typeface="Wingdings" panose="05000000000000000000"/>
              </a:rPr>
              <a:t> </a:t>
            </a:r>
            <a:r>
              <a:rPr lang="en-US" altLang="zh-CN">
                <a:solidFill>
                  <a:srgbClr val="000000"/>
                </a:solidFill>
                <a:latin typeface="微软雅黑" panose="020B0503020204020204" charset="-122"/>
                <a:ea typeface="微软雅黑" panose="020B0503020204020204" charset="-122"/>
                <a:sym typeface="Wingdings" panose="05000000000000000000"/>
              </a:rPr>
              <a:t>OK</a:t>
            </a:r>
          </a:p>
          <a:p>
            <a:pPr>
              <a:buFont typeface="Wingdings" panose="05000000000000000000" pitchFamily="2" charset="2"/>
              <a:buChar char="n"/>
            </a:pPr>
            <a:r>
              <a:rPr lang="zh-CN" altLang="en-US">
                <a:solidFill>
                  <a:srgbClr val="000000"/>
                </a:solidFill>
                <a:latin typeface="微软雅黑" panose="020B0503020204020204" charset="-122"/>
                <a:ea typeface="微软雅黑" panose="020B0503020204020204" charset="-122"/>
              </a:rPr>
              <a:t>如果不是</a:t>
            </a:r>
            <a:r>
              <a:rPr lang="en-US" altLang="zh-CN">
                <a:solidFill>
                  <a:srgbClr val="000000"/>
                </a:solidFill>
                <a:latin typeface="微软雅黑" panose="020B0503020204020204" charset="-122"/>
                <a:ea typeface="微软雅黑" panose="020B0503020204020204" charset="-122"/>
              </a:rPr>
              <a:t> </a:t>
            </a:r>
            <a:r>
              <a:rPr lang="zh-CN" altLang="en-US">
                <a:solidFill>
                  <a:srgbClr val="000000"/>
                </a:solidFill>
                <a:latin typeface="微软雅黑" panose="020B0503020204020204" charset="-122"/>
                <a:ea typeface="微软雅黑" panose="020B0503020204020204" charset="-122"/>
                <a:sym typeface="Wingdings" panose="05000000000000000000"/>
              </a:rPr>
              <a:t> </a:t>
            </a:r>
            <a:r>
              <a:rPr lang="zh-CN" altLang="en-US">
                <a:solidFill>
                  <a:srgbClr val="000000"/>
                </a:solidFill>
                <a:latin typeface="微软雅黑" panose="020B0503020204020204" charset="-122"/>
                <a:ea typeface="微软雅黑" panose="020B0503020204020204" charset="-122"/>
                <a:sym typeface="Symbol" panose="05050102010706020507"/>
              </a:rPr>
              <a:t></a:t>
            </a:r>
          </a:p>
        </p:txBody>
      </p:sp>
      <p:sp>
        <p:nvSpPr>
          <p:cNvPr id="24" name="文本框 23"/>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2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7.6.2 </a:t>
            </a:r>
            <a:r>
              <a:rPr lang="zh-CN" altLang="en-US">
                <a:solidFill>
                  <a:srgbClr val="000000"/>
                </a:solidFill>
                <a:latin typeface="微软雅黑" panose="020B0503020204020204" charset="-122"/>
                <a:ea typeface="微软雅黑" panose="020B0503020204020204" charset="-122"/>
              </a:rPr>
              <a:t>狄克斯特拉算法</a:t>
            </a:r>
          </a:p>
        </p:txBody>
      </p:sp>
      <p:pic>
        <p:nvPicPr>
          <p:cNvPr id="3" name="图片 2" descr="形状, 正方形&#10;&#10;描述已自动生成"/>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947736" y="2781903"/>
            <a:ext cx="4177989" cy="4070861"/>
          </a:xfrm>
          <a:prstGeom prst="rect">
            <a:avLst/>
          </a:prstGeom>
        </p:spPr>
      </p:pic>
      <p:sp>
        <p:nvSpPr>
          <p:cNvPr id="2" name="对话气泡: 圆角矩形 1">
            <a:extLst>
              <a:ext uri="{FF2B5EF4-FFF2-40B4-BE49-F238E27FC236}">
                <a16:creationId xmlns:a16="http://schemas.microsoft.com/office/drawing/2014/main" id="{08936D15-04FE-6EBD-8946-B4368B726FF1}"/>
              </a:ext>
            </a:extLst>
          </p:cNvPr>
          <p:cNvSpPr/>
          <p:nvPr/>
        </p:nvSpPr>
        <p:spPr>
          <a:xfrm>
            <a:off x="8084557" y="1302363"/>
            <a:ext cx="2434196" cy="719490"/>
          </a:xfrm>
          <a:prstGeom prst="wedgeRoundRectCallout">
            <a:avLst>
              <a:gd name="adj1" fmla="val -48035"/>
              <a:gd name="adj2" fmla="val 1461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为什么？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35" grpId="0" bldLvl="0" animBg="1"/>
      <p:bldP spid="24"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6108925" y="1801345"/>
            <a:ext cx="4326065" cy="998763"/>
            <a:chOff x="2174761" y="867280"/>
            <a:chExt cx="4326065" cy="998763"/>
          </a:xfrm>
        </p:grpSpPr>
        <p:sp>
          <p:nvSpPr>
            <p:cNvPr id="7" name="Oval 12"/>
            <p:cNvSpPr>
              <a:spLocks noChangeArrowheads="1"/>
            </p:cNvSpPr>
            <p:nvPr>
              <p:custDataLst>
                <p:tags r:id="rId10"/>
              </p:custDataLst>
            </p:nvPr>
          </p:nvSpPr>
          <p:spPr bwMode="auto">
            <a:xfrm>
              <a:off x="2174761" y="867280"/>
              <a:ext cx="325537" cy="354470"/>
            </a:xfrm>
            <a:prstGeom prst="ellipse">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v</a:t>
              </a:r>
            </a:p>
          </p:txBody>
        </p:sp>
        <p:sp>
          <p:nvSpPr>
            <p:cNvPr id="8" name="Oval 12"/>
            <p:cNvSpPr>
              <a:spLocks noChangeArrowheads="1"/>
            </p:cNvSpPr>
            <p:nvPr>
              <p:custDataLst>
                <p:tags r:id="rId11"/>
              </p:custDataLst>
            </p:nvPr>
          </p:nvSpPr>
          <p:spPr bwMode="auto">
            <a:xfrm>
              <a:off x="4675091" y="867280"/>
              <a:ext cx="325537" cy="35447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u</a:t>
              </a:r>
            </a:p>
          </p:txBody>
        </p:sp>
        <p:sp>
          <p:nvSpPr>
            <p:cNvPr id="9" name="Oval 12"/>
            <p:cNvSpPr>
              <a:spLocks noChangeArrowheads="1"/>
            </p:cNvSpPr>
            <p:nvPr>
              <p:custDataLst>
                <p:tags r:id="rId12"/>
              </p:custDataLst>
            </p:nvPr>
          </p:nvSpPr>
          <p:spPr bwMode="auto">
            <a:xfrm>
              <a:off x="5532347" y="867280"/>
              <a:ext cx="325537" cy="354470"/>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j</a:t>
              </a:r>
            </a:p>
          </p:txBody>
        </p:sp>
        <p:cxnSp>
          <p:nvCxnSpPr>
            <p:cNvPr id="10" name="直接箭头连接符 9"/>
            <p:cNvCxnSpPr>
              <a:stCxn id="8" idx="6"/>
              <a:endCxn id="9" idx="2"/>
            </p:cNvCxnSpPr>
            <p:nvPr>
              <p:custDataLst>
                <p:tags r:id="rId13"/>
              </p:custDataLst>
            </p:nvPr>
          </p:nvCxnSpPr>
          <p:spPr>
            <a:xfrm>
              <a:off x="5000628" y="1044515"/>
              <a:ext cx="531719"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5214942" y="1528858"/>
              <a:ext cx="1285884" cy="337185"/>
            </a:xfrm>
            <a:prstGeom prst="rect">
              <a:avLst/>
            </a:prstGeom>
            <a:noFill/>
          </p:spPr>
          <p:txBody>
            <a:bodyPr wrap="square" rtlCol="0">
              <a:spAutoFit/>
            </a:bodyPr>
            <a:lstStyle/>
            <a:p>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path[</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u</a:t>
              </a:r>
            </a:p>
          </p:txBody>
        </p:sp>
        <p:cxnSp>
          <p:nvCxnSpPr>
            <p:cNvPr id="15" name="直接箭头连接符 14"/>
            <p:cNvCxnSpPr/>
            <p:nvPr>
              <p:custDataLst>
                <p:tags r:id="rId14"/>
              </p:custDataLst>
            </p:nvPr>
          </p:nvCxnSpPr>
          <p:spPr>
            <a:xfrm rot="16200000" flipV="1">
              <a:off x="5540832" y="1365986"/>
              <a:ext cx="288472" cy="0"/>
            </a:xfrm>
            <a:prstGeom prst="straightConnector1">
              <a:avLst/>
            </a:prstGeom>
            <a:ln w="19050">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21" name="直接箭头连接符 20"/>
            <p:cNvCxnSpPr>
              <a:stCxn id="7" idx="6"/>
              <a:endCxn id="8" idx="2"/>
            </p:cNvCxnSpPr>
            <p:nvPr/>
          </p:nvCxnSpPr>
          <p:spPr>
            <a:xfrm>
              <a:off x="2500298" y="1044515"/>
              <a:ext cx="2174793" cy="1588"/>
            </a:xfrm>
            <a:prstGeom prst="straightConnector1">
              <a:avLst/>
            </a:prstGeom>
            <a:ln w="19050">
              <a:solidFill>
                <a:srgbClr val="7030A0"/>
              </a:solidFill>
              <a:prstDash val="dash"/>
              <a:tailEnd type="arrow"/>
            </a:ln>
          </p:spPr>
          <p:style>
            <a:lnRef idx="2">
              <a:schemeClr val="dk1"/>
            </a:lnRef>
            <a:fillRef idx="0">
              <a:schemeClr val="dk1"/>
            </a:fillRef>
            <a:effectRef idx="1">
              <a:schemeClr val="dk1"/>
            </a:effectRef>
            <a:fontRef idx="minor">
              <a:schemeClr val="tx1"/>
            </a:fontRef>
          </p:style>
        </p:cxnSp>
        <p:sp>
          <p:nvSpPr>
            <p:cNvPr id="16" name="Oval 12"/>
            <p:cNvSpPr>
              <a:spLocks noChangeArrowheads="1"/>
            </p:cNvSpPr>
            <p:nvPr>
              <p:custDataLst>
                <p:tags r:id="rId15"/>
              </p:custDataLst>
            </p:nvPr>
          </p:nvSpPr>
          <p:spPr bwMode="auto">
            <a:xfrm>
              <a:off x="3389207" y="867280"/>
              <a:ext cx="325537" cy="35447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a</a:t>
              </a:r>
            </a:p>
          </p:txBody>
        </p:sp>
      </p:grpSp>
      <p:sp>
        <p:nvSpPr>
          <p:cNvPr id="22" name="TextBox 21"/>
          <p:cNvSpPr txBox="1"/>
          <p:nvPr/>
        </p:nvSpPr>
        <p:spPr>
          <a:xfrm>
            <a:off x="5934395" y="3389569"/>
            <a:ext cx="5214974" cy="758190"/>
          </a:xfrm>
          <a:prstGeom prst="rect">
            <a:avLst/>
          </a:prstGeom>
          <a:noFill/>
        </p:spPr>
        <p:txBody>
          <a:bodyPr wrap="square" rtlCol="0">
            <a:spAutoFit/>
          </a:bodyPr>
          <a:lstStyle/>
          <a:p>
            <a:pPr>
              <a:lnSpc>
                <a:spcPts val="2600"/>
              </a:lnSpc>
            </a:pP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假设 </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v</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 → </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a</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 </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 </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u</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 → </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 </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是</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v</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到</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j</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的最短路径</a:t>
            </a:r>
            <a:endParaRPr lang="en-US" altLang="zh-CN" sz="2000">
              <a:solidFill>
                <a:srgbClr val="000000"/>
              </a:solidFill>
              <a:latin typeface="微软雅黑" panose="020B0503020204020204" charset="-122"/>
              <a:ea typeface="微软雅黑" panose="020B0503020204020204" charset="-122"/>
              <a:cs typeface="Consolas" panose="020B0609020204030204" pitchFamily="49" charset="0"/>
            </a:endParaRPr>
          </a:p>
          <a:p>
            <a:pPr>
              <a:lnSpc>
                <a:spcPts val="2600"/>
              </a:lnSpc>
            </a:pP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但   </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v</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 → </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 → </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u</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     </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不是</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v</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到</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u</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的最短路径</a:t>
            </a:r>
          </a:p>
        </p:txBody>
      </p:sp>
      <p:grpSp>
        <p:nvGrpSpPr>
          <p:cNvPr id="25" name="组合 24"/>
          <p:cNvGrpSpPr/>
          <p:nvPr/>
        </p:nvGrpSpPr>
        <p:grpSpPr>
          <a:xfrm>
            <a:off x="6077272" y="4720255"/>
            <a:ext cx="4326065" cy="1204398"/>
            <a:chOff x="2174761" y="867280"/>
            <a:chExt cx="4326065" cy="1204398"/>
          </a:xfrm>
        </p:grpSpPr>
        <p:sp>
          <p:nvSpPr>
            <p:cNvPr id="26" name="Oval 12"/>
            <p:cNvSpPr>
              <a:spLocks noChangeArrowheads="1"/>
            </p:cNvSpPr>
            <p:nvPr>
              <p:custDataLst>
                <p:tags r:id="rId2"/>
              </p:custDataLst>
            </p:nvPr>
          </p:nvSpPr>
          <p:spPr bwMode="auto">
            <a:xfrm>
              <a:off x="2174761" y="867280"/>
              <a:ext cx="325537" cy="354470"/>
            </a:xfrm>
            <a:prstGeom prst="ellipse">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v</a:t>
              </a:r>
            </a:p>
          </p:txBody>
        </p:sp>
        <p:sp>
          <p:nvSpPr>
            <p:cNvPr id="27" name="Oval 12"/>
            <p:cNvSpPr>
              <a:spLocks noChangeArrowheads="1"/>
            </p:cNvSpPr>
            <p:nvPr>
              <p:custDataLst>
                <p:tags r:id="rId3"/>
              </p:custDataLst>
            </p:nvPr>
          </p:nvSpPr>
          <p:spPr bwMode="auto">
            <a:xfrm>
              <a:off x="4675091" y="867280"/>
              <a:ext cx="325537" cy="35447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u</a:t>
              </a:r>
            </a:p>
          </p:txBody>
        </p:sp>
        <p:sp>
          <p:nvSpPr>
            <p:cNvPr id="28" name="Oval 12"/>
            <p:cNvSpPr>
              <a:spLocks noChangeArrowheads="1"/>
            </p:cNvSpPr>
            <p:nvPr>
              <p:custDataLst>
                <p:tags r:id="rId4"/>
              </p:custDataLst>
            </p:nvPr>
          </p:nvSpPr>
          <p:spPr bwMode="auto">
            <a:xfrm>
              <a:off x="5532347" y="867280"/>
              <a:ext cx="325537" cy="354470"/>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j</a:t>
              </a:r>
            </a:p>
          </p:txBody>
        </p:sp>
        <p:cxnSp>
          <p:nvCxnSpPr>
            <p:cNvPr id="29" name="直接箭头连接符 28"/>
            <p:cNvCxnSpPr>
              <a:stCxn id="27" idx="6"/>
              <a:endCxn id="28" idx="2"/>
            </p:cNvCxnSpPr>
            <p:nvPr>
              <p:custDataLst>
                <p:tags r:id="rId5"/>
              </p:custDataLst>
            </p:nvPr>
          </p:nvCxnSpPr>
          <p:spPr>
            <a:xfrm>
              <a:off x="5000628" y="1044515"/>
              <a:ext cx="531719"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5214942" y="1528858"/>
              <a:ext cx="1285884" cy="337185"/>
            </a:xfrm>
            <a:prstGeom prst="rect">
              <a:avLst/>
            </a:prstGeom>
            <a:noFill/>
          </p:spPr>
          <p:txBody>
            <a:bodyPr wrap="square" rtlCol="0">
              <a:spAutoFit/>
            </a:bodyPr>
            <a:lstStyle/>
            <a:p>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path[</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u</a:t>
              </a:r>
            </a:p>
          </p:txBody>
        </p:sp>
        <p:cxnSp>
          <p:nvCxnSpPr>
            <p:cNvPr id="31" name="直接箭头连接符 30"/>
            <p:cNvCxnSpPr/>
            <p:nvPr>
              <p:custDataLst>
                <p:tags r:id="rId6"/>
              </p:custDataLst>
            </p:nvPr>
          </p:nvCxnSpPr>
          <p:spPr>
            <a:xfrm rot="16200000" flipV="1">
              <a:off x="5540832" y="1365986"/>
              <a:ext cx="288472" cy="0"/>
            </a:xfrm>
            <a:prstGeom prst="straightConnector1">
              <a:avLst/>
            </a:prstGeom>
            <a:ln w="19050">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2" name="任意多边形 31"/>
            <p:cNvSpPr/>
            <p:nvPr>
              <p:custDataLst>
                <p:tags r:id="rId7"/>
              </p:custDataLst>
            </p:nvPr>
          </p:nvSpPr>
          <p:spPr>
            <a:xfrm>
              <a:off x="2459903" y="1157760"/>
              <a:ext cx="2240782" cy="735323"/>
            </a:xfrm>
            <a:custGeom>
              <a:avLst/>
              <a:gdLst>
                <a:gd name="connsiteX0" fmla="*/ 0 w 2240782"/>
                <a:gd name="connsiteY0" fmla="*/ 0 h 504092"/>
                <a:gd name="connsiteX1" fmla="*/ 472273 w 2240782"/>
                <a:gd name="connsiteY1" fmla="*/ 211015 h 504092"/>
                <a:gd name="connsiteX2" fmla="*/ 914400 w 2240782"/>
                <a:gd name="connsiteY2" fmla="*/ 391885 h 504092"/>
                <a:gd name="connsiteX3" fmla="*/ 1286189 w 2240782"/>
                <a:gd name="connsiteY3" fmla="*/ 442127 h 504092"/>
                <a:gd name="connsiteX4" fmla="*/ 2240782 w 2240782"/>
                <a:gd name="connsiteY4" fmla="*/ 20096 h 504092"/>
                <a:gd name="connsiteX0-1" fmla="*/ 0 w 2240782"/>
                <a:gd name="connsiteY0-2" fmla="*/ 0 h 738123"/>
                <a:gd name="connsiteX1-3" fmla="*/ 472273 w 2240782"/>
                <a:gd name="connsiteY1-4" fmla="*/ 211015 h 738123"/>
                <a:gd name="connsiteX2-5" fmla="*/ 786428 w 2240782"/>
                <a:gd name="connsiteY2-6" fmla="*/ 699604 h 738123"/>
                <a:gd name="connsiteX3-7" fmla="*/ 1286189 w 2240782"/>
                <a:gd name="connsiteY3-8" fmla="*/ 442127 h 738123"/>
                <a:gd name="connsiteX4-9" fmla="*/ 2240782 w 2240782"/>
                <a:gd name="connsiteY4-10" fmla="*/ 20096 h 738123"/>
                <a:gd name="connsiteX0-11" fmla="*/ 0 w 2240782"/>
                <a:gd name="connsiteY0-12" fmla="*/ 0 h 704316"/>
                <a:gd name="connsiteX1-13" fmla="*/ 357800 w 2240782"/>
                <a:gd name="connsiteY1-14" fmla="*/ 413852 h 704316"/>
                <a:gd name="connsiteX2-15" fmla="*/ 786428 w 2240782"/>
                <a:gd name="connsiteY2-16" fmla="*/ 699604 h 704316"/>
                <a:gd name="connsiteX3-17" fmla="*/ 1286189 w 2240782"/>
                <a:gd name="connsiteY3-18" fmla="*/ 442127 h 704316"/>
                <a:gd name="connsiteX4-19" fmla="*/ 2240782 w 2240782"/>
                <a:gd name="connsiteY4-20" fmla="*/ 20096 h 704316"/>
                <a:gd name="connsiteX0-21" fmla="*/ 0 w 2240782"/>
                <a:gd name="connsiteY0-22" fmla="*/ 0 h 741417"/>
                <a:gd name="connsiteX1-23" fmla="*/ 357800 w 2240782"/>
                <a:gd name="connsiteY1-24" fmla="*/ 413852 h 741417"/>
                <a:gd name="connsiteX2-25" fmla="*/ 786428 w 2240782"/>
                <a:gd name="connsiteY2-26" fmla="*/ 699604 h 741417"/>
                <a:gd name="connsiteX3-27" fmla="*/ 1429370 w 2240782"/>
                <a:gd name="connsiteY3-28" fmla="*/ 628166 h 741417"/>
                <a:gd name="connsiteX4-29" fmla="*/ 2240782 w 2240782"/>
                <a:gd name="connsiteY4-30" fmla="*/ 20096 h 741417"/>
                <a:gd name="connsiteX0-31" fmla="*/ 0 w 2240782"/>
                <a:gd name="connsiteY0-32" fmla="*/ 0 h 735323"/>
                <a:gd name="connsiteX1-33" fmla="*/ 357800 w 2240782"/>
                <a:gd name="connsiteY1-34" fmla="*/ 413852 h 735323"/>
                <a:gd name="connsiteX2-35" fmla="*/ 786428 w 2240782"/>
                <a:gd name="connsiteY2-36" fmla="*/ 699604 h 735323"/>
                <a:gd name="connsiteX3-37" fmla="*/ 1429370 w 2240782"/>
                <a:gd name="connsiteY3-38" fmla="*/ 628166 h 735323"/>
                <a:gd name="connsiteX4-39" fmla="*/ 1929436 w 2240782"/>
                <a:gd name="connsiteY4-40" fmla="*/ 342414 h 735323"/>
                <a:gd name="connsiteX5" fmla="*/ 2240782 w 2240782"/>
                <a:gd name="connsiteY5" fmla="*/ 20096 h 7353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2240782" h="735323">
                  <a:moveTo>
                    <a:pt x="0" y="0"/>
                  </a:moveTo>
                  <a:lnTo>
                    <a:pt x="357800" y="413852"/>
                  </a:lnTo>
                  <a:cubicBezTo>
                    <a:pt x="510200" y="479166"/>
                    <a:pt x="607833" y="663885"/>
                    <a:pt x="786428" y="699604"/>
                  </a:cubicBezTo>
                  <a:cubicBezTo>
                    <a:pt x="965023" y="735323"/>
                    <a:pt x="1238869" y="687698"/>
                    <a:pt x="1429370" y="628166"/>
                  </a:cubicBezTo>
                  <a:cubicBezTo>
                    <a:pt x="1619871" y="568634"/>
                    <a:pt x="1794201" y="443759"/>
                    <a:pt x="1929436" y="342414"/>
                  </a:cubicBezTo>
                  <a:cubicBezTo>
                    <a:pt x="2064671" y="241069"/>
                    <a:pt x="2170444" y="66988"/>
                    <a:pt x="2240782" y="20096"/>
                  </a:cubicBezTo>
                </a:path>
              </a:pathLst>
            </a:cu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33" name="Oval 12"/>
            <p:cNvSpPr>
              <a:spLocks noChangeArrowheads="1"/>
            </p:cNvSpPr>
            <p:nvPr>
              <p:custDataLst>
                <p:tags r:id="rId8"/>
              </p:custDataLst>
            </p:nvPr>
          </p:nvSpPr>
          <p:spPr bwMode="auto">
            <a:xfrm>
              <a:off x="3349422" y="1717208"/>
              <a:ext cx="325537" cy="35447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b</a:t>
              </a:r>
            </a:p>
          </p:txBody>
        </p:sp>
        <p:cxnSp>
          <p:nvCxnSpPr>
            <p:cNvPr id="34" name="直接箭头连接符 33"/>
            <p:cNvCxnSpPr>
              <a:stCxn id="26" idx="6"/>
              <a:endCxn id="27" idx="2"/>
            </p:cNvCxnSpPr>
            <p:nvPr/>
          </p:nvCxnSpPr>
          <p:spPr>
            <a:xfrm>
              <a:off x="2500298" y="1044515"/>
              <a:ext cx="2174793" cy="1588"/>
            </a:xfrm>
            <a:prstGeom prst="straightConnector1">
              <a:avLst/>
            </a:prstGeom>
            <a:ln w="19050">
              <a:solidFill>
                <a:srgbClr val="7030A0"/>
              </a:solidFill>
              <a:prstDash val="dash"/>
              <a:tailEnd type="arrow"/>
            </a:ln>
          </p:spPr>
          <p:style>
            <a:lnRef idx="2">
              <a:schemeClr val="dk1"/>
            </a:lnRef>
            <a:fillRef idx="0">
              <a:schemeClr val="dk1"/>
            </a:fillRef>
            <a:effectRef idx="1">
              <a:schemeClr val="dk1"/>
            </a:effectRef>
            <a:fontRef idx="minor">
              <a:schemeClr val="tx1"/>
            </a:fontRef>
          </p:style>
        </p:cxnSp>
        <p:sp>
          <p:nvSpPr>
            <p:cNvPr id="35" name="Oval 12"/>
            <p:cNvSpPr>
              <a:spLocks noChangeArrowheads="1"/>
            </p:cNvSpPr>
            <p:nvPr>
              <p:custDataLst>
                <p:tags r:id="rId9"/>
              </p:custDataLst>
            </p:nvPr>
          </p:nvSpPr>
          <p:spPr bwMode="auto">
            <a:xfrm>
              <a:off x="3389207" y="867280"/>
              <a:ext cx="325537" cy="35447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a</a:t>
              </a:r>
            </a:p>
          </p:txBody>
        </p:sp>
      </p:grpSp>
      <p:sp>
        <p:nvSpPr>
          <p:cNvPr id="37" name="任意多边形 36"/>
          <p:cNvSpPr/>
          <p:nvPr>
            <p:custDataLst>
              <p:tags r:id="rId1"/>
            </p:custDataLst>
          </p:nvPr>
        </p:nvSpPr>
        <p:spPr>
          <a:xfrm>
            <a:off x="6303222" y="4962897"/>
            <a:ext cx="3135086" cy="971805"/>
          </a:xfrm>
          <a:custGeom>
            <a:avLst/>
            <a:gdLst>
              <a:gd name="connsiteX0" fmla="*/ 0 w 3135086"/>
              <a:gd name="connsiteY0" fmla="*/ 139003 h 976365"/>
              <a:gd name="connsiteX1" fmla="*/ 281354 w 3135086"/>
              <a:gd name="connsiteY1" fmla="*/ 460550 h 976365"/>
              <a:gd name="connsiteX2" fmla="*/ 612950 w 3135086"/>
              <a:gd name="connsiteY2" fmla="*/ 762001 h 976365"/>
              <a:gd name="connsiteX3" fmla="*/ 1366576 w 3135086"/>
              <a:gd name="connsiteY3" fmla="*/ 892629 h 976365"/>
              <a:gd name="connsiteX4" fmla="*/ 2361363 w 3135086"/>
              <a:gd name="connsiteY4" fmla="*/ 259583 h 976365"/>
              <a:gd name="connsiteX5" fmla="*/ 2471895 w 3135086"/>
              <a:gd name="connsiteY5" fmla="*/ 38519 h 976365"/>
              <a:gd name="connsiteX6" fmla="*/ 3135086 w 3135086"/>
              <a:gd name="connsiteY6" fmla="*/ 28471 h 976365"/>
              <a:gd name="connsiteX0-1" fmla="*/ 0 w 3135086"/>
              <a:gd name="connsiteY0-2" fmla="*/ 150544 h 976365"/>
              <a:gd name="connsiteX1-3" fmla="*/ 281354 w 3135086"/>
              <a:gd name="connsiteY1-4" fmla="*/ 472091 h 976365"/>
              <a:gd name="connsiteX2-5" fmla="*/ 612950 w 3135086"/>
              <a:gd name="connsiteY2-6" fmla="*/ 773542 h 976365"/>
              <a:gd name="connsiteX3-7" fmla="*/ 1366576 w 3135086"/>
              <a:gd name="connsiteY3-8" fmla="*/ 904170 h 976365"/>
              <a:gd name="connsiteX4-9" fmla="*/ 2274379 w 3135086"/>
              <a:gd name="connsiteY4-10" fmla="*/ 340371 h 976365"/>
              <a:gd name="connsiteX5-11" fmla="*/ 2471895 w 3135086"/>
              <a:gd name="connsiteY5-12" fmla="*/ 50060 h 976365"/>
              <a:gd name="connsiteX6-13" fmla="*/ 3135086 w 3135086"/>
              <a:gd name="connsiteY6-14" fmla="*/ 40012 h 976365"/>
              <a:gd name="connsiteX0-15" fmla="*/ 0 w 3135086"/>
              <a:gd name="connsiteY0-16" fmla="*/ 150544 h 976365"/>
              <a:gd name="connsiteX1-17" fmla="*/ 281354 w 3135086"/>
              <a:gd name="connsiteY1-18" fmla="*/ 472091 h 976365"/>
              <a:gd name="connsiteX2-19" fmla="*/ 612950 w 3135086"/>
              <a:gd name="connsiteY2-20" fmla="*/ 773542 h 976365"/>
              <a:gd name="connsiteX3-21" fmla="*/ 1366576 w 3135086"/>
              <a:gd name="connsiteY3-22" fmla="*/ 904170 h 976365"/>
              <a:gd name="connsiteX4-23" fmla="*/ 2274379 w 3135086"/>
              <a:gd name="connsiteY4-24" fmla="*/ 340371 h 976365"/>
              <a:gd name="connsiteX5-25" fmla="*/ 2471895 w 3135086"/>
              <a:gd name="connsiteY5-26" fmla="*/ 50060 h 976365"/>
              <a:gd name="connsiteX6-27" fmla="*/ 3135086 w 3135086"/>
              <a:gd name="connsiteY6-28" fmla="*/ 40012 h 976365"/>
              <a:gd name="connsiteX0-29" fmla="*/ 0 w 3135086"/>
              <a:gd name="connsiteY0-30" fmla="*/ 145984 h 971805"/>
              <a:gd name="connsiteX1-31" fmla="*/ 281354 w 3135086"/>
              <a:gd name="connsiteY1-32" fmla="*/ 467531 h 971805"/>
              <a:gd name="connsiteX2-33" fmla="*/ 612950 w 3135086"/>
              <a:gd name="connsiteY2-34" fmla="*/ 768982 h 971805"/>
              <a:gd name="connsiteX3-35" fmla="*/ 1366576 w 3135086"/>
              <a:gd name="connsiteY3-36" fmla="*/ 899610 h 971805"/>
              <a:gd name="connsiteX4-37" fmla="*/ 2274379 w 3135086"/>
              <a:gd name="connsiteY4-38" fmla="*/ 335811 h 971805"/>
              <a:gd name="connsiteX5-39" fmla="*/ 2560131 w 3135086"/>
              <a:gd name="connsiteY5-40" fmla="*/ 50060 h 971805"/>
              <a:gd name="connsiteX6-41" fmla="*/ 3135086 w 3135086"/>
              <a:gd name="connsiteY6-42" fmla="*/ 35452 h 9718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135086" h="971805">
                <a:moveTo>
                  <a:pt x="0" y="145984"/>
                </a:moveTo>
                <a:cubicBezTo>
                  <a:pt x="89598" y="254841"/>
                  <a:pt x="179196" y="363698"/>
                  <a:pt x="281354" y="467531"/>
                </a:cubicBezTo>
                <a:cubicBezTo>
                  <a:pt x="383512" y="571364"/>
                  <a:pt x="432080" y="696969"/>
                  <a:pt x="612950" y="768982"/>
                </a:cubicBezTo>
                <a:cubicBezTo>
                  <a:pt x="793820" y="840995"/>
                  <a:pt x="1089671" y="971805"/>
                  <a:pt x="1366576" y="899610"/>
                </a:cubicBezTo>
                <a:cubicBezTo>
                  <a:pt x="1643481" y="827415"/>
                  <a:pt x="2018568" y="567491"/>
                  <a:pt x="2274379" y="335811"/>
                </a:cubicBezTo>
                <a:cubicBezTo>
                  <a:pt x="2458599" y="193459"/>
                  <a:pt x="2416680" y="100120"/>
                  <a:pt x="2560131" y="50060"/>
                </a:cubicBezTo>
                <a:cubicBezTo>
                  <a:pt x="2703582" y="0"/>
                  <a:pt x="2867967" y="21216"/>
                  <a:pt x="3135086" y="35452"/>
                </a:cubicBezTo>
              </a:path>
            </a:pathLst>
          </a:custGeom>
          <a:ln w="28575">
            <a:solidFill>
              <a:schemeClr val="accent1"/>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38" name="TextBox 37"/>
          <p:cNvSpPr txBox="1"/>
          <p:nvPr/>
        </p:nvSpPr>
        <p:spPr>
          <a:xfrm>
            <a:off x="6220147" y="6006139"/>
            <a:ext cx="3500462" cy="398780"/>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该路径更短，与假设矛盾！</a:t>
            </a:r>
          </a:p>
        </p:txBody>
      </p:sp>
      <p:sp>
        <p:nvSpPr>
          <p:cNvPr id="40" name="文本框 39"/>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41"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7.6.2 </a:t>
            </a:r>
            <a:r>
              <a:rPr lang="zh-CN" altLang="en-US">
                <a:solidFill>
                  <a:srgbClr val="000000"/>
                </a:solidFill>
                <a:latin typeface="微软雅黑" panose="020B0503020204020204" charset="-122"/>
                <a:ea typeface="微软雅黑" panose="020B0503020204020204" charset="-122"/>
              </a:rPr>
              <a:t>狄克斯特拉算法</a:t>
            </a:r>
          </a:p>
        </p:txBody>
      </p:sp>
      <p:sp>
        <p:nvSpPr>
          <p:cNvPr id="42" name="TextBox 7"/>
          <p:cNvSpPr txBox="1"/>
          <p:nvPr/>
        </p:nvSpPr>
        <p:spPr>
          <a:xfrm>
            <a:off x="1381092" y="1489938"/>
            <a:ext cx="1362108" cy="398780"/>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rPr>
              <a:t>证 明</a:t>
            </a:r>
          </a:p>
        </p:txBody>
      </p:sp>
      <p:pic>
        <p:nvPicPr>
          <p:cNvPr id="3" name="图片 2" descr="卡通人物&#10;&#10;描述已自动生成"/>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55924" y="1801345"/>
            <a:ext cx="3367088" cy="464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par>
                          <p:cTn id="17" fill="hold">
                            <p:stCondLst>
                              <p:cond delay="1500"/>
                            </p:stCondLst>
                            <p:childTnLst>
                              <p:par>
                                <p:cTn id="18" presetID="1"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grpId="0"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strips(upRight)">
                                      <p:cBhvr>
                                        <p:cTn id="34" dur="500"/>
                                        <p:tgtEl>
                                          <p:spTgt spid="37"/>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7" grpId="0" bldLvl="0" animBg="1"/>
      <p:bldP spid="38" grpId="0"/>
      <p:bldP spid="40" grpId="0"/>
      <p:bldP spid="4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12"/>
          <p:cNvSpPr>
            <a:spLocks noChangeArrowheads="1"/>
          </p:cNvSpPr>
          <p:nvPr>
            <p:custDataLst>
              <p:tags r:id="rId1"/>
            </p:custDataLst>
          </p:nvPr>
        </p:nvSpPr>
        <p:spPr bwMode="auto">
          <a:xfrm>
            <a:off x="1901770" y="2298895"/>
            <a:ext cx="325537" cy="354470"/>
          </a:xfrm>
          <a:prstGeom prst="ellipse">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v</a:t>
            </a:r>
          </a:p>
        </p:txBody>
      </p:sp>
      <p:sp>
        <p:nvSpPr>
          <p:cNvPr id="7" name="Oval 12"/>
          <p:cNvSpPr>
            <a:spLocks noChangeArrowheads="1"/>
          </p:cNvSpPr>
          <p:nvPr>
            <p:custDataLst>
              <p:tags r:id="rId2"/>
            </p:custDataLst>
          </p:nvPr>
        </p:nvSpPr>
        <p:spPr bwMode="auto">
          <a:xfrm>
            <a:off x="4759290" y="2298895"/>
            <a:ext cx="325537" cy="35447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u</a:t>
            </a:r>
          </a:p>
        </p:txBody>
      </p:sp>
      <p:sp>
        <p:nvSpPr>
          <p:cNvPr id="8" name="Oval 12"/>
          <p:cNvSpPr>
            <a:spLocks noChangeArrowheads="1"/>
          </p:cNvSpPr>
          <p:nvPr>
            <p:custDataLst>
              <p:tags r:id="rId3"/>
            </p:custDataLst>
          </p:nvPr>
        </p:nvSpPr>
        <p:spPr bwMode="auto">
          <a:xfrm>
            <a:off x="6076827" y="2298895"/>
            <a:ext cx="325537" cy="354470"/>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j</a:t>
            </a:r>
          </a:p>
        </p:txBody>
      </p:sp>
      <p:cxnSp>
        <p:nvCxnSpPr>
          <p:cNvPr id="9" name="直接箭头连接符 8"/>
          <p:cNvCxnSpPr>
            <a:stCxn id="7" idx="6"/>
            <a:endCxn id="8" idx="2"/>
          </p:cNvCxnSpPr>
          <p:nvPr>
            <p:custDataLst>
              <p:tags r:id="rId4"/>
            </p:custDataLst>
          </p:nvPr>
        </p:nvCxnSpPr>
        <p:spPr>
          <a:xfrm>
            <a:off x="5084826" y="2476130"/>
            <a:ext cx="992000"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stCxn id="6" idx="6"/>
            <a:endCxn id="15" idx="2"/>
          </p:cNvCxnSpPr>
          <p:nvPr>
            <p:custDataLst>
              <p:tags r:id="rId5"/>
            </p:custDataLst>
          </p:nvPr>
        </p:nvCxnSpPr>
        <p:spPr>
          <a:xfrm>
            <a:off x="2227307" y="2476130"/>
            <a:ext cx="1031785" cy="11150"/>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5759421" y="2960473"/>
            <a:ext cx="1285884" cy="337185"/>
          </a:xfrm>
          <a:prstGeom prst="rect">
            <a:avLst/>
          </a:prstGeom>
          <a:noFill/>
        </p:spPr>
        <p:txBody>
          <a:bodyPr wrap="square" rtlCol="0">
            <a:spAutoFit/>
          </a:bodyPr>
          <a:lstStyle/>
          <a:p>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path[</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u</a:t>
            </a:r>
          </a:p>
        </p:txBody>
      </p:sp>
      <p:cxnSp>
        <p:nvCxnSpPr>
          <p:cNvPr id="14" name="直接箭头连接符 13"/>
          <p:cNvCxnSpPr/>
          <p:nvPr>
            <p:custDataLst>
              <p:tags r:id="rId6"/>
            </p:custDataLst>
          </p:nvPr>
        </p:nvCxnSpPr>
        <p:spPr>
          <a:xfrm rot="16200000" flipV="1">
            <a:off x="6105407" y="2797601"/>
            <a:ext cx="288472" cy="0"/>
          </a:xfrm>
          <a:prstGeom prst="straightConnector1">
            <a:avLst/>
          </a:prstGeom>
          <a:ln w="19050">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15" name="Oval 12"/>
          <p:cNvSpPr>
            <a:spLocks noChangeArrowheads="1"/>
          </p:cNvSpPr>
          <p:nvPr>
            <p:custDataLst>
              <p:tags r:id="rId7"/>
            </p:custDataLst>
          </p:nvPr>
        </p:nvSpPr>
        <p:spPr bwMode="auto">
          <a:xfrm>
            <a:off x="3259092" y="2310045"/>
            <a:ext cx="325537" cy="35447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w</a:t>
            </a:r>
          </a:p>
        </p:txBody>
      </p:sp>
      <p:cxnSp>
        <p:nvCxnSpPr>
          <p:cNvPr id="16" name="直接箭头连接符 15"/>
          <p:cNvCxnSpPr>
            <a:stCxn id="15" idx="6"/>
            <a:endCxn id="7" idx="2"/>
          </p:cNvCxnSpPr>
          <p:nvPr>
            <p:custDataLst>
              <p:tags r:id="rId8"/>
            </p:custDataLst>
          </p:nvPr>
        </p:nvCxnSpPr>
        <p:spPr>
          <a:xfrm flipV="1">
            <a:off x="3584629" y="2476130"/>
            <a:ext cx="1174661" cy="11150"/>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443393" y="2963193"/>
            <a:ext cx="1285884" cy="337185"/>
          </a:xfrm>
          <a:prstGeom prst="rect">
            <a:avLst/>
          </a:prstGeom>
          <a:noFill/>
        </p:spPr>
        <p:txBody>
          <a:bodyPr wrap="square" rtlCol="0">
            <a:spAutoFit/>
          </a:bodyPr>
          <a:lstStyle/>
          <a:p>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path[</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u</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w</a:t>
            </a:r>
          </a:p>
        </p:txBody>
      </p:sp>
      <p:cxnSp>
        <p:nvCxnSpPr>
          <p:cNvPr id="22" name="直接箭头连接符 21"/>
          <p:cNvCxnSpPr/>
          <p:nvPr>
            <p:custDataLst>
              <p:tags r:id="rId9"/>
            </p:custDataLst>
          </p:nvPr>
        </p:nvCxnSpPr>
        <p:spPr>
          <a:xfrm rot="16200000" flipV="1">
            <a:off x="4789379" y="2800321"/>
            <a:ext cx="288472" cy="0"/>
          </a:xfrm>
          <a:prstGeom prst="straightConnector1">
            <a:avLst/>
          </a:prstGeom>
          <a:ln w="19050">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942093" y="2973241"/>
            <a:ext cx="1285884" cy="337185"/>
          </a:xfrm>
          <a:prstGeom prst="rect">
            <a:avLst/>
          </a:prstGeom>
          <a:noFill/>
        </p:spPr>
        <p:txBody>
          <a:bodyPr wrap="square" rtlCol="0">
            <a:spAutoFit/>
          </a:bodyPr>
          <a:lstStyle/>
          <a:p>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path[</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w</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v</a:t>
            </a:r>
          </a:p>
        </p:txBody>
      </p:sp>
      <p:cxnSp>
        <p:nvCxnSpPr>
          <p:cNvPr id="24" name="直接箭头连接符 23"/>
          <p:cNvCxnSpPr/>
          <p:nvPr>
            <p:custDataLst>
              <p:tags r:id="rId10"/>
            </p:custDataLst>
          </p:nvPr>
        </p:nvCxnSpPr>
        <p:spPr>
          <a:xfrm rot="16200000" flipV="1">
            <a:off x="3288079" y="2810369"/>
            <a:ext cx="288472" cy="0"/>
          </a:xfrm>
          <a:prstGeom prst="straightConnector1">
            <a:avLst/>
          </a:prstGeom>
          <a:ln w="19050">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473141" y="2953146"/>
            <a:ext cx="1418712" cy="337185"/>
          </a:xfrm>
          <a:prstGeom prst="rect">
            <a:avLst/>
          </a:prstGeom>
          <a:noFill/>
        </p:spPr>
        <p:txBody>
          <a:bodyPr wrap="square" rtlCol="0">
            <a:spAutoFit/>
          </a:bodyPr>
          <a:lstStyle/>
          <a:p>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path[</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v</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endParaRPr lang="en-US" altLang="zh-CN" sz="1600" i="1">
              <a:solidFill>
                <a:srgbClr val="000000"/>
              </a:solidFill>
              <a:latin typeface="微软雅黑" panose="020B0503020204020204" charset="-122"/>
              <a:ea typeface="微软雅黑" panose="020B0503020204020204" charset="-122"/>
              <a:cs typeface="Consolas" panose="020B0609020204030204" pitchFamily="49" charset="0"/>
            </a:endParaRPr>
          </a:p>
        </p:txBody>
      </p:sp>
      <p:cxnSp>
        <p:nvCxnSpPr>
          <p:cNvPr id="26" name="直接箭头连接符 25"/>
          <p:cNvCxnSpPr/>
          <p:nvPr>
            <p:custDataLst>
              <p:tags r:id="rId11"/>
            </p:custDataLst>
          </p:nvPr>
        </p:nvCxnSpPr>
        <p:spPr>
          <a:xfrm rot="16200000" flipV="1">
            <a:off x="1951955" y="2790274"/>
            <a:ext cx="288472" cy="0"/>
          </a:xfrm>
          <a:prstGeom prst="straightConnector1">
            <a:avLst/>
          </a:prstGeom>
          <a:ln w="19050">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427260" y="4801803"/>
            <a:ext cx="3143272" cy="1091565"/>
          </a:xfrm>
          <a:prstGeom prst="rect">
            <a:avLst/>
          </a:prstGeom>
          <a:noFill/>
        </p:spPr>
        <p:txBody>
          <a:bodyPr wrap="square" rtlCol="0">
            <a:spAutoFit/>
          </a:bodyPr>
          <a:lstStyle/>
          <a:p>
            <a:pPr>
              <a:lnSpc>
                <a:spcPts val="2600"/>
              </a:lnSpc>
            </a:pP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path[</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u</a:t>
            </a:r>
          </a:p>
          <a:p>
            <a:pPr>
              <a:lnSpc>
                <a:spcPts val="2600"/>
              </a:lnSpc>
            </a:pP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path[</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u</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w</a:t>
            </a:r>
          </a:p>
          <a:p>
            <a:pPr>
              <a:lnSpc>
                <a:spcPts val="2600"/>
              </a:lnSpc>
            </a:pP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path[</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w</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v</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（到源点为止）</a:t>
            </a:r>
          </a:p>
        </p:txBody>
      </p:sp>
      <p:grpSp>
        <p:nvGrpSpPr>
          <p:cNvPr id="33" name="组合 32"/>
          <p:cNvGrpSpPr/>
          <p:nvPr/>
        </p:nvGrpSpPr>
        <p:grpSpPr>
          <a:xfrm>
            <a:off x="4641969" y="5016117"/>
            <a:ext cx="3901411" cy="706755"/>
            <a:chOff x="4357686" y="3500438"/>
            <a:chExt cx="3286148" cy="706755"/>
          </a:xfrm>
        </p:grpSpPr>
        <p:sp>
          <p:nvSpPr>
            <p:cNvPr id="30" name="右箭头 29"/>
            <p:cNvSpPr/>
            <p:nvPr>
              <p:custDataLst>
                <p:tags r:id="rId12"/>
              </p:custDataLst>
            </p:nvPr>
          </p:nvSpPr>
          <p:spPr>
            <a:xfrm>
              <a:off x="4357686" y="3714752"/>
              <a:ext cx="500066" cy="285752"/>
            </a:xfrm>
            <a:prstGeom prst="right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solidFill>
                  <a:srgbClr val="525252"/>
                </a:solidFill>
              </a:endParaRPr>
            </a:p>
          </p:txBody>
        </p:sp>
        <p:sp>
          <p:nvSpPr>
            <p:cNvPr id="31" name="TextBox 30"/>
            <p:cNvSpPr txBox="1"/>
            <p:nvPr/>
          </p:nvSpPr>
          <p:spPr>
            <a:xfrm>
              <a:off x="5072066" y="3500438"/>
              <a:ext cx="2571768" cy="706755"/>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逆路径：</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j u w v</a:t>
              </a:r>
            </a:p>
            <a:p>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反向：</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v</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 → </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w</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 → </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u</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 → </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j </a:t>
              </a:r>
            </a:p>
          </p:txBody>
        </p:sp>
      </p:grpSp>
      <p:sp>
        <p:nvSpPr>
          <p:cNvPr id="35" name="文本框 34"/>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36"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7.6.2 </a:t>
            </a:r>
            <a:r>
              <a:rPr lang="zh-CN" altLang="en-US">
                <a:solidFill>
                  <a:srgbClr val="000000"/>
                </a:solidFill>
                <a:latin typeface="微软雅黑" panose="020B0503020204020204" charset="-122"/>
                <a:ea typeface="微软雅黑" panose="020B0503020204020204" charset="-122"/>
              </a:rPr>
              <a:t>狄克斯特拉算法</a:t>
            </a:r>
          </a:p>
        </p:txBody>
      </p:sp>
      <p:sp>
        <p:nvSpPr>
          <p:cNvPr id="37" name="TextBox 7"/>
          <p:cNvSpPr txBox="1"/>
          <p:nvPr/>
        </p:nvSpPr>
        <p:spPr>
          <a:xfrm>
            <a:off x="1381092" y="1489938"/>
            <a:ext cx="1362108" cy="398780"/>
          </a:xfrm>
          <a:prstGeom prst="rect">
            <a:avLst/>
          </a:prstGeom>
          <a:noFill/>
        </p:spPr>
        <p:txBody>
          <a:bodyPr wrap="square" rtlCol="0">
            <a:spAutoFit/>
          </a:bodyPr>
          <a:lstStyle/>
          <a:p>
            <a:r>
              <a:rPr lang="en-US" altLang="zh-CN" sz="2000">
                <a:solidFill>
                  <a:srgbClr val="000000"/>
                </a:solidFill>
                <a:latin typeface="微软雅黑" panose="020B0503020204020204" charset="-122"/>
                <a:ea typeface="微软雅黑" panose="020B0503020204020204" charset="-122"/>
              </a:rPr>
              <a:t>path</a:t>
            </a:r>
            <a:r>
              <a:rPr lang="zh-CN" altLang="en-US" sz="2000">
                <a:solidFill>
                  <a:srgbClr val="000000"/>
                </a:solidFill>
                <a:latin typeface="微软雅黑" panose="020B0503020204020204" charset="-122"/>
                <a:ea typeface="微软雅黑" panose="020B0503020204020204" charset="-122"/>
              </a:rPr>
              <a:t>表示</a:t>
            </a:r>
          </a:p>
        </p:txBody>
      </p:sp>
      <p:sp>
        <p:nvSpPr>
          <p:cNvPr id="38" name="TextBox 7"/>
          <p:cNvSpPr txBox="1"/>
          <p:nvPr/>
        </p:nvSpPr>
        <p:spPr>
          <a:xfrm>
            <a:off x="1381092" y="4064598"/>
            <a:ext cx="2846885" cy="398780"/>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rPr>
              <a:t>由</a:t>
            </a:r>
            <a:r>
              <a:rPr lang="en-US" altLang="zh-CN" sz="2000">
                <a:solidFill>
                  <a:srgbClr val="000000"/>
                </a:solidFill>
                <a:latin typeface="微软雅黑" panose="020B0503020204020204" charset="-122"/>
                <a:ea typeface="微软雅黑" panose="020B0503020204020204" charset="-122"/>
              </a:rPr>
              <a:t>path</a:t>
            </a:r>
            <a:r>
              <a:rPr lang="zh-CN" altLang="en-US" sz="2000">
                <a:solidFill>
                  <a:srgbClr val="000000"/>
                </a:solidFill>
                <a:latin typeface="微软雅黑" panose="020B0503020204020204" charset="-122"/>
                <a:ea typeface="微软雅黑" panose="020B0503020204020204" charset="-122"/>
              </a:rPr>
              <a:t>反推最短路径</a:t>
            </a:r>
          </a:p>
        </p:txBody>
      </p:sp>
      <p:pic>
        <p:nvPicPr>
          <p:cNvPr id="3" name="图片 2" descr="卡通人物&#10;&#10;描述已自动生成"/>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05523" y="1841883"/>
            <a:ext cx="3752850" cy="4029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0-#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par>
                          <p:cTn id="26" fill="hold">
                            <p:stCondLst>
                              <p:cond delay="1500"/>
                            </p:stCondLst>
                            <p:childTnLst>
                              <p:par>
                                <p:cTn id="27" presetID="1"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par>
                          <p:cTn id="32" fill="hold">
                            <p:stCondLst>
                              <p:cond delay="1500"/>
                            </p:stCondLst>
                            <p:childTnLst>
                              <p:par>
                                <p:cTn id="33" presetID="1"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par>
                          <p:cTn id="35" fill="hold">
                            <p:stCondLst>
                              <p:cond delay="1500"/>
                            </p:stCondLst>
                            <p:childTnLst>
                              <p:par>
                                <p:cTn id="36" presetID="1" presetClass="entr" presetSubtype="0"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par>
                          <p:cTn id="38" fill="hold">
                            <p:stCondLst>
                              <p:cond delay="1500"/>
                            </p:stCondLst>
                            <p:childTnLst>
                              <p:par>
                                <p:cTn id="39" presetID="1"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par>
                          <p:cTn id="44" fill="hold">
                            <p:stCondLst>
                              <p:cond delay="1500"/>
                            </p:stCondLst>
                            <p:childTnLst>
                              <p:par>
                                <p:cTn id="45" presetID="1"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par>
                          <p:cTn id="47" fill="hold">
                            <p:stCondLst>
                              <p:cond delay="1500"/>
                            </p:stCondLst>
                            <p:childTnLst>
                              <p:par>
                                <p:cTn id="48" presetID="1" presetClass="entr" presetSubtype="0"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childTnLst>
                          </p:cTn>
                        </p:par>
                        <p:par>
                          <p:cTn id="50" fill="hold">
                            <p:stCondLst>
                              <p:cond delay="1500"/>
                            </p:stCondLst>
                            <p:childTnLst>
                              <p:par>
                                <p:cTn id="51" presetID="1" presetClass="entr" presetSubtype="0"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par>
                          <p:cTn id="53" fill="hold">
                            <p:stCondLst>
                              <p:cond delay="1500"/>
                            </p:stCondLst>
                            <p:childTnLst>
                              <p:par>
                                <p:cTn id="54" presetID="1" presetClass="entr" presetSubtype="0" fill="hold" nodeType="after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par>
                          <p:cTn id="56" fill="hold">
                            <p:stCondLst>
                              <p:cond delay="1500"/>
                            </p:stCondLst>
                            <p:childTnLst>
                              <p:par>
                                <p:cTn id="57" presetID="1"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par>
                          <p:cTn id="59" fill="hold">
                            <p:stCondLst>
                              <p:cond delay="1500"/>
                            </p:stCondLst>
                            <p:childTnLst>
                              <p:par>
                                <p:cTn id="60" presetID="1" presetClass="entr" presetSubtype="0" fill="hold" nodeType="afterEffect">
                                  <p:stCondLst>
                                    <p:cond delay="0"/>
                                  </p:stCondLst>
                                  <p:childTnLst>
                                    <p:set>
                                      <p:cBhvr>
                                        <p:cTn id="61" dur="1" fill="hold">
                                          <p:stCondLst>
                                            <p:cond delay="0"/>
                                          </p:stCondLst>
                                        </p:cTn>
                                        <p:tgtEl>
                                          <p:spTgt spid="2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13" grpId="0"/>
      <p:bldP spid="15" grpId="0" bldLvl="0" animBg="1"/>
      <p:bldP spid="21" grpId="0"/>
      <p:bldP spid="23" grpId="0"/>
      <p:bldP spid="25" grpId="0"/>
      <p:bldP spid="29" grpId="0"/>
      <p:bldP spid="35" grpId="0"/>
      <p:bldP spid="36" grpId="0"/>
      <p:bldP spid="37" grpId="0"/>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4238613" y="1041114"/>
            <a:ext cx="3457575" cy="1951217"/>
            <a:chOff x="2714612" y="323358"/>
            <a:chExt cx="3457575" cy="1951217"/>
          </a:xfrm>
        </p:grpSpPr>
        <p:sp>
          <p:nvSpPr>
            <p:cNvPr id="27" name="Oval 5"/>
            <p:cNvSpPr>
              <a:spLocks noChangeArrowheads="1"/>
            </p:cNvSpPr>
            <p:nvPr>
              <p:custDataLst>
                <p:tags r:id="rId1"/>
              </p:custDataLst>
            </p:nvPr>
          </p:nvSpPr>
          <p:spPr bwMode="auto">
            <a:xfrm>
              <a:off x="2714612" y="1012399"/>
              <a:ext cx="288925" cy="360363"/>
            </a:xfrm>
            <a:prstGeom prst="ellipse">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tailEnd type="none" w="med" len="lg"/>
            </a:ln>
          </p:spPr>
          <p:style>
            <a:lnRef idx="1">
              <a:schemeClr val="dk1"/>
            </a:lnRef>
            <a:fillRef idx="2">
              <a:schemeClr val="dk1"/>
            </a:fillRef>
            <a:effectRef idx="1">
              <a:schemeClr val="dk1"/>
            </a:effectRef>
            <a:fontRef idx="minor">
              <a:schemeClr val="dk1"/>
            </a:fontRef>
          </p:style>
          <p:txBody>
            <a:bodyPr wrap="none" anchor="ctr"/>
            <a:lstStyle/>
            <a:p>
              <a:pPr algn="ctr">
                <a:lnSpc>
                  <a:spcPts val="2400"/>
                </a:lnSpc>
                <a:spcBef>
                  <a:spcPct val="0"/>
                </a:spcBef>
              </a:pPr>
              <a:r>
                <a:rPr lang="en-US" altLang="zh-CN" dirty="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28" name="Oval 6"/>
            <p:cNvSpPr>
              <a:spLocks noChangeArrowheads="1"/>
            </p:cNvSpPr>
            <p:nvPr>
              <p:custDataLst>
                <p:tags r:id="rId2"/>
              </p:custDataLst>
            </p:nvPr>
          </p:nvSpPr>
          <p:spPr bwMode="auto">
            <a:xfrm>
              <a:off x="3435337" y="436137"/>
              <a:ext cx="288925" cy="360362"/>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dirty="0">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29" name="Oval 7"/>
            <p:cNvSpPr>
              <a:spLocks noChangeArrowheads="1"/>
            </p:cNvSpPr>
            <p:nvPr>
              <p:custDataLst>
                <p:tags r:id="rId3"/>
              </p:custDataLst>
            </p:nvPr>
          </p:nvSpPr>
          <p:spPr bwMode="auto">
            <a:xfrm>
              <a:off x="3506774" y="1660099"/>
              <a:ext cx="288925"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3</a:t>
              </a:r>
            </a:p>
          </p:txBody>
        </p:sp>
        <p:sp>
          <p:nvSpPr>
            <p:cNvPr id="30" name="Oval 8"/>
            <p:cNvSpPr>
              <a:spLocks noChangeArrowheads="1"/>
            </p:cNvSpPr>
            <p:nvPr>
              <p:custDataLst>
                <p:tags r:id="rId4"/>
              </p:custDataLst>
            </p:nvPr>
          </p:nvSpPr>
          <p:spPr bwMode="auto">
            <a:xfrm>
              <a:off x="4156062" y="1012399"/>
              <a:ext cx="288925"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dirty="0">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31" name="Oval 9"/>
            <p:cNvSpPr>
              <a:spLocks noChangeArrowheads="1"/>
            </p:cNvSpPr>
            <p:nvPr>
              <p:custDataLst>
                <p:tags r:id="rId5"/>
              </p:custDataLst>
            </p:nvPr>
          </p:nvSpPr>
          <p:spPr bwMode="auto">
            <a:xfrm>
              <a:off x="5091099" y="436137"/>
              <a:ext cx="288925" cy="360362"/>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dirty="0">
                  <a:solidFill>
                    <a:srgbClr val="FFFFFF"/>
                  </a:solidFill>
                  <a:latin typeface="微软雅黑" panose="020B0503020204020204" charset="-122"/>
                  <a:ea typeface="微软雅黑" panose="020B0503020204020204" charset="-122"/>
                  <a:cs typeface="Consolas" panose="020B0609020204030204" pitchFamily="49" charset="0"/>
                </a:rPr>
                <a:t>4</a:t>
              </a:r>
            </a:p>
          </p:txBody>
        </p:sp>
        <p:sp>
          <p:nvSpPr>
            <p:cNvPr id="32" name="Oval 10"/>
            <p:cNvSpPr>
              <a:spLocks noChangeArrowheads="1"/>
            </p:cNvSpPr>
            <p:nvPr>
              <p:custDataLst>
                <p:tags r:id="rId6"/>
              </p:custDataLst>
            </p:nvPr>
          </p:nvSpPr>
          <p:spPr bwMode="auto">
            <a:xfrm>
              <a:off x="5091099" y="1660099"/>
              <a:ext cx="288925"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5</a:t>
              </a:r>
            </a:p>
          </p:txBody>
        </p:sp>
        <p:sp>
          <p:nvSpPr>
            <p:cNvPr id="33" name="Oval 11"/>
            <p:cNvSpPr>
              <a:spLocks noChangeArrowheads="1"/>
            </p:cNvSpPr>
            <p:nvPr>
              <p:custDataLst>
                <p:tags r:id="rId7"/>
              </p:custDataLst>
            </p:nvPr>
          </p:nvSpPr>
          <p:spPr bwMode="auto">
            <a:xfrm>
              <a:off x="5883262" y="1083837"/>
              <a:ext cx="288925" cy="360362"/>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6</a:t>
              </a:r>
            </a:p>
          </p:txBody>
        </p:sp>
        <p:sp>
          <p:nvSpPr>
            <p:cNvPr id="34" name="Freeform 12"/>
            <p:cNvSpPr/>
            <p:nvPr>
              <p:custDataLst>
                <p:tags r:id="rId8"/>
              </p:custDataLst>
            </p:nvPr>
          </p:nvSpPr>
          <p:spPr bwMode="auto">
            <a:xfrm>
              <a:off x="2965437" y="679024"/>
              <a:ext cx="469900" cy="381000"/>
            </a:xfrm>
            <a:custGeom>
              <a:avLst/>
              <a:gdLst/>
              <a:ahLst/>
              <a:cxnLst>
                <a:cxn ang="0">
                  <a:pos x="0" y="240"/>
                </a:cxn>
                <a:cxn ang="0">
                  <a:pos x="296" y="0"/>
                </a:cxn>
              </a:cxnLst>
              <a:rect l="0" t="0" r="r" b="b"/>
              <a:pathLst>
                <a:path w="296" h="240">
                  <a:moveTo>
                    <a:pt x="0" y="240"/>
                  </a:moveTo>
                  <a:lnTo>
                    <a:pt x="296"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35" name="Line 13"/>
            <p:cNvSpPr>
              <a:spLocks noChangeShapeType="1"/>
            </p:cNvSpPr>
            <p:nvPr>
              <p:custDataLst>
                <p:tags r:id="rId9"/>
              </p:custDataLst>
            </p:nvPr>
          </p:nvSpPr>
          <p:spPr bwMode="auto">
            <a:xfrm>
              <a:off x="3003537" y="1228299"/>
              <a:ext cx="1152525"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36" name="Line 14"/>
            <p:cNvSpPr>
              <a:spLocks noChangeShapeType="1"/>
            </p:cNvSpPr>
            <p:nvPr>
              <p:custDataLst>
                <p:tags r:id="rId10"/>
              </p:custDataLst>
            </p:nvPr>
          </p:nvSpPr>
          <p:spPr bwMode="auto">
            <a:xfrm>
              <a:off x="2944799" y="1337837"/>
              <a:ext cx="574675" cy="4318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37" name="Line 15"/>
            <p:cNvSpPr>
              <a:spLocks noChangeShapeType="1"/>
            </p:cNvSpPr>
            <p:nvPr>
              <p:custDataLst>
                <p:tags r:id="rId11"/>
              </p:custDataLst>
            </p:nvPr>
          </p:nvSpPr>
          <p:spPr bwMode="auto">
            <a:xfrm>
              <a:off x="3724262" y="580599"/>
              <a:ext cx="1366837"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38" name="Line 16"/>
            <p:cNvSpPr>
              <a:spLocks noChangeShapeType="1"/>
            </p:cNvSpPr>
            <p:nvPr>
              <p:custDataLst>
                <p:tags r:id="rId12"/>
              </p:custDataLst>
            </p:nvPr>
          </p:nvSpPr>
          <p:spPr bwMode="auto">
            <a:xfrm>
              <a:off x="3795699" y="1875999"/>
              <a:ext cx="1295400"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39" name="Freeform 17"/>
            <p:cNvSpPr/>
            <p:nvPr>
              <p:custDataLst>
                <p:tags r:id="rId13"/>
              </p:custDataLst>
            </p:nvPr>
          </p:nvSpPr>
          <p:spPr bwMode="auto">
            <a:xfrm>
              <a:off x="3737503" y="1339929"/>
              <a:ext cx="469900" cy="407987"/>
            </a:xfrm>
            <a:custGeom>
              <a:avLst/>
              <a:gdLst/>
              <a:ahLst/>
              <a:cxnLst>
                <a:cxn ang="0">
                  <a:pos x="0" y="257"/>
                </a:cxn>
                <a:cxn ang="0">
                  <a:pos x="296" y="0"/>
                </a:cxn>
              </a:cxnLst>
              <a:rect l="0" t="0" r="r" b="b"/>
              <a:pathLst>
                <a:path w="296" h="257">
                  <a:moveTo>
                    <a:pt x="0" y="257"/>
                  </a:moveTo>
                  <a:lnTo>
                    <a:pt x="296"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0" name="Line 18"/>
            <p:cNvSpPr>
              <a:spLocks noChangeShapeType="1"/>
            </p:cNvSpPr>
            <p:nvPr>
              <p:custDataLst>
                <p:tags r:id="rId14"/>
              </p:custDataLst>
            </p:nvPr>
          </p:nvSpPr>
          <p:spPr bwMode="auto">
            <a:xfrm>
              <a:off x="3698862" y="723474"/>
              <a:ext cx="503237" cy="360363"/>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1" name="Freeform 19"/>
            <p:cNvSpPr/>
            <p:nvPr>
              <p:custDataLst>
                <p:tags r:id="rId15"/>
              </p:custDataLst>
            </p:nvPr>
          </p:nvSpPr>
          <p:spPr bwMode="auto">
            <a:xfrm>
              <a:off x="4451337" y="725062"/>
              <a:ext cx="639762" cy="411162"/>
            </a:xfrm>
            <a:custGeom>
              <a:avLst/>
              <a:gdLst/>
              <a:ahLst/>
              <a:cxnLst>
                <a:cxn ang="0">
                  <a:pos x="0" y="259"/>
                </a:cxn>
                <a:cxn ang="0">
                  <a:pos x="403" y="0"/>
                </a:cxn>
              </a:cxnLst>
              <a:rect l="0" t="0" r="r" b="b"/>
              <a:pathLst>
                <a:path w="403" h="259">
                  <a:moveTo>
                    <a:pt x="0" y="259"/>
                  </a:moveTo>
                  <a:lnTo>
                    <a:pt x="403"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2" name="Line 20"/>
            <p:cNvSpPr>
              <a:spLocks noChangeShapeType="1"/>
            </p:cNvSpPr>
            <p:nvPr>
              <p:custDataLst>
                <p:tags r:id="rId16"/>
              </p:custDataLst>
            </p:nvPr>
          </p:nvSpPr>
          <p:spPr bwMode="auto">
            <a:xfrm>
              <a:off x="4443399" y="1299737"/>
              <a:ext cx="647700" cy="4318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3" name="Line 21"/>
            <p:cNvSpPr>
              <a:spLocks noChangeShapeType="1"/>
            </p:cNvSpPr>
            <p:nvPr>
              <p:custDataLst>
                <p:tags r:id="rId17"/>
              </p:custDataLst>
            </p:nvPr>
          </p:nvSpPr>
          <p:spPr bwMode="auto">
            <a:xfrm flipV="1">
              <a:off x="5235562" y="796499"/>
              <a:ext cx="0" cy="8636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4" name="Line 22"/>
            <p:cNvSpPr>
              <a:spLocks noChangeShapeType="1"/>
            </p:cNvSpPr>
            <p:nvPr>
              <p:custDataLst>
                <p:tags r:id="rId18"/>
              </p:custDataLst>
            </p:nvPr>
          </p:nvSpPr>
          <p:spPr bwMode="auto">
            <a:xfrm flipV="1">
              <a:off x="5380024" y="1398162"/>
              <a:ext cx="576263" cy="4318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5" name="Line 23"/>
            <p:cNvSpPr>
              <a:spLocks noChangeShapeType="1"/>
            </p:cNvSpPr>
            <p:nvPr>
              <p:custDataLst>
                <p:tags r:id="rId19"/>
              </p:custDataLst>
            </p:nvPr>
          </p:nvSpPr>
          <p:spPr bwMode="auto">
            <a:xfrm>
              <a:off x="5380024" y="626637"/>
              <a:ext cx="576263" cy="503237"/>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6" name="Text Box 24"/>
            <p:cNvSpPr txBox="1">
              <a:spLocks noChangeArrowheads="1"/>
            </p:cNvSpPr>
            <p:nvPr/>
          </p:nvSpPr>
          <p:spPr bwMode="auto">
            <a:xfrm>
              <a:off x="2924166" y="590116"/>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47" name="Text Box 26"/>
            <p:cNvSpPr txBox="1">
              <a:spLocks noChangeArrowheads="1"/>
            </p:cNvSpPr>
            <p:nvPr/>
          </p:nvSpPr>
          <p:spPr bwMode="auto">
            <a:xfrm>
              <a:off x="4400518" y="721850"/>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48" name="Text Box 27"/>
            <p:cNvSpPr txBox="1">
              <a:spLocks noChangeArrowheads="1"/>
            </p:cNvSpPr>
            <p:nvPr/>
          </p:nvSpPr>
          <p:spPr bwMode="auto">
            <a:xfrm>
              <a:off x="5116499" y="1001287"/>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49" name="Text Box 28"/>
            <p:cNvSpPr txBox="1">
              <a:spLocks noChangeArrowheads="1"/>
            </p:cNvSpPr>
            <p:nvPr/>
          </p:nvSpPr>
          <p:spPr bwMode="auto">
            <a:xfrm>
              <a:off x="5512851" y="582691"/>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50" name="Text Box 29"/>
            <p:cNvSpPr txBox="1">
              <a:spLocks noChangeArrowheads="1"/>
            </p:cNvSpPr>
            <p:nvPr/>
          </p:nvSpPr>
          <p:spPr bwMode="auto">
            <a:xfrm>
              <a:off x="5537187" y="1550020"/>
              <a:ext cx="433387" cy="337185"/>
            </a:xfrm>
            <a:prstGeom prst="rect">
              <a:avLst/>
            </a:prstGeom>
            <a:noFill/>
            <a:ln w="19050" algn="ctr">
              <a:noFill/>
              <a:miter lim="800000"/>
              <a:tailEnd type="none" w="med" len="lg"/>
            </a:ln>
            <a:effectLst/>
          </p:spPr>
          <p:txBody>
            <a:bodyPr>
              <a:spAutoFit/>
            </a:bodyPr>
            <a:lstStyle/>
            <a:p>
              <a:pPr algn="ct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8</a:t>
              </a:r>
            </a:p>
          </p:txBody>
        </p:sp>
        <p:sp>
          <p:nvSpPr>
            <p:cNvPr id="51" name="Text Box 30"/>
            <p:cNvSpPr txBox="1">
              <a:spLocks noChangeArrowheads="1"/>
            </p:cNvSpPr>
            <p:nvPr/>
          </p:nvSpPr>
          <p:spPr bwMode="auto">
            <a:xfrm>
              <a:off x="4210051" y="1937390"/>
              <a:ext cx="433387"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5</a:t>
              </a:r>
            </a:p>
          </p:txBody>
        </p:sp>
        <p:sp>
          <p:nvSpPr>
            <p:cNvPr id="52" name="Text Box 31"/>
            <p:cNvSpPr txBox="1">
              <a:spLocks noChangeArrowheads="1"/>
            </p:cNvSpPr>
            <p:nvPr/>
          </p:nvSpPr>
          <p:spPr bwMode="auto">
            <a:xfrm>
              <a:off x="2859074" y="1457927"/>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53" name="Text Box 32"/>
            <p:cNvSpPr txBox="1">
              <a:spLocks noChangeArrowheads="1"/>
            </p:cNvSpPr>
            <p:nvPr/>
          </p:nvSpPr>
          <p:spPr bwMode="auto">
            <a:xfrm>
              <a:off x="3290874" y="971069"/>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54" name="Text Box 33"/>
            <p:cNvSpPr txBox="1">
              <a:spLocks noChangeArrowheads="1"/>
            </p:cNvSpPr>
            <p:nvPr/>
          </p:nvSpPr>
          <p:spPr bwMode="auto">
            <a:xfrm>
              <a:off x="3895162" y="1547655"/>
              <a:ext cx="298450" cy="245745"/>
            </a:xfrm>
            <a:prstGeom prst="rect">
              <a:avLst/>
            </a:prstGeom>
            <a:noFill/>
            <a:ln w="19050" algn="ctr">
              <a:noFill/>
              <a:miter lim="800000"/>
              <a:tailEnd type="none" w="med" len="lg"/>
            </a:ln>
            <a:effectLst/>
          </p:spPr>
          <p:txBody>
            <a:bodyPr lIns="0" tIns="0" rIns="0" bIns="0">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55" name="Text Box 34"/>
            <p:cNvSpPr txBox="1">
              <a:spLocks noChangeArrowheads="1"/>
            </p:cNvSpPr>
            <p:nvPr/>
          </p:nvSpPr>
          <p:spPr bwMode="auto">
            <a:xfrm>
              <a:off x="4419661" y="1456424"/>
              <a:ext cx="433387"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56" name="Text Box 35"/>
            <p:cNvSpPr txBox="1">
              <a:spLocks noChangeArrowheads="1"/>
            </p:cNvSpPr>
            <p:nvPr/>
          </p:nvSpPr>
          <p:spPr bwMode="auto">
            <a:xfrm>
              <a:off x="3856034" y="714356"/>
              <a:ext cx="287338" cy="245745"/>
            </a:xfrm>
            <a:prstGeom prst="rect">
              <a:avLst/>
            </a:prstGeom>
            <a:noFill/>
            <a:ln w="19050" algn="ctr">
              <a:noFill/>
              <a:miter lim="800000"/>
              <a:tailEnd type="none" w="med" len="lg"/>
            </a:ln>
            <a:effectLst/>
          </p:spPr>
          <p:txBody>
            <a:bodyPr lIns="0" tIns="0" rIns="0" bIns="0">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57" name="Text Box 26"/>
            <p:cNvSpPr txBox="1">
              <a:spLocks noChangeArrowheads="1"/>
            </p:cNvSpPr>
            <p:nvPr/>
          </p:nvSpPr>
          <p:spPr bwMode="auto">
            <a:xfrm>
              <a:off x="4143372" y="323358"/>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7</a:t>
              </a:r>
            </a:p>
          </p:txBody>
        </p:sp>
      </p:grpSp>
      <p:sp>
        <p:nvSpPr>
          <p:cNvPr id="59" name="Text Box 37"/>
          <p:cNvSpPr txBox="1">
            <a:spLocks noChangeArrowheads="1"/>
          </p:cNvSpPr>
          <p:nvPr/>
        </p:nvSpPr>
        <p:spPr bwMode="auto">
          <a:xfrm>
            <a:off x="1919289" y="3013127"/>
            <a:ext cx="8208963" cy="312420"/>
          </a:xfrm>
          <a:prstGeom prst="rect">
            <a:avLst/>
          </a:prstGeom>
          <a:noFill/>
          <a:ln w="19050" algn="ctr">
            <a:noFill/>
            <a:miter lim="800000"/>
            <a:tailEnd type="none" w="med" len="lg"/>
          </a:ln>
          <a:effectLst/>
        </p:spPr>
        <p:txBody>
          <a:bodyPr>
            <a:spAutoFit/>
          </a:bodyPr>
          <a:lstStyle/>
          <a:p>
            <a:pPr algn="l">
              <a:lnSpc>
                <a:spcPct val="80000"/>
              </a:lnSpc>
            </a:pPr>
            <a:r>
              <a:rPr kumimoji="1" lang="en-US" altLang="zh-CN">
                <a:solidFill>
                  <a:srgbClr val="000000"/>
                </a:solidFill>
                <a:latin typeface="微软雅黑" panose="020B0503020204020204" charset="-122"/>
                <a:ea typeface="微软雅黑" panose="020B0503020204020204" charset="-122"/>
                <a:cs typeface="Consolas" panose="020B0609020204030204" pitchFamily="49" charset="0"/>
              </a:rPr>
              <a:t>S	     U	                dist[]                  path[]</a:t>
            </a:r>
          </a:p>
        </p:txBody>
      </p:sp>
      <p:sp>
        <p:nvSpPr>
          <p:cNvPr id="60" name="Text Box 40"/>
          <p:cNvSpPr txBox="1">
            <a:spLocks noChangeArrowheads="1"/>
          </p:cNvSpPr>
          <p:nvPr/>
        </p:nvSpPr>
        <p:spPr bwMode="auto">
          <a:xfrm>
            <a:off x="5024430" y="3484615"/>
            <a:ext cx="2357454" cy="245745"/>
          </a:xfrm>
          <a:prstGeom prst="rect">
            <a:avLst/>
          </a:prstGeom>
          <a:noFill/>
          <a:ln w="19050" algn="ctr">
            <a:noFill/>
            <a:miter lim="800000"/>
            <a:tailEnd type="none" w="med" len="lg"/>
          </a:ln>
          <a:effectLst/>
        </p:spPr>
        <p:txBody>
          <a:bodyPr wrap="square" lIns="0" tIns="0" rIns="0" bIns="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0   1  </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2  </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3  4  5  </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61" name="Text Box 41"/>
          <p:cNvSpPr txBox="1">
            <a:spLocks noChangeArrowheads="1"/>
          </p:cNvSpPr>
          <p:nvPr/>
        </p:nvSpPr>
        <p:spPr bwMode="auto">
          <a:xfrm>
            <a:off x="7753328" y="3484615"/>
            <a:ext cx="2628952" cy="245745"/>
          </a:xfrm>
          <a:prstGeom prst="rect">
            <a:avLst/>
          </a:prstGeom>
          <a:noFill/>
          <a:ln w="19050" algn="ctr">
            <a:noFill/>
            <a:miter lim="800000"/>
            <a:tailEnd type="none" w="med" len="lg"/>
          </a:ln>
          <a:effectLst/>
        </p:spPr>
        <p:txBody>
          <a:bodyPr wrap="square" lIns="0" tIns="0" rIns="0" bIns="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0  1  2  3   4   5   6</a:t>
            </a:r>
          </a:p>
        </p:txBody>
      </p:sp>
      <p:sp>
        <p:nvSpPr>
          <p:cNvPr id="62" name="Text Box 42"/>
          <p:cNvSpPr txBox="1">
            <a:spLocks noChangeArrowheads="1"/>
          </p:cNvSpPr>
          <p:nvPr/>
        </p:nvSpPr>
        <p:spPr bwMode="auto">
          <a:xfrm>
            <a:off x="1846264" y="4011820"/>
            <a:ext cx="576263" cy="245745"/>
          </a:xfrm>
          <a:prstGeom prst="rect">
            <a:avLst/>
          </a:prstGeom>
          <a:noFill/>
          <a:ln w="38100" algn="ctr">
            <a:noFill/>
            <a:miter lim="800000"/>
            <a:tailEnd type="none" w="med" len="lg"/>
          </a:ln>
          <a:effectLst/>
        </p:spPr>
        <p:txBody>
          <a:bodyPr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a:t>
            </a:r>
          </a:p>
        </p:txBody>
      </p:sp>
      <p:sp>
        <p:nvSpPr>
          <p:cNvPr id="63" name="Text Box 43"/>
          <p:cNvSpPr txBox="1">
            <a:spLocks noChangeArrowheads="1"/>
          </p:cNvSpPr>
          <p:nvPr/>
        </p:nvSpPr>
        <p:spPr bwMode="auto">
          <a:xfrm>
            <a:off x="2954315" y="4011820"/>
            <a:ext cx="1441450" cy="245745"/>
          </a:xfrm>
          <a:prstGeom prst="rect">
            <a:avLst/>
          </a:prstGeom>
          <a:noFill/>
          <a:ln w="38100" algn="ctr">
            <a:noFill/>
            <a:miter lim="800000"/>
            <a:tailEnd type="none" w="med" len="lg"/>
          </a:ln>
          <a:effectLst/>
        </p:spPr>
        <p:txBody>
          <a:bodyPr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{1,2,3,4,5,6}</a:t>
            </a:r>
          </a:p>
        </p:txBody>
      </p:sp>
      <p:sp>
        <p:nvSpPr>
          <p:cNvPr id="64" name="Text Box 44"/>
          <p:cNvSpPr txBox="1">
            <a:spLocks noChangeArrowheads="1"/>
          </p:cNvSpPr>
          <p:nvPr/>
        </p:nvSpPr>
        <p:spPr bwMode="auto">
          <a:xfrm>
            <a:off x="4899004" y="4024520"/>
            <a:ext cx="2449513" cy="245745"/>
          </a:xfrm>
          <a:prstGeom prst="rect">
            <a:avLst/>
          </a:prstGeom>
          <a:noFill/>
          <a:ln w="38100" algn="ctr">
            <a:noFill/>
            <a:miter lim="800000"/>
            <a:tailEnd type="none" w="med" len="lg"/>
          </a:ln>
          <a:effectLst/>
        </p:spPr>
        <p:txBody>
          <a:bodyPr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  </a:t>
            </a:r>
            <a:r>
              <a:rPr lang="en-US" altLang="zh-CN" sz="1600" u="heavy" dirty="0">
                <a:solidFill>
                  <a:srgbClr val="000000"/>
                </a:solidFill>
                <a:uFill>
                  <a:solidFill>
                    <a:srgbClr val="C00000"/>
                  </a:solidFill>
                </a:uFill>
                <a:latin typeface="微软雅黑" panose="020B0503020204020204" charset="-122"/>
                <a:ea typeface="微软雅黑" panose="020B0503020204020204" charset="-122"/>
                <a:cs typeface="Consolas" panose="020B0609020204030204" pitchFamily="49" charset="0"/>
              </a:rPr>
              <a:t>4, 6, 6, ∞, ∞, ∞</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65" name="Text Box 45"/>
          <p:cNvSpPr txBox="1">
            <a:spLocks noChangeArrowheads="1"/>
          </p:cNvSpPr>
          <p:nvPr/>
        </p:nvSpPr>
        <p:spPr bwMode="auto">
          <a:xfrm>
            <a:off x="7635854" y="4024520"/>
            <a:ext cx="2674989" cy="245745"/>
          </a:xfrm>
          <a:prstGeom prst="rect">
            <a:avLst/>
          </a:prstGeom>
          <a:noFill/>
          <a:ln w="38100" algn="ctr">
            <a:noFill/>
            <a:miter lim="800000"/>
            <a:tailEnd type="none" w="med" len="lg"/>
          </a:ln>
          <a:effectLst/>
        </p:spPr>
        <p:txBody>
          <a:bodyPr wrap="square" lIns="0" tIns="0" rIns="0" bIns="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{0, 0, 0, 0, -1, -1, -1}</a:t>
            </a:r>
          </a:p>
        </p:txBody>
      </p:sp>
      <p:sp>
        <p:nvSpPr>
          <p:cNvPr id="66" name="Text Box 46"/>
          <p:cNvSpPr txBox="1">
            <a:spLocks noChangeArrowheads="1"/>
          </p:cNvSpPr>
          <p:nvPr/>
        </p:nvSpPr>
        <p:spPr bwMode="auto">
          <a:xfrm>
            <a:off x="1844677" y="4973847"/>
            <a:ext cx="576263" cy="245745"/>
          </a:xfrm>
          <a:prstGeom prst="rect">
            <a:avLst/>
          </a:prstGeom>
          <a:noFill/>
          <a:ln w="38100" algn="ctr">
            <a:noFill/>
            <a:miter lim="800000"/>
            <a:tailEnd type="none" w="med" len="lg"/>
          </a:ln>
          <a:effectLst/>
        </p:spPr>
        <p:txBody>
          <a:bodyPr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{0,1}</a:t>
            </a:r>
          </a:p>
        </p:txBody>
      </p:sp>
      <p:sp>
        <p:nvSpPr>
          <p:cNvPr id="67" name="Text Box 47"/>
          <p:cNvSpPr txBox="1">
            <a:spLocks noChangeArrowheads="1"/>
          </p:cNvSpPr>
          <p:nvPr/>
        </p:nvSpPr>
        <p:spPr bwMode="auto">
          <a:xfrm>
            <a:off x="2952728" y="4973847"/>
            <a:ext cx="1441450" cy="245745"/>
          </a:xfrm>
          <a:prstGeom prst="rect">
            <a:avLst/>
          </a:prstGeom>
          <a:noFill/>
          <a:ln w="38100" algn="ctr">
            <a:noFill/>
            <a:miter lim="800000"/>
            <a:tailEnd type="none" w="med" len="lg"/>
          </a:ln>
          <a:effectLst/>
        </p:spPr>
        <p:txBody>
          <a:bodyPr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{2,3,4,5,6}</a:t>
            </a:r>
          </a:p>
        </p:txBody>
      </p:sp>
      <p:sp>
        <p:nvSpPr>
          <p:cNvPr id="68" name="Text Box 48"/>
          <p:cNvSpPr txBox="1">
            <a:spLocks noChangeArrowheads="1"/>
          </p:cNvSpPr>
          <p:nvPr/>
        </p:nvSpPr>
        <p:spPr bwMode="auto">
          <a:xfrm>
            <a:off x="4897416" y="4973847"/>
            <a:ext cx="2555906" cy="276860"/>
          </a:xfrm>
          <a:prstGeom prst="rect">
            <a:avLst/>
          </a:prstGeom>
          <a:noFill/>
          <a:ln w="38100" algn="ctr">
            <a:noFill/>
            <a:miter lim="800000"/>
            <a:tailEnd type="none" w="med" len="lg"/>
          </a:ln>
          <a:effectLst/>
        </p:spPr>
        <p:txBody>
          <a:bodyPr wrap="square"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  4, </a:t>
            </a:r>
            <a:r>
              <a:rPr lang="en-US" altLang="zh-CN" u="heavy" dirty="0">
                <a:solidFill>
                  <a:srgbClr val="000000"/>
                </a:solidFill>
                <a:uFill>
                  <a:solidFill>
                    <a:srgbClr val="6600CC"/>
                  </a:solidFill>
                </a:uFill>
                <a:latin typeface="微软雅黑" panose="020B0503020204020204" charset="-122"/>
                <a:ea typeface="微软雅黑" panose="020B0503020204020204" charset="-122"/>
                <a:cs typeface="Consolas" panose="020B0609020204030204" pitchFamily="49" charset="0"/>
              </a:rPr>
              <a:t>5</a:t>
            </a:r>
            <a:r>
              <a:rPr lang="en-US" altLang="zh-CN" sz="1600" u="heavy" dirty="0">
                <a:solidFill>
                  <a:srgbClr val="000000"/>
                </a:solidFill>
                <a:uFill>
                  <a:solidFill>
                    <a:srgbClr val="6600CC"/>
                  </a:solidFill>
                </a:uFill>
                <a:latin typeface="微软雅黑" panose="020B0503020204020204" charset="-122"/>
                <a:ea typeface="微软雅黑" panose="020B0503020204020204" charset="-122"/>
                <a:cs typeface="Consolas" panose="020B0609020204030204" pitchFamily="49" charset="0"/>
              </a:rPr>
              <a:t>, 6, </a:t>
            </a:r>
            <a:r>
              <a:rPr lang="en-US" altLang="zh-CN" u="heavy" dirty="0">
                <a:solidFill>
                  <a:srgbClr val="000000"/>
                </a:solidFill>
                <a:uFill>
                  <a:solidFill>
                    <a:srgbClr val="6600CC"/>
                  </a:solidFill>
                </a:uFill>
                <a:latin typeface="微软雅黑" panose="020B0503020204020204" charset="-122"/>
                <a:ea typeface="微软雅黑" panose="020B0503020204020204" charset="-122"/>
                <a:cs typeface="Consolas" panose="020B0609020204030204" pitchFamily="49" charset="0"/>
              </a:rPr>
              <a:t>11</a:t>
            </a:r>
            <a:r>
              <a:rPr lang="en-US" altLang="zh-CN" sz="1600" u="heavy" dirty="0">
                <a:solidFill>
                  <a:srgbClr val="000000"/>
                </a:solidFill>
                <a:uFill>
                  <a:solidFill>
                    <a:srgbClr val="6600CC"/>
                  </a:solidFill>
                </a:uFill>
                <a:latin typeface="微软雅黑" panose="020B0503020204020204" charset="-122"/>
                <a:ea typeface="微软雅黑" panose="020B0503020204020204" charset="-122"/>
                <a:cs typeface="Consolas" panose="020B0609020204030204" pitchFamily="49" charset="0"/>
              </a:rPr>
              <a:t>, ∞, ∞</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69" name="Text Box 49"/>
          <p:cNvSpPr txBox="1">
            <a:spLocks noChangeArrowheads="1"/>
          </p:cNvSpPr>
          <p:nvPr/>
        </p:nvSpPr>
        <p:spPr bwMode="auto">
          <a:xfrm>
            <a:off x="7634266" y="4973847"/>
            <a:ext cx="2676576" cy="276860"/>
          </a:xfrm>
          <a:prstGeom prst="rect">
            <a:avLst/>
          </a:prstGeom>
          <a:noFill/>
          <a:ln w="38100" algn="ctr">
            <a:noFill/>
            <a:miter lim="800000"/>
            <a:tailEnd type="none" w="med" len="lg"/>
          </a:ln>
          <a:effectLst/>
        </p:spPr>
        <p:txBody>
          <a:bodyPr wrap="square"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 0, </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1</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 0,  </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1</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 -1, -1}</a:t>
            </a:r>
          </a:p>
        </p:txBody>
      </p:sp>
      <p:sp>
        <p:nvSpPr>
          <p:cNvPr id="70" name="Text Box 50"/>
          <p:cNvSpPr txBox="1">
            <a:spLocks noChangeArrowheads="1"/>
          </p:cNvSpPr>
          <p:nvPr/>
        </p:nvSpPr>
        <p:spPr bwMode="auto">
          <a:xfrm>
            <a:off x="1846264" y="5973979"/>
            <a:ext cx="792163" cy="245745"/>
          </a:xfrm>
          <a:prstGeom prst="rect">
            <a:avLst/>
          </a:prstGeom>
          <a:noFill/>
          <a:ln w="38100" algn="ctr">
            <a:noFill/>
            <a:miter lim="800000"/>
            <a:tailEnd type="none" w="med" len="lg"/>
          </a:ln>
          <a:effectLst/>
        </p:spPr>
        <p:txBody>
          <a:bodyPr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{0,1,2}</a:t>
            </a:r>
          </a:p>
        </p:txBody>
      </p:sp>
      <p:sp>
        <p:nvSpPr>
          <p:cNvPr id="71" name="Text Box 51"/>
          <p:cNvSpPr txBox="1">
            <a:spLocks noChangeArrowheads="1"/>
          </p:cNvSpPr>
          <p:nvPr/>
        </p:nvSpPr>
        <p:spPr bwMode="auto">
          <a:xfrm>
            <a:off x="2954315" y="5973979"/>
            <a:ext cx="1441450" cy="245745"/>
          </a:xfrm>
          <a:prstGeom prst="rect">
            <a:avLst/>
          </a:prstGeom>
          <a:noFill/>
          <a:ln w="38100" algn="ctr">
            <a:noFill/>
            <a:miter lim="800000"/>
            <a:tailEnd type="none" w="med" len="lg"/>
          </a:ln>
          <a:effectLst/>
        </p:spPr>
        <p:txBody>
          <a:bodyPr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{3,4,5,6}</a:t>
            </a:r>
          </a:p>
        </p:txBody>
      </p:sp>
      <p:sp>
        <p:nvSpPr>
          <p:cNvPr id="72" name="Text Box 52"/>
          <p:cNvSpPr txBox="1">
            <a:spLocks noChangeArrowheads="1"/>
          </p:cNvSpPr>
          <p:nvPr/>
        </p:nvSpPr>
        <p:spPr bwMode="auto">
          <a:xfrm>
            <a:off x="4899004" y="5986679"/>
            <a:ext cx="2554319" cy="276860"/>
          </a:xfrm>
          <a:prstGeom prst="rect">
            <a:avLst/>
          </a:prstGeom>
          <a:noFill/>
          <a:ln w="38100" algn="ctr">
            <a:noFill/>
            <a:miter lim="800000"/>
            <a:tailEnd type="none" w="med" len="lg"/>
          </a:ln>
          <a:effectLst/>
        </p:spPr>
        <p:txBody>
          <a:bodyPr wrap="square"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  4, 5,</a:t>
            </a:r>
            <a:r>
              <a:rPr lang="en-US" altLang="zh-CN" sz="1600" u="sng" dirty="0">
                <a:solidFill>
                  <a:srgbClr val="000000"/>
                </a:solidFill>
                <a:latin typeface="微软雅黑" panose="020B0503020204020204" charset="-122"/>
                <a:ea typeface="微软雅黑" panose="020B0503020204020204" charset="-122"/>
                <a:cs typeface="Consolas" panose="020B0609020204030204" pitchFamily="49" charset="0"/>
              </a:rPr>
              <a:t> </a:t>
            </a:r>
            <a:r>
              <a:rPr lang="en-US" altLang="zh-CN" sz="1600" u="heavy" dirty="0">
                <a:solidFill>
                  <a:srgbClr val="000000"/>
                </a:solidFill>
                <a:uFill>
                  <a:solidFill>
                    <a:srgbClr val="C00000"/>
                  </a:solidFill>
                </a:uFill>
                <a:latin typeface="微软雅黑" panose="020B0503020204020204" charset="-122"/>
                <a:ea typeface="微软雅黑" panose="020B0503020204020204" charset="-122"/>
                <a:cs typeface="Consolas" panose="020B0609020204030204" pitchFamily="49" charset="0"/>
              </a:rPr>
              <a:t>6, 11, </a:t>
            </a:r>
            <a:r>
              <a:rPr lang="en-US" altLang="zh-CN" u="heavy" dirty="0">
                <a:solidFill>
                  <a:srgbClr val="000000"/>
                </a:solidFill>
                <a:uFill>
                  <a:solidFill>
                    <a:srgbClr val="C00000"/>
                  </a:solidFill>
                </a:uFill>
                <a:latin typeface="微软雅黑" panose="020B0503020204020204" charset="-122"/>
                <a:ea typeface="微软雅黑" panose="020B0503020204020204" charset="-122"/>
                <a:cs typeface="Consolas" panose="020B0609020204030204" pitchFamily="49" charset="0"/>
              </a:rPr>
              <a:t>9</a:t>
            </a:r>
            <a:r>
              <a:rPr lang="en-US" altLang="zh-CN" sz="1600" u="heavy" dirty="0">
                <a:solidFill>
                  <a:srgbClr val="000000"/>
                </a:solidFill>
                <a:uFill>
                  <a:solidFill>
                    <a:srgbClr val="C00000"/>
                  </a:solidFill>
                </a:uFill>
                <a:latin typeface="微软雅黑" panose="020B0503020204020204" charset="-122"/>
                <a:ea typeface="微软雅黑" panose="020B0503020204020204" charset="-122"/>
                <a:cs typeface="Consolas" panose="020B0609020204030204" pitchFamily="49" charset="0"/>
              </a:rPr>
              <a:t>, ∞</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73" name="Text Box 53"/>
          <p:cNvSpPr txBox="1">
            <a:spLocks noChangeArrowheads="1"/>
          </p:cNvSpPr>
          <p:nvPr/>
        </p:nvSpPr>
        <p:spPr bwMode="auto">
          <a:xfrm>
            <a:off x="7635854" y="5986679"/>
            <a:ext cx="2817865" cy="276860"/>
          </a:xfrm>
          <a:prstGeom prst="rect">
            <a:avLst/>
          </a:prstGeom>
          <a:noFill/>
          <a:ln w="38100" algn="ctr">
            <a:noFill/>
            <a:miter lim="800000"/>
            <a:tailEnd type="none" w="med" len="lg"/>
          </a:ln>
          <a:effectLst/>
        </p:spPr>
        <p:txBody>
          <a:bodyPr wrap="square"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 0, 1, 0,  1,  </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 -1}</a:t>
            </a:r>
          </a:p>
        </p:txBody>
      </p:sp>
      <p:grpSp>
        <p:nvGrpSpPr>
          <p:cNvPr id="74" name="组合 73"/>
          <p:cNvGrpSpPr/>
          <p:nvPr/>
        </p:nvGrpSpPr>
        <p:grpSpPr>
          <a:xfrm>
            <a:off x="5899110" y="4319767"/>
            <a:ext cx="2187533" cy="428628"/>
            <a:chOff x="4539872" y="3233711"/>
            <a:chExt cx="2187533" cy="428628"/>
          </a:xfrm>
        </p:grpSpPr>
        <p:sp>
          <p:nvSpPr>
            <p:cNvPr id="75" name="下箭头 74"/>
            <p:cNvSpPr/>
            <p:nvPr/>
          </p:nvSpPr>
          <p:spPr>
            <a:xfrm>
              <a:off x="4539872" y="3233711"/>
              <a:ext cx="282913" cy="428628"/>
            </a:xfrm>
            <a:prstGeom prst="downArrow">
              <a:avLst/>
            </a:prstGeom>
            <a:gradFill>
              <a:gsLst>
                <a:gs pos="0">
                  <a:srgbClr val="C0262E"/>
                </a:gs>
                <a:gs pos="100000">
                  <a:srgbClr val="CD5158"/>
                </a:gs>
              </a:gsLst>
            </a:gradFill>
          </p:spPr>
          <p:style>
            <a:lnRef idx="0">
              <a:schemeClr val="accent4"/>
            </a:lnRef>
            <a:fillRef idx="3">
              <a:schemeClr val="accent4"/>
            </a:fillRef>
            <a:effectRef idx="3">
              <a:schemeClr val="accent4"/>
            </a:effectRef>
            <a:fontRef idx="minor">
              <a:schemeClr val="lt1"/>
            </a:fontRef>
          </p:style>
          <p:txBody>
            <a:bodyPr rtlCol="0" anchor="ctr"/>
            <a:lstStyle/>
            <a:p>
              <a:pPr algn="l"/>
              <a:endParaRPr lang="zh-CN" altLang="en-US" sz="1600">
                <a:solidFill>
                  <a:srgbClr val="0000FF"/>
                </a:solidFill>
                <a:latin typeface="Consolas" panose="020B0609020204030204" pitchFamily="49" charset="0"/>
                <a:cs typeface="Consolas" panose="020B0609020204030204" pitchFamily="49" charset="0"/>
              </a:endParaRPr>
            </a:p>
          </p:txBody>
        </p:sp>
        <p:sp>
          <p:nvSpPr>
            <p:cNvPr id="76" name="TextBox 75"/>
            <p:cNvSpPr txBox="1"/>
            <p:nvPr/>
          </p:nvSpPr>
          <p:spPr>
            <a:xfrm>
              <a:off x="4798579" y="3285097"/>
              <a:ext cx="1928826" cy="337185"/>
            </a:xfrm>
            <a:prstGeom prst="rect">
              <a:avLst/>
            </a:prstGeom>
            <a:noFill/>
          </p:spPr>
          <p:txBody>
            <a:bodyPr wrap="square" rtlCol="0">
              <a:spAutoFit/>
            </a:bodyPr>
            <a:lstStyle/>
            <a:p>
              <a:pPr algn="l"/>
              <a:r>
                <a:rPr lang="zh-CN" altLang="en-US" sz="1600" dirty="0">
                  <a:solidFill>
                    <a:srgbClr val="000000"/>
                  </a:solidFill>
                  <a:latin typeface="微软雅黑" panose="020B0503020204020204" charset="-122"/>
                  <a:ea typeface="微软雅黑" panose="020B0503020204020204" charset="-122"/>
                  <a:cs typeface="Consolas" panose="020B0609020204030204" pitchFamily="49" charset="0"/>
                </a:rPr>
                <a:t>最小的顶点：</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1</a:t>
              </a:r>
            </a:p>
          </p:txBody>
        </p:sp>
      </p:grpSp>
      <p:grpSp>
        <p:nvGrpSpPr>
          <p:cNvPr id="77" name="组合 76"/>
          <p:cNvGrpSpPr/>
          <p:nvPr/>
        </p:nvGrpSpPr>
        <p:grpSpPr>
          <a:xfrm>
            <a:off x="5953124" y="5259599"/>
            <a:ext cx="2214579" cy="449672"/>
            <a:chOff x="4403744" y="3214686"/>
            <a:chExt cx="2214579" cy="449672"/>
          </a:xfrm>
        </p:grpSpPr>
        <p:sp>
          <p:nvSpPr>
            <p:cNvPr id="78" name="下箭头 77"/>
            <p:cNvSpPr/>
            <p:nvPr/>
          </p:nvSpPr>
          <p:spPr>
            <a:xfrm>
              <a:off x="4403744" y="3214686"/>
              <a:ext cx="311132" cy="428628"/>
            </a:xfrm>
            <a:prstGeom prst="downArrow">
              <a:avLst/>
            </a:prstGeom>
            <a:gradFill>
              <a:gsLst>
                <a:gs pos="0">
                  <a:srgbClr val="C0262E"/>
                </a:gs>
                <a:gs pos="100000">
                  <a:srgbClr val="CD5158"/>
                </a:gs>
              </a:gsLst>
            </a:gradFill>
          </p:spPr>
          <p:style>
            <a:lnRef idx="0">
              <a:schemeClr val="accent4"/>
            </a:lnRef>
            <a:fillRef idx="3">
              <a:schemeClr val="accent4"/>
            </a:fillRef>
            <a:effectRef idx="3">
              <a:schemeClr val="accent4"/>
            </a:effectRef>
            <a:fontRef idx="minor">
              <a:schemeClr val="lt1"/>
            </a:fontRef>
          </p:style>
          <p:txBody>
            <a:bodyPr rtlCol="0" anchor="ctr"/>
            <a:lstStyle/>
            <a:p>
              <a:pPr algn="l"/>
              <a:endParaRPr lang="zh-CN" altLang="en-US" sz="1600">
                <a:solidFill>
                  <a:srgbClr val="0000FF"/>
                </a:solidFill>
                <a:latin typeface="Consolas" panose="020B0609020204030204" pitchFamily="49" charset="0"/>
                <a:cs typeface="Consolas" panose="020B0609020204030204" pitchFamily="49" charset="0"/>
              </a:endParaRPr>
            </a:p>
          </p:txBody>
        </p:sp>
        <p:sp>
          <p:nvSpPr>
            <p:cNvPr id="79" name="TextBox 78"/>
            <p:cNvSpPr txBox="1"/>
            <p:nvPr/>
          </p:nvSpPr>
          <p:spPr>
            <a:xfrm>
              <a:off x="4689497" y="3327173"/>
              <a:ext cx="1928826" cy="337185"/>
            </a:xfrm>
            <a:prstGeom prst="rect">
              <a:avLst/>
            </a:prstGeom>
            <a:noFill/>
          </p:spPr>
          <p:txBody>
            <a:bodyPr wrap="square" rtlCol="0">
              <a:spAutoFit/>
            </a:bodyPr>
            <a:lstStyle/>
            <a:p>
              <a:pPr algn="l"/>
              <a:r>
                <a:rPr lang="zh-CN" altLang="en-US" sz="1600" dirty="0">
                  <a:solidFill>
                    <a:srgbClr val="000000"/>
                  </a:solidFill>
                  <a:latin typeface="微软雅黑" panose="020B0503020204020204" charset="-122"/>
                  <a:ea typeface="微软雅黑" panose="020B0503020204020204" charset="-122"/>
                  <a:cs typeface="Consolas" panose="020B0609020204030204" pitchFamily="49" charset="0"/>
                </a:rPr>
                <a:t>最小的顶点：</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2</a:t>
              </a:r>
            </a:p>
          </p:txBody>
        </p:sp>
      </p:grpSp>
      <p:sp>
        <p:nvSpPr>
          <p:cNvPr id="81" name="文本框 80"/>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charset="-122"/>
                <a:ea typeface="微软雅黑" panose="020B0503020204020204" charset="-122"/>
                <a:cs typeface="Arial" panose="020B0604020202020204"/>
              </a:rPr>
              <a:t>示例</a:t>
            </a:r>
            <a:endParaRPr lang="zh-CN" altLang="en-US" sz="2400" dirty="0">
              <a:solidFill>
                <a:schemeClr val="accent1"/>
              </a:solidFill>
              <a:latin typeface="微软雅黑" panose="020B0503020204020204" charset="-122"/>
              <a:ea typeface="微软雅黑" panose="020B0503020204020204"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6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2"/>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ldLvl="0" animBg="1"/>
      <p:bldP spid="61"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71" grpId="0" bldLvl="0" animBg="1"/>
      <p:bldP spid="72" grpId="0" bldLvl="0" animBg="1"/>
      <p:bldP spid="73" grpId="0" bldLvl="0" animBg="1"/>
      <p:bldP spid="8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0"/>
          <p:cNvSpPr txBox="1">
            <a:spLocks noChangeArrowheads="1"/>
          </p:cNvSpPr>
          <p:nvPr/>
        </p:nvSpPr>
        <p:spPr bwMode="auto">
          <a:xfrm>
            <a:off x="1846264" y="3955516"/>
            <a:ext cx="792163" cy="245745"/>
          </a:xfrm>
          <a:prstGeom prst="rect">
            <a:avLst/>
          </a:prstGeom>
          <a:noFill/>
          <a:ln w="38100" algn="ctr">
            <a:noFill/>
            <a:miter lim="800000"/>
            <a:tailEnd type="none" w="med" len="lg"/>
          </a:ln>
          <a:effectLst/>
        </p:spPr>
        <p:txBody>
          <a:bodyPr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{0,1,2}</a:t>
            </a:r>
          </a:p>
        </p:txBody>
      </p:sp>
      <p:sp>
        <p:nvSpPr>
          <p:cNvPr id="16" name="Text Box 51"/>
          <p:cNvSpPr txBox="1">
            <a:spLocks noChangeArrowheads="1"/>
          </p:cNvSpPr>
          <p:nvPr/>
        </p:nvSpPr>
        <p:spPr bwMode="auto">
          <a:xfrm>
            <a:off x="3024166" y="3955516"/>
            <a:ext cx="1441450" cy="245745"/>
          </a:xfrm>
          <a:prstGeom prst="rect">
            <a:avLst/>
          </a:prstGeom>
          <a:noFill/>
          <a:ln w="38100" algn="ctr">
            <a:noFill/>
            <a:miter lim="800000"/>
            <a:tailEnd type="none" w="med" len="lg"/>
          </a:ln>
          <a:effectLst/>
        </p:spPr>
        <p:txBody>
          <a:bodyPr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{3,4,5,6}</a:t>
            </a:r>
          </a:p>
        </p:txBody>
      </p:sp>
      <p:sp>
        <p:nvSpPr>
          <p:cNvPr id="17" name="Text Box 52"/>
          <p:cNvSpPr txBox="1">
            <a:spLocks noChangeArrowheads="1"/>
          </p:cNvSpPr>
          <p:nvPr/>
        </p:nvSpPr>
        <p:spPr bwMode="auto">
          <a:xfrm>
            <a:off x="4691033" y="3968216"/>
            <a:ext cx="2449513" cy="245745"/>
          </a:xfrm>
          <a:prstGeom prst="rect">
            <a:avLst/>
          </a:prstGeom>
          <a:noFill/>
          <a:ln w="38100" algn="ctr">
            <a:noFill/>
            <a:miter lim="800000"/>
            <a:tailEnd type="none" w="med" len="lg"/>
          </a:ln>
          <a:effectLst/>
        </p:spPr>
        <p:txBody>
          <a:bodyPr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  4, 5, </a:t>
            </a:r>
            <a:r>
              <a:rPr lang="en-US" altLang="zh-CN" sz="1600" u="heavy" dirty="0">
                <a:solidFill>
                  <a:srgbClr val="000000"/>
                </a:solidFill>
                <a:uFill>
                  <a:solidFill>
                    <a:srgbClr val="C00000"/>
                  </a:solidFill>
                </a:uFill>
                <a:latin typeface="微软雅黑" panose="020B0503020204020204" charset="-122"/>
                <a:ea typeface="微软雅黑" panose="020B0503020204020204" charset="-122"/>
                <a:cs typeface="Consolas" panose="020B0609020204030204" pitchFamily="49" charset="0"/>
              </a:rPr>
              <a:t>6, 11, 9, ∞</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18" name="Text Box 53"/>
          <p:cNvSpPr txBox="1">
            <a:spLocks noChangeArrowheads="1"/>
          </p:cNvSpPr>
          <p:nvPr/>
        </p:nvSpPr>
        <p:spPr bwMode="auto">
          <a:xfrm>
            <a:off x="7705704" y="3968216"/>
            <a:ext cx="2748014" cy="245745"/>
          </a:xfrm>
          <a:prstGeom prst="rect">
            <a:avLst/>
          </a:prstGeom>
          <a:noFill/>
          <a:ln w="38100" algn="ctr">
            <a:noFill/>
            <a:miter lim="800000"/>
            <a:tailEnd type="none" w="med" len="lg"/>
          </a:ln>
          <a:effectLst/>
        </p:spPr>
        <p:txBody>
          <a:bodyPr wrap="square"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 0, 1, 0,  1,  2, -1}</a:t>
            </a:r>
          </a:p>
        </p:txBody>
      </p:sp>
      <p:grpSp>
        <p:nvGrpSpPr>
          <p:cNvPr id="19" name="组合 75"/>
          <p:cNvGrpSpPr/>
          <p:nvPr/>
        </p:nvGrpSpPr>
        <p:grpSpPr>
          <a:xfrm>
            <a:off x="6313468" y="4249205"/>
            <a:ext cx="1997110" cy="428628"/>
            <a:chOff x="4572000" y="3214686"/>
            <a:chExt cx="1997110" cy="428628"/>
          </a:xfrm>
        </p:grpSpPr>
        <p:sp>
          <p:nvSpPr>
            <p:cNvPr id="20" name="下箭头 19"/>
            <p:cNvSpPr/>
            <p:nvPr/>
          </p:nvSpPr>
          <p:spPr>
            <a:xfrm>
              <a:off x="4572000" y="3214686"/>
              <a:ext cx="211160" cy="428628"/>
            </a:xfrm>
            <a:prstGeom prst="downArrow">
              <a:avLst/>
            </a:prstGeom>
            <a:gradFill>
              <a:gsLst>
                <a:gs pos="0">
                  <a:srgbClr val="C0262E"/>
                </a:gs>
                <a:gs pos="100000">
                  <a:srgbClr val="CD5158"/>
                </a:gs>
              </a:gsLst>
            </a:gradFill>
          </p:spPr>
          <p:style>
            <a:lnRef idx="0">
              <a:schemeClr val="accent4"/>
            </a:lnRef>
            <a:fillRef idx="3">
              <a:schemeClr val="accent4"/>
            </a:fillRef>
            <a:effectRef idx="3">
              <a:schemeClr val="accent4"/>
            </a:effectRef>
            <a:fontRef idx="minor">
              <a:schemeClr val="lt1"/>
            </a:fontRef>
          </p:style>
          <p:txBody>
            <a:bodyPr rtlCol="0" anchor="ctr"/>
            <a:lstStyle/>
            <a:p>
              <a:pPr algn="l"/>
              <a:endParaRPr lang="zh-CN" altLang="en-US" sz="1600">
                <a:solidFill>
                  <a:srgbClr val="525252"/>
                </a:solidFill>
                <a:latin typeface="Consolas" panose="020B0609020204030204" pitchFamily="49" charset="0"/>
                <a:cs typeface="Consolas" panose="020B0609020204030204" pitchFamily="49" charset="0"/>
              </a:endParaRPr>
            </a:p>
          </p:txBody>
        </p:sp>
        <p:sp>
          <p:nvSpPr>
            <p:cNvPr id="21" name="TextBox 20"/>
            <p:cNvSpPr txBox="1"/>
            <p:nvPr/>
          </p:nvSpPr>
          <p:spPr>
            <a:xfrm>
              <a:off x="4783160" y="3303329"/>
              <a:ext cx="1785950" cy="337185"/>
            </a:xfrm>
            <a:prstGeom prst="rect">
              <a:avLst/>
            </a:prstGeom>
            <a:noFill/>
          </p:spPr>
          <p:txBody>
            <a:bodyPr wrap="square" rtlCol="0">
              <a:spAutoFit/>
            </a:bodyPr>
            <a:lstStyle/>
            <a:p>
              <a:pPr algn="l"/>
              <a:r>
                <a:rPr lang="zh-CN" altLang="en-US" sz="1600" dirty="0">
                  <a:solidFill>
                    <a:srgbClr val="000000"/>
                  </a:solidFill>
                  <a:latin typeface="微软雅黑" panose="020B0503020204020204" charset="-122"/>
                  <a:ea typeface="微软雅黑" panose="020B0503020204020204" charset="-122"/>
                  <a:cs typeface="Consolas" panose="020B0609020204030204" pitchFamily="49" charset="0"/>
                </a:rPr>
                <a:t>最小的顶点：</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3</a:t>
              </a:r>
            </a:p>
          </p:txBody>
        </p:sp>
      </p:grpSp>
      <p:sp>
        <p:nvSpPr>
          <p:cNvPr id="22" name="Text Box 54"/>
          <p:cNvSpPr txBox="1">
            <a:spLocks noChangeArrowheads="1"/>
          </p:cNvSpPr>
          <p:nvPr/>
        </p:nvSpPr>
        <p:spPr bwMode="auto">
          <a:xfrm>
            <a:off x="1846264" y="4846110"/>
            <a:ext cx="936625" cy="245745"/>
          </a:xfrm>
          <a:prstGeom prst="rect">
            <a:avLst/>
          </a:prstGeom>
          <a:noFill/>
          <a:ln w="38100" algn="ctr">
            <a:noFill/>
            <a:miter lim="800000"/>
            <a:tailEnd type="none" w="med" len="lg"/>
          </a:ln>
          <a:effectLst/>
        </p:spPr>
        <p:txBody>
          <a:bodyPr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{0,1,2,3}</a:t>
            </a:r>
          </a:p>
        </p:txBody>
      </p:sp>
      <p:sp>
        <p:nvSpPr>
          <p:cNvPr id="23" name="Text Box 55"/>
          <p:cNvSpPr txBox="1">
            <a:spLocks noChangeArrowheads="1"/>
          </p:cNvSpPr>
          <p:nvPr/>
        </p:nvSpPr>
        <p:spPr bwMode="auto">
          <a:xfrm>
            <a:off x="3167042" y="4846110"/>
            <a:ext cx="857256" cy="245745"/>
          </a:xfrm>
          <a:prstGeom prst="rect">
            <a:avLst/>
          </a:prstGeom>
          <a:noFill/>
          <a:ln w="38100" algn="ctr">
            <a:noFill/>
            <a:miter lim="800000"/>
            <a:tailEnd type="none" w="med" len="lg"/>
          </a:ln>
          <a:effectLst/>
        </p:spPr>
        <p:txBody>
          <a:bodyPr wrap="square" lIns="0" tIns="0" rIns="0" bIns="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{4,5,6}</a:t>
            </a:r>
          </a:p>
        </p:txBody>
      </p:sp>
      <p:sp>
        <p:nvSpPr>
          <p:cNvPr id="24" name="Text Box 56"/>
          <p:cNvSpPr txBox="1">
            <a:spLocks noChangeArrowheads="1"/>
          </p:cNvSpPr>
          <p:nvPr/>
        </p:nvSpPr>
        <p:spPr bwMode="auto">
          <a:xfrm>
            <a:off x="4691033" y="4858810"/>
            <a:ext cx="2449513" cy="245745"/>
          </a:xfrm>
          <a:prstGeom prst="rect">
            <a:avLst/>
          </a:prstGeom>
          <a:noFill/>
          <a:ln w="38100" algn="ctr">
            <a:noFill/>
            <a:miter lim="800000"/>
            <a:tailEnd type="none" w="med" len="lg"/>
          </a:ln>
          <a:effectLst/>
        </p:spPr>
        <p:txBody>
          <a:bodyPr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  4, 5, 6</a:t>
            </a:r>
            <a:r>
              <a:rPr lang="en-US" altLang="zh-CN" sz="1600" dirty="0">
                <a:solidFill>
                  <a:srgbClr val="000000"/>
                </a:solidFill>
                <a:uFill>
                  <a:solidFill>
                    <a:srgbClr val="C00000"/>
                  </a:solidFill>
                </a:uFill>
                <a:latin typeface="微软雅黑" panose="020B0503020204020204" charset="-122"/>
                <a:ea typeface="微软雅黑" panose="020B0503020204020204" charset="-122"/>
                <a:cs typeface="Consolas" panose="020B0609020204030204" pitchFamily="49" charset="0"/>
              </a:rPr>
              <a:t>, </a:t>
            </a:r>
            <a:r>
              <a:rPr lang="en-US" altLang="zh-CN" sz="1600" u="heavy" dirty="0">
                <a:solidFill>
                  <a:srgbClr val="000000"/>
                </a:solidFill>
                <a:uFill>
                  <a:solidFill>
                    <a:srgbClr val="C00000"/>
                  </a:solidFill>
                </a:uFill>
                <a:latin typeface="微软雅黑" panose="020B0503020204020204" charset="-122"/>
                <a:ea typeface="微软雅黑" panose="020B0503020204020204" charset="-122"/>
                <a:cs typeface="Consolas" panose="020B0609020204030204" pitchFamily="49" charset="0"/>
              </a:rPr>
              <a:t>11, 9, ∞</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25" name="Text Box 57"/>
          <p:cNvSpPr txBox="1">
            <a:spLocks noChangeArrowheads="1"/>
          </p:cNvSpPr>
          <p:nvPr/>
        </p:nvSpPr>
        <p:spPr bwMode="auto">
          <a:xfrm>
            <a:off x="7705704" y="4858810"/>
            <a:ext cx="2700368" cy="245745"/>
          </a:xfrm>
          <a:prstGeom prst="rect">
            <a:avLst/>
          </a:prstGeom>
          <a:noFill/>
          <a:ln w="38100" algn="ctr">
            <a:noFill/>
            <a:miter lim="800000"/>
            <a:tailEnd type="none" w="med" len="lg"/>
          </a:ln>
          <a:effectLst/>
        </p:spPr>
        <p:txBody>
          <a:bodyPr wrap="square" lIns="0" tIns="0" rIns="0" bIns="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{0, 0, 1, 0,  1,  2, -1}</a:t>
            </a:r>
          </a:p>
        </p:txBody>
      </p:sp>
      <p:grpSp>
        <p:nvGrpSpPr>
          <p:cNvPr id="26" name="组合 75"/>
          <p:cNvGrpSpPr/>
          <p:nvPr/>
        </p:nvGrpSpPr>
        <p:grpSpPr>
          <a:xfrm>
            <a:off x="6469043" y="5131861"/>
            <a:ext cx="1984411" cy="551354"/>
            <a:chOff x="4571999" y="3214686"/>
            <a:chExt cx="1984411" cy="551354"/>
          </a:xfrm>
        </p:grpSpPr>
        <p:sp>
          <p:nvSpPr>
            <p:cNvPr id="27" name="下箭头 26"/>
            <p:cNvSpPr/>
            <p:nvPr/>
          </p:nvSpPr>
          <p:spPr>
            <a:xfrm>
              <a:off x="4571999" y="3214686"/>
              <a:ext cx="171457" cy="551354"/>
            </a:xfrm>
            <a:prstGeom prst="downArrow">
              <a:avLst/>
            </a:prstGeom>
            <a:gradFill>
              <a:gsLst>
                <a:gs pos="0">
                  <a:srgbClr val="C0262E"/>
                </a:gs>
                <a:gs pos="100000">
                  <a:srgbClr val="CD5158"/>
                </a:gs>
              </a:gsLst>
            </a:gradFill>
          </p:spPr>
          <p:style>
            <a:lnRef idx="0">
              <a:schemeClr val="accent4"/>
            </a:lnRef>
            <a:fillRef idx="3">
              <a:schemeClr val="accent4"/>
            </a:fillRef>
            <a:effectRef idx="3">
              <a:schemeClr val="accent4"/>
            </a:effectRef>
            <a:fontRef idx="minor">
              <a:schemeClr val="lt1"/>
            </a:fontRef>
          </p:style>
          <p:txBody>
            <a:bodyPr rtlCol="0" anchor="ctr"/>
            <a:lstStyle/>
            <a:p>
              <a:pPr algn="l"/>
              <a:endParaRPr lang="zh-CN" altLang="en-US" sz="1600">
                <a:solidFill>
                  <a:srgbClr val="525252"/>
                </a:solidFill>
                <a:latin typeface="Consolas" panose="020B0609020204030204" pitchFamily="49" charset="0"/>
                <a:cs typeface="Consolas" panose="020B0609020204030204" pitchFamily="49" charset="0"/>
              </a:endParaRPr>
            </a:p>
          </p:txBody>
        </p:sp>
        <p:sp>
          <p:nvSpPr>
            <p:cNvPr id="28" name="TextBox 27"/>
            <p:cNvSpPr txBox="1"/>
            <p:nvPr/>
          </p:nvSpPr>
          <p:spPr>
            <a:xfrm>
              <a:off x="4743456" y="3304760"/>
              <a:ext cx="1812954" cy="337185"/>
            </a:xfrm>
            <a:prstGeom prst="rect">
              <a:avLst/>
            </a:prstGeom>
            <a:noFill/>
          </p:spPr>
          <p:txBody>
            <a:bodyPr wrap="square" rtlCol="0">
              <a:spAutoFit/>
            </a:bodyPr>
            <a:lstStyle/>
            <a:p>
              <a:pPr algn="l"/>
              <a:r>
                <a:rPr lang="zh-CN" altLang="en-US" sz="1600" dirty="0">
                  <a:solidFill>
                    <a:srgbClr val="000000"/>
                  </a:solidFill>
                  <a:latin typeface="微软雅黑" panose="020B0503020204020204" charset="-122"/>
                  <a:ea typeface="微软雅黑" panose="020B0503020204020204" charset="-122"/>
                  <a:cs typeface="Consolas" panose="020B0609020204030204" pitchFamily="49" charset="0"/>
                </a:rPr>
                <a:t>最小的顶点：</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5</a:t>
              </a:r>
            </a:p>
          </p:txBody>
        </p:sp>
      </p:grpSp>
      <p:sp>
        <p:nvSpPr>
          <p:cNvPr id="29" name="Text Box 58"/>
          <p:cNvSpPr txBox="1">
            <a:spLocks noChangeArrowheads="1"/>
          </p:cNvSpPr>
          <p:nvPr/>
        </p:nvSpPr>
        <p:spPr bwMode="auto">
          <a:xfrm>
            <a:off x="1846263" y="5774804"/>
            <a:ext cx="1249341" cy="245745"/>
          </a:xfrm>
          <a:prstGeom prst="rect">
            <a:avLst/>
          </a:prstGeom>
          <a:noFill/>
          <a:ln w="38100" algn="ctr">
            <a:noFill/>
            <a:miter lim="800000"/>
            <a:tailEnd type="none" w="med" len="lg"/>
          </a:ln>
          <a:effectLst/>
        </p:spPr>
        <p:txBody>
          <a:bodyPr wrap="square"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{0,1,2,3,5}</a:t>
            </a:r>
          </a:p>
        </p:txBody>
      </p:sp>
      <p:sp>
        <p:nvSpPr>
          <p:cNvPr id="30" name="Text Box 59"/>
          <p:cNvSpPr txBox="1">
            <a:spLocks noChangeArrowheads="1"/>
          </p:cNvSpPr>
          <p:nvPr/>
        </p:nvSpPr>
        <p:spPr bwMode="auto">
          <a:xfrm>
            <a:off x="3309918" y="5774804"/>
            <a:ext cx="714380" cy="245745"/>
          </a:xfrm>
          <a:prstGeom prst="rect">
            <a:avLst/>
          </a:prstGeom>
          <a:noFill/>
          <a:ln w="38100" algn="ctr">
            <a:noFill/>
            <a:miter lim="800000"/>
            <a:tailEnd type="none" w="med" len="lg"/>
          </a:ln>
          <a:effectLst/>
        </p:spPr>
        <p:txBody>
          <a:bodyPr wrap="square" lIns="0" tIns="0" rIns="0" bIns="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{4,6}</a:t>
            </a:r>
          </a:p>
        </p:txBody>
      </p:sp>
      <p:sp>
        <p:nvSpPr>
          <p:cNvPr id="31" name="Text Box 60"/>
          <p:cNvSpPr txBox="1">
            <a:spLocks noChangeArrowheads="1"/>
          </p:cNvSpPr>
          <p:nvPr/>
        </p:nvSpPr>
        <p:spPr bwMode="auto">
          <a:xfrm>
            <a:off x="4691032" y="5787504"/>
            <a:ext cx="2651136" cy="276860"/>
          </a:xfrm>
          <a:prstGeom prst="rect">
            <a:avLst/>
          </a:prstGeom>
          <a:noFill/>
          <a:ln w="38100" algn="ctr">
            <a:noFill/>
            <a:miter lim="800000"/>
            <a:tailEnd type="none" w="med" len="lg"/>
          </a:ln>
          <a:effectLst/>
        </p:spPr>
        <p:txBody>
          <a:bodyPr wrap="square"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  4, 5, 6, </a:t>
            </a:r>
            <a:r>
              <a:rPr lang="en-US" altLang="zh-CN" u="heavy" dirty="0">
                <a:solidFill>
                  <a:srgbClr val="000000"/>
                </a:solidFill>
                <a:uFill>
                  <a:solidFill>
                    <a:srgbClr val="C00000"/>
                  </a:solidFill>
                </a:uFill>
                <a:latin typeface="微软雅黑" panose="020B0503020204020204" charset="-122"/>
                <a:ea typeface="微软雅黑" panose="020B0503020204020204" charset="-122"/>
                <a:cs typeface="Consolas" panose="020B0609020204030204" pitchFamily="49" charset="0"/>
              </a:rPr>
              <a:t>10</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 9,</a:t>
            </a:r>
            <a:r>
              <a:rPr lang="en-US" altLang="zh-CN" sz="1600" u="sng" dirty="0">
                <a:solidFill>
                  <a:srgbClr val="000000"/>
                </a:solidFill>
                <a:latin typeface="微软雅黑" panose="020B0503020204020204" charset="-122"/>
                <a:ea typeface="微软雅黑" panose="020B0503020204020204" charset="-122"/>
                <a:cs typeface="Consolas" panose="020B0609020204030204" pitchFamily="49" charset="0"/>
              </a:rPr>
              <a:t> </a:t>
            </a:r>
            <a:r>
              <a:rPr lang="en-US" altLang="zh-CN" u="heavy" dirty="0">
                <a:solidFill>
                  <a:srgbClr val="000000"/>
                </a:solidFill>
                <a:uFill>
                  <a:solidFill>
                    <a:srgbClr val="C00000"/>
                  </a:solidFill>
                </a:uFill>
                <a:latin typeface="微软雅黑" panose="020B0503020204020204" charset="-122"/>
                <a:ea typeface="微软雅黑" panose="020B0503020204020204" charset="-122"/>
                <a:cs typeface="Consolas" panose="020B0609020204030204" pitchFamily="49" charset="0"/>
              </a:rPr>
              <a:t>17</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32" name="Text Box 61"/>
          <p:cNvSpPr txBox="1">
            <a:spLocks noChangeArrowheads="1"/>
          </p:cNvSpPr>
          <p:nvPr/>
        </p:nvSpPr>
        <p:spPr bwMode="auto">
          <a:xfrm>
            <a:off x="7705704" y="5787504"/>
            <a:ext cx="2628930" cy="276860"/>
          </a:xfrm>
          <a:prstGeom prst="rect">
            <a:avLst/>
          </a:prstGeom>
          <a:noFill/>
          <a:ln w="38100" algn="ctr">
            <a:noFill/>
            <a:miter lim="800000"/>
            <a:tailEnd type="none" w="med" len="lg"/>
          </a:ln>
          <a:effectLst/>
        </p:spPr>
        <p:txBody>
          <a:bodyPr wrap="square"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 0, 1, 0,  </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5</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  2,  </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5</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grpSp>
        <p:nvGrpSpPr>
          <p:cNvPr id="66" name="组合 65"/>
          <p:cNvGrpSpPr/>
          <p:nvPr/>
        </p:nvGrpSpPr>
        <p:grpSpPr>
          <a:xfrm>
            <a:off x="4238613" y="1041114"/>
            <a:ext cx="3457575" cy="1951217"/>
            <a:chOff x="2714612" y="323358"/>
            <a:chExt cx="3457575" cy="1951217"/>
          </a:xfrm>
        </p:grpSpPr>
        <p:sp>
          <p:nvSpPr>
            <p:cNvPr id="67" name="Oval 5"/>
            <p:cNvSpPr>
              <a:spLocks noChangeArrowheads="1"/>
            </p:cNvSpPr>
            <p:nvPr>
              <p:custDataLst>
                <p:tags r:id="rId1"/>
              </p:custDataLst>
            </p:nvPr>
          </p:nvSpPr>
          <p:spPr bwMode="auto">
            <a:xfrm>
              <a:off x="2714612" y="1012399"/>
              <a:ext cx="288925" cy="360363"/>
            </a:xfrm>
            <a:prstGeom prst="ellipse">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tailEnd type="none" w="med" len="lg"/>
            </a:ln>
          </p:spPr>
          <p:style>
            <a:lnRef idx="1">
              <a:schemeClr val="dk1"/>
            </a:lnRef>
            <a:fillRef idx="2">
              <a:schemeClr val="dk1"/>
            </a:fillRef>
            <a:effectRef idx="1">
              <a:schemeClr val="dk1"/>
            </a:effectRef>
            <a:fontRef idx="minor">
              <a:schemeClr val="dk1"/>
            </a:fontRef>
          </p:style>
          <p:txBody>
            <a:bodyPr wrap="none" anchor="ctr"/>
            <a:lstStyle/>
            <a:p>
              <a:pPr algn="ctr">
                <a:lnSpc>
                  <a:spcPts val="2400"/>
                </a:lnSpc>
                <a:spcBef>
                  <a:spcPct val="0"/>
                </a:spcBef>
              </a:pPr>
              <a:r>
                <a:rPr lang="en-US" altLang="zh-CN" dirty="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68" name="Oval 6"/>
            <p:cNvSpPr>
              <a:spLocks noChangeArrowheads="1"/>
            </p:cNvSpPr>
            <p:nvPr>
              <p:custDataLst>
                <p:tags r:id="rId2"/>
              </p:custDataLst>
            </p:nvPr>
          </p:nvSpPr>
          <p:spPr bwMode="auto">
            <a:xfrm>
              <a:off x="3435337" y="436137"/>
              <a:ext cx="288925" cy="360362"/>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dirty="0">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69" name="Oval 7"/>
            <p:cNvSpPr>
              <a:spLocks noChangeArrowheads="1"/>
            </p:cNvSpPr>
            <p:nvPr>
              <p:custDataLst>
                <p:tags r:id="rId3"/>
              </p:custDataLst>
            </p:nvPr>
          </p:nvSpPr>
          <p:spPr bwMode="auto">
            <a:xfrm>
              <a:off x="3506774" y="1660099"/>
              <a:ext cx="288925"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3</a:t>
              </a:r>
            </a:p>
          </p:txBody>
        </p:sp>
        <p:sp>
          <p:nvSpPr>
            <p:cNvPr id="70" name="Oval 8"/>
            <p:cNvSpPr>
              <a:spLocks noChangeArrowheads="1"/>
            </p:cNvSpPr>
            <p:nvPr>
              <p:custDataLst>
                <p:tags r:id="rId4"/>
              </p:custDataLst>
            </p:nvPr>
          </p:nvSpPr>
          <p:spPr bwMode="auto">
            <a:xfrm>
              <a:off x="4156062" y="1012399"/>
              <a:ext cx="288925"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dirty="0">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71" name="Oval 9"/>
            <p:cNvSpPr>
              <a:spLocks noChangeArrowheads="1"/>
            </p:cNvSpPr>
            <p:nvPr>
              <p:custDataLst>
                <p:tags r:id="rId5"/>
              </p:custDataLst>
            </p:nvPr>
          </p:nvSpPr>
          <p:spPr bwMode="auto">
            <a:xfrm>
              <a:off x="5091099" y="436137"/>
              <a:ext cx="288925" cy="360362"/>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4</a:t>
              </a:r>
            </a:p>
          </p:txBody>
        </p:sp>
        <p:sp>
          <p:nvSpPr>
            <p:cNvPr id="72" name="Oval 10"/>
            <p:cNvSpPr>
              <a:spLocks noChangeArrowheads="1"/>
            </p:cNvSpPr>
            <p:nvPr>
              <p:custDataLst>
                <p:tags r:id="rId6"/>
              </p:custDataLst>
            </p:nvPr>
          </p:nvSpPr>
          <p:spPr bwMode="auto">
            <a:xfrm>
              <a:off x="5091099" y="1660099"/>
              <a:ext cx="288925"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5</a:t>
              </a:r>
            </a:p>
          </p:txBody>
        </p:sp>
        <p:sp>
          <p:nvSpPr>
            <p:cNvPr id="73" name="Oval 11"/>
            <p:cNvSpPr>
              <a:spLocks noChangeArrowheads="1"/>
            </p:cNvSpPr>
            <p:nvPr>
              <p:custDataLst>
                <p:tags r:id="rId7"/>
              </p:custDataLst>
            </p:nvPr>
          </p:nvSpPr>
          <p:spPr bwMode="auto">
            <a:xfrm>
              <a:off x="5883262" y="1083837"/>
              <a:ext cx="288925" cy="360362"/>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6</a:t>
              </a:r>
            </a:p>
          </p:txBody>
        </p:sp>
        <p:sp>
          <p:nvSpPr>
            <p:cNvPr id="74" name="Freeform 12"/>
            <p:cNvSpPr/>
            <p:nvPr>
              <p:custDataLst>
                <p:tags r:id="rId8"/>
              </p:custDataLst>
            </p:nvPr>
          </p:nvSpPr>
          <p:spPr bwMode="auto">
            <a:xfrm>
              <a:off x="2965437" y="679024"/>
              <a:ext cx="469900" cy="381000"/>
            </a:xfrm>
            <a:custGeom>
              <a:avLst/>
              <a:gdLst/>
              <a:ahLst/>
              <a:cxnLst>
                <a:cxn ang="0">
                  <a:pos x="0" y="240"/>
                </a:cxn>
                <a:cxn ang="0">
                  <a:pos x="296" y="0"/>
                </a:cxn>
              </a:cxnLst>
              <a:rect l="0" t="0" r="r" b="b"/>
              <a:pathLst>
                <a:path w="296" h="240">
                  <a:moveTo>
                    <a:pt x="0" y="240"/>
                  </a:moveTo>
                  <a:lnTo>
                    <a:pt x="296"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75" name="Line 13"/>
            <p:cNvSpPr>
              <a:spLocks noChangeShapeType="1"/>
            </p:cNvSpPr>
            <p:nvPr>
              <p:custDataLst>
                <p:tags r:id="rId9"/>
              </p:custDataLst>
            </p:nvPr>
          </p:nvSpPr>
          <p:spPr bwMode="auto">
            <a:xfrm>
              <a:off x="3003537" y="1228299"/>
              <a:ext cx="1152525"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76" name="Line 14"/>
            <p:cNvSpPr>
              <a:spLocks noChangeShapeType="1"/>
            </p:cNvSpPr>
            <p:nvPr>
              <p:custDataLst>
                <p:tags r:id="rId10"/>
              </p:custDataLst>
            </p:nvPr>
          </p:nvSpPr>
          <p:spPr bwMode="auto">
            <a:xfrm>
              <a:off x="2944799" y="1337837"/>
              <a:ext cx="574675" cy="4318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77" name="Line 15"/>
            <p:cNvSpPr>
              <a:spLocks noChangeShapeType="1"/>
            </p:cNvSpPr>
            <p:nvPr>
              <p:custDataLst>
                <p:tags r:id="rId11"/>
              </p:custDataLst>
            </p:nvPr>
          </p:nvSpPr>
          <p:spPr bwMode="auto">
            <a:xfrm>
              <a:off x="3724262" y="580599"/>
              <a:ext cx="1366837"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78" name="Line 16"/>
            <p:cNvSpPr>
              <a:spLocks noChangeShapeType="1"/>
            </p:cNvSpPr>
            <p:nvPr>
              <p:custDataLst>
                <p:tags r:id="rId12"/>
              </p:custDataLst>
            </p:nvPr>
          </p:nvSpPr>
          <p:spPr bwMode="auto">
            <a:xfrm>
              <a:off x="3795699" y="1875999"/>
              <a:ext cx="1295400"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79" name="Freeform 17"/>
            <p:cNvSpPr/>
            <p:nvPr>
              <p:custDataLst>
                <p:tags r:id="rId13"/>
              </p:custDataLst>
            </p:nvPr>
          </p:nvSpPr>
          <p:spPr bwMode="auto">
            <a:xfrm>
              <a:off x="3737503" y="1339929"/>
              <a:ext cx="469900" cy="407987"/>
            </a:xfrm>
            <a:custGeom>
              <a:avLst/>
              <a:gdLst/>
              <a:ahLst/>
              <a:cxnLst>
                <a:cxn ang="0">
                  <a:pos x="0" y="257"/>
                </a:cxn>
                <a:cxn ang="0">
                  <a:pos x="296" y="0"/>
                </a:cxn>
              </a:cxnLst>
              <a:rect l="0" t="0" r="r" b="b"/>
              <a:pathLst>
                <a:path w="296" h="257">
                  <a:moveTo>
                    <a:pt x="0" y="257"/>
                  </a:moveTo>
                  <a:lnTo>
                    <a:pt x="296"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80" name="Line 18"/>
            <p:cNvSpPr>
              <a:spLocks noChangeShapeType="1"/>
            </p:cNvSpPr>
            <p:nvPr>
              <p:custDataLst>
                <p:tags r:id="rId14"/>
              </p:custDataLst>
            </p:nvPr>
          </p:nvSpPr>
          <p:spPr bwMode="auto">
            <a:xfrm>
              <a:off x="3698862" y="723474"/>
              <a:ext cx="503237" cy="360363"/>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81" name="Freeform 19"/>
            <p:cNvSpPr/>
            <p:nvPr>
              <p:custDataLst>
                <p:tags r:id="rId15"/>
              </p:custDataLst>
            </p:nvPr>
          </p:nvSpPr>
          <p:spPr bwMode="auto">
            <a:xfrm>
              <a:off x="4451337" y="725062"/>
              <a:ext cx="639762" cy="411162"/>
            </a:xfrm>
            <a:custGeom>
              <a:avLst/>
              <a:gdLst/>
              <a:ahLst/>
              <a:cxnLst>
                <a:cxn ang="0">
                  <a:pos x="0" y="259"/>
                </a:cxn>
                <a:cxn ang="0">
                  <a:pos x="403" y="0"/>
                </a:cxn>
              </a:cxnLst>
              <a:rect l="0" t="0" r="r" b="b"/>
              <a:pathLst>
                <a:path w="403" h="259">
                  <a:moveTo>
                    <a:pt x="0" y="259"/>
                  </a:moveTo>
                  <a:lnTo>
                    <a:pt x="403"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82" name="Line 20"/>
            <p:cNvSpPr>
              <a:spLocks noChangeShapeType="1"/>
            </p:cNvSpPr>
            <p:nvPr>
              <p:custDataLst>
                <p:tags r:id="rId16"/>
              </p:custDataLst>
            </p:nvPr>
          </p:nvSpPr>
          <p:spPr bwMode="auto">
            <a:xfrm>
              <a:off x="4443399" y="1299737"/>
              <a:ext cx="647700" cy="4318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83" name="Line 21"/>
            <p:cNvSpPr>
              <a:spLocks noChangeShapeType="1"/>
            </p:cNvSpPr>
            <p:nvPr>
              <p:custDataLst>
                <p:tags r:id="rId17"/>
              </p:custDataLst>
            </p:nvPr>
          </p:nvSpPr>
          <p:spPr bwMode="auto">
            <a:xfrm flipV="1">
              <a:off x="5235562" y="796499"/>
              <a:ext cx="0" cy="8636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84" name="Line 22"/>
            <p:cNvSpPr>
              <a:spLocks noChangeShapeType="1"/>
            </p:cNvSpPr>
            <p:nvPr>
              <p:custDataLst>
                <p:tags r:id="rId18"/>
              </p:custDataLst>
            </p:nvPr>
          </p:nvSpPr>
          <p:spPr bwMode="auto">
            <a:xfrm flipV="1">
              <a:off x="5380024" y="1398162"/>
              <a:ext cx="576263" cy="4318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85" name="Line 23"/>
            <p:cNvSpPr>
              <a:spLocks noChangeShapeType="1"/>
            </p:cNvSpPr>
            <p:nvPr>
              <p:custDataLst>
                <p:tags r:id="rId19"/>
              </p:custDataLst>
            </p:nvPr>
          </p:nvSpPr>
          <p:spPr bwMode="auto">
            <a:xfrm>
              <a:off x="5380024" y="626637"/>
              <a:ext cx="576263" cy="503237"/>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86" name="Text Box 24"/>
            <p:cNvSpPr txBox="1">
              <a:spLocks noChangeArrowheads="1"/>
            </p:cNvSpPr>
            <p:nvPr/>
          </p:nvSpPr>
          <p:spPr bwMode="auto">
            <a:xfrm>
              <a:off x="2924166" y="590116"/>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87" name="Text Box 26"/>
            <p:cNvSpPr txBox="1">
              <a:spLocks noChangeArrowheads="1"/>
            </p:cNvSpPr>
            <p:nvPr/>
          </p:nvSpPr>
          <p:spPr bwMode="auto">
            <a:xfrm>
              <a:off x="4400518" y="721850"/>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88" name="Text Box 27"/>
            <p:cNvSpPr txBox="1">
              <a:spLocks noChangeArrowheads="1"/>
            </p:cNvSpPr>
            <p:nvPr/>
          </p:nvSpPr>
          <p:spPr bwMode="auto">
            <a:xfrm>
              <a:off x="5116499" y="1001287"/>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89" name="Text Box 28"/>
            <p:cNvSpPr txBox="1">
              <a:spLocks noChangeArrowheads="1"/>
            </p:cNvSpPr>
            <p:nvPr/>
          </p:nvSpPr>
          <p:spPr bwMode="auto">
            <a:xfrm>
              <a:off x="5512851" y="582691"/>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90" name="Text Box 29"/>
            <p:cNvSpPr txBox="1">
              <a:spLocks noChangeArrowheads="1"/>
            </p:cNvSpPr>
            <p:nvPr/>
          </p:nvSpPr>
          <p:spPr bwMode="auto">
            <a:xfrm>
              <a:off x="5537187" y="1550020"/>
              <a:ext cx="433387" cy="337185"/>
            </a:xfrm>
            <a:prstGeom prst="rect">
              <a:avLst/>
            </a:prstGeom>
            <a:noFill/>
            <a:ln w="19050" algn="ctr">
              <a:noFill/>
              <a:miter lim="800000"/>
              <a:tailEnd type="none" w="med" len="lg"/>
            </a:ln>
            <a:effectLst/>
          </p:spPr>
          <p:txBody>
            <a:bodyPr>
              <a:spAutoFit/>
            </a:bodyPr>
            <a:lstStyle/>
            <a:p>
              <a:pPr algn="ct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8</a:t>
              </a:r>
            </a:p>
          </p:txBody>
        </p:sp>
        <p:sp>
          <p:nvSpPr>
            <p:cNvPr id="91" name="Text Box 30"/>
            <p:cNvSpPr txBox="1">
              <a:spLocks noChangeArrowheads="1"/>
            </p:cNvSpPr>
            <p:nvPr/>
          </p:nvSpPr>
          <p:spPr bwMode="auto">
            <a:xfrm>
              <a:off x="4210051" y="1937390"/>
              <a:ext cx="433387"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5</a:t>
              </a:r>
            </a:p>
          </p:txBody>
        </p:sp>
        <p:sp>
          <p:nvSpPr>
            <p:cNvPr id="92" name="Text Box 31"/>
            <p:cNvSpPr txBox="1">
              <a:spLocks noChangeArrowheads="1"/>
            </p:cNvSpPr>
            <p:nvPr/>
          </p:nvSpPr>
          <p:spPr bwMode="auto">
            <a:xfrm>
              <a:off x="2859074" y="1457927"/>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93" name="Text Box 32"/>
            <p:cNvSpPr txBox="1">
              <a:spLocks noChangeArrowheads="1"/>
            </p:cNvSpPr>
            <p:nvPr/>
          </p:nvSpPr>
          <p:spPr bwMode="auto">
            <a:xfrm>
              <a:off x="3290874" y="971069"/>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94" name="Text Box 33"/>
            <p:cNvSpPr txBox="1">
              <a:spLocks noChangeArrowheads="1"/>
            </p:cNvSpPr>
            <p:nvPr/>
          </p:nvSpPr>
          <p:spPr bwMode="auto">
            <a:xfrm>
              <a:off x="3895162" y="1547655"/>
              <a:ext cx="298450" cy="245745"/>
            </a:xfrm>
            <a:prstGeom prst="rect">
              <a:avLst/>
            </a:prstGeom>
            <a:noFill/>
            <a:ln w="19050" algn="ctr">
              <a:noFill/>
              <a:miter lim="800000"/>
              <a:tailEnd type="none" w="med" len="lg"/>
            </a:ln>
            <a:effectLst/>
          </p:spPr>
          <p:txBody>
            <a:bodyPr lIns="0" tIns="0" rIns="0" bIns="0">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95" name="Text Box 34"/>
            <p:cNvSpPr txBox="1">
              <a:spLocks noChangeArrowheads="1"/>
            </p:cNvSpPr>
            <p:nvPr/>
          </p:nvSpPr>
          <p:spPr bwMode="auto">
            <a:xfrm>
              <a:off x="4419661" y="1456424"/>
              <a:ext cx="433387"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96" name="Text Box 35"/>
            <p:cNvSpPr txBox="1">
              <a:spLocks noChangeArrowheads="1"/>
            </p:cNvSpPr>
            <p:nvPr/>
          </p:nvSpPr>
          <p:spPr bwMode="auto">
            <a:xfrm>
              <a:off x="3856034" y="714356"/>
              <a:ext cx="287338" cy="245745"/>
            </a:xfrm>
            <a:prstGeom prst="rect">
              <a:avLst/>
            </a:prstGeom>
            <a:noFill/>
            <a:ln w="19050" algn="ctr">
              <a:noFill/>
              <a:miter lim="800000"/>
              <a:tailEnd type="none" w="med" len="lg"/>
            </a:ln>
            <a:effectLst/>
          </p:spPr>
          <p:txBody>
            <a:bodyPr lIns="0" tIns="0" rIns="0" bIns="0">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97" name="Text Box 26"/>
            <p:cNvSpPr txBox="1">
              <a:spLocks noChangeArrowheads="1"/>
            </p:cNvSpPr>
            <p:nvPr/>
          </p:nvSpPr>
          <p:spPr bwMode="auto">
            <a:xfrm>
              <a:off x="4143372" y="323358"/>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7</a:t>
              </a:r>
            </a:p>
          </p:txBody>
        </p:sp>
      </p:grpSp>
      <p:sp>
        <p:nvSpPr>
          <p:cNvPr id="98" name="Text Box 37"/>
          <p:cNvSpPr txBox="1">
            <a:spLocks noChangeArrowheads="1"/>
          </p:cNvSpPr>
          <p:nvPr/>
        </p:nvSpPr>
        <p:spPr bwMode="auto">
          <a:xfrm>
            <a:off x="1919289" y="3013127"/>
            <a:ext cx="8208963" cy="312420"/>
          </a:xfrm>
          <a:prstGeom prst="rect">
            <a:avLst/>
          </a:prstGeom>
          <a:noFill/>
          <a:ln w="19050" algn="ctr">
            <a:noFill/>
            <a:miter lim="800000"/>
            <a:tailEnd type="none" w="med" len="lg"/>
          </a:ln>
          <a:effectLst/>
        </p:spPr>
        <p:txBody>
          <a:bodyPr>
            <a:spAutoFit/>
          </a:bodyPr>
          <a:lstStyle/>
          <a:p>
            <a:pPr algn="l">
              <a:lnSpc>
                <a:spcPct val="80000"/>
              </a:lnSpc>
            </a:pPr>
            <a:r>
              <a:rPr kumimoji="1" lang="en-US" altLang="zh-CN">
                <a:solidFill>
                  <a:srgbClr val="000000"/>
                </a:solidFill>
                <a:latin typeface="微软雅黑" panose="020B0503020204020204" charset="-122"/>
                <a:ea typeface="微软雅黑" panose="020B0503020204020204" charset="-122"/>
                <a:cs typeface="Consolas" panose="020B0609020204030204" pitchFamily="49" charset="0"/>
              </a:rPr>
              <a:t>S	     U	                dist[]                  path[]</a:t>
            </a:r>
          </a:p>
        </p:txBody>
      </p:sp>
      <p:sp>
        <p:nvSpPr>
          <p:cNvPr id="99" name="Text Box 40"/>
          <p:cNvSpPr txBox="1">
            <a:spLocks noChangeArrowheads="1"/>
          </p:cNvSpPr>
          <p:nvPr/>
        </p:nvSpPr>
        <p:spPr bwMode="auto">
          <a:xfrm>
            <a:off x="5024430" y="3484615"/>
            <a:ext cx="2357454" cy="245745"/>
          </a:xfrm>
          <a:prstGeom prst="rect">
            <a:avLst/>
          </a:prstGeom>
          <a:noFill/>
          <a:ln w="19050" algn="ctr">
            <a:noFill/>
            <a:miter lim="800000"/>
            <a:tailEnd type="none" w="med" len="lg"/>
          </a:ln>
          <a:effectLst/>
        </p:spPr>
        <p:txBody>
          <a:bodyPr wrap="square" lIns="0" tIns="0" rIns="0" bIns="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0   1  </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2  </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3  4  5  </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100" name="Text Box 41"/>
          <p:cNvSpPr txBox="1">
            <a:spLocks noChangeArrowheads="1"/>
          </p:cNvSpPr>
          <p:nvPr/>
        </p:nvSpPr>
        <p:spPr bwMode="auto">
          <a:xfrm>
            <a:off x="7753328" y="3484615"/>
            <a:ext cx="2628952" cy="245745"/>
          </a:xfrm>
          <a:prstGeom prst="rect">
            <a:avLst/>
          </a:prstGeom>
          <a:noFill/>
          <a:ln w="19050" algn="ctr">
            <a:noFill/>
            <a:miter lim="800000"/>
            <a:tailEnd type="none" w="med" len="lg"/>
          </a:ln>
          <a:effectLst/>
        </p:spPr>
        <p:txBody>
          <a:bodyPr wrap="square" lIns="0" tIns="0" rIns="0" bIns="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0  1  2  3   4   5   6</a:t>
            </a:r>
          </a:p>
        </p:txBody>
      </p:sp>
      <p:sp>
        <p:nvSpPr>
          <p:cNvPr id="101" name="文本框 100"/>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charset="-122"/>
                <a:ea typeface="微软雅黑" panose="020B0503020204020204" charset="-122"/>
                <a:cs typeface="Arial" panose="020B0604020202020204"/>
              </a:rPr>
              <a:t>示例</a:t>
            </a:r>
            <a:endParaRPr lang="zh-CN" altLang="en-US" sz="2400" dirty="0">
              <a:solidFill>
                <a:schemeClr val="accent1"/>
              </a:solidFill>
              <a:latin typeface="微软雅黑" panose="020B0503020204020204" charset="-122"/>
              <a:ea typeface="微软雅黑" panose="020B0503020204020204"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left)">
                                      <p:cBhvr>
                                        <p:cTn id="7" dur="500"/>
                                        <p:tgtEl>
                                          <p:spTgt spid="10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98"/>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00"/>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8" grpId="0" bldLvl="0" animBg="1"/>
      <p:bldP spid="22" grpId="0" bldLvl="0" animBg="1"/>
      <p:bldP spid="23" grpId="0" bldLvl="0" animBg="1"/>
      <p:bldP spid="24" grpId="0" bldLvl="0" animBg="1"/>
      <p:bldP spid="25" grpId="0" bldLvl="0" animBg="1"/>
      <p:bldP spid="29" grpId="0" bldLvl="0" animBg="1"/>
      <p:bldP spid="30" grpId="0" bldLvl="0" animBg="1"/>
      <p:bldP spid="31" grpId="0" bldLvl="0" animBg="1"/>
      <p:bldP spid="32" grpId="0" bldLvl="0" animBg="1"/>
      <p:bldP spid="98" grpId="0" bldLvl="0" animBg="1"/>
      <p:bldP spid="99" grpId="0" bldLvl="0" animBg="1"/>
      <p:bldP spid="100" grpId="0" bldLvl="0" animBg="1"/>
      <p:bldP spid="10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75"/>
          <p:cNvGrpSpPr/>
          <p:nvPr/>
        </p:nvGrpSpPr>
        <p:grpSpPr>
          <a:xfrm>
            <a:off x="6339223" y="4263494"/>
            <a:ext cx="2011547" cy="428628"/>
            <a:chOff x="4534205" y="3231973"/>
            <a:chExt cx="2011547" cy="428628"/>
          </a:xfrm>
        </p:grpSpPr>
        <p:sp>
          <p:nvSpPr>
            <p:cNvPr id="12" name="下箭头 11"/>
            <p:cNvSpPr/>
            <p:nvPr/>
          </p:nvSpPr>
          <p:spPr>
            <a:xfrm>
              <a:off x="4534205" y="3231973"/>
              <a:ext cx="238082" cy="428628"/>
            </a:xfrm>
            <a:prstGeom prst="downArrow">
              <a:avLst/>
            </a:prstGeom>
            <a:gradFill>
              <a:gsLst>
                <a:gs pos="0">
                  <a:srgbClr val="C0262E"/>
                </a:gs>
                <a:gs pos="100000">
                  <a:srgbClr val="CD5158"/>
                </a:gs>
              </a:gsLst>
            </a:gradFill>
          </p:spPr>
          <p:style>
            <a:lnRef idx="0">
              <a:schemeClr val="accent4"/>
            </a:lnRef>
            <a:fillRef idx="3">
              <a:schemeClr val="accent4"/>
            </a:fillRef>
            <a:effectRef idx="3">
              <a:schemeClr val="accent4"/>
            </a:effectRef>
            <a:fontRef idx="minor">
              <a:schemeClr val="lt1"/>
            </a:fontRef>
          </p:style>
          <p:txBody>
            <a:bodyPr rtlCol="0" anchor="ctr"/>
            <a:lstStyle/>
            <a:p>
              <a:pPr algn="l"/>
              <a:endParaRPr lang="zh-CN" altLang="en-US" sz="1600">
                <a:solidFill>
                  <a:srgbClr val="525252"/>
                </a:solidFill>
                <a:latin typeface="Consolas" panose="020B0609020204030204" pitchFamily="49" charset="0"/>
                <a:cs typeface="Consolas" panose="020B0609020204030204" pitchFamily="49" charset="0"/>
              </a:endParaRPr>
            </a:p>
          </p:txBody>
        </p:sp>
        <p:sp>
          <p:nvSpPr>
            <p:cNvPr id="13" name="TextBox 12"/>
            <p:cNvSpPr txBox="1"/>
            <p:nvPr/>
          </p:nvSpPr>
          <p:spPr>
            <a:xfrm>
              <a:off x="4714875" y="3269271"/>
              <a:ext cx="1830877" cy="337185"/>
            </a:xfrm>
            <a:prstGeom prst="rect">
              <a:avLst/>
            </a:prstGeom>
            <a:noFill/>
          </p:spPr>
          <p:txBody>
            <a:bodyPr wrap="square" rtlCol="0">
              <a:spAutoFit/>
            </a:bodyPr>
            <a:lstStyle/>
            <a:p>
              <a:pPr algn="l"/>
              <a:r>
                <a:rPr lang="zh-CN" altLang="en-US" sz="1600" dirty="0">
                  <a:solidFill>
                    <a:srgbClr val="000000"/>
                  </a:solidFill>
                  <a:latin typeface="微软雅黑" panose="020B0503020204020204" charset="-122"/>
                  <a:ea typeface="微软雅黑" panose="020B0503020204020204" charset="-122"/>
                  <a:cs typeface="Consolas" panose="020B0609020204030204" pitchFamily="49" charset="0"/>
                </a:rPr>
                <a:t>最小的顶点：</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4</a:t>
              </a:r>
            </a:p>
          </p:txBody>
        </p:sp>
      </p:grpSp>
      <p:sp>
        <p:nvSpPr>
          <p:cNvPr id="14" name="Text Box 58"/>
          <p:cNvSpPr txBox="1">
            <a:spLocks noChangeArrowheads="1"/>
          </p:cNvSpPr>
          <p:nvPr/>
        </p:nvSpPr>
        <p:spPr bwMode="auto">
          <a:xfrm>
            <a:off x="1774825" y="3790594"/>
            <a:ext cx="1249341" cy="245745"/>
          </a:xfrm>
          <a:prstGeom prst="rect">
            <a:avLst/>
          </a:prstGeom>
          <a:noFill/>
          <a:ln w="38100" algn="ctr">
            <a:noFill/>
            <a:miter lim="800000"/>
            <a:tailEnd type="none" w="med" len="lg"/>
          </a:ln>
          <a:effectLst/>
        </p:spPr>
        <p:txBody>
          <a:bodyPr wrap="square"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{0,1,2,3,5}</a:t>
            </a:r>
          </a:p>
        </p:txBody>
      </p:sp>
      <p:sp>
        <p:nvSpPr>
          <p:cNvPr id="15" name="Text Box 59"/>
          <p:cNvSpPr txBox="1">
            <a:spLocks noChangeArrowheads="1"/>
          </p:cNvSpPr>
          <p:nvPr/>
        </p:nvSpPr>
        <p:spPr bwMode="auto">
          <a:xfrm>
            <a:off x="3381356" y="3790594"/>
            <a:ext cx="727070" cy="245745"/>
          </a:xfrm>
          <a:prstGeom prst="rect">
            <a:avLst/>
          </a:prstGeom>
          <a:noFill/>
          <a:ln w="38100" algn="ctr">
            <a:noFill/>
            <a:miter lim="800000"/>
            <a:tailEnd type="none" w="med" len="lg"/>
          </a:ln>
          <a:effectLst/>
        </p:spPr>
        <p:txBody>
          <a:bodyPr wrap="square" lIns="0" tIns="0" rIns="0" bIns="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{4,6}</a:t>
            </a:r>
          </a:p>
        </p:txBody>
      </p:sp>
      <p:sp>
        <p:nvSpPr>
          <p:cNvPr id="16" name="Text Box 60"/>
          <p:cNvSpPr txBox="1">
            <a:spLocks noChangeArrowheads="1"/>
          </p:cNvSpPr>
          <p:nvPr/>
        </p:nvSpPr>
        <p:spPr bwMode="auto">
          <a:xfrm>
            <a:off x="4452927" y="3803294"/>
            <a:ext cx="2757471" cy="245745"/>
          </a:xfrm>
          <a:prstGeom prst="rect">
            <a:avLst/>
          </a:prstGeom>
          <a:noFill/>
          <a:ln w="38100" algn="ctr">
            <a:noFill/>
            <a:miter lim="800000"/>
            <a:tailEnd type="none" w="med" len="lg"/>
          </a:ln>
          <a:effectLst/>
        </p:spPr>
        <p:txBody>
          <a:bodyPr wrap="square"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  4, 5, 6, </a:t>
            </a:r>
            <a:r>
              <a:rPr lang="en-US" altLang="zh-CN" sz="1600" u="heavy" dirty="0">
                <a:solidFill>
                  <a:srgbClr val="000000"/>
                </a:solidFill>
                <a:uFill>
                  <a:solidFill>
                    <a:srgbClr val="C00000"/>
                  </a:solidFill>
                </a:uFill>
                <a:latin typeface="微软雅黑" panose="020B0503020204020204" charset="-122"/>
                <a:ea typeface="微软雅黑" panose="020B0503020204020204" charset="-122"/>
                <a:cs typeface="Consolas" panose="020B0609020204030204" pitchFamily="49" charset="0"/>
              </a:rPr>
              <a:t>10</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 9, </a:t>
            </a:r>
            <a:r>
              <a:rPr lang="en-US" altLang="zh-CN" sz="1600" u="heavy" dirty="0">
                <a:solidFill>
                  <a:srgbClr val="000000"/>
                </a:solidFill>
                <a:uFill>
                  <a:solidFill>
                    <a:srgbClr val="C00000"/>
                  </a:solidFill>
                </a:uFill>
                <a:latin typeface="微软雅黑" panose="020B0503020204020204" charset="-122"/>
                <a:ea typeface="微软雅黑" panose="020B0503020204020204" charset="-122"/>
                <a:cs typeface="Consolas" panose="020B0609020204030204" pitchFamily="49" charset="0"/>
              </a:rPr>
              <a:t>17</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17" name="Text Box 61"/>
          <p:cNvSpPr txBox="1">
            <a:spLocks noChangeArrowheads="1"/>
          </p:cNvSpPr>
          <p:nvPr/>
        </p:nvSpPr>
        <p:spPr bwMode="auto">
          <a:xfrm>
            <a:off x="7575578" y="3803294"/>
            <a:ext cx="2806703" cy="245745"/>
          </a:xfrm>
          <a:prstGeom prst="rect">
            <a:avLst/>
          </a:prstGeom>
          <a:noFill/>
          <a:ln w="38100" algn="ctr">
            <a:noFill/>
            <a:miter lim="800000"/>
            <a:tailEnd type="none" w="med" len="lg"/>
          </a:ln>
          <a:effectLst/>
        </p:spPr>
        <p:txBody>
          <a:bodyPr wrap="square"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 0, 1, 0,  5,  2,  5}</a:t>
            </a:r>
          </a:p>
        </p:txBody>
      </p:sp>
      <p:sp>
        <p:nvSpPr>
          <p:cNvPr id="18" name="右大括号 17"/>
          <p:cNvSpPr/>
          <p:nvPr/>
        </p:nvSpPr>
        <p:spPr>
          <a:xfrm rot="5400000">
            <a:off x="6372255" y="3792179"/>
            <a:ext cx="142876" cy="71438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l"/>
            <a:endParaRPr lang="zh-CN" altLang="en-US" sz="1600">
              <a:solidFill>
                <a:srgbClr val="0000FF"/>
              </a:solidFill>
              <a:latin typeface="Consolas" panose="020B0609020204030204" pitchFamily="49" charset="0"/>
              <a:cs typeface="Consolas" panose="020B0609020204030204" pitchFamily="49" charset="0"/>
            </a:endParaRPr>
          </a:p>
        </p:txBody>
      </p:sp>
      <p:sp>
        <p:nvSpPr>
          <p:cNvPr id="19" name="Text Box 62"/>
          <p:cNvSpPr txBox="1">
            <a:spLocks noChangeArrowheads="1"/>
          </p:cNvSpPr>
          <p:nvPr/>
        </p:nvSpPr>
        <p:spPr bwMode="auto">
          <a:xfrm>
            <a:off x="1774825" y="4822474"/>
            <a:ext cx="1535093" cy="245745"/>
          </a:xfrm>
          <a:prstGeom prst="rect">
            <a:avLst/>
          </a:prstGeom>
          <a:noFill/>
          <a:ln w="38100" algn="ctr">
            <a:noFill/>
            <a:miter lim="800000"/>
            <a:tailEnd type="none" w="med" len="lg"/>
          </a:ln>
          <a:effectLst/>
        </p:spPr>
        <p:txBody>
          <a:bodyPr wrap="square"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{0,1,2,3,5,4}</a:t>
            </a:r>
          </a:p>
        </p:txBody>
      </p:sp>
      <p:sp>
        <p:nvSpPr>
          <p:cNvPr id="20" name="Text Box 63"/>
          <p:cNvSpPr txBox="1">
            <a:spLocks noChangeArrowheads="1"/>
          </p:cNvSpPr>
          <p:nvPr/>
        </p:nvSpPr>
        <p:spPr bwMode="auto">
          <a:xfrm>
            <a:off x="3582980" y="4822474"/>
            <a:ext cx="512756" cy="245745"/>
          </a:xfrm>
          <a:prstGeom prst="rect">
            <a:avLst/>
          </a:prstGeom>
          <a:noFill/>
          <a:ln w="38100" algn="ctr">
            <a:noFill/>
            <a:miter lim="800000"/>
            <a:tailEnd type="none" w="med" len="lg"/>
          </a:ln>
          <a:effectLst/>
        </p:spPr>
        <p:txBody>
          <a:bodyPr wrap="square" lIns="0" tIns="0" rIns="0" bIns="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21" name="Text Box 64"/>
          <p:cNvSpPr txBox="1">
            <a:spLocks noChangeArrowheads="1"/>
          </p:cNvSpPr>
          <p:nvPr/>
        </p:nvSpPr>
        <p:spPr bwMode="auto">
          <a:xfrm>
            <a:off x="4452927" y="4835174"/>
            <a:ext cx="2686033" cy="276860"/>
          </a:xfrm>
          <a:prstGeom prst="rect">
            <a:avLst/>
          </a:prstGeom>
          <a:noFill/>
          <a:ln w="38100" algn="ctr">
            <a:noFill/>
            <a:miter lim="800000"/>
            <a:tailEnd type="none" w="med" len="lg"/>
          </a:ln>
          <a:effectLst/>
        </p:spPr>
        <p:txBody>
          <a:bodyPr wrap="square"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  4, 5, 6, 10, 9,</a:t>
            </a:r>
            <a:r>
              <a:rPr lang="en-US" altLang="zh-CN" sz="1600" u="sng" dirty="0">
                <a:solidFill>
                  <a:srgbClr val="000000"/>
                </a:solidFill>
                <a:latin typeface="微软雅黑" panose="020B0503020204020204" charset="-122"/>
                <a:ea typeface="微软雅黑" panose="020B0503020204020204" charset="-122"/>
                <a:cs typeface="Consolas" panose="020B0609020204030204" pitchFamily="49" charset="0"/>
              </a:rPr>
              <a:t> </a:t>
            </a:r>
            <a:r>
              <a:rPr lang="en-US" altLang="zh-CN" u="heavy" dirty="0">
                <a:solidFill>
                  <a:srgbClr val="000000"/>
                </a:solidFill>
                <a:uFill>
                  <a:solidFill>
                    <a:srgbClr val="C00000"/>
                  </a:solidFill>
                </a:uFill>
                <a:latin typeface="微软雅黑" panose="020B0503020204020204" charset="-122"/>
                <a:ea typeface="微软雅黑" panose="020B0503020204020204" charset="-122"/>
                <a:cs typeface="Consolas" panose="020B0609020204030204" pitchFamily="49" charset="0"/>
              </a:rPr>
              <a:t>16</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22" name="Text Box 65"/>
          <p:cNvSpPr txBox="1">
            <a:spLocks noChangeArrowheads="1"/>
          </p:cNvSpPr>
          <p:nvPr/>
        </p:nvSpPr>
        <p:spPr bwMode="auto">
          <a:xfrm>
            <a:off x="7575578" y="4835174"/>
            <a:ext cx="2735265" cy="276860"/>
          </a:xfrm>
          <a:prstGeom prst="rect">
            <a:avLst/>
          </a:prstGeom>
          <a:noFill/>
          <a:ln w="38100" algn="ctr">
            <a:noFill/>
            <a:miter lim="800000"/>
            <a:tailEnd type="none" w="med" len="lg"/>
          </a:ln>
          <a:effectLst/>
        </p:spPr>
        <p:txBody>
          <a:bodyPr wrap="square"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 0, 1, 0,  5,  2,  </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4</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grpSp>
        <p:nvGrpSpPr>
          <p:cNvPr id="23" name="组合 75"/>
          <p:cNvGrpSpPr/>
          <p:nvPr/>
        </p:nvGrpSpPr>
        <p:grpSpPr>
          <a:xfrm>
            <a:off x="6760347" y="5118490"/>
            <a:ext cx="2050297" cy="428628"/>
            <a:chOff x="4521967" y="3212251"/>
            <a:chExt cx="2050297" cy="428628"/>
          </a:xfrm>
        </p:grpSpPr>
        <p:sp>
          <p:nvSpPr>
            <p:cNvPr id="24" name="下箭头 23"/>
            <p:cNvSpPr/>
            <p:nvPr/>
          </p:nvSpPr>
          <p:spPr>
            <a:xfrm>
              <a:off x="4521967" y="3212251"/>
              <a:ext cx="193693" cy="428628"/>
            </a:xfrm>
            <a:prstGeom prst="downArrow">
              <a:avLst/>
            </a:prstGeom>
            <a:gradFill>
              <a:gsLst>
                <a:gs pos="0">
                  <a:srgbClr val="C0262E"/>
                </a:gs>
                <a:gs pos="100000">
                  <a:srgbClr val="CD5158"/>
                </a:gs>
              </a:gsLst>
            </a:gradFill>
          </p:spPr>
          <p:style>
            <a:lnRef idx="0">
              <a:schemeClr val="accent4"/>
            </a:lnRef>
            <a:fillRef idx="3">
              <a:schemeClr val="accent4"/>
            </a:fillRef>
            <a:effectRef idx="3">
              <a:schemeClr val="accent4"/>
            </a:effectRef>
            <a:fontRef idx="minor">
              <a:schemeClr val="lt1"/>
            </a:fontRef>
          </p:style>
          <p:txBody>
            <a:bodyPr rtlCol="0" anchor="ctr"/>
            <a:lstStyle/>
            <a:p>
              <a:pPr algn="l"/>
              <a:endParaRPr lang="zh-CN" altLang="en-US" sz="1600">
                <a:solidFill>
                  <a:srgbClr val="525252"/>
                </a:solidFill>
                <a:latin typeface="Consolas" panose="020B0609020204030204" pitchFamily="49" charset="0"/>
                <a:cs typeface="Consolas" panose="020B0609020204030204" pitchFamily="49" charset="0"/>
              </a:endParaRPr>
            </a:p>
          </p:txBody>
        </p:sp>
        <p:sp>
          <p:nvSpPr>
            <p:cNvPr id="25" name="TextBox 24"/>
            <p:cNvSpPr txBox="1"/>
            <p:nvPr/>
          </p:nvSpPr>
          <p:spPr>
            <a:xfrm>
              <a:off x="4643438" y="3273348"/>
              <a:ext cx="1928826" cy="337185"/>
            </a:xfrm>
            <a:prstGeom prst="rect">
              <a:avLst/>
            </a:prstGeom>
            <a:noFill/>
          </p:spPr>
          <p:txBody>
            <a:bodyPr wrap="square" rtlCol="0">
              <a:spAutoFit/>
            </a:bodyPr>
            <a:lstStyle/>
            <a:p>
              <a:pPr algn="l"/>
              <a:r>
                <a:rPr lang="zh-CN" altLang="en-US" sz="1600" dirty="0">
                  <a:solidFill>
                    <a:srgbClr val="000000"/>
                  </a:solidFill>
                  <a:latin typeface="微软雅黑" panose="020B0503020204020204" charset="-122"/>
                  <a:ea typeface="微软雅黑" panose="020B0503020204020204" charset="-122"/>
                  <a:cs typeface="Consolas" panose="020B0609020204030204" pitchFamily="49" charset="0"/>
                </a:rPr>
                <a:t>最小的顶点：</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6</a:t>
              </a:r>
            </a:p>
          </p:txBody>
        </p:sp>
      </p:grpSp>
      <p:sp>
        <p:nvSpPr>
          <p:cNvPr id="26" name="Text Box 66"/>
          <p:cNvSpPr txBox="1">
            <a:spLocks noChangeArrowheads="1"/>
          </p:cNvSpPr>
          <p:nvPr/>
        </p:nvSpPr>
        <p:spPr bwMode="auto">
          <a:xfrm>
            <a:off x="1774825" y="5719420"/>
            <a:ext cx="1749407" cy="245745"/>
          </a:xfrm>
          <a:prstGeom prst="rect">
            <a:avLst/>
          </a:prstGeom>
          <a:noFill/>
          <a:ln w="38100" algn="ctr">
            <a:noFill/>
            <a:miter lim="800000"/>
            <a:tailEnd type="none" w="med" len="lg"/>
          </a:ln>
          <a:effectLst/>
        </p:spPr>
        <p:txBody>
          <a:bodyPr wrap="square"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{0,1,2,3,5,4,6}</a:t>
            </a:r>
          </a:p>
        </p:txBody>
      </p:sp>
      <p:sp>
        <p:nvSpPr>
          <p:cNvPr id="27" name="Text Box 67"/>
          <p:cNvSpPr txBox="1">
            <a:spLocks noChangeArrowheads="1"/>
          </p:cNvSpPr>
          <p:nvPr/>
        </p:nvSpPr>
        <p:spPr bwMode="auto">
          <a:xfrm>
            <a:off x="3654418" y="5719420"/>
            <a:ext cx="512756" cy="245745"/>
          </a:xfrm>
          <a:prstGeom prst="rect">
            <a:avLst/>
          </a:prstGeom>
          <a:noFill/>
          <a:ln w="38100" algn="ctr">
            <a:noFill/>
            <a:miter lim="800000"/>
            <a:tailEnd type="none" w="med" len="lg"/>
          </a:ln>
          <a:effectLst/>
        </p:spPr>
        <p:txBody>
          <a:bodyPr wrap="square" lIns="0" tIns="0" rIns="0" bIns="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28" name="Text Box 68"/>
          <p:cNvSpPr txBox="1">
            <a:spLocks noChangeArrowheads="1"/>
          </p:cNvSpPr>
          <p:nvPr/>
        </p:nvSpPr>
        <p:spPr bwMode="auto">
          <a:xfrm>
            <a:off x="4452927" y="5732120"/>
            <a:ext cx="2686033" cy="245745"/>
          </a:xfrm>
          <a:prstGeom prst="rect">
            <a:avLst/>
          </a:prstGeom>
          <a:noFill/>
          <a:ln w="38100" algn="ctr">
            <a:noFill/>
            <a:miter lim="800000"/>
            <a:tailEnd type="none" w="med" len="lg"/>
          </a:ln>
          <a:effectLst/>
        </p:spPr>
        <p:txBody>
          <a:bodyPr wrap="square"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  4, 5, 6, 10, 9, 16}</a:t>
            </a:r>
          </a:p>
        </p:txBody>
      </p:sp>
      <p:sp>
        <p:nvSpPr>
          <p:cNvPr id="29" name="Text Box 69"/>
          <p:cNvSpPr txBox="1">
            <a:spLocks noChangeArrowheads="1"/>
          </p:cNvSpPr>
          <p:nvPr/>
        </p:nvSpPr>
        <p:spPr bwMode="auto">
          <a:xfrm>
            <a:off x="7575578" y="5732120"/>
            <a:ext cx="2806703" cy="245745"/>
          </a:xfrm>
          <a:prstGeom prst="rect">
            <a:avLst/>
          </a:prstGeom>
          <a:noFill/>
          <a:ln w="38100" algn="ctr">
            <a:noFill/>
            <a:miter lim="800000"/>
            <a:tailEnd type="none" w="med" len="lg"/>
          </a:ln>
          <a:effectLst/>
        </p:spPr>
        <p:txBody>
          <a:bodyPr wrap="square" lIns="0" tIns="0" rIns="0" bIns="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{0, 0, 1, 0,  5,  2,  4}</a:t>
            </a:r>
          </a:p>
        </p:txBody>
      </p:sp>
      <p:grpSp>
        <p:nvGrpSpPr>
          <p:cNvPr id="30" name="组合 29"/>
          <p:cNvGrpSpPr/>
          <p:nvPr/>
        </p:nvGrpSpPr>
        <p:grpSpPr>
          <a:xfrm>
            <a:off x="5453059" y="6179796"/>
            <a:ext cx="4107685" cy="621015"/>
            <a:chOff x="3929058" y="5214950"/>
            <a:chExt cx="4107685" cy="621015"/>
          </a:xfrm>
        </p:grpSpPr>
        <p:sp>
          <p:nvSpPr>
            <p:cNvPr id="31" name="左大括号 30"/>
            <p:cNvSpPr/>
            <p:nvPr/>
          </p:nvSpPr>
          <p:spPr>
            <a:xfrm rot="16200000">
              <a:off x="5893603" y="3250405"/>
              <a:ext cx="178595" cy="4107685"/>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l"/>
              <a:endParaRPr lang="zh-CN" altLang="en-US">
                <a:solidFill>
                  <a:srgbClr val="0000FF"/>
                </a:solidFill>
                <a:latin typeface="Consolas" panose="020B0609020204030204" pitchFamily="49" charset="0"/>
                <a:cs typeface="Consolas" panose="020B0609020204030204" pitchFamily="49" charset="0"/>
              </a:endParaRPr>
            </a:p>
          </p:txBody>
        </p:sp>
        <p:sp>
          <p:nvSpPr>
            <p:cNvPr id="32" name="TextBox 31"/>
            <p:cNvSpPr txBox="1"/>
            <p:nvPr/>
          </p:nvSpPr>
          <p:spPr>
            <a:xfrm>
              <a:off x="5286380" y="5467665"/>
              <a:ext cx="1571636" cy="368300"/>
            </a:xfrm>
            <a:prstGeom prst="rect">
              <a:avLst/>
            </a:prstGeom>
            <a:noFill/>
          </p:spPr>
          <p:txBody>
            <a:bodyPr wrap="square" rtlCol="0">
              <a:spAutoFit/>
            </a:bodyPr>
            <a:lstStyle/>
            <a:p>
              <a:pPr algn="l"/>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最终结果</a:t>
              </a:r>
            </a:p>
          </p:txBody>
        </p:sp>
      </p:grpSp>
      <p:grpSp>
        <p:nvGrpSpPr>
          <p:cNvPr id="66" name="组合 65"/>
          <p:cNvGrpSpPr/>
          <p:nvPr/>
        </p:nvGrpSpPr>
        <p:grpSpPr>
          <a:xfrm>
            <a:off x="4238613" y="898874"/>
            <a:ext cx="3457575" cy="1951217"/>
            <a:chOff x="2714612" y="323358"/>
            <a:chExt cx="3457575" cy="1951217"/>
          </a:xfrm>
        </p:grpSpPr>
        <p:sp>
          <p:nvSpPr>
            <p:cNvPr id="67" name="Oval 5"/>
            <p:cNvSpPr>
              <a:spLocks noChangeArrowheads="1"/>
            </p:cNvSpPr>
            <p:nvPr>
              <p:custDataLst>
                <p:tags r:id="rId1"/>
              </p:custDataLst>
            </p:nvPr>
          </p:nvSpPr>
          <p:spPr bwMode="auto">
            <a:xfrm>
              <a:off x="2714612" y="1012399"/>
              <a:ext cx="288925" cy="360363"/>
            </a:xfrm>
            <a:prstGeom prst="ellipse">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tailEnd type="none" w="med" len="lg"/>
            </a:ln>
          </p:spPr>
          <p:style>
            <a:lnRef idx="1">
              <a:schemeClr val="dk1"/>
            </a:lnRef>
            <a:fillRef idx="2">
              <a:schemeClr val="dk1"/>
            </a:fillRef>
            <a:effectRef idx="1">
              <a:schemeClr val="dk1"/>
            </a:effectRef>
            <a:fontRef idx="minor">
              <a:schemeClr val="dk1"/>
            </a:fontRef>
          </p:style>
          <p:txBody>
            <a:bodyPr wrap="none" anchor="ctr"/>
            <a:lstStyle/>
            <a:p>
              <a:pPr algn="ctr">
                <a:lnSpc>
                  <a:spcPts val="2400"/>
                </a:lnSpc>
                <a:spcBef>
                  <a:spcPct val="0"/>
                </a:spcBef>
              </a:pPr>
              <a:r>
                <a:rPr lang="en-US" altLang="zh-CN" dirty="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68" name="Oval 6"/>
            <p:cNvSpPr>
              <a:spLocks noChangeArrowheads="1"/>
            </p:cNvSpPr>
            <p:nvPr>
              <p:custDataLst>
                <p:tags r:id="rId2"/>
              </p:custDataLst>
            </p:nvPr>
          </p:nvSpPr>
          <p:spPr bwMode="auto">
            <a:xfrm>
              <a:off x="3435337" y="436137"/>
              <a:ext cx="288925" cy="360362"/>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dirty="0">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69" name="Oval 7"/>
            <p:cNvSpPr>
              <a:spLocks noChangeArrowheads="1"/>
            </p:cNvSpPr>
            <p:nvPr>
              <p:custDataLst>
                <p:tags r:id="rId3"/>
              </p:custDataLst>
            </p:nvPr>
          </p:nvSpPr>
          <p:spPr bwMode="auto">
            <a:xfrm>
              <a:off x="3506774" y="1660099"/>
              <a:ext cx="288925"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3</a:t>
              </a:r>
            </a:p>
          </p:txBody>
        </p:sp>
        <p:sp>
          <p:nvSpPr>
            <p:cNvPr id="70" name="Oval 8"/>
            <p:cNvSpPr>
              <a:spLocks noChangeArrowheads="1"/>
            </p:cNvSpPr>
            <p:nvPr>
              <p:custDataLst>
                <p:tags r:id="rId4"/>
              </p:custDataLst>
            </p:nvPr>
          </p:nvSpPr>
          <p:spPr bwMode="auto">
            <a:xfrm>
              <a:off x="4156062" y="1012399"/>
              <a:ext cx="288925"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dirty="0">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71" name="Oval 9"/>
            <p:cNvSpPr>
              <a:spLocks noChangeArrowheads="1"/>
            </p:cNvSpPr>
            <p:nvPr>
              <p:custDataLst>
                <p:tags r:id="rId5"/>
              </p:custDataLst>
            </p:nvPr>
          </p:nvSpPr>
          <p:spPr bwMode="auto">
            <a:xfrm>
              <a:off x="5091099" y="436137"/>
              <a:ext cx="288925" cy="360362"/>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4</a:t>
              </a:r>
            </a:p>
          </p:txBody>
        </p:sp>
        <p:sp>
          <p:nvSpPr>
            <p:cNvPr id="72" name="Oval 10"/>
            <p:cNvSpPr>
              <a:spLocks noChangeArrowheads="1"/>
            </p:cNvSpPr>
            <p:nvPr>
              <p:custDataLst>
                <p:tags r:id="rId6"/>
              </p:custDataLst>
            </p:nvPr>
          </p:nvSpPr>
          <p:spPr bwMode="auto">
            <a:xfrm>
              <a:off x="5091099" y="1660099"/>
              <a:ext cx="288925"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5</a:t>
              </a:r>
            </a:p>
          </p:txBody>
        </p:sp>
        <p:sp>
          <p:nvSpPr>
            <p:cNvPr id="73" name="Oval 11"/>
            <p:cNvSpPr>
              <a:spLocks noChangeArrowheads="1"/>
            </p:cNvSpPr>
            <p:nvPr>
              <p:custDataLst>
                <p:tags r:id="rId7"/>
              </p:custDataLst>
            </p:nvPr>
          </p:nvSpPr>
          <p:spPr bwMode="auto">
            <a:xfrm>
              <a:off x="5883262" y="1083837"/>
              <a:ext cx="288925" cy="360362"/>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6</a:t>
              </a:r>
            </a:p>
          </p:txBody>
        </p:sp>
        <p:sp>
          <p:nvSpPr>
            <p:cNvPr id="74" name="Freeform 12"/>
            <p:cNvSpPr/>
            <p:nvPr>
              <p:custDataLst>
                <p:tags r:id="rId8"/>
              </p:custDataLst>
            </p:nvPr>
          </p:nvSpPr>
          <p:spPr bwMode="auto">
            <a:xfrm>
              <a:off x="2965437" y="679024"/>
              <a:ext cx="469900" cy="381000"/>
            </a:xfrm>
            <a:custGeom>
              <a:avLst/>
              <a:gdLst/>
              <a:ahLst/>
              <a:cxnLst>
                <a:cxn ang="0">
                  <a:pos x="0" y="240"/>
                </a:cxn>
                <a:cxn ang="0">
                  <a:pos x="296" y="0"/>
                </a:cxn>
              </a:cxnLst>
              <a:rect l="0" t="0" r="r" b="b"/>
              <a:pathLst>
                <a:path w="296" h="240">
                  <a:moveTo>
                    <a:pt x="0" y="240"/>
                  </a:moveTo>
                  <a:lnTo>
                    <a:pt x="296"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75" name="Line 13"/>
            <p:cNvSpPr>
              <a:spLocks noChangeShapeType="1"/>
            </p:cNvSpPr>
            <p:nvPr>
              <p:custDataLst>
                <p:tags r:id="rId9"/>
              </p:custDataLst>
            </p:nvPr>
          </p:nvSpPr>
          <p:spPr bwMode="auto">
            <a:xfrm>
              <a:off x="3003537" y="1228299"/>
              <a:ext cx="1152525"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76" name="Line 14"/>
            <p:cNvSpPr>
              <a:spLocks noChangeShapeType="1"/>
            </p:cNvSpPr>
            <p:nvPr>
              <p:custDataLst>
                <p:tags r:id="rId10"/>
              </p:custDataLst>
            </p:nvPr>
          </p:nvSpPr>
          <p:spPr bwMode="auto">
            <a:xfrm>
              <a:off x="2944799" y="1337837"/>
              <a:ext cx="574675" cy="4318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77" name="Line 15"/>
            <p:cNvSpPr>
              <a:spLocks noChangeShapeType="1"/>
            </p:cNvSpPr>
            <p:nvPr>
              <p:custDataLst>
                <p:tags r:id="rId11"/>
              </p:custDataLst>
            </p:nvPr>
          </p:nvSpPr>
          <p:spPr bwMode="auto">
            <a:xfrm>
              <a:off x="3724262" y="580599"/>
              <a:ext cx="1366837"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78" name="Line 16"/>
            <p:cNvSpPr>
              <a:spLocks noChangeShapeType="1"/>
            </p:cNvSpPr>
            <p:nvPr>
              <p:custDataLst>
                <p:tags r:id="rId12"/>
              </p:custDataLst>
            </p:nvPr>
          </p:nvSpPr>
          <p:spPr bwMode="auto">
            <a:xfrm>
              <a:off x="3795699" y="1875999"/>
              <a:ext cx="1295400"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79" name="Freeform 17"/>
            <p:cNvSpPr/>
            <p:nvPr>
              <p:custDataLst>
                <p:tags r:id="rId13"/>
              </p:custDataLst>
            </p:nvPr>
          </p:nvSpPr>
          <p:spPr bwMode="auto">
            <a:xfrm>
              <a:off x="3737503" y="1339929"/>
              <a:ext cx="469900" cy="407987"/>
            </a:xfrm>
            <a:custGeom>
              <a:avLst/>
              <a:gdLst/>
              <a:ahLst/>
              <a:cxnLst>
                <a:cxn ang="0">
                  <a:pos x="0" y="257"/>
                </a:cxn>
                <a:cxn ang="0">
                  <a:pos x="296" y="0"/>
                </a:cxn>
              </a:cxnLst>
              <a:rect l="0" t="0" r="r" b="b"/>
              <a:pathLst>
                <a:path w="296" h="257">
                  <a:moveTo>
                    <a:pt x="0" y="257"/>
                  </a:moveTo>
                  <a:lnTo>
                    <a:pt x="296"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80" name="Line 18"/>
            <p:cNvSpPr>
              <a:spLocks noChangeShapeType="1"/>
            </p:cNvSpPr>
            <p:nvPr>
              <p:custDataLst>
                <p:tags r:id="rId14"/>
              </p:custDataLst>
            </p:nvPr>
          </p:nvSpPr>
          <p:spPr bwMode="auto">
            <a:xfrm>
              <a:off x="3698862" y="723474"/>
              <a:ext cx="503237" cy="360363"/>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81" name="Freeform 19"/>
            <p:cNvSpPr/>
            <p:nvPr>
              <p:custDataLst>
                <p:tags r:id="rId15"/>
              </p:custDataLst>
            </p:nvPr>
          </p:nvSpPr>
          <p:spPr bwMode="auto">
            <a:xfrm>
              <a:off x="4451337" y="725062"/>
              <a:ext cx="639762" cy="411162"/>
            </a:xfrm>
            <a:custGeom>
              <a:avLst/>
              <a:gdLst/>
              <a:ahLst/>
              <a:cxnLst>
                <a:cxn ang="0">
                  <a:pos x="0" y="259"/>
                </a:cxn>
                <a:cxn ang="0">
                  <a:pos x="403" y="0"/>
                </a:cxn>
              </a:cxnLst>
              <a:rect l="0" t="0" r="r" b="b"/>
              <a:pathLst>
                <a:path w="403" h="259">
                  <a:moveTo>
                    <a:pt x="0" y="259"/>
                  </a:moveTo>
                  <a:lnTo>
                    <a:pt x="403"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82" name="Line 20"/>
            <p:cNvSpPr>
              <a:spLocks noChangeShapeType="1"/>
            </p:cNvSpPr>
            <p:nvPr>
              <p:custDataLst>
                <p:tags r:id="rId16"/>
              </p:custDataLst>
            </p:nvPr>
          </p:nvSpPr>
          <p:spPr bwMode="auto">
            <a:xfrm>
              <a:off x="4443399" y="1299737"/>
              <a:ext cx="647700" cy="4318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83" name="Line 21"/>
            <p:cNvSpPr>
              <a:spLocks noChangeShapeType="1"/>
            </p:cNvSpPr>
            <p:nvPr>
              <p:custDataLst>
                <p:tags r:id="rId17"/>
              </p:custDataLst>
            </p:nvPr>
          </p:nvSpPr>
          <p:spPr bwMode="auto">
            <a:xfrm flipV="1">
              <a:off x="5235562" y="796499"/>
              <a:ext cx="0" cy="8636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84" name="Line 22"/>
            <p:cNvSpPr>
              <a:spLocks noChangeShapeType="1"/>
            </p:cNvSpPr>
            <p:nvPr>
              <p:custDataLst>
                <p:tags r:id="rId18"/>
              </p:custDataLst>
            </p:nvPr>
          </p:nvSpPr>
          <p:spPr bwMode="auto">
            <a:xfrm flipV="1">
              <a:off x="5380024" y="1398162"/>
              <a:ext cx="576263" cy="4318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85" name="Line 23"/>
            <p:cNvSpPr>
              <a:spLocks noChangeShapeType="1"/>
            </p:cNvSpPr>
            <p:nvPr>
              <p:custDataLst>
                <p:tags r:id="rId19"/>
              </p:custDataLst>
            </p:nvPr>
          </p:nvSpPr>
          <p:spPr bwMode="auto">
            <a:xfrm>
              <a:off x="5380024" y="626637"/>
              <a:ext cx="576263" cy="503237"/>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86" name="Text Box 24"/>
            <p:cNvSpPr txBox="1">
              <a:spLocks noChangeArrowheads="1"/>
            </p:cNvSpPr>
            <p:nvPr/>
          </p:nvSpPr>
          <p:spPr bwMode="auto">
            <a:xfrm>
              <a:off x="2924166" y="590116"/>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87" name="Text Box 26"/>
            <p:cNvSpPr txBox="1">
              <a:spLocks noChangeArrowheads="1"/>
            </p:cNvSpPr>
            <p:nvPr/>
          </p:nvSpPr>
          <p:spPr bwMode="auto">
            <a:xfrm>
              <a:off x="4400518" y="721850"/>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88" name="Text Box 27"/>
            <p:cNvSpPr txBox="1">
              <a:spLocks noChangeArrowheads="1"/>
            </p:cNvSpPr>
            <p:nvPr/>
          </p:nvSpPr>
          <p:spPr bwMode="auto">
            <a:xfrm>
              <a:off x="5116499" y="1001287"/>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89" name="Text Box 28"/>
            <p:cNvSpPr txBox="1">
              <a:spLocks noChangeArrowheads="1"/>
            </p:cNvSpPr>
            <p:nvPr/>
          </p:nvSpPr>
          <p:spPr bwMode="auto">
            <a:xfrm>
              <a:off x="5512851" y="582691"/>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90" name="Text Box 29"/>
            <p:cNvSpPr txBox="1">
              <a:spLocks noChangeArrowheads="1"/>
            </p:cNvSpPr>
            <p:nvPr/>
          </p:nvSpPr>
          <p:spPr bwMode="auto">
            <a:xfrm>
              <a:off x="5537187" y="1550020"/>
              <a:ext cx="433387" cy="337185"/>
            </a:xfrm>
            <a:prstGeom prst="rect">
              <a:avLst/>
            </a:prstGeom>
            <a:noFill/>
            <a:ln w="19050" algn="ctr">
              <a:noFill/>
              <a:miter lim="800000"/>
              <a:tailEnd type="none" w="med" len="lg"/>
            </a:ln>
            <a:effectLst/>
          </p:spPr>
          <p:txBody>
            <a:bodyPr>
              <a:spAutoFit/>
            </a:bodyPr>
            <a:lstStyle/>
            <a:p>
              <a:pPr algn="ct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8</a:t>
              </a:r>
            </a:p>
          </p:txBody>
        </p:sp>
        <p:sp>
          <p:nvSpPr>
            <p:cNvPr id="91" name="Text Box 30"/>
            <p:cNvSpPr txBox="1">
              <a:spLocks noChangeArrowheads="1"/>
            </p:cNvSpPr>
            <p:nvPr/>
          </p:nvSpPr>
          <p:spPr bwMode="auto">
            <a:xfrm>
              <a:off x="4210051" y="1937390"/>
              <a:ext cx="433387"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5</a:t>
              </a:r>
            </a:p>
          </p:txBody>
        </p:sp>
        <p:sp>
          <p:nvSpPr>
            <p:cNvPr id="92" name="Text Box 31"/>
            <p:cNvSpPr txBox="1">
              <a:spLocks noChangeArrowheads="1"/>
            </p:cNvSpPr>
            <p:nvPr/>
          </p:nvSpPr>
          <p:spPr bwMode="auto">
            <a:xfrm>
              <a:off x="2859074" y="1457927"/>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93" name="Text Box 32"/>
            <p:cNvSpPr txBox="1">
              <a:spLocks noChangeArrowheads="1"/>
            </p:cNvSpPr>
            <p:nvPr/>
          </p:nvSpPr>
          <p:spPr bwMode="auto">
            <a:xfrm>
              <a:off x="3290874" y="971069"/>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94" name="Text Box 33"/>
            <p:cNvSpPr txBox="1">
              <a:spLocks noChangeArrowheads="1"/>
            </p:cNvSpPr>
            <p:nvPr/>
          </p:nvSpPr>
          <p:spPr bwMode="auto">
            <a:xfrm>
              <a:off x="3895162" y="1547655"/>
              <a:ext cx="298450" cy="245745"/>
            </a:xfrm>
            <a:prstGeom prst="rect">
              <a:avLst/>
            </a:prstGeom>
            <a:noFill/>
            <a:ln w="19050" algn="ctr">
              <a:noFill/>
              <a:miter lim="800000"/>
              <a:tailEnd type="none" w="med" len="lg"/>
            </a:ln>
            <a:effectLst/>
          </p:spPr>
          <p:txBody>
            <a:bodyPr lIns="0" tIns="0" rIns="0" bIns="0">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95" name="Text Box 34"/>
            <p:cNvSpPr txBox="1">
              <a:spLocks noChangeArrowheads="1"/>
            </p:cNvSpPr>
            <p:nvPr/>
          </p:nvSpPr>
          <p:spPr bwMode="auto">
            <a:xfrm>
              <a:off x="4419661" y="1456424"/>
              <a:ext cx="433387"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96" name="Text Box 35"/>
            <p:cNvSpPr txBox="1">
              <a:spLocks noChangeArrowheads="1"/>
            </p:cNvSpPr>
            <p:nvPr/>
          </p:nvSpPr>
          <p:spPr bwMode="auto">
            <a:xfrm>
              <a:off x="3856034" y="714356"/>
              <a:ext cx="287338" cy="245745"/>
            </a:xfrm>
            <a:prstGeom prst="rect">
              <a:avLst/>
            </a:prstGeom>
            <a:noFill/>
            <a:ln w="19050" algn="ctr">
              <a:noFill/>
              <a:miter lim="800000"/>
              <a:tailEnd type="none" w="med" len="lg"/>
            </a:ln>
            <a:effectLst/>
          </p:spPr>
          <p:txBody>
            <a:bodyPr lIns="0" tIns="0" rIns="0" bIns="0">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97" name="Text Box 26"/>
            <p:cNvSpPr txBox="1">
              <a:spLocks noChangeArrowheads="1"/>
            </p:cNvSpPr>
            <p:nvPr/>
          </p:nvSpPr>
          <p:spPr bwMode="auto">
            <a:xfrm>
              <a:off x="4143372" y="323358"/>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7</a:t>
              </a:r>
            </a:p>
          </p:txBody>
        </p:sp>
      </p:grpSp>
      <p:sp>
        <p:nvSpPr>
          <p:cNvPr id="98" name="Text Box 37"/>
          <p:cNvSpPr txBox="1">
            <a:spLocks noChangeArrowheads="1"/>
          </p:cNvSpPr>
          <p:nvPr/>
        </p:nvSpPr>
        <p:spPr bwMode="auto">
          <a:xfrm>
            <a:off x="1919289" y="2870887"/>
            <a:ext cx="8208963" cy="312420"/>
          </a:xfrm>
          <a:prstGeom prst="rect">
            <a:avLst/>
          </a:prstGeom>
          <a:noFill/>
          <a:ln w="19050" algn="ctr">
            <a:noFill/>
            <a:miter lim="800000"/>
            <a:tailEnd type="none" w="med" len="lg"/>
          </a:ln>
          <a:effectLst/>
        </p:spPr>
        <p:txBody>
          <a:bodyPr>
            <a:spAutoFit/>
          </a:bodyPr>
          <a:lstStyle/>
          <a:p>
            <a:pPr algn="l">
              <a:lnSpc>
                <a:spcPct val="80000"/>
              </a:lnSpc>
            </a:pPr>
            <a:r>
              <a:rPr kumimoji="1" lang="en-US" altLang="zh-CN">
                <a:solidFill>
                  <a:srgbClr val="000000"/>
                </a:solidFill>
                <a:latin typeface="微软雅黑" panose="020B0503020204020204" charset="-122"/>
                <a:ea typeface="微软雅黑" panose="020B0503020204020204" charset="-122"/>
                <a:cs typeface="Consolas" panose="020B0609020204030204" pitchFamily="49" charset="0"/>
              </a:rPr>
              <a:t>S	     U	                dist[]                  path[]</a:t>
            </a:r>
          </a:p>
        </p:txBody>
      </p:sp>
      <p:sp>
        <p:nvSpPr>
          <p:cNvPr id="99" name="Text Box 40"/>
          <p:cNvSpPr txBox="1">
            <a:spLocks noChangeArrowheads="1"/>
          </p:cNvSpPr>
          <p:nvPr/>
        </p:nvSpPr>
        <p:spPr bwMode="auto">
          <a:xfrm>
            <a:off x="5024430" y="3342375"/>
            <a:ext cx="2357454" cy="245745"/>
          </a:xfrm>
          <a:prstGeom prst="rect">
            <a:avLst/>
          </a:prstGeom>
          <a:noFill/>
          <a:ln w="19050" algn="ctr">
            <a:noFill/>
            <a:miter lim="800000"/>
            <a:tailEnd type="none" w="med" len="lg"/>
          </a:ln>
          <a:effectLst/>
        </p:spPr>
        <p:txBody>
          <a:bodyPr wrap="square" lIns="0" tIns="0" rIns="0" bIns="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0   1  </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2  </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3  4  5  </a:t>
            </a: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100" name="Text Box 41"/>
          <p:cNvSpPr txBox="1">
            <a:spLocks noChangeArrowheads="1"/>
          </p:cNvSpPr>
          <p:nvPr/>
        </p:nvSpPr>
        <p:spPr bwMode="auto">
          <a:xfrm>
            <a:off x="7753328" y="3342375"/>
            <a:ext cx="2628952" cy="245745"/>
          </a:xfrm>
          <a:prstGeom prst="rect">
            <a:avLst/>
          </a:prstGeom>
          <a:noFill/>
          <a:ln w="19050" algn="ctr">
            <a:noFill/>
            <a:miter lim="800000"/>
            <a:tailEnd type="none" w="med" len="lg"/>
          </a:ln>
          <a:effectLst/>
        </p:spPr>
        <p:txBody>
          <a:bodyPr wrap="square" lIns="0" tIns="0" rIns="0" bIns="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0  1  2  3   4   5   6</a:t>
            </a:r>
          </a:p>
        </p:txBody>
      </p:sp>
      <p:sp>
        <p:nvSpPr>
          <p:cNvPr id="101" name="文本框 100"/>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charset="-122"/>
                <a:ea typeface="微软雅黑" panose="020B0503020204020204" charset="-122"/>
                <a:cs typeface="Arial" panose="020B0604020202020204"/>
              </a:rPr>
              <a:t>示例</a:t>
            </a:r>
            <a:endParaRPr lang="zh-CN" altLang="en-US" sz="2400" dirty="0">
              <a:solidFill>
                <a:schemeClr val="accent1"/>
              </a:solidFill>
              <a:latin typeface="微软雅黑" panose="020B0503020204020204" charset="-122"/>
              <a:ea typeface="微软雅黑" panose="020B0503020204020204"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left)">
                                      <p:cBhvr>
                                        <p:cTn id="7" dur="500"/>
                                        <p:tgtEl>
                                          <p:spTgt spid="10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98"/>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00"/>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6" grpId="0" bldLvl="0" animBg="1"/>
      <p:bldP spid="27" grpId="0" bldLvl="0" animBg="1"/>
      <p:bldP spid="28" grpId="0" bldLvl="0" animBg="1"/>
      <p:bldP spid="29" grpId="0" bldLvl="0" animBg="1"/>
      <p:bldP spid="98" grpId="0" bldLvl="0" animBg="1"/>
      <p:bldP spid="99" grpId="0" bldLvl="0" animBg="1"/>
      <p:bldP spid="100" grpId="0" bldLvl="0" animBg="1"/>
      <p:bldP spid="10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a:spLocks noChangeArrowheads="1"/>
          </p:cNvSpPr>
          <p:nvPr/>
        </p:nvSpPr>
        <p:spPr bwMode="auto">
          <a:xfrm>
            <a:off x="1557310" y="2120730"/>
            <a:ext cx="3676646" cy="276860"/>
          </a:xfrm>
          <a:prstGeom prst="rect">
            <a:avLst/>
          </a:prstGeom>
          <a:noFill/>
          <a:ln w="28575" algn="ctr">
            <a:noFill/>
            <a:miter lim="800000"/>
          </a:ln>
          <a:effectLst/>
        </p:spPr>
        <p:txBody>
          <a:bodyPr wrap="square" lIns="0" tIns="0" rIns="0" bIns="0">
            <a:spAutoFit/>
          </a:bodyPr>
          <a:lstStyle/>
          <a:p>
            <a:pPr algn="l">
              <a:lnSpc>
                <a:spcPct val="100000"/>
              </a:lnSpc>
            </a:pPr>
            <a:r>
              <a:rPr lang="zh-CN" altLang="en-US">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求</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0 </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lang="en-US" altLang="zh-CN">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6</a:t>
            </a:r>
            <a:r>
              <a:rPr lang="zh-CN" altLang="en-US">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的</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最短路径长度：</a:t>
            </a:r>
            <a:endParaRPr lang="zh-CN" altLang="en-US" dirty="0">
              <a:solidFill>
                <a:srgbClr val="000000"/>
              </a:solidFill>
              <a:latin typeface="微软雅黑" panose="020B0503020204020204" charset="-122"/>
              <a:ea typeface="微软雅黑" panose="020B0503020204020204" charset="-122"/>
              <a:cs typeface="Consolas" panose="020B0609020204030204" pitchFamily="49" charset="0"/>
            </a:endParaRPr>
          </a:p>
        </p:txBody>
      </p:sp>
      <p:sp>
        <p:nvSpPr>
          <p:cNvPr id="37" name="Text Box 41"/>
          <p:cNvSpPr txBox="1">
            <a:spLocks noChangeArrowheads="1"/>
          </p:cNvSpPr>
          <p:nvPr/>
        </p:nvSpPr>
        <p:spPr bwMode="auto">
          <a:xfrm>
            <a:off x="1949457" y="5430650"/>
            <a:ext cx="2447925" cy="967740"/>
          </a:xfrm>
          <a:prstGeom prst="rect">
            <a:avLst/>
          </a:prstGeom>
          <a:noFill/>
          <a:ln w="28575" algn="ctr">
            <a:noFill/>
            <a:miter lim="800000"/>
          </a:ln>
          <a:effectLst/>
        </p:spPr>
        <p:txBody>
          <a:bodyPr lIns="0" tIns="0" rIns="0" bIns="0">
            <a:spAutoFit/>
          </a:bodyPr>
          <a:lstStyle/>
          <a:p>
            <a:pPr algn="l">
              <a:lnSpc>
                <a:spcPct val="70000"/>
              </a:lnSpc>
            </a:pP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path[6]=4</a:t>
            </a:r>
          </a:p>
          <a:p>
            <a:pPr algn="l">
              <a:lnSpc>
                <a:spcPct val="70000"/>
              </a:lnSpc>
            </a:pP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path[4]=5</a:t>
            </a:r>
          </a:p>
          <a:p>
            <a:pPr algn="l">
              <a:lnSpc>
                <a:spcPct val="70000"/>
              </a:lnSpc>
            </a:pP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path[5]=2</a:t>
            </a:r>
          </a:p>
          <a:p>
            <a:pPr algn="l">
              <a:lnSpc>
                <a:spcPct val="70000"/>
              </a:lnSpc>
            </a:pP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path[2]=1</a:t>
            </a:r>
          </a:p>
          <a:p>
            <a:pPr algn="l">
              <a:lnSpc>
                <a:spcPct val="70000"/>
              </a:lnSpc>
            </a:pP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path[1]=0</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到源点</a:t>
            </a:r>
          </a:p>
        </p:txBody>
      </p:sp>
      <p:sp>
        <p:nvSpPr>
          <p:cNvPr id="38" name="TextBox 37"/>
          <p:cNvSpPr txBox="1"/>
          <p:nvPr/>
        </p:nvSpPr>
        <p:spPr>
          <a:xfrm>
            <a:off x="1458908" y="3959481"/>
            <a:ext cx="3429024" cy="368300"/>
          </a:xfrm>
          <a:prstGeom prst="rect">
            <a:avLst/>
          </a:prstGeom>
          <a:noFill/>
        </p:spPr>
        <p:txBody>
          <a:bodyPr wrap="square" rtlCol="0">
            <a:spAutoFit/>
          </a:bodyPr>
          <a:lstStyle/>
          <a:p>
            <a:pPr algn="l">
              <a:lnSpc>
                <a:spcPct val="100000"/>
              </a:lnSpc>
            </a:pPr>
            <a:r>
              <a:rPr lang="en-US" altLang="zh-CN">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lang="zh-CN" altLang="en-US">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求</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0 </a:t>
            </a:r>
            <a:r>
              <a:rPr lang="en-US" altLang="zh-CN">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 6</a:t>
            </a:r>
            <a:r>
              <a:rPr lang="zh-CN" altLang="en-US">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的</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最短路径：</a:t>
            </a:r>
            <a:endParaRPr lang="zh-CN" altLang="en-US" dirty="0">
              <a:solidFill>
                <a:srgbClr val="000000"/>
              </a:solidFill>
              <a:latin typeface="微软雅黑" panose="020B0503020204020204" charset="-122"/>
              <a:ea typeface="微软雅黑" panose="020B0503020204020204" charset="-122"/>
              <a:cs typeface="Consolas" panose="020B0609020204030204" pitchFamily="49" charset="0"/>
            </a:endParaRPr>
          </a:p>
        </p:txBody>
      </p:sp>
      <p:grpSp>
        <p:nvGrpSpPr>
          <p:cNvPr id="39" name="组合 38"/>
          <p:cNvGrpSpPr/>
          <p:nvPr/>
        </p:nvGrpSpPr>
        <p:grpSpPr>
          <a:xfrm>
            <a:off x="2000276" y="2487801"/>
            <a:ext cx="3884957" cy="637317"/>
            <a:chOff x="827089" y="671436"/>
            <a:chExt cx="3486124" cy="637317"/>
          </a:xfrm>
        </p:grpSpPr>
        <p:sp>
          <p:nvSpPr>
            <p:cNvPr id="40" name="Text Box 7"/>
            <p:cNvSpPr txBox="1">
              <a:spLocks noChangeArrowheads="1"/>
            </p:cNvSpPr>
            <p:nvPr/>
          </p:nvSpPr>
          <p:spPr bwMode="auto">
            <a:xfrm>
              <a:off x="827089" y="1031893"/>
              <a:ext cx="3486124" cy="276860"/>
            </a:xfrm>
            <a:prstGeom prst="rect">
              <a:avLst/>
            </a:prstGeom>
            <a:noFill/>
            <a:ln w="38100" algn="ctr">
              <a:noFill/>
              <a:miter lim="800000"/>
              <a:tailEnd type="none" w="med" len="lg"/>
            </a:ln>
            <a:effectLst/>
          </p:spPr>
          <p:txBody>
            <a:bodyPr wrap="square" lIns="0" tIns="0" rIns="0" bIns="0">
              <a:spAutoFit/>
            </a:bodyPr>
            <a:lstStyle/>
            <a:p>
              <a:pPr algn="l"/>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dist={0,  4, 5, 6, 10, 9, 16}</a:t>
              </a:r>
            </a:p>
          </p:txBody>
        </p:sp>
        <p:sp>
          <p:nvSpPr>
            <p:cNvPr id="41" name="TextBox 40"/>
            <p:cNvSpPr txBox="1"/>
            <p:nvPr/>
          </p:nvSpPr>
          <p:spPr>
            <a:xfrm>
              <a:off x="1384254" y="671436"/>
              <a:ext cx="2667412" cy="368300"/>
            </a:xfrm>
            <a:prstGeom prst="rect">
              <a:avLst/>
            </a:prstGeom>
            <a:noFill/>
          </p:spPr>
          <p:txBody>
            <a:bodyPr wrap="square" rtlCol="0">
              <a:spAutoFit/>
            </a:bodyPr>
            <a:lstStyle/>
            <a:p>
              <a:pPr algn="l"/>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0   1  2  3  4   5  6</a:t>
              </a:r>
            </a:p>
          </p:txBody>
        </p:sp>
      </p:grpSp>
      <p:grpSp>
        <p:nvGrpSpPr>
          <p:cNvPr id="42" name="组合 41"/>
          <p:cNvGrpSpPr/>
          <p:nvPr/>
        </p:nvGrpSpPr>
        <p:grpSpPr>
          <a:xfrm>
            <a:off x="3524850" y="3181881"/>
            <a:ext cx="3786214" cy="624507"/>
            <a:chOff x="500034" y="1198939"/>
            <a:chExt cx="3786214" cy="624507"/>
          </a:xfrm>
        </p:grpSpPr>
        <p:sp>
          <p:nvSpPr>
            <p:cNvPr id="43" name="Text Box 40"/>
            <p:cNvSpPr txBox="1">
              <a:spLocks noChangeArrowheads="1"/>
            </p:cNvSpPr>
            <p:nvPr/>
          </p:nvSpPr>
          <p:spPr bwMode="auto">
            <a:xfrm>
              <a:off x="500034" y="1657711"/>
              <a:ext cx="3786214" cy="165735"/>
            </a:xfrm>
            <a:prstGeom prst="rect">
              <a:avLst/>
            </a:prstGeom>
            <a:noFill/>
            <a:ln w="28575" algn="ctr">
              <a:noFill/>
              <a:miter lim="800000"/>
            </a:ln>
            <a:effectLst/>
          </p:spPr>
          <p:txBody>
            <a:bodyPr wrap="square" lIns="0" tIns="0" rIns="0" bIns="0">
              <a:spAutoFit/>
            </a:bodyPr>
            <a:lstStyle/>
            <a:p>
              <a:pPr algn="l">
                <a:lnSpc>
                  <a:spcPct val="60000"/>
                </a:lnSpc>
              </a:pP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从</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顶点</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0</a:t>
              </a:r>
              <a:r>
                <a:rPr lang="en-US" altLang="zh-CN">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6</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的最短路径长度为</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16</a:t>
              </a:r>
            </a:p>
          </p:txBody>
        </p:sp>
        <p:cxnSp>
          <p:nvCxnSpPr>
            <p:cNvPr id="44" name="直接箭头连接符 43"/>
            <p:cNvCxnSpPr/>
            <p:nvPr>
              <p:custDataLst>
                <p:tags r:id="rId20"/>
              </p:custDataLst>
            </p:nvPr>
          </p:nvCxnSpPr>
          <p:spPr>
            <a:xfrm rot="5400000" flipH="1" flipV="1">
              <a:off x="2209970" y="1396145"/>
              <a:ext cx="396000" cy="1588"/>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1914500" y="4364045"/>
            <a:ext cx="3970734" cy="636089"/>
            <a:chOff x="785786" y="2047614"/>
            <a:chExt cx="3429024" cy="636089"/>
          </a:xfrm>
        </p:grpSpPr>
        <p:sp>
          <p:nvSpPr>
            <p:cNvPr id="46" name="Text Box 7"/>
            <p:cNvSpPr txBox="1">
              <a:spLocks noChangeArrowheads="1"/>
            </p:cNvSpPr>
            <p:nvPr/>
          </p:nvSpPr>
          <p:spPr bwMode="auto">
            <a:xfrm>
              <a:off x="785786" y="2406843"/>
              <a:ext cx="3429024" cy="276860"/>
            </a:xfrm>
            <a:prstGeom prst="rect">
              <a:avLst/>
            </a:prstGeom>
            <a:noFill/>
            <a:ln w="38100" algn="ctr">
              <a:noFill/>
              <a:miter lim="800000"/>
              <a:tailEnd type="none" w="med" len="lg"/>
            </a:ln>
            <a:effectLst/>
          </p:spPr>
          <p:txBody>
            <a:bodyPr wrap="square" lIns="0" tIns="0" rIns="0" bIns="0">
              <a:spAutoFit/>
            </a:bodyPr>
            <a:lstStyle/>
            <a:p>
              <a:pPr algn="l"/>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path={0, 0, 1, 0,  5,  2,  4}</a:t>
              </a:r>
            </a:p>
          </p:txBody>
        </p:sp>
        <p:sp>
          <p:nvSpPr>
            <p:cNvPr id="47" name="TextBox 46"/>
            <p:cNvSpPr txBox="1"/>
            <p:nvPr/>
          </p:nvSpPr>
          <p:spPr>
            <a:xfrm>
              <a:off x="1355960" y="2047614"/>
              <a:ext cx="2739376" cy="368300"/>
            </a:xfrm>
            <a:prstGeom prst="rect">
              <a:avLst/>
            </a:prstGeom>
            <a:noFill/>
          </p:spPr>
          <p:txBody>
            <a:bodyPr wrap="square" rtlCol="0">
              <a:spAutoFit/>
            </a:bodyPr>
            <a:lstStyle/>
            <a:p>
              <a:pPr algn="l"/>
              <a:r>
                <a:rPr lang="en-US" altLang="zh-CN">
                  <a:solidFill>
                    <a:srgbClr val="000000"/>
                  </a:solidFill>
                  <a:latin typeface="微软雅黑" panose="020B0503020204020204" charset="-122"/>
                  <a:ea typeface="微软雅黑" panose="020B0503020204020204" charset="-122"/>
                  <a:cs typeface="Consolas" panose="020B0609020204030204" pitchFamily="49" charset="0"/>
                </a:rPr>
                <a:t>0  1  </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2  3   4   5   6</a:t>
              </a:r>
            </a:p>
          </p:txBody>
        </p:sp>
      </p:grpSp>
      <p:grpSp>
        <p:nvGrpSpPr>
          <p:cNvPr id="51" name="组合 50"/>
          <p:cNvGrpSpPr/>
          <p:nvPr/>
        </p:nvGrpSpPr>
        <p:grpSpPr>
          <a:xfrm>
            <a:off x="6811001" y="4693984"/>
            <a:ext cx="3457575" cy="1952586"/>
            <a:chOff x="2714612" y="323358"/>
            <a:chExt cx="3457575" cy="1952586"/>
          </a:xfrm>
        </p:grpSpPr>
        <p:sp>
          <p:nvSpPr>
            <p:cNvPr id="52" name="Oval 5"/>
            <p:cNvSpPr>
              <a:spLocks noChangeArrowheads="1"/>
            </p:cNvSpPr>
            <p:nvPr>
              <p:custDataLst>
                <p:tags r:id="rId1"/>
              </p:custDataLst>
            </p:nvPr>
          </p:nvSpPr>
          <p:spPr bwMode="auto">
            <a:xfrm>
              <a:off x="2714612" y="1012399"/>
              <a:ext cx="288925" cy="360363"/>
            </a:xfrm>
            <a:prstGeom prst="ellipse">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tailEnd type="none" w="med" len="lg"/>
            </a:ln>
          </p:spPr>
          <p:style>
            <a:lnRef idx="1">
              <a:schemeClr val="dk1"/>
            </a:lnRef>
            <a:fillRef idx="2">
              <a:schemeClr val="dk1"/>
            </a:fillRef>
            <a:effectRef idx="1">
              <a:schemeClr val="dk1"/>
            </a:effectRef>
            <a:fontRef idx="minor">
              <a:schemeClr val="dk1"/>
            </a:fontRef>
          </p:style>
          <p:txBody>
            <a:bodyPr wrap="none" anchor="ctr"/>
            <a:lstStyle/>
            <a:p>
              <a:pPr algn="ctr">
                <a:lnSpc>
                  <a:spcPts val="2400"/>
                </a:lnSpc>
                <a:spcBef>
                  <a:spcPct val="0"/>
                </a:spcBef>
              </a:pPr>
              <a:r>
                <a:rPr lang="en-US" altLang="zh-CN" dirty="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53" name="Oval 6"/>
            <p:cNvSpPr>
              <a:spLocks noChangeArrowheads="1"/>
            </p:cNvSpPr>
            <p:nvPr>
              <p:custDataLst>
                <p:tags r:id="rId2"/>
              </p:custDataLst>
            </p:nvPr>
          </p:nvSpPr>
          <p:spPr bwMode="auto">
            <a:xfrm>
              <a:off x="3435337" y="436137"/>
              <a:ext cx="288925" cy="360362"/>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dirty="0">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54" name="Oval 7"/>
            <p:cNvSpPr>
              <a:spLocks noChangeArrowheads="1"/>
            </p:cNvSpPr>
            <p:nvPr>
              <p:custDataLst>
                <p:tags r:id="rId3"/>
              </p:custDataLst>
            </p:nvPr>
          </p:nvSpPr>
          <p:spPr bwMode="auto">
            <a:xfrm>
              <a:off x="3506774" y="1660099"/>
              <a:ext cx="288925"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3</a:t>
              </a:r>
            </a:p>
          </p:txBody>
        </p:sp>
        <p:sp>
          <p:nvSpPr>
            <p:cNvPr id="55" name="Oval 8"/>
            <p:cNvSpPr>
              <a:spLocks noChangeArrowheads="1"/>
            </p:cNvSpPr>
            <p:nvPr>
              <p:custDataLst>
                <p:tags r:id="rId4"/>
              </p:custDataLst>
            </p:nvPr>
          </p:nvSpPr>
          <p:spPr bwMode="auto">
            <a:xfrm>
              <a:off x="4156062" y="1012399"/>
              <a:ext cx="288925"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dirty="0">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56" name="Oval 9"/>
            <p:cNvSpPr>
              <a:spLocks noChangeArrowheads="1"/>
            </p:cNvSpPr>
            <p:nvPr>
              <p:custDataLst>
                <p:tags r:id="rId5"/>
              </p:custDataLst>
            </p:nvPr>
          </p:nvSpPr>
          <p:spPr bwMode="auto">
            <a:xfrm>
              <a:off x="5091099" y="436137"/>
              <a:ext cx="288925" cy="360362"/>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4</a:t>
              </a:r>
            </a:p>
          </p:txBody>
        </p:sp>
        <p:sp>
          <p:nvSpPr>
            <p:cNvPr id="57" name="Oval 10"/>
            <p:cNvSpPr>
              <a:spLocks noChangeArrowheads="1"/>
            </p:cNvSpPr>
            <p:nvPr>
              <p:custDataLst>
                <p:tags r:id="rId6"/>
              </p:custDataLst>
            </p:nvPr>
          </p:nvSpPr>
          <p:spPr bwMode="auto">
            <a:xfrm>
              <a:off x="5091099" y="1660099"/>
              <a:ext cx="288925"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5</a:t>
              </a:r>
            </a:p>
          </p:txBody>
        </p:sp>
        <p:sp>
          <p:nvSpPr>
            <p:cNvPr id="58" name="Oval 11"/>
            <p:cNvSpPr>
              <a:spLocks noChangeArrowheads="1"/>
            </p:cNvSpPr>
            <p:nvPr>
              <p:custDataLst>
                <p:tags r:id="rId7"/>
              </p:custDataLst>
            </p:nvPr>
          </p:nvSpPr>
          <p:spPr bwMode="auto">
            <a:xfrm>
              <a:off x="5883262" y="1083837"/>
              <a:ext cx="288925" cy="360362"/>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4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6</a:t>
              </a:r>
            </a:p>
          </p:txBody>
        </p:sp>
        <p:sp>
          <p:nvSpPr>
            <p:cNvPr id="59" name="Freeform 12"/>
            <p:cNvSpPr/>
            <p:nvPr>
              <p:custDataLst>
                <p:tags r:id="rId8"/>
              </p:custDataLst>
            </p:nvPr>
          </p:nvSpPr>
          <p:spPr bwMode="auto">
            <a:xfrm>
              <a:off x="2965437" y="679024"/>
              <a:ext cx="469900" cy="381000"/>
            </a:xfrm>
            <a:custGeom>
              <a:avLst/>
              <a:gdLst/>
              <a:ahLst/>
              <a:cxnLst>
                <a:cxn ang="0">
                  <a:pos x="0" y="240"/>
                </a:cxn>
                <a:cxn ang="0">
                  <a:pos x="296" y="0"/>
                </a:cxn>
              </a:cxnLst>
              <a:rect l="0" t="0" r="r" b="b"/>
              <a:pathLst>
                <a:path w="296" h="240">
                  <a:moveTo>
                    <a:pt x="0" y="240"/>
                  </a:moveTo>
                  <a:lnTo>
                    <a:pt x="296" y="0"/>
                  </a:lnTo>
                </a:path>
              </a:pathLst>
            </a:cu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60" name="Line 13"/>
            <p:cNvSpPr>
              <a:spLocks noChangeShapeType="1"/>
            </p:cNvSpPr>
            <p:nvPr>
              <p:custDataLst>
                <p:tags r:id="rId9"/>
              </p:custDataLst>
            </p:nvPr>
          </p:nvSpPr>
          <p:spPr bwMode="auto">
            <a:xfrm>
              <a:off x="3003537" y="1228299"/>
              <a:ext cx="1152525"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61" name="Line 14"/>
            <p:cNvSpPr>
              <a:spLocks noChangeShapeType="1"/>
            </p:cNvSpPr>
            <p:nvPr>
              <p:custDataLst>
                <p:tags r:id="rId10"/>
              </p:custDataLst>
            </p:nvPr>
          </p:nvSpPr>
          <p:spPr bwMode="auto">
            <a:xfrm>
              <a:off x="2944799" y="1337837"/>
              <a:ext cx="574675" cy="4318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62" name="Line 15"/>
            <p:cNvSpPr>
              <a:spLocks noChangeShapeType="1"/>
            </p:cNvSpPr>
            <p:nvPr>
              <p:custDataLst>
                <p:tags r:id="rId11"/>
              </p:custDataLst>
            </p:nvPr>
          </p:nvSpPr>
          <p:spPr bwMode="auto">
            <a:xfrm>
              <a:off x="3724262" y="580599"/>
              <a:ext cx="1366837"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63" name="Line 16"/>
            <p:cNvSpPr>
              <a:spLocks noChangeShapeType="1"/>
            </p:cNvSpPr>
            <p:nvPr>
              <p:custDataLst>
                <p:tags r:id="rId12"/>
              </p:custDataLst>
            </p:nvPr>
          </p:nvSpPr>
          <p:spPr bwMode="auto">
            <a:xfrm>
              <a:off x="3795699" y="1875999"/>
              <a:ext cx="1295400"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64" name="Freeform 17"/>
            <p:cNvSpPr/>
            <p:nvPr>
              <p:custDataLst>
                <p:tags r:id="rId13"/>
              </p:custDataLst>
            </p:nvPr>
          </p:nvSpPr>
          <p:spPr bwMode="auto">
            <a:xfrm>
              <a:off x="3737503" y="1339929"/>
              <a:ext cx="469900" cy="407987"/>
            </a:xfrm>
            <a:custGeom>
              <a:avLst/>
              <a:gdLst/>
              <a:ahLst/>
              <a:cxnLst>
                <a:cxn ang="0">
                  <a:pos x="0" y="257"/>
                </a:cxn>
                <a:cxn ang="0">
                  <a:pos x="296" y="0"/>
                </a:cxn>
              </a:cxnLst>
              <a:rect l="0" t="0" r="r" b="b"/>
              <a:pathLst>
                <a:path w="296" h="257">
                  <a:moveTo>
                    <a:pt x="0" y="257"/>
                  </a:moveTo>
                  <a:lnTo>
                    <a:pt x="296"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65" name="Line 18"/>
            <p:cNvSpPr>
              <a:spLocks noChangeShapeType="1"/>
            </p:cNvSpPr>
            <p:nvPr>
              <p:custDataLst>
                <p:tags r:id="rId14"/>
              </p:custDataLst>
            </p:nvPr>
          </p:nvSpPr>
          <p:spPr bwMode="auto">
            <a:xfrm>
              <a:off x="3698862" y="723474"/>
              <a:ext cx="503237" cy="360363"/>
            </a:xfrm>
            <a:prstGeom prst="line">
              <a:avLst/>
            </a:pr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66" name="Freeform 19"/>
            <p:cNvSpPr/>
            <p:nvPr>
              <p:custDataLst>
                <p:tags r:id="rId15"/>
              </p:custDataLst>
            </p:nvPr>
          </p:nvSpPr>
          <p:spPr bwMode="auto">
            <a:xfrm>
              <a:off x="4451337" y="725062"/>
              <a:ext cx="639762" cy="411162"/>
            </a:xfrm>
            <a:custGeom>
              <a:avLst/>
              <a:gdLst/>
              <a:ahLst/>
              <a:cxnLst>
                <a:cxn ang="0">
                  <a:pos x="0" y="259"/>
                </a:cxn>
                <a:cxn ang="0">
                  <a:pos x="403" y="0"/>
                </a:cxn>
              </a:cxnLst>
              <a:rect l="0" t="0" r="r" b="b"/>
              <a:pathLst>
                <a:path w="403" h="259">
                  <a:moveTo>
                    <a:pt x="0" y="259"/>
                  </a:moveTo>
                  <a:lnTo>
                    <a:pt x="403"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67" name="Line 20"/>
            <p:cNvSpPr>
              <a:spLocks noChangeShapeType="1"/>
            </p:cNvSpPr>
            <p:nvPr>
              <p:custDataLst>
                <p:tags r:id="rId16"/>
              </p:custDataLst>
            </p:nvPr>
          </p:nvSpPr>
          <p:spPr bwMode="auto">
            <a:xfrm>
              <a:off x="4443399" y="1299737"/>
              <a:ext cx="647700" cy="431800"/>
            </a:xfrm>
            <a:prstGeom prst="line">
              <a:avLst/>
            </a:pr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68" name="Line 21"/>
            <p:cNvSpPr>
              <a:spLocks noChangeShapeType="1"/>
            </p:cNvSpPr>
            <p:nvPr>
              <p:custDataLst>
                <p:tags r:id="rId17"/>
              </p:custDataLst>
            </p:nvPr>
          </p:nvSpPr>
          <p:spPr bwMode="auto">
            <a:xfrm flipV="1">
              <a:off x="5235562" y="796499"/>
              <a:ext cx="0" cy="863600"/>
            </a:xfrm>
            <a:prstGeom prst="line">
              <a:avLst/>
            </a:pr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69" name="Line 22"/>
            <p:cNvSpPr>
              <a:spLocks noChangeShapeType="1"/>
            </p:cNvSpPr>
            <p:nvPr>
              <p:custDataLst>
                <p:tags r:id="rId18"/>
              </p:custDataLst>
            </p:nvPr>
          </p:nvSpPr>
          <p:spPr bwMode="auto">
            <a:xfrm flipV="1">
              <a:off x="5380024" y="1398162"/>
              <a:ext cx="576263" cy="4318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70" name="Line 23"/>
            <p:cNvSpPr>
              <a:spLocks noChangeShapeType="1"/>
            </p:cNvSpPr>
            <p:nvPr>
              <p:custDataLst>
                <p:tags r:id="rId19"/>
              </p:custDataLst>
            </p:nvPr>
          </p:nvSpPr>
          <p:spPr bwMode="auto">
            <a:xfrm>
              <a:off x="5380024" y="626637"/>
              <a:ext cx="576263" cy="503237"/>
            </a:xfrm>
            <a:prstGeom prst="line">
              <a:avLst/>
            </a:pr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71" name="Text Box 24"/>
            <p:cNvSpPr txBox="1">
              <a:spLocks noChangeArrowheads="1"/>
            </p:cNvSpPr>
            <p:nvPr/>
          </p:nvSpPr>
          <p:spPr bwMode="auto">
            <a:xfrm>
              <a:off x="2924166" y="590116"/>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72" name="Text Box 26"/>
            <p:cNvSpPr txBox="1">
              <a:spLocks noChangeArrowheads="1"/>
            </p:cNvSpPr>
            <p:nvPr/>
          </p:nvSpPr>
          <p:spPr bwMode="auto">
            <a:xfrm>
              <a:off x="4400518" y="721850"/>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73" name="Text Box 27"/>
            <p:cNvSpPr txBox="1">
              <a:spLocks noChangeArrowheads="1"/>
            </p:cNvSpPr>
            <p:nvPr/>
          </p:nvSpPr>
          <p:spPr bwMode="auto">
            <a:xfrm>
              <a:off x="5116499" y="1001287"/>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74" name="Text Box 28"/>
            <p:cNvSpPr txBox="1">
              <a:spLocks noChangeArrowheads="1"/>
            </p:cNvSpPr>
            <p:nvPr/>
          </p:nvSpPr>
          <p:spPr bwMode="auto">
            <a:xfrm>
              <a:off x="5512851" y="582691"/>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75" name="Text Box 29"/>
            <p:cNvSpPr txBox="1">
              <a:spLocks noChangeArrowheads="1"/>
            </p:cNvSpPr>
            <p:nvPr/>
          </p:nvSpPr>
          <p:spPr bwMode="auto">
            <a:xfrm>
              <a:off x="5537187" y="1550020"/>
              <a:ext cx="433387" cy="337185"/>
            </a:xfrm>
            <a:prstGeom prst="rect">
              <a:avLst/>
            </a:prstGeom>
            <a:noFill/>
            <a:ln w="19050" algn="ctr">
              <a:noFill/>
              <a:miter lim="800000"/>
              <a:tailEnd type="none" w="med" len="lg"/>
            </a:ln>
            <a:effectLst/>
          </p:spPr>
          <p:txBody>
            <a:bodyPr>
              <a:spAutoFit/>
            </a:bodyPr>
            <a:lstStyle/>
            <a:p>
              <a:pPr algn="ct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8</a:t>
              </a:r>
            </a:p>
          </p:txBody>
        </p:sp>
        <p:sp>
          <p:nvSpPr>
            <p:cNvPr id="76" name="Text Box 30"/>
            <p:cNvSpPr txBox="1">
              <a:spLocks noChangeArrowheads="1"/>
            </p:cNvSpPr>
            <p:nvPr/>
          </p:nvSpPr>
          <p:spPr bwMode="auto">
            <a:xfrm>
              <a:off x="4210051" y="1937390"/>
              <a:ext cx="433387" cy="338554"/>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Consolas" panose="020B0609020204030204" pitchFamily="49" charset="0"/>
                  <a:cs typeface="Consolas" panose="020B0609020204030204" pitchFamily="49" charset="0"/>
                </a:rPr>
                <a:t>5</a:t>
              </a:r>
            </a:p>
          </p:txBody>
        </p:sp>
        <p:sp>
          <p:nvSpPr>
            <p:cNvPr id="77" name="Text Box 31"/>
            <p:cNvSpPr txBox="1">
              <a:spLocks noChangeArrowheads="1"/>
            </p:cNvSpPr>
            <p:nvPr/>
          </p:nvSpPr>
          <p:spPr bwMode="auto">
            <a:xfrm>
              <a:off x="2859074" y="1457927"/>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78" name="Text Box 32"/>
            <p:cNvSpPr txBox="1">
              <a:spLocks noChangeArrowheads="1"/>
            </p:cNvSpPr>
            <p:nvPr/>
          </p:nvSpPr>
          <p:spPr bwMode="auto">
            <a:xfrm>
              <a:off x="3290874" y="971069"/>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79" name="Text Box 33"/>
            <p:cNvSpPr txBox="1">
              <a:spLocks noChangeArrowheads="1"/>
            </p:cNvSpPr>
            <p:nvPr/>
          </p:nvSpPr>
          <p:spPr bwMode="auto">
            <a:xfrm>
              <a:off x="3895162" y="1547655"/>
              <a:ext cx="298450" cy="245745"/>
            </a:xfrm>
            <a:prstGeom prst="rect">
              <a:avLst/>
            </a:prstGeom>
            <a:noFill/>
            <a:ln w="19050" algn="ctr">
              <a:noFill/>
              <a:miter lim="800000"/>
              <a:tailEnd type="none" w="med" len="lg"/>
            </a:ln>
            <a:effectLst/>
          </p:spPr>
          <p:txBody>
            <a:bodyPr lIns="0" tIns="0" rIns="0" bIns="0">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80" name="Text Box 34"/>
            <p:cNvSpPr txBox="1">
              <a:spLocks noChangeArrowheads="1"/>
            </p:cNvSpPr>
            <p:nvPr/>
          </p:nvSpPr>
          <p:spPr bwMode="auto">
            <a:xfrm>
              <a:off x="4419661" y="1456424"/>
              <a:ext cx="433387"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81" name="Text Box 35"/>
            <p:cNvSpPr txBox="1">
              <a:spLocks noChangeArrowheads="1"/>
            </p:cNvSpPr>
            <p:nvPr/>
          </p:nvSpPr>
          <p:spPr bwMode="auto">
            <a:xfrm>
              <a:off x="3856034" y="714356"/>
              <a:ext cx="287338" cy="245745"/>
            </a:xfrm>
            <a:prstGeom prst="rect">
              <a:avLst/>
            </a:prstGeom>
            <a:noFill/>
            <a:ln w="19050" algn="ctr">
              <a:noFill/>
              <a:miter lim="800000"/>
              <a:tailEnd type="none" w="med" len="lg"/>
            </a:ln>
            <a:effectLst/>
          </p:spPr>
          <p:txBody>
            <a:bodyPr lIns="0" tIns="0" rIns="0" bIns="0">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82" name="Text Box 26"/>
            <p:cNvSpPr txBox="1">
              <a:spLocks noChangeArrowheads="1"/>
            </p:cNvSpPr>
            <p:nvPr/>
          </p:nvSpPr>
          <p:spPr bwMode="auto">
            <a:xfrm>
              <a:off x="4143372" y="323358"/>
              <a:ext cx="433388"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7</a:t>
              </a:r>
            </a:p>
          </p:txBody>
        </p:sp>
      </p:grpSp>
      <p:sp>
        <p:nvSpPr>
          <p:cNvPr id="49" name="文本框 48"/>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83"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7.6.2 </a:t>
            </a:r>
            <a:r>
              <a:rPr lang="zh-CN" altLang="en-US">
                <a:solidFill>
                  <a:srgbClr val="000000"/>
                </a:solidFill>
                <a:latin typeface="微软雅黑" panose="020B0503020204020204" charset="-122"/>
                <a:ea typeface="微软雅黑" panose="020B0503020204020204" charset="-122"/>
              </a:rPr>
              <a:t>狄克斯特拉算法</a:t>
            </a:r>
          </a:p>
        </p:txBody>
      </p:sp>
      <p:sp>
        <p:nvSpPr>
          <p:cNvPr id="84" name="TextBox 7"/>
          <p:cNvSpPr txBox="1"/>
          <p:nvPr/>
        </p:nvSpPr>
        <p:spPr>
          <a:xfrm>
            <a:off x="1381092" y="1489938"/>
            <a:ext cx="5212748" cy="398780"/>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rPr>
              <a:t>利用</a:t>
            </a:r>
            <a:r>
              <a:rPr lang="en-US" altLang="zh-CN" sz="2000">
                <a:solidFill>
                  <a:srgbClr val="000000"/>
                </a:solidFill>
                <a:latin typeface="微软雅黑" panose="020B0503020204020204" charset="-122"/>
                <a:ea typeface="微软雅黑" panose="020B0503020204020204" charset="-122"/>
              </a:rPr>
              <a:t>dist</a:t>
            </a:r>
            <a:r>
              <a:rPr lang="zh-CN" altLang="en-US" sz="2000">
                <a:solidFill>
                  <a:srgbClr val="000000"/>
                </a:solidFill>
                <a:latin typeface="微软雅黑" panose="020B0503020204020204" charset="-122"/>
                <a:ea typeface="微软雅黑" panose="020B0503020204020204" charset="-122"/>
              </a:rPr>
              <a:t>和</a:t>
            </a:r>
            <a:r>
              <a:rPr lang="en-US" altLang="zh-CN" sz="2000">
                <a:solidFill>
                  <a:srgbClr val="000000"/>
                </a:solidFill>
                <a:latin typeface="微软雅黑" panose="020B0503020204020204" charset="-122"/>
                <a:ea typeface="微软雅黑" panose="020B0503020204020204" charset="-122"/>
              </a:rPr>
              <a:t>path</a:t>
            </a:r>
            <a:r>
              <a:rPr lang="zh-CN" altLang="en-US" sz="2000">
                <a:solidFill>
                  <a:srgbClr val="000000"/>
                </a:solidFill>
                <a:latin typeface="微软雅黑" panose="020B0503020204020204" charset="-122"/>
                <a:ea typeface="微软雅黑" panose="020B0503020204020204" charset="-122"/>
              </a:rPr>
              <a:t>求最短路径长度和最短路径</a:t>
            </a:r>
          </a:p>
        </p:txBody>
      </p:sp>
      <p:pic>
        <p:nvPicPr>
          <p:cNvPr id="3" name="图片 2" descr="图片包含 图示&#10;&#10;描述已自动生成"/>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167552" y="1049212"/>
            <a:ext cx="3400259" cy="33931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additive="base">
                                        <p:cTn id="11" dur="500" fill="hold"/>
                                        <p:tgtEl>
                                          <p:spTgt spid="83"/>
                                        </p:tgtEl>
                                        <p:attrNameLst>
                                          <p:attrName>ppt_x</p:attrName>
                                        </p:attrNameLst>
                                      </p:cBhvr>
                                      <p:tavLst>
                                        <p:tav tm="0">
                                          <p:val>
                                            <p:strVal val="0-#ppt_w/2"/>
                                          </p:val>
                                        </p:tav>
                                        <p:tav tm="100000">
                                          <p:val>
                                            <p:strVal val="#ppt_x"/>
                                          </p:val>
                                        </p:tav>
                                      </p:tavLst>
                                    </p:anim>
                                    <p:anim calcmode="lin" valueType="num">
                                      <p:cBhvr additive="base">
                                        <p:cTn id="12" dur="500" fill="hold"/>
                                        <p:tgtEl>
                                          <p:spTgt spid="8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7">
                                            <p:txEl>
                                              <p:pRg st="3" end="3"/>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7">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8" grpId="0"/>
      <p:bldP spid="49" grpId="0"/>
      <p:bldP spid="83" grpId="0"/>
      <p:bldP spid="8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6"/>
          <p:cNvSpPr txBox="1">
            <a:spLocks noChangeArrowheads="1"/>
          </p:cNvSpPr>
          <p:nvPr/>
        </p:nvSpPr>
        <p:spPr bwMode="auto">
          <a:xfrm>
            <a:off x="2044036" y="2389529"/>
            <a:ext cx="3071834" cy="276860"/>
          </a:xfrm>
          <a:prstGeom prst="rect">
            <a:avLst/>
          </a:prstGeom>
          <a:noFill/>
          <a:ln w="38100" algn="ctr">
            <a:noFill/>
            <a:miter lim="800000"/>
            <a:tailEnd type="none" w="med" len="lg"/>
          </a:ln>
          <a:effectLst/>
        </p:spPr>
        <p:txBody>
          <a:bodyPr wrap="square" lIns="0" tIns="0" rIns="0" bIns="0">
            <a:spAutoFit/>
          </a:bodyPr>
          <a:lstStyle/>
          <a:p>
            <a:pPr algn="l">
              <a:lnSpc>
                <a:spcPct val="100000"/>
              </a:lnSpc>
            </a:pP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S={0,  1,  2,   3,   5,   4,   6}</a:t>
            </a:r>
          </a:p>
        </p:txBody>
      </p:sp>
      <p:sp>
        <p:nvSpPr>
          <p:cNvPr id="6" name="Text Box 68"/>
          <p:cNvSpPr txBox="1">
            <a:spLocks noChangeArrowheads="1"/>
          </p:cNvSpPr>
          <p:nvPr/>
        </p:nvSpPr>
        <p:spPr bwMode="auto">
          <a:xfrm>
            <a:off x="7264736" y="2433805"/>
            <a:ext cx="3878273" cy="276860"/>
          </a:xfrm>
          <a:prstGeom prst="rect">
            <a:avLst/>
          </a:prstGeom>
          <a:noFill/>
          <a:ln w="38100" algn="ctr">
            <a:noFill/>
            <a:miter lim="800000"/>
            <a:tailEnd type="none" w="med" len="lg"/>
          </a:ln>
          <a:effectLst/>
        </p:spPr>
        <p:txBody>
          <a:bodyPr wrap="square" lIns="0" tIns="0" rIns="0" bIns="0">
            <a:spAutoFit/>
          </a:bodyPr>
          <a:lstStyle/>
          <a:p>
            <a:pPr algn="l">
              <a:lnSpc>
                <a:spcPct val="100000"/>
              </a:lnSpc>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dist={0</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  4</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  5</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 6, 10, 9, 16}</a:t>
            </a:r>
          </a:p>
        </p:txBody>
      </p:sp>
      <p:sp>
        <p:nvSpPr>
          <p:cNvPr id="7" name="TextBox 6"/>
          <p:cNvSpPr txBox="1"/>
          <p:nvPr/>
        </p:nvSpPr>
        <p:spPr>
          <a:xfrm>
            <a:off x="1431238" y="1883058"/>
            <a:ext cx="1571636" cy="368300"/>
          </a:xfrm>
          <a:prstGeom prst="rect">
            <a:avLst/>
          </a:prstGeom>
          <a:noFill/>
        </p:spPr>
        <p:txBody>
          <a:bodyPr wrap="square" rtlCol="0">
            <a:spAutoFit/>
          </a:bodyPr>
          <a:lstStyle/>
          <a:p>
            <a:pPr algn="l"/>
            <a:r>
              <a:rPr lang="zh-CN" altLang="en-US">
                <a:solidFill>
                  <a:srgbClr val="000000"/>
                </a:solidFill>
                <a:latin typeface="微软雅黑" panose="020B0503020204020204" charset="-122"/>
                <a:ea typeface="微软雅黑" panose="020B0503020204020204" charset="-122"/>
                <a:cs typeface="Consolas" panose="020B0609020204030204" pitchFamily="49" charset="0"/>
              </a:rPr>
              <a:t>源点</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v</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=0</a:t>
            </a:r>
          </a:p>
        </p:txBody>
      </p:sp>
      <p:grpSp>
        <p:nvGrpSpPr>
          <p:cNvPr id="9" name="组合 8"/>
          <p:cNvGrpSpPr/>
          <p:nvPr/>
        </p:nvGrpSpPr>
        <p:grpSpPr>
          <a:xfrm>
            <a:off x="2431370" y="3454694"/>
            <a:ext cx="3214710" cy="2047644"/>
            <a:chOff x="1571604" y="2928934"/>
            <a:chExt cx="3214710" cy="2047644"/>
          </a:xfrm>
        </p:grpSpPr>
        <p:cxnSp>
          <p:nvCxnSpPr>
            <p:cNvPr id="10" name="直接箭头连接符 9"/>
            <p:cNvCxnSpPr/>
            <p:nvPr>
              <p:custDataLst>
                <p:tags r:id="rId9"/>
              </p:custDataLst>
            </p:nvPr>
          </p:nvCxnSpPr>
          <p:spPr>
            <a:xfrm>
              <a:off x="1571604" y="2928934"/>
              <a:ext cx="2143140" cy="1934616"/>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14744" y="4577798"/>
              <a:ext cx="1071570" cy="398780"/>
            </a:xfrm>
            <a:prstGeom prst="rect">
              <a:avLst/>
            </a:prstGeom>
            <a:noFill/>
          </p:spPr>
          <p:txBody>
            <a:bodyPr wrap="square" rtlCol="0">
              <a:spAutoFit/>
            </a:bodyPr>
            <a:lstStyle/>
            <a:p>
              <a:pPr algn="l">
                <a:lnSpc>
                  <a:spcPct val="100000"/>
                </a:lnSpc>
              </a:pP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递增</a:t>
              </a:r>
            </a:p>
          </p:txBody>
        </p:sp>
      </p:grpSp>
      <p:grpSp>
        <p:nvGrpSpPr>
          <p:cNvPr id="12" name="组合 11"/>
          <p:cNvGrpSpPr/>
          <p:nvPr/>
        </p:nvGrpSpPr>
        <p:grpSpPr>
          <a:xfrm>
            <a:off x="1359800" y="2701237"/>
            <a:ext cx="3643338" cy="2411129"/>
            <a:chOff x="500034" y="2175477"/>
            <a:chExt cx="3643338" cy="2411129"/>
          </a:xfrm>
        </p:grpSpPr>
        <p:cxnSp>
          <p:nvCxnSpPr>
            <p:cNvPr id="13" name="直接箭头连接符 12"/>
            <p:cNvCxnSpPr/>
            <p:nvPr>
              <p:custDataLst>
                <p:tags r:id="rId3"/>
              </p:custDataLst>
            </p:nvPr>
          </p:nvCxnSpPr>
          <p:spPr>
            <a:xfrm rot="5400000">
              <a:off x="1820232" y="2367383"/>
              <a:ext cx="360000" cy="1588"/>
            </a:xfrm>
            <a:prstGeom prst="straightConnector1">
              <a:avLst/>
            </a:prstGeom>
            <a:ln w="19050">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811318" y="2571744"/>
              <a:ext cx="357190" cy="368300"/>
            </a:xfrm>
            <a:prstGeom prst="rect">
              <a:avLst/>
            </a:prstGeom>
            <a:noFill/>
          </p:spPr>
          <p:txBody>
            <a:bodyPr wrap="square" rtlCol="0">
              <a:spAutoFit/>
            </a:bodyPr>
            <a:lstStyle/>
            <a:p>
              <a:pPr algn="l"/>
              <a:r>
                <a:rPr lang="en-US" altLang="zh-CN">
                  <a:solidFill>
                    <a:srgbClr val="000000"/>
                  </a:solidFill>
                  <a:latin typeface="微软雅黑" panose="020B0503020204020204" charset="-122"/>
                  <a:ea typeface="微软雅黑" panose="020B0503020204020204" charset="-122"/>
                  <a:cs typeface="Consolas" panose="020B0609020204030204" pitchFamily="49" charset="0"/>
                </a:rPr>
                <a:t>4</a:t>
              </a:r>
            </a:p>
          </p:txBody>
        </p:sp>
        <p:cxnSp>
          <p:nvCxnSpPr>
            <p:cNvPr id="15" name="直接箭头连接符 14"/>
            <p:cNvCxnSpPr/>
            <p:nvPr>
              <p:custDataLst>
                <p:tags r:id="rId4"/>
              </p:custDataLst>
            </p:nvPr>
          </p:nvCxnSpPr>
          <p:spPr>
            <a:xfrm rot="5400000">
              <a:off x="2008816" y="2499477"/>
              <a:ext cx="648000" cy="0"/>
            </a:xfrm>
            <a:prstGeom prst="straightConnector1">
              <a:avLst/>
            </a:prstGeom>
            <a:ln w="19050">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143108" y="2949572"/>
              <a:ext cx="357190" cy="368300"/>
            </a:xfrm>
            <a:prstGeom prst="rect">
              <a:avLst/>
            </a:prstGeom>
            <a:noFill/>
          </p:spPr>
          <p:txBody>
            <a:bodyPr wrap="square" rtlCol="0">
              <a:spAutoFit/>
            </a:bodyPr>
            <a:lstStyle/>
            <a:p>
              <a:pPr algn="l"/>
              <a:r>
                <a:rPr lang="en-US" altLang="zh-CN">
                  <a:solidFill>
                    <a:srgbClr val="000000"/>
                  </a:solidFill>
                  <a:latin typeface="微软雅黑" panose="020B0503020204020204" charset="-122"/>
                  <a:ea typeface="微软雅黑" panose="020B0503020204020204" charset="-122"/>
                  <a:cs typeface="Consolas" panose="020B0609020204030204" pitchFamily="49" charset="0"/>
                </a:rPr>
                <a:t>5</a:t>
              </a:r>
            </a:p>
          </p:txBody>
        </p:sp>
        <p:cxnSp>
          <p:nvCxnSpPr>
            <p:cNvPr id="17" name="直接箭头连接符 16"/>
            <p:cNvCxnSpPr/>
            <p:nvPr>
              <p:custDataLst>
                <p:tags r:id="rId5"/>
              </p:custDataLst>
            </p:nvPr>
          </p:nvCxnSpPr>
          <p:spPr>
            <a:xfrm rot="5400000">
              <a:off x="2168885" y="2723168"/>
              <a:ext cx="1071570" cy="1588"/>
            </a:xfrm>
            <a:prstGeom prst="straightConnector1">
              <a:avLst/>
            </a:prstGeom>
            <a:ln w="19050">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536394" y="3286124"/>
              <a:ext cx="357190" cy="368300"/>
            </a:xfrm>
            <a:prstGeom prst="rect">
              <a:avLst/>
            </a:prstGeom>
            <a:noFill/>
          </p:spPr>
          <p:txBody>
            <a:bodyPr wrap="square" rtlCol="0">
              <a:spAutoFit/>
            </a:bodyPr>
            <a:lstStyle/>
            <a:p>
              <a:pPr algn="l"/>
              <a:r>
                <a:rPr lang="en-US" altLang="zh-CN">
                  <a:solidFill>
                    <a:srgbClr val="000000"/>
                  </a:solidFill>
                  <a:latin typeface="微软雅黑" panose="020B0503020204020204" charset="-122"/>
                  <a:ea typeface="微软雅黑" panose="020B0503020204020204" charset="-122"/>
                  <a:cs typeface="Consolas" panose="020B0609020204030204" pitchFamily="49" charset="0"/>
                </a:rPr>
                <a:t>6</a:t>
              </a:r>
            </a:p>
          </p:txBody>
        </p:sp>
        <p:cxnSp>
          <p:nvCxnSpPr>
            <p:cNvPr id="19" name="直接箭头连接符 18"/>
            <p:cNvCxnSpPr/>
            <p:nvPr>
              <p:custDataLst>
                <p:tags r:id="rId6"/>
              </p:custDataLst>
            </p:nvPr>
          </p:nvCxnSpPr>
          <p:spPr>
            <a:xfrm rot="5400000">
              <a:off x="2365360" y="2901763"/>
              <a:ext cx="1428760" cy="1588"/>
            </a:xfrm>
            <a:prstGeom prst="straightConnector1">
              <a:avLst/>
            </a:prstGeom>
            <a:ln w="19050">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928926" y="3635677"/>
              <a:ext cx="357190" cy="368300"/>
            </a:xfrm>
            <a:prstGeom prst="rect">
              <a:avLst/>
            </a:prstGeom>
            <a:noFill/>
          </p:spPr>
          <p:txBody>
            <a:bodyPr wrap="square" rtlCol="0">
              <a:spAutoFit/>
            </a:bodyPr>
            <a:lstStyle/>
            <a:p>
              <a:pPr algn="l"/>
              <a:r>
                <a:rPr lang="en-US" altLang="zh-CN">
                  <a:solidFill>
                    <a:srgbClr val="000000"/>
                  </a:solidFill>
                  <a:latin typeface="微软雅黑" panose="020B0503020204020204" charset="-122"/>
                  <a:ea typeface="微软雅黑" panose="020B0503020204020204" charset="-122"/>
                  <a:cs typeface="Consolas" panose="020B0609020204030204" pitchFamily="49" charset="0"/>
                </a:rPr>
                <a:t>9</a:t>
              </a:r>
            </a:p>
          </p:txBody>
        </p:sp>
        <p:cxnSp>
          <p:nvCxnSpPr>
            <p:cNvPr id="21" name="直接箭头连接符 20"/>
            <p:cNvCxnSpPr/>
            <p:nvPr>
              <p:custDataLst>
                <p:tags r:id="rId7"/>
              </p:custDataLst>
            </p:nvPr>
          </p:nvCxnSpPr>
          <p:spPr>
            <a:xfrm rot="5400000">
              <a:off x="2656251" y="3008920"/>
              <a:ext cx="1643074" cy="1588"/>
            </a:xfrm>
            <a:prstGeom prst="straightConnector1">
              <a:avLst/>
            </a:prstGeom>
            <a:ln w="19050">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250774" y="3832529"/>
              <a:ext cx="500066" cy="368300"/>
            </a:xfrm>
            <a:prstGeom prst="rect">
              <a:avLst/>
            </a:prstGeom>
            <a:noFill/>
          </p:spPr>
          <p:txBody>
            <a:bodyPr wrap="square" rtlCol="0">
              <a:spAutoFit/>
            </a:bodyPr>
            <a:lstStyle/>
            <a:p>
              <a:pPr algn="l"/>
              <a:r>
                <a:rPr lang="en-US" altLang="zh-CN">
                  <a:solidFill>
                    <a:srgbClr val="000000"/>
                  </a:solidFill>
                  <a:latin typeface="微软雅黑" panose="020B0503020204020204" charset="-122"/>
                  <a:ea typeface="微软雅黑" panose="020B0503020204020204" charset="-122"/>
                  <a:cs typeface="Consolas" panose="020B0609020204030204" pitchFamily="49" charset="0"/>
                </a:rPr>
                <a:t>10</a:t>
              </a:r>
            </a:p>
          </p:txBody>
        </p:sp>
        <p:cxnSp>
          <p:nvCxnSpPr>
            <p:cNvPr id="23" name="直接箭头连接符 22"/>
            <p:cNvCxnSpPr/>
            <p:nvPr>
              <p:custDataLst>
                <p:tags r:id="rId8"/>
              </p:custDataLst>
            </p:nvPr>
          </p:nvCxnSpPr>
          <p:spPr>
            <a:xfrm rot="5400000">
              <a:off x="2890826" y="3187515"/>
              <a:ext cx="2000264" cy="1588"/>
            </a:xfrm>
            <a:prstGeom prst="straightConnector1">
              <a:avLst/>
            </a:prstGeom>
            <a:ln w="19050">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643306" y="4176718"/>
              <a:ext cx="500066" cy="368300"/>
            </a:xfrm>
            <a:prstGeom prst="rect">
              <a:avLst/>
            </a:prstGeom>
            <a:noFill/>
          </p:spPr>
          <p:txBody>
            <a:bodyPr wrap="square" rtlCol="0">
              <a:spAutoFit/>
            </a:bodyPr>
            <a:lstStyle/>
            <a:p>
              <a:pPr algn="l"/>
              <a:r>
                <a:rPr lang="en-US" altLang="zh-CN">
                  <a:solidFill>
                    <a:srgbClr val="000000"/>
                  </a:solidFill>
                  <a:latin typeface="微软雅黑" panose="020B0503020204020204" charset="-122"/>
                  <a:ea typeface="微软雅黑" panose="020B0503020204020204" charset="-122"/>
                  <a:cs typeface="Consolas" panose="020B0609020204030204" pitchFamily="49" charset="0"/>
                </a:rPr>
                <a:t>16</a:t>
              </a:r>
            </a:p>
          </p:txBody>
        </p:sp>
        <p:sp>
          <p:nvSpPr>
            <p:cNvPr id="25" name="TextBox 24"/>
            <p:cNvSpPr txBox="1"/>
            <p:nvPr/>
          </p:nvSpPr>
          <p:spPr>
            <a:xfrm>
              <a:off x="500034" y="3571876"/>
              <a:ext cx="1500198" cy="1014730"/>
            </a:xfrm>
            <a:prstGeom prst="rect">
              <a:avLst/>
            </a:prstGeom>
            <a:noFill/>
          </p:spPr>
          <p:txBody>
            <a:bodyPr wrap="square" rtlCol="0">
              <a:spAutoFit/>
            </a:bodyPr>
            <a:lstStyle/>
            <a:p>
              <a:pPr algn="l">
                <a:lnSpc>
                  <a:spcPct val="100000"/>
                </a:lnSpc>
              </a:pP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源点到各个顶点的最短路径长度</a:t>
              </a:r>
            </a:p>
          </p:txBody>
        </p:sp>
      </p:grpSp>
      <p:sp>
        <p:nvSpPr>
          <p:cNvPr id="26" name="TextBox 25"/>
          <p:cNvSpPr txBox="1"/>
          <p:nvPr/>
        </p:nvSpPr>
        <p:spPr>
          <a:xfrm>
            <a:off x="2972730" y="5965863"/>
            <a:ext cx="7429520" cy="706755"/>
          </a:xfrm>
          <a:prstGeom prst="rect">
            <a:avLst/>
          </a:prstGeom>
          <a:noFill/>
        </p:spPr>
        <p:txBody>
          <a:bodyPr wrap="square" rtlCol="0">
            <a:spAutoFit/>
          </a:bodyPr>
          <a:lstStyle/>
          <a:p>
            <a:pPr marL="457200" indent="-457200"/>
            <a:r>
              <a:rPr lang="zh-CN" altLang="en-US" sz="2000">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按顶点进入</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S</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的先后顺序，最短路径长度越来越长。</a:t>
            </a:r>
            <a:endParaRPr lang="en-US" altLang="zh-CN" sz="2000">
              <a:solidFill>
                <a:srgbClr val="000000"/>
              </a:solidFill>
              <a:latin typeface="微软雅黑" panose="020B0503020204020204" charset="-122"/>
              <a:ea typeface="微软雅黑" panose="020B0503020204020204" charset="-122"/>
              <a:cs typeface="Consolas" panose="020B0609020204030204" pitchFamily="49" charset="0"/>
            </a:endParaRPr>
          </a:p>
          <a:p>
            <a:pPr marL="457200" indent="-457200"/>
            <a:r>
              <a:rPr lang="zh-CN" altLang="en-US" sz="2000">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一个顶点一旦进入</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S</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后，其最短路径长度不再改变（调整）。</a:t>
            </a:r>
          </a:p>
        </p:txBody>
      </p:sp>
      <p:sp>
        <p:nvSpPr>
          <p:cNvPr id="28" name="TextBox 27"/>
          <p:cNvSpPr txBox="1"/>
          <p:nvPr/>
        </p:nvSpPr>
        <p:spPr>
          <a:xfrm>
            <a:off x="7936236" y="2042594"/>
            <a:ext cx="334964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0   1    2   3   4   5   6</a:t>
            </a:r>
          </a:p>
        </p:txBody>
      </p:sp>
      <p:sp>
        <p:nvSpPr>
          <p:cNvPr id="29" name="直角双向箭头 28"/>
          <p:cNvSpPr/>
          <p:nvPr>
            <p:custDataLst>
              <p:tags r:id="rId1"/>
            </p:custDataLst>
          </p:nvPr>
        </p:nvSpPr>
        <p:spPr>
          <a:xfrm>
            <a:off x="5396424" y="2903504"/>
            <a:ext cx="2347300" cy="1557661"/>
          </a:xfrm>
          <a:prstGeom prst="leftUpArrow">
            <a:avLst>
              <a:gd name="adj1" fmla="val 10791"/>
              <a:gd name="adj2" fmla="val 9628"/>
              <a:gd name="adj3" fmla="val 25847"/>
            </a:avLst>
          </a:prstGeom>
          <a:solidFill>
            <a:schemeClr val="accent2"/>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1" name="文本框 30"/>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32"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7.6.2 </a:t>
            </a:r>
            <a:r>
              <a:rPr lang="zh-CN" altLang="en-US">
                <a:solidFill>
                  <a:srgbClr val="000000"/>
                </a:solidFill>
                <a:latin typeface="微软雅黑" panose="020B0503020204020204" charset="-122"/>
                <a:ea typeface="微软雅黑" panose="020B0503020204020204" charset="-122"/>
              </a:rPr>
              <a:t>狄克斯特拉算法</a:t>
            </a:r>
          </a:p>
        </p:txBody>
      </p:sp>
      <p:sp>
        <p:nvSpPr>
          <p:cNvPr id="33" name="TextBox 7"/>
          <p:cNvSpPr txBox="1"/>
          <p:nvPr/>
        </p:nvSpPr>
        <p:spPr>
          <a:xfrm>
            <a:off x="1381092" y="1418818"/>
            <a:ext cx="5212748" cy="398780"/>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rPr>
              <a:t>观察求解结果</a:t>
            </a:r>
          </a:p>
        </p:txBody>
      </p:sp>
      <p:sp>
        <p:nvSpPr>
          <p:cNvPr id="34" name="椭圆 80"/>
          <p:cNvSpPr/>
          <p:nvPr>
            <p:custDataLst>
              <p:tags r:id="rId2"/>
            </p:custDataLst>
          </p:nvPr>
        </p:nvSpPr>
        <p:spPr bwMode="auto">
          <a:xfrm>
            <a:off x="1411493" y="6010455"/>
            <a:ext cx="1019877" cy="637367"/>
          </a:xfrm>
          <a:prstGeom prst="ellipse">
            <a:avLst/>
          </a:prstGeom>
          <a:solidFill>
            <a:schemeClr val="accent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2000" b="1" kern="0">
                <a:solidFill>
                  <a:srgbClr val="FFFFFF"/>
                </a:solidFill>
                <a:latin typeface="微软雅黑" panose="020B0503020204020204" charset="-122"/>
                <a:ea typeface="微软雅黑" panose="020B0503020204020204" charset="-122"/>
              </a:rPr>
              <a:t>结论</a:t>
            </a:r>
            <a:endParaRPr lang="zh-CN" altLang="en-US" sz="2000" b="1" kern="0" dirty="0">
              <a:solidFill>
                <a:srgbClr val="FFFF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p:bldP spid="28" grpId="0"/>
      <p:bldP spid="29" grpId="0" bldLvl="0" animBg="1"/>
      <p:bldP spid="31" grpId="0"/>
      <p:bldP spid="32" grpId="0"/>
      <p:bldP spid="33" grpId="0"/>
      <p:bldP spid="3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16696" y="4144945"/>
            <a:ext cx="4944904" cy="398780"/>
          </a:xfrm>
          <a:prstGeom prst="rect">
            <a:avLst/>
          </a:prstGeom>
          <a:noFill/>
        </p:spPr>
        <p:txBody>
          <a:bodyPr wrap="square" rtlCol="0">
            <a:spAutoFit/>
          </a:bodyPr>
          <a:lstStyle>
            <a:defPPr>
              <a:defRPr lang="zh-CN"/>
            </a:defPPr>
            <a:lvl1pPr>
              <a:defRPr sz="2000">
                <a:solidFill>
                  <a:srgbClr val="C0262E"/>
                </a:solidFill>
                <a:latin typeface="思源黑体 CN Medium" panose="020B0600000000000000" pitchFamily="34" charset="-122"/>
                <a:ea typeface="思源黑体 CN Medium" panose="020B0600000000000000" pitchFamily="34" charset="-122"/>
              </a:defRPr>
            </a:lvl1pPr>
          </a:lstStyle>
          <a:p>
            <a:r>
              <a:rPr lang="en-US" altLang="zh-CN">
                <a:solidFill>
                  <a:srgbClr val="000000"/>
                </a:solidFill>
                <a:latin typeface="微软雅黑" panose="020B0503020204020204" charset="-122"/>
                <a:ea typeface="微软雅黑" panose="020B0503020204020204" charset="-122"/>
              </a:rPr>
              <a:t>Dijkstra</a:t>
            </a:r>
            <a:r>
              <a:rPr lang="zh-CN" altLang="en-US">
                <a:solidFill>
                  <a:srgbClr val="000000"/>
                </a:solidFill>
                <a:latin typeface="微软雅黑" panose="020B0503020204020204" charset="-122"/>
                <a:ea typeface="微软雅黑" panose="020B0503020204020204" charset="-122"/>
              </a:rPr>
              <a:t>算法不适合含负权的图求最短路径</a:t>
            </a:r>
          </a:p>
        </p:txBody>
      </p:sp>
      <p:sp>
        <p:nvSpPr>
          <p:cNvPr id="11" name="文本框 10"/>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12"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7.6.2 </a:t>
            </a:r>
            <a:r>
              <a:rPr lang="zh-CN" altLang="en-US">
                <a:solidFill>
                  <a:srgbClr val="000000"/>
                </a:solidFill>
                <a:latin typeface="微软雅黑" panose="020B0503020204020204" charset="-122"/>
                <a:ea typeface="微软雅黑" panose="020B0503020204020204" charset="-122"/>
              </a:rPr>
              <a:t>狄克斯特拉算法</a:t>
            </a:r>
          </a:p>
        </p:txBody>
      </p:sp>
      <p:pic>
        <p:nvPicPr>
          <p:cNvPr id="3" name="图片 2" descr="图片包含 图示&#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63" y="1654346"/>
            <a:ext cx="4557713" cy="4548188"/>
          </a:xfrm>
          <a:prstGeom prst="rect">
            <a:avLst/>
          </a:prstGeom>
        </p:spPr>
      </p:pic>
      <p:sp>
        <p:nvSpPr>
          <p:cNvPr id="13" name="椭圆 80"/>
          <p:cNvSpPr/>
          <p:nvPr>
            <p:custDataLst>
              <p:tags r:id="rId1"/>
            </p:custDataLst>
          </p:nvPr>
        </p:nvSpPr>
        <p:spPr bwMode="auto">
          <a:xfrm>
            <a:off x="7108986" y="2939277"/>
            <a:ext cx="1019877" cy="637367"/>
          </a:xfrm>
          <a:prstGeom prst="ellipse">
            <a:avLst/>
          </a:prstGeom>
          <a:solidFill>
            <a:schemeClr val="accent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2000" b="1" kern="0">
                <a:solidFill>
                  <a:srgbClr val="FFFFFF"/>
                </a:solidFill>
                <a:latin typeface="微软雅黑" panose="020B0503020204020204" charset="-122"/>
                <a:ea typeface="微软雅黑" panose="020B0503020204020204" charset="-122"/>
              </a:rPr>
              <a:t>提示</a:t>
            </a:r>
            <a:endParaRPr lang="zh-CN" altLang="en-US" sz="2000" b="1" kern="0" dirty="0">
              <a:solidFill>
                <a:srgbClr val="FFFFFF"/>
              </a:solidFill>
              <a:latin typeface="微软雅黑" panose="020B0503020204020204" charset="-122"/>
              <a:ea typeface="微软雅黑" panose="020B0503020204020204" charset="-122"/>
            </a:endParaRPr>
          </a:p>
        </p:txBody>
      </p:sp>
      <p:sp>
        <p:nvSpPr>
          <p:cNvPr id="2" name="对话气泡: 圆角矩形 1">
            <a:extLst>
              <a:ext uri="{FF2B5EF4-FFF2-40B4-BE49-F238E27FC236}">
                <a16:creationId xmlns:a16="http://schemas.microsoft.com/office/drawing/2014/main" id="{E9A4B569-772D-8A2E-A5DA-027C8A911C00}"/>
              </a:ext>
            </a:extLst>
          </p:cNvPr>
          <p:cNvSpPr/>
          <p:nvPr/>
        </p:nvSpPr>
        <p:spPr>
          <a:xfrm>
            <a:off x="8084557" y="1302363"/>
            <a:ext cx="2434196" cy="719490"/>
          </a:xfrm>
          <a:prstGeom prst="wedgeRoundRectCallout">
            <a:avLst>
              <a:gd name="adj1" fmla="val -48035"/>
              <a:gd name="adj2" fmla="val 1461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为什么？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custDataLst>
              <p:tags r:id="rId1"/>
            </p:custDataLst>
          </p:nvPr>
        </p:nvSpPr>
        <p:spPr>
          <a:xfrm>
            <a:off x="1440086" y="1988457"/>
            <a:ext cx="10122796" cy="3370580"/>
          </a:xfrm>
          <a:prstGeom prst="rect">
            <a:avLst/>
          </a:prstGeom>
          <a:noFill/>
          <a:ln w="38100">
            <a:solidFill>
              <a:schemeClr val="dk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00000"/>
              </a:lnSpc>
              <a:spcBef>
                <a:spcPts val="600"/>
              </a:spcBef>
              <a:buFont typeface="Wingdings" panose="05000000000000000000" pitchFamily="2" charset="2"/>
              <a:buChar char="n"/>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zh-CN" altLang="zh-CN" dirty="0">
                <a:solidFill>
                  <a:srgbClr val="000000"/>
                </a:solidFill>
                <a:latin typeface="微软雅黑" panose="020B0503020204020204" charset="-122"/>
                <a:ea typeface="微软雅黑" panose="020B0503020204020204" charset="-122"/>
              </a:rPr>
              <a:t>从一顶点到另一顶点存在着一条路径</a:t>
            </a:r>
            <a:r>
              <a:rPr lang="zh-CN" altLang="en-US" dirty="0">
                <a:solidFill>
                  <a:srgbClr val="000000"/>
                </a:solidFill>
                <a:latin typeface="微软雅黑" panose="020B0503020204020204" charset="-122"/>
                <a:ea typeface="微软雅黑" panose="020B0503020204020204" charset="-122"/>
              </a:rPr>
              <a:t>时</a:t>
            </a:r>
            <a:r>
              <a:rPr lang="zh-CN" altLang="zh-CN" dirty="0">
                <a:solidFill>
                  <a:srgbClr val="000000"/>
                </a:solidFill>
                <a:latin typeface="微软雅黑" panose="020B0503020204020204" charset="-122"/>
                <a:ea typeface="微软雅黑" panose="020B0503020204020204" charset="-122"/>
              </a:rPr>
              <a:t>，称该路径长度为该路径上所经过的边的数目，它等于该路径上的顶点数减</a:t>
            </a:r>
            <a:r>
              <a:rPr lang="en-US" altLang="zh-CN" dirty="0">
                <a:solidFill>
                  <a:srgbClr val="000000"/>
                </a:solidFill>
                <a:latin typeface="微软雅黑" panose="020B0503020204020204" charset="-122"/>
                <a:ea typeface="微软雅黑" panose="020B0503020204020204" charset="-122"/>
              </a:rPr>
              <a:t>1</a:t>
            </a:r>
            <a:r>
              <a:rPr lang="zh-CN" altLang="zh-CN" dirty="0">
                <a:solidFill>
                  <a:srgbClr val="000000"/>
                </a:solidFill>
                <a:latin typeface="微软雅黑" panose="020B0503020204020204" charset="-122"/>
                <a:ea typeface="微软雅黑" panose="020B0503020204020204" charset="-122"/>
              </a:rPr>
              <a:t>。</a:t>
            </a:r>
            <a:endParaRPr lang="en-US" altLang="zh-CN" dirty="0">
              <a:solidFill>
                <a:srgbClr val="000000"/>
              </a:solidFill>
              <a:latin typeface="微软雅黑" panose="020B0503020204020204" charset="-122"/>
              <a:ea typeface="微软雅黑" panose="020B0503020204020204" charset="-122"/>
            </a:endParaRPr>
          </a:p>
          <a:p>
            <a:r>
              <a:rPr lang="zh-CN" altLang="zh-CN" dirty="0">
                <a:solidFill>
                  <a:srgbClr val="000000"/>
                </a:solidFill>
                <a:latin typeface="微软雅黑" panose="020B0503020204020204" charset="-122"/>
                <a:ea typeface="微软雅黑" panose="020B0503020204020204" charset="-122"/>
              </a:rPr>
              <a:t>从一顶点到另一顶点可能存在着多条路径，每条路径上所经过的边数可能不同，即路径长度不同，把路径长度最短（即经过的边数最少）的那条路径叫做最短路径，其路径长度称为最短路径长度或最短距离。</a:t>
            </a:r>
          </a:p>
        </p:txBody>
      </p:sp>
      <p:sp>
        <p:nvSpPr>
          <p:cNvPr id="8" name="TextBox 7"/>
          <p:cNvSpPr txBox="1"/>
          <p:nvPr/>
        </p:nvSpPr>
        <p:spPr>
          <a:xfrm>
            <a:off x="1381092" y="1489938"/>
            <a:ext cx="1362108" cy="398780"/>
          </a:xfrm>
          <a:prstGeom prst="rect">
            <a:avLst/>
          </a:prstGeom>
          <a:noFill/>
        </p:spPr>
        <p:txBody>
          <a:bodyPr wrap="square" rtlCol="0">
            <a:spAutoFit/>
          </a:bodyPr>
          <a:lstStyle/>
          <a:p>
            <a:r>
              <a:rPr lang="zh-CN" altLang="zh-CN" sz="2000">
                <a:solidFill>
                  <a:srgbClr val="000000"/>
                </a:solidFill>
                <a:latin typeface="微软雅黑" panose="020B0503020204020204" charset="-122"/>
                <a:ea typeface="微软雅黑" panose="020B0503020204020204" charset="-122"/>
              </a:rPr>
              <a:t>不带权图</a:t>
            </a:r>
            <a:endParaRPr lang="zh-CN" altLang="zh-CN" sz="2000">
              <a:solidFill>
                <a:srgbClr val="000000"/>
              </a:solidFill>
              <a:latin typeface="微软雅黑" panose="020B0503020204020204" charset="-122"/>
              <a:ea typeface="微软雅黑" panose="020B0503020204020204" charset="-122"/>
              <a:cs typeface="Consolas" panose="020B0609020204030204" pitchFamily="49" charset="0"/>
            </a:endParaRPr>
          </a:p>
        </p:txBody>
      </p:sp>
      <p:sp>
        <p:nvSpPr>
          <p:cNvPr id="9" name="TextBox 8"/>
          <p:cNvSpPr txBox="1"/>
          <p:nvPr/>
        </p:nvSpPr>
        <p:spPr>
          <a:xfrm>
            <a:off x="4213519" y="6114682"/>
            <a:ext cx="4357718" cy="398780"/>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采用广度优先遍历可以求最短路径</a:t>
            </a:r>
          </a:p>
        </p:txBody>
      </p:sp>
      <p:sp>
        <p:nvSpPr>
          <p:cNvPr id="10" name="上箭头 9"/>
          <p:cNvSpPr/>
          <p:nvPr>
            <p:custDataLst>
              <p:tags r:id="rId2"/>
            </p:custDataLst>
          </p:nvPr>
        </p:nvSpPr>
        <p:spPr>
          <a:xfrm>
            <a:off x="5999469" y="5614616"/>
            <a:ext cx="285752" cy="357190"/>
          </a:xfrm>
          <a:prstGeom prst="upArrow">
            <a:avLst/>
          </a:prstGeom>
          <a:solidFill>
            <a:schemeClr val="accent3"/>
          </a:solidFill>
          <a:ln>
            <a:noFill/>
            <a:tailEnd type="none"/>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lt1"/>
              </a:solidFill>
            </a:endParaRPr>
          </a:p>
        </p:txBody>
      </p:sp>
      <p:sp>
        <p:nvSpPr>
          <p:cNvPr id="11" name="文本框 10"/>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13"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7.6.1 </a:t>
            </a:r>
            <a:r>
              <a:rPr lang="zh-CN" altLang="en-US">
                <a:solidFill>
                  <a:srgbClr val="000000"/>
                </a:solidFill>
                <a:latin typeface="微软雅黑" panose="020B0503020204020204" charset="-122"/>
                <a:ea typeface="微软雅黑" panose="020B0503020204020204" charset="-122"/>
              </a:rPr>
              <a:t>最短路径的概念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9" grpId="0"/>
      <p:bldP spid="10" grpId="0" bldLvl="0" animBg="1"/>
      <p:bldP spid="11"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516908" y="1395695"/>
            <a:ext cx="9158184" cy="367220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00000"/>
              </a:lnSpc>
            </a:pPr>
            <a:r>
              <a:rPr lang="en-US" altLang="zh-CN">
                <a:solidFill>
                  <a:srgbClr val="000000"/>
                </a:solidFill>
                <a:latin typeface="微软雅黑" panose="020B0503020204020204" charset="-122"/>
                <a:ea typeface="微软雅黑" panose="020B0503020204020204" charset="-122"/>
              </a:rPr>
              <a:t>def Dijkstra1(g,v):         	      	#</a:t>
            </a:r>
            <a:r>
              <a:rPr lang="zh-CN" altLang="zh-CN">
                <a:solidFill>
                  <a:srgbClr val="000000"/>
                </a:solidFill>
                <a:latin typeface="微软雅黑" panose="020B0503020204020204" charset="-122"/>
                <a:ea typeface="微软雅黑" panose="020B0503020204020204" charset="-122"/>
              </a:rPr>
              <a:t>求从</a:t>
            </a:r>
            <a:r>
              <a:rPr lang="en-US" altLang="zh-CN">
                <a:solidFill>
                  <a:srgbClr val="000000"/>
                </a:solidFill>
                <a:latin typeface="微软雅黑" panose="020B0503020204020204" charset="-122"/>
                <a:ea typeface="微软雅黑" panose="020B0503020204020204" charset="-122"/>
              </a:rPr>
              <a:t>v</a:t>
            </a:r>
            <a:r>
              <a:rPr lang="zh-CN" altLang="zh-CN">
                <a:solidFill>
                  <a:srgbClr val="000000"/>
                </a:solidFill>
                <a:latin typeface="微软雅黑" panose="020B0503020204020204" charset="-122"/>
                <a:ea typeface="微软雅黑" panose="020B0503020204020204" charset="-122"/>
              </a:rPr>
              <a:t>到其他顶点的最短路径</a:t>
            </a:r>
          </a:p>
          <a:p>
            <a:pPr>
              <a:lnSpc>
                <a:spcPct val="100000"/>
              </a:lnSpc>
            </a:pPr>
            <a:r>
              <a:rPr lang="en-US" altLang="zh-CN">
                <a:solidFill>
                  <a:srgbClr val="000000"/>
                </a:solidFill>
                <a:latin typeface="微软雅黑" panose="020B0503020204020204" charset="-122"/>
                <a:ea typeface="微软雅黑" panose="020B0503020204020204" charset="-122"/>
              </a:rPr>
              <a:t>   dist=[-1]*MAXV			#</a:t>
            </a:r>
            <a:r>
              <a:rPr lang="zh-CN" altLang="zh-CN">
                <a:solidFill>
                  <a:srgbClr val="000000"/>
                </a:solidFill>
                <a:latin typeface="微软雅黑" panose="020B0503020204020204" charset="-122"/>
                <a:ea typeface="微软雅黑" panose="020B0503020204020204" charset="-122"/>
              </a:rPr>
              <a:t>建立</a:t>
            </a:r>
            <a:r>
              <a:rPr lang="en-US" altLang="zh-CN">
                <a:solidFill>
                  <a:srgbClr val="000000"/>
                </a:solidFill>
                <a:latin typeface="微软雅黑" panose="020B0503020204020204" charset="-122"/>
                <a:ea typeface="微软雅黑" panose="020B0503020204020204" charset="-122"/>
              </a:rPr>
              <a:t>dist</a:t>
            </a:r>
            <a:r>
              <a:rPr lang="zh-CN" altLang="zh-CN">
                <a:solidFill>
                  <a:srgbClr val="000000"/>
                </a:solidFill>
                <a:latin typeface="微软雅黑" panose="020B0503020204020204" charset="-122"/>
                <a:ea typeface="微软雅黑" panose="020B0503020204020204" charset="-122"/>
              </a:rPr>
              <a:t>数组</a:t>
            </a:r>
          </a:p>
          <a:p>
            <a:pPr>
              <a:lnSpc>
                <a:spcPct val="100000"/>
              </a:lnSpc>
            </a:pPr>
            <a:r>
              <a:rPr lang="en-US" altLang="zh-CN">
                <a:solidFill>
                  <a:srgbClr val="000000"/>
                </a:solidFill>
                <a:latin typeface="微软雅黑" panose="020B0503020204020204" charset="-122"/>
                <a:ea typeface="微软雅黑" panose="020B0503020204020204" charset="-122"/>
              </a:rPr>
              <a:t>   path=[-1]*MAXV			#</a:t>
            </a:r>
            <a:r>
              <a:rPr lang="zh-CN" altLang="zh-CN">
                <a:solidFill>
                  <a:srgbClr val="000000"/>
                </a:solidFill>
                <a:latin typeface="微软雅黑" panose="020B0503020204020204" charset="-122"/>
                <a:ea typeface="微软雅黑" panose="020B0503020204020204" charset="-122"/>
              </a:rPr>
              <a:t>建立</a:t>
            </a:r>
            <a:r>
              <a:rPr lang="en-US" altLang="zh-CN">
                <a:solidFill>
                  <a:srgbClr val="000000"/>
                </a:solidFill>
                <a:latin typeface="微软雅黑" panose="020B0503020204020204" charset="-122"/>
                <a:ea typeface="微软雅黑" panose="020B0503020204020204" charset="-122"/>
              </a:rPr>
              <a:t>path</a:t>
            </a:r>
            <a:r>
              <a:rPr lang="zh-CN" altLang="zh-CN">
                <a:solidFill>
                  <a:srgbClr val="000000"/>
                </a:solidFill>
                <a:latin typeface="微软雅黑" panose="020B0503020204020204" charset="-122"/>
                <a:ea typeface="微软雅黑" panose="020B0503020204020204" charset="-122"/>
              </a:rPr>
              <a:t>数组</a:t>
            </a:r>
          </a:p>
          <a:p>
            <a:pPr>
              <a:lnSpc>
                <a:spcPct val="100000"/>
              </a:lnSpc>
            </a:pPr>
            <a:r>
              <a:rPr lang="en-US" altLang="zh-CN">
                <a:solidFill>
                  <a:srgbClr val="000000"/>
                </a:solidFill>
                <a:latin typeface="微软雅黑" panose="020B0503020204020204" charset="-122"/>
                <a:ea typeface="微软雅黑" panose="020B0503020204020204" charset="-122"/>
              </a:rPr>
              <a:t>   S=[0]*MAXV				#</a:t>
            </a:r>
            <a:r>
              <a:rPr lang="zh-CN" altLang="zh-CN">
                <a:solidFill>
                  <a:srgbClr val="000000"/>
                </a:solidFill>
                <a:latin typeface="微软雅黑" panose="020B0503020204020204" charset="-122"/>
                <a:ea typeface="微软雅黑" panose="020B0503020204020204" charset="-122"/>
              </a:rPr>
              <a:t>建立</a:t>
            </a:r>
            <a:r>
              <a:rPr lang="en-US" altLang="zh-CN">
                <a:solidFill>
                  <a:srgbClr val="000000"/>
                </a:solidFill>
                <a:latin typeface="微软雅黑" panose="020B0503020204020204" charset="-122"/>
                <a:ea typeface="微软雅黑" panose="020B0503020204020204" charset="-122"/>
              </a:rPr>
              <a:t>S</a:t>
            </a:r>
            <a:r>
              <a:rPr lang="zh-CN" altLang="zh-CN">
                <a:solidFill>
                  <a:srgbClr val="000000"/>
                </a:solidFill>
                <a:latin typeface="微软雅黑" panose="020B0503020204020204" charset="-122"/>
                <a:ea typeface="微软雅黑" panose="020B0503020204020204" charset="-122"/>
              </a:rPr>
              <a:t>数组</a:t>
            </a:r>
          </a:p>
          <a:p>
            <a:pPr>
              <a:lnSpc>
                <a:spcPct val="100000"/>
              </a:lnSpc>
            </a:pPr>
            <a:r>
              <a:rPr lang="en-US" altLang="zh-CN">
                <a:solidFill>
                  <a:srgbClr val="000000"/>
                </a:solidFill>
                <a:latin typeface="微软雅黑" panose="020B0503020204020204" charset="-122"/>
                <a:ea typeface="微软雅黑" panose="020B0503020204020204" charset="-122"/>
              </a:rPr>
              <a:t>   for i in range(g.n):</a:t>
            </a:r>
            <a:endParaRPr lang="zh-CN" altLang="zh-CN">
              <a:solidFill>
                <a:srgbClr val="000000"/>
              </a:solidFill>
              <a:latin typeface="微软雅黑" panose="020B0503020204020204" charset="-122"/>
              <a:ea typeface="微软雅黑" panose="020B0503020204020204" charset="-122"/>
            </a:endParaRPr>
          </a:p>
          <a:p>
            <a:pPr>
              <a:lnSpc>
                <a:spcPct val="100000"/>
              </a:lnSpc>
            </a:pPr>
            <a:r>
              <a:rPr lang="en-US" altLang="zh-CN">
                <a:solidFill>
                  <a:srgbClr val="000000"/>
                </a:solidFill>
                <a:latin typeface="微软雅黑" panose="020B0503020204020204" charset="-122"/>
                <a:ea typeface="微软雅黑" panose="020B0503020204020204" charset="-122"/>
              </a:rPr>
              <a:t>      dist[i]=g.edges[v][i]		#</a:t>
            </a:r>
            <a:r>
              <a:rPr lang="zh-CN" altLang="zh-CN">
                <a:solidFill>
                  <a:srgbClr val="000000"/>
                </a:solidFill>
                <a:latin typeface="微软雅黑" panose="020B0503020204020204" charset="-122"/>
                <a:ea typeface="微软雅黑" panose="020B0503020204020204" charset="-122"/>
              </a:rPr>
              <a:t>最短路径长度初始化</a:t>
            </a:r>
          </a:p>
          <a:p>
            <a:pPr>
              <a:lnSpc>
                <a:spcPct val="100000"/>
              </a:lnSpc>
            </a:pPr>
            <a:r>
              <a:rPr lang="en-US" altLang="zh-CN">
                <a:solidFill>
                  <a:srgbClr val="000000"/>
                </a:solidFill>
                <a:latin typeface="微软雅黑" panose="020B0503020204020204" charset="-122"/>
                <a:ea typeface="微软雅黑" panose="020B0503020204020204" charset="-122"/>
              </a:rPr>
              <a:t>      if g.edges[v][i]&lt;INF:		#</a:t>
            </a:r>
            <a:r>
              <a:rPr lang="zh-CN" altLang="zh-CN">
                <a:solidFill>
                  <a:srgbClr val="000000"/>
                </a:solidFill>
                <a:latin typeface="微软雅黑" panose="020B0503020204020204" charset="-122"/>
                <a:ea typeface="微软雅黑" panose="020B0503020204020204" charset="-122"/>
              </a:rPr>
              <a:t>最短路径初始化</a:t>
            </a:r>
          </a:p>
          <a:p>
            <a:pPr>
              <a:lnSpc>
                <a:spcPct val="100000"/>
              </a:lnSpc>
            </a:pPr>
            <a:r>
              <a:rPr lang="en-US" altLang="zh-CN">
                <a:solidFill>
                  <a:srgbClr val="000000"/>
                </a:solidFill>
                <a:latin typeface="微软雅黑" panose="020B0503020204020204" charset="-122"/>
                <a:ea typeface="微软雅黑" panose="020B0503020204020204" charset="-122"/>
              </a:rPr>
              <a:t>      	path[i]=v			#v</a:t>
            </a:r>
            <a:r>
              <a:rPr lang="zh-CN" altLang="zh-CN">
                <a:solidFill>
                  <a:srgbClr val="000000"/>
                </a:solidFill>
                <a:latin typeface="微软雅黑" panose="020B0503020204020204" charset="-122"/>
                <a:ea typeface="微软雅黑" panose="020B0503020204020204" charset="-122"/>
              </a:rPr>
              <a:t>到</a:t>
            </a:r>
            <a:r>
              <a:rPr lang="en-US" altLang="zh-CN">
                <a:solidFill>
                  <a:srgbClr val="000000"/>
                </a:solidFill>
                <a:latin typeface="微软雅黑" panose="020B0503020204020204" charset="-122"/>
                <a:ea typeface="微软雅黑" panose="020B0503020204020204" charset="-122"/>
              </a:rPr>
              <a:t>i</a:t>
            </a:r>
            <a:r>
              <a:rPr lang="zh-CN" altLang="zh-CN">
                <a:solidFill>
                  <a:srgbClr val="000000"/>
                </a:solidFill>
                <a:latin typeface="微软雅黑" panose="020B0503020204020204" charset="-122"/>
                <a:ea typeface="微软雅黑" panose="020B0503020204020204" charset="-122"/>
              </a:rPr>
              <a:t>有边置路径上顶点</a:t>
            </a:r>
            <a:r>
              <a:rPr lang="en-US" altLang="zh-CN">
                <a:solidFill>
                  <a:srgbClr val="000000"/>
                </a:solidFill>
                <a:latin typeface="微软雅黑" panose="020B0503020204020204" charset="-122"/>
                <a:ea typeface="微软雅黑" panose="020B0503020204020204" charset="-122"/>
              </a:rPr>
              <a:t>i</a:t>
            </a:r>
            <a:r>
              <a:rPr lang="zh-CN" altLang="zh-CN">
                <a:solidFill>
                  <a:srgbClr val="000000"/>
                </a:solidFill>
                <a:latin typeface="微软雅黑" panose="020B0503020204020204" charset="-122"/>
                <a:ea typeface="微软雅黑" panose="020B0503020204020204" charset="-122"/>
              </a:rPr>
              <a:t>的前驱为</a:t>
            </a:r>
            <a:r>
              <a:rPr lang="en-US" altLang="zh-CN">
                <a:solidFill>
                  <a:srgbClr val="000000"/>
                </a:solidFill>
                <a:latin typeface="微软雅黑" panose="020B0503020204020204" charset="-122"/>
                <a:ea typeface="微软雅黑" panose="020B0503020204020204" charset="-122"/>
              </a:rPr>
              <a:t>v</a:t>
            </a:r>
            <a:endParaRPr lang="zh-CN" altLang="zh-CN">
              <a:solidFill>
                <a:srgbClr val="000000"/>
              </a:solidFill>
              <a:latin typeface="微软雅黑" panose="020B0503020204020204" charset="-122"/>
              <a:ea typeface="微软雅黑" panose="020B0503020204020204" charset="-122"/>
            </a:endParaRPr>
          </a:p>
          <a:p>
            <a:pPr>
              <a:lnSpc>
                <a:spcPct val="100000"/>
              </a:lnSpc>
            </a:pPr>
            <a:r>
              <a:rPr lang="en-US" altLang="zh-CN">
                <a:solidFill>
                  <a:srgbClr val="000000"/>
                </a:solidFill>
                <a:latin typeface="微软雅黑" panose="020B0503020204020204" charset="-122"/>
                <a:ea typeface="微软雅黑" panose="020B0503020204020204" charset="-122"/>
              </a:rPr>
              <a:t>      else:				#v</a:t>
            </a:r>
            <a:r>
              <a:rPr lang="zh-CN" altLang="zh-CN">
                <a:solidFill>
                  <a:srgbClr val="000000"/>
                </a:solidFill>
                <a:latin typeface="微软雅黑" panose="020B0503020204020204" charset="-122"/>
                <a:ea typeface="微软雅黑" panose="020B0503020204020204" charset="-122"/>
              </a:rPr>
              <a:t>到</a:t>
            </a:r>
            <a:r>
              <a:rPr lang="en-US" altLang="zh-CN">
                <a:solidFill>
                  <a:srgbClr val="000000"/>
                </a:solidFill>
                <a:latin typeface="微软雅黑" panose="020B0503020204020204" charset="-122"/>
                <a:ea typeface="微软雅黑" panose="020B0503020204020204" charset="-122"/>
              </a:rPr>
              <a:t>i</a:t>
            </a:r>
            <a:r>
              <a:rPr lang="zh-CN" altLang="zh-CN">
                <a:solidFill>
                  <a:srgbClr val="000000"/>
                </a:solidFill>
                <a:latin typeface="微软雅黑" panose="020B0503020204020204" charset="-122"/>
                <a:ea typeface="微软雅黑" panose="020B0503020204020204" charset="-122"/>
              </a:rPr>
              <a:t>没边置路径上顶点</a:t>
            </a:r>
            <a:r>
              <a:rPr lang="en-US" altLang="zh-CN">
                <a:solidFill>
                  <a:srgbClr val="000000"/>
                </a:solidFill>
                <a:latin typeface="微软雅黑" panose="020B0503020204020204" charset="-122"/>
                <a:ea typeface="微软雅黑" panose="020B0503020204020204" charset="-122"/>
              </a:rPr>
              <a:t>i</a:t>
            </a:r>
            <a:r>
              <a:rPr lang="zh-CN" altLang="zh-CN">
                <a:solidFill>
                  <a:srgbClr val="000000"/>
                </a:solidFill>
                <a:latin typeface="微软雅黑" panose="020B0503020204020204" charset="-122"/>
                <a:ea typeface="微软雅黑" panose="020B0503020204020204" charset="-122"/>
              </a:rPr>
              <a:t>的前驱为</a:t>
            </a:r>
            <a:r>
              <a:rPr lang="en-US" altLang="zh-CN">
                <a:solidFill>
                  <a:srgbClr val="000000"/>
                </a:solidFill>
                <a:latin typeface="微软雅黑" panose="020B0503020204020204" charset="-122"/>
                <a:ea typeface="微软雅黑" panose="020B0503020204020204" charset="-122"/>
              </a:rPr>
              <a:t>-1</a:t>
            </a:r>
            <a:endParaRPr lang="zh-CN" altLang="zh-CN">
              <a:solidFill>
                <a:srgbClr val="000000"/>
              </a:solidFill>
              <a:latin typeface="微软雅黑" panose="020B0503020204020204" charset="-122"/>
              <a:ea typeface="微软雅黑" panose="020B0503020204020204" charset="-122"/>
            </a:endParaRPr>
          </a:p>
          <a:p>
            <a:pPr>
              <a:lnSpc>
                <a:spcPct val="100000"/>
              </a:lnSpc>
            </a:pPr>
            <a:r>
              <a:rPr lang="en-US" altLang="zh-CN">
                <a:solidFill>
                  <a:srgbClr val="000000"/>
                </a:solidFill>
                <a:latin typeface="微软雅黑" panose="020B0503020204020204" charset="-122"/>
                <a:ea typeface="微软雅黑" panose="020B0503020204020204" charset="-122"/>
              </a:rPr>
              <a:t>      	path[i]=-1</a:t>
            </a:r>
            <a:endParaRPr lang="zh-CN" altLang="zh-CN">
              <a:solidFill>
                <a:srgbClr val="000000"/>
              </a:solidFill>
              <a:latin typeface="微软雅黑" panose="020B0503020204020204" charset="-122"/>
              <a:ea typeface="微软雅黑" panose="020B0503020204020204" charset="-122"/>
            </a:endParaRPr>
          </a:p>
          <a:p>
            <a:pPr>
              <a:lnSpc>
                <a:spcPct val="100000"/>
              </a:lnSpc>
            </a:pPr>
            <a:r>
              <a:rPr lang="en-US" altLang="zh-CN">
                <a:solidFill>
                  <a:srgbClr val="000000"/>
                </a:solidFill>
                <a:latin typeface="微软雅黑" panose="020B0503020204020204" charset="-122"/>
                <a:ea typeface="微软雅黑" panose="020B0503020204020204" charset="-122"/>
              </a:rPr>
              <a:t>   S[v]=1				#</a:t>
            </a:r>
            <a:r>
              <a:rPr lang="zh-CN" altLang="zh-CN">
                <a:solidFill>
                  <a:srgbClr val="000000"/>
                </a:solidFill>
                <a:latin typeface="微软雅黑" panose="020B0503020204020204" charset="-122"/>
                <a:ea typeface="微软雅黑" panose="020B0503020204020204" charset="-122"/>
              </a:rPr>
              <a:t>源点</a:t>
            </a:r>
            <a:r>
              <a:rPr lang="en-US" altLang="zh-CN">
                <a:solidFill>
                  <a:srgbClr val="000000"/>
                </a:solidFill>
                <a:latin typeface="微软雅黑" panose="020B0503020204020204" charset="-122"/>
                <a:ea typeface="微软雅黑" panose="020B0503020204020204" charset="-122"/>
              </a:rPr>
              <a:t>v</a:t>
            </a:r>
            <a:r>
              <a:rPr lang="zh-CN" altLang="zh-CN">
                <a:solidFill>
                  <a:srgbClr val="000000"/>
                </a:solidFill>
                <a:latin typeface="微软雅黑" panose="020B0503020204020204" charset="-122"/>
                <a:ea typeface="微软雅黑" panose="020B0503020204020204" charset="-122"/>
              </a:rPr>
              <a:t>放入</a:t>
            </a:r>
            <a:r>
              <a:rPr lang="en-US" altLang="zh-CN">
                <a:solidFill>
                  <a:srgbClr val="000000"/>
                </a:solidFill>
                <a:latin typeface="微软雅黑" panose="020B0503020204020204" charset="-122"/>
                <a:ea typeface="微软雅黑" panose="020B0503020204020204" charset="-122"/>
              </a:rPr>
              <a:t>S</a:t>
            </a:r>
            <a:r>
              <a:rPr lang="zh-CN" altLang="zh-CN">
                <a:solidFill>
                  <a:srgbClr val="000000"/>
                </a:solidFill>
                <a:latin typeface="微软雅黑" panose="020B0503020204020204" charset="-122"/>
                <a:ea typeface="微软雅黑" panose="020B0503020204020204" charset="-122"/>
              </a:rPr>
              <a:t>中</a:t>
            </a:r>
          </a:p>
        </p:txBody>
      </p:sp>
      <p:grpSp>
        <p:nvGrpSpPr>
          <p:cNvPr id="16" name="组合 15"/>
          <p:cNvGrpSpPr/>
          <p:nvPr/>
        </p:nvGrpSpPr>
        <p:grpSpPr>
          <a:xfrm>
            <a:off x="3417226" y="5072050"/>
            <a:ext cx="5715040" cy="1785950"/>
            <a:chOff x="2663270" y="4541846"/>
            <a:chExt cx="5715040" cy="1785950"/>
          </a:xfrm>
        </p:grpSpPr>
        <p:sp>
          <p:nvSpPr>
            <p:cNvPr id="6" name="椭圆 5"/>
            <p:cNvSpPr/>
            <p:nvPr>
              <p:custDataLst>
                <p:tags r:id="rId2"/>
              </p:custDataLst>
            </p:nvPr>
          </p:nvSpPr>
          <p:spPr>
            <a:xfrm>
              <a:off x="4123276" y="4899036"/>
              <a:ext cx="1000132" cy="1428760"/>
            </a:xfrm>
            <a:prstGeom prst="ellipse">
              <a:avLst/>
            </a:prstGeom>
            <a:solidFill>
              <a:schemeClr val="lt1">
                <a:alpha val="23000"/>
              </a:schemeClr>
            </a:solid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25252"/>
                </a:solidFill>
              </a:endParaRPr>
            </a:p>
          </p:txBody>
        </p:sp>
        <p:sp>
          <p:nvSpPr>
            <p:cNvPr id="7" name="椭圆 6"/>
            <p:cNvSpPr/>
            <p:nvPr>
              <p:custDataLst>
                <p:tags r:id="rId3"/>
              </p:custDataLst>
            </p:nvPr>
          </p:nvSpPr>
          <p:spPr>
            <a:xfrm>
              <a:off x="2663270" y="5031858"/>
              <a:ext cx="642942" cy="1000156"/>
            </a:xfrm>
            <a:prstGeom prst="ellipse">
              <a:avLst/>
            </a:prstGeom>
            <a:solidFill>
              <a:schemeClr val="lt1">
                <a:alpha val="23000"/>
              </a:schemeClr>
            </a:solid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25252"/>
                </a:solidFill>
              </a:endParaRPr>
            </a:p>
          </p:txBody>
        </p:sp>
        <p:sp>
          <p:nvSpPr>
            <p:cNvPr id="8" name="椭圆 7"/>
            <p:cNvSpPr/>
            <p:nvPr>
              <p:custDataLst>
                <p:tags r:id="rId4"/>
              </p:custDataLst>
            </p:nvPr>
          </p:nvSpPr>
          <p:spPr>
            <a:xfrm>
              <a:off x="2786050" y="5286388"/>
              <a:ext cx="428628" cy="428628"/>
            </a:xfrm>
            <a:prstGeom prst="ellipse">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rPr>
                <a:t>v</a:t>
              </a:r>
            </a:p>
          </p:txBody>
        </p:sp>
        <p:sp>
          <p:nvSpPr>
            <p:cNvPr id="10" name="TextBox 9"/>
            <p:cNvSpPr txBox="1"/>
            <p:nvPr/>
          </p:nvSpPr>
          <p:spPr>
            <a:xfrm>
              <a:off x="2714612" y="4643446"/>
              <a:ext cx="428628" cy="368300"/>
            </a:xfrm>
            <a:prstGeom prst="rect">
              <a:avLst/>
            </a:prstGeom>
            <a:noFill/>
          </p:spPr>
          <p:txBody>
            <a:bodyPr wrap="square" rtlCol="0">
              <a:spAutoFit/>
            </a:bodyPr>
            <a:lstStyle/>
            <a:p>
              <a:pPr algn="l"/>
              <a:r>
                <a:rPr lang="en-US" altLang="zh-CN">
                  <a:solidFill>
                    <a:srgbClr val="000000"/>
                  </a:solidFill>
                  <a:latin typeface="微软雅黑" panose="020B0503020204020204" charset="-122"/>
                  <a:ea typeface="微软雅黑" panose="020B0503020204020204" charset="-122"/>
                  <a:cs typeface="Consolas" panose="020B0609020204030204" pitchFamily="49" charset="0"/>
                </a:rPr>
                <a:t>S</a:t>
              </a:r>
            </a:p>
          </p:txBody>
        </p:sp>
        <p:sp>
          <p:nvSpPr>
            <p:cNvPr id="11" name="TextBox 10"/>
            <p:cNvSpPr txBox="1"/>
            <p:nvPr/>
          </p:nvSpPr>
          <p:spPr>
            <a:xfrm>
              <a:off x="4123276" y="4541846"/>
              <a:ext cx="1071570" cy="368300"/>
            </a:xfrm>
            <a:prstGeom prst="rect">
              <a:avLst/>
            </a:prstGeom>
            <a:noFill/>
          </p:spPr>
          <p:txBody>
            <a:bodyPr wrap="square" rtlCol="0">
              <a:spAutoFit/>
            </a:bodyPr>
            <a:lstStyle/>
            <a:p>
              <a:pPr algn="l"/>
              <a:r>
                <a:rPr lang="en-US" altLang="zh-CN">
                  <a:solidFill>
                    <a:srgbClr val="000000"/>
                  </a:solidFill>
                  <a:latin typeface="微软雅黑" panose="020B0503020204020204" charset="-122"/>
                  <a:ea typeface="微软雅黑" panose="020B0503020204020204" charset="-122"/>
                  <a:cs typeface="Consolas" panose="020B0609020204030204" pitchFamily="49" charset="0"/>
                </a:rPr>
                <a:t>U=V-S</a:t>
              </a:r>
            </a:p>
          </p:txBody>
        </p:sp>
        <p:cxnSp>
          <p:nvCxnSpPr>
            <p:cNvPr id="12" name="直接箭头连接符 11"/>
            <p:cNvCxnSpPr>
              <a:stCxn id="8" idx="6"/>
              <a:endCxn id="13" idx="2"/>
            </p:cNvCxnSpPr>
            <p:nvPr>
              <p:custDataLst>
                <p:tags r:id="rId5"/>
              </p:custDataLst>
            </p:nvPr>
          </p:nvCxnSpPr>
          <p:spPr>
            <a:xfrm>
              <a:off x="3214678" y="5500702"/>
              <a:ext cx="1194350" cy="41276"/>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13" name="椭圆 12"/>
            <p:cNvSpPr/>
            <p:nvPr>
              <p:custDataLst>
                <p:tags r:id="rId6"/>
              </p:custDataLst>
            </p:nvPr>
          </p:nvSpPr>
          <p:spPr>
            <a:xfrm>
              <a:off x="4409028" y="5327664"/>
              <a:ext cx="428628" cy="42862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i</a:t>
              </a:r>
              <a:endPar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endParaRPr>
            </a:p>
          </p:txBody>
        </p:sp>
        <p:sp>
          <p:nvSpPr>
            <p:cNvPr id="15" name="TextBox 14"/>
            <p:cNvSpPr txBox="1"/>
            <p:nvPr/>
          </p:nvSpPr>
          <p:spPr>
            <a:xfrm>
              <a:off x="5286380" y="5245617"/>
              <a:ext cx="3091930" cy="706755"/>
            </a:xfrm>
            <a:prstGeom prst="rect">
              <a:avLst/>
            </a:prstGeom>
            <a:noFill/>
          </p:spPr>
          <p:txBody>
            <a:bodyPr wrap="square" rtlCol="0">
              <a:spAutoFit/>
            </a:bodyPr>
            <a:lstStyle/>
            <a:p>
              <a:pPr marL="342900" indent="-342900">
                <a:lnSpc>
                  <a:spcPts val="2400"/>
                </a:lnSpc>
                <a:buFont typeface="Wingdings" panose="05000000000000000000" pitchFamily="2" charset="2"/>
                <a:buChar char="l"/>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dist[i]=g.edges[v][i]</a:t>
              </a:r>
            </a:p>
            <a:p>
              <a:pPr marL="342900" indent="-342900">
                <a:lnSpc>
                  <a:spcPts val="2400"/>
                </a:lnSpc>
                <a:buFont typeface="Wingdings" panose="05000000000000000000" pitchFamily="2" charset="2"/>
                <a:buChar char="l"/>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path[i]=v</a:t>
              </a:r>
            </a:p>
          </p:txBody>
        </p:sp>
      </p:grpSp>
      <p:sp>
        <p:nvSpPr>
          <p:cNvPr id="14" name="文本框 13"/>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18"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7.6.2 </a:t>
            </a:r>
            <a:r>
              <a:rPr lang="zh-CN" altLang="en-US">
                <a:solidFill>
                  <a:srgbClr val="000000"/>
                </a:solidFill>
                <a:latin typeface="微软雅黑" panose="020B0503020204020204" charset="-122"/>
                <a:ea typeface="微软雅黑" panose="020B0503020204020204" charset="-122"/>
              </a:rPr>
              <a:t>狄克斯特拉算法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4"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436434" y="1368353"/>
            <a:ext cx="9246107" cy="459549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0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solidFill>
                  <a:srgbClr val="000000"/>
                </a:solidFill>
                <a:latin typeface="微软雅黑" panose="020B0503020204020204" charset="-122"/>
                <a:ea typeface="微软雅黑" panose="020B0503020204020204" charset="-122"/>
              </a:rPr>
              <a:t>u=-1</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for i in range(g.n-1):		#</a:t>
            </a:r>
            <a:r>
              <a:rPr lang="zh-CN" altLang="zh-CN">
                <a:solidFill>
                  <a:srgbClr val="000000"/>
                </a:solidFill>
                <a:latin typeface="微软雅黑" panose="020B0503020204020204" charset="-122"/>
                <a:ea typeface="微软雅黑" panose="020B0503020204020204" charset="-122"/>
              </a:rPr>
              <a:t>循环向</a:t>
            </a:r>
            <a:r>
              <a:rPr lang="en-US" altLang="zh-CN">
                <a:solidFill>
                  <a:srgbClr val="000000"/>
                </a:solidFill>
                <a:latin typeface="微软雅黑" panose="020B0503020204020204" charset="-122"/>
                <a:ea typeface="微软雅黑" panose="020B0503020204020204" charset="-122"/>
              </a:rPr>
              <a:t>S</a:t>
            </a:r>
            <a:r>
              <a:rPr lang="zh-CN" altLang="zh-CN">
                <a:solidFill>
                  <a:srgbClr val="000000"/>
                </a:solidFill>
                <a:latin typeface="微软雅黑" panose="020B0503020204020204" charset="-122"/>
                <a:ea typeface="微软雅黑" panose="020B0503020204020204" charset="-122"/>
              </a:rPr>
              <a:t>中添加</a:t>
            </a:r>
            <a:r>
              <a:rPr lang="en-US" altLang="zh-CN">
                <a:solidFill>
                  <a:srgbClr val="000000"/>
                </a:solidFill>
                <a:latin typeface="微软雅黑" panose="020B0503020204020204" charset="-122"/>
                <a:ea typeface="微软雅黑" panose="020B0503020204020204" charset="-122"/>
              </a:rPr>
              <a:t>n-1</a:t>
            </a:r>
            <a:r>
              <a:rPr lang="zh-CN" altLang="zh-CN">
                <a:solidFill>
                  <a:srgbClr val="000000"/>
                </a:solidFill>
                <a:latin typeface="微软雅黑" panose="020B0503020204020204" charset="-122"/>
                <a:ea typeface="微软雅黑" panose="020B0503020204020204" charset="-122"/>
              </a:rPr>
              <a:t>个顶点</a:t>
            </a:r>
          </a:p>
          <a:p>
            <a:r>
              <a:rPr lang="en-US" altLang="zh-CN">
                <a:solidFill>
                  <a:srgbClr val="000000"/>
                </a:solidFill>
                <a:latin typeface="微软雅黑" panose="020B0503020204020204" charset="-122"/>
                <a:ea typeface="微软雅黑" panose="020B0503020204020204" charset="-122"/>
              </a:rPr>
              <a:t>   mindis=INF				#mindis</a:t>
            </a:r>
            <a:r>
              <a:rPr lang="zh-CN" altLang="zh-CN">
                <a:solidFill>
                  <a:srgbClr val="000000"/>
                </a:solidFill>
                <a:latin typeface="微软雅黑" panose="020B0503020204020204" charset="-122"/>
                <a:ea typeface="微软雅黑" panose="020B0503020204020204" charset="-122"/>
              </a:rPr>
              <a:t>置最小长度初值</a:t>
            </a:r>
          </a:p>
          <a:p>
            <a:r>
              <a:rPr lang="en-US" altLang="zh-CN">
                <a:solidFill>
                  <a:srgbClr val="000000"/>
                </a:solidFill>
                <a:latin typeface="微软雅黑" panose="020B0503020204020204" charset="-122"/>
                <a:ea typeface="微软雅黑" panose="020B0503020204020204" charset="-122"/>
              </a:rPr>
              <a:t>   for j in range(g.n):		#</a:t>
            </a:r>
            <a:r>
              <a:rPr lang="zh-CN" altLang="zh-CN">
                <a:solidFill>
                  <a:srgbClr val="000000"/>
                </a:solidFill>
                <a:latin typeface="微软雅黑" panose="020B0503020204020204" charset="-122"/>
                <a:ea typeface="微软雅黑" panose="020B0503020204020204" charset="-122"/>
              </a:rPr>
              <a:t>选取不在</a:t>
            </a:r>
            <a:r>
              <a:rPr lang="en-US" altLang="zh-CN">
                <a:solidFill>
                  <a:srgbClr val="000000"/>
                </a:solidFill>
                <a:latin typeface="微软雅黑" panose="020B0503020204020204" charset="-122"/>
                <a:ea typeface="微软雅黑" panose="020B0503020204020204" charset="-122"/>
              </a:rPr>
              <a:t>S</a:t>
            </a:r>
            <a:r>
              <a:rPr lang="zh-CN" altLang="zh-CN">
                <a:solidFill>
                  <a:srgbClr val="000000"/>
                </a:solidFill>
                <a:latin typeface="微软雅黑" panose="020B0503020204020204" charset="-122"/>
                <a:ea typeface="微软雅黑" panose="020B0503020204020204" charset="-122"/>
              </a:rPr>
              <a:t>中且具有最小距离的顶点</a:t>
            </a:r>
            <a:r>
              <a:rPr lang="en-US" altLang="zh-CN">
                <a:solidFill>
                  <a:srgbClr val="000000"/>
                </a:solidFill>
                <a:latin typeface="微软雅黑" panose="020B0503020204020204" charset="-122"/>
                <a:ea typeface="微软雅黑" panose="020B0503020204020204" charset="-122"/>
              </a:rPr>
              <a:t>u</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if S[j]==0 and dist[j]&lt;mindis: </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u=j</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mindis=dist[j]</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S[u]=1				#</a:t>
            </a:r>
            <a:r>
              <a:rPr lang="zh-CN" altLang="zh-CN">
                <a:solidFill>
                  <a:srgbClr val="000000"/>
                </a:solidFill>
                <a:latin typeface="微软雅黑" panose="020B0503020204020204" charset="-122"/>
                <a:ea typeface="微软雅黑" panose="020B0503020204020204" charset="-122"/>
              </a:rPr>
              <a:t>顶点</a:t>
            </a:r>
            <a:r>
              <a:rPr lang="en-US" altLang="zh-CN">
                <a:solidFill>
                  <a:srgbClr val="000000"/>
                </a:solidFill>
                <a:latin typeface="微软雅黑" panose="020B0503020204020204" charset="-122"/>
                <a:ea typeface="微软雅黑" panose="020B0503020204020204" charset="-122"/>
              </a:rPr>
              <a:t>u</a:t>
            </a:r>
            <a:r>
              <a:rPr lang="zh-CN" altLang="zh-CN">
                <a:solidFill>
                  <a:srgbClr val="000000"/>
                </a:solidFill>
                <a:latin typeface="微软雅黑" panose="020B0503020204020204" charset="-122"/>
                <a:ea typeface="微软雅黑" panose="020B0503020204020204" charset="-122"/>
              </a:rPr>
              <a:t>加入</a:t>
            </a:r>
            <a:r>
              <a:rPr lang="en-US" altLang="zh-CN">
                <a:solidFill>
                  <a:srgbClr val="000000"/>
                </a:solidFill>
                <a:latin typeface="微软雅黑" panose="020B0503020204020204" charset="-122"/>
                <a:ea typeface="微软雅黑" panose="020B0503020204020204" charset="-122"/>
              </a:rPr>
              <a:t>S</a:t>
            </a:r>
            <a:r>
              <a:rPr lang="zh-CN" altLang="zh-CN">
                <a:solidFill>
                  <a:srgbClr val="000000"/>
                </a:solidFill>
                <a:latin typeface="微软雅黑" panose="020B0503020204020204" charset="-122"/>
                <a:ea typeface="微软雅黑" panose="020B0503020204020204" charset="-122"/>
              </a:rPr>
              <a:t>中</a:t>
            </a:r>
          </a:p>
          <a:p>
            <a:r>
              <a:rPr lang="en-US" altLang="zh-CN">
                <a:solidFill>
                  <a:srgbClr val="000000"/>
                </a:solidFill>
                <a:latin typeface="微软雅黑" panose="020B0503020204020204" charset="-122"/>
                <a:ea typeface="微软雅黑" panose="020B0503020204020204" charset="-122"/>
              </a:rPr>
              <a:t>   for j in range(g.n):		#</a:t>
            </a:r>
            <a:r>
              <a:rPr lang="zh-CN" altLang="zh-CN">
                <a:solidFill>
                  <a:srgbClr val="000000"/>
                </a:solidFill>
                <a:latin typeface="微软雅黑" panose="020B0503020204020204" charset="-122"/>
                <a:ea typeface="微软雅黑" panose="020B0503020204020204" charset="-122"/>
              </a:rPr>
              <a:t>修改不在</a:t>
            </a:r>
            <a:r>
              <a:rPr lang="en-US" altLang="zh-CN">
                <a:solidFill>
                  <a:srgbClr val="000000"/>
                </a:solidFill>
                <a:latin typeface="微软雅黑" panose="020B0503020204020204" charset="-122"/>
                <a:ea typeface="微软雅黑" panose="020B0503020204020204" charset="-122"/>
              </a:rPr>
              <a:t>s</a:t>
            </a:r>
            <a:r>
              <a:rPr lang="zh-CN" altLang="zh-CN">
                <a:solidFill>
                  <a:srgbClr val="000000"/>
                </a:solidFill>
                <a:latin typeface="微软雅黑" panose="020B0503020204020204" charset="-122"/>
                <a:ea typeface="微软雅黑" panose="020B0503020204020204" charset="-122"/>
              </a:rPr>
              <a:t>中的顶点的距离</a:t>
            </a:r>
          </a:p>
          <a:p>
            <a:r>
              <a:rPr lang="en-US" altLang="zh-CN">
                <a:solidFill>
                  <a:srgbClr val="000000"/>
                </a:solidFill>
                <a:latin typeface="微软雅黑" panose="020B0503020204020204" charset="-122"/>
                <a:ea typeface="微软雅黑" panose="020B0503020204020204" charset="-122"/>
              </a:rPr>
              <a:t>     if S[j]==0:			#</a:t>
            </a:r>
            <a:r>
              <a:rPr lang="zh-CN" altLang="zh-CN">
                <a:solidFill>
                  <a:srgbClr val="000000"/>
                </a:solidFill>
                <a:latin typeface="微软雅黑" panose="020B0503020204020204" charset="-122"/>
                <a:ea typeface="微软雅黑" panose="020B0503020204020204" charset="-122"/>
              </a:rPr>
              <a:t>仅仅修改</a:t>
            </a:r>
            <a:r>
              <a:rPr lang="en-US" altLang="zh-CN">
                <a:solidFill>
                  <a:srgbClr val="000000"/>
                </a:solidFill>
                <a:latin typeface="微软雅黑" panose="020B0503020204020204" charset="-122"/>
                <a:ea typeface="微软雅黑" panose="020B0503020204020204" charset="-122"/>
              </a:rPr>
              <a:t>S</a:t>
            </a:r>
            <a:r>
              <a:rPr lang="zh-CN" altLang="zh-CN">
                <a:solidFill>
                  <a:srgbClr val="000000"/>
                </a:solidFill>
                <a:latin typeface="微软雅黑" panose="020B0503020204020204" charset="-122"/>
                <a:ea typeface="微软雅黑" panose="020B0503020204020204" charset="-122"/>
              </a:rPr>
              <a:t>中的顶点</a:t>
            </a:r>
            <a:r>
              <a:rPr lang="en-US" altLang="zh-CN">
                <a:solidFill>
                  <a:srgbClr val="000000"/>
                </a:solidFill>
                <a:latin typeface="微软雅黑" panose="020B0503020204020204" charset="-122"/>
                <a:ea typeface="微软雅黑" panose="020B0503020204020204" charset="-122"/>
              </a:rPr>
              <a:t>j</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if g.edges[u][j]&lt;INF and dist[u]+g.edges[u][j]&lt;dist[j]:</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dist[j]=dist[u]+g.edges[u][j]</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path[j]=u</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DispAllPath(dist,path,S,v,g.n)	#</a:t>
            </a:r>
            <a:r>
              <a:rPr lang="zh-CN" altLang="zh-CN">
                <a:solidFill>
                  <a:srgbClr val="000000"/>
                </a:solidFill>
                <a:latin typeface="微软雅黑" panose="020B0503020204020204" charset="-122"/>
                <a:ea typeface="微软雅黑" panose="020B0503020204020204" charset="-122"/>
              </a:rPr>
              <a:t>输出所有最短路径及长度</a:t>
            </a:r>
          </a:p>
        </p:txBody>
      </p:sp>
      <p:sp>
        <p:nvSpPr>
          <p:cNvPr id="5" name="TextBox 4"/>
          <p:cNvSpPr txBox="1"/>
          <p:nvPr/>
        </p:nvSpPr>
        <p:spPr>
          <a:xfrm>
            <a:off x="1323155" y="6212538"/>
            <a:ext cx="3571900" cy="398780"/>
          </a:xfrm>
          <a:prstGeom prst="rect">
            <a:avLst/>
          </a:prstGeom>
          <a:noFill/>
        </p:spPr>
        <p:txBody>
          <a:bodyPr wrap="square" rtlCol="0">
            <a:spAutoFit/>
          </a:bodyPr>
          <a:lstStyle/>
          <a:p>
            <a:r>
              <a:rPr lang="zh-CN" altLang="en-US" sz="2000" dirty="0">
                <a:solidFill>
                  <a:srgbClr val="FF0000"/>
                </a:solidFill>
                <a:latin typeface="微软雅黑" panose="020B0503020204020204" charset="-122"/>
                <a:ea typeface="微软雅黑" panose="020B0503020204020204" charset="-122"/>
                <a:cs typeface="Consolas" panose="020B0609020204030204" pitchFamily="49" charset="0"/>
              </a:rPr>
              <a:t>算法的时间复杂度为</a:t>
            </a:r>
            <a:r>
              <a:rPr lang="en-US" altLang="zh-CN" sz="2000" dirty="0">
                <a:solidFill>
                  <a:srgbClr val="FF0000"/>
                </a:solidFill>
                <a:latin typeface="微软雅黑" panose="020B0503020204020204" charset="-122"/>
                <a:ea typeface="微软雅黑" panose="020B0503020204020204" charset="-122"/>
                <a:cs typeface="Consolas" panose="020B0609020204030204" pitchFamily="49" charset="0"/>
              </a:rPr>
              <a:t>O(</a:t>
            </a:r>
            <a:r>
              <a:rPr lang="en-US" altLang="zh-CN" sz="2000" i="1" dirty="0">
                <a:solidFill>
                  <a:srgbClr val="FF0000"/>
                </a:solidFill>
                <a:latin typeface="微软雅黑" panose="020B0503020204020204" charset="-122"/>
                <a:ea typeface="微软雅黑" panose="020B0503020204020204" charset="-122"/>
                <a:cs typeface="Consolas" panose="020B0609020204030204" pitchFamily="49" charset="0"/>
              </a:rPr>
              <a:t>n</a:t>
            </a:r>
            <a:r>
              <a:rPr lang="en-US" altLang="zh-CN" sz="2000" baseline="30000" dirty="0">
                <a:solidFill>
                  <a:srgbClr val="FF0000"/>
                </a:solidFill>
                <a:latin typeface="微软雅黑" panose="020B0503020204020204" charset="-122"/>
                <a:ea typeface="微软雅黑" panose="020B0503020204020204" charset="-122"/>
                <a:cs typeface="Consolas" panose="020B0609020204030204" pitchFamily="49" charset="0"/>
              </a:rPr>
              <a:t>2</a:t>
            </a:r>
            <a:r>
              <a:rPr lang="en-US" altLang="zh-CN" sz="2000" dirty="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7" name="文本框 6"/>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8"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7.6.2 </a:t>
            </a:r>
            <a:r>
              <a:rPr lang="zh-CN" altLang="en-US">
                <a:solidFill>
                  <a:srgbClr val="000000"/>
                </a:solidFill>
                <a:latin typeface="微软雅黑" panose="020B0503020204020204" charset="-122"/>
                <a:ea typeface="微软雅黑" panose="020B0503020204020204" charset="-122"/>
              </a:rPr>
              <a:t>狄克斯特拉算法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073369" y="1378178"/>
            <a:ext cx="10006996" cy="521144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00000"/>
              </a:lnSpc>
              <a:defRPr sz="2000" b="1">
                <a:solidFill>
                  <a:srgbClr val="7030A0"/>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solidFill>
                  <a:srgbClr val="000000"/>
                </a:solidFill>
                <a:latin typeface="微软雅黑" panose="020B0503020204020204" charset="-122"/>
                <a:ea typeface="微软雅黑" panose="020B0503020204020204" charset="-122"/>
              </a:rPr>
              <a:t>def DispAllPath(dist,path,S,v,n):   	#</a:t>
            </a:r>
            <a:r>
              <a:rPr lang="zh-CN" altLang="zh-CN">
                <a:solidFill>
                  <a:srgbClr val="000000"/>
                </a:solidFill>
                <a:latin typeface="微软雅黑" panose="020B0503020204020204" charset="-122"/>
                <a:ea typeface="微软雅黑" panose="020B0503020204020204" charset="-122"/>
              </a:rPr>
              <a:t>输出从顶点</a:t>
            </a:r>
            <a:r>
              <a:rPr lang="en-US" altLang="zh-CN">
                <a:solidFill>
                  <a:srgbClr val="000000"/>
                </a:solidFill>
                <a:latin typeface="微软雅黑" panose="020B0503020204020204" charset="-122"/>
                <a:ea typeface="微软雅黑" panose="020B0503020204020204" charset="-122"/>
              </a:rPr>
              <a:t>v</a:t>
            </a:r>
            <a:r>
              <a:rPr lang="zh-CN" altLang="zh-CN">
                <a:solidFill>
                  <a:srgbClr val="000000"/>
                </a:solidFill>
                <a:latin typeface="微软雅黑" panose="020B0503020204020204" charset="-122"/>
                <a:ea typeface="微软雅黑" panose="020B0503020204020204" charset="-122"/>
              </a:rPr>
              <a:t>出发的所有最短路径</a:t>
            </a:r>
          </a:p>
          <a:p>
            <a:r>
              <a:rPr lang="en-US" altLang="zh-CN">
                <a:solidFill>
                  <a:srgbClr val="000000"/>
                </a:solidFill>
                <a:latin typeface="微软雅黑" panose="020B0503020204020204" charset="-122"/>
                <a:ea typeface="微软雅黑" panose="020B0503020204020204" charset="-122"/>
              </a:rPr>
              <a:t>  for i in range(n):			       #</a:t>
            </a:r>
            <a:r>
              <a:rPr lang="zh-CN" altLang="zh-CN">
                <a:solidFill>
                  <a:srgbClr val="000000"/>
                </a:solidFill>
                <a:latin typeface="微软雅黑" panose="020B0503020204020204" charset="-122"/>
                <a:ea typeface="微软雅黑" panose="020B0503020204020204" charset="-122"/>
              </a:rPr>
              <a:t>循环输出从顶点</a:t>
            </a:r>
            <a:r>
              <a:rPr lang="en-US" altLang="zh-CN">
                <a:solidFill>
                  <a:srgbClr val="000000"/>
                </a:solidFill>
                <a:latin typeface="微软雅黑" panose="020B0503020204020204" charset="-122"/>
                <a:ea typeface="微软雅黑" panose="020B0503020204020204" charset="-122"/>
              </a:rPr>
              <a:t>v</a:t>
            </a:r>
            <a:r>
              <a:rPr lang="zh-CN" altLang="zh-CN">
                <a:solidFill>
                  <a:srgbClr val="000000"/>
                </a:solidFill>
                <a:latin typeface="微软雅黑" panose="020B0503020204020204" charset="-122"/>
                <a:ea typeface="微软雅黑" panose="020B0503020204020204" charset="-122"/>
              </a:rPr>
              <a:t>到</a:t>
            </a:r>
            <a:r>
              <a:rPr lang="en-US" altLang="zh-CN">
                <a:solidFill>
                  <a:srgbClr val="000000"/>
                </a:solidFill>
                <a:latin typeface="微软雅黑" panose="020B0503020204020204" charset="-122"/>
                <a:ea typeface="微软雅黑" panose="020B0503020204020204" charset="-122"/>
              </a:rPr>
              <a:t>i</a:t>
            </a:r>
            <a:r>
              <a:rPr lang="zh-CN" altLang="zh-CN">
                <a:solidFill>
                  <a:srgbClr val="000000"/>
                </a:solidFill>
                <a:latin typeface="微软雅黑" panose="020B0503020204020204" charset="-122"/>
                <a:ea typeface="微软雅黑" panose="020B0503020204020204" charset="-122"/>
              </a:rPr>
              <a:t>的路径</a:t>
            </a:r>
          </a:p>
          <a:p>
            <a:r>
              <a:rPr lang="en-US" altLang="zh-CN">
                <a:solidFill>
                  <a:srgbClr val="000000"/>
                </a:solidFill>
                <a:latin typeface="微软雅黑" panose="020B0503020204020204" charset="-122"/>
                <a:ea typeface="微软雅黑" panose="020B0503020204020204" charset="-122"/>
              </a:rPr>
              <a:t>    if S[i]==1 and i!=v:</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apath=[]</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print(“ </a:t>
            </a:r>
            <a:r>
              <a:rPr lang="zh-CN" altLang="zh-CN">
                <a:solidFill>
                  <a:srgbClr val="000000"/>
                </a:solidFill>
                <a:latin typeface="微软雅黑" panose="020B0503020204020204" charset="-122"/>
                <a:ea typeface="微软雅黑" panose="020B0503020204020204" charset="-122"/>
              </a:rPr>
              <a:t>从</a:t>
            </a:r>
            <a:r>
              <a:rPr lang="en-US" altLang="zh-CN">
                <a:solidFill>
                  <a:srgbClr val="000000"/>
                </a:solidFill>
                <a:latin typeface="微软雅黑" panose="020B0503020204020204" charset="-122"/>
                <a:ea typeface="微软雅黑" panose="020B0503020204020204" charset="-122"/>
              </a:rPr>
              <a:t>%d</a:t>
            </a:r>
            <a:r>
              <a:rPr lang="zh-CN" altLang="zh-CN">
                <a:solidFill>
                  <a:srgbClr val="000000"/>
                </a:solidFill>
                <a:latin typeface="微软雅黑" panose="020B0503020204020204" charset="-122"/>
                <a:ea typeface="微软雅黑" panose="020B0503020204020204" charset="-122"/>
              </a:rPr>
              <a:t>到</a:t>
            </a:r>
            <a:r>
              <a:rPr lang="en-US" altLang="zh-CN">
                <a:solidFill>
                  <a:srgbClr val="000000"/>
                </a:solidFill>
                <a:latin typeface="微软雅黑" panose="020B0503020204020204" charset="-122"/>
                <a:ea typeface="微软雅黑" panose="020B0503020204020204" charset="-122"/>
              </a:rPr>
              <a:t>%d</a:t>
            </a:r>
            <a:r>
              <a:rPr lang="zh-CN" altLang="zh-CN">
                <a:solidFill>
                  <a:srgbClr val="000000"/>
                </a:solidFill>
                <a:latin typeface="微软雅黑" panose="020B0503020204020204" charset="-122"/>
                <a:ea typeface="微软雅黑" panose="020B0503020204020204" charset="-122"/>
              </a:rPr>
              <a:t>最短路径长度</a:t>
            </a:r>
            <a:r>
              <a:rPr lang="en-US" altLang="zh-CN">
                <a:solidFill>
                  <a:srgbClr val="000000"/>
                </a:solidFill>
                <a:latin typeface="微软雅黑" panose="020B0503020204020204" charset="-122"/>
                <a:ea typeface="微软雅黑" panose="020B0503020204020204" charset="-122"/>
              </a:rPr>
              <a:t>: %d \t</a:t>
            </a:r>
            <a:r>
              <a:rPr lang="zh-CN" altLang="zh-CN">
                <a:solidFill>
                  <a:srgbClr val="000000"/>
                </a:solidFill>
                <a:latin typeface="微软雅黑" panose="020B0503020204020204" charset="-122"/>
                <a:ea typeface="微软雅黑" panose="020B0503020204020204" charset="-122"/>
              </a:rPr>
              <a:t>路径</a:t>
            </a:r>
            <a:r>
              <a:rPr lang="en-US" altLang="zh-CN">
                <a:solidFill>
                  <a:srgbClr val="000000"/>
                </a:solidFill>
                <a:latin typeface="微软雅黑" panose="020B0503020204020204" charset="-122"/>
                <a:ea typeface="微软雅黑" panose="020B0503020204020204" charset="-122"/>
              </a:rPr>
              <a:t>:" %(v,i,dist[i]),end=' ')</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apath.append(i)			       #</a:t>
            </a:r>
            <a:r>
              <a:rPr lang="zh-CN" altLang="zh-CN">
                <a:solidFill>
                  <a:srgbClr val="000000"/>
                </a:solidFill>
                <a:latin typeface="微软雅黑" panose="020B0503020204020204" charset="-122"/>
                <a:ea typeface="微软雅黑" panose="020B0503020204020204" charset="-122"/>
              </a:rPr>
              <a:t>添加路径上的终点</a:t>
            </a:r>
          </a:p>
          <a:p>
            <a:r>
              <a:rPr lang="en-US" altLang="zh-CN">
                <a:solidFill>
                  <a:srgbClr val="000000"/>
                </a:solidFill>
                <a:latin typeface="微软雅黑" panose="020B0503020204020204" charset="-122"/>
                <a:ea typeface="微软雅黑" panose="020B0503020204020204" charset="-122"/>
              </a:rPr>
              <a:t>      k=path[i]; </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if k==-1:			       #</a:t>
            </a:r>
            <a:r>
              <a:rPr lang="zh-CN" altLang="zh-CN">
                <a:solidFill>
                  <a:srgbClr val="000000"/>
                </a:solidFill>
                <a:latin typeface="微软雅黑" panose="020B0503020204020204" charset="-122"/>
                <a:ea typeface="微软雅黑" panose="020B0503020204020204" charset="-122"/>
              </a:rPr>
              <a:t>没有路径的情况</a:t>
            </a:r>
          </a:p>
          <a:p>
            <a:r>
              <a:rPr lang="en-US" altLang="zh-CN">
                <a:solidFill>
                  <a:srgbClr val="000000"/>
                </a:solidFill>
                <a:latin typeface="微软雅黑" panose="020B0503020204020204" charset="-122"/>
                <a:ea typeface="微软雅黑" panose="020B0503020204020204" charset="-122"/>
              </a:rPr>
              <a:t>         print("</a:t>
            </a:r>
            <a:r>
              <a:rPr lang="zh-CN" altLang="zh-CN">
                <a:solidFill>
                  <a:srgbClr val="000000"/>
                </a:solidFill>
                <a:latin typeface="微软雅黑" panose="020B0503020204020204" charset="-122"/>
                <a:ea typeface="微软雅黑" panose="020B0503020204020204" charset="-122"/>
              </a:rPr>
              <a:t>无路径</a:t>
            </a:r>
            <a:r>
              <a:rPr lang="en-US" altLang="zh-CN">
                <a:solidFill>
                  <a:srgbClr val="000000"/>
                </a:solidFill>
                <a:latin typeface="微软雅黑" panose="020B0503020204020204" charset="-122"/>
                <a:ea typeface="微软雅黑" panose="020B0503020204020204" charset="-122"/>
              </a:rPr>
              <a:t>")</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else:				       #</a:t>
            </a:r>
            <a:r>
              <a:rPr lang="zh-CN" altLang="zh-CN">
                <a:solidFill>
                  <a:srgbClr val="000000"/>
                </a:solidFill>
                <a:latin typeface="微软雅黑" panose="020B0503020204020204" charset="-122"/>
                <a:ea typeface="微软雅黑" panose="020B0503020204020204" charset="-122"/>
              </a:rPr>
              <a:t>存在路径时输出该路径</a:t>
            </a:r>
          </a:p>
          <a:p>
            <a:r>
              <a:rPr lang="en-US" altLang="zh-CN">
                <a:solidFill>
                  <a:srgbClr val="000000"/>
                </a:solidFill>
                <a:latin typeface="微软雅黑" panose="020B0503020204020204" charset="-122"/>
                <a:ea typeface="微软雅黑" panose="020B0503020204020204" charset="-122"/>
              </a:rPr>
              <a:t>         while k!=v:</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apath.append(k)		       #</a:t>
            </a:r>
            <a:r>
              <a:rPr lang="zh-CN" altLang="zh-CN">
                <a:solidFill>
                  <a:srgbClr val="000000"/>
                </a:solidFill>
                <a:latin typeface="微软雅黑" panose="020B0503020204020204" charset="-122"/>
                <a:ea typeface="微软雅黑" panose="020B0503020204020204" charset="-122"/>
              </a:rPr>
              <a:t>顶点</a:t>
            </a:r>
            <a:r>
              <a:rPr lang="en-US" altLang="zh-CN">
                <a:solidFill>
                  <a:srgbClr val="000000"/>
                </a:solidFill>
                <a:latin typeface="微软雅黑" panose="020B0503020204020204" charset="-122"/>
                <a:ea typeface="微软雅黑" panose="020B0503020204020204" charset="-122"/>
              </a:rPr>
              <a:t>k</a:t>
            </a:r>
            <a:r>
              <a:rPr lang="zh-CN" altLang="zh-CN">
                <a:solidFill>
                  <a:srgbClr val="000000"/>
                </a:solidFill>
                <a:latin typeface="微软雅黑" panose="020B0503020204020204" charset="-122"/>
                <a:ea typeface="微软雅黑" panose="020B0503020204020204" charset="-122"/>
              </a:rPr>
              <a:t>加入到路径中</a:t>
            </a:r>
          </a:p>
          <a:p>
            <a:r>
              <a:rPr lang="en-US" altLang="zh-CN">
                <a:solidFill>
                  <a:srgbClr val="000000"/>
                </a:solidFill>
                <a:latin typeface="微软雅黑" panose="020B0503020204020204" charset="-122"/>
                <a:ea typeface="微软雅黑" panose="020B0503020204020204" charset="-122"/>
              </a:rPr>
              <a:t>            k=path[k]</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apath.append(v)		       #</a:t>
            </a:r>
            <a:r>
              <a:rPr lang="zh-CN" altLang="zh-CN">
                <a:solidFill>
                  <a:srgbClr val="000000"/>
                </a:solidFill>
                <a:latin typeface="微软雅黑" panose="020B0503020204020204" charset="-122"/>
                <a:ea typeface="微软雅黑" panose="020B0503020204020204" charset="-122"/>
              </a:rPr>
              <a:t>添加路径上的起点</a:t>
            </a:r>
          </a:p>
          <a:p>
            <a:r>
              <a:rPr lang="en-US" altLang="zh-CN">
                <a:solidFill>
                  <a:srgbClr val="000000"/>
                </a:solidFill>
                <a:latin typeface="微软雅黑" panose="020B0503020204020204" charset="-122"/>
                <a:ea typeface="微软雅黑" panose="020B0503020204020204" charset="-122"/>
              </a:rPr>
              <a:t>         apath.reverse()            	#</a:t>
            </a:r>
            <a:r>
              <a:rPr lang="zh-CN" altLang="zh-CN">
                <a:solidFill>
                  <a:srgbClr val="000000"/>
                </a:solidFill>
                <a:latin typeface="微软雅黑" panose="020B0503020204020204" charset="-122"/>
                <a:ea typeface="微软雅黑" panose="020B0503020204020204" charset="-122"/>
              </a:rPr>
              <a:t>逆置</a:t>
            </a:r>
            <a:r>
              <a:rPr lang="en-US" altLang="zh-CN">
                <a:solidFill>
                  <a:srgbClr val="000000"/>
                </a:solidFill>
                <a:latin typeface="微软雅黑" panose="020B0503020204020204" charset="-122"/>
                <a:ea typeface="微软雅黑" panose="020B0503020204020204" charset="-122"/>
              </a:rPr>
              <a:t>apath</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print(apath)               	#</a:t>
            </a:r>
            <a:r>
              <a:rPr lang="zh-CN" altLang="zh-CN">
                <a:solidFill>
                  <a:srgbClr val="000000"/>
                </a:solidFill>
                <a:latin typeface="微软雅黑" panose="020B0503020204020204" charset="-122"/>
                <a:ea typeface="微软雅黑" panose="020B0503020204020204" charset="-122"/>
              </a:rPr>
              <a:t>输出最短路径</a:t>
            </a:r>
          </a:p>
        </p:txBody>
      </p:sp>
      <p:sp>
        <p:nvSpPr>
          <p:cNvPr id="4" name="文本框 3"/>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6"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7.6.2 </a:t>
            </a:r>
            <a:r>
              <a:rPr lang="zh-CN" altLang="en-US">
                <a:solidFill>
                  <a:srgbClr val="000000"/>
                </a:solidFill>
                <a:latin typeface="微软雅黑" panose="020B0503020204020204" charset="-122"/>
                <a:ea typeface="微软雅黑" panose="020B0503020204020204" charset="-122"/>
              </a:rPr>
              <a:t>狄克斯特拉算法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1"/>
            </p:custDataLst>
          </p:nvPr>
        </p:nvSpPr>
        <p:spPr>
          <a:xfrm>
            <a:off x="1234585" y="2331705"/>
            <a:ext cx="9649806" cy="2985770"/>
          </a:xfrm>
          <a:prstGeom prst="rect">
            <a:avLst/>
          </a:prstGeom>
          <a:noFill/>
          <a:ln w="38100">
            <a:solidFill>
              <a:schemeClr val="dk1"/>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150000"/>
              </a:lnSpc>
              <a:spcBef>
                <a:spcPts val="600"/>
              </a:spcBef>
              <a:buFont typeface="Wingdings" panose="05000000000000000000" pitchFamily="2" charset="2"/>
              <a:buChar char="l"/>
              <a:defRPr sz="2000" b="0">
                <a:solidFill>
                  <a:srgbClr val="C0262E"/>
                </a:solidFill>
                <a:latin typeface="楷体" panose="02010609060101010101" pitchFamily="49" charset="-122"/>
                <a:ea typeface="楷体" panose="02010609060101010101" pitchFamily="49" charset="-122"/>
                <a:cs typeface="Consolas" panose="020B0609020204030204" pitchFamily="49" charset="0"/>
              </a:defRPr>
            </a:lvl1pPr>
          </a:lstStyle>
          <a:p>
            <a:pPr marL="0" indent="0">
              <a:buNone/>
            </a:pPr>
            <a:r>
              <a:rPr lang="zh-CN" altLang="zh-CN">
                <a:solidFill>
                  <a:srgbClr val="000000"/>
                </a:solidFill>
                <a:latin typeface="微软雅黑" panose="020B0503020204020204" charset="-122"/>
                <a:ea typeface="微软雅黑" panose="020B0503020204020204" charset="-122"/>
              </a:rPr>
              <a:t>问题描述：有</a:t>
            </a:r>
            <a:r>
              <a:rPr lang="en-US" altLang="zh-CN">
                <a:solidFill>
                  <a:srgbClr val="000000"/>
                </a:solidFill>
                <a:latin typeface="微软雅黑" panose="020B0503020204020204" charset="-122"/>
                <a:ea typeface="微软雅黑" panose="020B0503020204020204" charset="-122"/>
              </a:rPr>
              <a:t>N</a:t>
            </a:r>
            <a:r>
              <a:rPr lang="zh-CN" altLang="zh-CN">
                <a:solidFill>
                  <a:srgbClr val="000000"/>
                </a:solidFill>
                <a:latin typeface="微软雅黑" panose="020B0503020204020204" charset="-122"/>
                <a:ea typeface="微软雅黑" panose="020B0503020204020204" charset="-122"/>
              </a:rPr>
              <a:t>个网络结点，标记为</a:t>
            </a:r>
            <a:r>
              <a:rPr lang="en-US" altLang="zh-CN">
                <a:solidFill>
                  <a:srgbClr val="000000"/>
                </a:solidFill>
                <a:latin typeface="微软雅黑" panose="020B0503020204020204" charset="-122"/>
                <a:ea typeface="微软雅黑" panose="020B0503020204020204" charset="-122"/>
              </a:rPr>
              <a:t>1</a:t>
            </a:r>
            <a:r>
              <a:rPr lang="zh-CN" altLang="zh-CN">
                <a:solidFill>
                  <a:srgbClr val="000000"/>
                </a:solidFill>
                <a:latin typeface="微软雅黑" panose="020B0503020204020204" charset="-122"/>
                <a:ea typeface="微软雅黑" panose="020B0503020204020204" charset="-122"/>
              </a:rPr>
              <a:t>到</a:t>
            </a:r>
            <a:r>
              <a:rPr lang="en-US" altLang="zh-CN">
                <a:solidFill>
                  <a:srgbClr val="000000"/>
                </a:solidFill>
                <a:latin typeface="微软雅黑" panose="020B0503020204020204" charset="-122"/>
                <a:ea typeface="微软雅黑" panose="020B0503020204020204" charset="-122"/>
              </a:rPr>
              <a:t>N</a:t>
            </a:r>
            <a:r>
              <a:rPr lang="zh-CN" altLang="zh-CN">
                <a:solidFill>
                  <a:srgbClr val="000000"/>
                </a:solidFill>
                <a:latin typeface="微软雅黑" panose="020B0503020204020204" charset="-122"/>
                <a:ea typeface="微软雅黑" panose="020B0503020204020204" charset="-122"/>
              </a:rPr>
              <a:t>。给定一个列表</a:t>
            </a:r>
            <a:r>
              <a:rPr lang="en-US" altLang="zh-CN">
                <a:solidFill>
                  <a:srgbClr val="000000"/>
                </a:solidFill>
                <a:latin typeface="微软雅黑" panose="020B0503020204020204" charset="-122"/>
                <a:ea typeface="微软雅黑" panose="020B0503020204020204" charset="-122"/>
              </a:rPr>
              <a:t> times</a:t>
            </a:r>
            <a:r>
              <a:rPr lang="zh-CN" altLang="zh-CN">
                <a:solidFill>
                  <a:srgbClr val="000000"/>
                </a:solidFill>
                <a:latin typeface="微软雅黑" panose="020B0503020204020204" charset="-122"/>
                <a:ea typeface="微软雅黑" panose="020B0503020204020204" charset="-122"/>
              </a:rPr>
              <a:t>，表示信号经过有向边的传递时间，</a:t>
            </a:r>
            <a:r>
              <a:rPr lang="en-US" altLang="zh-CN">
                <a:solidFill>
                  <a:srgbClr val="000000"/>
                </a:solidFill>
                <a:latin typeface="微软雅黑" panose="020B0503020204020204" charset="-122"/>
                <a:ea typeface="微软雅黑" panose="020B0503020204020204" charset="-122"/>
              </a:rPr>
              <a:t>times[i]=(u, v, w)</a:t>
            </a:r>
            <a:r>
              <a:rPr lang="zh-CN" altLang="zh-CN">
                <a:solidFill>
                  <a:srgbClr val="000000"/>
                </a:solidFill>
                <a:latin typeface="微软雅黑" panose="020B0503020204020204" charset="-122"/>
                <a:ea typeface="微软雅黑" panose="020B0503020204020204" charset="-122"/>
              </a:rPr>
              <a:t>，其中</a:t>
            </a:r>
            <a:r>
              <a:rPr lang="en-US" altLang="zh-CN">
                <a:solidFill>
                  <a:srgbClr val="000000"/>
                </a:solidFill>
                <a:latin typeface="微软雅黑" panose="020B0503020204020204" charset="-122"/>
                <a:ea typeface="微软雅黑" panose="020B0503020204020204" charset="-122"/>
              </a:rPr>
              <a:t> u </a:t>
            </a:r>
            <a:r>
              <a:rPr lang="zh-CN" altLang="zh-CN">
                <a:solidFill>
                  <a:srgbClr val="000000"/>
                </a:solidFill>
                <a:latin typeface="微软雅黑" panose="020B0503020204020204" charset="-122"/>
                <a:ea typeface="微软雅黑" panose="020B0503020204020204" charset="-122"/>
              </a:rPr>
              <a:t>是源结点，</a:t>
            </a:r>
            <a:r>
              <a:rPr lang="en-US" altLang="zh-CN">
                <a:solidFill>
                  <a:srgbClr val="000000"/>
                </a:solidFill>
                <a:latin typeface="微软雅黑" panose="020B0503020204020204" charset="-122"/>
                <a:ea typeface="微软雅黑" panose="020B0503020204020204" charset="-122"/>
              </a:rPr>
              <a:t>v </a:t>
            </a:r>
            <a:r>
              <a:rPr lang="zh-CN" altLang="zh-CN">
                <a:solidFill>
                  <a:srgbClr val="000000"/>
                </a:solidFill>
                <a:latin typeface="微软雅黑" panose="020B0503020204020204" charset="-122"/>
                <a:ea typeface="微软雅黑" panose="020B0503020204020204" charset="-122"/>
              </a:rPr>
              <a:t>是目标结点，</a:t>
            </a:r>
            <a:r>
              <a:rPr lang="en-US" altLang="zh-CN">
                <a:solidFill>
                  <a:srgbClr val="000000"/>
                </a:solidFill>
                <a:latin typeface="微软雅黑" panose="020B0503020204020204" charset="-122"/>
                <a:ea typeface="微软雅黑" panose="020B0503020204020204" charset="-122"/>
              </a:rPr>
              <a:t>w </a:t>
            </a:r>
            <a:r>
              <a:rPr lang="zh-CN" altLang="zh-CN">
                <a:solidFill>
                  <a:srgbClr val="000000"/>
                </a:solidFill>
                <a:latin typeface="微软雅黑" panose="020B0503020204020204" charset="-122"/>
                <a:ea typeface="微软雅黑" panose="020B0503020204020204" charset="-122"/>
              </a:rPr>
              <a:t>是一个信号从源结点传递到目标结点的时间。现在，我们向当前的结点</a:t>
            </a:r>
            <a:r>
              <a:rPr lang="en-US" altLang="zh-CN">
                <a:solidFill>
                  <a:srgbClr val="000000"/>
                </a:solidFill>
                <a:latin typeface="微软雅黑" panose="020B0503020204020204" charset="-122"/>
                <a:ea typeface="微软雅黑" panose="020B0503020204020204" charset="-122"/>
              </a:rPr>
              <a:t> K </a:t>
            </a:r>
            <a:r>
              <a:rPr lang="zh-CN" altLang="zh-CN">
                <a:solidFill>
                  <a:srgbClr val="000000"/>
                </a:solidFill>
                <a:latin typeface="微软雅黑" panose="020B0503020204020204" charset="-122"/>
                <a:ea typeface="微软雅黑" panose="020B0503020204020204" charset="-122"/>
              </a:rPr>
              <a:t>发送了一个信号，需要多久才能使所有结点都收到信号？如果不能使所有结点收到信号，返回</a:t>
            </a:r>
            <a:r>
              <a:rPr lang="en-US" altLang="zh-CN">
                <a:solidFill>
                  <a:srgbClr val="000000"/>
                </a:solidFill>
                <a:latin typeface="微软雅黑" panose="020B0503020204020204" charset="-122"/>
                <a:ea typeface="微软雅黑" panose="020B0503020204020204" charset="-122"/>
              </a:rPr>
              <a:t>-1</a:t>
            </a:r>
            <a:r>
              <a:rPr lang="zh-CN" altLang="zh-CN">
                <a:solidFill>
                  <a:srgbClr val="000000"/>
                </a:solidFill>
                <a:latin typeface="微软雅黑" panose="020B0503020204020204" charset="-122"/>
                <a:ea typeface="微软雅黑" panose="020B0503020204020204" charset="-122"/>
              </a:rPr>
              <a:t>。这里</a:t>
            </a:r>
            <a:r>
              <a:rPr lang="en-US" altLang="zh-CN">
                <a:solidFill>
                  <a:srgbClr val="000000"/>
                </a:solidFill>
                <a:latin typeface="微软雅黑" panose="020B0503020204020204" charset="-122"/>
                <a:ea typeface="微软雅黑" panose="020B0503020204020204" charset="-122"/>
              </a:rPr>
              <a:t>N</a:t>
            </a:r>
            <a:r>
              <a:rPr lang="zh-CN" altLang="zh-CN">
                <a:solidFill>
                  <a:srgbClr val="000000"/>
                </a:solidFill>
                <a:latin typeface="微软雅黑" panose="020B0503020204020204" charset="-122"/>
                <a:ea typeface="微软雅黑" panose="020B0503020204020204" charset="-122"/>
              </a:rPr>
              <a:t>的范围在</a:t>
            </a:r>
            <a:r>
              <a:rPr lang="en-US" altLang="zh-CN">
                <a:solidFill>
                  <a:srgbClr val="000000"/>
                </a:solidFill>
                <a:latin typeface="微软雅黑" panose="020B0503020204020204" charset="-122"/>
                <a:ea typeface="微软雅黑" panose="020B0503020204020204" charset="-122"/>
              </a:rPr>
              <a:t>[1, 100]</a:t>
            </a:r>
            <a:r>
              <a:rPr lang="zh-CN" altLang="zh-CN">
                <a:solidFill>
                  <a:srgbClr val="000000"/>
                </a:solidFill>
                <a:latin typeface="微软雅黑" panose="020B0503020204020204" charset="-122"/>
                <a:ea typeface="微软雅黑" panose="020B0503020204020204" charset="-122"/>
              </a:rPr>
              <a:t>之间，</a:t>
            </a:r>
            <a:r>
              <a:rPr lang="en-US" altLang="zh-CN">
                <a:solidFill>
                  <a:srgbClr val="000000"/>
                </a:solidFill>
                <a:latin typeface="微软雅黑" panose="020B0503020204020204" charset="-122"/>
                <a:ea typeface="微软雅黑" panose="020B0503020204020204" charset="-122"/>
              </a:rPr>
              <a:t>K</a:t>
            </a:r>
            <a:r>
              <a:rPr lang="zh-CN" altLang="zh-CN">
                <a:solidFill>
                  <a:srgbClr val="000000"/>
                </a:solidFill>
                <a:latin typeface="微软雅黑" panose="020B0503020204020204" charset="-122"/>
                <a:ea typeface="微软雅黑" panose="020B0503020204020204" charset="-122"/>
              </a:rPr>
              <a:t>的范围在</a:t>
            </a:r>
            <a:r>
              <a:rPr lang="en-US" altLang="zh-CN">
                <a:solidFill>
                  <a:srgbClr val="000000"/>
                </a:solidFill>
                <a:latin typeface="微软雅黑" panose="020B0503020204020204" charset="-122"/>
                <a:ea typeface="微软雅黑" panose="020B0503020204020204" charset="-122"/>
              </a:rPr>
              <a:t>[1, N]</a:t>
            </a:r>
            <a:r>
              <a:rPr lang="zh-CN" altLang="zh-CN">
                <a:solidFill>
                  <a:srgbClr val="000000"/>
                </a:solidFill>
                <a:latin typeface="微软雅黑" panose="020B0503020204020204" charset="-122"/>
                <a:ea typeface="微软雅黑" panose="020B0503020204020204" charset="-122"/>
              </a:rPr>
              <a:t>之间，</a:t>
            </a:r>
            <a:r>
              <a:rPr lang="en-US" altLang="zh-CN">
                <a:solidFill>
                  <a:srgbClr val="000000"/>
                </a:solidFill>
                <a:latin typeface="微软雅黑" panose="020B0503020204020204" charset="-122"/>
                <a:ea typeface="微软雅黑" panose="020B0503020204020204" charset="-122"/>
              </a:rPr>
              <a:t>times</a:t>
            </a:r>
            <a:r>
              <a:rPr lang="zh-CN" altLang="zh-CN">
                <a:solidFill>
                  <a:srgbClr val="000000"/>
                </a:solidFill>
                <a:latin typeface="微软雅黑" panose="020B0503020204020204" charset="-122"/>
                <a:ea typeface="微软雅黑" panose="020B0503020204020204" charset="-122"/>
              </a:rPr>
              <a:t>的长度在</a:t>
            </a:r>
            <a:r>
              <a:rPr lang="en-US" altLang="zh-CN">
                <a:solidFill>
                  <a:srgbClr val="000000"/>
                </a:solidFill>
                <a:latin typeface="微软雅黑" panose="020B0503020204020204" charset="-122"/>
                <a:ea typeface="微软雅黑" panose="020B0503020204020204" charset="-122"/>
              </a:rPr>
              <a:t>[1,6000]</a:t>
            </a:r>
            <a:r>
              <a:rPr lang="zh-CN" altLang="zh-CN">
                <a:solidFill>
                  <a:srgbClr val="000000"/>
                </a:solidFill>
                <a:latin typeface="微软雅黑" panose="020B0503020204020204" charset="-122"/>
                <a:ea typeface="微软雅黑" panose="020B0503020204020204" charset="-122"/>
              </a:rPr>
              <a:t>之间，所有的边</a:t>
            </a:r>
            <a:r>
              <a:rPr lang="en-US" altLang="zh-CN">
                <a:solidFill>
                  <a:srgbClr val="000000"/>
                </a:solidFill>
                <a:latin typeface="微软雅黑" panose="020B0503020204020204" charset="-122"/>
                <a:ea typeface="微软雅黑" panose="020B0503020204020204" charset="-122"/>
              </a:rPr>
              <a:t> times[i]=(u, v, w) </a:t>
            </a:r>
            <a:r>
              <a:rPr lang="zh-CN" altLang="zh-CN">
                <a:solidFill>
                  <a:srgbClr val="000000"/>
                </a:solidFill>
                <a:latin typeface="微软雅黑" panose="020B0503020204020204" charset="-122"/>
                <a:ea typeface="微软雅黑" panose="020B0503020204020204" charset="-122"/>
              </a:rPr>
              <a:t>都有</a:t>
            </a:r>
            <a:r>
              <a:rPr lang="en-US" altLang="zh-CN">
                <a:solidFill>
                  <a:srgbClr val="000000"/>
                </a:solidFill>
                <a:latin typeface="微软雅黑" panose="020B0503020204020204" charset="-122"/>
                <a:ea typeface="微软雅黑" panose="020B0503020204020204" charset="-122"/>
              </a:rPr>
              <a:t>1</a:t>
            </a:r>
            <a:r>
              <a:rPr lang="zh-CN" altLang="zh-CN">
                <a:solidFill>
                  <a:srgbClr val="000000"/>
                </a:solidFill>
                <a:latin typeface="微软雅黑" panose="020B0503020204020204" charset="-122"/>
                <a:ea typeface="微软雅黑" panose="020B0503020204020204" charset="-122"/>
              </a:rPr>
              <a:t>≤</a:t>
            </a:r>
            <a:r>
              <a:rPr lang="en-US" altLang="zh-CN">
                <a:solidFill>
                  <a:srgbClr val="000000"/>
                </a:solidFill>
                <a:latin typeface="微软雅黑" panose="020B0503020204020204" charset="-122"/>
                <a:ea typeface="微软雅黑" panose="020B0503020204020204" charset="-122"/>
              </a:rPr>
              <a:t>u, v</a:t>
            </a:r>
            <a:r>
              <a:rPr lang="zh-CN" altLang="zh-CN">
                <a:solidFill>
                  <a:srgbClr val="000000"/>
                </a:solidFill>
                <a:latin typeface="微软雅黑" panose="020B0503020204020204" charset="-122"/>
                <a:ea typeface="微软雅黑" panose="020B0503020204020204" charset="-122"/>
              </a:rPr>
              <a:t>≤</a:t>
            </a:r>
            <a:r>
              <a:rPr lang="en-US" altLang="zh-CN">
                <a:solidFill>
                  <a:srgbClr val="000000"/>
                </a:solidFill>
                <a:latin typeface="微软雅黑" panose="020B0503020204020204" charset="-122"/>
                <a:ea typeface="微软雅黑" panose="020B0503020204020204" charset="-122"/>
              </a:rPr>
              <a:t>N</a:t>
            </a:r>
            <a:r>
              <a:rPr lang="zh-CN" altLang="zh-CN">
                <a:solidFill>
                  <a:srgbClr val="000000"/>
                </a:solidFill>
                <a:latin typeface="微软雅黑" panose="020B0503020204020204" charset="-122"/>
                <a:ea typeface="微软雅黑" panose="020B0503020204020204" charset="-122"/>
              </a:rPr>
              <a:t>且</a:t>
            </a:r>
            <a:r>
              <a:rPr lang="en-US" altLang="zh-CN">
                <a:solidFill>
                  <a:srgbClr val="000000"/>
                </a:solidFill>
                <a:latin typeface="微软雅黑" panose="020B0503020204020204" charset="-122"/>
                <a:ea typeface="微软雅黑" panose="020B0503020204020204" charset="-122"/>
              </a:rPr>
              <a:t>0</a:t>
            </a:r>
            <a:r>
              <a:rPr lang="zh-CN" altLang="zh-CN">
                <a:solidFill>
                  <a:srgbClr val="000000"/>
                </a:solidFill>
                <a:latin typeface="微软雅黑" panose="020B0503020204020204" charset="-122"/>
                <a:ea typeface="微软雅黑" panose="020B0503020204020204" charset="-122"/>
              </a:rPr>
              <a:t>≤</a:t>
            </a:r>
            <a:r>
              <a:rPr lang="en-US" altLang="zh-CN">
                <a:solidFill>
                  <a:srgbClr val="000000"/>
                </a:solidFill>
                <a:latin typeface="微软雅黑" panose="020B0503020204020204" charset="-122"/>
                <a:ea typeface="微软雅黑" panose="020B0503020204020204" charset="-122"/>
              </a:rPr>
              <a:t>w</a:t>
            </a:r>
            <a:r>
              <a:rPr lang="zh-CN" altLang="zh-CN">
                <a:solidFill>
                  <a:srgbClr val="000000"/>
                </a:solidFill>
                <a:latin typeface="微软雅黑" panose="020B0503020204020204" charset="-122"/>
                <a:ea typeface="微软雅黑" panose="020B0503020204020204" charset="-122"/>
              </a:rPr>
              <a:t>≤</a:t>
            </a:r>
            <a:r>
              <a:rPr lang="en-US" altLang="zh-CN">
                <a:solidFill>
                  <a:srgbClr val="000000"/>
                </a:solidFill>
                <a:latin typeface="微软雅黑" panose="020B0503020204020204" charset="-122"/>
                <a:ea typeface="微软雅黑" panose="020B0503020204020204" charset="-122"/>
              </a:rPr>
              <a:t>100</a:t>
            </a:r>
            <a:r>
              <a:rPr lang="zh-CN" altLang="zh-CN">
                <a:solidFill>
                  <a:srgbClr val="000000"/>
                </a:solidFill>
                <a:latin typeface="微软雅黑" panose="020B0503020204020204" charset="-122"/>
                <a:ea typeface="微软雅黑" panose="020B0503020204020204" charset="-122"/>
              </a:rPr>
              <a:t>。</a:t>
            </a:r>
          </a:p>
        </p:txBody>
      </p:sp>
      <p:sp>
        <p:nvSpPr>
          <p:cNvPr id="6" name="TextBox 5"/>
          <p:cNvSpPr txBox="1"/>
          <p:nvPr/>
        </p:nvSpPr>
        <p:spPr>
          <a:xfrm>
            <a:off x="1234585" y="1475084"/>
            <a:ext cx="4786346" cy="706755"/>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思考问题：</a:t>
            </a:r>
            <a:r>
              <a:rPr lang="pt-BR" altLang="zh-CN" sz="2000">
                <a:solidFill>
                  <a:srgbClr val="000000"/>
                </a:solidFill>
                <a:latin typeface="微软雅黑" panose="020B0503020204020204" charset="-122"/>
                <a:ea typeface="微软雅黑" panose="020B0503020204020204" charset="-122"/>
                <a:cs typeface="Consolas" panose="020B0609020204030204" pitchFamily="49" charset="0"/>
              </a:rPr>
              <a:t>Leetcode743—</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网络延迟时间</a:t>
            </a:r>
          </a:p>
        </p:txBody>
      </p:sp>
      <p:sp>
        <p:nvSpPr>
          <p:cNvPr id="8" name="文本框 7"/>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7.6.2 </a:t>
            </a:r>
            <a:r>
              <a:rPr lang="zh-CN" altLang="en-US">
                <a:solidFill>
                  <a:srgbClr val="000000"/>
                </a:solidFill>
                <a:latin typeface="微软雅黑" panose="020B0503020204020204" charset="-122"/>
                <a:ea typeface="微软雅黑" panose="020B0503020204020204" charset="-122"/>
              </a:rPr>
              <a:t>狄克斯特拉算法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cstate="print"/>
          <a:srcRect/>
          <a:stretch>
            <a:fillRect/>
          </a:stretch>
        </p:blipFill>
        <p:spPr bwMode="auto">
          <a:xfrm>
            <a:off x="1987538" y="1247655"/>
            <a:ext cx="8143900" cy="5548445"/>
          </a:xfrm>
          <a:prstGeom prst="rect">
            <a:avLst/>
          </a:prstGeom>
          <a:noFill/>
          <a:ln w="9525">
            <a:noFill/>
            <a:miter lim="800000"/>
            <a:headEnd/>
            <a:tailEnd/>
          </a:ln>
        </p:spPr>
      </p:pic>
      <p:sp>
        <p:nvSpPr>
          <p:cNvPr id="4" name="文本框 3"/>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6"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7.6.2 </a:t>
            </a:r>
            <a:r>
              <a:rPr lang="zh-CN" altLang="en-US">
                <a:solidFill>
                  <a:srgbClr val="000000"/>
                </a:solidFill>
                <a:latin typeface="微软雅黑" panose="020B0503020204020204" charset="-122"/>
                <a:ea typeface="微软雅黑" panose="020B0503020204020204" charset="-122"/>
              </a:rPr>
              <a:t>狄克斯特拉算法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69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19" name="Rectangle 27"/>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38" name="TextBox 37"/>
          <p:cNvSpPr txBox="1"/>
          <p:nvPr>
            <p:custDataLst>
              <p:tags r:id="rId2"/>
            </p:custDataLst>
          </p:nvPr>
        </p:nvSpPr>
        <p:spPr>
          <a:xfrm>
            <a:off x="1572390" y="2964983"/>
            <a:ext cx="9816970" cy="2754630"/>
          </a:xfrm>
          <a:prstGeom prst="rect">
            <a:avLst/>
          </a:prstGeom>
          <a:noFill/>
          <a:ln w="38100">
            <a:solidFill>
              <a:schemeClr val="dk1"/>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00000"/>
              </a:lnSpc>
              <a:spcBef>
                <a:spcPts val="600"/>
              </a:spcBef>
              <a:buFont typeface="Wingdings" panose="05000000000000000000" pitchFamily="2" charset="2"/>
              <a:buChar char="l"/>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buFont typeface="Wingdings" panose="05000000000000000000" pitchFamily="2" charset="2"/>
              <a:buChar char="n"/>
            </a:pPr>
            <a:r>
              <a:rPr lang="zh-CN" altLang="zh-CN">
                <a:solidFill>
                  <a:srgbClr val="000000"/>
                </a:solidFill>
                <a:latin typeface="微软雅黑" panose="020B0503020204020204" charset="-122"/>
                <a:ea typeface="微软雅黑" panose="020B0503020204020204" charset="-122"/>
              </a:rPr>
              <a:t>采用邻接表存储图，可以更快地查找到顶点</a:t>
            </a:r>
            <a:r>
              <a:rPr lang="en-US" altLang="zh-CN">
                <a:solidFill>
                  <a:srgbClr val="000000"/>
                </a:solidFill>
                <a:latin typeface="微软雅黑" panose="020B0503020204020204" charset="-122"/>
                <a:ea typeface="微软雅黑" panose="020B0503020204020204" charset="-122"/>
              </a:rPr>
              <a:t>u</a:t>
            </a:r>
            <a:r>
              <a:rPr lang="zh-CN" altLang="zh-CN">
                <a:solidFill>
                  <a:srgbClr val="000000"/>
                </a:solidFill>
                <a:latin typeface="微软雅黑" panose="020B0503020204020204" charset="-122"/>
                <a:ea typeface="微软雅黑" panose="020B0503020204020204" charset="-122"/>
              </a:rPr>
              <a:t>的所有邻接点并进行调整，时间为</a:t>
            </a:r>
            <a:r>
              <a:rPr lang="en-US" altLang="zh-CN">
                <a:solidFill>
                  <a:srgbClr val="000000"/>
                </a:solidFill>
                <a:latin typeface="微软雅黑" panose="020B0503020204020204" charset="-122"/>
                <a:ea typeface="微软雅黑" panose="020B0503020204020204" charset="-122"/>
              </a:rPr>
              <a:t>O(MAX(</a:t>
            </a:r>
            <a:r>
              <a:rPr lang="zh-CN" altLang="zh-CN">
                <a:solidFill>
                  <a:srgbClr val="000000"/>
                </a:solidFill>
                <a:latin typeface="微软雅黑" panose="020B0503020204020204" charset="-122"/>
                <a:ea typeface="微软雅黑" panose="020B0503020204020204" charset="-122"/>
              </a:rPr>
              <a:t>图中顶点的出度</a:t>
            </a:r>
            <a:r>
              <a:rPr lang="en-US" altLang="zh-CN">
                <a:solidFill>
                  <a:srgbClr val="000000"/>
                </a:solidFill>
                <a:latin typeface="微软雅黑" panose="020B0503020204020204" charset="-122"/>
                <a:ea typeface="微软雅黑" panose="020B0503020204020204" charset="-122"/>
              </a:rPr>
              <a:t>))</a:t>
            </a:r>
            <a:r>
              <a:rPr lang="zh-CN" altLang="zh-CN">
                <a:solidFill>
                  <a:srgbClr val="000000"/>
                </a:solidFill>
                <a:latin typeface="微软雅黑" panose="020B0503020204020204" charset="-122"/>
                <a:ea typeface="微软雅黑" panose="020B0503020204020204" charset="-122"/>
              </a:rPr>
              <a:t>。</a:t>
            </a:r>
          </a:p>
          <a:p>
            <a:pPr>
              <a:buFont typeface="Wingdings" panose="05000000000000000000" pitchFamily="2" charset="2"/>
              <a:buChar char="n"/>
            </a:pPr>
            <a:r>
              <a:rPr lang="zh-CN" altLang="zh-CN">
                <a:solidFill>
                  <a:srgbClr val="000000"/>
                </a:solidFill>
                <a:latin typeface="微软雅黑" panose="020B0503020204020204" charset="-122"/>
                <a:ea typeface="微软雅黑" panose="020B0503020204020204" charset="-122"/>
              </a:rPr>
              <a:t>求目前一个最短路径长度的顶点</a:t>
            </a:r>
            <a:r>
              <a:rPr lang="en-US" altLang="zh-CN">
                <a:solidFill>
                  <a:srgbClr val="000000"/>
                </a:solidFill>
                <a:latin typeface="微软雅黑" panose="020B0503020204020204" charset="-122"/>
                <a:ea typeface="微软雅黑" panose="020B0503020204020204" charset="-122"/>
              </a:rPr>
              <a:t>u</a:t>
            </a:r>
            <a:r>
              <a:rPr lang="zh-CN" altLang="zh-CN">
                <a:solidFill>
                  <a:srgbClr val="000000"/>
                </a:solidFill>
                <a:latin typeface="微软雅黑" panose="020B0503020204020204" charset="-122"/>
                <a:ea typeface="微软雅黑" panose="020B0503020204020204" charset="-122"/>
              </a:rPr>
              <a:t>时，</a:t>
            </a:r>
            <a:r>
              <a:rPr lang="en-US" altLang="zh-CN">
                <a:solidFill>
                  <a:srgbClr val="000000"/>
                </a:solidFill>
                <a:latin typeface="微软雅黑" panose="020B0503020204020204" charset="-122"/>
                <a:ea typeface="微软雅黑" panose="020B0503020204020204" charset="-122"/>
              </a:rPr>
              <a:t>Dijkstra1</a:t>
            </a:r>
            <a:r>
              <a:rPr lang="zh-CN" altLang="zh-CN">
                <a:solidFill>
                  <a:srgbClr val="000000"/>
                </a:solidFill>
                <a:latin typeface="微软雅黑" panose="020B0503020204020204" charset="-122"/>
                <a:ea typeface="微软雅黑" panose="020B0503020204020204" charset="-122"/>
              </a:rPr>
              <a:t>算法采用简单比较方法，可以改为采用优先队列（小根堆）求解。由于最多</a:t>
            </a:r>
            <a:r>
              <a:rPr lang="en-US" altLang="zh-CN">
                <a:solidFill>
                  <a:srgbClr val="000000"/>
                </a:solidFill>
                <a:latin typeface="微软雅黑" panose="020B0503020204020204" charset="-122"/>
                <a:ea typeface="微软雅黑" panose="020B0503020204020204" charset="-122"/>
              </a:rPr>
              <a:t>e</a:t>
            </a:r>
            <a:r>
              <a:rPr lang="zh-CN" altLang="zh-CN">
                <a:solidFill>
                  <a:srgbClr val="000000"/>
                </a:solidFill>
                <a:latin typeface="微软雅黑" panose="020B0503020204020204" charset="-122"/>
                <a:ea typeface="微软雅黑" panose="020B0503020204020204" charset="-122"/>
              </a:rPr>
              <a:t>条边进队，对应的时间为</a:t>
            </a:r>
            <a:r>
              <a:rPr lang="en-US" altLang="zh-CN">
                <a:solidFill>
                  <a:srgbClr val="000000"/>
                </a:solidFill>
                <a:latin typeface="微软雅黑" panose="020B0503020204020204" charset="-122"/>
                <a:ea typeface="微软雅黑" panose="020B0503020204020204" charset="-122"/>
              </a:rPr>
              <a:t>O(log</a:t>
            </a:r>
            <a:r>
              <a:rPr lang="en-US" altLang="zh-CN" baseline="-25000">
                <a:solidFill>
                  <a:srgbClr val="000000"/>
                </a:solidFill>
                <a:latin typeface="微软雅黑" panose="020B0503020204020204" charset="-122"/>
                <a:ea typeface="微软雅黑" panose="020B0503020204020204" charset="-122"/>
              </a:rPr>
              <a:t>2</a:t>
            </a:r>
            <a:r>
              <a:rPr lang="en-US" altLang="zh-CN" i="1">
                <a:solidFill>
                  <a:srgbClr val="000000"/>
                </a:solidFill>
                <a:latin typeface="微软雅黑" panose="020B0503020204020204" charset="-122"/>
                <a:ea typeface="微软雅黑" panose="020B0503020204020204" charset="-122"/>
              </a:rPr>
              <a:t>e</a:t>
            </a:r>
            <a:r>
              <a:rPr lang="en-US" altLang="zh-CN">
                <a:solidFill>
                  <a:srgbClr val="000000"/>
                </a:solidFill>
                <a:latin typeface="微软雅黑" panose="020B0503020204020204" charset="-122"/>
                <a:ea typeface="微软雅黑" panose="020B0503020204020204" charset="-122"/>
              </a:rPr>
              <a:t>)</a:t>
            </a:r>
            <a:r>
              <a:rPr lang="zh-CN" altLang="zh-CN">
                <a:solidFill>
                  <a:srgbClr val="000000"/>
                </a:solidFill>
                <a:latin typeface="微软雅黑" panose="020B0503020204020204" charset="-122"/>
                <a:ea typeface="微软雅黑" panose="020B0503020204020204" charset="-122"/>
              </a:rPr>
              <a:t>。</a:t>
            </a:r>
          </a:p>
        </p:txBody>
      </p:sp>
      <p:sp>
        <p:nvSpPr>
          <p:cNvPr id="39" name="TextBox 38"/>
          <p:cNvSpPr txBox="1"/>
          <p:nvPr/>
        </p:nvSpPr>
        <p:spPr>
          <a:xfrm>
            <a:off x="1524001" y="2262465"/>
            <a:ext cx="8643998" cy="398780"/>
          </a:xfrm>
          <a:prstGeom prst="rect">
            <a:avLst/>
          </a:prstGeom>
          <a:noFill/>
        </p:spPr>
        <p:txBody>
          <a:bodyPr wrap="square" rtlCol="0">
            <a:spAutoFit/>
          </a:bodyPr>
          <a:lstStyle/>
          <a:p>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前面的狄克斯特拉算法从两个方面进行优化，这里仅仅输出最短路径长度：</a:t>
            </a:r>
          </a:p>
        </p:txBody>
      </p:sp>
      <p:sp>
        <p:nvSpPr>
          <p:cNvPr id="7" name="TextBox 6"/>
          <p:cNvSpPr txBox="1"/>
          <p:nvPr/>
        </p:nvSpPr>
        <p:spPr>
          <a:xfrm>
            <a:off x="3917141" y="6168085"/>
            <a:ext cx="4357718" cy="398780"/>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算法的最坏时间复杂度为</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O(</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e</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log</a:t>
            </a:r>
            <a:r>
              <a:rPr lang="en-US" altLang="zh-CN" sz="2000" baseline="-2500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e</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9" name="上箭头 8"/>
          <p:cNvSpPr/>
          <p:nvPr>
            <p:custDataLst>
              <p:tags r:id="rId3"/>
            </p:custDataLst>
          </p:nvPr>
        </p:nvSpPr>
        <p:spPr>
          <a:xfrm>
            <a:off x="5917405" y="5739457"/>
            <a:ext cx="285752" cy="357190"/>
          </a:xfrm>
          <a:prstGeom prst="upArrow">
            <a:avLst/>
          </a:prstGeom>
          <a:solidFill>
            <a:schemeClr val="accent2"/>
          </a:solidFill>
          <a:ln>
            <a:noFill/>
            <a:tailEnd type="none"/>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lt1"/>
              </a:solidFill>
            </a:endParaRPr>
          </a:p>
        </p:txBody>
      </p:sp>
      <p:sp>
        <p:nvSpPr>
          <p:cNvPr id="11" name="文本框 10"/>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12"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dirty="0">
                <a:solidFill>
                  <a:srgbClr val="000000"/>
                </a:solidFill>
                <a:latin typeface="微软雅黑" panose="020B0503020204020204" charset="-122"/>
                <a:ea typeface="微软雅黑" panose="020B0503020204020204" charset="-122"/>
              </a:rPr>
              <a:t>7.6.2 </a:t>
            </a:r>
            <a:r>
              <a:rPr lang="zh-CN" altLang="en-US" dirty="0">
                <a:solidFill>
                  <a:srgbClr val="000000"/>
                </a:solidFill>
                <a:latin typeface="微软雅黑" panose="020B0503020204020204" charset="-122"/>
                <a:ea typeface="微软雅黑" panose="020B0503020204020204" charset="-122"/>
              </a:rPr>
              <a:t>狄克斯特拉算法</a:t>
            </a:r>
          </a:p>
        </p:txBody>
      </p:sp>
      <p:grpSp>
        <p:nvGrpSpPr>
          <p:cNvPr id="13" name="组合 12"/>
          <p:cNvGrpSpPr/>
          <p:nvPr/>
        </p:nvGrpSpPr>
        <p:grpSpPr>
          <a:xfrm>
            <a:off x="1450482" y="1484853"/>
            <a:ext cx="4086717" cy="517274"/>
            <a:chOff x="1396241" y="2304668"/>
            <a:chExt cx="1965167" cy="480002"/>
          </a:xfrm>
        </p:grpSpPr>
        <p:sp>
          <p:nvSpPr>
            <p:cNvPr id="14" name="矩形: 圆角 13"/>
            <p:cNvSpPr/>
            <p:nvPr>
              <p:custDataLst>
                <p:tags r:id="rId4"/>
              </p:custDataLst>
            </p:nvPr>
          </p:nvSpPr>
          <p:spPr>
            <a:xfrm>
              <a:off x="1396241" y="2304668"/>
              <a:ext cx="1965167"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5" name="文本框 14"/>
            <p:cNvSpPr txBox="1"/>
            <p:nvPr>
              <p:custDataLst>
                <p:tags r:id="rId5"/>
              </p:custDataLst>
            </p:nvPr>
          </p:nvSpPr>
          <p:spPr>
            <a:xfrm>
              <a:off x="1433295" y="2360437"/>
              <a:ext cx="1853232" cy="370046"/>
            </a:xfrm>
            <a:prstGeom prst="rect">
              <a:avLst/>
            </a:prstGeom>
            <a:noFill/>
          </p:spPr>
          <p:txBody>
            <a:bodyPr wrap="square" rtlCol="0">
              <a:spAutoFit/>
            </a:bodyPr>
            <a:lstStyle/>
            <a:p>
              <a:pPr algn="ctr"/>
              <a:r>
                <a:rPr lang="en-US" altLang="zh-CN" sz="2000" b="1">
                  <a:solidFill>
                    <a:schemeClr val="lt1"/>
                  </a:solidFill>
                  <a:latin typeface="微软雅黑" panose="020B0503020204020204" charset="-122"/>
                  <a:ea typeface="微软雅黑" panose="020B0503020204020204" charset="-122"/>
                </a:rPr>
                <a:t>3*. </a:t>
              </a:r>
              <a:r>
                <a:rPr lang="zh-CN" altLang="en-US" sz="2000" b="1">
                  <a:solidFill>
                    <a:schemeClr val="lt1"/>
                  </a:solidFill>
                  <a:latin typeface="微软雅黑" panose="020B0503020204020204" charset="-122"/>
                  <a:ea typeface="微软雅黑" panose="020B0503020204020204" charset="-122"/>
                </a:rPr>
                <a:t>改进的狄克斯特拉算法设计</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39" grpId="0"/>
      <p:bldP spid="7" grpId="0"/>
      <p:bldP spid="9" grpId="0" bldLvl="0" animBg="1"/>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1"/>
          <p:cNvPicPr>
            <a:picLocks noChangeAspect="1" noChangeArrowheads="1"/>
          </p:cNvPicPr>
          <p:nvPr>
            <p:custDataLst>
              <p:tags r:id="rId1"/>
            </p:custDataLst>
          </p:nvPr>
        </p:nvPicPr>
        <p:blipFill>
          <a:blip r:embed="rId4" cstate="print"/>
          <a:srcRect/>
          <a:stretch>
            <a:fillRect/>
          </a:stretch>
        </p:blipFill>
        <p:spPr bwMode="auto">
          <a:xfrm>
            <a:off x="9144000" y="1047600"/>
            <a:ext cx="1571636" cy="2370773"/>
          </a:xfrm>
          <a:prstGeom prst="rect">
            <a:avLst/>
          </a:prstGeom>
          <a:noFill/>
          <a:ln w="101600">
            <a:solidFill>
              <a:schemeClr val="lt2"/>
            </a:solidFill>
            <a:miter lim="800000"/>
            <a:headEnd/>
            <a:tailEnd/>
          </a:ln>
        </p:spPr>
      </p:pic>
      <p:sp>
        <p:nvSpPr>
          <p:cNvPr id="8" name="文本框 7"/>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7.6.3 </a:t>
            </a:r>
            <a:r>
              <a:rPr lang="zh-CN" altLang="en-US">
                <a:solidFill>
                  <a:srgbClr val="000000"/>
                </a:solidFill>
                <a:latin typeface="微软雅黑" panose="020B0503020204020204" charset="-122"/>
                <a:ea typeface="微软雅黑" panose="020B0503020204020204" charset="-122"/>
              </a:rPr>
              <a:t>弗洛伊德算法</a:t>
            </a:r>
          </a:p>
        </p:txBody>
      </p:sp>
      <p:sp>
        <p:nvSpPr>
          <p:cNvPr id="11" name="TextBox 2"/>
          <p:cNvSpPr txBox="1"/>
          <p:nvPr>
            <p:custDataLst>
              <p:tags r:id="rId2"/>
            </p:custDataLst>
          </p:nvPr>
        </p:nvSpPr>
        <p:spPr>
          <a:xfrm>
            <a:off x="1224575" y="3583004"/>
            <a:ext cx="9742850" cy="2862580"/>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252095" indent="-252095">
              <a:lnSpc>
                <a:spcPct val="150000"/>
              </a:lnSpc>
              <a:spcBef>
                <a:spcPts val="600"/>
              </a:spcBef>
              <a:buFont typeface="Arial" panose="020B0604020202020204" pitchFamily="34" charset="0"/>
              <a:buChar char="•"/>
            </a:pPr>
            <a:r>
              <a:rPr lang="zh-CN" altLang="en-US" b="1">
                <a:solidFill>
                  <a:srgbClr val="000000"/>
                </a:solidFill>
                <a:latin typeface="微软雅黑" panose="020B0503020204020204" charset="-122"/>
                <a:ea typeface="微软雅黑" panose="020B0503020204020204" charset="-122"/>
                <a:cs typeface="Consolas" panose="020B0609020204030204" pitchFamily="49" charset="0"/>
              </a:rPr>
              <a:t>弗洛伊德</a:t>
            </a:r>
            <a:r>
              <a:rPr lang="en-US" altLang="zh-CN" b="1">
                <a:solidFill>
                  <a:srgbClr val="000000"/>
                </a:solidFill>
                <a:latin typeface="微软雅黑" panose="020B0503020204020204" charset="-122"/>
                <a:ea typeface="微软雅黑" panose="020B0503020204020204" charset="-122"/>
                <a:cs typeface="Consolas" panose="020B0609020204030204" pitchFamily="49" charset="0"/>
              </a:rPr>
              <a:t>1936</a:t>
            </a:r>
            <a:r>
              <a:rPr lang="zh-CN" altLang="en-US" b="1">
                <a:solidFill>
                  <a:srgbClr val="000000"/>
                </a:solidFill>
                <a:latin typeface="微软雅黑" panose="020B0503020204020204" charset="-122"/>
                <a:ea typeface="微软雅黑" panose="020B0503020204020204" charset="-122"/>
                <a:cs typeface="Consolas" panose="020B0609020204030204" pitchFamily="49" charset="0"/>
              </a:rPr>
              <a:t>年</a:t>
            </a:r>
            <a:r>
              <a:rPr lang="en-US" altLang="zh-CN" b="1">
                <a:solidFill>
                  <a:srgbClr val="000000"/>
                </a:solidFill>
                <a:latin typeface="微软雅黑" panose="020B0503020204020204" charset="-122"/>
                <a:ea typeface="微软雅黑" panose="020B0503020204020204" charset="-122"/>
                <a:cs typeface="Consolas" panose="020B0609020204030204" pitchFamily="49" charset="0"/>
              </a:rPr>
              <a:t>6</a:t>
            </a:r>
            <a:r>
              <a:rPr lang="zh-CN" altLang="en-US" b="1">
                <a:solidFill>
                  <a:srgbClr val="000000"/>
                </a:solidFill>
                <a:latin typeface="微软雅黑" panose="020B0503020204020204" charset="-122"/>
                <a:ea typeface="微软雅黑" panose="020B0503020204020204" charset="-122"/>
                <a:cs typeface="Consolas" panose="020B0609020204030204" pitchFamily="49" charset="0"/>
              </a:rPr>
              <a:t>月</a:t>
            </a:r>
            <a:r>
              <a:rPr lang="en-US" altLang="zh-CN" b="1">
                <a:solidFill>
                  <a:srgbClr val="000000"/>
                </a:solidFill>
                <a:latin typeface="微软雅黑" panose="020B0503020204020204" charset="-122"/>
                <a:ea typeface="微软雅黑" panose="020B0503020204020204" charset="-122"/>
                <a:cs typeface="Consolas" panose="020B0609020204030204" pitchFamily="49" charset="0"/>
              </a:rPr>
              <a:t>8</a:t>
            </a:r>
            <a:r>
              <a:rPr lang="zh-CN" altLang="en-US" b="1">
                <a:solidFill>
                  <a:srgbClr val="000000"/>
                </a:solidFill>
                <a:latin typeface="微软雅黑" panose="020B0503020204020204" charset="-122"/>
                <a:ea typeface="微软雅黑" panose="020B0503020204020204" charset="-122"/>
                <a:cs typeface="Consolas" panose="020B0609020204030204" pitchFamily="49" charset="0"/>
              </a:rPr>
              <a:t>日生于纽约。说他“自学成才”并不是说他没有接受过高等教育，他是芝加哥大学的毕业生，但学的不是数学或电气工程等与计算机密切相关的专业，而是文学，</a:t>
            </a:r>
            <a:r>
              <a:rPr lang="en-US" altLang="zh-CN" b="1">
                <a:solidFill>
                  <a:srgbClr val="000000"/>
                </a:solidFill>
                <a:latin typeface="微软雅黑" panose="020B0503020204020204" charset="-122"/>
                <a:ea typeface="微软雅黑" panose="020B0503020204020204" charset="-122"/>
                <a:cs typeface="Consolas" panose="020B0609020204030204" pitchFamily="49" charset="0"/>
              </a:rPr>
              <a:t>1953</a:t>
            </a:r>
            <a:r>
              <a:rPr lang="zh-CN" altLang="en-US" b="1">
                <a:solidFill>
                  <a:srgbClr val="000000"/>
                </a:solidFill>
                <a:latin typeface="微软雅黑" panose="020B0503020204020204" charset="-122"/>
                <a:ea typeface="微软雅黑" panose="020B0503020204020204" charset="-122"/>
                <a:cs typeface="Consolas" panose="020B0609020204030204" pitchFamily="49" charset="0"/>
              </a:rPr>
              <a:t>年获得文学士学位。</a:t>
            </a:r>
          </a:p>
          <a:p>
            <a:pPr marL="252095" indent="-252095">
              <a:lnSpc>
                <a:spcPct val="150000"/>
              </a:lnSpc>
              <a:spcBef>
                <a:spcPts val="600"/>
              </a:spcBef>
              <a:buFont typeface="Arial" panose="020B0604020202020204" pitchFamily="34" charset="0"/>
              <a:buChar char="•"/>
            </a:pPr>
            <a:r>
              <a:rPr lang="zh-CN" altLang="en-US" b="1">
                <a:solidFill>
                  <a:srgbClr val="000000"/>
                </a:solidFill>
                <a:latin typeface="微软雅黑" panose="020B0503020204020204" charset="-122"/>
                <a:ea typeface="微软雅黑" panose="020B0503020204020204" charset="-122"/>
                <a:cs typeface="Consolas" panose="020B0609020204030204" pitchFamily="49" charset="0"/>
              </a:rPr>
              <a:t>弗洛伊德通过勤奋学习和深入研究，在计算机科学的诸多领域：算法，程序设计语言的逻辑和语义，自动程序综合，自动程序验证，编译器的理论和实现等方面都作出创造性的贡献</a:t>
            </a:r>
          </a:p>
          <a:p>
            <a:pPr marL="252095" indent="-252095">
              <a:lnSpc>
                <a:spcPct val="150000"/>
              </a:lnSpc>
              <a:spcBef>
                <a:spcPts val="600"/>
              </a:spcBef>
              <a:buFont typeface="Arial" panose="020B0604020202020204" pitchFamily="34" charset="0"/>
              <a:buChar char="•"/>
            </a:pPr>
            <a:r>
              <a:rPr lang="zh-CN" altLang="en-US" b="1">
                <a:solidFill>
                  <a:srgbClr val="000000"/>
                </a:solidFill>
                <a:latin typeface="微软雅黑" panose="020B0503020204020204" charset="-122"/>
                <a:ea typeface="微软雅黑" panose="020B0503020204020204" charset="-122"/>
                <a:cs typeface="Consolas" panose="020B0609020204030204" pitchFamily="49" charset="0"/>
              </a:rPr>
              <a:t>弗洛伊德是</a:t>
            </a:r>
            <a:r>
              <a:rPr lang="en-US" altLang="zh-CN" b="1">
                <a:solidFill>
                  <a:srgbClr val="000000"/>
                </a:solidFill>
                <a:latin typeface="微软雅黑" panose="020B0503020204020204" charset="-122"/>
                <a:ea typeface="微软雅黑" panose="020B0503020204020204" charset="-122"/>
                <a:cs typeface="Consolas" panose="020B0609020204030204" pitchFamily="49" charset="0"/>
              </a:rPr>
              <a:t>1978</a:t>
            </a:r>
            <a:r>
              <a:rPr lang="zh-CN" altLang="en-US" b="1">
                <a:solidFill>
                  <a:srgbClr val="000000"/>
                </a:solidFill>
                <a:latin typeface="微软雅黑" panose="020B0503020204020204" charset="-122"/>
                <a:ea typeface="微软雅黑" panose="020B0503020204020204" charset="-122"/>
                <a:cs typeface="Consolas" panose="020B0609020204030204" pitchFamily="49" charset="0"/>
              </a:rPr>
              <a:t>年获得图灵奖</a:t>
            </a:r>
          </a:p>
        </p:txBody>
      </p:sp>
      <p:sp>
        <p:nvSpPr>
          <p:cNvPr id="12" name="TextBox 3"/>
          <p:cNvSpPr txBox="1"/>
          <p:nvPr/>
        </p:nvSpPr>
        <p:spPr>
          <a:xfrm>
            <a:off x="1683710" y="1845336"/>
            <a:ext cx="3353285" cy="860425"/>
          </a:xfrm>
          <a:prstGeom prst="rect">
            <a:avLst/>
          </a:prstGeom>
          <a:noFill/>
        </p:spPr>
        <p:txBody>
          <a:bodyPr wrap="square" rtlCol="0">
            <a:spAutoFit/>
          </a:bodyPr>
          <a:lstStyle/>
          <a:p>
            <a:pPr>
              <a:lnSpc>
                <a:spcPts val="3000"/>
              </a:lnSpc>
            </a:pPr>
            <a:r>
              <a:rPr lang="en-US" altLang="zh-CN" b="1">
                <a:solidFill>
                  <a:srgbClr val="000000"/>
                </a:solidFill>
                <a:latin typeface="微软雅黑" panose="020B0503020204020204" charset="-122"/>
                <a:ea typeface="微软雅黑" panose="020B0503020204020204" charset="-122"/>
                <a:cs typeface="Consolas" panose="020B0609020204030204" pitchFamily="49" charset="0"/>
              </a:rPr>
              <a:t>Robert W.Floyd</a:t>
            </a:r>
            <a:r>
              <a:rPr lang="zh-CN" altLang="en-US" b="1">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b="1">
                <a:solidFill>
                  <a:srgbClr val="000000"/>
                </a:solidFill>
                <a:latin typeface="微软雅黑" panose="020B0503020204020204" charset="-122"/>
                <a:ea typeface="微软雅黑" panose="020B0503020204020204" charset="-122"/>
                <a:cs typeface="Consolas" panose="020B0609020204030204" pitchFamily="49" charset="0"/>
              </a:rPr>
              <a:t>1936</a:t>
            </a:r>
            <a:r>
              <a:rPr lang="zh-CN" altLang="en-US" b="1">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b="1">
                <a:solidFill>
                  <a:srgbClr val="000000"/>
                </a:solidFill>
                <a:latin typeface="微软雅黑" panose="020B0503020204020204" charset="-122"/>
                <a:ea typeface="微软雅黑" panose="020B0503020204020204" charset="-122"/>
                <a:cs typeface="Consolas" panose="020B0609020204030204" pitchFamily="49" charset="0"/>
              </a:rPr>
              <a:t>2001</a:t>
            </a:r>
            <a:r>
              <a:rPr lang="zh-CN" altLang="en-US" b="1">
                <a:solidFill>
                  <a:srgbClr val="000000"/>
                </a:solidFill>
                <a:latin typeface="微软雅黑" panose="020B0503020204020204" charset="-122"/>
                <a:ea typeface="微软雅黑" panose="020B0503020204020204" charset="-122"/>
                <a:cs typeface="Consolas" panose="020B060902020403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1985"/>
                                        </p:tgtEl>
                                        <p:attrNameLst>
                                          <p:attrName>style.visibility</p:attrName>
                                        </p:attrNameLst>
                                      </p:cBhvr>
                                      <p:to>
                                        <p:strVal val="visible"/>
                                      </p:to>
                                    </p:se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bldLvl="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custDataLst>
              <p:tags r:id="rId1"/>
            </p:custDataLst>
          </p:nvPr>
        </p:nvSpPr>
        <p:spPr>
          <a:xfrm>
            <a:off x="1624924" y="3269864"/>
            <a:ext cx="360000" cy="360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rtlCol="0" anchor="ctr"/>
          <a:lstStyle/>
          <a:p>
            <a:pPr algn="l"/>
            <a:r>
              <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rPr>
              <a:t>i</a:t>
            </a:r>
          </a:p>
        </p:txBody>
      </p:sp>
      <p:sp>
        <p:nvSpPr>
          <p:cNvPr id="8" name="TextBox 7"/>
          <p:cNvSpPr txBox="1"/>
          <p:nvPr/>
        </p:nvSpPr>
        <p:spPr>
          <a:xfrm>
            <a:off x="1267734" y="3769930"/>
            <a:ext cx="1285884" cy="368300"/>
          </a:xfrm>
          <a:prstGeom prst="rect">
            <a:avLst/>
          </a:prstGeom>
          <a:noFill/>
        </p:spPr>
        <p:txBody>
          <a:bodyPr wrap="square" rtlCol="0">
            <a:spAutoFit/>
          </a:bodyPr>
          <a:lstStyle/>
          <a:p>
            <a:r>
              <a:rPr lang="zh-CN" altLang="en-US">
                <a:solidFill>
                  <a:srgbClr val="000000"/>
                </a:solidFill>
                <a:latin typeface="微软雅黑" panose="020B0503020204020204" charset="-122"/>
                <a:ea typeface="微软雅黑" panose="020B0503020204020204" charset="-122"/>
                <a:cs typeface="Consolas" panose="020B0609020204030204" pitchFamily="49" charset="0"/>
              </a:rPr>
              <a:t>任意顶点</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i</a:t>
            </a:r>
          </a:p>
        </p:txBody>
      </p:sp>
      <p:sp>
        <p:nvSpPr>
          <p:cNvPr id="9" name="椭圆 8"/>
          <p:cNvSpPr/>
          <p:nvPr>
            <p:custDataLst>
              <p:tags r:id="rId2"/>
            </p:custDataLst>
          </p:nvPr>
        </p:nvSpPr>
        <p:spPr>
          <a:xfrm>
            <a:off x="4268130" y="3269864"/>
            <a:ext cx="360000" cy="360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rtlCol="0" anchor="ctr"/>
          <a:lstStyle/>
          <a:p>
            <a:pPr algn="l"/>
            <a:r>
              <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rPr>
              <a:t>j</a:t>
            </a:r>
          </a:p>
        </p:txBody>
      </p:sp>
      <p:cxnSp>
        <p:nvCxnSpPr>
          <p:cNvPr id="12" name="直接箭头连接符 11"/>
          <p:cNvCxnSpPr>
            <a:stCxn id="7" idx="6"/>
            <a:endCxn id="9" idx="2"/>
          </p:cNvCxnSpPr>
          <p:nvPr>
            <p:custDataLst>
              <p:tags r:id="rId3"/>
            </p:custDataLst>
          </p:nvPr>
        </p:nvCxnSpPr>
        <p:spPr>
          <a:xfrm>
            <a:off x="1984924" y="3449864"/>
            <a:ext cx="2283206" cy="1588"/>
          </a:xfrm>
          <a:prstGeom prst="straightConnector1">
            <a:avLst/>
          </a:pr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2339304" y="3055550"/>
            <a:ext cx="1857388" cy="368300"/>
          </a:xfrm>
          <a:prstGeom prst="rect">
            <a:avLst/>
          </a:prstGeom>
          <a:noFill/>
        </p:spPr>
        <p:txBody>
          <a:bodyPr wrap="square" rtlCol="0">
            <a:spAutoFit/>
          </a:bodyPr>
          <a:lstStyle/>
          <a:p>
            <a:r>
              <a:rPr lang="zh-CN" altLang="en-US">
                <a:solidFill>
                  <a:srgbClr val="000000"/>
                </a:solidFill>
                <a:latin typeface="微软雅黑" panose="020B0503020204020204" charset="-122"/>
                <a:ea typeface="微软雅黑" panose="020B0503020204020204" charset="-122"/>
                <a:cs typeface="Consolas" panose="020B0609020204030204" pitchFamily="49" charset="0"/>
              </a:rPr>
              <a:t>最短路径和长度</a:t>
            </a:r>
          </a:p>
        </p:txBody>
      </p:sp>
      <p:sp>
        <p:nvSpPr>
          <p:cNvPr id="14" name="TextBox 13"/>
          <p:cNvSpPr txBox="1"/>
          <p:nvPr/>
        </p:nvSpPr>
        <p:spPr>
          <a:xfrm>
            <a:off x="1982114" y="4912938"/>
            <a:ext cx="2357454" cy="398780"/>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rPr>
              <a:t>多</a:t>
            </a:r>
            <a:r>
              <a:rPr lang="zh-CN" altLang="zh-CN" sz="2000">
                <a:solidFill>
                  <a:srgbClr val="000000"/>
                </a:solidFill>
                <a:latin typeface="微软雅黑" panose="020B0503020204020204" charset="-122"/>
                <a:ea typeface="微软雅黑" panose="020B0503020204020204" charset="-122"/>
              </a:rPr>
              <a:t>源最短路径</a:t>
            </a:r>
            <a:r>
              <a:rPr lang="zh-CN" altLang="en-US" sz="2000">
                <a:solidFill>
                  <a:srgbClr val="000000"/>
                </a:solidFill>
                <a:latin typeface="微软雅黑" panose="020B0503020204020204" charset="-122"/>
                <a:ea typeface="微软雅黑" panose="020B0503020204020204" charset="-122"/>
              </a:rPr>
              <a:t>算法</a:t>
            </a:r>
            <a:endParaRPr lang="zh-CN" altLang="en-US" sz="2000">
              <a:solidFill>
                <a:srgbClr val="000000"/>
              </a:solidFill>
              <a:latin typeface="微软雅黑" panose="020B0503020204020204" charset="-122"/>
              <a:ea typeface="微软雅黑" panose="020B0503020204020204" charset="-122"/>
              <a:cs typeface="Consolas" panose="020B0609020204030204" pitchFamily="49" charset="0"/>
            </a:endParaRPr>
          </a:p>
        </p:txBody>
      </p:sp>
      <p:sp>
        <p:nvSpPr>
          <p:cNvPr id="15" name="下箭头 14"/>
          <p:cNvSpPr/>
          <p:nvPr>
            <p:custDataLst>
              <p:tags r:id="rId4"/>
            </p:custDataLst>
          </p:nvPr>
        </p:nvSpPr>
        <p:spPr>
          <a:xfrm>
            <a:off x="2982246" y="4269996"/>
            <a:ext cx="214314" cy="500066"/>
          </a:xfrm>
          <a:prstGeom prst="down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C0262E"/>
              </a:solidFill>
            </a:endParaRPr>
          </a:p>
        </p:txBody>
      </p:sp>
      <p:sp>
        <p:nvSpPr>
          <p:cNvPr id="16" name="TextBox 15"/>
          <p:cNvSpPr txBox="1"/>
          <p:nvPr/>
        </p:nvSpPr>
        <p:spPr>
          <a:xfrm>
            <a:off x="3768064" y="3769930"/>
            <a:ext cx="1285884" cy="368300"/>
          </a:xfrm>
          <a:prstGeom prst="rect">
            <a:avLst/>
          </a:prstGeom>
          <a:noFill/>
        </p:spPr>
        <p:txBody>
          <a:bodyPr wrap="square" rtlCol="0">
            <a:spAutoFit/>
          </a:bodyPr>
          <a:lstStyle/>
          <a:p>
            <a:r>
              <a:rPr lang="zh-CN" altLang="en-US">
                <a:solidFill>
                  <a:srgbClr val="000000"/>
                </a:solidFill>
                <a:latin typeface="微软雅黑" panose="020B0503020204020204" charset="-122"/>
                <a:ea typeface="微软雅黑" panose="020B0503020204020204" charset="-122"/>
                <a:cs typeface="Consolas" panose="020B0609020204030204" pitchFamily="49" charset="0"/>
              </a:rPr>
              <a:t>任意顶点</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j</a:t>
            </a:r>
          </a:p>
        </p:txBody>
      </p:sp>
      <p:grpSp>
        <p:nvGrpSpPr>
          <p:cNvPr id="26" name="组合 25"/>
          <p:cNvGrpSpPr/>
          <p:nvPr/>
        </p:nvGrpSpPr>
        <p:grpSpPr>
          <a:xfrm>
            <a:off x="1450483" y="1484853"/>
            <a:ext cx="3003532" cy="517274"/>
            <a:chOff x="1396241" y="2304668"/>
            <a:chExt cx="1965167" cy="480002"/>
          </a:xfrm>
        </p:grpSpPr>
        <p:sp>
          <p:nvSpPr>
            <p:cNvPr id="27" name="矩形: 圆角 26"/>
            <p:cNvSpPr/>
            <p:nvPr>
              <p:custDataLst>
                <p:tags r:id="rId5"/>
              </p:custDataLst>
            </p:nvPr>
          </p:nvSpPr>
          <p:spPr>
            <a:xfrm>
              <a:off x="1396241" y="2304668"/>
              <a:ext cx="1965167"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8" name="文本框 27"/>
            <p:cNvSpPr txBox="1"/>
            <p:nvPr>
              <p:custDataLst>
                <p:tags r:id="rId6"/>
              </p:custDataLst>
            </p:nvPr>
          </p:nvSpPr>
          <p:spPr>
            <a:xfrm>
              <a:off x="1433295" y="2360437"/>
              <a:ext cx="1853232" cy="370046"/>
            </a:xfrm>
            <a:prstGeom prst="rect">
              <a:avLst/>
            </a:prstGeom>
            <a:noFill/>
          </p:spPr>
          <p:txBody>
            <a:bodyPr wrap="square" rtlCol="0">
              <a:spAutoFit/>
            </a:bodyPr>
            <a:lstStyle/>
            <a:p>
              <a:pPr algn="ctr"/>
              <a:r>
                <a:rPr lang="en-US" altLang="zh-CN" sz="2000" b="1">
                  <a:solidFill>
                    <a:schemeClr val="lt1"/>
                  </a:solidFill>
                  <a:latin typeface="微软雅黑" panose="020B0503020204020204" charset="-122"/>
                  <a:ea typeface="微软雅黑" panose="020B0503020204020204" charset="-122"/>
                </a:rPr>
                <a:t>1. </a:t>
              </a:r>
              <a:r>
                <a:rPr lang="zh-CN" altLang="en-US" sz="2000" b="1">
                  <a:solidFill>
                    <a:schemeClr val="lt1"/>
                  </a:solidFill>
                  <a:latin typeface="微软雅黑" panose="020B0503020204020204" charset="-122"/>
                  <a:ea typeface="微软雅黑" panose="020B0503020204020204" charset="-122"/>
                </a:rPr>
                <a:t>弗洛伊德算法过程</a:t>
              </a:r>
            </a:p>
          </p:txBody>
        </p:sp>
      </p:grpSp>
      <p:pic>
        <p:nvPicPr>
          <p:cNvPr id="29" name="图片 28" descr="卡通人物&#10;&#10;描述已自动生成"/>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38054" y="2209139"/>
            <a:ext cx="3500438" cy="3490913"/>
          </a:xfrm>
          <a:prstGeom prst="rect">
            <a:avLst/>
          </a:prstGeom>
        </p:spPr>
      </p:pic>
      <p:sp>
        <p:nvSpPr>
          <p:cNvPr id="30" name="文本框 29"/>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31"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7.6.3 </a:t>
            </a:r>
            <a:r>
              <a:rPr lang="zh-CN" altLang="en-US">
                <a:solidFill>
                  <a:srgbClr val="000000"/>
                </a:solidFill>
                <a:latin typeface="微软雅黑" panose="020B0503020204020204" charset="-122"/>
                <a:ea typeface="微软雅黑" panose="020B0503020204020204" charset="-122"/>
              </a:rPr>
              <a:t>弗洛伊德算法</a:t>
            </a:r>
          </a:p>
        </p:txBody>
      </p:sp>
      <p:sp>
        <p:nvSpPr>
          <p:cNvPr id="2" name="对话气泡: 圆角矩形 1">
            <a:extLst>
              <a:ext uri="{FF2B5EF4-FFF2-40B4-BE49-F238E27FC236}">
                <a16:creationId xmlns:a16="http://schemas.microsoft.com/office/drawing/2014/main" id="{AA8BE5A9-2FEF-487D-0700-0A351049202F}"/>
              </a:ext>
            </a:extLst>
          </p:cNvPr>
          <p:cNvSpPr/>
          <p:nvPr/>
        </p:nvSpPr>
        <p:spPr>
          <a:xfrm>
            <a:off x="4843167" y="1627001"/>
            <a:ext cx="2831487" cy="964850"/>
          </a:xfrm>
          <a:prstGeom prst="wedgeRoundRectCallout">
            <a:avLst>
              <a:gd name="adj1" fmla="val -55800"/>
              <a:gd name="adj2" fmla="val 9844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跟狄克斯特拉算法区别？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0-#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par>
                          <p:cTn id="26" fill="hold">
                            <p:stCondLst>
                              <p:cond delay="1500"/>
                            </p:stCondLst>
                            <p:childTnLst>
                              <p:par>
                                <p:cTn id="27" presetID="1"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par>
                          <p:cTn id="32" fill="hold">
                            <p:stCondLst>
                              <p:cond delay="1500"/>
                            </p:stCondLst>
                            <p:childTnLst>
                              <p:par>
                                <p:cTn id="33" presetID="1"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par>
                          <p:cTn id="35" fill="hold">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9" grpId="0" bldLvl="0" animBg="1"/>
      <p:bldP spid="13" grpId="0"/>
      <p:bldP spid="14" grpId="0"/>
      <p:bldP spid="15" grpId="0" bldLvl="0" animBg="1"/>
      <p:bldP spid="16" grpId="0"/>
      <p:bldP spid="30" grpId="0"/>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custDataLst>
              <p:tags r:id="rId1"/>
            </p:custDataLst>
          </p:nvPr>
        </p:nvSpPr>
        <p:spPr bwMode="auto">
          <a:xfrm>
            <a:off x="1162688" y="1770248"/>
            <a:ext cx="9866624" cy="2831465"/>
          </a:xfrm>
          <a:prstGeom prst="rect">
            <a:avLst/>
          </a:prstGeom>
          <a:noFill/>
          <a:ln w="25400">
            <a:solidFill>
              <a:schemeClr val="lt2">
                <a:lumMod val="50000"/>
              </a:schemeClr>
            </a:solidFill>
            <a:prstDash val="sysDash"/>
          </a:ln>
          <a:effectLst/>
          <a:scene3d>
            <a:camera prst="orthographicFront">
              <a:rot lat="0" lon="0" rev="0"/>
            </a:camera>
            <a:lightRig rig="chilly" dir="t">
              <a:rot lat="0" lon="0" rev="18480000"/>
            </a:lightRig>
          </a:scene3d>
          <a:sp3d prstMaterial="matte"/>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nSpc>
                <a:spcPct val="200000"/>
              </a:lnSpc>
              <a:spcBef>
                <a:spcPts val="1200"/>
              </a:spcBef>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假设有向图</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G=(V,E)</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采用邻接矩阵</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g</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表示，另外设置一个二维数组</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用于存放当前顶点之间的最短路径长度，即分量</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表示当前顶点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到顶点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的最短路径长度。</a:t>
            </a:r>
            <a:endPar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endParaRPr>
          </a:p>
          <a:p>
            <a:pPr marL="457200" indent="-457200">
              <a:lnSpc>
                <a:spcPct val="200000"/>
              </a:lnSpc>
              <a:spcBef>
                <a:spcPts val="1200"/>
              </a:spcBef>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弗洛伊德算法的基本思想是递推产生一个矩阵序列</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0</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2000"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2000" i="1" baseline="-25000" dirty="0">
                <a:solidFill>
                  <a:srgbClr val="000000"/>
                </a:solidFill>
                <a:latin typeface="微软雅黑" panose="020B0503020204020204" charset="-122"/>
                <a:ea typeface="微软雅黑" panose="020B0503020204020204" charset="-122"/>
                <a:cs typeface="Consolas" panose="020B0609020204030204" pitchFamily="49" charset="0"/>
              </a:rPr>
              <a:t>n</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，其中</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2000"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表示从顶点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到顶点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的路径上所经过的顶点编号不大于</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k</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的最短路径长度。</a:t>
            </a:r>
          </a:p>
        </p:txBody>
      </p:sp>
      <p:sp>
        <p:nvSpPr>
          <p:cNvPr id="8" name="TextBox 7"/>
          <p:cNvSpPr txBox="1"/>
          <p:nvPr/>
        </p:nvSpPr>
        <p:spPr>
          <a:xfrm>
            <a:off x="5885234" y="5368854"/>
            <a:ext cx="3570900" cy="1015663"/>
          </a:xfrm>
          <a:prstGeom prst="rect">
            <a:avLst/>
          </a:prstGeom>
          <a:noFill/>
        </p:spPr>
        <p:txBody>
          <a:bodyPr wrap="square" rtlCol="0">
            <a:spAutoFit/>
          </a:bodyPr>
          <a:lstStyle/>
          <a:p>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2000"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按顶点编号顺序进行迭代，</a:t>
            </a:r>
            <a:endPar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endParaRPr>
          </a:p>
          <a:p>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0</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2000"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2000" i="1" baseline="-25000" dirty="0">
                <a:solidFill>
                  <a:srgbClr val="000000"/>
                </a:solidFill>
                <a:latin typeface="微软雅黑" panose="020B0503020204020204" charset="-122"/>
                <a:ea typeface="微软雅黑" panose="020B0503020204020204" charset="-122"/>
                <a:cs typeface="Consolas" panose="020B0609020204030204" pitchFamily="49" charset="0"/>
              </a:rPr>
              <a:t>n</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递归依次产生。</a:t>
            </a:r>
            <a:endPar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endParaRPr>
          </a:p>
        </p:txBody>
      </p:sp>
      <p:cxnSp>
        <p:nvCxnSpPr>
          <p:cNvPr id="10" name="直接箭头连接符 9"/>
          <p:cNvCxnSpPr/>
          <p:nvPr>
            <p:custDataLst>
              <p:tags r:id="rId2"/>
            </p:custDataLst>
          </p:nvPr>
        </p:nvCxnSpPr>
        <p:spPr>
          <a:xfrm rot="5400000" flipH="1" flipV="1">
            <a:off x="7256191" y="4984490"/>
            <a:ext cx="571504"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13"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7.6.3 </a:t>
            </a:r>
            <a:r>
              <a:rPr lang="zh-CN" altLang="en-US">
                <a:solidFill>
                  <a:srgbClr val="000000"/>
                </a:solidFill>
                <a:latin typeface="微软雅黑" panose="020B0503020204020204" charset="-122"/>
                <a:ea typeface="微软雅黑" panose="020B0503020204020204" charset="-122"/>
              </a:rPr>
              <a:t>弗洛伊德算法</a:t>
            </a:r>
          </a:p>
        </p:txBody>
      </p:sp>
      <p:pic>
        <p:nvPicPr>
          <p:cNvPr id="2052" name="Picture 4" descr="汉诺塔">
            <a:extLst>
              <a:ext uri="{FF2B5EF4-FFF2-40B4-BE49-F238E27FC236}">
                <a16:creationId xmlns:a16="http://schemas.microsoft.com/office/drawing/2014/main" id="{A026AF02-08F6-F7F8-A146-7C6C7267F14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886" y="4859741"/>
            <a:ext cx="1555746" cy="15557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346778" y="1619755"/>
            <a:ext cx="6286544" cy="398780"/>
          </a:xfrm>
          <a:prstGeom prst="rect">
            <a:avLst/>
          </a:prstGeom>
          <a:noFill/>
          <a:ln w="9525">
            <a:noFill/>
            <a:miter lim="800000"/>
          </a:ln>
          <a:effectLst/>
        </p:spPr>
        <p:txBody>
          <a:bodyPr wrap="square">
            <a:spAutoFit/>
          </a:bodyPr>
          <a:lstStyle/>
          <a:p>
            <a:pPr algn="l">
              <a:spcBef>
                <a:spcPct val="50000"/>
              </a:spcBef>
            </a:pP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归纳起来，弗洛伊德思想可用如下的表达式来描述：</a:t>
            </a:r>
          </a:p>
        </p:txBody>
      </p:sp>
      <p:sp>
        <p:nvSpPr>
          <p:cNvPr id="6" name="Text Box 3"/>
          <p:cNvSpPr txBox="1">
            <a:spLocks noChangeArrowheads="1"/>
          </p:cNvSpPr>
          <p:nvPr/>
        </p:nvSpPr>
        <p:spPr bwMode="auto">
          <a:xfrm>
            <a:off x="2452662" y="2363616"/>
            <a:ext cx="7286676" cy="1394460"/>
          </a:xfrm>
          <a:prstGeom prst="rect">
            <a:avLst/>
          </a:prstGeom>
          <a:noFill/>
          <a:ln w="25400">
            <a:solidFill>
              <a:srgbClr val="525252"/>
            </a:solidFill>
            <a:prstDash val="sysDash"/>
          </a:ln>
          <a:effectLst/>
          <a:scene3d>
            <a:camera prst="orthographicFront">
              <a:rot lat="0" lon="0" rev="0"/>
            </a:camera>
            <a:lightRig rig="contrasting" dir="t">
              <a:rot lat="0" lon="0" rev="1500000"/>
            </a:lightRig>
          </a:scene3d>
          <a:sp3d prstMaterial="matte"/>
        </p:spPr>
        <p:style>
          <a:lnRef idx="1">
            <a:schemeClr val="accent4"/>
          </a:lnRef>
          <a:fillRef idx="2">
            <a:schemeClr val="accent4"/>
          </a:fillRef>
          <a:effectRef idx="1">
            <a:schemeClr val="accent4"/>
          </a:effectRef>
          <a:fontRef idx="minor">
            <a:schemeClr val="dk1"/>
          </a:fontRef>
        </p:style>
        <p:txBody>
          <a:bodyPr wrap="square" lIns="180000" tIns="144000" bIns="144000">
            <a:spAutoFit/>
          </a:bodyPr>
          <a:lstStyle/>
          <a:p>
            <a:pPr algn="l">
              <a:lnSpc>
                <a:spcPct val="200000"/>
              </a:lnSpc>
            </a:pP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]=g.edges[</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endParaRPr lang="nb-NO" altLang="zh-CN" i="1" dirty="0">
              <a:solidFill>
                <a:srgbClr val="000000"/>
              </a:solidFill>
              <a:latin typeface="微软雅黑" panose="020B0503020204020204" charset="-122"/>
              <a:ea typeface="微软雅黑" panose="020B0503020204020204" charset="-122"/>
              <a:cs typeface="Consolas" panose="020B0609020204030204" pitchFamily="49" charset="0"/>
            </a:endParaRPr>
          </a:p>
          <a:p>
            <a:pPr algn="l">
              <a:lnSpc>
                <a:spcPct val="200000"/>
              </a:lnSpc>
            </a:pP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]=MIN{</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  0≤</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n</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17" name="TextBox 16"/>
          <p:cNvSpPr txBox="1"/>
          <p:nvPr/>
        </p:nvSpPr>
        <p:spPr>
          <a:xfrm>
            <a:off x="6096000" y="4472844"/>
            <a:ext cx="4857784" cy="1938020"/>
          </a:xfrm>
          <a:prstGeom prst="rect">
            <a:avLst/>
          </a:prstGeom>
          <a:noFill/>
          <a:ln>
            <a:noFill/>
          </a:ln>
          <a:effectLst/>
          <a:scene3d>
            <a:camera prst="orthographicFront">
              <a:rot lat="0" lon="0" rev="0"/>
            </a:camera>
            <a:lightRig rig="chilly" dir="t">
              <a:rot lat="0" lon="0" rev="18480000"/>
            </a:lightRig>
          </a:scene3d>
          <a:sp3d prstMaterial="matte">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两条路径中选最小者：</a:t>
            </a:r>
            <a:endPar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endParaRPr>
          </a:p>
          <a:p>
            <a:pPr>
              <a:lnSpc>
                <a:spcPct val="150000"/>
              </a:lnSpc>
            </a:pP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2000"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MIN {</a:t>
            </a:r>
          </a:p>
          <a:p>
            <a:pPr>
              <a:lnSpc>
                <a:spcPct val="150000"/>
              </a:lnSpc>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2000"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endPar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endParaRPr>
          </a:p>
          <a:p>
            <a:pPr>
              <a:lnSpc>
                <a:spcPct val="150000"/>
              </a:lnSpc>
            </a:pP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             A</a:t>
            </a:r>
            <a:r>
              <a:rPr lang="en-US" altLang="zh-CN" sz="2000"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2000"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a:t>
            </a:r>
          </a:p>
        </p:txBody>
      </p:sp>
      <p:grpSp>
        <p:nvGrpSpPr>
          <p:cNvPr id="2" name="组合 1"/>
          <p:cNvGrpSpPr/>
          <p:nvPr/>
        </p:nvGrpSpPr>
        <p:grpSpPr>
          <a:xfrm>
            <a:off x="1706470" y="4350992"/>
            <a:ext cx="2931876" cy="2096587"/>
            <a:chOff x="1706470" y="4350992"/>
            <a:chExt cx="2931876" cy="2096587"/>
          </a:xfrm>
        </p:grpSpPr>
        <p:grpSp>
          <p:nvGrpSpPr>
            <p:cNvPr id="7" name="组合 6"/>
            <p:cNvGrpSpPr/>
            <p:nvPr/>
          </p:nvGrpSpPr>
          <p:grpSpPr>
            <a:xfrm>
              <a:off x="1782420" y="4578368"/>
              <a:ext cx="2788892" cy="1636771"/>
              <a:chOff x="2500298" y="4143380"/>
              <a:chExt cx="2788892" cy="1636771"/>
            </a:xfrm>
          </p:grpSpPr>
          <p:sp>
            <p:nvSpPr>
              <p:cNvPr id="8" name="椭圆 7"/>
              <p:cNvSpPr/>
              <p:nvPr>
                <p:custDataLst>
                  <p:tags r:id="rId3"/>
                </p:custDataLst>
              </p:nvPr>
            </p:nvSpPr>
            <p:spPr>
              <a:xfrm>
                <a:off x="2500298" y="5214950"/>
                <a:ext cx="360000" cy="360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rPr>
                  <a:t>i</a:t>
                </a:r>
              </a:p>
            </p:txBody>
          </p:sp>
          <p:sp>
            <p:nvSpPr>
              <p:cNvPr id="9" name="椭圆 8"/>
              <p:cNvSpPr/>
              <p:nvPr>
                <p:custDataLst>
                  <p:tags r:id="rId4"/>
                </p:custDataLst>
              </p:nvPr>
            </p:nvSpPr>
            <p:spPr>
              <a:xfrm>
                <a:off x="3643306" y="4143380"/>
                <a:ext cx="360000" cy="360000"/>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k</a:t>
                </a:r>
                <a:endPar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endParaRPr>
              </a:p>
            </p:txBody>
          </p:sp>
          <p:sp>
            <p:nvSpPr>
              <p:cNvPr id="10" name="椭圆 9"/>
              <p:cNvSpPr/>
              <p:nvPr>
                <p:custDataLst>
                  <p:tags r:id="rId5"/>
                </p:custDataLst>
              </p:nvPr>
            </p:nvSpPr>
            <p:spPr>
              <a:xfrm>
                <a:off x="4929190" y="5214950"/>
                <a:ext cx="360000" cy="360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rPr>
                  <a:t>j</a:t>
                </a:r>
              </a:p>
            </p:txBody>
          </p:sp>
          <p:cxnSp>
            <p:nvCxnSpPr>
              <p:cNvPr id="11" name="直接箭头连接符 10"/>
              <p:cNvCxnSpPr>
                <a:stCxn id="8" idx="7"/>
                <a:endCxn id="9" idx="3"/>
              </p:cNvCxnSpPr>
              <p:nvPr>
                <p:custDataLst>
                  <p:tags r:id="rId6"/>
                </p:custDataLst>
              </p:nvPr>
            </p:nvCxnSpPr>
            <p:spPr>
              <a:xfrm rot="5400000" flipH="1" flipV="1">
                <a:off x="2843296" y="4414940"/>
                <a:ext cx="817012" cy="888450"/>
              </a:xfrm>
              <a:prstGeom prst="straightConnector1">
                <a:avLst/>
              </a:pr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8" idx="6"/>
                <a:endCxn id="10" idx="2"/>
              </p:cNvCxnSpPr>
              <p:nvPr>
                <p:custDataLst>
                  <p:tags r:id="rId7"/>
                </p:custDataLst>
              </p:nvPr>
            </p:nvCxnSpPr>
            <p:spPr>
              <a:xfrm>
                <a:off x="2860298" y="5394950"/>
                <a:ext cx="2068892" cy="1588"/>
              </a:xfrm>
              <a:prstGeom prst="straightConnector1">
                <a:avLst/>
              </a:pr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9" idx="5"/>
                <a:endCxn id="10" idx="1"/>
              </p:cNvCxnSpPr>
              <p:nvPr>
                <p:custDataLst>
                  <p:tags r:id="rId8"/>
                </p:custDataLst>
              </p:nvPr>
            </p:nvCxnSpPr>
            <p:spPr>
              <a:xfrm rot="16200000" flipH="1">
                <a:off x="4057742" y="4343502"/>
                <a:ext cx="817012" cy="1031326"/>
              </a:xfrm>
              <a:prstGeom prst="straightConnector1">
                <a:avLst/>
              </a:pr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3214678" y="5443248"/>
                <a:ext cx="1428760" cy="336903"/>
              </a:xfrm>
              <a:prstGeom prst="rect">
                <a:avLst/>
              </a:prstGeom>
              <a:noFill/>
            </p:spPr>
            <p:txBody>
              <a:bodyPr wrap="square" rtlCol="0">
                <a:spAutoFit/>
              </a:bodyPr>
              <a:lstStyle/>
              <a:p>
                <a:pPr algn="l">
                  <a:lnSpc>
                    <a:spcPct val="100000"/>
                  </a:lnSpc>
                </a:pP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1600" i="1" baseline="-25000">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1600" baseline="-25000">
                    <a:solidFill>
                      <a:srgbClr val="000000"/>
                    </a:solidFill>
                    <a:latin typeface="微软雅黑" panose="020B0503020204020204" charset="-122"/>
                    <a:ea typeface="微软雅黑" panose="020B0503020204020204" charset="-122"/>
                    <a:cs typeface="Consolas" panose="020B0609020204030204" pitchFamily="49" charset="0"/>
                  </a:rPr>
                  <a:t>-1</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endParaRPr lang="en-US" altLang="zh-CN" sz="1600" baseline="-25000">
                  <a:solidFill>
                    <a:srgbClr val="000000"/>
                  </a:solidFill>
                  <a:latin typeface="微软雅黑" panose="020B0503020204020204" charset="-122"/>
                  <a:ea typeface="微软雅黑" panose="020B0503020204020204" charset="-122"/>
                  <a:cs typeface="Consolas" panose="020B0609020204030204" pitchFamily="49" charset="0"/>
                </a:endParaRPr>
              </a:p>
            </p:txBody>
          </p:sp>
        </p:grpSp>
        <p:sp>
          <p:nvSpPr>
            <p:cNvPr id="15" name="任意多边形 14"/>
            <p:cNvSpPr/>
            <p:nvPr>
              <p:custDataLst>
                <p:tags r:id="rId1"/>
              </p:custDataLst>
            </p:nvPr>
          </p:nvSpPr>
          <p:spPr>
            <a:xfrm>
              <a:off x="1846796" y="4350992"/>
              <a:ext cx="2647406" cy="1247503"/>
            </a:xfrm>
            <a:custGeom>
              <a:avLst/>
              <a:gdLst>
                <a:gd name="connsiteX0" fmla="*/ 113212 w 2647406"/>
                <a:gd name="connsiteY0" fmla="*/ 1247503 h 1247503"/>
                <a:gd name="connsiteX1" fmla="*/ 178526 w 2647406"/>
                <a:gd name="connsiteY1" fmla="*/ 542108 h 1247503"/>
                <a:gd name="connsiteX2" fmla="*/ 1184366 w 2647406"/>
                <a:gd name="connsiteY2" fmla="*/ 19594 h 1247503"/>
                <a:gd name="connsiteX3" fmla="*/ 2124892 w 2647406"/>
                <a:gd name="connsiteY3" fmla="*/ 424543 h 1247503"/>
                <a:gd name="connsiteX4" fmla="*/ 2647406 w 2647406"/>
                <a:gd name="connsiteY4" fmla="*/ 1182188 h 1247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7406" h="1247503">
                  <a:moveTo>
                    <a:pt x="113212" y="1247503"/>
                  </a:moveTo>
                  <a:cubicBezTo>
                    <a:pt x="56606" y="997131"/>
                    <a:pt x="0" y="746759"/>
                    <a:pt x="178526" y="542108"/>
                  </a:cubicBezTo>
                  <a:cubicBezTo>
                    <a:pt x="357052" y="337457"/>
                    <a:pt x="859972" y="39188"/>
                    <a:pt x="1184366" y="19594"/>
                  </a:cubicBezTo>
                  <a:cubicBezTo>
                    <a:pt x="1508760" y="0"/>
                    <a:pt x="1881052" y="230777"/>
                    <a:pt x="2124892" y="424543"/>
                  </a:cubicBezTo>
                  <a:cubicBezTo>
                    <a:pt x="2368732" y="618309"/>
                    <a:pt x="2508069" y="900248"/>
                    <a:pt x="2647406" y="1182188"/>
                  </a:cubicBezTo>
                </a:path>
              </a:pathLst>
            </a:custGeom>
            <a:ln w="28575">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l"/>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任意多边形 15"/>
            <p:cNvSpPr/>
            <p:nvPr>
              <p:custDataLst>
                <p:tags r:id="rId2"/>
              </p:custDataLst>
            </p:nvPr>
          </p:nvSpPr>
          <p:spPr>
            <a:xfrm>
              <a:off x="2090637" y="6068757"/>
              <a:ext cx="2168435" cy="378822"/>
            </a:xfrm>
            <a:custGeom>
              <a:avLst/>
              <a:gdLst>
                <a:gd name="connsiteX0" fmla="*/ 0 w 2168435"/>
                <a:gd name="connsiteY0" fmla="*/ 26126 h 378822"/>
                <a:gd name="connsiteX1" fmla="*/ 731520 w 2168435"/>
                <a:gd name="connsiteY1" fmla="*/ 339634 h 378822"/>
                <a:gd name="connsiteX2" fmla="*/ 1763486 w 2168435"/>
                <a:gd name="connsiteY2" fmla="*/ 261257 h 378822"/>
                <a:gd name="connsiteX3" fmla="*/ 2168435 w 2168435"/>
                <a:gd name="connsiteY3" fmla="*/ 0 h 378822"/>
              </a:gdLst>
              <a:ahLst/>
              <a:cxnLst>
                <a:cxn ang="0">
                  <a:pos x="connsiteX0" y="connsiteY0"/>
                </a:cxn>
                <a:cxn ang="0">
                  <a:pos x="connsiteX1" y="connsiteY1"/>
                </a:cxn>
                <a:cxn ang="0">
                  <a:pos x="connsiteX2" y="connsiteY2"/>
                </a:cxn>
                <a:cxn ang="0">
                  <a:pos x="connsiteX3" y="connsiteY3"/>
                </a:cxn>
              </a:cxnLst>
              <a:rect l="l" t="t" r="r" b="b"/>
              <a:pathLst>
                <a:path w="2168435" h="378822">
                  <a:moveTo>
                    <a:pt x="0" y="26126"/>
                  </a:moveTo>
                  <a:cubicBezTo>
                    <a:pt x="218803" y="163286"/>
                    <a:pt x="437606" y="300446"/>
                    <a:pt x="731520" y="339634"/>
                  </a:cubicBezTo>
                  <a:cubicBezTo>
                    <a:pt x="1025434" y="378822"/>
                    <a:pt x="1524000" y="317863"/>
                    <a:pt x="1763486" y="261257"/>
                  </a:cubicBezTo>
                  <a:cubicBezTo>
                    <a:pt x="2002972" y="204651"/>
                    <a:pt x="2085703" y="102325"/>
                    <a:pt x="2168435" y="0"/>
                  </a:cubicBezTo>
                </a:path>
              </a:pathLst>
            </a:custGeom>
            <a:ln w="28575">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l"/>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TextBox 17"/>
            <p:cNvSpPr txBox="1"/>
            <p:nvPr/>
          </p:nvSpPr>
          <p:spPr>
            <a:xfrm rot="2464598">
              <a:off x="3209586" y="4969621"/>
              <a:ext cx="1428760" cy="337185"/>
            </a:xfrm>
            <a:prstGeom prst="rect">
              <a:avLst/>
            </a:prstGeom>
            <a:noFill/>
          </p:spPr>
          <p:txBody>
            <a:bodyPr wrap="square" rtlCol="0">
              <a:spAutoFit/>
            </a:bodyPr>
            <a:lstStyle/>
            <a:p>
              <a:pPr algn="l">
                <a:lnSpc>
                  <a:spcPct val="100000"/>
                </a:lnSpc>
              </a:pP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1600" i="1" baseline="-25000">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1600" baseline="-25000">
                  <a:solidFill>
                    <a:srgbClr val="000000"/>
                  </a:solidFill>
                  <a:latin typeface="微软雅黑" panose="020B0503020204020204" charset="-122"/>
                  <a:ea typeface="微软雅黑" panose="020B0503020204020204" charset="-122"/>
                  <a:cs typeface="Consolas" panose="020B0609020204030204" pitchFamily="49" charset="0"/>
                </a:rPr>
                <a:t>-1</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endParaRPr lang="en-US" altLang="zh-CN" sz="1600" baseline="-25000">
                <a:solidFill>
                  <a:srgbClr val="000000"/>
                </a:solidFill>
                <a:latin typeface="微软雅黑" panose="020B0503020204020204" charset="-122"/>
                <a:ea typeface="微软雅黑" panose="020B0503020204020204" charset="-122"/>
                <a:cs typeface="Consolas" panose="020B0609020204030204" pitchFamily="49" charset="0"/>
              </a:endParaRPr>
            </a:p>
          </p:txBody>
        </p:sp>
        <p:sp>
          <p:nvSpPr>
            <p:cNvPr id="19" name="TextBox 18"/>
            <p:cNvSpPr txBox="1"/>
            <p:nvPr/>
          </p:nvSpPr>
          <p:spPr>
            <a:xfrm rot="19010718">
              <a:off x="1706470" y="4915672"/>
              <a:ext cx="1428760" cy="337185"/>
            </a:xfrm>
            <a:prstGeom prst="rect">
              <a:avLst/>
            </a:prstGeom>
            <a:noFill/>
          </p:spPr>
          <p:txBody>
            <a:bodyPr wrap="square" rtlCol="0">
              <a:spAutoFit/>
            </a:bodyPr>
            <a:lstStyle/>
            <a:p>
              <a:pPr algn="l">
                <a:lnSpc>
                  <a:spcPct val="100000"/>
                </a:lnSpc>
              </a:pP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1600" i="1" baseline="-25000">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1600" baseline="-25000">
                  <a:solidFill>
                    <a:srgbClr val="000000"/>
                  </a:solidFill>
                  <a:latin typeface="微软雅黑" panose="020B0503020204020204" charset="-122"/>
                  <a:ea typeface="微软雅黑" panose="020B0503020204020204" charset="-122"/>
                  <a:cs typeface="Consolas" panose="020B0609020204030204" pitchFamily="49" charset="0"/>
                </a:rPr>
                <a:t>-1</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endParaRPr lang="en-US" altLang="zh-CN" sz="1600" baseline="-25000">
                <a:solidFill>
                  <a:srgbClr val="000000"/>
                </a:solidFill>
                <a:latin typeface="微软雅黑" panose="020B0503020204020204" charset="-122"/>
                <a:ea typeface="微软雅黑" panose="020B0503020204020204" charset="-122"/>
                <a:cs typeface="Consolas" panose="020B0609020204030204" pitchFamily="49" charset="0"/>
              </a:endParaRPr>
            </a:p>
          </p:txBody>
        </p:sp>
      </p:grpSp>
      <p:sp>
        <p:nvSpPr>
          <p:cNvPr id="21" name="文本框 20"/>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22"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7.6.3 </a:t>
            </a:r>
            <a:r>
              <a:rPr lang="zh-CN" altLang="en-US">
                <a:solidFill>
                  <a:srgbClr val="000000"/>
                </a:solidFill>
                <a:latin typeface="微软雅黑" panose="020B0503020204020204" charset="-122"/>
                <a:ea typeface="微软雅黑" panose="020B0503020204020204" charset="-122"/>
              </a:rPr>
              <a:t>弗洛伊德算法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17" grpId="0" bldLvl="0" animBg="1"/>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6"/>
          <p:cNvSpPr txBox="1"/>
          <p:nvPr>
            <p:custDataLst>
              <p:tags r:id="rId1"/>
            </p:custDataLst>
          </p:nvPr>
        </p:nvSpPr>
        <p:spPr>
          <a:xfrm>
            <a:off x="1469583" y="2413447"/>
            <a:ext cx="10122796" cy="2139315"/>
          </a:xfrm>
          <a:prstGeom prst="rect">
            <a:avLst/>
          </a:prstGeom>
          <a:noFill/>
          <a:ln w="38100">
            <a:solidFill>
              <a:schemeClr val="dk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00000"/>
              </a:lnSpc>
              <a:spcBef>
                <a:spcPts val="600"/>
              </a:spcBef>
              <a:buFont typeface="Wingdings" panose="05000000000000000000" pitchFamily="2" charset="2"/>
              <a:buChar char="n"/>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zh-CN" altLang="en-US" dirty="0">
                <a:solidFill>
                  <a:srgbClr val="000000"/>
                </a:solidFill>
                <a:latin typeface="微软雅黑" panose="020B0503020204020204" charset="-122"/>
                <a:ea typeface="微软雅黑" panose="020B0503020204020204" charset="-122"/>
              </a:rPr>
              <a:t>把一条路径上所经边的权值之和定义为该路径的路径长度或称带权路径长度。</a:t>
            </a:r>
          </a:p>
          <a:p>
            <a:r>
              <a:rPr lang="zh-CN" altLang="en-US" dirty="0">
                <a:solidFill>
                  <a:srgbClr val="000000"/>
                </a:solidFill>
                <a:latin typeface="微软雅黑" panose="020B0503020204020204" charset="-122"/>
                <a:ea typeface="微软雅黑" panose="020B0503020204020204" charset="-122"/>
              </a:rPr>
              <a:t>从源点到终点可能不止一条路径，把带权路径长度最短的那条路径称为最短路径，其路径长度（权值之和）称为最短路径长度或者最短距离。</a:t>
            </a:r>
          </a:p>
        </p:txBody>
      </p:sp>
      <p:sp>
        <p:nvSpPr>
          <p:cNvPr id="12" name="TextBox 7"/>
          <p:cNvSpPr txBox="1"/>
          <p:nvPr/>
        </p:nvSpPr>
        <p:spPr>
          <a:xfrm>
            <a:off x="1381092" y="1489938"/>
            <a:ext cx="1362108" cy="398780"/>
          </a:xfrm>
          <a:prstGeom prst="rect">
            <a:avLst/>
          </a:prstGeom>
          <a:noFill/>
        </p:spPr>
        <p:txBody>
          <a:bodyPr wrap="square" rtlCol="0">
            <a:spAutoFit/>
          </a:bodyPr>
          <a:lstStyle/>
          <a:p>
            <a:r>
              <a:rPr lang="zh-CN" altLang="zh-CN" sz="2000">
                <a:solidFill>
                  <a:srgbClr val="000000"/>
                </a:solidFill>
                <a:latin typeface="微软雅黑" panose="020B0503020204020204" charset="-122"/>
                <a:ea typeface="微软雅黑" panose="020B0503020204020204" charset="-122"/>
              </a:rPr>
              <a:t>带权图</a:t>
            </a:r>
            <a:endParaRPr lang="zh-CN" altLang="zh-CN" sz="2000">
              <a:solidFill>
                <a:srgbClr val="000000"/>
              </a:solidFill>
              <a:latin typeface="微软雅黑" panose="020B0503020204020204" charset="-122"/>
              <a:ea typeface="微软雅黑" panose="020B0503020204020204" charset="-122"/>
              <a:cs typeface="Consolas" panose="020B0609020204030204" pitchFamily="49" charset="0"/>
            </a:endParaRPr>
          </a:p>
        </p:txBody>
      </p:sp>
      <p:sp>
        <p:nvSpPr>
          <p:cNvPr id="13" name="TextBox 8"/>
          <p:cNvSpPr txBox="1"/>
          <p:nvPr/>
        </p:nvSpPr>
        <p:spPr>
          <a:xfrm>
            <a:off x="3548287" y="5508211"/>
            <a:ext cx="5168452" cy="398780"/>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采用广度优先遍历可以求最短路径：不适合</a:t>
            </a:r>
          </a:p>
        </p:txBody>
      </p:sp>
      <p:sp>
        <p:nvSpPr>
          <p:cNvPr id="14" name="上箭头 9"/>
          <p:cNvSpPr/>
          <p:nvPr>
            <p:custDataLst>
              <p:tags r:id="rId2"/>
            </p:custDataLst>
          </p:nvPr>
        </p:nvSpPr>
        <p:spPr>
          <a:xfrm>
            <a:off x="5989637" y="4967952"/>
            <a:ext cx="285752" cy="357190"/>
          </a:xfrm>
          <a:prstGeom prst="upArrow">
            <a:avLst/>
          </a:prstGeom>
          <a:solidFill>
            <a:schemeClr val="accent3"/>
          </a:solidFill>
          <a:ln>
            <a:noFill/>
            <a:tailEnd type="none"/>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lt1"/>
              </a:solidFill>
            </a:endParaRPr>
          </a:p>
        </p:txBody>
      </p:sp>
      <p:sp>
        <p:nvSpPr>
          <p:cNvPr id="15" name="文本框 14"/>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16"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7.6.1 </a:t>
            </a:r>
            <a:r>
              <a:rPr lang="zh-CN" altLang="en-US">
                <a:solidFill>
                  <a:srgbClr val="000000"/>
                </a:solidFill>
                <a:latin typeface="微软雅黑" panose="020B0503020204020204" charset="-122"/>
                <a:ea typeface="微软雅黑" panose="020B0503020204020204" charset="-122"/>
              </a:rPr>
              <a:t>最短路径的概念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0"/>
      <p:bldP spid="13" grpId="0"/>
      <p:bldP spid="14" grpId="0" bldLvl="0" animBg="1"/>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166333" y="1648642"/>
            <a:ext cx="9948390" cy="1360611"/>
          </a:xfrm>
          <a:prstGeom prst="rect">
            <a:avLst/>
          </a:prstGeom>
          <a:noFill/>
          <a:ln>
            <a:noFill/>
          </a:ln>
          <a:scene3d>
            <a:camera prst="orthographicFront"/>
            <a:lightRig rig="threePt" dir="t"/>
          </a:scene3d>
          <a:sp3d prstMaterial="matte"/>
        </p:spPr>
        <p:style>
          <a:lnRef idx="2">
            <a:schemeClr val="accent5"/>
          </a:lnRef>
          <a:fillRef idx="1">
            <a:schemeClr val="lt1"/>
          </a:fillRef>
          <a:effectRef idx="0">
            <a:schemeClr val="accent5"/>
          </a:effectRef>
          <a:fontRef idx="minor">
            <a:schemeClr val="dk1"/>
          </a:fontRef>
        </p:style>
        <p:txBody>
          <a:bodyPr wrap="square" lIns="144000" tIns="72000" bIns="72000">
            <a:spAutoFit/>
          </a:bodyPr>
          <a:lstStyle/>
          <a:p>
            <a:pPr marL="457200" indent="-457200">
              <a:lnSpc>
                <a:spcPct val="200000"/>
              </a:lnSpc>
              <a:spcBef>
                <a:spcPts val="600"/>
              </a:spcBef>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另外用二维数组</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path</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保存最短路径，它与当前迭代的次数有关。</a:t>
            </a:r>
            <a:endPar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endParaRPr>
          </a:p>
          <a:p>
            <a:pPr marL="457200" indent="-457200">
              <a:lnSpc>
                <a:spcPct val="200000"/>
              </a:lnSpc>
              <a:spcBef>
                <a:spcPts val="600"/>
              </a:spcBef>
              <a:buFont typeface="Wingdings" panose="05000000000000000000" pitchFamily="2" charset="2"/>
              <a:buChar char="n"/>
            </a:pPr>
            <a:r>
              <a:rPr lang="en-US" altLang="zh-CN" sz="2000" dirty="0" err="1">
                <a:solidFill>
                  <a:srgbClr val="000000"/>
                </a:solidFill>
                <a:latin typeface="微软雅黑" panose="020B0503020204020204" charset="-122"/>
                <a:ea typeface="微软雅黑" panose="020B0503020204020204" charset="-122"/>
                <a:cs typeface="Consolas" panose="020B0609020204030204" pitchFamily="49" charset="0"/>
              </a:rPr>
              <a:t>path</a:t>
            </a:r>
            <a:r>
              <a:rPr lang="en-US" altLang="zh-CN" sz="2000" i="1" baseline="-25000" dirty="0" err="1">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在</a:t>
            </a:r>
            <a:r>
              <a:rPr lang="zh-CN" altLang="en-US" sz="2000" dirty="0">
                <a:solidFill>
                  <a:srgbClr val="FF0000"/>
                </a:solidFill>
                <a:latin typeface="微软雅黑" panose="020B0503020204020204" charset="-122"/>
                <a:ea typeface="微软雅黑" panose="020B0503020204020204" charset="-122"/>
                <a:cs typeface="Consolas" panose="020B0609020204030204" pitchFamily="49" charset="0"/>
              </a:rPr>
              <a:t>考虑顶点</a:t>
            </a:r>
            <a:r>
              <a:rPr lang="en-US" altLang="zh-CN" sz="2000" i="1" dirty="0">
                <a:solidFill>
                  <a:srgbClr val="FF0000"/>
                </a:solidFill>
                <a:latin typeface="微软雅黑" panose="020B0503020204020204" charset="-122"/>
                <a:ea typeface="微软雅黑" panose="020B0503020204020204" charset="-122"/>
                <a:cs typeface="Consolas" panose="020B0609020204030204" pitchFamily="49" charset="0"/>
              </a:rPr>
              <a:t>k</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时得到的</a:t>
            </a:r>
            <a:r>
              <a:rPr lang="zh-CN" altLang="en-US" sz="2000" dirty="0">
                <a:solidFill>
                  <a:srgbClr val="FF0000"/>
                </a:solidFill>
                <a:latin typeface="微软雅黑" panose="020B0503020204020204" charset="-122"/>
                <a:ea typeface="微软雅黑" panose="020B0503020204020204" charset="-122"/>
                <a:cs typeface="Consolas" panose="020B0609020204030204" pitchFamily="49" charset="0"/>
              </a:rPr>
              <a:t>从顶点</a:t>
            </a:r>
            <a:r>
              <a:rPr lang="en-US" altLang="zh-CN" sz="2000" i="1" dirty="0" err="1">
                <a:solidFill>
                  <a:srgbClr val="FF0000"/>
                </a:solidFill>
                <a:latin typeface="微软雅黑" panose="020B0503020204020204" charset="-122"/>
                <a:ea typeface="微软雅黑" panose="020B0503020204020204" charset="-122"/>
                <a:cs typeface="Consolas" panose="020B0609020204030204" pitchFamily="49" charset="0"/>
              </a:rPr>
              <a:t>i</a:t>
            </a:r>
            <a:r>
              <a:rPr lang="zh-CN" altLang="en-US" sz="2000" dirty="0">
                <a:solidFill>
                  <a:srgbClr val="FF0000"/>
                </a:solidFill>
                <a:latin typeface="微软雅黑" panose="020B0503020204020204" charset="-122"/>
                <a:ea typeface="微软雅黑" panose="020B0503020204020204" charset="-122"/>
                <a:cs typeface="Consolas" panose="020B0609020204030204" pitchFamily="49" charset="0"/>
              </a:rPr>
              <a:t>到顶点</a:t>
            </a:r>
            <a:r>
              <a:rPr lang="en-US" altLang="zh-CN" sz="2000" i="1" dirty="0">
                <a:solidFill>
                  <a:srgbClr val="FF0000"/>
                </a:solidFill>
                <a:latin typeface="微软雅黑" panose="020B0503020204020204" charset="-122"/>
                <a:ea typeface="微软雅黑" panose="020B0503020204020204" charset="-122"/>
                <a:cs typeface="Consolas" panose="020B0609020204030204" pitchFamily="49" charset="0"/>
              </a:rPr>
              <a:t>j</a:t>
            </a:r>
            <a:r>
              <a:rPr lang="zh-CN" altLang="en-US" sz="2000" dirty="0">
                <a:solidFill>
                  <a:srgbClr val="FF0000"/>
                </a:solidFill>
                <a:latin typeface="微软雅黑" panose="020B0503020204020204" charset="-122"/>
                <a:ea typeface="微软雅黑" panose="020B0503020204020204" charset="-122"/>
                <a:cs typeface="Consolas" panose="020B0609020204030204" pitchFamily="49" charset="0"/>
              </a:rPr>
              <a:t>的最短路径的前驱顶点</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grpSp>
        <p:nvGrpSpPr>
          <p:cNvPr id="20" name="组合 19"/>
          <p:cNvGrpSpPr/>
          <p:nvPr/>
        </p:nvGrpSpPr>
        <p:grpSpPr>
          <a:xfrm>
            <a:off x="8042889" y="3758383"/>
            <a:ext cx="3566957" cy="2276720"/>
            <a:chOff x="1428728" y="1722415"/>
            <a:chExt cx="3566957" cy="2276720"/>
          </a:xfrm>
        </p:grpSpPr>
        <p:sp>
          <p:nvSpPr>
            <p:cNvPr id="6" name="椭圆 5"/>
            <p:cNvSpPr/>
            <p:nvPr>
              <p:custDataLst>
                <p:tags r:id="rId1"/>
              </p:custDataLst>
            </p:nvPr>
          </p:nvSpPr>
          <p:spPr>
            <a:xfrm>
              <a:off x="1428728" y="3222613"/>
              <a:ext cx="428628" cy="428628"/>
            </a:xfrm>
            <a:prstGeom prst="ellipse">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lstStyle/>
            <a:p>
              <a:pPr algn="l">
                <a:lnSpc>
                  <a:spcPct val="100000"/>
                </a:lnSpc>
              </a:pPr>
              <a:r>
                <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rPr>
                <a:t>i</a:t>
              </a:r>
            </a:p>
          </p:txBody>
        </p:sp>
        <p:sp>
          <p:nvSpPr>
            <p:cNvPr id="7" name="椭圆 6"/>
            <p:cNvSpPr/>
            <p:nvPr>
              <p:custDataLst>
                <p:tags r:id="rId2"/>
              </p:custDataLst>
            </p:nvPr>
          </p:nvSpPr>
          <p:spPr>
            <a:xfrm>
              <a:off x="3000364" y="1722415"/>
              <a:ext cx="428628" cy="428628"/>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l">
                <a:lnSpc>
                  <a:spcPct val="100000"/>
                </a:lnSpc>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k</a:t>
              </a:r>
              <a:endPar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endParaRPr>
            </a:p>
          </p:txBody>
        </p:sp>
        <p:sp>
          <p:nvSpPr>
            <p:cNvPr id="8" name="椭圆 7"/>
            <p:cNvSpPr/>
            <p:nvPr>
              <p:custDataLst>
                <p:tags r:id="rId3"/>
              </p:custDataLst>
            </p:nvPr>
          </p:nvSpPr>
          <p:spPr>
            <a:xfrm>
              <a:off x="4500562" y="3222613"/>
              <a:ext cx="428628" cy="428628"/>
            </a:xfrm>
            <a:prstGeom prst="ellipse">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lstStyle/>
            <a:p>
              <a:pPr algn="l">
                <a:lnSpc>
                  <a:spcPct val="100000"/>
                </a:lnSpc>
              </a:pPr>
              <a:r>
                <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rPr>
                <a:t>j</a:t>
              </a:r>
            </a:p>
          </p:txBody>
        </p:sp>
        <p:cxnSp>
          <p:nvCxnSpPr>
            <p:cNvPr id="9" name="直接箭头连接符 8"/>
            <p:cNvCxnSpPr>
              <a:stCxn id="6" idx="7"/>
              <a:endCxn id="7" idx="3"/>
            </p:cNvCxnSpPr>
            <p:nvPr>
              <p:custDataLst>
                <p:tags r:id="rId4"/>
              </p:custDataLst>
            </p:nvPr>
          </p:nvCxnSpPr>
          <p:spPr>
            <a:xfrm rot="5400000" flipH="1" flipV="1">
              <a:off x="1830304" y="2052553"/>
              <a:ext cx="1197112" cy="1268550"/>
            </a:xfrm>
            <a:prstGeom prst="straightConnector1">
              <a:avLst/>
            </a:pr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stCxn id="6" idx="6"/>
              <a:endCxn id="16" idx="2"/>
            </p:cNvCxnSpPr>
            <p:nvPr>
              <p:custDataLst>
                <p:tags r:id="rId5"/>
              </p:custDataLst>
            </p:nvPr>
          </p:nvCxnSpPr>
          <p:spPr>
            <a:xfrm>
              <a:off x="1857356" y="3436927"/>
              <a:ext cx="1724036" cy="1588"/>
            </a:xfrm>
            <a:prstGeom prst="straightConnector1">
              <a:avLst/>
            </a:pr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7" idx="5"/>
              <a:endCxn id="15" idx="1"/>
            </p:cNvCxnSpPr>
            <p:nvPr>
              <p:custDataLst>
                <p:tags r:id="rId6"/>
              </p:custDataLst>
            </p:nvPr>
          </p:nvCxnSpPr>
          <p:spPr>
            <a:xfrm rot="16200000" flipH="1">
              <a:off x="3366221" y="2088272"/>
              <a:ext cx="554170" cy="554170"/>
            </a:xfrm>
            <a:prstGeom prst="straightConnector1">
              <a:avLst/>
            </a:pr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2143108" y="3661950"/>
              <a:ext cx="1428760" cy="337185"/>
            </a:xfrm>
            <a:prstGeom prst="rect">
              <a:avLst/>
            </a:prstGeom>
            <a:noFill/>
          </p:spPr>
          <p:txBody>
            <a:bodyPr wrap="square" rtlCol="0">
              <a:spAutoFit/>
            </a:bodyPr>
            <a:lstStyle/>
            <a:p>
              <a:pPr algn="l">
                <a:lnSpc>
                  <a:spcPct val="100000"/>
                </a:lnSpc>
              </a:pP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1600" i="1" baseline="-25000">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1600" baseline="-25000">
                  <a:solidFill>
                    <a:srgbClr val="000000"/>
                  </a:solidFill>
                  <a:latin typeface="微软雅黑" panose="020B0503020204020204" charset="-122"/>
                  <a:ea typeface="微软雅黑" panose="020B0503020204020204" charset="-122"/>
                  <a:cs typeface="Consolas" panose="020B0609020204030204" pitchFamily="49" charset="0"/>
                </a:rPr>
                <a:t>-1</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endParaRPr lang="en-US" altLang="zh-CN" sz="1600" baseline="-25000">
                <a:solidFill>
                  <a:srgbClr val="000000"/>
                </a:solidFill>
                <a:latin typeface="微软雅黑" panose="020B0503020204020204" charset="-122"/>
                <a:ea typeface="微软雅黑" panose="020B0503020204020204" charset="-122"/>
                <a:cs typeface="Consolas" panose="020B0609020204030204" pitchFamily="49" charset="0"/>
              </a:endParaRPr>
            </a:p>
          </p:txBody>
        </p:sp>
        <p:sp>
          <p:nvSpPr>
            <p:cNvPr id="13" name="TextBox 12"/>
            <p:cNvSpPr txBox="1"/>
            <p:nvPr/>
          </p:nvSpPr>
          <p:spPr>
            <a:xfrm rot="2478966">
              <a:off x="3566925" y="2228680"/>
              <a:ext cx="1428760" cy="337185"/>
            </a:xfrm>
            <a:prstGeom prst="rect">
              <a:avLst/>
            </a:prstGeom>
            <a:noFill/>
          </p:spPr>
          <p:txBody>
            <a:bodyPr wrap="square" rtlCol="0">
              <a:spAutoFit/>
            </a:bodyPr>
            <a:lstStyle/>
            <a:p>
              <a:pPr algn="l">
                <a:lnSpc>
                  <a:spcPct val="100000"/>
                </a:lnSpc>
              </a:pP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1600" i="1" baseline="-25000">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1600" baseline="-25000">
                  <a:solidFill>
                    <a:srgbClr val="000000"/>
                  </a:solidFill>
                  <a:latin typeface="微软雅黑" panose="020B0503020204020204" charset="-122"/>
                  <a:ea typeface="微软雅黑" panose="020B0503020204020204" charset="-122"/>
                  <a:cs typeface="Consolas" panose="020B0609020204030204" pitchFamily="49" charset="0"/>
                </a:rPr>
                <a:t>-1</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endParaRPr lang="en-US" altLang="zh-CN" sz="1600" baseline="-25000">
                <a:solidFill>
                  <a:srgbClr val="000000"/>
                </a:solidFill>
                <a:latin typeface="微软雅黑" panose="020B0503020204020204" charset="-122"/>
                <a:ea typeface="微软雅黑" panose="020B0503020204020204" charset="-122"/>
                <a:cs typeface="Consolas" panose="020B0609020204030204" pitchFamily="49" charset="0"/>
              </a:endParaRPr>
            </a:p>
          </p:txBody>
        </p:sp>
        <p:sp>
          <p:nvSpPr>
            <p:cNvPr id="14" name="TextBox 13"/>
            <p:cNvSpPr txBox="1"/>
            <p:nvPr/>
          </p:nvSpPr>
          <p:spPr>
            <a:xfrm rot="19112240">
              <a:off x="1628363" y="2205121"/>
              <a:ext cx="1428760" cy="337185"/>
            </a:xfrm>
            <a:prstGeom prst="rect">
              <a:avLst/>
            </a:prstGeom>
            <a:noFill/>
          </p:spPr>
          <p:txBody>
            <a:bodyPr wrap="square" rtlCol="0">
              <a:spAutoFit/>
            </a:bodyPr>
            <a:lstStyle/>
            <a:p>
              <a:pPr algn="l">
                <a:lnSpc>
                  <a:spcPct val="100000"/>
                </a:lnSpc>
              </a:pP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1600" i="1" baseline="-25000">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1600" baseline="-25000">
                  <a:solidFill>
                    <a:srgbClr val="000000"/>
                  </a:solidFill>
                  <a:latin typeface="微软雅黑" panose="020B0503020204020204" charset="-122"/>
                  <a:ea typeface="微软雅黑" panose="020B0503020204020204" charset="-122"/>
                  <a:cs typeface="Consolas" panose="020B0609020204030204" pitchFamily="49" charset="0"/>
                </a:rPr>
                <a:t>-1</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endParaRPr lang="en-US" altLang="zh-CN" sz="1600" baseline="-25000">
                <a:solidFill>
                  <a:srgbClr val="000000"/>
                </a:solidFill>
                <a:latin typeface="微软雅黑" panose="020B0503020204020204" charset="-122"/>
                <a:ea typeface="微软雅黑" panose="020B0503020204020204" charset="-122"/>
                <a:cs typeface="Consolas" panose="020B0609020204030204" pitchFamily="49" charset="0"/>
              </a:endParaRPr>
            </a:p>
          </p:txBody>
        </p:sp>
        <p:sp>
          <p:nvSpPr>
            <p:cNvPr id="15" name="椭圆 14"/>
            <p:cNvSpPr/>
            <p:nvPr>
              <p:custDataLst>
                <p:tags r:id="rId7"/>
              </p:custDataLst>
            </p:nvPr>
          </p:nvSpPr>
          <p:spPr>
            <a:xfrm>
              <a:off x="3857620" y="2579671"/>
              <a:ext cx="428628" cy="428628"/>
            </a:xfrm>
            <a:prstGeom prst="ellipse">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l">
                <a:lnSpc>
                  <a:spcPct val="100000"/>
                </a:lnSpc>
              </a:pPr>
              <a:r>
                <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rPr>
                <a:t>a</a:t>
              </a:r>
            </a:p>
          </p:txBody>
        </p:sp>
        <p:sp>
          <p:nvSpPr>
            <p:cNvPr id="16" name="椭圆 15"/>
            <p:cNvSpPr/>
            <p:nvPr>
              <p:custDataLst>
                <p:tags r:id="rId8"/>
              </p:custDataLst>
            </p:nvPr>
          </p:nvSpPr>
          <p:spPr>
            <a:xfrm>
              <a:off x="3581392" y="3222613"/>
              <a:ext cx="428628" cy="428628"/>
            </a:xfrm>
            <a:prstGeom prst="ellipse">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l">
                <a:lnSpc>
                  <a:spcPct val="100000"/>
                </a:lnSpc>
              </a:pPr>
              <a:r>
                <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rPr>
                <a:t>b</a:t>
              </a:r>
            </a:p>
          </p:txBody>
        </p:sp>
        <p:cxnSp>
          <p:nvCxnSpPr>
            <p:cNvPr id="17" name="直接箭头连接符 16"/>
            <p:cNvCxnSpPr>
              <a:stCxn id="15" idx="5"/>
              <a:endCxn id="8" idx="1"/>
            </p:cNvCxnSpPr>
            <p:nvPr>
              <p:custDataLst>
                <p:tags r:id="rId9"/>
              </p:custDataLst>
            </p:nvPr>
          </p:nvCxnSpPr>
          <p:spPr>
            <a:xfrm rot="16200000" flipH="1">
              <a:off x="4223477" y="2945528"/>
              <a:ext cx="339856" cy="339856"/>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6" idx="6"/>
              <a:endCxn id="8" idx="2"/>
            </p:cNvCxnSpPr>
            <p:nvPr>
              <p:custDataLst>
                <p:tags r:id="rId10"/>
              </p:custDataLst>
            </p:nvPr>
          </p:nvCxnSpPr>
          <p:spPr>
            <a:xfrm>
              <a:off x="4010020" y="3436927"/>
              <a:ext cx="490542"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grpSp>
      <p:sp>
        <p:nvSpPr>
          <p:cNvPr id="19" name="TextBox 18"/>
          <p:cNvSpPr txBox="1"/>
          <p:nvPr/>
        </p:nvSpPr>
        <p:spPr>
          <a:xfrm>
            <a:off x="1255378" y="3629824"/>
            <a:ext cx="6542240" cy="2287270"/>
          </a:xfrm>
          <a:prstGeom prst="rect">
            <a:avLst/>
          </a:prstGeom>
          <a:noFill/>
          <a:ln w="25400">
            <a:solidFill>
              <a:srgbClr val="525252"/>
            </a:solidFill>
            <a:prstDash val="sysDash"/>
          </a:ln>
          <a:effectLst/>
          <a:scene3d>
            <a:camera prst="orthographicFront"/>
            <a:lightRig rig="threePt" dir="t"/>
          </a:scene3d>
          <a:sp3d prstMaterial="matte"/>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nSpc>
                <a:spcPct val="150000"/>
              </a:lnSpc>
              <a:spcBef>
                <a:spcPts val="600"/>
              </a:spcBef>
              <a:buFont typeface="Wingdings" panose="05000000000000000000" pitchFamily="2" charset="2"/>
              <a:buChar char="l"/>
            </a:pP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path</a:t>
            </a:r>
            <a:r>
              <a:rPr lang="nb-NO" sz="2000"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path</a:t>
            </a:r>
            <a:r>
              <a:rPr lang="nb-NO" sz="2000"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a</a:t>
            </a:r>
            <a:endPar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endParaRPr>
          </a:p>
          <a:p>
            <a:pPr marL="457200" indent="-457200">
              <a:lnSpc>
                <a:spcPct val="150000"/>
              </a:lnSpc>
              <a:spcBef>
                <a:spcPts val="600"/>
              </a:spcBef>
              <a:buFont typeface="Wingdings" panose="05000000000000000000" pitchFamily="2" charset="2"/>
              <a:buChar char="l"/>
            </a:pP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若</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sz="2000"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]&gt;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sz="2000"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sz="2000"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，选择经过顶点</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k</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的路径，即</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path</a:t>
            </a:r>
            <a:r>
              <a:rPr lang="nb-NO" sz="2000"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=path</a:t>
            </a:r>
            <a:r>
              <a:rPr lang="nb-NO" sz="2000"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nb-NO" sz="20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endPar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endParaRPr>
          </a:p>
          <a:p>
            <a:pPr marL="457200" indent="-457200">
              <a:lnSpc>
                <a:spcPct val="150000"/>
              </a:lnSpc>
              <a:spcBef>
                <a:spcPts val="600"/>
              </a:spcBef>
              <a:buFont typeface="Wingdings" panose="05000000000000000000" pitchFamily="2" charset="2"/>
              <a:buChar char="l"/>
            </a:pP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否则不改变。</a:t>
            </a:r>
          </a:p>
        </p:txBody>
      </p:sp>
      <p:sp>
        <p:nvSpPr>
          <p:cNvPr id="22" name="文本框 21"/>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23"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7.6.3 </a:t>
            </a:r>
            <a:r>
              <a:rPr lang="zh-CN" altLang="en-US">
                <a:solidFill>
                  <a:srgbClr val="000000"/>
                </a:solidFill>
                <a:latin typeface="微软雅黑" panose="020B0503020204020204" charset="-122"/>
                <a:ea typeface="微软雅黑" panose="020B0503020204020204" charset="-122"/>
              </a:rPr>
              <a:t>弗洛伊德算法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1"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p:bldP spid="19" grpId="0" bldLvl="0" animBg="1"/>
      <p:bldP spid="19" grpId="1" bldLvl="0" animBg="1"/>
      <p:bldP spid="22"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ChangeArrowheads="1"/>
          </p:cNvSpPr>
          <p:nvPr>
            <p:custDataLst>
              <p:tags r:id="rId2"/>
            </p:custDataLst>
          </p:nvPr>
        </p:nvSpPr>
        <p:spPr bwMode="auto">
          <a:xfrm>
            <a:off x="1524001" y="2939325"/>
            <a:ext cx="184731" cy="369332"/>
          </a:xfrm>
          <a:prstGeom prst="rect">
            <a:avLst/>
          </a:prstGeom>
          <a:noFill/>
          <a:ln w="9525">
            <a:noFill/>
            <a:miter lim="800000"/>
          </a:ln>
          <a:effectLst/>
        </p:spPr>
        <p:txBody>
          <a:bodyPr wrap="none" anchor="ctr">
            <a:spAutoFit/>
          </a:bodyPr>
          <a:lstStyle/>
          <a:p>
            <a:endParaRPr lang="zh-CN" altLang="en-US">
              <a:solidFill>
                <a:schemeClr val="dk1"/>
              </a:solidFill>
            </a:endParaRPr>
          </a:p>
        </p:txBody>
      </p:sp>
      <p:graphicFrame>
        <p:nvGraphicFramePr>
          <p:cNvPr id="191493" name="Object 5"/>
          <p:cNvGraphicFramePr>
            <a:graphicFrameLocks noChangeAspect="1"/>
          </p:cNvGraphicFramePr>
          <p:nvPr/>
        </p:nvGraphicFramePr>
        <p:xfrm>
          <a:off x="5799092" y="1522424"/>
          <a:ext cx="2020053" cy="1498611"/>
        </p:xfrm>
        <a:graphic>
          <a:graphicData uri="http://schemas.openxmlformats.org/presentationml/2006/ole">
            <mc:AlternateContent xmlns:mc="http://schemas.openxmlformats.org/markup-compatibility/2006">
              <mc:Choice xmlns:v="urn:schemas-microsoft-com:vml" Requires="v">
                <p:oleObj spid="_x0000_s1026" name="公式" r:id="rId17" imgW="20421600" imgH="18592800" progId="">
                  <p:embed/>
                </p:oleObj>
              </mc:Choice>
              <mc:Fallback>
                <p:oleObj name="公式" r:id="rId17" imgW="20421600" imgH="18592800" progId="">
                  <p:embed/>
                  <p:pic>
                    <p:nvPicPr>
                      <p:cNvPr id="0" name="Object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9092" y="1522424"/>
                        <a:ext cx="2020053" cy="14986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9" name="组合 38"/>
          <p:cNvGrpSpPr/>
          <p:nvPr/>
        </p:nvGrpSpPr>
        <p:grpSpPr>
          <a:xfrm>
            <a:off x="1100703" y="1229741"/>
            <a:ext cx="2696658" cy="2077547"/>
            <a:chOff x="2214546" y="536107"/>
            <a:chExt cx="2696658" cy="2077547"/>
          </a:xfrm>
        </p:grpSpPr>
        <p:sp>
          <p:nvSpPr>
            <p:cNvPr id="10" name="Oval 9"/>
            <p:cNvSpPr>
              <a:spLocks noChangeArrowheads="1"/>
            </p:cNvSpPr>
            <p:nvPr>
              <p:custDataLst>
                <p:tags r:id="rId4"/>
              </p:custDataLst>
            </p:nvPr>
          </p:nvSpPr>
          <p:spPr bwMode="auto">
            <a:xfrm>
              <a:off x="2430446" y="647829"/>
              <a:ext cx="360363"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dirty="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11" name="Oval 10"/>
            <p:cNvSpPr>
              <a:spLocks noChangeArrowheads="1"/>
            </p:cNvSpPr>
            <p:nvPr>
              <p:custDataLst>
                <p:tags r:id="rId5"/>
              </p:custDataLst>
            </p:nvPr>
          </p:nvSpPr>
          <p:spPr bwMode="auto">
            <a:xfrm>
              <a:off x="4375134" y="647829"/>
              <a:ext cx="360363"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12" name="Oval 11"/>
            <p:cNvSpPr>
              <a:spLocks noChangeArrowheads="1"/>
            </p:cNvSpPr>
            <p:nvPr>
              <p:custDataLst>
                <p:tags r:id="rId6"/>
              </p:custDataLst>
            </p:nvPr>
          </p:nvSpPr>
          <p:spPr bwMode="auto">
            <a:xfrm>
              <a:off x="2430446" y="1871792"/>
              <a:ext cx="360363"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13" name="Oval 12"/>
            <p:cNvSpPr>
              <a:spLocks noChangeArrowheads="1"/>
            </p:cNvSpPr>
            <p:nvPr>
              <p:custDataLst>
                <p:tags r:id="rId7"/>
              </p:custDataLst>
            </p:nvPr>
          </p:nvSpPr>
          <p:spPr bwMode="auto">
            <a:xfrm>
              <a:off x="4446571" y="1871792"/>
              <a:ext cx="360363"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3</a:t>
              </a:r>
            </a:p>
          </p:txBody>
        </p:sp>
        <p:sp>
          <p:nvSpPr>
            <p:cNvPr id="14" name="Line 13"/>
            <p:cNvSpPr>
              <a:spLocks noChangeShapeType="1"/>
            </p:cNvSpPr>
            <p:nvPr>
              <p:custDataLst>
                <p:tags r:id="rId8"/>
              </p:custDataLst>
            </p:nvPr>
          </p:nvSpPr>
          <p:spPr bwMode="auto">
            <a:xfrm>
              <a:off x="2790809" y="792292"/>
              <a:ext cx="1584325"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15" name="Line 14"/>
            <p:cNvSpPr>
              <a:spLocks noChangeShapeType="1"/>
            </p:cNvSpPr>
            <p:nvPr>
              <p:custDataLst>
                <p:tags r:id="rId9"/>
              </p:custDataLst>
            </p:nvPr>
          </p:nvSpPr>
          <p:spPr bwMode="auto">
            <a:xfrm flipV="1">
              <a:off x="2574909" y="1008192"/>
              <a:ext cx="0" cy="8636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16" name="Freeform 15"/>
            <p:cNvSpPr/>
            <p:nvPr>
              <p:custDataLst>
                <p:tags r:id="rId10"/>
              </p:custDataLst>
            </p:nvPr>
          </p:nvSpPr>
          <p:spPr bwMode="auto">
            <a:xfrm>
              <a:off x="2770171" y="922467"/>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chemeClr val="dk1"/>
              </a:solidFill>
              <a:prstDash val="solid"/>
              <a:round/>
              <a:headEnd type="none" w="med" len="med"/>
              <a:tailEnd type="arrow" w="med" len="med"/>
            </a:ln>
            <a:effectLst/>
          </p:spPr>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17" name="Line 16"/>
            <p:cNvSpPr>
              <a:spLocks noChangeShapeType="1"/>
            </p:cNvSpPr>
            <p:nvPr>
              <p:custDataLst>
                <p:tags r:id="rId11"/>
              </p:custDataLst>
            </p:nvPr>
          </p:nvSpPr>
          <p:spPr bwMode="auto">
            <a:xfrm>
              <a:off x="4591034" y="1008192"/>
              <a:ext cx="0" cy="863600"/>
            </a:xfrm>
            <a:prstGeom prst="line">
              <a:avLst/>
            </a:prstGeom>
            <a:noFill/>
            <a:ln w="19050">
              <a:solidFill>
                <a:schemeClr val="dk1"/>
              </a:solidFill>
              <a:round/>
              <a:headEnd type="none" w="med" len="med"/>
              <a:tailEnd type="arrow" w="med" len="med"/>
            </a:ln>
            <a:effectLst/>
          </p:spPr>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18" name="Text Box 21"/>
            <p:cNvSpPr txBox="1">
              <a:spLocks noChangeArrowheads="1"/>
            </p:cNvSpPr>
            <p:nvPr/>
          </p:nvSpPr>
          <p:spPr bwMode="auto">
            <a:xfrm>
              <a:off x="3354382" y="536107"/>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5</a:t>
              </a:r>
            </a:p>
          </p:txBody>
        </p:sp>
        <p:sp>
          <p:nvSpPr>
            <p:cNvPr id="19" name="Text Box 22"/>
            <p:cNvSpPr txBox="1">
              <a:spLocks noChangeArrowheads="1"/>
            </p:cNvSpPr>
            <p:nvPr/>
          </p:nvSpPr>
          <p:spPr bwMode="auto">
            <a:xfrm>
              <a:off x="2214546" y="1216154"/>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20" name="Text Box 23"/>
            <p:cNvSpPr txBox="1">
              <a:spLocks noChangeArrowheads="1"/>
            </p:cNvSpPr>
            <p:nvPr/>
          </p:nvSpPr>
          <p:spPr bwMode="auto">
            <a:xfrm>
              <a:off x="4479404" y="128917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21" name="Text Box 24"/>
            <p:cNvSpPr txBox="1">
              <a:spLocks noChangeArrowheads="1"/>
            </p:cNvSpPr>
            <p:nvPr/>
          </p:nvSpPr>
          <p:spPr bwMode="auto">
            <a:xfrm>
              <a:off x="2935271" y="792292"/>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7</a:t>
              </a:r>
            </a:p>
          </p:txBody>
        </p:sp>
        <p:sp>
          <p:nvSpPr>
            <p:cNvPr id="22" name="Text Box 25"/>
            <p:cNvSpPr txBox="1">
              <a:spLocks noChangeArrowheads="1"/>
            </p:cNvSpPr>
            <p:nvPr/>
          </p:nvSpPr>
          <p:spPr bwMode="auto">
            <a:xfrm>
              <a:off x="3870309" y="128917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23" name="Text Box 26"/>
            <p:cNvSpPr txBox="1">
              <a:spLocks noChangeArrowheads="1"/>
            </p:cNvSpPr>
            <p:nvPr/>
          </p:nvSpPr>
          <p:spPr bwMode="auto">
            <a:xfrm>
              <a:off x="3406260" y="227646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24" name="Text Box 27"/>
            <p:cNvSpPr txBox="1">
              <a:spLocks noChangeArrowheads="1"/>
            </p:cNvSpPr>
            <p:nvPr/>
          </p:nvSpPr>
          <p:spPr bwMode="auto">
            <a:xfrm>
              <a:off x="3367071" y="1895586"/>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25" name="Text Box 28"/>
            <p:cNvSpPr txBox="1">
              <a:spLocks noChangeArrowheads="1"/>
            </p:cNvSpPr>
            <p:nvPr/>
          </p:nvSpPr>
          <p:spPr bwMode="auto">
            <a:xfrm>
              <a:off x="2681271" y="125107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26" name="任意多边形 25"/>
            <p:cNvSpPr/>
            <p:nvPr>
              <p:custDataLst>
                <p:tags r:id="rId12"/>
              </p:custDataLst>
            </p:nvPr>
          </p:nvSpPr>
          <p:spPr>
            <a:xfrm>
              <a:off x="2759058" y="2136901"/>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sp>
          <p:nvSpPr>
            <p:cNvPr id="27" name="任意多边形 26"/>
            <p:cNvSpPr/>
            <p:nvPr>
              <p:custDataLst>
                <p:tags r:id="rId13"/>
              </p:custDataLst>
            </p:nvPr>
          </p:nvSpPr>
          <p:spPr>
            <a:xfrm>
              <a:off x="2809858" y="1906184"/>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1" fmla="*/ 0 w 1638300"/>
                <a:gd name="connsiteY0-2" fmla="*/ 141817 h 141817"/>
                <a:gd name="connsiteX1-3" fmla="*/ 114300 w 1638300"/>
                <a:gd name="connsiteY1-4" fmla="*/ 103717 h 141817"/>
                <a:gd name="connsiteX2-5" fmla="*/ 495300 w 1638300"/>
                <a:gd name="connsiteY2-6" fmla="*/ 14817 h 141817"/>
                <a:gd name="connsiteX3-7" fmla="*/ 863600 w 1638300"/>
                <a:gd name="connsiteY3-8" fmla="*/ 14817 h 141817"/>
                <a:gd name="connsiteX4-9" fmla="*/ 1638300 w 1638300"/>
                <a:gd name="connsiteY4-10" fmla="*/ 103717 h 1418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sp>
          <p:nvSpPr>
            <p:cNvPr id="28" name="任意多边形 27"/>
            <p:cNvSpPr/>
            <p:nvPr>
              <p:custDataLst>
                <p:tags r:id="rId14"/>
              </p:custDataLst>
            </p:nvPr>
          </p:nvSpPr>
          <p:spPr>
            <a:xfrm>
              <a:off x="2670158" y="866901"/>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sp>
          <p:nvSpPr>
            <p:cNvPr id="29" name="任意多边形 28"/>
            <p:cNvSpPr/>
            <p:nvPr>
              <p:custDataLst>
                <p:tags r:id="rId15"/>
              </p:custDataLst>
            </p:nvPr>
          </p:nvSpPr>
          <p:spPr>
            <a:xfrm>
              <a:off x="2746358" y="981201"/>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grpSp>
      <p:graphicFrame>
        <p:nvGraphicFramePr>
          <p:cNvPr id="30" name="表格 29"/>
          <p:cNvGraphicFramePr>
            <a:graphicFrameLocks noGrp="1"/>
          </p:cNvGraphicFramePr>
          <p:nvPr/>
        </p:nvGraphicFramePr>
        <p:xfrm>
          <a:off x="1316603" y="4208897"/>
          <a:ext cx="6572299" cy="2305504"/>
        </p:xfrm>
        <a:graphic>
          <a:graphicData uri="http://schemas.openxmlformats.org/drawingml/2006/table">
            <a:tbl>
              <a:tblPr/>
              <a:tblGrid>
                <a:gridCol w="788675">
                  <a:extLst>
                    <a:ext uri="{9D8B030D-6E8A-4147-A177-3AD203B41FA5}">
                      <a16:colId xmlns:a16="http://schemas.microsoft.com/office/drawing/2014/main" val="20000"/>
                    </a:ext>
                  </a:extLst>
                </a:gridCol>
                <a:gridCol w="828110">
                  <a:extLst>
                    <a:ext uri="{9D8B030D-6E8A-4147-A177-3AD203B41FA5}">
                      <a16:colId xmlns:a16="http://schemas.microsoft.com/office/drawing/2014/main" val="20001"/>
                    </a:ext>
                  </a:extLst>
                </a:gridCol>
                <a:gridCol w="828110">
                  <a:extLst>
                    <a:ext uri="{9D8B030D-6E8A-4147-A177-3AD203B41FA5}">
                      <a16:colId xmlns:a16="http://schemas.microsoft.com/office/drawing/2014/main" val="20002"/>
                    </a:ext>
                  </a:extLst>
                </a:gridCol>
                <a:gridCol w="839502">
                  <a:extLst>
                    <a:ext uri="{9D8B030D-6E8A-4147-A177-3AD203B41FA5}">
                      <a16:colId xmlns:a16="http://schemas.microsoft.com/office/drawing/2014/main" val="20003"/>
                    </a:ext>
                  </a:extLst>
                </a:gridCol>
                <a:gridCol w="816718">
                  <a:extLst>
                    <a:ext uri="{9D8B030D-6E8A-4147-A177-3AD203B41FA5}">
                      <a16:colId xmlns:a16="http://schemas.microsoft.com/office/drawing/2014/main" val="20004"/>
                    </a:ext>
                  </a:extLst>
                </a:gridCol>
                <a:gridCol w="821975">
                  <a:extLst>
                    <a:ext uri="{9D8B030D-6E8A-4147-A177-3AD203B41FA5}">
                      <a16:colId xmlns:a16="http://schemas.microsoft.com/office/drawing/2014/main" val="20005"/>
                    </a:ext>
                  </a:extLst>
                </a:gridCol>
                <a:gridCol w="832491">
                  <a:extLst>
                    <a:ext uri="{9D8B030D-6E8A-4147-A177-3AD203B41FA5}">
                      <a16:colId xmlns:a16="http://schemas.microsoft.com/office/drawing/2014/main" val="20006"/>
                    </a:ext>
                  </a:extLst>
                </a:gridCol>
                <a:gridCol w="816718">
                  <a:extLst>
                    <a:ext uri="{9D8B030D-6E8A-4147-A177-3AD203B41FA5}">
                      <a16:colId xmlns:a16="http://schemas.microsoft.com/office/drawing/2014/main" val="20007"/>
                    </a:ext>
                  </a:extLst>
                </a:gridCol>
              </a:tblGrid>
              <a:tr h="470344">
                <a:tc gridSpan="4">
                  <a:txBody>
                    <a:bodyPr/>
                    <a:lstStyle/>
                    <a:p>
                      <a:pPr indent="0" algn="ctr">
                        <a:lnSpc>
                          <a:spcPct val="150000"/>
                        </a:lnSpc>
                        <a:spcAft>
                          <a:spcPts val="0"/>
                        </a:spcAft>
                      </a:pPr>
                      <a:r>
                        <a:rPr lang="en-US" sz="1800" b="1" i="1" kern="100">
                          <a:solidFill>
                            <a:srgbClr val="525252"/>
                          </a:solidFill>
                          <a:latin typeface="微软雅黑" panose="020B0503020204020204" charset="-122"/>
                          <a:ea typeface="微软雅黑" panose="020B0503020204020204" charset="-122"/>
                          <a:cs typeface="Consolas" panose="020B0609020204030204" pitchFamily="49" charset="0"/>
                        </a:rPr>
                        <a:t>A</a:t>
                      </a:r>
                      <a:r>
                        <a:rPr lang="en-US" sz="1800" b="1" kern="100" baseline="-25000">
                          <a:solidFill>
                            <a:srgbClr val="525252"/>
                          </a:solidFill>
                          <a:latin typeface="微软雅黑" panose="020B0503020204020204" charset="-122"/>
                          <a:ea typeface="微软雅黑" panose="020B0503020204020204" charset="-122"/>
                          <a:cs typeface="Consolas" panose="020B0609020204030204" pitchFamily="49" charset="0"/>
                        </a:rPr>
                        <a:t>-1</a:t>
                      </a:r>
                      <a:endParaRPr lang="zh-CN" sz="1800" b="1" kern="100">
                        <a:solidFill>
                          <a:srgbClr val="525252"/>
                        </a:solidFill>
                        <a:latin typeface="微软雅黑" panose="020B0503020204020204" charset="-122"/>
                        <a:ea typeface="微软雅黑" panose="020B0503020204020204"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path</a:t>
                      </a:r>
                      <a:r>
                        <a:rPr lang="en-US" sz="1800" b="1" kern="100" baseline="-25000">
                          <a:solidFill>
                            <a:srgbClr val="525252"/>
                          </a:solidFill>
                          <a:latin typeface="微软雅黑" panose="020B0503020204020204" charset="-122"/>
                          <a:ea typeface="微软雅黑" panose="020B0503020204020204" charset="-122"/>
                          <a:cs typeface="Consolas" panose="020B0609020204030204" pitchFamily="49" charset="0"/>
                        </a:rPr>
                        <a:t>-1</a:t>
                      </a:r>
                      <a:endParaRPr lang="zh-CN" sz="1800" b="1" kern="100">
                        <a:solidFill>
                          <a:srgbClr val="525252"/>
                        </a:solidFill>
                        <a:latin typeface="微软雅黑" panose="020B0503020204020204" charset="-122"/>
                        <a:ea typeface="微软雅黑" panose="020B0503020204020204" charset="-122"/>
                        <a:cs typeface="Consolas" panose="020B0609020204030204"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58790">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zh-CN" sz="1800" b="1" kern="100">
                          <a:solidFill>
                            <a:srgbClr val="525252"/>
                          </a:solidFill>
                          <a:latin typeface="微软雅黑" panose="020B0503020204020204" charset="-122"/>
                          <a:ea typeface="微软雅黑" panose="020B0503020204020204" charset="-122"/>
                          <a:cs typeface="Consolas" panose="020B0609020204030204" pitchFamily="49"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7</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58790">
                <a:tc>
                  <a:txBody>
                    <a:bodyPr/>
                    <a:lstStyle/>
                    <a:p>
                      <a:pPr indent="0" algn="ctr">
                        <a:lnSpc>
                          <a:spcPct val="150000"/>
                        </a:lnSpc>
                        <a:spcAft>
                          <a:spcPts val="0"/>
                        </a:spcAft>
                      </a:pPr>
                      <a:r>
                        <a:rPr lang="zh-CN" sz="1800" b="1" kern="100">
                          <a:solidFill>
                            <a:srgbClr val="525252"/>
                          </a:solidFill>
                          <a:latin typeface="微软雅黑" panose="020B0503020204020204" charset="-122"/>
                          <a:ea typeface="微软雅黑" panose="020B0503020204020204" charset="-122"/>
                          <a:cs typeface="Consolas" panose="020B0609020204030204" pitchFamily="49"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8790">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458790">
                <a:tc>
                  <a:txBody>
                    <a:bodyPr/>
                    <a:lstStyle/>
                    <a:p>
                      <a:pPr indent="0" algn="ctr">
                        <a:lnSpc>
                          <a:spcPct val="150000"/>
                        </a:lnSpc>
                        <a:spcAft>
                          <a:spcPts val="0"/>
                        </a:spcAft>
                      </a:pPr>
                      <a:r>
                        <a:rPr lang="zh-CN" sz="1800" b="1" kern="100">
                          <a:solidFill>
                            <a:srgbClr val="525252"/>
                          </a:solidFill>
                          <a:latin typeface="微软雅黑" panose="020B0503020204020204" charset="-122"/>
                          <a:ea typeface="微软雅黑" panose="020B0503020204020204" charset="-122"/>
                          <a:cs typeface="Consolas" panose="020B0609020204030204" pitchFamily="49"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zh-CN" sz="1800" b="1" kern="100">
                          <a:solidFill>
                            <a:srgbClr val="525252"/>
                          </a:solidFill>
                          <a:latin typeface="微软雅黑" panose="020B0503020204020204" charset="-122"/>
                          <a:ea typeface="微软雅黑" panose="020B0503020204020204" charset="-122"/>
                          <a:cs typeface="Consolas" panose="020B0609020204030204" pitchFamily="49"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32" name="下箭头 31"/>
          <p:cNvSpPr/>
          <p:nvPr>
            <p:custDataLst>
              <p:tags r:id="rId3"/>
            </p:custDataLst>
          </p:nvPr>
        </p:nvSpPr>
        <p:spPr>
          <a:xfrm>
            <a:off x="4580186" y="3188811"/>
            <a:ext cx="358776" cy="714380"/>
          </a:xfrm>
          <a:prstGeom prst="downArrow">
            <a:avLst/>
          </a:prstGeom>
          <a:gradFill>
            <a:gsLst>
              <a:gs pos="0">
                <a:srgbClr val="C0262E"/>
              </a:gs>
              <a:gs pos="100000">
                <a:srgbClr val="CD5158"/>
              </a:gs>
            </a:gsLst>
          </a:gra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lt1"/>
              </a:solidFill>
            </a:endParaRPr>
          </a:p>
        </p:txBody>
      </p:sp>
      <p:sp>
        <p:nvSpPr>
          <p:cNvPr id="40" name="文本框 39"/>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charset="-122"/>
                <a:ea typeface="微软雅黑" panose="020B0503020204020204" charset="-122"/>
                <a:cs typeface="Arial" panose="020B0604020202020204"/>
              </a:rPr>
              <a:t>示例</a:t>
            </a:r>
            <a:endParaRPr lang="zh-CN" altLang="en-US" sz="2400" dirty="0">
              <a:solidFill>
                <a:schemeClr val="accent1"/>
              </a:solidFill>
              <a:latin typeface="微软雅黑" panose="020B0503020204020204" charset="-122"/>
              <a:ea typeface="微软雅黑" panose="020B0503020204020204" charset="-122"/>
              <a:cs typeface="Arial" panose="020B0604020202020204"/>
            </a:endParaRPr>
          </a:p>
        </p:txBody>
      </p:sp>
      <p:pic>
        <p:nvPicPr>
          <p:cNvPr id="3" name="图片 2" descr="卡通人物&#10;&#10;描述已自动生成"/>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382097" y="1967337"/>
            <a:ext cx="3752850" cy="4029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par>
                          <p:cTn id="8" fill="hold">
                            <p:stCondLst>
                              <p:cond delay="500"/>
                            </p:stCondLst>
                            <p:childTnLst>
                              <p:par>
                                <p:cTn id="9" presetID="1" presetClass="entr" presetSubtype="0" fill="hold" grpId="0" nodeType="afterEffect" nodePh="1">
                                  <p:stCondLst>
                                    <p:cond delay="0"/>
                                  </p:stCondLst>
                                  <p:endCondLst>
                                    <p:cond evt="begin" delay="0">
                                      <p:tn val="9"/>
                                    </p:cond>
                                  </p:endCondLst>
                                  <p:childTnLst>
                                    <p:set>
                                      <p:cBhvr>
                                        <p:cTn id="10" dur="1" fill="hold">
                                          <p:stCondLst>
                                            <p:cond delay="0"/>
                                          </p:stCondLst>
                                        </p:cTn>
                                        <p:tgtEl>
                                          <p:spTgt spid="19149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91493"/>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bldLvl="0" animBg="1"/>
      <p:bldP spid="32" grpId="0" bldLvl="0" animBg="1"/>
      <p:bldP spid="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ChangeArrowheads="1"/>
          </p:cNvSpPr>
          <p:nvPr>
            <p:custDataLst>
              <p:tags r:id="rId1"/>
            </p:custDataLst>
          </p:nvPr>
        </p:nvSpPr>
        <p:spPr bwMode="auto">
          <a:xfrm>
            <a:off x="1679585" y="3090347"/>
            <a:ext cx="184731" cy="369332"/>
          </a:xfrm>
          <a:prstGeom prst="rect">
            <a:avLst/>
          </a:prstGeom>
          <a:noFill/>
          <a:ln w="9525">
            <a:noFill/>
            <a:miter lim="800000"/>
          </a:ln>
          <a:effectLst/>
        </p:spPr>
        <p:txBody>
          <a:bodyPr wrap="none" anchor="ctr">
            <a:spAutoFit/>
          </a:bodyPr>
          <a:lstStyle/>
          <a:p>
            <a:endParaRPr lang="zh-CN" altLang="en-US">
              <a:solidFill>
                <a:schemeClr val="dk1"/>
              </a:solidFill>
            </a:endParaRPr>
          </a:p>
        </p:txBody>
      </p:sp>
      <p:graphicFrame>
        <p:nvGraphicFramePr>
          <p:cNvPr id="31" name="表格 30"/>
          <p:cNvGraphicFramePr>
            <a:graphicFrameLocks noGrp="1"/>
          </p:cNvGraphicFramePr>
          <p:nvPr/>
        </p:nvGraphicFramePr>
        <p:xfrm>
          <a:off x="1169311" y="4088865"/>
          <a:ext cx="6715174" cy="2293950"/>
        </p:xfrm>
        <a:graphic>
          <a:graphicData uri="http://schemas.openxmlformats.org/drawingml/2006/table">
            <a:tbl>
              <a:tblPr/>
              <a:tblGrid>
                <a:gridCol w="805820">
                  <a:extLst>
                    <a:ext uri="{9D8B030D-6E8A-4147-A177-3AD203B41FA5}">
                      <a16:colId xmlns:a16="http://schemas.microsoft.com/office/drawing/2014/main" val="20000"/>
                    </a:ext>
                  </a:extLst>
                </a:gridCol>
                <a:gridCol w="872076">
                  <a:extLst>
                    <a:ext uri="{9D8B030D-6E8A-4147-A177-3AD203B41FA5}">
                      <a16:colId xmlns:a16="http://schemas.microsoft.com/office/drawing/2014/main" val="20001"/>
                    </a:ext>
                  </a:extLst>
                </a:gridCol>
                <a:gridCol w="838949">
                  <a:extLst>
                    <a:ext uri="{9D8B030D-6E8A-4147-A177-3AD203B41FA5}">
                      <a16:colId xmlns:a16="http://schemas.microsoft.com/office/drawing/2014/main" val="20002"/>
                    </a:ext>
                  </a:extLst>
                </a:gridCol>
                <a:gridCol w="838949">
                  <a:extLst>
                    <a:ext uri="{9D8B030D-6E8A-4147-A177-3AD203B41FA5}">
                      <a16:colId xmlns:a16="http://schemas.microsoft.com/office/drawing/2014/main" val="20003"/>
                    </a:ext>
                  </a:extLst>
                </a:gridCol>
                <a:gridCol w="839845">
                  <a:extLst>
                    <a:ext uri="{9D8B030D-6E8A-4147-A177-3AD203B41FA5}">
                      <a16:colId xmlns:a16="http://schemas.microsoft.com/office/drawing/2014/main" val="20004"/>
                    </a:ext>
                  </a:extLst>
                </a:gridCol>
                <a:gridCol w="839845">
                  <a:extLst>
                    <a:ext uri="{9D8B030D-6E8A-4147-A177-3AD203B41FA5}">
                      <a16:colId xmlns:a16="http://schemas.microsoft.com/office/drawing/2014/main" val="20005"/>
                    </a:ext>
                  </a:extLst>
                </a:gridCol>
                <a:gridCol w="839845">
                  <a:extLst>
                    <a:ext uri="{9D8B030D-6E8A-4147-A177-3AD203B41FA5}">
                      <a16:colId xmlns:a16="http://schemas.microsoft.com/office/drawing/2014/main" val="20006"/>
                    </a:ext>
                  </a:extLst>
                </a:gridCol>
                <a:gridCol w="839845">
                  <a:extLst>
                    <a:ext uri="{9D8B030D-6E8A-4147-A177-3AD203B41FA5}">
                      <a16:colId xmlns:a16="http://schemas.microsoft.com/office/drawing/2014/main" val="20007"/>
                    </a:ext>
                  </a:extLst>
                </a:gridCol>
              </a:tblGrid>
              <a:tr h="458790">
                <a:tc gridSpan="4">
                  <a:txBody>
                    <a:bodyPr/>
                    <a:lstStyle/>
                    <a:p>
                      <a:pPr indent="0" algn="ctr">
                        <a:lnSpc>
                          <a:spcPct val="150000"/>
                        </a:lnSpc>
                        <a:spcAft>
                          <a:spcPts val="0"/>
                        </a:spcAft>
                      </a:pPr>
                      <a:r>
                        <a:rPr lang="en-US" sz="1800" b="1" i="1" kern="100">
                          <a:solidFill>
                            <a:srgbClr val="525252"/>
                          </a:solidFill>
                          <a:latin typeface="微软雅黑" panose="020B0503020204020204" charset="-122"/>
                          <a:ea typeface="微软雅黑" panose="020B0503020204020204" charset="-122"/>
                          <a:cs typeface="Consolas" panose="020B0609020204030204" pitchFamily="49" charset="0"/>
                        </a:rPr>
                        <a:t>A</a:t>
                      </a:r>
                      <a:r>
                        <a:rPr lang="en-US" sz="1800" b="1" kern="100" baseline="-25000">
                          <a:solidFill>
                            <a:srgbClr val="525252"/>
                          </a:solidFill>
                          <a:latin typeface="微软雅黑" panose="020B0503020204020204" charset="-122"/>
                          <a:ea typeface="微软雅黑" panose="020B0503020204020204" charset="-122"/>
                          <a:cs typeface="Consolas" panose="020B0609020204030204" pitchFamily="49" charset="0"/>
                        </a:rPr>
                        <a:t>0</a:t>
                      </a:r>
                      <a:endParaRPr lang="zh-CN" sz="1800" b="1" kern="100">
                        <a:solidFill>
                          <a:srgbClr val="525252"/>
                        </a:solidFill>
                        <a:latin typeface="微软雅黑" panose="020B0503020204020204" charset="-122"/>
                        <a:ea typeface="微软雅黑" panose="020B0503020204020204"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path</a:t>
                      </a:r>
                      <a:r>
                        <a:rPr lang="en-US" sz="1800" b="1" kern="100" baseline="-25000">
                          <a:solidFill>
                            <a:srgbClr val="525252"/>
                          </a:solidFill>
                          <a:latin typeface="微软雅黑" panose="020B0503020204020204" charset="-122"/>
                          <a:ea typeface="微软雅黑" panose="020B0503020204020204" charset="-122"/>
                          <a:cs typeface="Consolas" panose="020B0609020204030204" pitchFamily="49" charset="0"/>
                        </a:rPr>
                        <a:t>0</a:t>
                      </a:r>
                      <a:endParaRPr lang="zh-CN" sz="1800" b="1" kern="100">
                        <a:solidFill>
                          <a:srgbClr val="525252"/>
                        </a:solidFill>
                        <a:latin typeface="微软雅黑" panose="020B0503020204020204" charset="-122"/>
                        <a:ea typeface="微软雅黑" panose="020B0503020204020204" charset="-122"/>
                        <a:cs typeface="Consolas" panose="020B0609020204030204"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58790">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zh-CN" sz="1800" b="1" kern="100" dirty="0">
                          <a:solidFill>
                            <a:srgbClr val="525252"/>
                          </a:solidFill>
                          <a:latin typeface="微软雅黑" panose="020B0503020204020204" charset="-122"/>
                          <a:ea typeface="微软雅黑" panose="020B0503020204020204" charset="-122"/>
                          <a:cs typeface="Consolas" panose="020B0609020204030204" pitchFamily="49"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7</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58790">
                <a:tc>
                  <a:txBody>
                    <a:bodyPr/>
                    <a:lstStyle/>
                    <a:p>
                      <a:pPr indent="0" algn="ctr">
                        <a:lnSpc>
                          <a:spcPct val="150000"/>
                        </a:lnSpc>
                        <a:spcAft>
                          <a:spcPts val="0"/>
                        </a:spcAft>
                      </a:pPr>
                      <a:r>
                        <a:rPr lang="zh-CN" sz="1800" b="1" kern="100">
                          <a:solidFill>
                            <a:srgbClr val="525252"/>
                          </a:solidFill>
                          <a:latin typeface="微软雅黑" panose="020B0503020204020204" charset="-122"/>
                          <a:ea typeface="微软雅黑" panose="020B0503020204020204" charset="-122"/>
                          <a:cs typeface="Consolas" panose="020B0609020204030204" pitchFamily="49"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8790">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458790">
                <a:tc>
                  <a:txBody>
                    <a:bodyPr/>
                    <a:lstStyle/>
                    <a:p>
                      <a:pPr indent="0" algn="ctr">
                        <a:lnSpc>
                          <a:spcPct val="150000"/>
                        </a:lnSpc>
                        <a:spcAft>
                          <a:spcPts val="0"/>
                        </a:spcAft>
                      </a:pPr>
                      <a:r>
                        <a:rPr lang="zh-CN" sz="1800" b="1" kern="100">
                          <a:solidFill>
                            <a:srgbClr val="525252"/>
                          </a:solidFill>
                          <a:latin typeface="微软雅黑" panose="020B0503020204020204" charset="-122"/>
                          <a:ea typeface="微软雅黑" panose="020B0503020204020204" charset="-122"/>
                          <a:cs typeface="Consolas" panose="020B0609020204030204" pitchFamily="49"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zh-CN" sz="1800" b="1" kern="100">
                          <a:solidFill>
                            <a:srgbClr val="525252"/>
                          </a:solidFill>
                          <a:latin typeface="微软雅黑" panose="020B0503020204020204" charset="-122"/>
                          <a:ea typeface="微软雅黑" panose="020B0503020204020204" charset="-122"/>
                          <a:cs typeface="Consolas" panose="020B0609020204030204" pitchFamily="49"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dirty="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32" name="TextBox 31"/>
          <p:cNvSpPr txBox="1"/>
          <p:nvPr/>
        </p:nvSpPr>
        <p:spPr>
          <a:xfrm>
            <a:off x="4289577" y="2166608"/>
            <a:ext cx="3858909" cy="808990"/>
          </a:xfrm>
          <a:prstGeom prst="rect">
            <a:avLst/>
          </a:prstGeom>
          <a:noFill/>
        </p:spPr>
        <p:txBody>
          <a:bodyPr wrap="square" rtlCol="0">
            <a:spAutoFit/>
          </a:bodyPr>
          <a:lstStyle/>
          <a:p>
            <a:pPr>
              <a:lnSpc>
                <a:spcPts val="2800"/>
              </a:lnSpc>
            </a:pP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在考虑顶点</a:t>
            </a:r>
            <a:r>
              <a:rPr lang="en-US" sz="2000">
                <a:solidFill>
                  <a:srgbClr val="000000"/>
                </a:solidFill>
                <a:latin typeface="微软雅黑" panose="020B0503020204020204" charset="-122"/>
                <a:ea typeface="微软雅黑" panose="020B0503020204020204" charset="-122"/>
                <a:cs typeface="Consolas" panose="020B0609020204030204" pitchFamily="49" charset="0"/>
              </a:rPr>
              <a:t>0</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时：</a:t>
            </a:r>
            <a:endParaRPr lang="en-US" altLang="zh-CN" sz="2000">
              <a:solidFill>
                <a:srgbClr val="000000"/>
              </a:solidFill>
              <a:latin typeface="微软雅黑" panose="020B0503020204020204" charset="-122"/>
              <a:ea typeface="微软雅黑" panose="020B0503020204020204" charset="-122"/>
              <a:cs typeface="Consolas" panose="020B0609020204030204" pitchFamily="49" charset="0"/>
            </a:endParaRPr>
          </a:p>
          <a:p>
            <a:pPr>
              <a:lnSpc>
                <a:spcPts val="2800"/>
              </a:lnSpc>
            </a:pPr>
            <a:r>
              <a:rPr lang="zh-CN" altLang="en-US">
                <a:solidFill>
                  <a:srgbClr val="000000"/>
                </a:solidFill>
                <a:latin typeface="微软雅黑" panose="020B0503020204020204" charset="-122"/>
                <a:ea typeface="微软雅黑" panose="020B0503020204020204" charset="-122"/>
                <a:cs typeface="Consolas" panose="020B0609020204030204" pitchFamily="49" charset="0"/>
              </a:rPr>
              <a:t>    没有任何最短路径得到修改！</a:t>
            </a:r>
          </a:p>
        </p:txBody>
      </p:sp>
      <p:grpSp>
        <p:nvGrpSpPr>
          <p:cNvPr id="33" name="组合 32"/>
          <p:cNvGrpSpPr/>
          <p:nvPr/>
        </p:nvGrpSpPr>
        <p:grpSpPr>
          <a:xfrm>
            <a:off x="1333810" y="1480671"/>
            <a:ext cx="2696658" cy="2077547"/>
            <a:chOff x="2214546" y="536107"/>
            <a:chExt cx="2696658" cy="2077547"/>
          </a:xfrm>
        </p:grpSpPr>
        <p:sp>
          <p:nvSpPr>
            <p:cNvPr id="34" name="Oval 9"/>
            <p:cNvSpPr>
              <a:spLocks noChangeArrowheads="1"/>
            </p:cNvSpPr>
            <p:nvPr>
              <p:custDataLst>
                <p:tags r:id="rId2"/>
              </p:custDataLst>
            </p:nvPr>
          </p:nvSpPr>
          <p:spPr bwMode="auto">
            <a:xfrm>
              <a:off x="2430446" y="647829"/>
              <a:ext cx="360363" cy="360363"/>
            </a:xfrm>
            <a:prstGeom prst="ellipse">
              <a:avLst/>
            </a:prstGeom>
            <a:solidFill>
              <a:schemeClr val="accent1"/>
            </a:soli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200"/>
                </a:lnSpc>
                <a:spcBef>
                  <a:spcPct val="0"/>
                </a:spcBef>
              </a:pPr>
              <a:r>
                <a:rPr lang="en-US" altLang="zh-CN" dirty="0">
                  <a:solidFill>
                    <a:schemeClr val="lt1"/>
                  </a:solidFill>
                  <a:latin typeface="微软雅黑" panose="020B0503020204020204" charset="-122"/>
                  <a:ea typeface="微软雅黑" panose="020B0503020204020204" charset="-122"/>
                  <a:cs typeface="Consolas" panose="020B0609020204030204" pitchFamily="49" charset="0"/>
                </a:rPr>
                <a:t>0</a:t>
              </a:r>
            </a:p>
          </p:txBody>
        </p:sp>
        <p:sp>
          <p:nvSpPr>
            <p:cNvPr id="35" name="Oval 10"/>
            <p:cNvSpPr>
              <a:spLocks noChangeArrowheads="1"/>
            </p:cNvSpPr>
            <p:nvPr>
              <p:custDataLst>
                <p:tags r:id="rId3"/>
              </p:custDataLst>
            </p:nvPr>
          </p:nvSpPr>
          <p:spPr bwMode="auto">
            <a:xfrm>
              <a:off x="4375134" y="647829"/>
              <a:ext cx="360363"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2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36" name="Oval 11"/>
            <p:cNvSpPr>
              <a:spLocks noChangeArrowheads="1"/>
            </p:cNvSpPr>
            <p:nvPr>
              <p:custDataLst>
                <p:tags r:id="rId4"/>
              </p:custDataLst>
            </p:nvPr>
          </p:nvSpPr>
          <p:spPr bwMode="auto">
            <a:xfrm>
              <a:off x="2430446" y="1871792"/>
              <a:ext cx="360363"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2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37" name="Oval 12"/>
            <p:cNvSpPr>
              <a:spLocks noChangeArrowheads="1"/>
            </p:cNvSpPr>
            <p:nvPr>
              <p:custDataLst>
                <p:tags r:id="rId5"/>
              </p:custDataLst>
            </p:nvPr>
          </p:nvSpPr>
          <p:spPr bwMode="auto">
            <a:xfrm>
              <a:off x="4446571" y="1871792"/>
              <a:ext cx="360363"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2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3</a:t>
              </a:r>
            </a:p>
          </p:txBody>
        </p:sp>
        <p:sp>
          <p:nvSpPr>
            <p:cNvPr id="38" name="Line 13"/>
            <p:cNvSpPr>
              <a:spLocks noChangeShapeType="1"/>
            </p:cNvSpPr>
            <p:nvPr>
              <p:custDataLst>
                <p:tags r:id="rId6"/>
              </p:custDataLst>
            </p:nvPr>
          </p:nvSpPr>
          <p:spPr bwMode="auto">
            <a:xfrm>
              <a:off x="2790809" y="792292"/>
              <a:ext cx="1584325"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39" name="Line 14"/>
            <p:cNvSpPr>
              <a:spLocks noChangeShapeType="1"/>
            </p:cNvSpPr>
            <p:nvPr>
              <p:custDataLst>
                <p:tags r:id="rId7"/>
              </p:custDataLst>
            </p:nvPr>
          </p:nvSpPr>
          <p:spPr bwMode="auto">
            <a:xfrm flipV="1">
              <a:off x="2574909" y="1008192"/>
              <a:ext cx="0" cy="8636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0" name="Freeform 15"/>
            <p:cNvSpPr/>
            <p:nvPr>
              <p:custDataLst>
                <p:tags r:id="rId8"/>
              </p:custDataLst>
            </p:nvPr>
          </p:nvSpPr>
          <p:spPr bwMode="auto">
            <a:xfrm>
              <a:off x="2770171" y="922467"/>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chemeClr val="dk1"/>
              </a:solidFill>
              <a:prstDash val="solid"/>
              <a:round/>
              <a:headEnd type="none" w="med" len="med"/>
              <a:tailEnd type="arrow" w="med" len="med"/>
            </a:ln>
            <a:effectLst/>
          </p:spPr>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1" name="Line 16"/>
            <p:cNvSpPr>
              <a:spLocks noChangeShapeType="1"/>
            </p:cNvSpPr>
            <p:nvPr>
              <p:custDataLst>
                <p:tags r:id="rId9"/>
              </p:custDataLst>
            </p:nvPr>
          </p:nvSpPr>
          <p:spPr bwMode="auto">
            <a:xfrm>
              <a:off x="4591034" y="1008192"/>
              <a:ext cx="0" cy="863600"/>
            </a:xfrm>
            <a:prstGeom prst="line">
              <a:avLst/>
            </a:prstGeom>
            <a:noFill/>
            <a:ln w="19050">
              <a:solidFill>
                <a:schemeClr val="dk1"/>
              </a:solidFill>
              <a:round/>
              <a:headEnd type="none" w="med" len="med"/>
              <a:tailEnd type="arrow" w="med" len="med"/>
            </a:ln>
            <a:effectLst/>
          </p:spPr>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2" name="Text Box 21"/>
            <p:cNvSpPr txBox="1">
              <a:spLocks noChangeArrowheads="1"/>
            </p:cNvSpPr>
            <p:nvPr/>
          </p:nvSpPr>
          <p:spPr bwMode="auto">
            <a:xfrm>
              <a:off x="3354382" y="536107"/>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5</a:t>
              </a:r>
            </a:p>
          </p:txBody>
        </p:sp>
        <p:sp>
          <p:nvSpPr>
            <p:cNvPr id="43" name="Text Box 22"/>
            <p:cNvSpPr txBox="1">
              <a:spLocks noChangeArrowheads="1"/>
            </p:cNvSpPr>
            <p:nvPr/>
          </p:nvSpPr>
          <p:spPr bwMode="auto">
            <a:xfrm>
              <a:off x="2214546" y="1216154"/>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44" name="Text Box 23"/>
            <p:cNvSpPr txBox="1">
              <a:spLocks noChangeArrowheads="1"/>
            </p:cNvSpPr>
            <p:nvPr/>
          </p:nvSpPr>
          <p:spPr bwMode="auto">
            <a:xfrm>
              <a:off x="4479404" y="128917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45" name="Text Box 24"/>
            <p:cNvSpPr txBox="1">
              <a:spLocks noChangeArrowheads="1"/>
            </p:cNvSpPr>
            <p:nvPr/>
          </p:nvSpPr>
          <p:spPr bwMode="auto">
            <a:xfrm>
              <a:off x="2935271" y="792292"/>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7</a:t>
              </a:r>
            </a:p>
          </p:txBody>
        </p:sp>
        <p:sp>
          <p:nvSpPr>
            <p:cNvPr id="46" name="Text Box 25"/>
            <p:cNvSpPr txBox="1">
              <a:spLocks noChangeArrowheads="1"/>
            </p:cNvSpPr>
            <p:nvPr/>
          </p:nvSpPr>
          <p:spPr bwMode="auto">
            <a:xfrm>
              <a:off x="3870309" y="128917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47" name="Text Box 26"/>
            <p:cNvSpPr txBox="1">
              <a:spLocks noChangeArrowheads="1"/>
            </p:cNvSpPr>
            <p:nvPr/>
          </p:nvSpPr>
          <p:spPr bwMode="auto">
            <a:xfrm>
              <a:off x="3406260" y="227646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48" name="Text Box 27"/>
            <p:cNvSpPr txBox="1">
              <a:spLocks noChangeArrowheads="1"/>
            </p:cNvSpPr>
            <p:nvPr/>
          </p:nvSpPr>
          <p:spPr bwMode="auto">
            <a:xfrm>
              <a:off x="3367071" y="1895586"/>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49" name="Text Box 28"/>
            <p:cNvSpPr txBox="1">
              <a:spLocks noChangeArrowheads="1"/>
            </p:cNvSpPr>
            <p:nvPr/>
          </p:nvSpPr>
          <p:spPr bwMode="auto">
            <a:xfrm>
              <a:off x="2681271" y="125107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50" name="任意多边形 49"/>
            <p:cNvSpPr/>
            <p:nvPr>
              <p:custDataLst>
                <p:tags r:id="rId10"/>
              </p:custDataLst>
            </p:nvPr>
          </p:nvSpPr>
          <p:spPr>
            <a:xfrm>
              <a:off x="2759058" y="2136901"/>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sp>
          <p:nvSpPr>
            <p:cNvPr id="51" name="任意多边形 50"/>
            <p:cNvSpPr/>
            <p:nvPr>
              <p:custDataLst>
                <p:tags r:id="rId11"/>
              </p:custDataLst>
            </p:nvPr>
          </p:nvSpPr>
          <p:spPr>
            <a:xfrm>
              <a:off x="2809858" y="1906184"/>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1" fmla="*/ 0 w 1638300"/>
                <a:gd name="connsiteY0-2" fmla="*/ 141817 h 141817"/>
                <a:gd name="connsiteX1-3" fmla="*/ 114300 w 1638300"/>
                <a:gd name="connsiteY1-4" fmla="*/ 103717 h 141817"/>
                <a:gd name="connsiteX2-5" fmla="*/ 495300 w 1638300"/>
                <a:gd name="connsiteY2-6" fmla="*/ 14817 h 141817"/>
                <a:gd name="connsiteX3-7" fmla="*/ 863600 w 1638300"/>
                <a:gd name="connsiteY3-8" fmla="*/ 14817 h 141817"/>
                <a:gd name="connsiteX4-9" fmla="*/ 1638300 w 1638300"/>
                <a:gd name="connsiteY4-10" fmla="*/ 103717 h 1418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sp>
          <p:nvSpPr>
            <p:cNvPr id="52" name="任意多边形 51"/>
            <p:cNvSpPr/>
            <p:nvPr>
              <p:custDataLst>
                <p:tags r:id="rId12"/>
              </p:custDataLst>
            </p:nvPr>
          </p:nvSpPr>
          <p:spPr>
            <a:xfrm>
              <a:off x="2670158" y="866901"/>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sp>
          <p:nvSpPr>
            <p:cNvPr id="53" name="任意多边形 52"/>
            <p:cNvSpPr/>
            <p:nvPr>
              <p:custDataLst>
                <p:tags r:id="rId13"/>
              </p:custDataLst>
            </p:nvPr>
          </p:nvSpPr>
          <p:spPr>
            <a:xfrm>
              <a:off x="2746358" y="981201"/>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grpSp>
      <p:sp>
        <p:nvSpPr>
          <p:cNvPr id="27" name="文本框 26"/>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charset="-122"/>
                <a:ea typeface="微软雅黑" panose="020B0503020204020204" charset="-122"/>
                <a:cs typeface="Arial" panose="020B0604020202020204"/>
              </a:rPr>
              <a:t>示例</a:t>
            </a:r>
            <a:endParaRPr lang="zh-CN" altLang="en-US" sz="2400" dirty="0">
              <a:solidFill>
                <a:schemeClr val="accent1"/>
              </a:solidFill>
              <a:latin typeface="微软雅黑" panose="020B0503020204020204" charset="-122"/>
              <a:ea typeface="微软雅黑" panose="020B0503020204020204" charset="-122"/>
              <a:cs typeface="Arial" panose="020B0604020202020204"/>
            </a:endParaRPr>
          </a:p>
        </p:txBody>
      </p:sp>
      <p:pic>
        <p:nvPicPr>
          <p:cNvPr id="3" name="图片 2" descr="卡通人物&#10;&#10;描述已自动生成"/>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148486" y="2233743"/>
            <a:ext cx="3500438" cy="3490913"/>
          </a:xfrm>
          <a:prstGeom prst="rect">
            <a:avLst/>
          </a:prstGeom>
        </p:spPr>
      </p:pic>
      <p:sp>
        <p:nvSpPr>
          <p:cNvPr id="4" name="文本框 3">
            <a:extLst>
              <a:ext uri="{FF2B5EF4-FFF2-40B4-BE49-F238E27FC236}">
                <a16:creationId xmlns:a16="http://schemas.microsoft.com/office/drawing/2014/main" id="{5022CA97-C9F0-54BC-7E5D-3169216CA1CD}"/>
              </a:ext>
            </a:extLst>
          </p:cNvPr>
          <p:cNvSpPr txBox="1"/>
          <p:nvPr/>
        </p:nvSpPr>
        <p:spPr>
          <a:xfrm>
            <a:off x="6268369" y="808984"/>
            <a:ext cx="6129632" cy="1116781"/>
          </a:xfrm>
          <a:prstGeom prst="rect">
            <a:avLst/>
          </a:prstGeom>
          <a:noFill/>
        </p:spPr>
        <p:txBody>
          <a:bodyPr wrap="square">
            <a:spAutoFit/>
          </a:bodyPr>
          <a:lstStyle/>
          <a:p>
            <a:pPr algn="l">
              <a:lnSpc>
                <a:spcPct val="200000"/>
              </a:lnSpc>
            </a:pPr>
            <a:r>
              <a:rPr lang="en-US" altLang="zh-CN" i="1" dirty="0">
                <a:solidFill>
                  <a:srgbClr val="000000"/>
                </a:solidFill>
                <a:latin typeface="微软雅黑" panose="020B0503020204020204" charset="-122"/>
                <a:ea typeface="微软雅黑" panose="020B0503020204020204" charset="-122"/>
                <a:cs typeface="Consolas" panose="020B0609020204030204" pitchFamily="49" charset="0"/>
              </a:rPr>
              <a:t>k=0</a:t>
            </a:r>
            <a:endParaRPr lang="nb-NO" altLang="zh-CN" i="1" dirty="0">
              <a:solidFill>
                <a:srgbClr val="000000"/>
              </a:solidFill>
              <a:latin typeface="微软雅黑" panose="020B0503020204020204" charset="-122"/>
              <a:ea typeface="微软雅黑" panose="020B0503020204020204" charset="-122"/>
              <a:cs typeface="Consolas" panose="020B0609020204030204" pitchFamily="49" charset="0"/>
            </a:endParaRPr>
          </a:p>
          <a:p>
            <a:pPr algn="l">
              <a:lnSpc>
                <a:spcPct val="200000"/>
              </a:lnSpc>
            </a:pP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]=MIN{</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  0≤</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n</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 presetClass="entr" presetSubtype="0" fill="hold" grpId="0" nodeType="afterEffect" nodePh="1">
                                  <p:stCondLst>
                                    <p:cond delay="0"/>
                                  </p:stCondLst>
                                  <p:endCondLst>
                                    <p:cond evt="begin" delay="0">
                                      <p:tn val="9"/>
                                    </p:cond>
                                  </p:endCondLst>
                                  <p:childTnLst>
                                    <p:set>
                                      <p:cBhvr>
                                        <p:cTn id="10" dur="1" fill="hold">
                                          <p:stCondLst>
                                            <p:cond delay="0"/>
                                          </p:stCondLst>
                                        </p:cTn>
                                        <p:tgtEl>
                                          <p:spTgt spid="19149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bldLvl="0" animBg="1"/>
      <p:bldP spid="32" grpId="0"/>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ChangeArrowheads="1"/>
          </p:cNvSpPr>
          <p:nvPr>
            <p:custDataLst>
              <p:tags r:id="rId1"/>
            </p:custDataLst>
          </p:nvPr>
        </p:nvSpPr>
        <p:spPr bwMode="auto">
          <a:xfrm>
            <a:off x="1524001" y="2734747"/>
            <a:ext cx="184731" cy="369332"/>
          </a:xfrm>
          <a:prstGeom prst="rect">
            <a:avLst/>
          </a:prstGeom>
          <a:noFill/>
          <a:ln w="9525">
            <a:noFill/>
            <a:miter lim="800000"/>
          </a:ln>
          <a:effectLst/>
        </p:spPr>
        <p:txBody>
          <a:bodyPr wrap="none" anchor="ctr">
            <a:spAutoFit/>
          </a:bodyPr>
          <a:lstStyle/>
          <a:p>
            <a:endParaRPr lang="zh-CN" altLang="en-US">
              <a:solidFill>
                <a:schemeClr val="dk1"/>
              </a:solidFill>
            </a:endParaRPr>
          </a:p>
        </p:txBody>
      </p:sp>
      <p:sp>
        <p:nvSpPr>
          <p:cNvPr id="32" name="TextBox 31"/>
          <p:cNvSpPr txBox="1"/>
          <p:nvPr>
            <p:custDataLst>
              <p:tags r:id="rId2"/>
            </p:custDataLst>
          </p:nvPr>
        </p:nvSpPr>
        <p:spPr>
          <a:xfrm>
            <a:off x="999880" y="3724209"/>
            <a:ext cx="6786610" cy="420370"/>
          </a:xfrm>
          <a:prstGeom prst="rect">
            <a:avLst/>
          </a:prstGeom>
          <a:solidFill>
            <a:schemeClr val="lt1"/>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72000" rtlCol="0">
            <a:spAutoFit/>
          </a:bodyPr>
          <a:lstStyle/>
          <a:p>
            <a:pPr marL="457200" indent="-457200">
              <a:buFont typeface="Wingdings" panose="05000000000000000000" pitchFamily="2" charset="2"/>
              <a:buChar char="l"/>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0→2</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：由无路径改为</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0→1→2</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，长度为</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9</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path[0][2]</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改为</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1</a:t>
            </a:r>
            <a:endParaRPr lang="en-US" altLang="zh-CN" dirty="0">
              <a:solidFill>
                <a:srgbClr val="000000"/>
              </a:solidFill>
              <a:latin typeface="微软雅黑" panose="020B0503020204020204" charset="-122"/>
              <a:ea typeface="微软雅黑" panose="020B0503020204020204" charset="-122"/>
              <a:cs typeface="Consolas" panose="020B0609020204030204" pitchFamily="49" charset="0"/>
            </a:endParaRPr>
          </a:p>
        </p:txBody>
      </p:sp>
      <p:graphicFrame>
        <p:nvGraphicFramePr>
          <p:cNvPr id="30" name="表格 29"/>
          <p:cNvGraphicFramePr>
            <a:graphicFrameLocks noGrp="1"/>
          </p:cNvGraphicFramePr>
          <p:nvPr/>
        </p:nvGraphicFramePr>
        <p:xfrm>
          <a:off x="1029265" y="4314775"/>
          <a:ext cx="6858052" cy="2286017"/>
        </p:xfrm>
        <a:graphic>
          <a:graphicData uri="http://schemas.openxmlformats.org/drawingml/2006/table">
            <a:tbl>
              <a:tblPr/>
              <a:tblGrid>
                <a:gridCol w="822966">
                  <a:extLst>
                    <a:ext uri="{9D8B030D-6E8A-4147-A177-3AD203B41FA5}">
                      <a16:colId xmlns:a16="http://schemas.microsoft.com/office/drawing/2014/main" val="20000"/>
                    </a:ext>
                  </a:extLst>
                </a:gridCol>
                <a:gridCol w="890632">
                  <a:extLst>
                    <a:ext uri="{9D8B030D-6E8A-4147-A177-3AD203B41FA5}">
                      <a16:colId xmlns:a16="http://schemas.microsoft.com/office/drawing/2014/main" val="20001"/>
                    </a:ext>
                  </a:extLst>
                </a:gridCol>
                <a:gridCol w="856799">
                  <a:extLst>
                    <a:ext uri="{9D8B030D-6E8A-4147-A177-3AD203B41FA5}">
                      <a16:colId xmlns:a16="http://schemas.microsoft.com/office/drawing/2014/main" val="20002"/>
                    </a:ext>
                  </a:extLst>
                </a:gridCol>
                <a:gridCol w="856799">
                  <a:extLst>
                    <a:ext uri="{9D8B030D-6E8A-4147-A177-3AD203B41FA5}">
                      <a16:colId xmlns:a16="http://schemas.microsoft.com/office/drawing/2014/main" val="20003"/>
                    </a:ext>
                  </a:extLst>
                </a:gridCol>
                <a:gridCol w="857714">
                  <a:extLst>
                    <a:ext uri="{9D8B030D-6E8A-4147-A177-3AD203B41FA5}">
                      <a16:colId xmlns:a16="http://schemas.microsoft.com/office/drawing/2014/main" val="20004"/>
                    </a:ext>
                  </a:extLst>
                </a:gridCol>
                <a:gridCol w="857714">
                  <a:extLst>
                    <a:ext uri="{9D8B030D-6E8A-4147-A177-3AD203B41FA5}">
                      <a16:colId xmlns:a16="http://schemas.microsoft.com/office/drawing/2014/main" val="20005"/>
                    </a:ext>
                  </a:extLst>
                </a:gridCol>
                <a:gridCol w="857714">
                  <a:extLst>
                    <a:ext uri="{9D8B030D-6E8A-4147-A177-3AD203B41FA5}">
                      <a16:colId xmlns:a16="http://schemas.microsoft.com/office/drawing/2014/main" val="20006"/>
                    </a:ext>
                  </a:extLst>
                </a:gridCol>
                <a:gridCol w="857714">
                  <a:extLst>
                    <a:ext uri="{9D8B030D-6E8A-4147-A177-3AD203B41FA5}">
                      <a16:colId xmlns:a16="http://schemas.microsoft.com/office/drawing/2014/main" val="20007"/>
                    </a:ext>
                  </a:extLst>
                </a:gridCol>
              </a:tblGrid>
              <a:tr h="417173">
                <a:tc gridSpan="4">
                  <a:txBody>
                    <a:bodyPr/>
                    <a:lstStyle/>
                    <a:p>
                      <a:pPr indent="0" algn="ctr">
                        <a:lnSpc>
                          <a:spcPct val="150000"/>
                        </a:lnSpc>
                        <a:spcAft>
                          <a:spcPts val="0"/>
                        </a:spcAft>
                      </a:pPr>
                      <a:r>
                        <a:rPr lang="en-US" sz="1800" b="1" i="1" kern="100">
                          <a:solidFill>
                            <a:srgbClr val="525252"/>
                          </a:solidFill>
                          <a:latin typeface="微软雅黑" panose="020B0503020204020204" charset="-122"/>
                          <a:ea typeface="微软雅黑" panose="020B0503020204020204" charset="-122"/>
                          <a:cs typeface="Consolas" panose="020B0609020204030204" pitchFamily="49" charset="0"/>
                        </a:rPr>
                        <a:t>A</a:t>
                      </a:r>
                      <a:r>
                        <a:rPr lang="en-US" sz="1800" b="1" kern="100" baseline="-25000">
                          <a:solidFill>
                            <a:srgbClr val="525252"/>
                          </a:solidFill>
                          <a:latin typeface="微软雅黑" panose="020B0503020204020204" charset="-122"/>
                          <a:ea typeface="微软雅黑" panose="020B0503020204020204" charset="-122"/>
                          <a:cs typeface="Consolas" panose="020B0609020204030204" pitchFamily="49" charset="0"/>
                        </a:rPr>
                        <a:t>1</a:t>
                      </a:r>
                      <a:endParaRPr lang="zh-CN" sz="1800" b="1" kern="100">
                        <a:solidFill>
                          <a:srgbClr val="525252"/>
                        </a:solidFill>
                        <a:latin typeface="微软雅黑" panose="020B0503020204020204" charset="-122"/>
                        <a:ea typeface="微软雅黑" panose="020B0503020204020204" charset="-122"/>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path</a:t>
                      </a:r>
                      <a:r>
                        <a:rPr lang="en-US" sz="1800" b="1" kern="100" baseline="-25000">
                          <a:solidFill>
                            <a:srgbClr val="525252"/>
                          </a:solidFill>
                          <a:latin typeface="微软雅黑" panose="020B0503020204020204" charset="-122"/>
                          <a:ea typeface="微软雅黑" panose="020B0503020204020204" charset="-122"/>
                          <a:cs typeface="Consolas" panose="020B0609020204030204" pitchFamily="49" charset="0"/>
                        </a:rPr>
                        <a:t>1</a:t>
                      </a:r>
                      <a:endParaRPr lang="zh-CN" sz="1800" b="1" kern="100">
                        <a:solidFill>
                          <a:srgbClr val="525252"/>
                        </a:solidFill>
                        <a:latin typeface="微软雅黑" panose="020B0503020204020204" charset="-122"/>
                        <a:ea typeface="微软雅黑" panose="020B0503020204020204" charset="-122"/>
                        <a:cs typeface="Consolas" panose="020B0609020204030204" pitchFamily="49" charset="0"/>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67211">
                <a:tc>
                  <a:txBody>
                    <a:bodyPr/>
                    <a:lstStyle/>
                    <a:p>
                      <a:pPr indent="269875"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dirty="0">
                          <a:solidFill>
                            <a:srgbClr val="525252"/>
                          </a:solidFill>
                          <a:latin typeface="微软雅黑" panose="020B0503020204020204" charset="-122"/>
                          <a:ea typeface="微软雅黑" panose="020B0503020204020204" charset="-122"/>
                          <a:cs typeface="Consolas" panose="020B0609020204030204" pitchFamily="49"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dirty="0">
                          <a:solidFill>
                            <a:srgbClr val="C0262E"/>
                          </a:solidFill>
                          <a:latin typeface="微软雅黑" panose="020B0503020204020204" charset="-122"/>
                          <a:ea typeface="微软雅黑" panose="020B0503020204020204" charset="-122"/>
                          <a:cs typeface="Consolas" panose="020B0609020204030204" pitchFamily="49" charset="0"/>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7</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C0262E"/>
                          </a:solidFill>
                          <a:latin typeface="微软雅黑" panose="020B0503020204020204" charset="-122"/>
                          <a:ea typeface="微软雅黑" panose="020B0503020204020204" charset="-122"/>
                          <a:cs typeface="Consolas" panose="020B0609020204030204" pitchFamily="49"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67211">
                <a:tc>
                  <a:txBody>
                    <a:bodyPr/>
                    <a:lstStyle/>
                    <a:p>
                      <a:pPr indent="269875" algn="ctr">
                        <a:lnSpc>
                          <a:spcPct val="150000"/>
                        </a:lnSpc>
                        <a:spcAft>
                          <a:spcPts val="0"/>
                        </a:spcAft>
                      </a:pPr>
                      <a:r>
                        <a:rPr lang="zh-CN" sz="1800" b="1" kern="100">
                          <a:solidFill>
                            <a:srgbClr val="525252"/>
                          </a:solidFill>
                          <a:latin typeface="微软雅黑" panose="020B0503020204020204" charset="-122"/>
                          <a:ea typeface="微软雅黑" panose="020B0503020204020204" charset="-122"/>
                          <a:cs typeface="Consolas" panose="020B0609020204030204" pitchFamily="49"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dirty="0">
                          <a:solidFill>
                            <a:srgbClr val="525252"/>
                          </a:solidFill>
                          <a:latin typeface="微软雅黑" panose="020B0503020204020204" charset="-122"/>
                          <a:ea typeface="微软雅黑" panose="020B0503020204020204" charset="-122"/>
                          <a:cs typeface="Consolas" panose="020B0609020204030204" pitchFamily="49"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67211">
                <a:tc>
                  <a:txBody>
                    <a:bodyPr/>
                    <a:lstStyle/>
                    <a:p>
                      <a:pPr indent="269875"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467211">
                <a:tc>
                  <a:txBody>
                    <a:bodyPr/>
                    <a:lstStyle/>
                    <a:p>
                      <a:pPr indent="269875" algn="ctr">
                        <a:lnSpc>
                          <a:spcPct val="150000"/>
                        </a:lnSpc>
                        <a:spcAft>
                          <a:spcPts val="0"/>
                        </a:spcAft>
                      </a:pPr>
                      <a:r>
                        <a:rPr lang="zh-CN" sz="1800" b="1" kern="100">
                          <a:solidFill>
                            <a:srgbClr val="525252"/>
                          </a:solidFill>
                          <a:latin typeface="微软雅黑" panose="020B0503020204020204" charset="-122"/>
                          <a:ea typeface="微软雅黑" panose="020B0503020204020204" charset="-122"/>
                          <a:cs typeface="Consolas" panose="020B0609020204030204" pitchFamily="49"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zh-CN" sz="1800" b="1" kern="100">
                          <a:solidFill>
                            <a:srgbClr val="525252"/>
                          </a:solidFill>
                          <a:latin typeface="微软雅黑" panose="020B0503020204020204" charset="-122"/>
                          <a:ea typeface="微软雅黑" panose="020B0503020204020204" charset="-122"/>
                          <a:cs typeface="Consolas" panose="020B0609020204030204" pitchFamily="49"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dirty="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dirty="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grpSp>
        <p:nvGrpSpPr>
          <p:cNvPr id="33" name="组合 32"/>
          <p:cNvGrpSpPr/>
          <p:nvPr/>
        </p:nvGrpSpPr>
        <p:grpSpPr>
          <a:xfrm>
            <a:off x="3044856" y="1138662"/>
            <a:ext cx="2696658" cy="2077547"/>
            <a:chOff x="2214546" y="536107"/>
            <a:chExt cx="2696658" cy="2077547"/>
          </a:xfrm>
        </p:grpSpPr>
        <p:sp>
          <p:nvSpPr>
            <p:cNvPr id="34" name="Oval 9"/>
            <p:cNvSpPr>
              <a:spLocks noChangeArrowheads="1"/>
            </p:cNvSpPr>
            <p:nvPr>
              <p:custDataLst>
                <p:tags r:id="rId3"/>
              </p:custDataLst>
            </p:nvPr>
          </p:nvSpPr>
          <p:spPr bwMode="auto">
            <a:xfrm>
              <a:off x="2430446" y="647829"/>
              <a:ext cx="360363"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300"/>
                </a:lnSpc>
                <a:spcBef>
                  <a:spcPct val="0"/>
                </a:spcBef>
              </a:pPr>
              <a:r>
                <a:rPr lang="en-US" altLang="zh-CN" dirty="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35" name="Oval 10"/>
            <p:cNvSpPr>
              <a:spLocks noChangeArrowheads="1"/>
            </p:cNvSpPr>
            <p:nvPr>
              <p:custDataLst>
                <p:tags r:id="rId4"/>
              </p:custDataLst>
            </p:nvPr>
          </p:nvSpPr>
          <p:spPr bwMode="auto">
            <a:xfrm>
              <a:off x="4375134" y="647829"/>
              <a:ext cx="360363" cy="360363"/>
            </a:xfrm>
            <a:prstGeom prst="ellipse">
              <a:avLst/>
            </a:prstGeom>
            <a:solidFill>
              <a:srgbClr val="C00000"/>
            </a:soli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300"/>
                </a:lnSpc>
                <a:spcBef>
                  <a:spcPct val="0"/>
                </a:spcBef>
              </a:pPr>
              <a:r>
                <a:rPr lang="en-US" altLang="zh-CN">
                  <a:solidFill>
                    <a:schemeClr val="lt1"/>
                  </a:solidFill>
                  <a:latin typeface="微软雅黑" panose="020B0503020204020204" charset="-122"/>
                  <a:ea typeface="微软雅黑" panose="020B0503020204020204" charset="-122"/>
                  <a:cs typeface="Consolas" panose="020B0609020204030204" pitchFamily="49" charset="0"/>
                </a:rPr>
                <a:t>1</a:t>
              </a:r>
            </a:p>
          </p:txBody>
        </p:sp>
        <p:sp>
          <p:nvSpPr>
            <p:cNvPr id="36" name="Oval 11"/>
            <p:cNvSpPr>
              <a:spLocks noChangeArrowheads="1"/>
            </p:cNvSpPr>
            <p:nvPr>
              <p:custDataLst>
                <p:tags r:id="rId5"/>
              </p:custDataLst>
            </p:nvPr>
          </p:nvSpPr>
          <p:spPr bwMode="auto">
            <a:xfrm>
              <a:off x="2430446" y="1871792"/>
              <a:ext cx="360363"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3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37" name="Oval 12"/>
            <p:cNvSpPr>
              <a:spLocks noChangeArrowheads="1"/>
            </p:cNvSpPr>
            <p:nvPr>
              <p:custDataLst>
                <p:tags r:id="rId6"/>
              </p:custDataLst>
            </p:nvPr>
          </p:nvSpPr>
          <p:spPr bwMode="auto">
            <a:xfrm>
              <a:off x="4446571" y="1871792"/>
              <a:ext cx="360363"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3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3</a:t>
              </a:r>
            </a:p>
          </p:txBody>
        </p:sp>
        <p:sp>
          <p:nvSpPr>
            <p:cNvPr id="38" name="Line 13"/>
            <p:cNvSpPr>
              <a:spLocks noChangeShapeType="1"/>
            </p:cNvSpPr>
            <p:nvPr>
              <p:custDataLst>
                <p:tags r:id="rId7"/>
              </p:custDataLst>
            </p:nvPr>
          </p:nvSpPr>
          <p:spPr bwMode="auto">
            <a:xfrm>
              <a:off x="2790809" y="792292"/>
              <a:ext cx="1584325"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39" name="Line 14"/>
            <p:cNvSpPr>
              <a:spLocks noChangeShapeType="1"/>
            </p:cNvSpPr>
            <p:nvPr>
              <p:custDataLst>
                <p:tags r:id="rId8"/>
              </p:custDataLst>
            </p:nvPr>
          </p:nvSpPr>
          <p:spPr bwMode="auto">
            <a:xfrm flipV="1">
              <a:off x="2574909" y="1008192"/>
              <a:ext cx="0" cy="8636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0" name="Freeform 15"/>
            <p:cNvSpPr/>
            <p:nvPr>
              <p:custDataLst>
                <p:tags r:id="rId9"/>
              </p:custDataLst>
            </p:nvPr>
          </p:nvSpPr>
          <p:spPr bwMode="auto">
            <a:xfrm>
              <a:off x="2770171" y="922467"/>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chemeClr val="dk1"/>
              </a:solidFill>
              <a:prstDash val="solid"/>
              <a:round/>
              <a:headEnd type="none" w="med" len="med"/>
              <a:tailEnd type="arrow" w="med" len="med"/>
            </a:ln>
            <a:effectLst/>
          </p:spPr>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1" name="Line 16"/>
            <p:cNvSpPr>
              <a:spLocks noChangeShapeType="1"/>
            </p:cNvSpPr>
            <p:nvPr>
              <p:custDataLst>
                <p:tags r:id="rId10"/>
              </p:custDataLst>
            </p:nvPr>
          </p:nvSpPr>
          <p:spPr bwMode="auto">
            <a:xfrm>
              <a:off x="4591034" y="1008192"/>
              <a:ext cx="0" cy="863600"/>
            </a:xfrm>
            <a:prstGeom prst="line">
              <a:avLst/>
            </a:prstGeom>
            <a:noFill/>
            <a:ln w="19050">
              <a:solidFill>
                <a:schemeClr val="dk1"/>
              </a:solidFill>
              <a:round/>
              <a:headEnd type="none" w="med" len="med"/>
              <a:tailEnd type="arrow" w="med" len="med"/>
            </a:ln>
            <a:effectLst/>
          </p:spPr>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2" name="Text Box 21"/>
            <p:cNvSpPr txBox="1">
              <a:spLocks noChangeArrowheads="1"/>
            </p:cNvSpPr>
            <p:nvPr/>
          </p:nvSpPr>
          <p:spPr bwMode="auto">
            <a:xfrm>
              <a:off x="3354382" y="536107"/>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5</a:t>
              </a:r>
            </a:p>
          </p:txBody>
        </p:sp>
        <p:sp>
          <p:nvSpPr>
            <p:cNvPr id="43" name="Text Box 22"/>
            <p:cNvSpPr txBox="1">
              <a:spLocks noChangeArrowheads="1"/>
            </p:cNvSpPr>
            <p:nvPr/>
          </p:nvSpPr>
          <p:spPr bwMode="auto">
            <a:xfrm>
              <a:off x="2214546" y="1216154"/>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44" name="Text Box 23"/>
            <p:cNvSpPr txBox="1">
              <a:spLocks noChangeArrowheads="1"/>
            </p:cNvSpPr>
            <p:nvPr/>
          </p:nvSpPr>
          <p:spPr bwMode="auto">
            <a:xfrm>
              <a:off x="4479404" y="128917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45" name="Text Box 24"/>
            <p:cNvSpPr txBox="1">
              <a:spLocks noChangeArrowheads="1"/>
            </p:cNvSpPr>
            <p:nvPr/>
          </p:nvSpPr>
          <p:spPr bwMode="auto">
            <a:xfrm>
              <a:off x="2935271" y="792292"/>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7</a:t>
              </a:r>
            </a:p>
          </p:txBody>
        </p:sp>
        <p:sp>
          <p:nvSpPr>
            <p:cNvPr id="46" name="Text Box 25"/>
            <p:cNvSpPr txBox="1">
              <a:spLocks noChangeArrowheads="1"/>
            </p:cNvSpPr>
            <p:nvPr/>
          </p:nvSpPr>
          <p:spPr bwMode="auto">
            <a:xfrm>
              <a:off x="3870309" y="128917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47" name="Text Box 26"/>
            <p:cNvSpPr txBox="1">
              <a:spLocks noChangeArrowheads="1"/>
            </p:cNvSpPr>
            <p:nvPr/>
          </p:nvSpPr>
          <p:spPr bwMode="auto">
            <a:xfrm>
              <a:off x="3406260" y="227646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48" name="Text Box 27"/>
            <p:cNvSpPr txBox="1">
              <a:spLocks noChangeArrowheads="1"/>
            </p:cNvSpPr>
            <p:nvPr/>
          </p:nvSpPr>
          <p:spPr bwMode="auto">
            <a:xfrm>
              <a:off x="3367071" y="1895586"/>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49" name="Text Box 28"/>
            <p:cNvSpPr txBox="1">
              <a:spLocks noChangeArrowheads="1"/>
            </p:cNvSpPr>
            <p:nvPr/>
          </p:nvSpPr>
          <p:spPr bwMode="auto">
            <a:xfrm>
              <a:off x="2681271" y="125107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50" name="任意多边形 49"/>
            <p:cNvSpPr/>
            <p:nvPr>
              <p:custDataLst>
                <p:tags r:id="rId11"/>
              </p:custDataLst>
            </p:nvPr>
          </p:nvSpPr>
          <p:spPr>
            <a:xfrm>
              <a:off x="2759058" y="2136901"/>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sp>
          <p:nvSpPr>
            <p:cNvPr id="51" name="任意多边形 50"/>
            <p:cNvSpPr/>
            <p:nvPr>
              <p:custDataLst>
                <p:tags r:id="rId12"/>
              </p:custDataLst>
            </p:nvPr>
          </p:nvSpPr>
          <p:spPr>
            <a:xfrm>
              <a:off x="2809858" y="1906184"/>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1" fmla="*/ 0 w 1638300"/>
                <a:gd name="connsiteY0-2" fmla="*/ 141817 h 141817"/>
                <a:gd name="connsiteX1-3" fmla="*/ 114300 w 1638300"/>
                <a:gd name="connsiteY1-4" fmla="*/ 103717 h 141817"/>
                <a:gd name="connsiteX2-5" fmla="*/ 495300 w 1638300"/>
                <a:gd name="connsiteY2-6" fmla="*/ 14817 h 141817"/>
                <a:gd name="connsiteX3-7" fmla="*/ 863600 w 1638300"/>
                <a:gd name="connsiteY3-8" fmla="*/ 14817 h 141817"/>
                <a:gd name="connsiteX4-9" fmla="*/ 1638300 w 1638300"/>
                <a:gd name="connsiteY4-10" fmla="*/ 103717 h 1418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sp>
          <p:nvSpPr>
            <p:cNvPr id="52" name="任意多边形 51"/>
            <p:cNvSpPr/>
            <p:nvPr>
              <p:custDataLst>
                <p:tags r:id="rId13"/>
              </p:custDataLst>
            </p:nvPr>
          </p:nvSpPr>
          <p:spPr>
            <a:xfrm>
              <a:off x="2670158" y="866901"/>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sp>
          <p:nvSpPr>
            <p:cNvPr id="53" name="任意多边形 52"/>
            <p:cNvSpPr/>
            <p:nvPr>
              <p:custDataLst>
                <p:tags r:id="rId14"/>
              </p:custDataLst>
            </p:nvPr>
          </p:nvSpPr>
          <p:spPr>
            <a:xfrm>
              <a:off x="2746358" y="981201"/>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grpSp>
      <p:sp>
        <p:nvSpPr>
          <p:cNvPr id="29" name="TextBox 28"/>
          <p:cNvSpPr txBox="1"/>
          <p:nvPr/>
        </p:nvSpPr>
        <p:spPr>
          <a:xfrm>
            <a:off x="936318" y="3221074"/>
            <a:ext cx="2286016" cy="398780"/>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在考虑顶点</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时：</a:t>
            </a:r>
          </a:p>
        </p:txBody>
      </p:sp>
      <p:sp>
        <p:nvSpPr>
          <p:cNvPr id="31" name="文本框 30"/>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charset="-122"/>
                <a:ea typeface="微软雅黑" panose="020B0503020204020204" charset="-122"/>
                <a:cs typeface="Arial" panose="020B0604020202020204"/>
              </a:rPr>
              <a:t>示例</a:t>
            </a:r>
            <a:endParaRPr lang="zh-CN" altLang="en-US" sz="2400" dirty="0">
              <a:solidFill>
                <a:schemeClr val="accent1"/>
              </a:solidFill>
              <a:latin typeface="微软雅黑" panose="020B0503020204020204" charset="-122"/>
              <a:ea typeface="微软雅黑" panose="020B0503020204020204" charset="-122"/>
              <a:cs typeface="Arial" panose="020B0604020202020204"/>
            </a:endParaRPr>
          </a:p>
        </p:txBody>
      </p:sp>
      <p:pic>
        <p:nvPicPr>
          <p:cNvPr id="3" name="图片 2" descr="卡通人物&#10;&#10;描述已自动生成"/>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8028068" y="1758948"/>
            <a:ext cx="4181475" cy="4352925"/>
          </a:xfrm>
          <a:prstGeom prst="rect">
            <a:avLst/>
          </a:prstGeom>
        </p:spPr>
      </p:pic>
      <p:sp>
        <p:nvSpPr>
          <p:cNvPr id="2" name="文本框 1">
            <a:extLst>
              <a:ext uri="{FF2B5EF4-FFF2-40B4-BE49-F238E27FC236}">
                <a16:creationId xmlns:a16="http://schemas.microsoft.com/office/drawing/2014/main" id="{C44912EA-74F3-2653-5C0D-6ADF1B881432}"/>
              </a:ext>
            </a:extLst>
          </p:cNvPr>
          <p:cNvSpPr txBox="1"/>
          <p:nvPr/>
        </p:nvSpPr>
        <p:spPr>
          <a:xfrm>
            <a:off x="5907673" y="691993"/>
            <a:ext cx="6129632" cy="1116781"/>
          </a:xfrm>
          <a:prstGeom prst="rect">
            <a:avLst/>
          </a:prstGeom>
          <a:noFill/>
        </p:spPr>
        <p:txBody>
          <a:bodyPr wrap="square">
            <a:spAutoFit/>
          </a:bodyPr>
          <a:lstStyle/>
          <a:p>
            <a:pPr algn="l">
              <a:lnSpc>
                <a:spcPct val="200000"/>
              </a:lnSpc>
            </a:pPr>
            <a:r>
              <a:rPr lang="en-US" altLang="zh-CN" i="1" dirty="0">
                <a:solidFill>
                  <a:srgbClr val="000000"/>
                </a:solidFill>
                <a:latin typeface="微软雅黑" panose="020B0503020204020204" charset="-122"/>
                <a:ea typeface="微软雅黑" panose="020B0503020204020204" charset="-122"/>
                <a:cs typeface="Consolas" panose="020B0609020204030204" pitchFamily="49" charset="0"/>
              </a:rPr>
              <a:t>k=1</a:t>
            </a:r>
            <a:endParaRPr lang="nb-NO" altLang="zh-CN" i="1" dirty="0">
              <a:solidFill>
                <a:srgbClr val="000000"/>
              </a:solidFill>
              <a:latin typeface="微软雅黑" panose="020B0503020204020204" charset="-122"/>
              <a:ea typeface="微软雅黑" panose="020B0503020204020204" charset="-122"/>
              <a:cs typeface="Consolas" panose="020B0609020204030204" pitchFamily="49" charset="0"/>
            </a:endParaRPr>
          </a:p>
          <a:p>
            <a:pPr algn="l">
              <a:lnSpc>
                <a:spcPct val="200000"/>
              </a:lnSpc>
            </a:pP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]=MIN{</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  0≤</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n</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1" presetClass="entr" presetSubtype="0" fill="hold" grpId="0" nodeType="afterEffect" nodePh="1">
                                  <p:stCondLst>
                                    <p:cond delay="0"/>
                                  </p:stCondLst>
                                  <p:endCondLst>
                                    <p:cond evt="begin" delay="0">
                                      <p:tn val="9"/>
                                    </p:cond>
                                  </p:endCondLst>
                                  <p:childTnLst>
                                    <p:set>
                                      <p:cBhvr>
                                        <p:cTn id="10" dur="1" fill="hold">
                                          <p:stCondLst>
                                            <p:cond delay="0"/>
                                          </p:stCondLst>
                                        </p:cTn>
                                        <p:tgtEl>
                                          <p:spTgt spid="19149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bldLvl="0" animBg="1"/>
      <p:bldP spid="32" grpId="0" bldLvl="0" animBg="1"/>
      <p:bldP spid="29" grpId="0"/>
      <p:bldP spid="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ChangeArrowheads="1"/>
          </p:cNvSpPr>
          <p:nvPr>
            <p:custDataLst>
              <p:tags r:id="rId1"/>
            </p:custDataLst>
          </p:nvPr>
        </p:nvSpPr>
        <p:spPr bwMode="auto">
          <a:xfrm>
            <a:off x="1524001" y="3049707"/>
            <a:ext cx="184731" cy="369332"/>
          </a:xfrm>
          <a:prstGeom prst="rect">
            <a:avLst/>
          </a:prstGeom>
          <a:noFill/>
          <a:ln w="9525">
            <a:noFill/>
            <a:miter lim="800000"/>
          </a:ln>
          <a:effectLst/>
        </p:spPr>
        <p:txBody>
          <a:bodyPr wrap="none" anchor="ctr">
            <a:spAutoFit/>
          </a:bodyPr>
          <a:lstStyle/>
          <a:p>
            <a:endParaRPr lang="zh-CN" altLang="en-US">
              <a:solidFill>
                <a:schemeClr val="dk1"/>
              </a:solidFill>
            </a:endParaRPr>
          </a:p>
        </p:txBody>
      </p:sp>
      <p:sp>
        <p:nvSpPr>
          <p:cNvPr id="32" name="TextBox 31"/>
          <p:cNvSpPr txBox="1"/>
          <p:nvPr>
            <p:custDataLst>
              <p:tags r:id="rId2"/>
            </p:custDataLst>
          </p:nvPr>
        </p:nvSpPr>
        <p:spPr>
          <a:xfrm>
            <a:off x="1172141" y="3141340"/>
            <a:ext cx="6858048" cy="1143635"/>
          </a:xfrm>
          <a:prstGeom prst="rect">
            <a:avLst/>
          </a:prstGeom>
          <a:solidFill>
            <a:schemeClr val="lt1"/>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marL="457200" indent="-457200">
              <a:lnSpc>
                <a:spcPts val="2600"/>
              </a:lnSpc>
              <a:buFont typeface="Wingdings" panose="05000000000000000000" pitchFamily="2" charset="2"/>
              <a:buChar char="l"/>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1→0</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：由无路径改为</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1→2→0</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，长度为</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7</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 </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path[1][0]</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改为</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2</a:t>
            </a:r>
          </a:p>
          <a:p>
            <a:pPr marL="457200" indent="-457200">
              <a:lnSpc>
                <a:spcPts val="2600"/>
              </a:lnSpc>
              <a:buFont typeface="Wingdings" panose="05000000000000000000" pitchFamily="2" charset="2"/>
              <a:buChar char="l"/>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3→0</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：由无路径改为</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3→2→0</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，长度为</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4</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 </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path[3][0]</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改为</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2</a:t>
            </a:r>
          </a:p>
          <a:p>
            <a:pPr marL="457200" indent="-457200">
              <a:lnSpc>
                <a:spcPts val="2600"/>
              </a:lnSpc>
              <a:buFont typeface="Wingdings" panose="05000000000000000000" pitchFamily="2" charset="2"/>
              <a:buChar char="l"/>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3→1</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：由无路径改为</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3→2→1</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，长度为</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4</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 </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path[3][1]</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改为</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2</a:t>
            </a:r>
          </a:p>
        </p:txBody>
      </p:sp>
      <p:graphicFrame>
        <p:nvGraphicFramePr>
          <p:cNvPr id="31" name="表格 30"/>
          <p:cNvGraphicFramePr>
            <a:graphicFrameLocks noGrp="1"/>
          </p:cNvGraphicFramePr>
          <p:nvPr/>
        </p:nvGraphicFramePr>
        <p:xfrm>
          <a:off x="1243579" y="4419290"/>
          <a:ext cx="6643736" cy="2293950"/>
        </p:xfrm>
        <a:graphic>
          <a:graphicData uri="http://schemas.openxmlformats.org/drawingml/2006/table">
            <a:tbl>
              <a:tblPr/>
              <a:tblGrid>
                <a:gridCol w="797249">
                  <a:extLst>
                    <a:ext uri="{9D8B030D-6E8A-4147-A177-3AD203B41FA5}">
                      <a16:colId xmlns:a16="http://schemas.microsoft.com/office/drawing/2014/main" val="20000"/>
                    </a:ext>
                  </a:extLst>
                </a:gridCol>
                <a:gridCol w="862799">
                  <a:extLst>
                    <a:ext uri="{9D8B030D-6E8A-4147-A177-3AD203B41FA5}">
                      <a16:colId xmlns:a16="http://schemas.microsoft.com/office/drawing/2014/main" val="20001"/>
                    </a:ext>
                  </a:extLst>
                </a:gridCol>
                <a:gridCol w="830024">
                  <a:extLst>
                    <a:ext uri="{9D8B030D-6E8A-4147-A177-3AD203B41FA5}">
                      <a16:colId xmlns:a16="http://schemas.microsoft.com/office/drawing/2014/main" val="20002"/>
                    </a:ext>
                  </a:extLst>
                </a:gridCol>
                <a:gridCol w="830024">
                  <a:extLst>
                    <a:ext uri="{9D8B030D-6E8A-4147-A177-3AD203B41FA5}">
                      <a16:colId xmlns:a16="http://schemas.microsoft.com/office/drawing/2014/main" val="20003"/>
                    </a:ext>
                  </a:extLst>
                </a:gridCol>
                <a:gridCol w="830910">
                  <a:extLst>
                    <a:ext uri="{9D8B030D-6E8A-4147-A177-3AD203B41FA5}">
                      <a16:colId xmlns:a16="http://schemas.microsoft.com/office/drawing/2014/main" val="20004"/>
                    </a:ext>
                  </a:extLst>
                </a:gridCol>
                <a:gridCol w="830910">
                  <a:extLst>
                    <a:ext uri="{9D8B030D-6E8A-4147-A177-3AD203B41FA5}">
                      <a16:colId xmlns:a16="http://schemas.microsoft.com/office/drawing/2014/main" val="20005"/>
                    </a:ext>
                  </a:extLst>
                </a:gridCol>
                <a:gridCol w="830910">
                  <a:extLst>
                    <a:ext uri="{9D8B030D-6E8A-4147-A177-3AD203B41FA5}">
                      <a16:colId xmlns:a16="http://schemas.microsoft.com/office/drawing/2014/main" val="20006"/>
                    </a:ext>
                  </a:extLst>
                </a:gridCol>
                <a:gridCol w="830910">
                  <a:extLst>
                    <a:ext uri="{9D8B030D-6E8A-4147-A177-3AD203B41FA5}">
                      <a16:colId xmlns:a16="http://schemas.microsoft.com/office/drawing/2014/main" val="20007"/>
                    </a:ext>
                  </a:extLst>
                </a:gridCol>
              </a:tblGrid>
              <a:tr h="458790">
                <a:tc gridSpan="4">
                  <a:txBody>
                    <a:bodyPr/>
                    <a:lstStyle/>
                    <a:p>
                      <a:pPr indent="0" algn="ctr">
                        <a:lnSpc>
                          <a:spcPct val="150000"/>
                        </a:lnSpc>
                        <a:spcAft>
                          <a:spcPts val="0"/>
                        </a:spcAft>
                      </a:pPr>
                      <a:r>
                        <a:rPr lang="en-US" sz="1800" b="1" i="1" kern="100">
                          <a:solidFill>
                            <a:srgbClr val="525252"/>
                          </a:solidFill>
                          <a:latin typeface="微软雅黑" panose="020B0503020204020204" charset="-122"/>
                          <a:ea typeface="微软雅黑" panose="020B0503020204020204" charset="-122"/>
                          <a:cs typeface="Consolas" panose="020B0609020204030204" pitchFamily="49" charset="0"/>
                        </a:rPr>
                        <a:t>A</a:t>
                      </a:r>
                      <a:r>
                        <a:rPr lang="en-US" sz="1800" b="1" kern="100" baseline="-25000">
                          <a:solidFill>
                            <a:srgbClr val="525252"/>
                          </a:solidFill>
                          <a:latin typeface="微软雅黑" panose="020B0503020204020204" charset="-122"/>
                          <a:ea typeface="微软雅黑" panose="020B0503020204020204" charset="-122"/>
                          <a:cs typeface="Consolas" panose="020B0609020204030204" pitchFamily="49" charset="0"/>
                        </a:rPr>
                        <a:t>2</a:t>
                      </a:r>
                      <a:endParaRPr lang="zh-CN" sz="1800" b="1" kern="100">
                        <a:solidFill>
                          <a:srgbClr val="525252"/>
                        </a:solidFill>
                        <a:latin typeface="微软雅黑" panose="020B0503020204020204" charset="-122"/>
                        <a:ea typeface="微软雅黑" panose="020B0503020204020204"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path</a:t>
                      </a:r>
                      <a:r>
                        <a:rPr lang="en-US" sz="1800" b="1" kern="100" baseline="-25000">
                          <a:solidFill>
                            <a:srgbClr val="525252"/>
                          </a:solidFill>
                          <a:latin typeface="微软雅黑" panose="020B0503020204020204" charset="-122"/>
                          <a:ea typeface="微软雅黑" panose="020B0503020204020204" charset="-122"/>
                          <a:cs typeface="Consolas" panose="020B0609020204030204" pitchFamily="49" charset="0"/>
                        </a:rPr>
                        <a:t>2</a:t>
                      </a:r>
                      <a:endParaRPr lang="zh-CN" sz="1800" b="1" kern="100">
                        <a:solidFill>
                          <a:srgbClr val="525252"/>
                        </a:solidFill>
                        <a:latin typeface="微软雅黑" panose="020B0503020204020204" charset="-122"/>
                        <a:ea typeface="微软雅黑" panose="020B0503020204020204" charset="-122"/>
                        <a:cs typeface="Consolas" panose="020B0609020204030204"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58790">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dirty="0">
                          <a:solidFill>
                            <a:srgbClr val="525252"/>
                          </a:solidFill>
                          <a:latin typeface="微软雅黑" panose="020B0503020204020204" charset="-122"/>
                          <a:ea typeface="微软雅黑" panose="020B0503020204020204" charset="-122"/>
                          <a:cs typeface="Consolas" panose="020B0609020204030204" pitchFamily="49"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7</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58790">
                <a:tc>
                  <a:txBody>
                    <a:bodyPr/>
                    <a:lstStyle/>
                    <a:p>
                      <a:pPr indent="0" algn="ctr">
                        <a:lnSpc>
                          <a:spcPct val="150000"/>
                        </a:lnSpc>
                        <a:spcAft>
                          <a:spcPts val="0"/>
                        </a:spcAft>
                      </a:pPr>
                      <a:r>
                        <a:rPr lang="en-US" sz="1800" b="1" kern="100">
                          <a:solidFill>
                            <a:srgbClr val="C0262E"/>
                          </a:solidFill>
                          <a:latin typeface="微软雅黑" panose="020B0503020204020204" charset="-122"/>
                          <a:ea typeface="微软雅黑" panose="020B0503020204020204" charset="-122"/>
                          <a:cs typeface="Consolas" panose="020B0609020204030204" pitchFamily="49"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262E"/>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8790">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458790">
                <a:tc>
                  <a:txBody>
                    <a:bodyPr/>
                    <a:lstStyle/>
                    <a:p>
                      <a:pPr indent="0" algn="ctr">
                        <a:lnSpc>
                          <a:spcPct val="150000"/>
                        </a:lnSpc>
                        <a:spcAft>
                          <a:spcPts val="0"/>
                        </a:spcAft>
                      </a:pPr>
                      <a:r>
                        <a:rPr lang="en-US" sz="1800" b="1" kern="100">
                          <a:solidFill>
                            <a:srgbClr val="C0262E"/>
                          </a:solidFill>
                          <a:latin typeface="微软雅黑" panose="020B0503020204020204" charset="-122"/>
                          <a:ea typeface="微软雅黑" panose="020B0503020204020204" charset="-122"/>
                          <a:cs typeface="Consolas" panose="020B0609020204030204" pitchFamily="49"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C0262E"/>
                          </a:solidFill>
                          <a:latin typeface="微软雅黑" panose="020B0503020204020204" charset="-122"/>
                          <a:ea typeface="微软雅黑" panose="020B0503020204020204" charset="-122"/>
                          <a:cs typeface="Consolas" panose="020B0609020204030204" pitchFamily="49"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262E"/>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C0262E"/>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33" name="组合 32"/>
          <p:cNvGrpSpPr/>
          <p:nvPr/>
        </p:nvGrpSpPr>
        <p:grpSpPr>
          <a:xfrm>
            <a:off x="2884427" y="824208"/>
            <a:ext cx="2696658" cy="2077547"/>
            <a:chOff x="2214546" y="536107"/>
            <a:chExt cx="2696658" cy="2077547"/>
          </a:xfrm>
        </p:grpSpPr>
        <p:sp>
          <p:nvSpPr>
            <p:cNvPr id="34" name="Oval 9"/>
            <p:cNvSpPr>
              <a:spLocks noChangeArrowheads="1"/>
            </p:cNvSpPr>
            <p:nvPr>
              <p:custDataLst>
                <p:tags r:id="rId3"/>
              </p:custDataLst>
            </p:nvPr>
          </p:nvSpPr>
          <p:spPr bwMode="auto">
            <a:xfrm>
              <a:off x="2430446" y="647829"/>
              <a:ext cx="360363"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200"/>
                </a:lnSpc>
                <a:spcBef>
                  <a:spcPct val="0"/>
                </a:spcBef>
              </a:pPr>
              <a:r>
                <a:rPr lang="en-US" altLang="zh-CN" dirty="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35" name="Oval 10"/>
            <p:cNvSpPr>
              <a:spLocks noChangeArrowheads="1"/>
            </p:cNvSpPr>
            <p:nvPr>
              <p:custDataLst>
                <p:tags r:id="rId4"/>
              </p:custDataLst>
            </p:nvPr>
          </p:nvSpPr>
          <p:spPr bwMode="auto">
            <a:xfrm>
              <a:off x="4375134" y="647829"/>
              <a:ext cx="360363"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2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36" name="Oval 11"/>
            <p:cNvSpPr>
              <a:spLocks noChangeArrowheads="1"/>
            </p:cNvSpPr>
            <p:nvPr>
              <p:custDataLst>
                <p:tags r:id="rId5"/>
              </p:custDataLst>
            </p:nvPr>
          </p:nvSpPr>
          <p:spPr bwMode="auto">
            <a:xfrm>
              <a:off x="2430446" y="1871792"/>
              <a:ext cx="360363" cy="360363"/>
            </a:xfrm>
            <a:prstGeom prst="ellipse">
              <a:avLst/>
            </a:prstGeom>
            <a:solidFill>
              <a:srgbClr val="C00000"/>
            </a:solidFill>
            <a:ln>
              <a:solidFill>
                <a:schemeClr val="accent6"/>
              </a:solidFill>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a:lnSpc>
                  <a:spcPts val="2200"/>
                </a:lnSpc>
                <a:spcBef>
                  <a:spcPct val="0"/>
                </a:spcBef>
              </a:pPr>
              <a:r>
                <a:rPr lang="en-US" altLang="zh-CN">
                  <a:solidFill>
                    <a:schemeClr val="lt1"/>
                  </a:solidFill>
                  <a:latin typeface="微软雅黑" panose="020B0503020204020204" charset="-122"/>
                  <a:ea typeface="微软雅黑" panose="020B0503020204020204" charset="-122"/>
                  <a:cs typeface="Consolas" panose="020B0609020204030204" pitchFamily="49" charset="0"/>
                </a:rPr>
                <a:t>2</a:t>
              </a:r>
            </a:p>
          </p:txBody>
        </p:sp>
        <p:sp>
          <p:nvSpPr>
            <p:cNvPr id="37" name="Oval 12"/>
            <p:cNvSpPr>
              <a:spLocks noChangeArrowheads="1"/>
            </p:cNvSpPr>
            <p:nvPr>
              <p:custDataLst>
                <p:tags r:id="rId6"/>
              </p:custDataLst>
            </p:nvPr>
          </p:nvSpPr>
          <p:spPr bwMode="auto">
            <a:xfrm>
              <a:off x="4446571" y="1871792"/>
              <a:ext cx="360363"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2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3</a:t>
              </a:r>
            </a:p>
          </p:txBody>
        </p:sp>
        <p:sp>
          <p:nvSpPr>
            <p:cNvPr id="38" name="Line 13"/>
            <p:cNvSpPr>
              <a:spLocks noChangeShapeType="1"/>
            </p:cNvSpPr>
            <p:nvPr>
              <p:custDataLst>
                <p:tags r:id="rId7"/>
              </p:custDataLst>
            </p:nvPr>
          </p:nvSpPr>
          <p:spPr bwMode="auto">
            <a:xfrm>
              <a:off x="2790809" y="792292"/>
              <a:ext cx="1584325"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39" name="Line 14"/>
            <p:cNvSpPr>
              <a:spLocks noChangeShapeType="1"/>
            </p:cNvSpPr>
            <p:nvPr>
              <p:custDataLst>
                <p:tags r:id="rId8"/>
              </p:custDataLst>
            </p:nvPr>
          </p:nvSpPr>
          <p:spPr bwMode="auto">
            <a:xfrm flipV="1">
              <a:off x="2574909" y="1008192"/>
              <a:ext cx="0" cy="8636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0" name="Freeform 15"/>
            <p:cNvSpPr/>
            <p:nvPr>
              <p:custDataLst>
                <p:tags r:id="rId9"/>
              </p:custDataLst>
            </p:nvPr>
          </p:nvSpPr>
          <p:spPr bwMode="auto">
            <a:xfrm>
              <a:off x="2770171" y="922467"/>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chemeClr val="dk1"/>
              </a:solidFill>
              <a:prstDash val="solid"/>
              <a:round/>
              <a:headEnd type="none" w="med" len="med"/>
              <a:tailEnd type="arrow" w="med" len="med"/>
            </a:ln>
            <a:effectLst/>
          </p:spPr>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1" name="Line 16"/>
            <p:cNvSpPr>
              <a:spLocks noChangeShapeType="1"/>
            </p:cNvSpPr>
            <p:nvPr>
              <p:custDataLst>
                <p:tags r:id="rId10"/>
              </p:custDataLst>
            </p:nvPr>
          </p:nvSpPr>
          <p:spPr bwMode="auto">
            <a:xfrm>
              <a:off x="4591034" y="1008192"/>
              <a:ext cx="0" cy="863600"/>
            </a:xfrm>
            <a:prstGeom prst="line">
              <a:avLst/>
            </a:prstGeom>
            <a:noFill/>
            <a:ln w="19050">
              <a:solidFill>
                <a:schemeClr val="dk1"/>
              </a:solidFill>
              <a:round/>
              <a:headEnd type="none" w="med" len="med"/>
              <a:tailEnd type="arrow" w="med" len="med"/>
            </a:ln>
            <a:effectLst/>
          </p:spPr>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2" name="Text Box 21"/>
            <p:cNvSpPr txBox="1">
              <a:spLocks noChangeArrowheads="1"/>
            </p:cNvSpPr>
            <p:nvPr/>
          </p:nvSpPr>
          <p:spPr bwMode="auto">
            <a:xfrm>
              <a:off x="3354382" y="536107"/>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5</a:t>
              </a:r>
            </a:p>
          </p:txBody>
        </p:sp>
        <p:sp>
          <p:nvSpPr>
            <p:cNvPr id="43" name="Text Box 22"/>
            <p:cNvSpPr txBox="1">
              <a:spLocks noChangeArrowheads="1"/>
            </p:cNvSpPr>
            <p:nvPr/>
          </p:nvSpPr>
          <p:spPr bwMode="auto">
            <a:xfrm>
              <a:off x="2214546" y="1216154"/>
              <a:ext cx="431800" cy="337185"/>
            </a:xfrm>
            <a:prstGeom prst="rect">
              <a:avLst/>
            </a:prstGeom>
            <a:noFill/>
            <a:ln w="19050" algn="ctr">
              <a:noFill/>
              <a:miter lim="800000"/>
              <a:tailEnd type="none" w="med" len="lg"/>
            </a:ln>
            <a:effectLst/>
          </p:spPr>
          <p:txBody>
            <a:bodyPr>
              <a:spAutoFit/>
            </a:bodyPr>
            <a:lstStyle/>
            <a:p>
              <a:pPr algn="ctr"/>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44" name="Text Box 23"/>
            <p:cNvSpPr txBox="1">
              <a:spLocks noChangeArrowheads="1"/>
            </p:cNvSpPr>
            <p:nvPr/>
          </p:nvSpPr>
          <p:spPr bwMode="auto">
            <a:xfrm>
              <a:off x="4479404" y="128917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45" name="Text Box 24"/>
            <p:cNvSpPr txBox="1">
              <a:spLocks noChangeArrowheads="1"/>
            </p:cNvSpPr>
            <p:nvPr/>
          </p:nvSpPr>
          <p:spPr bwMode="auto">
            <a:xfrm>
              <a:off x="2935271" y="792292"/>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7</a:t>
              </a:r>
            </a:p>
          </p:txBody>
        </p:sp>
        <p:sp>
          <p:nvSpPr>
            <p:cNvPr id="46" name="Text Box 25"/>
            <p:cNvSpPr txBox="1">
              <a:spLocks noChangeArrowheads="1"/>
            </p:cNvSpPr>
            <p:nvPr/>
          </p:nvSpPr>
          <p:spPr bwMode="auto">
            <a:xfrm>
              <a:off x="3870309" y="128917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47" name="Text Box 26"/>
            <p:cNvSpPr txBox="1">
              <a:spLocks noChangeArrowheads="1"/>
            </p:cNvSpPr>
            <p:nvPr/>
          </p:nvSpPr>
          <p:spPr bwMode="auto">
            <a:xfrm>
              <a:off x="3406260" y="227646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48" name="Text Box 27"/>
            <p:cNvSpPr txBox="1">
              <a:spLocks noChangeArrowheads="1"/>
            </p:cNvSpPr>
            <p:nvPr/>
          </p:nvSpPr>
          <p:spPr bwMode="auto">
            <a:xfrm>
              <a:off x="3367071" y="1895586"/>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49" name="Text Box 28"/>
            <p:cNvSpPr txBox="1">
              <a:spLocks noChangeArrowheads="1"/>
            </p:cNvSpPr>
            <p:nvPr/>
          </p:nvSpPr>
          <p:spPr bwMode="auto">
            <a:xfrm>
              <a:off x="2681271" y="125107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50" name="任意多边形 49"/>
            <p:cNvSpPr/>
            <p:nvPr>
              <p:custDataLst>
                <p:tags r:id="rId11"/>
              </p:custDataLst>
            </p:nvPr>
          </p:nvSpPr>
          <p:spPr>
            <a:xfrm>
              <a:off x="2759058" y="2136901"/>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sp>
          <p:nvSpPr>
            <p:cNvPr id="51" name="任意多边形 50"/>
            <p:cNvSpPr/>
            <p:nvPr>
              <p:custDataLst>
                <p:tags r:id="rId12"/>
              </p:custDataLst>
            </p:nvPr>
          </p:nvSpPr>
          <p:spPr>
            <a:xfrm>
              <a:off x="2809858" y="1906184"/>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1" fmla="*/ 0 w 1638300"/>
                <a:gd name="connsiteY0-2" fmla="*/ 141817 h 141817"/>
                <a:gd name="connsiteX1-3" fmla="*/ 114300 w 1638300"/>
                <a:gd name="connsiteY1-4" fmla="*/ 103717 h 141817"/>
                <a:gd name="connsiteX2-5" fmla="*/ 495300 w 1638300"/>
                <a:gd name="connsiteY2-6" fmla="*/ 14817 h 141817"/>
                <a:gd name="connsiteX3-7" fmla="*/ 863600 w 1638300"/>
                <a:gd name="connsiteY3-8" fmla="*/ 14817 h 141817"/>
                <a:gd name="connsiteX4-9" fmla="*/ 1638300 w 1638300"/>
                <a:gd name="connsiteY4-10" fmla="*/ 103717 h 1418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sp>
          <p:nvSpPr>
            <p:cNvPr id="52" name="任意多边形 51"/>
            <p:cNvSpPr/>
            <p:nvPr>
              <p:custDataLst>
                <p:tags r:id="rId13"/>
              </p:custDataLst>
            </p:nvPr>
          </p:nvSpPr>
          <p:spPr>
            <a:xfrm>
              <a:off x="2670158" y="866901"/>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sp>
          <p:nvSpPr>
            <p:cNvPr id="53" name="任意多边形 52"/>
            <p:cNvSpPr/>
            <p:nvPr>
              <p:custDataLst>
                <p:tags r:id="rId14"/>
              </p:custDataLst>
            </p:nvPr>
          </p:nvSpPr>
          <p:spPr>
            <a:xfrm>
              <a:off x="2746358" y="981201"/>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grpSp>
      <p:sp>
        <p:nvSpPr>
          <p:cNvPr id="29" name="TextBox 28"/>
          <p:cNvSpPr txBox="1"/>
          <p:nvPr/>
        </p:nvSpPr>
        <p:spPr>
          <a:xfrm>
            <a:off x="1100703" y="2712712"/>
            <a:ext cx="2857520" cy="398780"/>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在考虑顶点</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时：</a:t>
            </a:r>
          </a:p>
        </p:txBody>
      </p:sp>
      <p:sp>
        <p:nvSpPr>
          <p:cNvPr id="30" name="文本框 29"/>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charset="-122"/>
                <a:ea typeface="微软雅黑" panose="020B0503020204020204" charset="-122"/>
                <a:cs typeface="Arial" panose="020B0604020202020204"/>
              </a:rPr>
              <a:t>示例</a:t>
            </a:r>
            <a:endParaRPr lang="zh-CN" altLang="en-US" sz="2400" dirty="0">
              <a:solidFill>
                <a:schemeClr val="accent1"/>
              </a:solidFill>
              <a:latin typeface="微软雅黑" panose="020B0503020204020204" charset="-122"/>
              <a:ea typeface="微软雅黑" panose="020B0503020204020204" charset="-122"/>
              <a:cs typeface="Arial" panose="020B0604020202020204"/>
            </a:endParaRPr>
          </a:p>
        </p:txBody>
      </p:sp>
      <p:pic>
        <p:nvPicPr>
          <p:cNvPr id="3" name="图片 2" descr="卡通人物&#10;&#10;描述已自动生成"/>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8495328" y="1842809"/>
            <a:ext cx="3367088" cy="4648200"/>
          </a:xfrm>
          <a:prstGeom prst="rect">
            <a:avLst/>
          </a:prstGeom>
        </p:spPr>
      </p:pic>
      <p:sp>
        <p:nvSpPr>
          <p:cNvPr id="2" name="文本框 1">
            <a:extLst>
              <a:ext uri="{FF2B5EF4-FFF2-40B4-BE49-F238E27FC236}">
                <a16:creationId xmlns:a16="http://schemas.microsoft.com/office/drawing/2014/main" id="{4038E8FB-DDF6-C402-3E61-0AE632C6CAA7}"/>
              </a:ext>
            </a:extLst>
          </p:cNvPr>
          <p:cNvSpPr txBox="1"/>
          <p:nvPr/>
        </p:nvSpPr>
        <p:spPr>
          <a:xfrm>
            <a:off x="5907673" y="691993"/>
            <a:ext cx="6129632" cy="1116781"/>
          </a:xfrm>
          <a:prstGeom prst="rect">
            <a:avLst/>
          </a:prstGeom>
          <a:noFill/>
        </p:spPr>
        <p:txBody>
          <a:bodyPr wrap="square">
            <a:spAutoFit/>
          </a:bodyPr>
          <a:lstStyle/>
          <a:p>
            <a:pPr algn="l">
              <a:lnSpc>
                <a:spcPct val="200000"/>
              </a:lnSpc>
            </a:pPr>
            <a:r>
              <a:rPr lang="en-US" altLang="zh-CN" i="1" dirty="0">
                <a:solidFill>
                  <a:srgbClr val="000000"/>
                </a:solidFill>
                <a:latin typeface="微软雅黑" panose="020B0503020204020204" charset="-122"/>
                <a:ea typeface="微软雅黑" panose="020B0503020204020204" charset="-122"/>
                <a:cs typeface="Consolas" panose="020B0609020204030204" pitchFamily="49" charset="0"/>
              </a:rPr>
              <a:t>k=2</a:t>
            </a:r>
            <a:endParaRPr lang="nb-NO" altLang="zh-CN" i="1" dirty="0">
              <a:solidFill>
                <a:srgbClr val="000000"/>
              </a:solidFill>
              <a:latin typeface="微软雅黑" panose="020B0503020204020204" charset="-122"/>
              <a:ea typeface="微软雅黑" panose="020B0503020204020204" charset="-122"/>
              <a:cs typeface="Consolas" panose="020B0609020204030204" pitchFamily="49" charset="0"/>
            </a:endParaRPr>
          </a:p>
          <a:p>
            <a:pPr algn="l">
              <a:lnSpc>
                <a:spcPct val="200000"/>
              </a:lnSpc>
            </a:pP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]=MIN{</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  0≤</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n</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1" presetClass="entr" presetSubtype="0" fill="hold" grpId="0" nodeType="afterEffect" nodePh="1">
                                  <p:stCondLst>
                                    <p:cond delay="0"/>
                                  </p:stCondLst>
                                  <p:endCondLst>
                                    <p:cond evt="begin" delay="0">
                                      <p:tn val="9"/>
                                    </p:cond>
                                  </p:endCondLst>
                                  <p:childTnLst>
                                    <p:set>
                                      <p:cBhvr>
                                        <p:cTn id="10" dur="1" fill="hold">
                                          <p:stCondLst>
                                            <p:cond delay="0"/>
                                          </p:stCondLst>
                                        </p:cTn>
                                        <p:tgtEl>
                                          <p:spTgt spid="19149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bldLvl="0" animBg="1"/>
      <p:bldP spid="32" grpId="0" bldLvl="0" animBg="1"/>
      <p:bldP spid="29"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custDataLst>
              <p:tags r:id="rId1"/>
            </p:custDataLst>
          </p:nvPr>
        </p:nvSpPr>
        <p:spPr>
          <a:xfrm>
            <a:off x="973069" y="2607466"/>
            <a:ext cx="6715172" cy="1810385"/>
          </a:xfrm>
          <a:prstGeom prst="rect">
            <a:avLst/>
          </a:prstGeom>
          <a:solidFill>
            <a:schemeClr val="lt1"/>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marL="457200" indent="-457200">
              <a:lnSpc>
                <a:spcPts val="2600"/>
              </a:lnSpc>
              <a:buFont typeface="Wingdings" panose="05000000000000000000" pitchFamily="2" charset="2"/>
              <a:buChar char="l"/>
            </a:pP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0→2</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：由</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0→1→2</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改为</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0→3→2</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，长度为</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8</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path[0][2]</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改为</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3</a:t>
            </a:r>
          </a:p>
          <a:p>
            <a:pPr marL="457200" indent="-457200">
              <a:lnSpc>
                <a:spcPts val="2600"/>
              </a:lnSpc>
              <a:buFont typeface="Wingdings" panose="05000000000000000000" pitchFamily="2" charset="2"/>
              <a:buChar char="l"/>
            </a:pP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1→0</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：由</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1→2→0</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改为</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1→3→2→0</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，长度为</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6</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path[1][0]</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改为</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2</a:t>
            </a:r>
          </a:p>
          <a:p>
            <a:pPr marL="457200" indent="-457200">
              <a:lnSpc>
                <a:spcPts val="2600"/>
              </a:lnSpc>
              <a:buFont typeface="Wingdings" panose="05000000000000000000" pitchFamily="2" charset="2"/>
              <a:buChar char="l"/>
            </a:pP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1→2</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：由</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1→2</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改为</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1→3→2</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，长度为</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3</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path[1][2]</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改为</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3</a:t>
            </a:r>
          </a:p>
        </p:txBody>
      </p:sp>
      <p:graphicFrame>
        <p:nvGraphicFramePr>
          <p:cNvPr id="30" name="表格 29"/>
          <p:cNvGraphicFramePr>
            <a:graphicFrameLocks noGrp="1"/>
          </p:cNvGraphicFramePr>
          <p:nvPr/>
        </p:nvGraphicFramePr>
        <p:xfrm>
          <a:off x="895297" y="4357761"/>
          <a:ext cx="7000928" cy="2428890"/>
        </p:xfrm>
        <a:graphic>
          <a:graphicData uri="http://schemas.openxmlformats.org/drawingml/2006/table">
            <a:tbl>
              <a:tblPr/>
              <a:tblGrid>
                <a:gridCol w="840111">
                  <a:extLst>
                    <a:ext uri="{9D8B030D-6E8A-4147-A177-3AD203B41FA5}">
                      <a16:colId xmlns:a16="http://schemas.microsoft.com/office/drawing/2014/main" val="20000"/>
                    </a:ext>
                  </a:extLst>
                </a:gridCol>
                <a:gridCol w="909187">
                  <a:extLst>
                    <a:ext uri="{9D8B030D-6E8A-4147-A177-3AD203B41FA5}">
                      <a16:colId xmlns:a16="http://schemas.microsoft.com/office/drawing/2014/main" val="20001"/>
                    </a:ext>
                  </a:extLst>
                </a:gridCol>
                <a:gridCol w="874649">
                  <a:extLst>
                    <a:ext uri="{9D8B030D-6E8A-4147-A177-3AD203B41FA5}">
                      <a16:colId xmlns:a16="http://schemas.microsoft.com/office/drawing/2014/main" val="20002"/>
                    </a:ext>
                  </a:extLst>
                </a:gridCol>
                <a:gridCol w="874649">
                  <a:extLst>
                    <a:ext uri="{9D8B030D-6E8A-4147-A177-3AD203B41FA5}">
                      <a16:colId xmlns:a16="http://schemas.microsoft.com/office/drawing/2014/main" val="20003"/>
                    </a:ext>
                  </a:extLst>
                </a:gridCol>
                <a:gridCol w="875583">
                  <a:extLst>
                    <a:ext uri="{9D8B030D-6E8A-4147-A177-3AD203B41FA5}">
                      <a16:colId xmlns:a16="http://schemas.microsoft.com/office/drawing/2014/main" val="20004"/>
                    </a:ext>
                  </a:extLst>
                </a:gridCol>
                <a:gridCol w="875583">
                  <a:extLst>
                    <a:ext uri="{9D8B030D-6E8A-4147-A177-3AD203B41FA5}">
                      <a16:colId xmlns:a16="http://schemas.microsoft.com/office/drawing/2014/main" val="20005"/>
                    </a:ext>
                  </a:extLst>
                </a:gridCol>
                <a:gridCol w="875583">
                  <a:extLst>
                    <a:ext uri="{9D8B030D-6E8A-4147-A177-3AD203B41FA5}">
                      <a16:colId xmlns:a16="http://schemas.microsoft.com/office/drawing/2014/main" val="20006"/>
                    </a:ext>
                  </a:extLst>
                </a:gridCol>
                <a:gridCol w="875583">
                  <a:extLst>
                    <a:ext uri="{9D8B030D-6E8A-4147-A177-3AD203B41FA5}">
                      <a16:colId xmlns:a16="http://schemas.microsoft.com/office/drawing/2014/main" val="20007"/>
                    </a:ext>
                  </a:extLst>
                </a:gridCol>
              </a:tblGrid>
              <a:tr h="485778">
                <a:tc gridSpan="4">
                  <a:txBody>
                    <a:bodyPr/>
                    <a:lstStyle/>
                    <a:p>
                      <a:pPr indent="0" algn="ctr">
                        <a:lnSpc>
                          <a:spcPct val="150000"/>
                        </a:lnSpc>
                        <a:spcAft>
                          <a:spcPts val="0"/>
                        </a:spcAft>
                      </a:pPr>
                      <a:r>
                        <a:rPr lang="en-US" sz="1800" b="1" i="1" kern="100">
                          <a:solidFill>
                            <a:srgbClr val="525252"/>
                          </a:solidFill>
                          <a:latin typeface="微软雅黑" panose="020B0503020204020204" charset="-122"/>
                          <a:ea typeface="微软雅黑" panose="020B0503020204020204" charset="-122"/>
                          <a:cs typeface="Consolas" panose="020B0609020204030204" pitchFamily="49" charset="0"/>
                        </a:rPr>
                        <a:t>A</a:t>
                      </a:r>
                      <a:r>
                        <a:rPr lang="en-US" sz="1800" b="1" kern="100" baseline="-25000">
                          <a:solidFill>
                            <a:srgbClr val="525252"/>
                          </a:solidFill>
                          <a:latin typeface="微软雅黑" panose="020B0503020204020204" charset="-122"/>
                          <a:ea typeface="微软雅黑" panose="020B0503020204020204" charset="-122"/>
                          <a:cs typeface="Consolas" panose="020B0609020204030204" pitchFamily="49" charset="0"/>
                        </a:rPr>
                        <a:t>3</a:t>
                      </a:r>
                      <a:endParaRPr lang="zh-CN" sz="1800" b="1" kern="100">
                        <a:solidFill>
                          <a:srgbClr val="525252"/>
                        </a:solidFill>
                        <a:latin typeface="微软雅黑" panose="020B0503020204020204" charset="-122"/>
                        <a:ea typeface="微软雅黑" panose="020B0503020204020204"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path</a:t>
                      </a:r>
                      <a:r>
                        <a:rPr lang="en-US" sz="1800" b="1" kern="100" baseline="-25000">
                          <a:solidFill>
                            <a:srgbClr val="525252"/>
                          </a:solidFill>
                          <a:latin typeface="微软雅黑" panose="020B0503020204020204" charset="-122"/>
                          <a:ea typeface="微软雅黑" panose="020B0503020204020204" charset="-122"/>
                          <a:cs typeface="Consolas" panose="020B0609020204030204" pitchFamily="49" charset="0"/>
                        </a:rPr>
                        <a:t>3</a:t>
                      </a:r>
                      <a:endParaRPr lang="zh-CN" sz="1800" b="1" kern="100">
                        <a:solidFill>
                          <a:srgbClr val="525252"/>
                        </a:solidFill>
                        <a:latin typeface="微软雅黑" panose="020B0503020204020204" charset="-122"/>
                        <a:ea typeface="微软雅黑" panose="020B0503020204020204" charset="-122"/>
                        <a:cs typeface="Consolas" panose="020B0609020204030204"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85778">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C0262E"/>
                          </a:solidFill>
                          <a:latin typeface="微软雅黑" panose="020B0503020204020204" charset="-122"/>
                          <a:ea typeface="微软雅黑" panose="020B0503020204020204" charset="-122"/>
                          <a:cs typeface="Consolas" panose="020B0609020204030204" pitchFamily="49"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7</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dirty="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C0262E"/>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85778">
                <a:tc>
                  <a:txBody>
                    <a:bodyPr/>
                    <a:lstStyle/>
                    <a:p>
                      <a:pPr indent="0" algn="ctr">
                        <a:lnSpc>
                          <a:spcPct val="150000"/>
                        </a:lnSpc>
                        <a:spcAft>
                          <a:spcPts val="0"/>
                        </a:spcAft>
                      </a:pPr>
                      <a:r>
                        <a:rPr lang="en-US" sz="1800" b="1" kern="100">
                          <a:solidFill>
                            <a:srgbClr val="C0262E"/>
                          </a:solidFill>
                          <a:latin typeface="微软雅黑" panose="020B0503020204020204" charset="-122"/>
                          <a:ea typeface="微软雅黑" panose="020B0503020204020204" charset="-122"/>
                          <a:cs typeface="Consolas" panose="020B0609020204030204" pitchFamily="49"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C0262E"/>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C0262E"/>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262E"/>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85778">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485778">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indent="0" algn="ctr">
                        <a:lnSpc>
                          <a:spcPct val="150000"/>
                        </a:lnSpc>
                        <a:spcAft>
                          <a:spcPts val="0"/>
                        </a:spcAft>
                      </a:pPr>
                      <a:r>
                        <a:rPr lang="en-US" sz="1800" b="1" kern="100" dirty="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9" name="TextBox 28"/>
          <p:cNvSpPr txBox="1"/>
          <p:nvPr/>
        </p:nvSpPr>
        <p:spPr>
          <a:xfrm>
            <a:off x="280567" y="1937351"/>
            <a:ext cx="2357454" cy="398780"/>
          </a:xfrm>
          <a:prstGeom prst="rect">
            <a:avLst/>
          </a:prstGeom>
          <a:noFill/>
        </p:spPr>
        <p:txBody>
          <a:bodyPr wrap="square" rtlCol="0">
            <a:spAutoFit/>
          </a:bodyPr>
          <a:lstStyle/>
          <a:p>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在考虑顶点</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3</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时：</a:t>
            </a:r>
          </a:p>
        </p:txBody>
      </p:sp>
      <p:sp>
        <p:nvSpPr>
          <p:cNvPr id="31" name="文本框 30"/>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charset="-122"/>
                <a:ea typeface="微软雅黑" panose="020B0503020204020204" charset="-122"/>
                <a:cs typeface="Arial" panose="020B0604020202020204"/>
              </a:rPr>
              <a:t>示例</a:t>
            </a:r>
            <a:endParaRPr lang="zh-CN" altLang="en-US" sz="2400" dirty="0">
              <a:solidFill>
                <a:schemeClr val="accent1"/>
              </a:solidFill>
              <a:latin typeface="微软雅黑" panose="020B0503020204020204" charset="-122"/>
              <a:ea typeface="微软雅黑" panose="020B0503020204020204" charset="-122"/>
              <a:cs typeface="Arial" panose="020B0604020202020204"/>
            </a:endParaRPr>
          </a:p>
        </p:txBody>
      </p:sp>
      <p:pic>
        <p:nvPicPr>
          <p:cNvPr id="3" name="图片 2" descr="卡通人物&#10;&#10;描述已自动生成"/>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a:off x="8224837" y="2351093"/>
            <a:ext cx="3733800" cy="3886200"/>
          </a:xfrm>
          <a:prstGeom prst="rect">
            <a:avLst/>
          </a:prstGeom>
        </p:spPr>
      </p:pic>
      <p:grpSp>
        <p:nvGrpSpPr>
          <p:cNvPr id="33" name="组合 32"/>
          <p:cNvGrpSpPr/>
          <p:nvPr/>
        </p:nvGrpSpPr>
        <p:grpSpPr>
          <a:xfrm>
            <a:off x="2160192" y="668345"/>
            <a:ext cx="2696658" cy="2077547"/>
            <a:chOff x="2214546" y="536107"/>
            <a:chExt cx="2696658" cy="2077547"/>
          </a:xfrm>
        </p:grpSpPr>
        <p:sp>
          <p:nvSpPr>
            <p:cNvPr id="34" name="Oval 9"/>
            <p:cNvSpPr>
              <a:spLocks noChangeArrowheads="1"/>
            </p:cNvSpPr>
            <p:nvPr>
              <p:custDataLst>
                <p:tags r:id="rId2"/>
              </p:custDataLst>
            </p:nvPr>
          </p:nvSpPr>
          <p:spPr bwMode="auto">
            <a:xfrm>
              <a:off x="2430446" y="647829"/>
              <a:ext cx="360363"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300"/>
                </a:lnSpc>
                <a:spcBef>
                  <a:spcPct val="0"/>
                </a:spcBef>
              </a:pPr>
              <a:r>
                <a:rPr lang="en-US" altLang="zh-CN" dirty="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35" name="Oval 10"/>
            <p:cNvSpPr>
              <a:spLocks noChangeArrowheads="1"/>
            </p:cNvSpPr>
            <p:nvPr>
              <p:custDataLst>
                <p:tags r:id="rId3"/>
              </p:custDataLst>
            </p:nvPr>
          </p:nvSpPr>
          <p:spPr bwMode="auto">
            <a:xfrm>
              <a:off x="4375134" y="647829"/>
              <a:ext cx="360363"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3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36" name="Oval 11"/>
            <p:cNvSpPr>
              <a:spLocks noChangeArrowheads="1"/>
            </p:cNvSpPr>
            <p:nvPr>
              <p:custDataLst>
                <p:tags r:id="rId4"/>
              </p:custDataLst>
            </p:nvPr>
          </p:nvSpPr>
          <p:spPr bwMode="auto">
            <a:xfrm>
              <a:off x="2430446" y="1871792"/>
              <a:ext cx="360363" cy="36036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300"/>
                </a:lnSpc>
                <a:spcBef>
                  <a:spcPct val="0"/>
                </a:spcBef>
              </a:pPr>
              <a:r>
                <a:rPr lang="en-US" altLang="zh-CN">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37" name="Oval 12"/>
            <p:cNvSpPr>
              <a:spLocks noChangeArrowheads="1"/>
            </p:cNvSpPr>
            <p:nvPr>
              <p:custDataLst>
                <p:tags r:id="rId5"/>
              </p:custDataLst>
            </p:nvPr>
          </p:nvSpPr>
          <p:spPr bwMode="auto">
            <a:xfrm>
              <a:off x="4446571" y="1871792"/>
              <a:ext cx="360363" cy="360363"/>
            </a:xfrm>
            <a:prstGeom prst="ellipse">
              <a:avLst/>
            </a:prstGeom>
            <a:solidFill>
              <a:srgbClr val="C00000"/>
            </a:solidFill>
            <a:ln>
              <a:solidFill>
                <a:schemeClr val="accent5"/>
              </a:solidFill>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lnSpc>
                  <a:spcPts val="2300"/>
                </a:lnSpc>
                <a:spcBef>
                  <a:spcPct val="0"/>
                </a:spcBef>
              </a:pPr>
              <a:r>
                <a:rPr lang="en-US" altLang="zh-CN">
                  <a:solidFill>
                    <a:schemeClr val="lt1"/>
                  </a:solidFill>
                  <a:latin typeface="微软雅黑" panose="020B0503020204020204" charset="-122"/>
                  <a:ea typeface="微软雅黑" panose="020B0503020204020204" charset="-122"/>
                  <a:cs typeface="Consolas" panose="020B0609020204030204" pitchFamily="49" charset="0"/>
                </a:rPr>
                <a:t>3</a:t>
              </a:r>
            </a:p>
          </p:txBody>
        </p:sp>
        <p:sp>
          <p:nvSpPr>
            <p:cNvPr id="38" name="Line 13"/>
            <p:cNvSpPr>
              <a:spLocks noChangeShapeType="1"/>
            </p:cNvSpPr>
            <p:nvPr>
              <p:custDataLst>
                <p:tags r:id="rId6"/>
              </p:custDataLst>
            </p:nvPr>
          </p:nvSpPr>
          <p:spPr bwMode="auto">
            <a:xfrm>
              <a:off x="2790809" y="792292"/>
              <a:ext cx="1584325"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39" name="Line 14"/>
            <p:cNvSpPr>
              <a:spLocks noChangeShapeType="1"/>
            </p:cNvSpPr>
            <p:nvPr>
              <p:custDataLst>
                <p:tags r:id="rId7"/>
              </p:custDataLst>
            </p:nvPr>
          </p:nvSpPr>
          <p:spPr bwMode="auto">
            <a:xfrm flipV="1">
              <a:off x="2574909" y="1008192"/>
              <a:ext cx="0" cy="86360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0" name="Freeform 15"/>
            <p:cNvSpPr/>
            <p:nvPr>
              <p:custDataLst>
                <p:tags r:id="rId8"/>
              </p:custDataLst>
            </p:nvPr>
          </p:nvSpPr>
          <p:spPr bwMode="auto">
            <a:xfrm>
              <a:off x="2770171" y="922467"/>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chemeClr val="dk1"/>
              </a:solidFill>
              <a:prstDash val="solid"/>
              <a:round/>
              <a:headEnd type="none" w="med" len="med"/>
              <a:tailEnd type="arrow" w="med" len="med"/>
            </a:ln>
            <a:effectLst/>
          </p:spPr>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1" name="Line 16"/>
            <p:cNvSpPr>
              <a:spLocks noChangeShapeType="1"/>
            </p:cNvSpPr>
            <p:nvPr>
              <p:custDataLst>
                <p:tags r:id="rId9"/>
              </p:custDataLst>
            </p:nvPr>
          </p:nvSpPr>
          <p:spPr bwMode="auto">
            <a:xfrm>
              <a:off x="4591034" y="1008192"/>
              <a:ext cx="0" cy="863600"/>
            </a:xfrm>
            <a:prstGeom prst="line">
              <a:avLst/>
            </a:prstGeom>
            <a:noFill/>
            <a:ln w="19050">
              <a:solidFill>
                <a:schemeClr val="dk1"/>
              </a:solidFill>
              <a:round/>
              <a:headEnd type="none" w="med" len="med"/>
              <a:tailEnd type="arrow" w="med" len="med"/>
            </a:ln>
            <a:effectLst/>
          </p:spPr>
          <p:txBody>
            <a:bodyPr wrap="none"/>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42" name="Text Box 21"/>
            <p:cNvSpPr txBox="1">
              <a:spLocks noChangeArrowheads="1"/>
            </p:cNvSpPr>
            <p:nvPr/>
          </p:nvSpPr>
          <p:spPr bwMode="auto">
            <a:xfrm>
              <a:off x="3354382" y="536107"/>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5</a:t>
              </a:r>
            </a:p>
          </p:txBody>
        </p:sp>
        <p:sp>
          <p:nvSpPr>
            <p:cNvPr id="43" name="Text Box 22"/>
            <p:cNvSpPr txBox="1">
              <a:spLocks noChangeArrowheads="1"/>
            </p:cNvSpPr>
            <p:nvPr/>
          </p:nvSpPr>
          <p:spPr bwMode="auto">
            <a:xfrm>
              <a:off x="2214546" y="1216154"/>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44" name="Text Box 23"/>
            <p:cNvSpPr txBox="1">
              <a:spLocks noChangeArrowheads="1"/>
            </p:cNvSpPr>
            <p:nvPr/>
          </p:nvSpPr>
          <p:spPr bwMode="auto">
            <a:xfrm>
              <a:off x="4479404" y="128917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45" name="Text Box 24"/>
            <p:cNvSpPr txBox="1">
              <a:spLocks noChangeArrowheads="1"/>
            </p:cNvSpPr>
            <p:nvPr/>
          </p:nvSpPr>
          <p:spPr bwMode="auto">
            <a:xfrm>
              <a:off x="2935271" y="792292"/>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7</a:t>
              </a:r>
            </a:p>
          </p:txBody>
        </p:sp>
        <p:sp>
          <p:nvSpPr>
            <p:cNvPr id="46" name="Text Box 25"/>
            <p:cNvSpPr txBox="1">
              <a:spLocks noChangeArrowheads="1"/>
            </p:cNvSpPr>
            <p:nvPr/>
          </p:nvSpPr>
          <p:spPr bwMode="auto">
            <a:xfrm>
              <a:off x="3870309" y="128917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47" name="Text Box 26"/>
            <p:cNvSpPr txBox="1">
              <a:spLocks noChangeArrowheads="1"/>
            </p:cNvSpPr>
            <p:nvPr/>
          </p:nvSpPr>
          <p:spPr bwMode="auto">
            <a:xfrm>
              <a:off x="3406260" y="227646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48" name="Text Box 27"/>
            <p:cNvSpPr txBox="1">
              <a:spLocks noChangeArrowheads="1"/>
            </p:cNvSpPr>
            <p:nvPr/>
          </p:nvSpPr>
          <p:spPr bwMode="auto">
            <a:xfrm>
              <a:off x="3367071" y="1895586"/>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49" name="Text Box 28"/>
            <p:cNvSpPr txBox="1">
              <a:spLocks noChangeArrowheads="1"/>
            </p:cNvSpPr>
            <p:nvPr/>
          </p:nvSpPr>
          <p:spPr bwMode="auto">
            <a:xfrm>
              <a:off x="2681271" y="1251079"/>
              <a:ext cx="431800" cy="337185"/>
            </a:xfrm>
            <a:prstGeom prst="rect">
              <a:avLst/>
            </a:prstGeom>
            <a:noFill/>
            <a:ln w="19050" algn="ctr">
              <a:noFill/>
              <a:miter lim="800000"/>
              <a:tailEnd type="none" w="med" len="lg"/>
            </a:ln>
            <a:effectLst/>
          </p:spPr>
          <p:txBody>
            <a:bodyPr>
              <a:spAutoFit/>
            </a:bodyPr>
            <a:lstStyle/>
            <a:p>
              <a:pPr algn="ct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50" name="任意多边形 49"/>
            <p:cNvSpPr/>
            <p:nvPr>
              <p:custDataLst>
                <p:tags r:id="rId10"/>
              </p:custDataLst>
            </p:nvPr>
          </p:nvSpPr>
          <p:spPr>
            <a:xfrm>
              <a:off x="2759058" y="2136901"/>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sp>
          <p:nvSpPr>
            <p:cNvPr id="51" name="任意多边形 50"/>
            <p:cNvSpPr/>
            <p:nvPr>
              <p:custDataLst>
                <p:tags r:id="rId11"/>
              </p:custDataLst>
            </p:nvPr>
          </p:nvSpPr>
          <p:spPr>
            <a:xfrm>
              <a:off x="2809858" y="1906184"/>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1" fmla="*/ 0 w 1638300"/>
                <a:gd name="connsiteY0-2" fmla="*/ 141817 h 141817"/>
                <a:gd name="connsiteX1-3" fmla="*/ 114300 w 1638300"/>
                <a:gd name="connsiteY1-4" fmla="*/ 103717 h 141817"/>
                <a:gd name="connsiteX2-5" fmla="*/ 495300 w 1638300"/>
                <a:gd name="connsiteY2-6" fmla="*/ 14817 h 141817"/>
                <a:gd name="connsiteX3-7" fmla="*/ 863600 w 1638300"/>
                <a:gd name="connsiteY3-8" fmla="*/ 14817 h 141817"/>
                <a:gd name="connsiteX4-9" fmla="*/ 1638300 w 1638300"/>
                <a:gd name="connsiteY4-10" fmla="*/ 103717 h 1418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sp>
          <p:nvSpPr>
            <p:cNvPr id="52" name="任意多边形 51"/>
            <p:cNvSpPr/>
            <p:nvPr>
              <p:custDataLst>
                <p:tags r:id="rId12"/>
              </p:custDataLst>
            </p:nvPr>
          </p:nvSpPr>
          <p:spPr>
            <a:xfrm>
              <a:off x="2670158" y="866901"/>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sp>
          <p:nvSpPr>
            <p:cNvPr id="53" name="任意多边形 52"/>
            <p:cNvSpPr/>
            <p:nvPr>
              <p:custDataLst>
                <p:tags r:id="rId13"/>
              </p:custDataLst>
            </p:nvPr>
          </p:nvSpPr>
          <p:spPr>
            <a:xfrm>
              <a:off x="2746358" y="981201"/>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19050">
              <a:solidFill>
                <a:schemeClr val="dk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525252"/>
                </a:solidFill>
                <a:latin typeface="Consolas" panose="020B0609020204030204" pitchFamily="49" charset="0"/>
                <a:cs typeface="Consolas" panose="020B0609020204030204" pitchFamily="49" charset="0"/>
              </a:endParaRPr>
            </a:p>
          </p:txBody>
        </p:sp>
      </p:grpSp>
      <p:sp>
        <p:nvSpPr>
          <p:cNvPr id="2" name="文本框 1">
            <a:extLst>
              <a:ext uri="{FF2B5EF4-FFF2-40B4-BE49-F238E27FC236}">
                <a16:creationId xmlns:a16="http://schemas.microsoft.com/office/drawing/2014/main" id="{36D2F04B-CD85-1D6E-1961-9F7CB73F1043}"/>
              </a:ext>
            </a:extLst>
          </p:cNvPr>
          <p:cNvSpPr txBox="1"/>
          <p:nvPr/>
        </p:nvSpPr>
        <p:spPr>
          <a:xfrm>
            <a:off x="5907673" y="691993"/>
            <a:ext cx="6129632" cy="1116781"/>
          </a:xfrm>
          <a:prstGeom prst="rect">
            <a:avLst/>
          </a:prstGeom>
          <a:noFill/>
        </p:spPr>
        <p:txBody>
          <a:bodyPr wrap="square">
            <a:spAutoFit/>
          </a:bodyPr>
          <a:lstStyle/>
          <a:p>
            <a:pPr algn="l">
              <a:lnSpc>
                <a:spcPct val="200000"/>
              </a:lnSpc>
            </a:pPr>
            <a:r>
              <a:rPr lang="en-US" altLang="zh-CN" i="1" dirty="0">
                <a:solidFill>
                  <a:srgbClr val="000000"/>
                </a:solidFill>
                <a:latin typeface="微软雅黑" panose="020B0503020204020204" charset="-122"/>
                <a:ea typeface="微软雅黑" panose="020B0503020204020204" charset="-122"/>
                <a:cs typeface="Consolas" panose="020B0609020204030204" pitchFamily="49" charset="0"/>
              </a:rPr>
              <a:t>k=3</a:t>
            </a:r>
            <a:endParaRPr lang="nb-NO" altLang="zh-CN" i="1" dirty="0">
              <a:solidFill>
                <a:srgbClr val="000000"/>
              </a:solidFill>
              <a:latin typeface="微软雅黑" panose="020B0503020204020204" charset="-122"/>
              <a:ea typeface="微软雅黑" panose="020B0503020204020204" charset="-122"/>
              <a:cs typeface="Consolas" panose="020B0609020204030204" pitchFamily="49" charset="0"/>
            </a:endParaRPr>
          </a:p>
          <a:p>
            <a:pPr algn="l">
              <a:lnSpc>
                <a:spcPct val="200000"/>
              </a:lnSpc>
            </a:pP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]=MIN{</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i</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A</a:t>
            </a:r>
            <a:r>
              <a:rPr lang="nb-NO" altLang="zh-CN" i="1" baseline="-25000"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  0≤</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k</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nb-NO" altLang="zh-CN" i="1" dirty="0">
                <a:solidFill>
                  <a:srgbClr val="000000"/>
                </a:solidFill>
                <a:latin typeface="微软雅黑" panose="020B0503020204020204" charset="-122"/>
                <a:ea typeface="微软雅黑" panose="020B0503020204020204" charset="-122"/>
                <a:cs typeface="Consolas" panose="020B0609020204030204" pitchFamily="49" charset="0"/>
              </a:rPr>
              <a:t>n</a:t>
            </a:r>
            <a:r>
              <a:rPr lang="nb-NO" altLang="zh-CN" dirty="0">
                <a:solidFill>
                  <a:srgbClr val="000000"/>
                </a:solidFill>
                <a:latin typeface="微软雅黑" panose="020B0503020204020204" charset="-122"/>
                <a:ea typeface="微软雅黑" panose="020B0503020204020204" charset="-122"/>
                <a:cs typeface="Consolas" panose="020B0609020204030204" pitchFamily="49" charset="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29" grpId="0"/>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12" y="1931649"/>
            <a:ext cx="4181475" cy="4352925"/>
          </a:xfrm>
          <a:prstGeom prst="rect">
            <a:avLst/>
          </a:prstGeom>
        </p:spPr>
      </p:pic>
      <p:sp>
        <p:nvSpPr>
          <p:cNvPr id="193543" name="Text Box 7"/>
          <p:cNvSpPr txBox="1">
            <a:spLocks noChangeArrowheads="1"/>
          </p:cNvSpPr>
          <p:nvPr/>
        </p:nvSpPr>
        <p:spPr bwMode="auto">
          <a:xfrm>
            <a:off x="4485298" y="4841240"/>
            <a:ext cx="7500990" cy="1322070"/>
          </a:xfrm>
          <a:prstGeom prst="rect">
            <a:avLst/>
          </a:prstGeom>
          <a:noFill/>
          <a:ln w="9525">
            <a:noFill/>
            <a:miter lim="800000"/>
          </a:ln>
          <a:effectLst/>
        </p:spPr>
        <p:txBody>
          <a:bodyPr wrap="square">
            <a:spAutoFit/>
          </a:bodyPr>
          <a:lstStyle/>
          <a:p>
            <a:pPr>
              <a:lnSpc>
                <a:spcPct val="200000"/>
              </a:lnSpc>
              <a:spcBef>
                <a:spcPts val="600"/>
              </a:spcBef>
            </a:pP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由</a:t>
            </a:r>
            <a:r>
              <a:rPr lang="en-US" altLang="zh-CN" sz="2000" i="1" dirty="0" err="1">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2000" baseline="-25000" dirty="0" err="1">
                <a:solidFill>
                  <a:srgbClr val="000000"/>
                </a:solidFill>
                <a:latin typeface="微软雅黑" panose="020B0503020204020204" charset="-122"/>
                <a:ea typeface="微软雅黑" panose="020B0503020204020204" charset="-122"/>
                <a:cs typeface="Consolas" panose="020B0609020204030204" pitchFamily="49" charset="0"/>
              </a:rPr>
              <a:t>3</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数组可以直接得到两个顶点之间的最短路径长度，如</a:t>
            </a:r>
            <a:r>
              <a:rPr lang="en-US" altLang="zh-CN" sz="2000" i="1" dirty="0" err="1">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2000" baseline="-25000" dirty="0" err="1">
                <a:solidFill>
                  <a:srgbClr val="000000"/>
                </a:solidFill>
                <a:latin typeface="微软雅黑" panose="020B0503020204020204" charset="-122"/>
                <a:ea typeface="微软雅黑" panose="020B0503020204020204" charset="-122"/>
                <a:cs typeface="Consolas" panose="020B0609020204030204" pitchFamily="49" charset="0"/>
              </a:rPr>
              <a:t>3</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[1][0]=6</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，说明顶点</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到</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0</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的最短路径长度为</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6</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a:t>
            </a:r>
          </a:p>
        </p:txBody>
      </p:sp>
      <p:graphicFrame>
        <p:nvGraphicFramePr>
          <p:cNvPr id="8" name="表格 7"/>
          <p:cNvGraphicFramePr>
            <a:graphicFrameLocks noGrp="1"/>
          </p:cNvGraphicFramePr>
          <p:nvPr/>
        </p:nvGraphicFramePr>
        <p:xfrm>
          <a:off x="4342423" y="1697969"/>
          <a:ext cx="6786611" cy="2286015"/>
        </p:xfrm>
        <a:graphic>
          <a:graphicData uri="http://schemas.openxmlformats.org/drawingml/2006/table">
            <a:tbl>
              <a:tblPr/>
              <a:tblGrid>
                <a:gridCol w="814393">
                  <a:extLst>
                    <a:ext uri="{9D8B030D-6E8A-4147-A177-3AD203B41FA5}">
                      <a16:colId xmlns:a16="http://schemas.microsoft.com/office/drawing/2014/main" val="20000"/>
                    </a:ext>
                  </a:extLst>
                </a:gridCol>
                <a:gridCol w="881354">
                  <a:extLst>
                    <a:ext uri="{9D8B030D-6E8A-4147-A177-3AD203B41FA5}">
                      <a16:colId xmlns:a16="http://schemas.microsoft.com/office/drawing/2014/main" val="20001"/>
                    </a:ext>
                  </a:extLst>
                </a:gridCol>
                <a:gridCol w="847874">
                  <a:extLst>
                    <a:ext uri="{9D8B030D-6E8A-4147-A177-3AD203B41FA5}">
                      <a16:colId xmlns:a16="http://schemas.microsoft.com/office/drawing/2014/main" val="20002"/>
                    </a:ext>
                  </a:extLst>
                </a:gridCol>
                <a:gridCol w="847874">
                  <a:extLst>
                    <a:ext uri="{9D8B030D-6E8A-4147-A177-3AD203B41FA5}">
                      <a16:colId xmlns:a16="http://schemas.microsoft.com/office/drawing/2014/main" val="20003"/>
                    </a:ext>
                  </a:extLst>
                </a:gridCol>
                <a:gridCol w="848779">
                  <a:extLst>
                    <a:ext uri="{9D8B030D-6E8A-4147-A177-3AD203B41FA5}">
                      <a16:colId xmlns:a16="http://schemas.microsoft.com/office/drawing/2014/main" val="20004"/>
                    </a:ext>
                  </a:extLst>
                </a:gridCol>
                <a:gridCol w="848779">
                  <a:extLst>
                    <a:ext uri="{9D8B030D-6E8A-4147-A177-3AD203B41FA5}">
                      <a16:colId xmlns:a16="http://schemas.microsoft.com/office/drawing/2014/main" val="20005"/>
                    </a:ext>
                  </a:extLst>
                </a:gridCol>
                <a:gridCol w="848779">
                  <a:extLst>
                    <a:ext uri="{9D8B030D-6E8A-4147-A177-3AD203B41FA5}">
                      <a16:colId xmlns:a16="http://schemas.microsoft.com/office/drawing/2014/main" val="20006"/>
                    </a:ext>
                  </a:extLst>
                </a:gridCol>
                <a:gridCol w="848779">
                  <a:extLst>
                    <a:ext uri="{9D8B030D-6E8A-4147-A177-3AD203B41FA5}">
                      <a16:colId xmlns:a16="http://schemas.microsoft.com/office/drawing/2014/main" val="20007"/>
                    </a:ext>
                  </a:extLst>
                </a:gridCol>
              </a:tblGrid>
              <a:tr h="457203">
                <a:tc gridSpan="4">
                  <a:txBody>
                    <a:bodyPr/>
                    <a:lstStyle/>
                    <a:p>
                      <a:pPr indent="0" algn="ctr">
                        <a:lnSpc>
                          <a:spcPct val="150000"/>
                        </a:lnSpc>
                        <a:spcAft>
                          <a:spcPts val="0"/>
                        </a:spcAft>
                      </a:pPr>
                      <a:r>
                        <a:rPr lang="en-US" sz="1800" b="1" i="1" kern="100">
                          <a:solidFill>
                            <a:srgbClr val="525252"/>
                          </a:solidFill>
                          <a:latin typeface="微软雅黑" panose="020B0503020204020204" charset="-122"/>
                          <a:ea typeface="微软雅黑" panose="020B0503020204020204" charset="-122"/>
                          <a:cs typeface="Consolas" panose="020B0609020204030204" pitchFamily="49" charset="0"/>
                        </a:rPr>
                        <a:t>A</a:t>
                      </a:r>
                      <a:r>
                        <a:rPr lang="en-US" sz="1800" b="1" kern="100" baseline="-25000">
                          <a:solidFill>
                            <a:srgbClr val="525252"/>
                          </a:solidFill>
                          <a:latin typeface="微软雅黑" panose="020B0503020204020204" charset="-122"/>
                          <a:ea typeface="微软雅黑" panose="020B0503020204020204" charset="-122"/>
                          <a:cs typeface="Consolas" panose="020B0609020204030204" pitchFamily="49" charset="0"/>
                        </a:rPr>
                        <a:t>3</a:t>
                      </a:r>
                      <a:endParaRPr lang="zh-CN" sz="1800" b="1" kern="100">
                        <a:solidFill>
                          <a:srgbClr val="525252"/>
                        </a:solidFill>
                        <a:latin typeface="微软雅黑" panose="020B0503020204020204" charset="-122"/>
                        <a:ea typeface="微软雅黑" panose="020B0503020204020204"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path</a:t>
                      </a:r>
                      <a:r>
                        <a:rPr lang="en-US" sz="1800" b="1" kern="100" baseline="-25000">
                          <a:solidFill>
                            <a:srgbClr val="525252"/>
                          </a:solidFill>
                          <a:latin typeface="微软雅黑" panose="020B0503020204020204" charset="-122"/>
                          <a:ea typeface="微软雅黑" panose="020B0503020204020204" charset="-122"/>
                          <a:cs typeface="Consolas" panose="020B0609020204030204" pitchFamily="49" charset="0"/>
                        </a:rPr>
                        <a:t>3</a:t>
                      </a:r>
                      <a:endParaRPr lang="zh-CN" sz="1800" b="1" kern="100">
                        <a:solidFill>
                          <a:srgbClr val="525252"/>
                        </a:solidFill>
                        <a:latin typeface="微软雅黑" panose="020B0503020204020204" charset="-122"/>
                        <a:ea typeface="微软雅黑" panose="020B0503020204020204" charset="-122"/>
                        <a:cs typeface="Consolas" panose="020B0609020204030204"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57203">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7</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7203">
                <a:tc>
                  <a:txBody>
                    <a:bodyPr/>
                    <a:lstStyle/>
                    <a:p>
                      <a:pPr indent="0" algn="ctr">
                        <a:lnSpc>
                          <a:spcPct val="150000"/>
                        </a:lnSpc>
                        <a:spcAft>
                          <a:spcPts val="0"/>
                        </a:spcAft>
                      </a:pPr>
                      <a:r>
                        <a:rPr lang="en-US" sz="1800" b="1" kern="100" dirty="0">
                          <a:solidFill>
                            <a:srgbClr val="C0262E"/>
                          </a:solidFill>
                          <a:latin typeface="微软雅黑" panose="020B0503020204020204" charset="-122"/>
                          <a:ea typeface="微软雅黑" panose="020B0503020204020204" charset="-122"/>
                          <a:cs typeface="Consolas" panose="020B0609020204030204" pitchFamily="49"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7203">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7203">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 Box 9"/>
          <p:cNvSpPr txBox="1">
            <a:spLocks noChangeArrowheads="1"/>
          </p:cNvSpPr>
          <p:nvPr/>
        </p:nvSpPr>
        <p:spPr bwMode="auto">
          <a:xfrm>
            <a:off x="4367481" y="4331333"/>
            <a:ext cx="3676646" cy="307340"/>
          </a:xfrm>
          <a:prstGeom prst="rect">
            <a:avLst/>
          </a:prstGeom>
          <a:noFill/>
          <a:ln w="28575" algn="ctr">
            <a:noFill/>
            <a:miter lim="800000"/>
          </a:ln>
          <a:effectLst/>
        </p:spPr>
        <p:txBody>
          <a:bodyPr wrap="square" lIns="0" tIns="0" rIns="0" bIns="0">
            <a:spAutoFit/>
          </a:bodyPr>
          <a:lstStyle/>
          <a:p>
            <a:pPr algn="l">
              <a:lnSpc>
                <a:spcPct val="100000"/>
              </a:lnSpc>
            </a:pP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求</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1 </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 0</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的</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最短路径长度：</a:t>
            </a:r>
            <a:endPar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endParaRPr>
          </a:p>
        </p:txBody>
      </p:sp>
      <p:sp>
        <p:nvSpPr>
          <p:cNvPr id="7" name="文本框 6"/>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charset="-122"/>
                <a:ea typeface="微软雅黑" panose="020B0503020204020204" charset="-122"/>
                <a:cs typeface="Arial" panose="020B0604020202020204"/>
              </a:rPr>
              <a:t>示例</a:t>
            </a:r>
            <a:endParaRPr lang="zh-CN" altLang="en-US" sz="2400" dirty="0">
              <a:solidFill>
                <a:schemeClr val="accent1"/>
              </a:solidFill>
              <a:latin typeface="微软雅黑" panose="020B0503020204020204" charset="-122"/>
              <a:ea typeface="微软雅黑" panose="020B0503020204020204"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93543"/>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3" grpId="0" bldLvl="0" animBg="1"/>
      <p:bldP spid="5" grpId="0" bldLvl="0" animBg="1"/>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3" name="Text Box 7"/>
          <p:cNvSpPr txBox="1">
            <a:spLocks noChangeArrowheads="1"/>
          </p:cNvSpPr>
          <p:nvPr>
            <p:custDataLst>
              <p:tags r:id="rId1"/>
            </p:custDataLst>
          </p:nvPr>
        </p:nvSpPr>
        <p:spPr bwMode="auto">
          <a:xfrm>
            <a:off x="4405258" y="4861561"/>
            <a:ext cx="3214710" cy="1091565"/>
          </a:xfrm>
          <a:prstGeom prst="rect">
            <a:avLst/>
          </a:prstGeom>
          <a:solidFill>
            <a:schemeClr val="lt1"/>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a:lnSpc>
                <a:spcPts val="2600"/>
              </a:lnSpc>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path[1][0]=2</a:t>
            </a:r>
          </a:p>
          <a:p>
            <a:pPr>
              <a:lnSpc>
                <a:spcPts val="2600"/>
              </a:lnSpc>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path[1][2]=3</a:t>
            </a:r>
          </a:p>
          <a:p>
            <a:pPr>
              <a:lnSpc>
                <a:spcPts val="2600"/>
              </a:lnSpc>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path[1][3]=1</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（找到起点）</a:t>
            </a:r>
          </a:p>
        </p:txBody>
      </p:sp>
      <p:graphicFrame>
        <p:nvGraphicFramePr>
          <p:cNvPr id="8" name="表格 7"/>
          <p:cNvGraphicFramePr>
            <a:graphicFrameLocks noGrp="1"/>
          </p:cNvGraphicFramePr>
          <p:nvPr/>
        </p:nvGraphicFramePr>
        <p:xfrm>
          <a:off x="4405259" y="1718289"/>
          <a:ext cx="6786611" cy="2286015"/>
        </p:xfrm>
        <a:graphic>
          <a:graphicData uri="http://schemas.openxmlformats.org/drawingml/2006/table">
            <a:tbl>
              <a:tblPr/>
              <a:tblGrid>
                <a:gridCol w="814393">
                  <a:extLst>
                    <a:ext uri="{9D8B030D-6E8A-4147-A177-3AD203B41FA5}">
                      <a16:colId xmlns:a16="http://schemas.microsoft.com/office/drawing/2014/main" val="20000"/>
                    </a:ext>
                  </a:extLst>
                </a:gridCol>
                <a:gridCol w="881354">
                  <a:extLst>
                    <a:ext uri="{9D8B030D-6E8A-4147-A177-3AD203B41FA5}">
                      <a16:colId xmlns:a16="http://schemas.microsoft.com/office/drawing/2014/main" val="20001"/>
                    </a:ext>
                  </a:extLst>
                </a:gridCol>
                <a:gridCol w="847874">
                  <a:extLst>
                    <a:ext uri="{9D8B030D-6E8A-4147-A177-3AD203B41FA5}">
                      <a16:colId xmlns:a16="http://schemas.microsoft.com/office/drawing/2014/main" val="20002"/>
                    </a:ext>
                  </a:extLst>
                </a:gridCol>
                <a:gridCol w="847874">
                  <a:extLst>
                    <a:ext uri="{9D8B030D-6E8A-4147-A177-3AD203B41FA5}">
                      <a16:colId xmlns:a16="http://schemas.microsoft.com/office/drawing/2014/main" val="20003"/>
                    </a:ext>
                  </a:extLst>
                </a:gridCol>
                <a:gridCol w="848779">
                  <a:extLst>
                    <a:ext uri="{9D8B030D-6E8A-4147-A177-3AD203B41FA5}">
                      <a16:colId xmlns:a16="http://schemas.microsoft.com/office/drawing/2014/main" val="20004"/>
                    </a:ext>
                  </a:extLst>
                </a:gridCol>
                <a:gridCol w="848779">
                  <a:extLst>
                    <a:ext uri="{9D8B030D-6E8A-4147-A177-3AD203B41FA5}">
                      <a16:colId xmlns:a16="http://schemas.microsoft.com/office/drawing/2014/main" val="20005"/>
                    </a:ext>
                  </a:extLst>
                </a:gridCol>
                <a:gridCol w="848779">
                  <a:extLst>
                    <a:ext uri="{9D8B030D-6E8A-4147-A177-3AD203B41FA5}">
                      <a16:colId xmlns:a16="http://schemas.microsoft.com/office/drawing/2014/main" val="20006"/>
                    </a:ext>
                  </a:extLst>
                </a:gridCol>
                <a:gridCol w="848779">
                  <a:extLst>
                    <a:ext uri="{9D8B030D-6E8A-4147-A177-3AD203B41FA5}">
                      <a16:colId xmlns:a16="http://schemas.microsoft.com/office/drawing/2014/main" val="20007"/>
                    </a:ext>
                  </a:extLst>
                </a:gridCol>
              </a:tblGrid>
              <a:tr h="457203">
                <a:tc gridSpan="4">
                  <a:txBody>
                    <a:bodyPr/>
                    <a:lstStyle/>
                    <a:p>
                      <a:pPr indent="0" algn="ctr">
                        <a:lnSpc>
                          <a:spcPct val="150000"/>
                        </a:lnSpc>
                        <a:spcAft>
                          <a:spcPts val="0"/>
                        </a:spcAft>
                      </a:pPr>
                      <a:r>
                        <a:rPr lang="en-US" sz="1800" b="1" i="1" kern="100">
                          <a:solidFill>
                            <a:srgbClr val="525252"/>
                          </a:solidFill>
                          <a:latin typeface="微软雅黑" panose="020B0503020204020204" charset="-122"/>
                          <a:ea typeface="微软雅黑" panose="020B0503020204020204" charset="-122"/>
                          <a:cs typeface="Consolas" panose="020B0609020204030204" pitchFamily="49" charset="0"/>
                        </a:rPr>
                        <a:t>A</a:t>
                      </a:r>
                      <a:r>
                        <a:rPr lang="en-US" sz="1800" b="1" kern="100" baseline="-25000">
                          <a:solidFill>
                            <a:srgbClr val="525252"/>
                          </a:solidFill>
                          <a:latin typeface="微软雅黑" panose="020B0503020204020204" charset="-122"/>
                          <a:ea typeface="微软雅黑" panose="020B0503020204020204" charset="-122"/>
                          <a:cs typeface="Consolas" panose="020B0609020204030204" pitchFamily="49" charset="0"/>
                        </a:rPr>
                        <a:t>3</a:t>
                      </a:r>
                      <a:endParaRPr lang="zh-CN" sz="1800" b="1" kern="100">
                        <a:solidFill>
                          <a:srgbClr val="525252"/>
                        </a:solidFill>
                        <a:latin typeface="微软雅黑" panose="020B0503020204020204" charset="-122"/>
                        <a:ea typeface="微软雅黑" panose="020B0503020204020204"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path</a:t>
                      </a:r>
                      <a:r>
                        <a:rPr lang="en-US" sz="1800" b="1" kern="100" baseline="-25000">
                          <a:solidFill>
                            <a:srgbClr val="525252"/>
                          </a:solidFill>
                          <a:latin typeface="微软雅黑" panose="020B0503020204020204" charset="-122"/>
                          <a:ea typeface="微软雅黑" panose="020B0503020204020204" charset="-122"/>
                          <a:cs typeface="Consolas" panose="020B0609020204030204" pitchFamily="49" charset="0"/>
                        </a:rPr>
                        <a:t>3</a:t>
                      </a:r>
                      <a:endParaRPr lang="zh-CN" sz="1800" b="1" kern="100">
                        <a:solidFill>
                          <a:srgbClr val="525252"/>
                        </a:solidFill>
                        <a:latin typeface="微软雅黑" panose="020B0503020204020204" charset="-122"/>
                        <a:ea typeface="微软雅黑" panose="020B0503020204020204" charset="-122"/>
                        <a:cs typeface="Consolas" panose="020B0609020204030204" pitchFamily="49" charset="0"/>
                      </a:endParaRP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57203">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7</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7203">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indent="0" algn="ctr">
                        <a:lnSpc>
                          <a:spcPct val="150000"/>
                        </a:lnSpc>
                        <a:spcAft>
                          <a:spcPts val="0"/>
                        </a:spcAft>
                      </a:pPr>
                      <a:r>
                        <a:rPr lang="en-US" sz="1800" b="1" kern="100" dirty="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57203">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7203">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dirty="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extBox 3"/>
          <p:cNvSpPr txBox="1"/>
          <p:nvPr/>
        </p:nvSpPr>
        <p:spPr>
          <a:xfrm>
            <a:off x="4262382" y="4275549"/>
            <a:ext cx="3429024" cy="398780"/>
          </a:xfrm>
          <a:prstGeom prst="rect">
            <a:avLst/>
          </a:prstGeom>
          <a:noFill/>
        </p:spPr>
        <p:txBody>
          <a:bodyPr wrap="square" rtlCol="0">
            <a:spAutoFit/>
          </a:bodyPr>
          <a:lstStyle/>
          <a:p>
            <a:pPr algn="l">
              <a:lnSpc>
                <a:spcPct val="100000"/>
              </a:lnSpc>
            </a:pP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求</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1</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 </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 0</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的</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最短路径：</a:t>
            </a:r>
            <a:endPar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endParaRPr>
          </a:p>
        </p:txBody>
      </p:sp>
      <p:sp>
        <p:nvSpPr>
          <p:cNvPr id="5" name="TextBox 4"/>
          <p:cNvSpPr txBox="1"/>
          <p:nvPr/>
        </p:nvSpPr>
        <p:spPr>
          <a:xfrm>
            <a:off x="8262910" y="5004436"/>
            <a:ext cx="3929090" cy="1014730"/>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得到的顶点序列为</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0</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3</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1</a:t>
            </a:r>
          </a:p>
          <a:p>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顶点</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到</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0</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的最短路径为</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1→3→2→0</a:t>
            </a:r>
          </a:p>
        </p:txBody>
      </p:sp>
      <p:sp>
        <p:nvSpPr>
          <p:cNvPr id="6" name="右箭头 5"/>
          <p:cNvSpPr/>
          <p:nvPr>
            <p:custDataLst>
              <p:tags r:id="rId2"/>
            </p:custDataLst>
          </p:nvPr>
        </p:nvSpPr>
        <p:spPr>
          <a:xfrm>
            <a:off x="7691406" y="5218750"/>
            <a:ext cx="428628" cy="318450"/>
          </a:xfrm>
          <a:prstGeom prst="right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lt1"/>
              </a:solidFill>
            </a:endParaRPr>
          </a:p>
        </p:txBody>
      </p:sp>
      <p:sp>
        <p:nvSpPr>
          <p:cNvPr id="9" name="文本框 8"/>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charset="-122"/>
                <a:ea typeface="微软雅黑" panose="020B0503020204020204" charset="-122"/>
                <a:cs typeface="Arial" panose="020B0604020202020204"/>
              </a:rPr>
              <a:t>示例</a:t>
            </a:r>
            <a:endParaRPr lang="zh-CN" altLang="en-US" sz="2400" dirty="0">
              <a:solidFill>
                <a:schemeClr val="accent1"/>
              </a:solidFill>
              <a:latin typeface="微软雅黑" panose="020B0503020204020204" charset="-122"/>
              <a:ea typeface="微软雅黑" panose="020B0503020204020204" charset="-122"/>
              <a:cs typeface="Arial" panose="020B0604020202020204"/>
            </a:endParaRPr>
          </a:p>
        </p:txBody>
      </p:sp>
      <p:pic>
        <p:nvPicPr>
          <p:cNvPr id="3" name="图片 2" descr="卡通人物&#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83349" y="2463255"/>
            <a:ext cx="3500438" cy="34909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9354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3" grpId="0" bldLvl="0" animBg="1"/>
      <p:bldP spid="4" grpId="0"/>
      <p:bldP spid="5" grpId="0"/>
      <p:bldP spid="6" grpId="0" bldLvl="0" animBg="1"/>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19" name="Rectangle 27"/>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6" name="TextBox 5"/>
          <p:cNvSpPr txBox="1"/>
          <p:nvPr>
            <p:custDataLst>
              <p:tags r:id="rId2"/>
            </p:custDataLst>
          </p:nvPr>
        </p:nvSpPr>
        <p:spPr>
          <a:xfrm>
            <a:off x="1321262" y="1919986"/>
            <a:ext cx="10271297" cy="4903470"/>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0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50000"/>
              </a:lnSpc>
            </a:pPr>
            <a:r>
              <a:rPr lang="en-US" altLang="zh-CN" dirty="0">
                <a:solidFill>
                  <a:srgbClr val="000000"/>
                </a:solidFill>
                <a:latin typeface="微软雅黑" panose="020B0503020204020204" charset="-122"/>
                <a:ea typeface="微软雅黑" panose="020B0503020204020204" charset="-122"/>
              </a:rPr>
              <a:t>def Floyd(g):           	             	#</a:t>
            </a:r>
            <a:r>
              <a:rPr lang="zh-CN" altLang="zh-CN" dirty="0">
                <a:solidFill>
                  <a:srgbClr val="000000"/>
                </a:solidFill>
                <a:latin typeface="微软雅黑" panose="020B0503020204020204" charset="-122"/>
                <a:ea typeface="微软雅黑" panose="020B0503020204020204" charset="-122"/>
              </a:rPr>
              <a:t>输出所有两个顶点之间的最短路径</a:t>
            </a:r>
          </a:p>
          <a:p>
            <a:pPr>
              <a:lnSpc>
                <a:spcPct val="150000"/>
              </a:lnSpc>
            </a:pPr>
            <a:r>
              <a:rPr lang="en-US" altLang="zh-CN" dirty="0">
                <a:solidFill>
                  <a:srgbClr val="000000"/>
                </a:solidFill>
                <a:latin typeface="微软雅黑" panose="020B0503020204020204" charset="-122"/>
                <a:ea typeface="微软雅黑" panose="020B0503020204020204" charset="-122"/>
              </a:rPr>
              <a:t>  A=[[0]*MAXV for i in range(MAXV)]   	#</a:t>
            </a:r>
            <a:r>
              <a:rPr lang="zh-CN" altLang="zh-CN" dirty="0">
                <a:solidFill>
                  <a:srgbClr val="000000"/>
                </a:solidFill>
                <a:latin typeface="微软雅黑" panose="020B0503020204020204" charset="-122"/>
                <a:ea typeface="微软雅黑" panose="020B0503020204020204" charset="-122"/>
              </a:rPr>
              <a:t>建立</a:t>
            </a:r>
            <a:r>
              <a:rPr lang="en-US" altLang="zh-CN" dirty="0">
                <a:solidFill>
                  <a:srgbClr val="000000"/>
                </a:solidFill>
                <a:latin typeface="微软雅黑" panose="020B0503020204020204" charset="-122"/>
                <a:ea typeface="微软雅黑" panose="020B0503020204020204" charset="-122"/>
              </a:rPr>
              <a:t>A</a:t>
            </a:r>
            <a:r>
              <a:rPr lang="zh-CN" altLang="zh-CN" dirty="0">
                <a:solidFill>
                  <a:srgbClr val="000000"/>
                </a:solidFill>
                <a:latin typeface="微软雅黑" panose="020B0503020204020204" charset="-122"/>
                <a:ea typeface="微软雅黑" panose="020B0503020204020204" charset="-122"/>
              </a:rPr>
              <a:t>数组</a:t>
            </a:r>
          </a:p>
          <a:p>
            <a:pPr>
              <a:lnSpc>
                <a:spcPct val="150000"/>
              </a:lnSpc>
            </a:pPr>
            <a:r>
              <a:rPr lang="en-US" altLang="zh-CN" dirty="0">
                <a:solidFill>
                  <a:srgbClr val="000000"/>
                </a:solidFill>
                <a:latin typeface="微软雅黑" panose="020B0503020204020204" charset="-122"/>
                <a:ea typeface="微软雅黑" panose="020B0503020204020204" charset="-122"/>
              </a:rPr>
              <a:t>  path=[[0]*MAXV for i in range(MAXV)] 	#</a:t>
            </a:r>
            <a:r>
              <a:rPr lang="zh-CN" altLang="zh-CN" dirty="0">
                <a:solidFill>
                  <a:srgbClr val="000000"/>
                </a:solidFill>
                <a:latin typeface="微软雅黑" panose="020B0503020204020204" charset="-122"/>
                <a:ea typeface="微软雅黑" panose="020B0503020204020204" charset="-122"/>
              </a:rPr>
              <a:t>建立</a:t>
            </a:r>
            <a:r>
              <a:rPr lang="en-US" altLang="zh-CN" dirty="0">
                <a:solidFill>
                  <a:srgbClr val="000000"/>
                </a:solidFill>
                <a:latin typeface="微软雅黑" panose="020B0503020204020204" charset="-122"/>
                <a:ea typeface="微软雅黑" panose="020B0503020204020204" charset="-122"/>
              </a:rPr>
              <a:t>path</a:t>
            </a:r>
            <a:r>
              <a:rPr lang="zh-CN" altLang="zh-CN" dirty="0">
                <a:solidFill>
                  <a:srgbClr val="000000"/>
                </a:solidFill>
                <a:latin typeface="微软雅黑" panose="020B0503020204020204" charset="-122"/>
                <a:ea typeface="微软雅黑" panose="020B0503020204020204" charset="-122"/>
              </a:rPr>
              <a:t>数组</a:t>
            </a:r>
          </a:p>
          <a:p>
            <a:pPr>
              <a:lnSpc>
                <a:spcPct val="150000"/>
              </a:lnSpc>
            </a:pPr>
            <a:r>
              <a:rPr lang="en-US" altLang="zh-CN" dirty="0">
                <a:solidFill>
                  <a:srgbClr val="000000"/>
                </a:solidFill>
                <a:latin typeface="微软雅黑" panose="020B0503020204020204" charset="-122"/>
                <a:ea typeface="微软雅黑" panose="020B0503020204020204" charset="-122"/>
              </a:rPr>
              <a:t>  for i in range(</a:t>
            </a:r>
            <a:r>
              <a:rPr lang="en-US" altLang="zh-CN" dirty="0" err="1">
                <a:solidFill>
                  <a:srgbClr val="000000"/>
                </a:solidFill>
                <a:latin typeface="微软雅黑" panose="020B0503020204020204" charset="-122"/>
                <a:ea typeface="微软雅黑" panose="020B0503020204020204" charset="-122"/>
              </a:rPr>
              <a:t>g.n</a:t>
            </a:r>
            <a:r>
              <a:rPr lang="en-US" altLang="zh-CN" dirty="0">
                <a:solidFill>
                  <a:srgbClr val="000000"/>
                </a:solidFill>
                <a:latin typeface="微软雅黑" panose="020B0503020204020204" charset="-122"/>
                <a:ea typeface="微软雅黑" panose="020B0503020204020204" charset="-122"/>
              </a:rPr>
              <a:t>):		       #</a:t>
            </a:r>
            <a:r>
              <a:rPr lang="zh-CN" altLang="zh-CN" dirty="0">
                <a:solidFill>
                  <a:srgbClr val="000000"/>
                </a:solidFill>
                <a:latin typeface="微软雅黑" panose="020B0503020204020204" charset="-122"/>
                <a:ea typeface="微软雅黑" panose="020B0503020204020204" charset="-122"/>
              </a:rPr>
              <a:t>给数组</a:t>
            </a:r>
            <a:r>
              <a:rPr lang="en-US" altLang="zh-CN" dirty="0">
                <a:solidFill>
                  <a:srgbClr val="000000"/>
                </a:solidFill>
                <a:latin typeface="微软雅黑" panose="020B0503020204020204" charset="-122"/>
                <a:ea typeface="微软雅黑" panose="020B0503020204020204" charset="-122"/>
              </a:rPr>
              <a:t>A</a:t>
            </a:r>
            <a:r>
              <a:rPr lang="zh-CN" altLang="zh-CN" dirty="0">
                <a:solidFill>
                  <a:srgbClr val="000000"/>
                </a:solidFill>
                <a:latin typeface="微软雅黑" panose="020B0503020204020204" charset="-122"/>
                <a:ea typeface="微软雅黑" panose="020B0503020204020204" charset="-122"/>
              </a:rPr>
              <a:t>和</a:t>
            </a:r>
            <a:r>
              <a:rPr lang="en-US" altLang="zh-CN" dirty="0">
                <a:solidFill>
                  <a:srgbClr val="000000"/>
                </a:solidFill>
                <a:latin typeface="微软雅黑" panose="020B0503020204020204" charset="-122"/>
                <a:ea typeface="微软雅黑" panose="020B0503020204020204" charset="-122"/>
              </a:rPr>
              <a:t>path</a:t>
            </a:r>
            <a:r>
              <a:rPr lang="zh-CN" altLang="zh-CN" dirty="0">
                <a:solidFill>
                  <a:srgbClr val="000000"/>
                </a:solidFill>
                <a:latin typeface="微软雅黑" panose="020B0503020204020204" charset="-122"/>
                <a:ea typeface="微软雅黑" panose="020B0503020204020204" charset="-122"/>
              </a:rPr>
              <a:t>置初值即求</a:t>
            </a:r>
            <a:r>
              <a:rPr lang="en-US" altLang="zh-CN" dirty="0">
                <a:solidFill>
                  <a:srgbClr val="000000"/>
                </a:solidFill>
                <a:latin typeface="微软雅黑" panose="020B0503020204020204" charset="-122"/>
                <a:ea typeface="微软雅黑" panose="020B0503020204020204" charset="-122"/>
              </a:rPr>
              <a:t>A</a:t>
            </a:r>
            <a:r>
              <a:rPr lang="en-US" altLang="zh-CN" baseline="-25000" dirty="0">
                <a:solidFill>
                  <a:srgbClr val="000000"/>
                </a:solidFill>
                <a:latin typeface="微软雅黑" panose="020B0503020204020204" charset="-122"/>
                <a:ea typeface="微软雅黑" panose="020B0503020204020204" charset="-122"/>
              </a:rPr>
              <a:t>-1</a:t>
            </a:r>
            <a:r>
              <a:rPr lang="en-US" altLang="zh-CN" dirty="0">
                <a:solidFill>
                  <a:srgbClr val="000000"/>
                </a:solidFill>
                <a:latin typeface="微软雅黑" panose="020B0503020204020204" charset="-122"/>
                <a:ea typeface="微软雅黑" panose="020B0503020204020204" charset="-122"/>
              </a:rPr>
              <a:t>[i][j]</a:t>
            </a:r>
            <a:endParaRPr lang="zh-CN" altLang="zh-CN" dirty="0">
              <a:solidFill>
                <a:srgbClr val="000000"/>
              </a:solidFill>
              <a:latin typeface="微软雅黑" panose="020B0503020204020204" charset="-122"/>
              <a:ea typeface="微软雅黑" panose="020B0503020204020204" charset="-122"/>
            </a:endParaRPr>
          </a:p>
          <a:p>
            <a:pPr>
              <a:lnSpc>
                <a:spcPct val="150000"/>
              </a:lnSpc>
            </a:pPr>
            <a:r>
              <a:rPr lang="en-US" altLang="zh-CN" dirty="0">
                <a:solidFill>
                  <a:srgbClr val="000000"/>
                </a:solidFill>
                <a:latin typeface="微软雅黑" panose="020B0503020204020204" charset="-122"/>
                <a:ea typeface="微软雅黑" panose="020B0503020204020204" charset="-122"/>
              </a:rPr>
              <a:t>    for j in range(</a:t>
            </a:r>
            <a:r>
              <a:rPr lang="en-US" altLang="zh-CN" dirty="0" err="1">
                <a:solidFill>
                  <a:srgbClr val="000000"/>
                </a:solidFill>
                <a:latin typeface="微软雅黑" panose="020B0503020204020204" charset="-122"/>
                <a:ea typeface="微软雅黑" panose="020B0503020204020204" charset="-122"/>
              </a:rPr>
              <a:t>g.n</a:t>
            </a:r>
            <a:r>
              <a:rPr lang="en-US" altLang="zh-CN" dirty="0">
                <a:solidFill>
                  <a:srgbClr val="000000"/>
                </a:solidFill>
                <a:latin typeface="微软雅黑" panose="020B0503020204020204" charset="-122"/>
                <a:ea typeface="微软雅黑" panose="020B0503020204020204" charset="-122"/>
              </a:rPr>
              <a:t>): </a:t>
            </a:r>
            <a:endParaRPr lang="zh-CN" altLang="zh-CN" dirty="0">
              <a:solidFill>
                <a:srgbClr val="000000"/>
              </a:solidFill>
              <a:latin typeface="微软雅黑" panose="020B0503020204020204" charset="-122"/>
              <a:ea typeface="微软雅黑" panose="020B0503020204020204" charset="-122"/>
            </a:endParaRPr>
          </a:p>
          <a:p>
            <a:pPr>
              <a:lnSpc>
                <a:spcPct val="150000"/>
              </a:lnSpc>
            </a:pPr>
            <a:r>
              <a:rPr lang="en-US" altLang="zh-CN" dirty="0">
                <a:solidFill>
                  <a:srgbClr val="000000"/>
                </a:solidFill>
                <a:latin typeface="微软雅黑" panose="020B0503020204020204" charset="-122"/>
                <a:ea typeface="微软雅黑" panose="020B0503020204020204" charset="-122"/>
              </a:rPr>
              <a:t>      A[i][j]=</a:t>
            </a:r>
            <a:r>
              <a:rPr lang="en-US" altLang="zh-CN" dirty="0" err="1">
                <a:solidFill>
                  <a:srgbClr val="000000"/>
                </a:solidFill>
                <a:latin typeface="微软雅黑" panose="020B0503020204020204" charset="-122"/>
                <a:ea typeface="微软雅黑" panose="020B0503020204020204" charset="-122"/>
              </a:rPr>
              <a:t>g.edges</a:t>
            </a:r>
            <a:r>
              <a:rPr lang="en-US" altLang="zh-CN" dirty="0">
                <a:solidFill>
                  <a:srgbClr val="000000"/>
                </a:solidFill>
                <a:latin typeface="微软雅黑" panose="020B0503020204020204" charset="-122"/>
                <a:ea typeface="微软雅黑" panose="020B0503020204020204" charset="-122"/>
              </a:rPr>
              <a:t>[i][j]</a:t>
            </a:r>
            <a:endParaRPr lang="zh-CN" altLang="zh-CN" dirty="0">
              <a:solidFill>
                <a:srgbClr val="000000"/>
              </a:solidFill>
              <a:latin typeface="微软雅黑" panose="020B0503020204020204" charset="-122"/>
              <a:ea typeface="微软雅黑" panose="020B0503020204020204" charset="-122"/>
            </a:endParaRPr>
          </a:p>
          <a:p>
            <a:pPr>
              <a:lnSpc>
                <a:spcPct val="150000"/>
              </a:lnSpc>
            </a:pPr>
            <a:r>
              <a:rPr lang="en-US" altLang="zh-CN" dirty="0">
                <a:solidFill>
                  <a:srgbClr val="000000"/>
                </a:solidFill>
                <a:latin typeface="微软雅黑" panose="020B0503020204020204" charset="-122"/>
                <a:ea typeface="微软雅黑" panose="020B0503020204020204" charset="-122"/>
              </a:rPr>
              <a:t>      if i!=j and </a:t>
            </a:r>
            <a:r>
              <a:rPr lang="en-US" altLang="zh-CN" dirty="0" err="1">
                <a:solidFill>
                  <a:srgbClr val="000000"/>
                </a:solidFill>
                <a:latin typeface="微软雅黑" panose="020B0503020204020204" charset="-122"/>
                <a:ea typeface="微软雅黑" panose="020B0503020204020204" charset="-122"/>
              </a:rPr>
              <a:t>g.edges</a:t>
            </a:r>
            <a:r>
              <a:rPr lang="en-US" altLang="zh-CN" dirty="0">
                <a:solidFill>
                  <a:srgbClr val="000000"/>
                </a:solidFill>
                <a:latin typeface="微软雅黑" panose="020B0503020204020204" charset="-122"/>
                <a:ea typeface="微软雅黑" panose="020B0503020204020204" charset="-122"/>
              </a:rPr>
              <a:t>[i][j]&lt;INF:</a:t>
            </a:r>
            <a:endParaRPr lang="zh-CN" altLang="zh-CN" dirty="0">
              <a:solidFill>
                <a:srgbClr val="000000"/>
              </a:solidFill>
              <a:latin typeface="微软雅黑" panose="020B0503020204020204" charset="-122"/>
              <a:ea typeface="微软雅黑" panose="020B0503020204020204" charset="-122"/>
            </a:endParaRPr>
          </a:p>
          <a:p>
            <a:pPr>
              <a:lnSpc>
                <a:spcPct val="150000"/>
              </a:lnSpc>
            </a:pPr>
            <a:r>
              <a:rPr lang="en-US" altLang="zh-CN" dirty="0">
                <a:solidFill>
                  <a:srgbClr val="000000"/>
                </a:solidFill>
                <a:latin typeface="微软雅黑" panose="020B0503020204020204" charset="-122"/>
                <a:ea typeface="微软雅黑" panose="020B0503020204020204" charset="-122"/>
              </a:rPr>
              <a:t>         path[i][j]=i			       #i</a:t>
            </a:r>
            <a:r>
              <a:rPr lang="zh-CN" altLang="zh-CN" dirty="0">
                <a:solidFill>
                  <a:srgbClr val="000000"/>
                </a:solidFill>
                <a:latin typeface="微软雅黑" panose="020B0503020204020204" charset="-122"/>
                <a:ea typeface="微软雅黑" panose="020B0503020204020204" charset="-122"/>
              </a:rPr>
              <a:t>和</a:t>
            </a:r>
            <a:r>
              <a:rPr lang="en-US" altLang="zh-CN" dirty="0">
                <a:solidFill>
                  <a:srgbClr val="000000"/>
                </a:solidFill>
                <a:latin typeface="微软雅黑" panose="020B0503020204020204" charset="-122"/>
                <a:ea typeface="微软雅黑" panose="020B0503020204020204" charset="-122"/>
              </a:rPr>
              <a:t>j</a:t>
            </a:r>
            <a:r>
              <a:rPr lang="zh-CN" altLang="zh-CN" dirty="0">
                <a:solidFill>
                  <a:srgbClr val="000000"/>
                </a:solidFill>
                <a:latin typeface="微软雅黑" panose="020B0503020204020204" charset="-122"/>
                <a:ea typeface="微软雅黑" panose="020B0503020204020204" charset="-122"/>
              </a:rPr>
              <a:t>顶点之间有边时</a:t>
            </a:r>
          </a:p>
          <a:p>
            <a:pPr>
              <a:lnSpc>
                <a:spcPct val="150000"/>
              </a:lnSpc>
            </a:pPr>
            <a:r>
              <a:rPr lang="en-US" altLang="zh-CN" dirty="0">
                <a:solidFill>
                  <a:srgbClr val="000000"/>
                </a:solidFill>
                <a:latin typeface="微软雅黑" panose="020B0503020204020204" charset="-122"/>
                <a:ea typeface="微软雅黑" panose="020B0503020204020204" charset="-122"/>
              </a:rPr>
              <a:t>      else:	</a:t>
            </a:r>
            <a:endParaRPr lang="zh-CN" altLang="zh-CN" dirty="0">
              <a:solidFill>
                <a:srgbClr val="000000"/>
              </a:solidFill>
              <a:latin typeface="微软雅黑" panose="020B0503020204020204" charset="-122"/>
              <a:ea typeface="微软雅黑" panose="020B0503020204020204" charset="-122"/>
            </a:endParaRPr>
          </a:p>
          <a:p>
            <a:pPr>
              <a:lnSpc>
                <a:spcPct val="150000"/>
              </a:lnSpc>
            </a:pPr>
            <a:r>
              <a:rPr lang="en-US" altLang="zh-CN" dirty="0">
                <a:solidFill>
                  <a:srgbClr val="000000"/>
                </a:solidFill>
                <a:latin typeface="微软雅黑" panose="020B0503020204020204" charset="-122"/>
                <a:ea typeface="微软雅黑" panose="020B0503020204020204" charset="-122"/>
              </a:rPr>
              <a:t>      	 path[i][j]=-1			       #i</a:t>
            </a:r>
            <a:r>
              <a:rPr lang="zh-CN" altLang="zh-CN" dirty="0">
                <a:solidFill>
                  <a:srgbClr val="000000"/>
                </a:solidFill>
                <a:latin typeface="微软雅黑" panose="020B0503020204020204" charset="-122"/>
                <a:ea typeface="微软雅黑" panose="020B0503020204020204" charset="-122"/>
              </a:rPr>
              <a:t>和</a:t>
            </a:r>
            <a:r>
              <a:rPr lang="en-US" altLang="zh-CN" dirty="0">
                <a:solidFill>
                  <a:srgbClr val="000000"/>
                </a:solidFill>
                <a:latin typeface="微软雅黑" panose="020B0503020204020204" charset="-122"/>
                <a:ea typeface="微软雅黑" panose="020B0503020204020204" charset="-122"/>
              </a:rPr>
              <a:t>j</a:t>
            </a:r>
            <a:r>
              <a:rPr lang="zh-CN" altLang="zh-CN" dirty="0">
                <a:solidFill>
                  <a:srgbClr val="000000"/>
                </a:solidFill>
                <a:latin typeface="微软雅黑" panose="020B0503020204020204" charset="-122"/>
                <a:ea typeface="微软雅黑" panose="020B0503020204020204" charset="-122"/>
              </a:rPr>
              <a:t>顶点之间没有边时</a:t>
            </a:r>
          </a:p>
        </p:txBody>
      </p:sp>
      <p:grpSp>
        <p:nvGrpSpPr>
          <p:cNvPr id="8" name="组合 7"/>
          <p:cNvGrpSpPr/>
          <p:nvPr/>
        </p:nvGrpSpPr>
        <p:grpSpPr>
          <a:xfrm>
            <a:off x="1450483" y="1342613"/>
            <a:ext cx="3003532" cy="517274"/>
            <a:chOff x="1396241" y="2304668"/>
            <a:chExt cx="1965167" cy="480002"/>
          </a:xfrm>
        </p:grpSpPr>
        <p:sp>
          <p:nvSpPr>
            <p:cNvPr id="9" name="矩形: 圆角 8"/>
            <p:cNvSpPr/>
            <p:nvPr>
              <p:custDataLst>
                <p:tags r:id="rId3"/>
              </p:custDataLst>
            </p:nvPr>
          </p:nvSpPr>
          <p:spPr>
            <a:xfrm>
              <a:off x="1396241" y="2304668"/>
              <a:ext cx="1965167"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0" name="文本框 9"/>
            <p:cNvSpPr txBox="1"/>
            <p:nvPr>
              <p:custDataLst>
                <p:tags r:id="rId4"/>
              </p:custDataLst>
            </p:nvPr>
          </p:nvSpPr>
          <p:spPr>
            <a:xfrm>
              <a:off x="1433295" y="2360437"/>
              <a:ext cx="1853232" cy="370046"/>
            </a:xfrm>
            <a:prstGeom prst="rect">
              <a:avLst/>
            </a:prstGeom>
            <a:noFill/>
          </p:spPr>
          <p:txBody>
            <a:bodyPr wrap="square" rtlCol="0">
              <a:spAutoFit/>
            </a:bodyPr>
            <a:lstStyle/>
            <a:p>
              <a:pPr algn="ctr"/>
              <a:r>
                <a:rPr lang="en-US" altLang="zh-CN" sz="2000" b="1">
                  <a:solidFill>
                    <a:schemeClr val="lt1"/>
                  </a:solidFill>
                  <a:latin typeface="微软雅黑" panose="020B0503020204020204" charset="-122"/>
                  <a:ea typeface="微软雅黑" panose="020B0503020204020204" charset="-122"/>
                </a:rPr>
                <a:t>2. </a:t>
              </a:r>
              <a:r>
                <a:rPr lang="zh-CN" altLang="en-US" sz="2000" b="1">
                  <a:solidFill>
                    <a:schemeClr val="lt1"/>
                  </a:solidFill>
                  <a:latin typeface="微软雅黑" panose="020B0503020204020204" charset="-122"/>
                  <a:ea typeface="微软雅黑" panose="020B0503020204020204" charset="-122"/>
                </a:rPr>
                <a:t>弗洛伊德算法设计</a:t>
              </a:r>
            </a:p>
          </p:txBody>
        </p:sp>
      </p:grpSp>
      <p:sp>
        <p:nvSpPr>
          <p:cNvPr id="11" name="文本框 10"/>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12"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7.6.3 </a:t>
            </a:r>
            <a:r>
              <a:rPr lang="zh-CN" altLang="en-US">
                <a:solidFill>
                  <a:srgbClr val="000000"/>
                </a:solidFill>
                <a:latin typeface="微软雅黑" panose="020B0503020204020204" charset="-122"/>
                <a:ea typeface="微软雅黑" panose="020B0503020204020204" charset="-122"/>
              </a:rPr>
              <a:t>弗洛伊德算法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500"/>
                            </p:stCondLst>
                            <p:childTnLst>
                              <p:par>
                                <p:cTn id="18" presetID="1" presetClass="entr" presetSubtype="0" fill="hold"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nodeType="after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
                                            <p:txEl>
                                              <p:pRg st="7" end="7"/>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卡通人物&#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88" y="1612900"/>
            <a:ext cx="3367088" cy="4648200"/>
          </a:xfrm>
          <a:prstGeom prst="rect">
            <a:avLst/>
          </a:prstGeom>
        </p:spPr>
      </p:pic>
      <p:sp>
        <p:nvSpPr>
          <p:cNvPr id="59419" name="Rectangle 27"/>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6" name="TextBox 5"/>
          <p:cNvSpPr txBox="1"/>
          <p:nvPr>
            <p:custDataLst>
              <p:tags r:id="rId2"/>
            </p:custDataLst>
          </p:nvPr>
        </p:nvSpPr>
        <p:spPr>
          <a:xfrm>
            <a:off x="3392276" y="2117391"/>
            <a:ext cx="8358246" cy="351853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dirty="0">
                <a:solidFill>
                  <a:srgbClr val="000000"/>
                </a:solidFill>
                <a:latin typeface="微软雅黑" panose="020B0503020204020204" charset="-122"/>
                <a:ea typeface="微软雅黑" panose="020B0503020204020204" charset="-122"/>
              </a:rPr>
              <a:t>for k in range(</a:t>
            </a:r>
            <a:r>
              <a:rPr lang="en-US" altLang="zh-CN" dirty="0" err="1">
                <a:solidFill>
                  <a:srgbClr val="000000"/>
                </a:solidFill>
                <a:latin typeface="微软雅黑" panose="020B0503020204020204" charset="-122"/>
                <a:ea typeface="微软雅黑" panose="020B0503020204020204" charset="-122"/>
              </a:rPr>
              <a:t>g.n</a:t>
            </a:r>
            <a:r>
              <a:rPr lang="en-US" altLang="zh-CN" dirty="0">
                <a:solidFill>
                  <a:srgbClr val="000000"/>
                </a:solidFill>
                <a:latin typeface="微软雅黑" panose="020B0503020204020204" charset="-122"/>
                <a:ea typeface="微软雅黑" panose="020B0503020204020204" charset="-122"/>
              </a:rPr>
              <a:t>):			       #</a:t>
            </a:r>
            <a:r>
              <a:rPr lang="zh-CN" altLang="zh-CN" dirty="0">
                <a:solidFill>
                  <a:srgbClr val="000000"/>
                </a:solidFill>
                <a:latin typeface="微软雅黑" panose="020B0503020204020204" charset="-122"/>
                <a:ea typeface="微软雅黑" panose="020B0503020204020204" charset="-122"/>
              </a:rPr>
              <a:t>求</a:t>
            </a:r>
            <a:r>
              <a:rPr lang="en-US" altLang="zh-CN" dirty="0">
                <a:solidFill>
                  <a:srgbClr val="000000"/>
                </a:solidFill>
                <a:latin typeface="微软雅黑" panose="020B0503020204020204" charset="-122"/>
                <a:ea typeface="微软雅黑" panose="020B0503020204020204" charset="-122"/>
              </a:rPr>
              <a:t>A</a:t>
            </a:r>
            <a:r>
              <a:rPr lang="en-US" altLang="zh-CN" baseline="-25000" dirty="0">
                <a:solidFill>
                  <a:srgbClr val="000000"/>
                </a:solidFill>
                <a:latin typeface="微软雅黑" panose="020B0503020204020204" charset="-122"/>
                <a:ea typeface="微软雅黑" panose="020B0503020204020204" charset="-122"/>
              </a:rPr>
              <a:t>k</a:t>
            </a:r>
            <a:r>
              <a:rPr lang="en-US" altLang="zh-CN" dirty="0">
                <a:solidFill>
                  <a:srgbClr val="000000"/>
                </a:solidFill>
                <a:latin typeface="微软雅黑" panose="020B0503020204020204" charset="-122"/>
                <a:ea typeface="微软雅黑" panose="020B0503020204020204" charset="-122"/>
              </a:rPr>
              <a:t>[i][j]</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for i in range(</a:t>
            </a:r>
            <a:r>
              <a:rPr lang="en-US" altLang="zh-CN" dirty="0" err="1">
                <a:solidFill>
                  <a:srgbClr val="000000"/>
                </a:solidFill>
                <a:latin typeface="微软雅黑" panose="020B0503020204020204" charset="-122"/>
                <a:ea typeface="微软雅黑" panose="020B0503020204020204" charset="-122"/>
              </a:rPr>
              <a:t>g.n</a:t>
            </a:r>
            <a:r>
              <a:rPr lang="en-US" altLang="zh-CN" dirty="0">
                <a:solidFill>
                  <a:srgbClr val="000000"/>
                </a:solidFill>
                <a:latin typeface="微软雅黑" panose="020B0503020204020204" charset="-122"/>
                <a:ea typeface="微软雅黑" panose="020B0503020204020204" charset="-122"/>
              </a:rPr>
              <a:t>):</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for j in range(</a:t>
            </a:r>
            <a:r>
              <a:rPr lang="en-US" altLang="zh-CN" dirty="0" err="1">
                <a:solidFill>
                  <a:srgbClr val="000000"/>
                </a:solidFill>
                <a:latin typeface="微软雅黑" panose="020B0503020204020204" charset="-122"/>
                <a:ea typeface="微软雅黑" panose="020B0503020204020204" charset="-122"/>
              </a:rPr>
              <a:t>g.n</a:t>
            </a:r>
            <a:r>
              <a:rPr lang="en-US" altLang="zh-CN" dirty="0">
                <a:solidFill>
                  <a:srgbClr val="000000"/>
                </a:solidFill>
                <a:latin typeface="微软雅黑" panose="020B0503020204020204" charset="-122"/>
                <a:ea typeface="微软雅黑" panose="020B0503020204020204" charset="-122"/>
              </a:rPr>
              <a:t>):</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if A[i][j]&gt;A[i][k]+A[k][j]:	</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A[i][j]=A[i][k]+A[k][j]</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path[i][j]=path[k][j]   	#</a:t>
            </a:r>
            <a:r>
              <a:rPr lang="zh-CN" altLang="zh-CN" dirty="0">
                <a:solidFill>
                  <a:srgbClr val="000000"/>
                </a:solidFill>
                <a:latin typeface="微软雅黑" panose="020B0503020204020204" charset="-122"/>
                <a:ea typeface="微软雅黑" panose="020B0503020204020204" charset="-122"/>
              </a:rPr>
              <a:t>修改最短路径</a:t>
            </a:r>
            <a:endParaRPr lang="en-US" altLang="zh-CN" dirty="0">
              <a:solidFill>
                <a:srgbClr val="000000"/>
              </a:solidFill>
              <a:latin typeface="微软雅黑" panose="020B0503020204020204" charset="-122"/>
              <a:ea typeface="微软雅黑" panose="020B0503020204020204" charset="-122"/>
            </a:endParaRPr>
          </a:p>
          <a:p>
            <a:r>
              <a:rPr lang="en-US" altLang="zh-CN" dirty="0" err="1">
                <a:solidFill>
                  <a:srgbClr val="000000"/>
                </a:solidFill>
                <a:latin typeface="微软雅黑" panose="020B0503020204020204" charset="-122"/>
                <a:ea typeface="微软雅黑" panose="020B0503020204020204" charset="-122"/>
              </a:rPr>
              <a:t>Dispath</a:t>
            </a:r>
            <a:r>
              <a:rPr lang="en-US" altLang="zh-CN" dirty="0">
                <a:solidFill>
                  <a:srgbClr val="000000"/>
                </a:solidFill>
                <a:latin typeface="微软雅黑" panose="020B0503020204020204" charset="-122"/>
                <a:ea typeface="微软雅黑" panose="020B0503020204020204" charset="-122"/>
              </a:rPr>
              <a:t>(</a:t>
            </a:r>
            <a:r>
              <a:rPr lang="en-US" altLang="zh-CN" dirty="0" err="1">
                <a:solidFill>
                  <a:srgbClr val="000000"/>
                </a:solidFill>
                <a:latin typeface="微软雅黑" panose="020B0503020204020204" charset="-122"/>
                <a:ea typeface="微软雅黑" panose="020B0503020204020204" charset="-122"/>
              </a:rPr>
              <a:t>A,path,g</a:t>
            </a:r>
            <a:r>
              <a:rPr lang="en-US" altLang="zh-CN" dirty="0">
                <a:solidFill>
                  <a:srgbClr val="000000"/>
                </a:solidFill>
                <a:latin typeface="微软雅黑" panose="020B0503020204020204" charset="-122"/>
                <a:ea typeface="微软雅黑" panose="020B0503020204020204" charset="-122"/>
              </a:rPr>
              <a:t>)			       #</a:t>
            </a:r>
            <a:r>
              <a:rPr lang="zh-CN" altLang="zh-CN" dirty="0">
                <a:solidFill>
                  <a:srgbClr val="000000"/>
                </a:solidFill>
                <a:latin typeface="微软雅黑" panose="020B0503020204020204" charset="-122"/>
                <a:ea typeface="微软雅黑" panose="020B0503020204020204" charset="-122"/>
              </a:rPr>
              <a:t>生成最短路径和长度</a:t>
            </a:r>
          </a:p>
        </p:txBody>
      </p:sp>
      <p:sp>
        <p:nvSpPr>
          <p:cNvPr id="5" name="文本框 4"/>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8"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7.6.3 </a:t>
            </a:r>
            <a:r>
              <a:rPr lang="zh-CN" altLang="en-US">
                <a:solidFill>
                  <a:srgbClr val="000000"/>
                </a:solidFill>
                <a:latin typeface="微软雅黑" panose="020B0503020204020204" charset="-122"/>
                <a:ea typeface="微软雅黑" panose="020B0503020204020204" charset="-122"/>
              </a:rPr>
              <a:t>弗洛伊德算法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Picture 1"/>
          <p:cNvPicPr>
            <a:picLocks noChangeAspect="1" noChangeArrowheads="1"/>
          </p:cNvPicPr>
          <p:nvPr>
            <p:custDataLst>
              <p:tags r:id="rId1"/>
            </p:custDataLst>
          </p:nvPr>
        </p:nvPicPr>
        <p:blipFill>
          <a:blip r:embed="rId4" cstate="print"/>
          <a:srcRect/>
          <a:stretch>
            <a:fillRect/>
          </a:stretch>
        </p:blipFill>
        <p:spPr bwMode="auto">
          <a:xfrm>
            <a:off x="8978954" y="1047600"/>
            <a:ext cx="1643651" cy="2082219"/>
          </a:xfrm>
          <a:prstGeom prst="rect">
            <a:avLst/>
          </a:prstGeom>
          <a:noFill/>
          <a:ln w="101600">
            <a:solidFill>
              <a:schemeClr val="lt2"/>
            </a:solidFill>
            <a:miter lim="800000"/>
            <a:headEnd/>
            <a:tailEnd/>
          </a:ln>
        </p:spPr>
      </p:pic>
      <p:sp>
        <p:nvSpPr>
          <p:cNvPr id="8" name="文本框 7"/>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7.6.2 </a:t>
            </a:r>
            <a:r>
              <a:rPr lang="zh-CN" altLang="en-US">
                <a:solidFill>
                  <a:srgbClr val="000000"/>
                </a:solidFill>
                <a:latin typeface="微软雅黑" panose="020B0503020204020204" charset="-122"/>
                <a:ea typeface="微软雅黑" panose="020B0503020204020204" charset="-122"/>
              </a:rPr>
              <a:t>狄克斯特拉算法</a:t>
            </a:r>
          </a:p>
        </p:txBody>
      </p:sp>
      <p:sp>
        <p:nvSpPr>
          <p:cNvPr id="10" name="TextBox 2"/>
          <p:cNvSpPr txBox="1"/>
          <p:nvPr>
            <p:custDataLst>
              <p:tags r:id="rId2"/>
            </p:custDataLst>
          </p:nvPr>
        </p:nvSpPr>
        <p:spPr>
          <a:xfrm>
            <a:off x="1791573" y="3464694"/>
            <a:ext cx="9171394" cy="3247390"/>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252095" indent="-252095">
              <a:spcBef>
                <a:spcPts val="600"/>
              </a:spcBef>
              <a:buFont typeface="Arial" panose="020B0604020202020204" pitchFamily="34" charset="0"/>
              <a:buChar char="•"/>
            </a:pP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提出“</a:t>
            </a:r>
            <a:r>
              <a:rPr lang="en-US" altLang="zh-CN" b="1" dirty="0" err="1">
                <a:solidFill>
                  <a:srgbClr val="000000"/>
                </a:solidFill>
                <a:latin typeface="微软雅黑" panose="020B0503020204020204" charset="-122"/>
                <a:ea typeface="微软雅黑" panose="020B0503020204020204" charset="-122"/>
                <a:cs typeface="Consolas" panose="020B0609020204030204" pitchFamily="49" charset="0"/>
              </a:rPr>
              <a:t>goto</a:t>
            </a: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有害论”</a:t>
            </a:r>
          </a:p>
          <a:p>
            <a:pPr marL="252095" indent="-252095">
              <a:spcBef>
                <a:spcPts val="600"/>
              </a:spcBef>
              <a:buFont typeface="Arial" panose="020B0604020202020204" pitchFamily="34" charset="0"/>
              <a:buChar char="•"/>
            </a:pP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提出信号量和</a:t>
            </a:r>
            <a:r>
              <a:rPr lang="en-US" altLang="zh-CN" b="1" dirty="0">
                <a:solidFill>
                  <a:srgbClr val="000000"/>
                </a:solidFill>
                <a:latin typeface="微软雅黑" panose="020B0503020204020204" charset="-122"/>
                <a:ea typeface="微软雅黑" panose="020B0503020204020204" charset="-122"/>
                <a:cs typeface="Consolas" panose="020B0609020204030204" pitchFamily="49" charset="0"/>
              </a:rPr>
              <a:t>PV</a:t>
            </a: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原语</a:t>
            </a:r>
          </a:p>
          <a:p>
            <a:pPr marL="252095" indent="-252095">
              <a:spcBef>
                <a:spcPts val="600"/>
              </a:spcBef>
              <a:buFont typeface="Arial" panose="020B0604020202020204" pitchFamily="34" charset="0"/>
              <a:buChar char="•"/>
            </a:pP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解决了“哲学家聚餐”问题</a:t>
            </a:r>
          </a:p>
          <a:p>
            <a:pPr marL="252095" indent="-252095">
              <a:spcBef>
                <a:spcPts val="600"/>
              </a:spcBef>
              <a:buFont typeface="Arial" panose="020B0604020202020204" pitchFamily="34" charset="0"/>
              <a:buChar char="•"/>
            </a:pPr>
            <a:r>
              <a:rPr lang="en-US" altLang="zh-CN" b="1" dirty="0">
                <a:solidFill>
                  <a:srgbClr val="000000"/>
                </a:solidFill>
                <a:latin typeface="微软雅黑" panose="020B0503020204020204" charset="-122"/>
                <a:ea typeface="微软雅黑" panose="020B0503020204020204" charset="-122"/>
                <a:cs typeface="Consolas" panose="020B0609020204030204" pitchFamily="49" charset="0"/>
              </a:rPr>
              <a:t>Dijkstra</a:t>
            </a: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最短路径算法和银行家算法的创造者</a:t>
            </a:r>
          </a:p>
          <a:p>
            <a:pPr marL="252095" indent="-252095">
              <a:spcBef>
                <a:spcPts val="600"/>
              </a:spcBef>
              <a:buFont typeface="Arial" panose="020B0604020202020204" pitchFamily="34" charset="0"/>
              <a:buChar char="•"/>
            </a:pP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第一个</a:t>
            </a:r>
            <a:r>
              <a:rPr lang="en-US" altLang="zh-CN" b="1" dirty="0">
                <a:solidFill>
                  <a:srgbClr val="000000"/>
                </a:solidFill>
                <a:latin typeface="微软雅黑" panose="020B0503020204020204" charset="-122"/>
                <a:ea typeface="微软雅黑" panose="020B0503020204020204" charset="-122"/>
                <a:cs typeface="Consolas" panose="020B0609020204030204" pitchFamily="49" charset="0"/>
              </a:rPr>
              <a:t>Algol 60</a:t>
            </a: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编译器的设计者和实现者</a:t>
            </a:r>
          </a:p>
          <a:p>
            <a:pPr marL="252095" indent="-252095">
              <a:spcBef>
                <a:spcPts val="600"/>
              </a:spcBef>
              <a:buFont typeface="Arial" panose="020B0604020202020204" pitchFamily="34" charset="0"/>
              <a:buChar char="•"/>
            </a:pPr>
            <a:r>
              <a:rPr lang="en-US" altLang="zh-CN" b="1" dirty="0">
                <a:solidFill>
                  <a:srgbClr val="000000"/>
                </a:solidFill>
                <a:latin typeface="微软雅黑" panose="020B0503020204020204" charset="-122"/>
                <a:ea typeface="微软雅黑" panose="020B0503020204020204" charset="-122"/>
                <a:cs typeface="Consolas" panose="020B0609020204030204" pitchFamily="49" charset="0"/>
              </a:rPr>
              <a:t>THE</a:t>
            </a: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操作系统的设计者和开发者</a:t>
            </a:r>
          </a:p>
          <a:p>
            <a:pPr marL="252095" indent="-252095">
              <a:spcBef>
                <a:spcPts val="600"/>
              </a:spcBef>
              <a:buFont typeface="Arial" panose="020B0604020202020204" pitchFamily="34" charset="0"/>
              <a:buChar char="•"/>
            </a:pPr>
            <a:r>
              <a:rPr lang="en-US" altLang="zh-CN" b="1" dirty="0">
                <a:solidFill>
                  <a:srgbClr val="000000"/>
                </a:solidFill>
                <a:latin typeface="微软雅黑" panose="020B0503020204020204" charset="-122"/>
                <a:ea typeface="微软雅黑" panose="020B0503020204020204" charset="-122"/>
                <a:cs typeface="Consolas" panose="020B0609020204030204" pitchFamily="49" charset="0"/>
              </a:rPr>
              <a:t>1972</a:t>
            </a: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年获得图灵奖</a:t>
            </a:r>
          </a:p>
          <a:p>
            <a:pPr marL="252095" indent="-252095">
              <a:spcBef>
                <a:spcPts val="600"/>
              </a:spcBef>
              <a:buFont typeface="Arial" panose="020B0604020202020204" pitchFamily="34" charset="0"/>
              <a:buChar char="•"/>
            </a:pP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与</a:t>
            </a:r>
            <a:r>
              <a:rPr lang="en-US" altLang="zh-CN" b="1" dirty="0" err="1">
                <a:solidFill>
                  <a:srgbClr val="000000"/>
                </a:solidFill>
                <a:latin typeface="微软雅黑" panose="020B0503020204020204" charset="-122"/>
                <a:ea typeface="微软雅黑" panose="020B0503020204020204" charset="-122"/>
                <a:cs typeface="Consolas" panose="020B0609020204030204" pitchFamily="49" charset="0"/>
              </a:rPr>
              <a:t>D.E.Knuth</a:t>
            </a: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并称为我们这个时代最伟大的计算机科学家的人，与癌症抗争多年，于</a:t>
            </a:r>
            <a:r>
              <a:rPr lang="en-US" altLang="zh-CN" b="1" dirty="0">
                <a:solidFill>
                  <a:srgbClr val="000000"/>
                </a:solidFill>
                <a:latin typeface="微软雅黑" panose="020B0503020204020204" charset="-122"/>
                <a:ea typeface="微软雅黑" panose="020B0503020204020204" charset="-122"/>
                <a:cs typeface="Consolas" panose="020B0609020204030204" pitchFamily="49" charset="0"/>
              </a:rPr>
              <a:t>2002</a:t>
            </a: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年</a:t>
            </a:r>
            <a:r>
              <a:rPr lang="en-US" altLang="zh-CN" b="1" dirty="0">
                <a:solidFill>
                  <a:srgbClr val="000000"/>
                </a:solidFill>
                <a:latin typeface="微软雅黑" panose="020B0503020204020204" charset="-122"/>
                <a:ea typeface="微软雅黑" panose="020B0503020204020204" charset="-122"/>
                <a:cs typeface="Consolas" panose="020B0609020204030204" pitchFamily="49" charset="0"/>
              </a:rPr>
              <a:t>8</a:t>
            </a: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月</a:t>
            </a:r>
            <a:r>
              <a:rPr lang="en-US" altLang="zh-CN" b="1" dirty="0">
                <a:solidFill>
                  <a:srgbClr val="000000"/>
                </a:solidFill>
                <a:latin typeface="微软雅黑" panose="020B0503020204020204" charset="-122"/>
                <a:ea typeface="微软雅黑" panose="020B0503020204020204" charset="-122"/>
                <a:cs typeface="Consolas" panose="020B0609020204030204" pitchFamily="49" charset="0"/>
              </a:rPr>
              <a:t>6</a:t>
            </a: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日在荷兰</a:t>
            </a:r>
            <a:r>
              <a:rPr lang="en-US" altLang="zh-CN" b="1" dirty="0" err="1">
                <a:solidFill>
                  <a:srgbClr val="000000"/>
                </a:solidFill>
                <a:latin typeface="微软雅黑" panose="020B0503020204020204" charset="-122"/>
                <a:ea typeface="微软雅黑" panose="020B0503020204020204" charset="-122"/>
                <a:cs typeface="Consolas" panose="020B0609020204030204" pitchFamily="49" charset="0"/>
              </a:rPr>
              <a:t>Nuenen</a:t>
            </a: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自己的家中去世，享年</a:t>
            </a:r>
            <a:r>
              <a:rPr lang="en-US" altLang="zh-CN" b="1" dirty="0">
                <a:solidFill>
                  <a:srgbClr val="000000"/>
                </a:solidFill>
                <a:latin typeface="微软雅黑" panose="020B0503020204020204" charset="-122"/>
                <a:ea typeface="微软雅黑" panose="020B0503020204020204" charset="-122"/>
                <a:cs typeface="Consolas" panose="020B0609020204030204" pitchFamily="49" charset="0"/>
              </a:rPr>
              <a:t>72</a:t>
            </a: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岁</a:t>
            </a:r>
          </a:p>
        </p:txBody>
      </p:sp>
      <p:sp>
        <p:nvSpPr>
          <p:cNvPr id="11" name="TextBox 3"/>
          <p:cNvSpPr txBox="1"/>
          <p:nvPr/>
        </p:nvSpPr>
        <p:spPr>
          <a:xfrm>
            <a:off x="1785310" y="1686451"/>
            <a:ext cx="3353285" cy="1245235"/>
          </a:xfrm>
          <a:prstGeom prst="rect">
            <a:avLst/>
          </a:prstGeom>
          <a:noFill/>
        </p:spPr>
        <p:txBody>
          <a:bodyPr wrap="square" rtlCol="0">
            <a:spAutoFit/>
          </a:bodyPr>
          <a:lstStyle/>
          <a:p>
            <a:pPr>
              <a:lnSpc>
                <a:spcPts val="3000"/>
              </a:lnSpc>
            </a:pPr>
            <a:r>
              <a:rPr lang="en-US" altLang="zh-CN" b="1" dirty="0" err="1">
                <a:solidFill>
                  <a:srgbClr val="000000"/>
                </a:solidFill>
                <a:latin typeface="微软雅黑" panose="020B0503020204020204" charset="-122"/>
                <a:ea typeface="微软雅黑" panose="020B0503020204020204" charset="-122"/>
                <a:cs typeface="Consolas" panose="020B0609020204030204" pitchFamily="49" charset="0"/>
              </a:rPr>
              <a:t>Edsger</a:t>
            </a:r>
            <a:r>
              <a:rPr lang="en-US" altLang="zh-CN" b="1" dirty="0">
                <a:solidFill>
                  <a:srgbClr val="000000"/>
                </a:solidFill>
                <a:latin typeface="微软雅黑" panose="020B0503020204020204" charset="-122"/>
                <a:ea typeface="微软雅黑" panose="020B0503020204020204" charset="-122"/>
                <a:cs typeface="Consolas" panose="020B0609020204030204" pitchFamily="49" charset="0"/>
              </a:rPr>
              <a:t> </a:t>
            </a:r>
            <a:r>
              <a:rPr lang="en-US" altLang="zh-CN" b="1" dirty="0" err="1">
                <a:solidFill>
                  <a:srgbClr val="000000"/>
                </a:solidFill>
                <a:latin typeface="微软雅黑" panose="020B0503020204020204" charset="-122"/>
                <a:ea typeface="微软雅黑" panose="020B0503020204020204" charset="-122"/>
                <a:cs typeface="Consolas" panose="020B0609020204030204" pitchFamily="49" charset="0"/>
              </a:rPr>
              <a:t>Wybe</a:t>
            </a:r>
            <a:r>
              <a:rPr lang="en-US" altLang="zh-CN" b="1" dirty="0">
                <a:solidFill>
                  <a:srgbClr val="000000"/>
                </a:solidFill>
                <a:latin typeface="微软雅黑" panose="020B0503020204020204" charset="-122"/>
                <a:ea typeface="微软雅黑" panose="020B0503020204020204" charset="-122"/>
                <a:cs typeface="Consolas" panose="020B0609020204030204" pitchFamily="49" charset="0"/>
              </a:rPr>
              <a:t> </a:t>
            </a:r>
            <a:r>
              <a:rPr lang="en-US" altLang="zh-CN" b="1" dirty="0">
                <a:solidFill>
                  <a:srgbClr val="FF0000"/>
                </a:solidFill>
                <a:latin typeface="微软雅黑" panose="020B0503020204020204" charset="-122"/>
                <a:ea typeface="微软雅黑" panose="020B0503020204020204" charset="-122"/>
                <a:cs typeface="Consolas" panose="020B0609020204030204" pitchFamily="49" charset="0"/>
              </a:rPr>
              <a:t>Dijkstra</a:t>
            </a:r>
          </a:p>
          <a:p>
            <a:pPr>
              <a:lnSpc>
                <a:spcPts val="3000"/>
              </a:lnSpc>
            </a:pPr>
            <a:r>
              <a:rPr lang="en-US" altLang="zh-CN" b="1" dirty="0">
                <a:solidFill>
                  <a:srgbClr val="000000"/>
                </a:solidFill>
                <a:latin typeface="微软雅黑" panose="020B0503020204020204" charset="-122"/>
                <a:ea typeface="微软雅黑" panose="020B0503020204020204" charset="-122"/>
                <a:cs typeface="Consolas" panose="020B0609020204030204" pitchFamily="49" charset="0"/>
              </a:rPr>
              <a:t>1930</a:t>
            </a: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年</a:t>
            </a:r>
            <a:r>
              <a:rPr lang="en-US" altLang="zh-CN" b="1" dirty="0">
                <a:solidFill>
                  <a:srgbClr val="000000"/>
                </a:solidFill>
                <a:latin typeface="微软雅黑" panose="020B0503020204020204" charset="-122"/>
                <a:ea typeface="微软雅黑" panose="020B0503020204020204" charset="-122"/>
                <a:cs typeface="Consolas" panose="020B0609020204030204" pitchFamily="49" charset="0"/>
              </a:rPr>
              <a:t>5</a:t>
            </a: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月</a:t>
            </a:r>
            <a:r>
              <a:rPr lang="en-US" altLang="zh-CN" b="1" dirty="0">
                <a:solidFill>
                  <a:srgbClr val="000000"/>
                </a:solidFill>
                <a:latin typeface="微软雅黑" panose="020B0503020204020204" charset="-122"/>
                <a:ea typeface="微软雅黑" panose="020B0503020204020204" charset="-122"/>
                <a:cs typeface="Consolas" panose="020B0609020204030204" pitchFamily="49" charset="0"/>
              </a:rPr>
              <a:t>11</a:t>
            </a: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日</a:t>
            </a:r>
            <a:r>
              <a:rPr lang="en-US" altLang="zh-CN" b="1" dirty="0">
                <a:solidFill>
                  <a:srgbClr val="000000"/>
                </a:solidFill>
                <a:latin typeface="微软雅黑" panose="020B0503020204020204" charset="-122"/>
                <a:ea typeface="微软雅黑" panose="020B0503020204020204" charset="-122"/>
                <a:cs typeface="Consolas" panose="020B0609020204030204" pitchFamily="49" charset="0"/>
              </a:rPr>
              <a:t>~2002</a:t>
            </a: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年</a:t>
            </a:r>
            <a:r>
              <a:rPr lang="en-US" altLang="zh-CN" b="1" dirty="0">
                <a:solidFill>
                  <a:srgbClr val="000000"/>
                </a:solidFill>
                <a:latin typeface="微软雅黑" panose="020B0503020204020204" charset="-122"/>
                <a:ea typeface="微软雅黑" panose="020B0503020204020204" charset="-122"/>
                <a:cs typeface="Consolas" panose="020B0609020204030204" pitchFamily="49" charset="0"/>
              </a:rPr>
              <a:t>8</a:t>
            </a: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月</a:t>
            </a:r>
            <a:r>
              <a:rPr lang="en-US" altLang="zh-CN" b="1" dirty="0">
                <a:solidFill>
                  <a:srgbClr val="000000"/>
                </a:solidFill>
                <a:latin typeface="微软雅黑" panose="020B0503020204020204" charset="-122"/>
                <a:ea typeface="微软雅黑" panose="020B0503020204020204" charset="-122"/>
                <a:cs typeface="Consolas" panose="020B0609020204030204" pitchFamily="49" charset="0"/>
              </a:rPr>
              <a:t>6</a:t>
            </a:r>
            <a:r>
              <a:rPr lang="zh-CN" altLang="en-US" b="1" dirty="0">
                <a:solidFill>
                  <a:srgbClr val="000000"/>
                </a:solidFill>
                <a:latin typeface="微软雅黑" panose="020B0503020204020204" charset="-122"/>
                <a:ea typeface="微软雅黑" panose="020B0503020204020204" charset="-122"/>
                <a:cs typeface="Consolas" panose="020B0609020204030204" pitchFamily="49" charset="0"/>
              </a:rPr>
              <a:t>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61441"/>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1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bldLvl="0" animBg="1"/>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19" name="Rectangle 27"/>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5" name="TextBox 4"/>
          <p:cNvSpPr txBox="1"/>
          <p:nvPr>
            <p:custDataLst>
              <p:tags r:id="rId2"/>
            </p:custDataLst>
          </p:nvPr>
        </p:nvSpPr>
        <p:spPr>
          <a:xfrm>
            <a:off x="540299" y="1718547"/>
            <a:ext cx="11038377" cy="428815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00000"/>
              </a:lnSpc>
            </a:pPr>
            <a:r>
              <a:rPr lang="en-US" altLang="zh-CN">
                <a:solidFill>
                  <a:srgbClr val="000000"/>
                </a:solidFill>
                <a:latin typeface="微软雅黑" panose="020B0503020204020204" charset="-122"/>
                <a:ea typeface="微软雅黑" panose="020B0503020204020204" charset="-122"/>
              </a:rPr>
              <a:t>def Dispath(A,path,g):          	       #</a:t>
            </a:r>
            <a:r>
              <a:rPr lang="zh-CN" altLang="zh-CN">
                <a:solidFill>
                  <a:srgbClr val="000000"/>
                </a:solidFill>
                <a:latin typeface="微软雅黑" panose="020B0503020204020204" charset="-122"/>
                <a:ea typeface="微软雅黑" panose="020B0503020204020204" charset="-122"/>
              </a:rPr>
              <a:t>输出所有的最短路径和长度</a:t>
            </a:r>
          </a:p>
          <a:p>
            <a:pPr>
              <a:lnSpc>
                <a:spcPct val="100000"/>
              </a:lnSpc>
            </a:pPr>
            <a:r>
              <a:rPr lang="en-US" altLang="zh-CN">
                <a:solidFill>
                  <a:srgbClr val="000000"/>
                </a:solidFill>
                <a:latin typeface="微软雅黑" panose="020B0503020204020204" charset="-122"/>
                <a:ea typeface="微软雅黑" panose="020B0503020204020204" charset="-122"/>
              </a:rPr>
              <a:t>  for i in range(g.n):</a:t>
            </a:r>
            <a:endParaRPr lang="zh-CN" altLang="zh-CN">
              <a:solidFill>
                <a:srgbClr val="000000"/>
              </a:solidFill>
              <a:latin typeface="微软雅黑" panose="020B0503020204020204" charset="-122"/>
              <a:ea typeface="微软雅黑" panose="020B0503020204020204" charset="-122"/>
            </a:endParaRPr>
          </a:p>
          <a:p>
            <a:pPr>
              <a:lnSpc>
                <a:spcPct val="100000"/>
              </a:lnSpc>
            </a:pPr>
            <a:r>
              <a:rPr lang="en-US" altLang="zh-CN">
                <a:solidFill>
                  <a:srgbClr val="000000"/>
                </a:solidFill>
                <a:latin typeface="微软雅黑" panose="020B0503020204020204" charset="-122"/>
                <a:ea typeface="微软雅黑" panose="020B0503020204020204" charset="-122"/>
              </a:rPr>
              <a:t>     for j in range(g.n):</a:t>
            </a:r>
            <a:endParaRPr lang="zh-CN" altLang="zh-CN">
              <a:solidFill>
                <a:srgbClr val="000000"/>
              </a:solidFill>
              <a:latin typeface="微软雅黑" panose="020B0503020204020204" charset="-122"/>
              <a:ea typeface="微软雅黑" panose="020B0503020204020204" charset="-122"/>
            </a:endParaRPr>
          </a:p>
          <a:p>
            <a:pPr>
              <a:lnSpc>
                <a:spcPct val="100000"/>
              </a:lnSpc>
            </a:pPr>
            <a:r>
              <a:rPr lang="en-US" altLang="zh-CN">
                <a:solidFill>
                  <a:srgbClr val="000000"/>
                </a:solidFill>
                <a:latin typeface="微软雅黑" panose="020B0503020204020204" charset="-122"/>
                <a:ea typeface="微软雅黑" panose="020B0503020204020204" charset="-122"/>
              </a:rPr>
              <a:t>       if A[i][j]!=INF and i!=j:	       #</a:t>
            </a:r>
            <a:r>
              <a:rPr lang="zh-CN" altLang="zh-CN">
                <a:solidFill>
                  <a:srgbClr val="000000"/>
                </a:solidFill>
                <a:latin typeface="微软雅黑" panose="020B0503020204020204" charset="-122"/>
                <a:ea typeface="微软雅黑" panose="020B0503020204020204" charset="-122"/>
              </a:rPr>
              <a:t>若顶点</a:t>
            </a:r>
            <a:r>
              <a:rPr lang="en-US" altLang="zh-CN">
                <a:solidFill>
                  <a:srgbClr val="000000"/>
                </a:solidFill>
                <a:latin typeface="微软雅黑" panose="020B0503020204020204" charset="-122"/>
                <a:ea typeface="微软雅黑" panose="020B0503020204020204" charset="-122"/>
              </a:rPr>
              <a:t>i</a:t>
            </a:r>
            <a:r>
              <a:rPr lang="zh-CN" altLang="zh-CN">
                <a:solidFill>
                  <a:srgbClr val="000000"/>
                </a:solidFill>
                <a:latin typeface="微软雅黑" panose="020B0503020204020204" charset="-122"/>
                <a:ea typeface="微软雅黑" panose="020B0503020204020204" charset="-122"/>
              </a:rPr>
              <a:t>和</a:t>
            </a:r>
            <a:r>
              <a:rPr lang="en-US" altLang="zh-CN">
                <a:solidFill>
                  <a:srgbClr val="000000"/>
                </a:solidFill>
                <a:latin typeface="微软雅黑" panose="020B0503020204020204" charset="-122"/>
                <a:ea typeface="微软雅黑" panose="020B0503020204020204" charset="-122"/>
              </a:rPr>
              <a:t>j</a:t>
            </a:r>
            <a:r>
              <a:rPr lang="zh-CN" altLang="zh-CN">
                <a:solidFill>
                  <a:srgbClr val="000000"/>
                </a:solidFill>
                <a:latin typeface="微软雅黑" panose="020B0503020204020204" charset="-122"/>
                <a:ea typeface="微软雅黑" panose="020B0503020204020204" charset="-122"/>
              </a:rPr>
              <a:t>之间存在路径</a:t>
            </a:r>
          </a:p>
          <a:p>
            <a:pPr>
              <a:lnSpc>
                <a:spcPct val="100000"/>
              </a:lnSpc>
            </a:pPr>
            <a:r>
              <a:rPr lang="en-US" altLang="zh-CN">
                <a:solidFill>
                  <a:srgbClr val="000000"/>
                </a:solidFill>
                <a:latin typeface="微软雅黑" panose="020B0503020204020204" charset="-122"/>
                <a:ea typeface="微软雅黑" panose="020B0503020204020204" charset="-122"/>
              </a:rPr>
              <a:t>          print("  </a:t>
            </a:r>
            <a:r>
              <a:rPr lang="zh-CN" altLang="zh-CN">
                <a:solidFill>
                  <a:srgbClr val="000000"/>
                </a:solidFill>
                <a:latin typeface="微软雅黑" panose="020B0503020204020204" charset="-122"/>
                <a:ea typeface="微软雅黑" panose="020B0503020204020204" charset="-122"/>
              </a:rPr>
              <a:t>顶点</a:t>
            </a:r>
            <a:r>
              <a:rPr lang="en-US" altLang="zh-CN">
                <a:solidFill>
                  <a:srgbClr val="000000"/>
                </a:solidFill>
                <a:latin typeface="微软雅黑" panose="020B0503020204020204" charset="-122"/>
                <a:ea typeface="微软雅黑" panose="020B0503020204020204" charset="-122"/>
              </a:rPr>
              <a:t>%d</a:t>
            </a:r>
            <a:r>
              <a:rPr lang="zh-CN" altLang="zh-CN">
                <a:solidFill>
                  <a:srgbClr val="000000"/>
                </a:solidFill>
                <a:latin typeface="微软雅黑" panose="020B0503020204020204" charset="-122"/>
                <a:ea typeface="微软雅黑" panose="020B0503020204020204" charset="-122"/>
              </a:rPr>
              <a:t>到</a:t>
            </a:r>
            <a:r>
              <a:rPr lang="en-US" altLang="zh-CN">
                <a:solidFill>
                  <a:srgbClr val="000000"/>
                </a:solidFill>
                <a:latin typeface="微软雅黑" panose="020B0503020204020204" charset="-122"/>
                <a:ea typeface="微软雅黑" panose="020B0503020204020204" charset="-122"/>
              </a:rPr>
              <a:t>%d</a:t>
            </a:r>
            <a:r>
              <a:rPr lang="zh-CN" altLang="zh-CN">
                <a:solidFill>
                  <a:srgbClr val="000000"/>
                </a:solidFill>
                <a:latin typeface="微软雅黑" panose="020B0503020204020204" charset="-122"/>
                <a:ea typeface="微软雅黑" panose="020B0503020204020204" charset="-122"/>
              </a:rPr>
              <a:t>的最短路径长度</a:t>
            </a:r>
            <a:r>
              <a:rPr lang="en-US" altLang="zh-CN">
                <a:solidFill>
                  <a:srgbClr val="000000"/>
                </a:solidFill>
                <a:latin typeface="微软雅黑" panose="020B0503020204020204" charset="-122"/>
                <a:ea typeface="微软雅黑" panose="020B0503020204020204" charset="-122"/>
              </a:rPr>
              <a:t>: %d\t</a:t>
            </a:r>
            <a:r>
              <a:rPr lang="zh-CN" altLang="zh-CN">
                <a:solidFill>
                  <a:srgbClr val="000000"/>
                </a:solidFill>
                <a:latin typeface="微软雅黑" panose="020B0503020204020204" charset="-122"/>
                <a:ea typeface="微软雅黑" panose="020B0503020204020204" charset="-122"/>
              </a:rPr>
              <a:t>路径</a:t>
            </a:r>
            <a:r>
              <a:rPr lang="en-US" altLang="zh-CN">
                <a:solidFill>
                  <a:srgbClr val="000000"/>
                </a:solidFill>
                <a:latin typeface="微软雅黑" panose="020B0503020204020204" charset="-122"/>
                <a:ea typeface="微软雅黑" panose="020B0503020204020204" charset="-122"/>
              </a:rPr>
              <a:t>:" %(i,j,A[i][j]),end='')</a:t>
            </a:r>
            <a:endParaRPr lang="zh-CN" altLang="zh-CN">
              <a:solidFill>
                <a:srgbClr val="000000"/>
              </a:solidFill>
              <a:latin typeface="微软雅黑" panose="020B0503020204020204" charset="-122"/>
              <a:ea typeface="微软雅黑" panose="020B0503020204020204" charset="-122"/>
            </a:endParaRPr>
          </a:p>
          <a:p>
            <a:pPr>
              <a:lnSpc>
                <a:spcPct val="100000"/>
              </a:lnSpc>
            </a:pPr>
            <a:r>
              <a:rPr lang="en-US" altLang="zh-CN">
                <a:solidFill>
                  <a:srgbClr val="000000"/>
                </a:solidFill>
                <a:latin typeface="微软雅黑" panose="020B0503020204020204" charset="-122"/>
                <a:ea typeface="微软雅黑" panose="020B0503020204020204" charset="-122"/>
              </a:rPr>
              <a:t>          k=path[i][j]</a:t>
            </a:r>
            <a:endParaRPr lang="zh-CN" altLang="zh-CN">
              <a:solidFill>
                <a:srgbClr val="000000"/>
              </a:solidFill>
              <a:latin typeface="微软雅黑" panose="020B0503020204020204" charset="-122"/>
              <a:ea typeface="微软雅黑" panose="020B0503020204020204" charset="-122"/>
            </a:endParaRPr>
          </a:p>
          <a:p>
            <a:pPr>
              <a:lnSpc>
                <a:spcPct val="100000"/>
              </a:lnSpc>
            </a:pPr>
            <a:r>
              <a:rPr lang="en-US" altLang="zh-CN">
                <a:solidFill>
                  <a:srgbClr val="000000"/>
                </a:solidFill>
                <a:latin typeface="微软雅黑" panose="020B0503020204020204" charset="-122"/>
                <a:ea typeface="微软雅黑" panose="020B0503020204020204" charset="-122"/>
              </a:rPr>
              <a:t>          apath=[j]			       #</a:t>
            </a:r>
            <a:r>
              <a:rPr lang="zh-CN" altLang="zh-CN">
                <a:solidFill>
                  <a:srgbClr val="000000"/>
                </a:solidFill>
                <a:latin typeface="微软雅黑" panose="020B0503020204020204" charset="-122"/>
                <a:ea typeface="微软雅黑" panose="020B0503020204020204" charset="-122"/>
              </a:rPr>
              <a:t>路径上添加终点</a:t>
            </a:r>
          </a:p>
          <a:p>
            <a:pPr>
              <a:lnSpc>
                <a:spcPct val="100000"/>
              </a:lnSpc>
            </a:pPr>
            <a:r>
              <a:rPr lang="en-US" altLang="zh-CN">
                <a:solidFill>
                  <a:srgbClr val="000000"/>
                </a:solidFill>
                <a:latin typeface="微软雅黑" panose="020B0503020204020204" charset="-122"/>
                <a:ea typeface="微软雅黑" panose="020B0503020204020204" charset="-122"/>
              </a:rPr>
              <a:t>          while k!=-1 and k!=i:	       #</a:t>
            </a:r>
            <a:r>
              <a:rPr lang="zh-CN" altLang="zh-CN">
                <a:solidFill>
                  <a:srgbClr val="000000"/>
                </a:solidFill>
                <a:latin typeface="微软雅黑" panose="020B0503020204020204" charset="-122"/>
                <a:ea typeface="微软雅黑" panose="020B0503020204020204" charset="-122"/>
              </a:rPr>
              <a:t>路径上添加中间点</a:t>
            </a:r>
          </a:p>
          <a:p>
            <a:pPr>
              <a:lnSpc>
                <a:spcPct val="100000"/>
              </a:lnSpc>
            </a:pPr>
            <a:r>
              <a:rPr lang="en-US" altLang="zh-CN">
                <a:solidFill>
                  <a:srgbClr val="000000"/>
                </a:solidFill>
                <a:latin typeface="微软雅黑" panose="020B0503020204020204" charset="-122"/>
                <a:ea typeface="微软雅黑" panose="020B0503020204020204" charset="-122"/>
              </a:rPr>
              <a:t>             apath.append(k)             	#</a:t>
            </a:r>
            <a:r>
              <a:rPr lang="zh-CN" altLang="zh-CN">
                <a:solidFill>
                  <a:srgbClr val="000000"/>
                </a:solidFill>
                <a:latin typeface="微软雅黑" panose="020B0503020204020204" charset="-122"/>
                <a:ea typeface="微软雅黑" panose="020B0503020204020204" charset="-122"/>
              </a:rPr>
              <a:t>顶点</a:t>
            </a:r>
            <a:r>
              <a:rPr lang="en-US" altLang="zh-CN">
                <a:solidFill>
                  <a:srgbClr val="000000"/>
                </a:solidFill>
                <a:latin typeface="微软雅黑" panose="020B0503020204020204" charset="-122"/>
                <a:ea typeface="微软雅黑" panose="020B0503020204020204" charset="-122"/>
              </a:rPr>
              <a:t>k</a:t>
            </a:r>
            <a:r>
              <a:rPr lang="zh-CN" altLang="zh-CN">
                <a:solidFill>
                  <a:srgbClr val="000000"/>
                </a:solidFill>
                <a:latin typeface="微软雅黑" panose="020B0503020204020204" charset="-122"/>
                <a:ea typeface="微软雅黑" panose="020B0503020204020204" charset="-122"/>
              </a:rPr>
              <a:t>加入到路径中</a:t>
            </a:r>
          </a:p>
          <a:p>
            <a:pPr>
              <a:lnSpc>
                <a:spcPct val="100000"/>
              </a:lnSpc>
            </a:pPr>
            <a:r>
              <a:rPr lang="en-US" altLang="zh-CN">
                <a:solidFill>
                  <a:srgbClr val="000000"/>
                </a:solidFill>
                <a:latin typeface="微软雅黑" panose="020B0503020204020204" charset="-122"/>
                <a:ea typeface="微软雅黑" panose="020B0503020204020204" charset="-122"/>
              </a:rPr>
              <a:t>             k=path[i][k]</a:t>
            </a:r>
            <a:endParaRPr lang="zh-CN" altLang="zh-CN">
              <a:solidFill>
                <a:srgbClr val="000000"/>
              </a:solidFill>
              <a:latin typeface="微软雅黑" panose="020B0503020204020204" charset="-122"/>
              <a:ea typeface="微软雅黑" panose="020B0503020204020204" charset="-122"/>
            </a:endParaRPr>
          </a:p>
          <a:p>
            <a:pPr>
              <a:lnSpc>
                <a:spcPct val="100000"/>
              </a:lnSpc>
            </a:pPr>
            <a:r>
              <a:rPr lang="en-US" altLang="zh-CN">
                <a:solidFill>
                  <a:srgbClr val="000000"/>
                </a:solidFill>
                <a:latin typeface="微软雅黑" panose="020B0503020204020204" charset="-122"/>
                <a:ea typeface="微软雅黑" panose="020B0503020204020204" charset="-122"/>
              </a:rPr>
              <a:t>          apath.append(i)            	#</a:t>
            </a:r>
            <a:r>
              <a:rPr lang="zh-CN" altLang="zh-CN">
                <a:solidFill>
                  <a:srgbClr val="000000"/>
                </a:solidFill>
                <a:latin typeface="微软雅黑" panose="020B0503020204020204" charset="-122"/>
                <a:ea typeface="微软雅黑" panose="020B0503020204020204" charset="-122"/>
              </a:rPr>
              <a:t>路径上添加起点</a:t>
            </a:r>
          </a:p>
          <a:p>
            <a:pPr>
              <a:lnSpc>
                <a:spcPct val="100000"/>
              </a:lnSpc>
            </a:pPr>
            <a:r>
              <a:rPr lang="en-US" altLang="zh-CN">
                <a:solidFill>
                  <a:srgbClr val="000000"/>
                </a:solidFill>
                <a:latin typeface="微软雅黑" panose="020B0503020204020204" charset="-122"/>
                <a:ea typeface="微软雅黑" panose="020B0503020204020204" charset="-122"/>
              </a:rPr>
              <a:t>          apath.reverse()           	#</a:t>
            </a:r>
            <a:r>
              <a:rPr lang="zh-CN" altLang="zh-CN">
                <a:solidFill>
                  <a:srgbClr val="000000"/>
                </a:solidFill>
                <a:latin typeface="微软雅黑" panose="020B0503020204020204" charset="-122"/>
                <a:ea typeface="微软雅黑" panose="020B0503020204020204" charset="-122"/>
              </a:rPr>
              <a:t>逆置</a:t>
            </a:r>
            <a:r>
              <a:rPr lang="en-US" altLang="zh-CN">
                <a:solidFill>
                  <a:srgbClr val="000000"/>
                </a:solidFill>
                <a:latin typeface="微软雅黑" panose="020B0503020204020204" charset="-122"/>
                <a:ea typeface="微软雅黑" panose="020B0503020204020204" charset="-122"/>
              </a:rPr>
              <a:t>apath</a:t>
            </a:r>
            <a:endParaRPr lang="zh-CN" altLang="zh-CN">
              <a:solidFill>
                <a:srgbClr val="000000"/>
              </a:solidFill>
              <a:latin typeface="微软雅黑" panose="020B0503020204020204" charset="-122"/>
              <a:ea typeface="微软雅黑" panose="020B0503020204020204" charset="-122"/>
            </a:endParaRPr>
          </a:p>
          <a:p>
            <a:pPr>
              <a:lnSpc>
                <a:spcPct val="100000"/>
              </a:lnSpc>
            </a:pPr>
            <a:r>
              <a:rPr lang="en-US" altLang="zh-CN">
                <a:solidFill>
                  <a:srgbClr val="000000"/>
                </a:solidFill>
                <a:latin typeface="微软雅黑" panose="020B0503020204020204" charset="-122"/>
                <a:ea typeface="微软雅黑" panose="020B0503020204020204" charset="-122"/>
              </a:rPr>
              <a:t>          print(apath)              	#</a:t>
            </a:r>
            <a:r>
              <a:rPr lang="zh-CN" altLang="zh-CN">
                <a:solidFill>
                  <a:srgbClr val="000000"/>
                </a:solidFill>
                <a:latin typeface="微软雅黑" panose="020B0503020204020204" charset="-122"/>
                <a:ea typeface="微软雅黑" panose="020B0503020204020204" charset="-122"/>
              </a:rPr>
              <a:t>输出最短路径</a:t>
            </a:r>
          </a:p>
        </p:txBody>
      </p:sp>
      <p:sp>
        <p:nvSpPr>
          <p:cNvPr id="7" name="文本框 6"/>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8"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7.6.3 </a:t>
            </a:r>
            <a:r>
              <a:rPr lang="zh-CN" altLang="en-US">
                <a:solidFill>
                  <a:srgbClr val="000000"/>
                </a:solidFill>
                <a:latin typeface="微软雅黑" panose="020B0503020204020204" charset="-122"/>
                <a:ea typeface="微软雅黑" panose="020B0503020204020204" charset="-122"/>
              </a:rPr>
              <a:t>弗洛伊德算法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19" name="Rectangle 27"/>
          <p:cNvSpPr>
            <a:spLocks noChangeArrowheads="1"/>
          </p:cNvSpPr>
          <p:nvPr>
            <p:custDataLst>
              <p:tags r:id="rId1"/>
            </p:custDataLst>
          </p:nvPr>
        </p:nvSpPr>
        <p:spPr bwMode="auto">
          <a:xfrm>
            <a:off x="3098801" y="1867654"/>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5" name="TextBox 4"/>
          <p:cNvSpPr txBox="1"/>
          <p:nvPr/>
        </p:nvSpPr>
        <p:spPr>
          <a:xfrm>
            <a:off x="1297538" y="1424319"/>
            <a:ext cx="6715172" cy="398780"/>
          </a:xfrm>
          <a:prstGeom prst="rect">
            <a:avLst/>
          </a:prstGeom>
          <a:noFill/>
        </p:spPr>
        <p:txBody>
          <a:bodyPr wrap="square" rtlCol="0">
            <a:spAutoFit/>
          </a:bodyPr>
          <a:lstStyle/>
          <a:p>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上述弗洛伊德算法中有三重循环，其时间复杂度为</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O(</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n</a:t>
            </a:r>
            <a:r>
              <a:rPr lang="en-US" altLang="zh-CN" sz="2000" baseline="30000">
                <a:solidFill>
                  <a:srgbClr val="000000"/>
                </a:solidFill>
                <a:latin typeface="微软雅黑" panose="020B0503020204020204" charset="-122"/>
                <a:ea typeface="微软雅黑" panose="020B0503020204020204" charset="-122"/>
                <a:cs typeface="Consolas" panose="020B0609020204030204" pitchFamily="49" charset="0"/>
              </a:rPr>
              <a:t>3</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6" name="TextBox 5"/>
          <p:cNvSpPr txBox="1"/>
          <p:nvPr/>
        </p:nvSpPr>
        <p:spPr>
          <a:xfrm>
            <a:off x="5405223" y="3956618"/>
            <a:ext cx="5214974" cy="1014730"/>
          </a:xfrm>
          <a:prstGeom prst="rect">
            <a:avLst/>
          </a:prstGeom>
          <a:noFill/>
        </p:spPr>
        <p:txBody>
          <a:bodyPr wrap="square" rtlCol="0">
            <a:spAutoFit/>
          </a:bodyPr>
          <a:lstStyle>
            <a:defPPr>
              <a:defRPr lang="zh-CN"/>
            </a:defPPr>
            <a:lvl1pPr>
              <a:defRPr sz="2000">
                <a:solidFill>
                  <a:srgbClr val="C0262E"/>
                </a:solidFill>
                <a:latin typeface="思源黑体 CN Medium" panose="020B0600000000000000" pitchFamily="34" charset="-122"/>
                <a:ea typeface="思源黑体 CN Medium" panose="020B0600000000000000" pitchFamily="34"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342900" indent="-342900">
              <a:lnSpc>
                <a:spcPct val="150000"/>
              </a:lnSpc>
              <a:buFont typeface="Wingdings" panose="05000000000000000000" pitchFamily="2" charset="2"/>
              <a:buChar char="u"/>
            </a:pPr>
            <a:r>
              <a:rPr lang="zh-CN" altLang="zh-CN">
                <a:solidFill>
                  <a:srgbClr val="000000"/>
                </a:solidFill>
                <a:latin typeface="微软雅黑" panose="020B0503020204020204" charset="-122"/>
                <a:ea typeface="微软雅黑" panose="020B0503020204020204" charset="-122"/>
              </a:rPr>
              <a:t>弗洛伊德算法</a:t>
            </a:r>
            <a:r>
              <a:rPr lang="zh-CN" altLang="en-US">
                <a:solidFill>
                  <a:srgbClr val="000000"/>
                </a:solidFill>
                <a:latin typeface="微软雅黑" panose="020B0503020204020204" charset="-122"/>
                <a:ea typeface="微软雅黑" panose="020B0503020204020204" charset="-122"/>
              </a:rPr>
              <a:t>适合含负权的图求最短路径</a:t>
            </a:r>
            <a:endParaRPr lang="en-US" altLang="zh-CN">
              <a:solidFill>
                <a:srgbClr val="000000"/>
              </a:solidFill>
              <a:latin typeface="微软雅黑" panose="020B0503020204020204" charset="-122"/>
              <a:ea typeface="微软雅黑" panose="020B0503020204020204" charset="-122"/>
            </a:endParaRPr>
          </a:p>
          <a:p>
            <a:pPr marL="342900" indent="-342900">
              <a:lnSpc>
                <a:spcPct val="150000"/>
              </a:lnSpc>
              <a:buFont typeface="Wingdings" panose="05000000000000000000" pitchFamily="2" charset="2"/>
              <a:buChar char="u"/>
            </a:pPr>
            <a:r>
              <a:rPr lang="zh-CN" altLang="en-US">
                <a:solidFill>
                  <a:srgbClr val="000000"/>
                </a:solidFill>
                <a:latin typeface="微软雅黑" panose="020B0503020204020204" charset="-122"/>
                <a:ea typeface="微软雅黑" panose="020B0503020204020204" charset="-122"/>
              </a:rPr>
              <a:t>不适合含负权回路的图求最短路径</a:t>
            </a:r>
          </a:p>
        </p:txBody>
      </p:sp>
      <p:sp>
        <p:nvSpPr>
          <p:cNvPr id="11" name="文本框 10"/>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12"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7.6.3 </a:t>
            </a:r>
            <a:r>
              <a:rPr lang="zh-CN" altLang="en-US">
                <a:solidFill>
                  <a:srgbClr val="000000"/>
                </a:solidFill>
                <a:latin typeface="微软雅黑" panose="020B0503020204020204" charset="-122"/>
                <a:ea typeface="微软雅黑" panose="020B0503020204020204" charset="-122"/>
              </a:rPr>
              <a:t>弗洛伊德算法</a:t>
            </a:r>
          </a:p>
        </p:txBody>
      </p:sp>
      <p:pic>
        <p:nvPicPr>
          <p:cNvPr id="14" name="图片 13" descr="图片包含 图示&#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721" y="1985151"/>
            <a:ext cx="4557713" cy="4548188"/>
          </a:xfrm>
          <a:prstGeom prst="rect">
            <a:avLst/>
          </a:prstGeom>
        </p:spPr>
      </p:pic>
      <p:sp>
        <p:nvSpPr>
          <p:cNvPr id="15" name="椭圆 80"/>
          <p:cNvSpPr/>
          <p:nvPr>
            <p:custDataLst>
              <p:tags r:id="rId2"/>
            </p:custDataLst>
          </p:nvPr>
        </p:nvSpPr>
        <p:spPr bwMode="auto">
          <a:xfrm>
            <a:off x="7502771" y="2791633"/>
            <a:ext cx="1019877" cy="637367"/>
          </a:xfrm>
          <a:prstGeom prst="ellipse">
            <a:avLst/>
          </a:prstGeom>
          <a:solidFill>
            <a:schemeClr val="accent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2000" b="1" kern="0">
                <a:solidFill>
                  <a:srgbClr val="FFFFFF"/>
                </a:solidFill>
                <a:latin typeface="微软雅黑" panose="020B0503020204020204" charset="-122"/>
                <a:ea typeface="微软雅黑" panose="020B0503020204020204" charset="-122"/>
              </a:rPr>
              <a:t>提示</a:t>
            </a:r>
            <a:endParaRPr lang="zh-CN" altLang="en-US" sz="2000" b="1" kern="0" dirty="0">
              <a:solidFill>
                <a:srgbClr val="FFFF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2" grpId="0"/>
      <p:bldP spid="15"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19" name="Rectangle 27"/>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52252" name="Rectangle 28"/>
          <p:cNvSpPr>
            <a:spLocks noChangeArrowheads="1"/>
          </p:cNvSpPr>
          <p:nvPr>
            <p:custDataLst>
              <p:tags r:id="rId2"/>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grpSp>
        <p:nvGrpSpPr>
          <p:cNvPr id="61" name="组合 60"/>
          <p:cNvGrpSpPr/>
          <p:nvPr/>
        </p:nvGrpSpPr>
        <p:grpSpPr>
          <a:xfrm>
            <a:off x="2042388" y="3429000"/>
            <a:ext cx="2574380" cy="1771051"/>
            <a:chOff x="2436307" y="2007689"/>
            <a:chExt cx="2574380" cy="1771051"/>
          </a:xfrm>
        </p:grpSpPr>
        <p:sp>
          <p:nvSpPr>
            <p:cNvPr id="52250" name="Text Box 26"/>
            <p:cNvSpPr txBox="1">
              <a:spLocks noChangeArrowheads="1"/>
            </p:cNvSpPr>
            <p:nvPr/>
          </p:nvSpPr>
          <p:spPr bwMode="auto">
            <a:xfrm>
              <a:off x="3273330" y="3099931"/>
              <a:ext cx="391045" cy="290519"/>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5</a:t>
              </a:r>
            </a:p>
          </p:txBody>
        </p:sp>
        <p:sp>
          <p:nvSpPr>
            <p:cNvPr id="52249" name="Text Box 25"/>
            <p:cNvSpPr txBox="1">
              <a:spLocks noChangeArrowheads="1"/>
            </p:cNvSpPr>
            <p:nvPr/>
          </p:nvSpPr>
          <p:spPr bwMode="auto">
            <a:xfrm>
              <a:off x="3622478" y="3488221"/>
              <a:ext cx="391045" cy="290519"/>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15</a:t>
              </a:r>
            </a:p>
          </p:txBody>
        </p:sp>
        <p:sp>
          <p:nvSpPr>
            <p:cNvPr id="52248" name="Text Box 24"/>
            <p:cNvSpPr txBox="1">
              <a:spLocks noChangeArrowheads="1"/>
            </p:cNvSpPr>
            <p:nvPr/>
          </p:nvSpPr>
          <p:spPr bwMode="auto">
            <a:xfrm>
              <a:off x="3938107" y="3141833"/>
              <a:ext cx="391045" cy="290519"/>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52247" name="Text Box 23"/>
            <p:cNvSpPr txBox="1">
              <a:spLocks noChangeArrowheads="1"/>
            </p:cNvSpPr>
            <p:nvPr/>
          </p:nvSpPr>
          <p:spPr bwMode="auto">
            <a:xfrm>
              <a:off x="4019109" y="2401567"/>
              <a:ext cx="391045" cy="290519"/>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52246" name="Text Box 22"/>
            <p:cNvSpPr txBox="1">
              <a:spLocks noChangeArrowheads="1"/>
            </p:cNvSpPr>
            <p:nvPr/>
          </p:nvSpPr>
          <p:spPr bwMode="auto">
            <a:xfrm>
              <a:off x="2762178" y="2736781"/>
              <a:ext cx="390114" cy="290519"/>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13</a:t>
              </a:r>
            </a:p>
          </p:txBody>
        </p:sp>
        <p:sp>
          <p:nvSpPr>
            <p:cNvPr id="52245" name="Text Box 21"/>
            <p:cNvSpPr txBox="1">
              <a:spLocks noChangeArrowheads="1"/>
            </p:cNvSpPr>
            <p:nvPr/>
          </p:nvSpPr>
          <p:spPr bwMode="auto">
            <a:xfrm>
              <a:off x="2436307" y="2747024"/>
              <a:ext cx="390114" cy="291451"/>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13</a:t>
              </a:r>
            </a:p>
          </p:txBody>
        </p:sp>
        <p:sp>
          <p:nvSpPr>
            <p:cNvPr id="52244" name="Text Box 20"/>
            <p:cNvSpPr txBox="1">
              <a:spLocks noChangeArrowheads="1"/>
            </p:cNvSpPr>
            <p:nvPr/>
          </p:nvSpPr>
          <p:spPr bwMode="auto">
            <a:xfrm>
              <a:off x="3594546" y="2343835"/>
              <a:ext cx="391045" cy="289588"/>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52243" name="Text Box 19"/>
            <p:cNvSpPr txBox="1">
              <a:spLocks noChangeArrowheads="1"/>
            </p:cNvSpPr>
            <p:nvPr/>
          </p:nvSpPr>
          <p:spPr bwMode="auto">
            <a:xfrm>
              <a:off x="3581511" y="2007689"/>
              <a:ext cx="390114" cy="290519"/>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52242" name="Text Box 18"/>
            <p:cNvSpPr txBox="1">
              <a:spLocks noChangeArrowheads="1"/>
            </p:cNvSpPr>
            <p:nvPr/>
          </p:nvSpPr>
          <p:spPr bwMode="auto">
            <a:xfrm>
              <a:off x="4262116" y="2771234"/>
              <a:ext cx="391045" cy="289588"/>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12</a:t>
              </a:r>
            </a:p>
          </p:txBody>
        </p:sp>
        <p:sp>
          <p:nvSpPr>
            <p:cNvPr id="52241" name="Text Box 17"/>
            <p:cNvSpPr txBox="1">
              <a:spLocks noChangeArrowheads="1"/>
            </p:cNvSpPr>
            <p:nvPr/>
          </p:nvSpPr>
          <p:spPr bwMode="auto">
            <a:xfrm>
              <a:off x="4619642" y="2775890"/>
              <a:ext cx="391045" cy="290519"/>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12</a:t>
              </a:r>
            </a:p>
          </p:txBody>
        </p:sp>
        <p:sp>
          <p:nvSpPr>
            <p:cNvPr id="52240" name="Oval 16"/>
            <p:cNvSpPr>
              <a:spLocks noChangeArrowheads="1"/>
            </p:cNvSpPr>
            <p:nvPr>
              <p:custDataLst>
                <p:tags r:id="rId4"/>
              </p:custDataLst>
            </p:nvPr>
          </p:nvSpPr>
          <p:spPr bwMode="auto">
            <a:xfrm>
              <a:off x="2630899" y="3328994"/>
              <a:ext cx="337975" cy="34359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52239" name="Oval 15"/>
            <p:cNvSpPr>
              <a:spLocks noChangeArrowheads="1"/>
            </p:cNvSpPr>
            <p:nvPr>
              <p:custDataLst>
                <p:tags r:id="rId5"/>
              </p:custDataLst>
            </p:nvPr>
          </p:nvSpPr>
          <p:spPr bwMode="auto">
            <a:xfrm>
              <a:off x="3661582" y="2747024"/>
              <a:ext cx="337975" cy="344526"/>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4</a:t>
              </a:r>
            </a:p>
          </p:txBody>
        </p:sp>
        <p:sp>
          <p:nvSpPr>
            <p:cNvPr id="52238" name="Oval 14"/>
            <p:cNvSpPr>
              <a:spLocks noChangeArrowheads="1"/>
            </p:cNvSpPr>
            <p:nvPr>
              <p:custDataLst>
                <p:tags r:id="rId6"/>
              </p:custDataLst>
            </p:nvPr>
          </p:nvSpPr>
          <p:spPr bwMode="auto">
            <a:xfrm>
              <a:off x="4443672" y="3328994"/>
              <a:ext cx="338906" cy="34359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52237" name="Oval 13"/>
            <p:cNvSpPr>
              <a:spLocks noChangeArrowheads="1"/>
            </p:cNvSpPr>
            <p:nvPr>
              <p:custDataLst>
                <p:tags r:id="rId7"/>
              </p:custDataLst>
            </p:nvPr>
          </p:nvSpPr>
          <p:spPr bwMode="auto">
            <a:xfrm>
              <a:off x="2630899" y="2166916"/>
              <a:ext cx="337975" cy="34359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52236" name="Oval 12"/>
            <p:cNvSpPr>
              <a:spLocks noChangeArrowheads="1"/>
            </p:cNvSpPr>
            <p:nvPr>
              <p:custDataLst>
                <p:tags r:id="rId8"/>
              </p:custDataLst>
            </p:nvPr>
          </p:nvSpPr>
          <p:spPr bwMode="auto">
            <a:xfrm>
              <a:off x="4443672" y="2166916"/>
              <a:ext cx="338906" cy="34359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3</a:t>
              </a:r>
            </a:p>
          </p:txBody>
        </p:sp>
        <p:sp>
          <p:nvSpPr>
            <p:cNvPr id="52235" name="Line 11"/>
            <p:cNvSpPr>
              <a:spLocks noChangeShapeType="1"/>
            </p:cNvSpPr>
            <p:nvPr>
              <p:custDataLst>
                <p:tags r:id="rId9"/>
              </p:custDataLst>
            </p:nvPr>
          </p:nvSpPr>
          <p:spPr bwMode="auto">
            <a:xfrm>
              <a:off x="2826421" y="2515167"/>
              <a:ext cx="0" cy="819414"/>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C0262E"/>
                </a:solidFill>
                <a:latin typeface="Consolas" panose="020B0609020204030204" pitchFamily="49" charset="0"/>
                <a:ea typeface="楷体" panose="02010609060101010101" pitchFamily="49" charset="-122"/>
                <a:cs typeface="Consolas" panose="020B0609020204030204" pitchFamily="49" charset="0"/>
              </a:endParaRPr>
            </a:p>
          </p:txBody>
        </p:sp>
        <p:sp>
          <p:nvSpPr>
            <p:cNvPr id="52234" name="Line 10"/>
            <p:cNvSpPr>
              <a:spLocks noChangeShapeType="1"/>
            </p:cNvSpPr>
            <p:nvPr>
              <p:custDataLst>
                <p:tags r:id="rId10"/>
              </p:custDataLst>
            </p:nvPr>
          </p:nvSpPr>
          <p:spPr bwMode="auto">
            <a:xfrm flipV="1">
              <a:off x="2756592" y="2499338"/>
              <a:ext cx="0" cy="817552"/>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C0262E"/>
                </a:solidFill>
                <a:latin typeface="Consolas" panose="020B0609020204030204" pitchFamily="49" charset="0"/>
                <a:ea typeface="楷体" panose="02010609060101010101" pitchFamily="49" charset="-122"/>
                <a:cs typeface="Consolas" panose="020B0609020204030204" pitchFamily="49" charset="0"/>
              </a:endParaRPr>
            </a:p>
          </p:txBody>
        </p:sp>
        <p:sp>
          <p:nvSpPr>
            <p:cNvPr id="52233" name="Freeform 9"/>
            <p:cNvSpPr/>
            <p:nvPr>
              <p:custDataLst>
                <p:tags r:id="rId11"/>
              </p:custDataLst>
            </p:nvPr>
          </p:nvSpPr>
          <p:spPr bwMode="auto">
            <a:xfrm>
              <a:off x="2944666" y="2256307"/>
              <a:ext cx="1508317" cy="6518"/>
            </a:xfrm>
            <a:custGeom>
              <a:avLst/>
              <a:gdLst/>
              <a:ahLst/>
              <a:cxnLst>
                <a:cxn ang="0">
                  <a:pos x="0" y="0"/>
                </a:cxn>
                <a:cxn ang="0">
                  <a:pos x="1620" y="7"/>
                </a:cxn>
              </a:cxnLst>
              <a:rect l="0" t="0" r="r" b="b"/>
              <a:pathLst>
                <a:path w="1620" h="7">
                  <a:moveTo>
                    <a:pt x="0" y="0"/>
                  </a:moveTo>
                  <a:lnTo>
                    <a:pt x="1620" y="7"/>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2232" name="Freeform 8"/>
            <p:cNvSpPr/>
            <p:nvPr>
              <p:custDataLst>
                <p:tags r:id="rId12"/>
              </p:custDataLst>
            </p:nvPr>
          </p:nvSpPr>
          <p:spPr bwMode="auto">
            <a:xfrm>
              <a:off x="2963287" y="2353147"/>
              <a:ext cx="1472936" cy="931"/>
            </a:xfrm>
            <a:custGeom>
              <a:avLst/>
              <a:gdLst/>
              <a:ahLst/>
              <a:cxnLst>
                <a:cxn ang="0">
                  <a:pos x="1583" y="1"/>
                </a:cxn>
                <a:cxn ang="0">
                  <a:pos x="0" y="0"/>
                </a:cxn>
              </a:cxnLst>
              <a:rect l="0" t="0" r="r" b="b"/>
              <a:pathLst>
                <a:path w="1583" h="1">
                  <a:moveTo>
                    <a:pt x="1583" y="1"/>
                  </a:moveTo>
                  <a:lnTo>
                    <a:pt x="0"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2231" name="Freeform 7"/>
            <p:cNvSpPr/>
            <p:nvPr>
              <p:custDataLst>
                <p:tags r:id="rId13"/>
              </p:custDataLst>
            </p:nvPr>
          </p:nvSpPr>
          <p:spPr bwMode="auto">
            <a:xfrm>
              <a:off x="4679230" y="2493751"/>
              <a:ext cx="4655" cy="863178"/>
            </a:xfrm>
            <a:custGeom>
              <a:avLst/>
              <a:gdLst/>
              <a:ahLst/>
              <a:cxnLst>
                <a:cxn ang="0">
                  <a:pos x="0" y="0"/>
                </a:cxn>
                <a:cxn ang="0">
                  <a:pos x="6" y="928"/>
                </a:cxn>
              </a:cxnLst>
              <a:rect l="0" t="0" r="r" b="b"/>
              <a:pathLst>
                <a:path w="6" h="928">
                  <a:moveTo>
                    <a:pt x="0" y="0"/>
                  </a:moveTo>
                  <a:lnTo>
                    <a:pt x="6" y="928"/>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2230" name="Freeform 6"/>
            <p:cNvSpPr/>
            <p:nvPr>
              <p:custDataLst>
                <p:tags r:id="rId14"/>
              </p:custDataLst>
            </p:nvPr>
          </p:nvSpPr>
          <p:spPr bwMode="auto">
            <a:xfrm>
              <a:off x="4592642" y="2508649"/>
              <a:ext cx="2793" cy="819414"/>
            </a:xfrm>
            <a:custGeom>
              <a:avLst/>
              <a:gdLst/>
              <a:ahLst/>
              <a:cxnLst>
                <a:cxn ang="0">
                  <a:pos x="3" y="881"/>
                </a:cxn>
                <a:cxn ang="0">
                  <a:pos x="0" y="0"/>
                </a:cxn>
              </a:cxnLst>
              <a:rect l="0" t="0" r="r" b="b"/>
              <a:pathLst>
                <a:path w="3" h="881">
                  <a:moveTo>
                    <a:pt x="3" y="881"/>
                  </a:moveTo>
                  <a:lnTo>
                    <a:pt x="0"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2229" name="Freeform 5"/>
            <p:cNvSpPr/>
            <p:nvPr>
              <p:custDataLst>
                <p:tags r:id="rId15"/>
              </p:custDataLst>
            </p:nvPr>
          </p:nvSpPr>
          <p:spPr bwMode="auto">
            <a:xfrm>
              <a:off x="2969805" y="3503120"/>
              <a:ext cx="1475730" cy="931"/>
            </a:xfrm>
            <a:custGeom>
              <a:avLst/>
              <a:gdLst/>
              <a:ahLst/>
              <a:cxnLst>
                <a:cxn ang="0">
                  <a:pos x="0" y="1"/>
                </a:cxn>
                <a:cxn ang="0">
                  <a:pos x="1584" y="0"/>
                </a:cxn>
              </a:cxnLst>
              <a:rect l="0" t="0" r="r" b="b"/>
              <a:pathLst>
                <a:path w="1584" h="1">
                  <a:moveTo>
                    <a:pt x="0" y="1"/>
                  </a:moveTo>
                  <a:lnTo>
                    <a:pt x="1584"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2228" name="Line 4"/>
            <p:cNvSpPr>
              <a:spLocks noChangeShapeType="1"/>
            </p:cNvSpPr>
            <p:nvPr>
              <p:custDataLst>
                <p:tags r:id="rId16"/>
              </p:custDataLst>
            </p:nvPr>
          </p:nvSpPr>
          <p:spPr bwMode="auto">
            <a:xfrm flipV="1">
              <a:off x="4001419" y="2460229"/>
              <a:ext cx="497186" cy="39574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2227" name="Freeform 3"/>
            <p:cNvSpPr/>
            <p:nvPr>
              <p:custDataLst>
                <p:tags r:id="rId17"/>
              </p:custDataLst>
            </p:nvPr>
          </p:nvSpPr>
          <p:spPr bwMode="auto">
            <a:xfrm>
              <a:off x="2926976" y="2987261"/>
              <a:ext cx="746710" cy="392015"/>
            </a:xfrm>
            <a:custGeom>
              <a:avLst/>
              <a:gdLst/>
              <a:ahLst/>
              <a:cxnLst>
                <a:cxn ang="0">
                  <a:pos x="0" y="421"/>
                </a:cxn>
                <a:cxn ang="0">
                  <a:pos x="802" y="0"/>
                </a:cxn>
              </a:cxnLst>
              <a:rect l="0" t="0" r="r" b="b"/>
              <a:pathLst>
                <a:path w="802" h="421">
                  <a:moveTo>
                    <a:pt x="0" y="421"/>
                  </a:moveTo>
                  <a:lnTo>
                    <a:pt x="802"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2226" name="Line 2"/>
            <p:cNvSpPr>
              <a:spLocks noChangeShapeType="1"/>
            </p:cNvSpPr>
            <p:nvPr>
              <p:custDataLst>
                <p:tags r:id="rId18"/>
              </p:custDataLst>
            </p:nvPr>
          </p:nvSpPr>
          <p:spPr bwMode="auto">
            <a:xfrm>
              <a:off x="3968832" y="3013334"/>
              <a:ext cx="496255" cy="39574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52295" name="Rectangle 71"/>
          <p:cNvSpPr>
            <a:spLocks noChangeArrowheads="1"/>
          </p:cNvSpPr>
          <p:nvPr>
            <p:custDataLst>
              <p:tags r:id="rId3"/>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34" name="文本框 33"/>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charset="-122"/>
                <a:ea typeface="微软雅黑" panose="020B0503020204020204" charset="-122"/>
                <a:cs typeface="Arial" panose="020B0604020202020204"/>
              </a:rPr>
              <a:t>示例</a:t>
            </a:r>
            <a:endParaRPr lang="zh-CN" altLang="en-US" sz="2400" dirty="0">
              <a:solidFill>
                <a:schemeClr val="accent1"/>
              </a:solidFill>
              <a:latin typeface="微软雅黑" panose="020B0503020204020204" charset="-122"/>
              <a:ea typeface="微软雅黑" panose="020B0503020204020204" charset="-122"/>
              <a:cs typeface="Arial" panose="020B0604020202020204"/>
            </a:endParaRPr>
          </a:p>
        </p:txBody>
      </p:sp>
      <p:sp>
        <p:nvSpPr>
          <p:cNvPr id="35" name="TextBox 2"/>
          <p:cNvSpPr txBox="1"/>
          <p:nvPr/>
        </p:nvSpPr>
        <p:spPr>
          <a:xfrm>
            <a:off x="1123178" y="1005234"/>
            <a:ext cx="10256022" cy="1476375"/>
          </a:xfrm>
          <a:prstGeom prst="rect">
            <a:avLst/>
          </a:prstGeom>
          <a:noFill/>
        </p:spPr>
        <p:txBody>
          <a:bodyPr wrap="square" rtlCol="0">
            <a:spAutoFit/>
          </a:bodyPr>
          <a:lstStyle/>
          <a:p>
            <a:pPr>
              <a:lnSpc>
                <a:spcPct val="150000"/>
              </a:lnSpc>
            </a:pP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【例</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7.11</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假设一个带权有向图</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G</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采用邻接矩阵存储结构表示（所有权值为正整数），设计一个算法求其中的一个最小环的长度，要求这样的环至少包含</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3</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个顶点，并求出如下图中满足要求的最小环长度。</a:t>
            </a:r>
          </a:p>
        </p:txBody>
      </p:sp>
      <p:pic>
        <p:nvPicPr>
          <p:cNvPr id="3" name="图片 2" descr="卡通人物&#10;&#10;描述已自动生成"/>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15972" y="2262742"/>
            <a:ext cx="3752850" cy="4029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19" name="Rectangle 27"/>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5" name="TextBox 4"/>
          <p:cNvSpPr txBox="1"/>
          <p:nvPr/>
        </p:nvSpPr>
        <p:spPr>
          <a:xfrm>
            <a:off x="872889" y="2087083"/>
            <a:ext cx="10373198" cy="2748915"/>
          </a:xfrm>
          <a:prstGeom prst="rect">
            <a:avLst/>
          </a:prstGeom>
          <a:noFill/>
          <a:ln w="25400">
            <a:solidFill>
              <a:srgbClr val="525252"/>
            </a:solidFill>
            <a:prstDash val="sysDash"/>
          </a:ln>
          <a:effectLst/>
          <a:scene3d>
            <a:camera prst="orthographicFront"/>
            <a:lightRig rig="threePt" dir="t"/>
          </a:scene3d>
          <a:sp3d prstMaterial="matte"/>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defPPr>
              <a:defRPr lang="zh-CN"/>
            </a:defPPr>
            <a:lvl1pPr marL="457200" indent="-457200">
              <a:lnSpc>
                <a:spcPct val="150000"/>
              </a:lnSpc>
              <a:spcBef>
                <a:spcPts val="600"/>
              </a:spcBef>
              <a:buFont typeface="Wingdings" panose="05000000000000000000" pitchFamily="2" charset="2"/>
              <a:buChar char="l"/>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r>
              <a:rPr lang="zh-CN" altLang="zh-CN" dirty="0">
                <a:solidFill>
                  <a:srgbClr val="000000"/>
                </a:solidFill>
                <a:latin typeface="微软雅黑" panose="020B0503020204020204" charset="-122"/>
                <a:ea typeface="微软雅黑" panose="020B0503020204020204" charset="-122"/>
              </a:rPr>
              <a:t>设置一个二维数组</a:t>
            </a:r>
            <a:r>
              <a:rPr lang="en-US" altLang="zh-CN" dirty="0" err="1">
                <a:solidFill>
                  <a:srgbClr val="000000"/>
                </a:solidFill>
                <a:latin typeface="微软雅黑" panose="020B0503020204020204" charset="-122"/>
                <a:ea typeface="微软雅黑" panose="020B0503020204020204" charset="-122"/>
              </a:rPr>
              <a:t>pcnt</a:t>
            </a:r>
            <a:r>
              <a:rPr lang="zh-CN" altLang="zh-CN" dirty="0">
                <a:solidFill>
                  <a:srgbClr val="000000"/>
                </a:solidFill>
                <a:latin typeface="微软雅黑" panose="020B0503020204020204" charset="-122"/>
                <a:ea typeface="微软雅黑" panose="020B0503020204020204" charset="-122"/>
              </a:rPr>
              <a:t>，</a:t>
            </a:r>
            <a:r>
              <a:rPr lang="en-US" altLang="zh-CN" dirty="0" err="1">
                <a:solidFill>
                  <a:srgbClr val="000000"/>
                </a:solidFill>
                <a:latin typeface="微软雅黑" panose="020B0503020204020204" charset="-122"/>
                <a:ea typeface="微软雅黑" panose="020B0503020204020204" charset="-122"/>
              </a:rPr>
              <a:t>pcnt</a:t>
            </a:r>
            <a:r>
              <a:rPr lang="en-US" altLang="zh-CN" dirty="0">
                <a:solidFill>
                  <a:srgbClr val="000000"/>
                </a:solidFill>
                <a:latin typeface="微软雅黑" panose="020B0503020204020204" charset="-122"/>
                <a:ea typeface="微软雅黑" panose="020B0503020204020204" charset="-122"/>
              </a:rPr>
              <a:t>[i][j]</a:t>
            </a:r>
            <a:r>
              <a:rPr lang="zh-CN" altLang="zh-CN" dirty="0">
                <a:solidFill>
                  <a:srgbClr val="000000"/>
                </a:solidFill>
                <a:latin typeface="微软雅黑" panose="020B0503020204020204" charset="-122"/>
                <a:ea typeface="微软雅黑" panose="020B0503020204020204" charset="-122"/>
              </a:rPr>
              <a:t>表示从顶点</a:t>
            </a:r>
            <a:r>
              <a:rPr lang="en-US" altLang="zh-CN" dirty="0">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到</a:t>
            </a:r>
            <a:r>
              <a:rPr lang="en-US" altLang="zh-CN" dirty="0">
                <a:solidFill>
                  <a:srgbClr val="000000"/>
                </a:solidFill>
                <a:latin typeface="微软雅黑" panose="020B0503020204020204" charset="-122"/>
                <a:ea typeface="微软雅黑" panose="020B0503020204020204" charset="-122"/>
              </a:rPr>
              <a:t>j</a:t>
            </a:r>
            <a:r>
              <a:rPr lang="zh-CN" altLang="zh-CN" dirty="0">
                <a:solidFill>
                  <a:srgbClr val="000000"/>
                </a:solidFill>
                <a:latin typeface="微软雅黑" panose="020B0503020204020204" charset="-122"/>
                <a:ea typeface="微软雅黑" panose="020B0503020204020204" charset="-122"/>
              </a:rPr>
              <a:t>的最短路径上包含的顶点个数。</a:t>
            </a:r>
          </a:p>
          <a:p>
            <a:r>
              <a:rPr lang="zh-CN" altLang="zh-CN" dirty="0">
                <a:solidFill>
                  <a:srgbClr val="000000"/>
                </a:solidFill>
                <a:latin typeface="微软雅黑" panose="020B0503020204020204" charset="-122"/>
                <a:ea typeface="微软雅黑" panose="020B0503020204020204" charset="-122"/>
              </a:rPr>
              <a:t>当求出</a:t>
            </a:r>
            <a:r>
              <a:rPr lang="en-US" altLang="zh-CN" dirty="0">
                <a:solidFill>
                  <a:srgbClr val="000000"/>
                </a:solidFill>
                <a:latin typeface="微软雅黑" panose="020B0503020204020204" charset="-122"/>
                <a:ea typeface="微软雅黑" panose="020B0503020204020204" charset="-122"/>
              </a:rPr>
              <a:t>A</a:t>
            </a:r>
            <a:r>
              <a:rPr lang="zh-CN" altLang="zh-CN" dirty="0">
                <a:solidFill>
                  <a:srgbClr val="000000"/>
                </a:solidFill>
                <a:latin typeface="微软雅黑" panose="020B0503020204020204" charset="-122"/>
                <a:ea typeface="微软雅黑" panose="020B0503020204020204" charset="-122"/>
              </a:rPr>
              <a:t>和</a:t>
            </a:r>
            <a:r>
              <a:rPr lang="en-US" altLang="zh-CN" dirty="0" err="1">
                <a:solidFill>
                  <a:srgbClr val="000000"/>
                </a:solidFill>
                <a:latin typeface="微软雅黑" panose="020B0503020204020204" charset="-122"/>
                <a:ea typeface="微软雅黑" panose="020B0503020204020204" charset="-122"/>
              </a:rPr>
              <a:t>pcnt</a:t>
            </a:r>
            <a:r>
              <a:rPr lang="zh-CN" altLang="zh-CN" dirty="0">
                <a:solidFill>
                  <a:srgbClr val="000000"/>
                </a:solidFill>
                <a:latin typeface="微软雅黑" panose="020B0503020204020204" charset="-122"/>
                <a:ea typeface="微软雅黑" panose="020B0503020204020204" charset="-122"/>
              </a:rPr>
              <a:t>后，如果</a:t>
            </a:r>
            <a:r>
              <a:rPr lang="en-US" altLang="zh-CN" dirty="0">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rPr>
              <a:t>j</a:t>
            </a:r>
            <a:r>
              <a:rPr lang="zh-CN" altLang="zh-CN" dirty="0">
                <a:solidFill>
                  <a:srgbClr val="000000"/>
                </a:solidFill>
                <a:latin typeface="微软雅黑" panose="020B0503020204020204" charset="-122"/>
                <a:ea typeface="微软雅黑" panose="020B0503020204020204" charset="-122"/>
              </a:rPr>
              <a:t>并且</a:t>
            </a:r>
            <a:r>
              <a:rPr lang="en-US" altLang="zh-CN" dirty="0">
                <a:solidFill>
                  <a:srgbClr val="000000"/>
                </a:solidFill>
                <a:latin typeface="微软雅黑" panose="020B0503020204020204" charset="-122"/>
                <a:ea typeface="微软雅黑" panose="020B0503020204020204" charset="-122"/>
              </a:rPr>
              <a:t>A[i][j]&lt;INF &amp;&amp; </a:t>
            </a:r>
            <a:r>
              <a:rPr lang="en-US" altLang="zh-CN" dirty="0" err="1">
                <a:solidFill>
                  <a:srgbClr val="000000"/>
                </a:solidFill>
                <a:latin typeface="微软雅黑" panose="020B0503020204020204" charset="-122"/>
                <a:ea typeface="微软雅黑" panose="020B0503020204020204" charset="-122"/>
              </a:rPr>
              <a:t>pcnt</a:t>
            </a:r>
            <a:r>
              <a:rPr lang="en-US" altLang="zh-CN" dirty="0">
                <a:solidFill>
                  <a:srgbClr val="000000"/>
                </a:solidFill>
                <a:latin typeface="微软雅黑" panose="020B0503020204020204" charset="-122"/>
                <a:ea typeface="微软雅黑" panose="020B0503020204020204" charset="-122"/>
              </a:rPr>
              <a:t>[i][j]&gt;2</a:t>
            </a:r>
            <a:r>
              <a:rPr lang="zh-CN" altLang="zh-CN" dirty="0">
                <a:solidFill>
                  <a:srgbClr val="000000"/>
                </a:solidFill>
                <a:latin typeface="微软雅黑" panose="020B0503020204020204" charset="-122"/>
                <a:ea typeface="微软雅黑" panose="020B0503020204020204" charset="-122"/>
              </a:rPr>
              <a:t>，表示顶点</a:t>
            </a:r>
            <a:r>
              <a:rPr lang="en-US" altLang="zh-CN" dirty="0">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到</a:t>
            </a:r>
            <a:r>
              <a:rPr lang="en-US" altLang="zh-CN" dirty="0">
                <a:solidFill>
                  <a:srgbClr val="000000"/>
                </a:solidFill>
                <a:latin typeface="微软雅黑" panose="020B0503020204020204" charset="-122"/>
                <a:ea typeface="微软雅黑" panose="020B0503020204020204" charset="-122"/>
              </a:rPr>
              <a:t>j</a:t>
            </a:r>
            <a:r>
              <a:rPr lang="zh-CN" altLang="zh-CN" dirty="0">
                <a:solidFill>
                  <a:srgbClr val="000000"/>
                </a:solidFill>
                <a:latin typeface="微软雅黑" panose="020B0503020204020204" charset="-122"/>
                <a:ea typeface="微软雅黑" panose="020B0503020204020204" charset="-122"/>
              </a:rPr>
              <a:t>有一条包含</a:t>
            </a:r>
            <a:r>
              <a:rPr lang="en-US" altLang="zh-CN" dirty="0">
                <a:solidFill>
                  <a:srgbClr val="000000"/>
                </a:solidFill>
                <a:latin typeface="微软雅黑" panose="020B0503020204020204" charset="-122"/>
                <a:ea typeface="微软雅黑" panose="020B0503020204020204" charset="-122"/>
              </a:rPr>
              <a:t>3</a:t>
            </a:r>
            <a:r>
              <a:rPr lang="zh-CN" altLang="zh-CN" dirty="0">
                <a:solidFill>
                  <a:srgbClr val="000000"/>
                </a:solidFill>
                <a:latin typeface="微软雅黑" panose="020B0503020204020204" charset="-122"/>
                <a:ea typeface="微软雅黑" panose="020B0503020204020204" charset="-122"/>
              </a:rPr>
              <a:t>个或者更多顶点的最短路径，</a:t>
            </a:r>
            <a:r>
              <a:rPr lang="zh-CN" altLang="en-US" dirty="0">
                <a:solidFill>
                  <a:srgbClr val="000000"/>
                </a:solidFill>
                <a:latin typeface="微软雅黑" panose="020B0503020204020204" charset="-122"/>
                <a:ea typeface="微软雅黑" panose="020B0503020204020204" charset="-122"/>
              </a:rPr>
              <a:t>若</a:t>
            </a:r>
            <a:r>
              <a:rPr lang="en-US" altLang="zh-CN" dirty="0" err="1">
                <a:solidFill>
                  <a:srgbClr val="000000"/>
                </a:solidFill>
                <a:latin typeface="微软雅黑" panose="020B0503020204020204" charset="-122"/>
                <a:ea typeface="微软雅黑" panose="020B0503020204020204" charset="-122"/>
              </a:rPr>
              <a:t>g.edges</a:t>
            </a:r>
            <a:r>
              <a:rPr lang="en-US" altLang="zh-CN" dirty="0">
                <a:solidFill>
                  <a:srgbClr val="000000"/>
                </a:solidFill>
                <a:latin typeface="微软雅黑" panose="020B0503020204020204" charset="-122"/>
                <a:ea typeface="微软雅黑" panose="020B0503020204020204" charset="-122"/>
              </a:rPr>
              <a:t>[j][i]&lt;INF</a:t>
            </a:r>
            <a:r>
              <a:rPr lang="zh-CN" altLang="zh-CN" dirty="0">
                <a:solidFill>
                  <a:srgbClr val="000000"/>
                </a:solidFill>
                <a:latin typeface="微软雅黑" panose="020B0503020204020204" charset="-122"/>
                <a:ea typeface="微软雅黑" panose="020B0503020204020204" charset="-122"/>
              </a:rPr>
              <a:t>，表示顶点</a:t>
            </a:r>
            <a:r>
              <a:rPr lang="en-US" altLang="zh-CN" dirty="0">
                <a:solidFill>
                  <a:srgbClr val="000000"/>
                </a:solidFill>
                <a:latin typeface="微软雅黑" panose="020B0503020204020204" charset="-122"/>
                <a:ea typeface="微软雅黑" panose="020B0503020204020204" charset="-122"/>
              </a:rPr>
              <a:t>j</a:t>
            </a:r>
            <a:r>
              <a:rPr lang="zh-CN" altLang="zh-CN" dirty="0">
                <a:solidFill>
                  <a:srgbClr val="000000"/>
                </a:solidFill>
                <a:latin typeface="微软雅黑" panose="020B0503020204020204" charset="-122"/>
                <a:ea typeface="微软雅黑" panose="020B0503020204020204" charset="-122"/>
              </a:rPr>
              <a:t>到</a:t>
            </a:r>
            <a:r>
              <a:rPr lang="en-US" altLang="zh-CN" dirty="0">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有一条边，则构成一个至少包含</a:t>
            </a:r>
            <a:r>
              <a:rPr lang="en-US" altLang="zh-CN" dirty="0">
                <a:solidFill>
                  <a:srgbClr val="000000"/>
                </a:solidFill>
                <a:latin typeface="微软雅黑" panose="020B0503020204020204" charset="-122"/>
                <a:ea typeface="微软雅黑" panose="020B0503020204020204" charset="-122"/>
              </a:rPr>
              <a:t>3</a:t>
            </a:r>
            <a:r>
              <a:rPr lang="zh-CN" altLang="zh-CN" dirty="0">
                <a:solidFill>
                  <a:srgbClr val="000000"/>
                </a:solidFill>
                <a:latin typeface="微软雅黑" panose="020B0503020204020204" charset="-122"/>
                <a:ea typeface="微软雅黑" panose="020B0503020204020204" charset="-122"/>
              </a:rPr>
              <a:t>个顶点的环，其长度为</a:t>
            </a:r>
            <a:r>
              <a:rPr lang="en-US" altLang="zh-CN" dirty="0">
                <a:solidFill>
                  <a:srgbClr val="000000"/>
                </a:solidFill>
                <a:latin typeface="微软雅黑" panose="020B0503020204020204" charset="-122"/>
                <a:ea typeface="微软雅黑" panose="020B0503020204020204" charset="-122"/>
              </a:rPr>
              <a:t>A[i][j]+</a:t>
            </a:r>
            <a:r>
              <a:rPr lang="en-US" altLang="zh-CN" dirty="0" err="1">
                <a:solidFill>
                  <a:srgbClr val="000000"/>
                </a:solidFill>
                <a:latin typeface="微软雅黑" panose="020B0503020204020204" charset="-122"/>
                <a:ea typeface="微软雅黑" panose="020B0503020204020204" charset="-122"/>
              </a:rPr>
              <a:t>g.edges</a:t>
            </a:r>
            <a:r>
              <a:rPr lang="en-US" altLang="zh-CN" dirty="0">
                <a:solidFill>
                  <a:srgbClr val="000000"/>
                </a:solidFill>
                <a:latin typeface="微软雅黑" panose="020B0503020204020204" charset="-122"/>
                <a:ea typeface="微软雅黑" panose="020B0503020204020204" charset="-122"/>
              </a:rPr>
              <a:t>[j][i]</a:t>
            </a:r>
            <a:r>
              <a:rPr lang="zh-CN" altLang="en-US" dirty="0">
                <a:solidFill>
                  <a:srgbClr val="000000"/>
                </a:solidFill>
                <a:latin typeface="微软雅黑" panose="020B0503020204020204" charset="-122"/>
                <a:ea typeface="微软雅黑" panose="020B0503020204020204" charset="-122"/>
              </a:rPr>
              <a:t>。</a:t>
            </a:r>
            <a:endParaRPr lang="en-US" altLang="zh-CN" dirty="0">
              <a:solidFill>
                <a:srgbClr val="000000"/>
              </a:solidFill>
              <a:latin typeface="微软雅黑" panose="020B0503020204020204" charset="-122"/>
              <a:ea typeface="微软雅黑" panose="020B0503020204020204" charset="-122"/>
            </a:endParaRPr>
          </a:p>
          <a:p>
            <a:r>
              <a:rPr lang="zh-CN" altLang="zh-CN" dirty="0">
                <a:solidFill>
                  <a:srgbClr val="000000"/>
                </a:solidFill>
                <a:latin typeface="微软雅黑" panose="020B0503020204020204" charset="-122"/>
                <a:ea typeface="微软雅黑" panose="020B0503020204020204" charset="-122"/>
              </a:rPr>
              <a:t>通过比较求出长度最小环的长度。</a:t>
            </a:r>
          </a:p>
        </p:txBody>
      </p:sp>
      <p:grpSp>
        <p:nvGrpSpPr>
          <p:cNvPr id="14" name="组合 13"/>
          <p:cNvGrpSpPr/>
          <p:nvPr/>
        </p:nvGrpSpPr>
        <p:grpSpPr>
          <a:xfrm>
            <a:off x="4023504" y="5204614"/>
            <a:ext cx="4071967" cy="1387068"/>
            <a:chOff x="2071669" y="4071942"/>
            <a:chExt cx="4071967" cy="1387068"/>
          </a:xfrm>
        </p:grpSpPr>
        <p:sp>
          <p:nvSpPr>
            <p:cNvPr id="6" name="Oval 16"/>
            <p:cNvSpPr>
              <a:spLocks noChangeArrowheads="1"/>
            </p:cNvSpPr>
            <p:nvPr>
              <p:custDataLst>
                <p:tags r:id="rId2"/>
              </p:custDataLst>
            </p:nvPr>
          </p:nvSpPr>
          <p:spPr bwMode="auto">
            <a:xfrm>
              <a:off x="2071669" y="4286255"/>
              <a:ext cx="360000" cy="360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i</a:t>
              </a:r>
            </a:p>
          </p:txBody>
        </p:sp>
        <p:sp>
          <p:nvSpPr>
            <p:cNvPr id="7" name="Oval 16"/>
            <p:cNvSpPr>
              <a:spLocks noChangeArrowheads="1"/>
            </p:cNvSpPr>
            <p:nvPr>
              <p:custDataLst>
                <p:tags r:id="rId3"/>
              </p:custDataLst>
            </p:nvPr>
          </p:nvSpPr>
          <p:spPr bwMode="auto">
            <a:xfrm>
              <a:off x="5783636" y="4286255"/>
              <a:ext cx="360000" cy="360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j</a:t>
              </a:r>
            </a:p>
          </p:txBody>
        </p:sp>
        <p:cxnSp>
          <p:nvCxnSpPr>
            <p:cNvPr id="9" name="直接箭头连接符 8"/>
            <p:cNvCxnSpPr>
              <a:stCxn id="6" idx="6"/>
              <a:endCxn id="7" idx="2"/>
            </p:cNvCxnSpPr>
            <p:nvPr>
              <p:custDataLst>
                <p:tags r:id="rId4"/>
              </p:custDataLst>
            </p:nvPr>
          </p:nvCxnSpPr>
          <p:spPr>
            <a:xfrm>
              <a:off x="2431669" y="4466255"/>
              <a:ext cx="3351967" cy="1588"/>
            </a:xfrm>
            <a:prstGeom prst="straightConnector1">
              <a:avLst/>
            </a:pr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2428860" y="4071942"/>
              <a:ext cx="3357586" cy="337185"/>
            </a:xfrm>
            <a:prstGeom prst="rect">
              <a:avLst/>
            </a:prstGeom>
            <a:noFill/>
          </p:spPr>
          <p:txBody>
            <a:bodyPr wrap="square" rtlCol="0">
              <a:spAutoFit/>
            </a:bodyPr>
            <a:lstStyle/>
            <a:p>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]&lt;INF &amp;&amp; pcnt[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]&gt;2</a:t>
              </a:r>
            </a:p>
          </p:txBody>
        </p:sp>
        <p:sp>
          <p:nvSpPr>
            <p:cNvPr id="11" name="任意多边形 10"/>
            <p:cNvSpPr/>
            <p:nvPr>
              <p:custDataLst>
                <p:tags r:id="rId5"/>
              </p:custDataLst>
            </p:nvPr>
          </p:nvSpPr>
          <p:spPr>
            <a:xfrm>
              <a:off x="2361363" y="4582048"/>
              <a:ext cx="3476729" cy="461651"/>
            </a:xfrm>
            <a:custGeom>
              <a:avLst/>
              <a:gdLst>
                <a:gd name="connsiteX0" fmla="*/ 3476729 w 3476729"/>
                <a:gd name="connsiteY0" fmla="*/ 20097 h 453851"/>
                <a:gd name="connsiteX1" fmla="*/ 3165230 w 3476729"/>
                <a:gd name="connsiteY1" fmla="*/ 261257 h 453851"/>
                <a:gd name="connsiteX2" fmla="*/ 2411604 w 3476729"/>
                <a:gd name="connsiteY2" fmla="*/ 371789 h 453851"/>
                <a:gd name="connsiteX3" fmla="*/ 1014883 w 3476729"/>
                <a:gd name="connsiteY3" fmla="*/ 391886 h 453851"/>
                <a:gd name="connsiteX4" fmla="*/ 0 w 3476729"/>
                <a:gd name="connsiteY4" fmla="*/ 0 h 453851"/>
                <a:gd name="connsiteX0-1" fmla="*/ 3476729 w 3476729"/>
                <a:gd name="connsiteY0-2" fmla="*/ 20097 h 461651"/>
                <a:gd name="connsiteX1-3" fmla="*/ 3165230 w 3476729"/>
                <a:gd name="connsiteY1-4" fmla="*/ 261257 h 461651"/>
                <a:gd name="connsiteX2-5" fmla="*/ 2353513 w 3476729"/>
                <a:gd name="connsiteY2-6" fmla="*/ 418588 h 461651"/>
                <a:gd name="connsiteX3-7" fmla="*/ 1014883 w 3476729"/>
                <a:gd name="connsiteY3-8" fmla="*/ 391886 h 461651"/>
                <a:gd name="connsiteX4-9" fmla="*/ 0 w 3476729"/>
                <a:gd name="connsiteY4-10" fmla="*/ 0 h 4616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76729" h="461651">
                  <a:moveTo>
                    <a:pt x="3476729" y="20097"/>
                  </a:moveTo>
                  <a:cubicBezTo>
                    <a:pt x="3409740" y="111369"/>
                    <a:pt x="3352433" y="194842"/>
                    <a:pt x="3165230" y="261257"/>
                  </a:cubicBezTo>
                  <a:cubicBezTo>
                    <a:pt x="2978027" y="327672"/>
                    <a:pt x="2711904" y="396817"/>
                    <a:pt x="2353513" y="418588"/>
                  </a:cubicBezTo>
                  <a:cubicBezTo>
                    <a:pt x="1995122" y="440359"/>
                    <a:pt x="1407135" y="461651"/>
                    <a:pt x="1014883" y="391886"/>
                  </a:cubicBezTo>
                  <a:cubicBezTo>
                    <a:pt x="622631" y="322121"/>
                    <a:pt x="306474" y="164960"/>
                    <a:pt x="0" y="0"/>
                  </a:cubicBezTo>
                </a:path>
              </a:pathLst>
            </a:custGeom>
            <a:ln w="19050">
              <a:solidFill>
                <a:schemeClr val="dk1"/>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12" name="TextBox 11"/>
            <p:cNvSpPr txBox="1"/>
            <p:nvPr/>
          </p:nvSpPr>
          <p:spPr>
            <a:xfrm>
              <a:off x="3214678" y="5090710"/>
              <a:ext cx="2571768" cy="368300"/>
            </a:xfrm>
            <a:prstGeom prst="rect">
              <a:avLst/>
            </a:prstGeom>
            <a:noFill/>
          </p:spPr>
          <p:txBody>
            <a:bodyPr wrap="square" rtlCol="0">
              <a:spAutoFit/>
            </a:bodyPr>
            <a:lstStyle/>
            <a:p>
              <a:r>
                <a:rPr lang="en-US" altLang="zh-CN">
                  <a:solidFill>
                    <a:srgbClr val="000000"/>
                  </a:solidFill>
                  <a:latin typeface="微软雅黑" panose="020B0503020204020204" charset="-122"/>
                  <a:ea typeface="微软雅黑" panose="020B0503020204020204" charset="-122"/>
                  <a:cs typeface="Consolas" panose="020B0609020204030204" pitchFamily="49" charset="0"/>
                </a:rPr>
                <a:t>g.edges[</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]&lt;INF</a:t>
              </a:r>
            </a:p>
          </p:txBody>
        </p:sp>
        <p:sp>
          <p:nvSpPr>
            <p:cNvPr id="13" name="TextBox 12"/>
            <p:cNvSpPr txBox="1"/>
            <p:nvPr>
              <p:custDataLst>
                <p:tags r:id="rId6"/>
              </p:custDataLst>
            </p:nvPr>
          </p:nvSpPr>
          <p:spPr>
            <a:xfrm>
              <a:off x="3714744" y="4559866"/>
              <a:ext cx="785818" cy="368300"/>
            </a:xfrm>
            <a:prstGeom prst="rect">
              <a:avLst/>
            </a:prstGeom>
            <a:noFill/>
          </p:spPr>
          <p:txBody>
            <a:bodyPr wrap="square" lIns="0" rIns="0" rtlCol="0">
              <a:spAutoFit/>
            </a:bodyPr>
            <a:lstStyle/>
            <a:p>
              <a:r>
                <a:rPr lang="zh-CN" altLang="en-US" cap="all">
                  <a:ln w="9000" cmpd="sng">
                    <a:solidFill>
                      <a:schemeClr val="accent4">
                        <a:shade val="50000"/>
                        <a:satMod val="120000"/>
                      </a:schemeClr>
                    </a:solidFill>
                    <a:prstDash val="solid"/>
                  </a:ln>
                  <a:solidFill>
                    <a:srgbClr val="525252"/>
                  </a:solidFill>
                  <a:effectLst>
                    <a:reflection blurRad="12700" stA="28000" endPos="45000" dist="1000" dir="5400000" sy="-100000" algn="bl" rotWithShape="0"/>
                  </a:effectLst>
                  <a:latin typeface="微软雅黑" panose="020B0503020204020204" charset="-122"/>
                  <a:ea typeface="微软雅黑" panose="020B0503020204020204" charset="-122"/>
                  <a:cs typeface="Consolas" panose="020B0609020204030204" pitchFamily="49" charset="0"/>
                </a:rPr>
                <a:t>回路</a:t>
              </a:r>
            </a:p>
          </p:txBody>
        </p:sp>
      </p:grpSp>
      <p:sp>
        <p:nvSpPr>
          <p:cNvPr id="15" name="TextBox 14"/>
          <p:cNvSpPr txBox="1"/>
          <p:nvPr/>
        </p:nvSpPr>
        <p:spPr>
          <a:xfrm>
            <a:off x="872889" y="1268478"/>
            <a:ext cx="7286676" cy="398780"/>
          </a:xfrm>
          <a:prstGeom prst="rect">
            <a:avLst/>
          </a:prstGeom>
          <a:noFill/>
        </p:spPr>
        <p:txBody>
          <a:bodyPr wrap="square" rtlCol="0">
            <a:spAutoFit/>
          </a:bodyPr>
          <a:lstStyle/>
          <a:p>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采用</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Floyd</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算法求存放任意两个顶点之间最短路径长度的数组</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A</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18" name="文本框 17"/>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charset="-122"/>
                <a:ea typeface="微软雅黑" panose="020B0503020204020204" charset="-122"/>
                <a:cs typeface="Arial" panose="020B0604020202020204"/>
              </a:rPr>
              <a:t>示例</a:t>
            </a:r>
            <a:endParaRPr lang="zh-CN" altLang="en-US" sz="2400" dirty="0">
              <a:solidFill>
                <a:schemeClr val="accent1"/>
              </a:solidFill>
              <a:latin typeface="微软雅黑" panose="020B0503020204020204" charset="-122"/>
              <a:ea typeface="微软雅黑" panose="020B0503020204020204"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19" name="Rectangle 27"/>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5" name="TextBox 4"/>
          <p:cNvSpPr txBox="1"/>
          <p:nvPr>
            <p:custDataLst>
              <p:tags r:id="rId2"/>
            </p:custDataLst>
          </p:nvPr>
        </p:nvSpPr>
        <p:spPr>
          <a:xfrm>
            <a:off x="1280160" y="978317"/>
            <a:ext cx="9631679" cy="551878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0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dirty="0">
                <a:solidFill>
                  <a:srgbClr val="000000"/>
                </a:solidFill>
                <a:latin typeface="微软雅黑" panose="020B0503020204020204" charset="-122"/>
                <a:ea typeface="微软雅黑" panose="020B0503020204020204" charset="-122"/>
              </a:rPr>
              <a:t>from </a:t>
            </a:r>
            <a:r>
              <a:rPr lang="en-US" altLang="zh-CN" dirty="0" err="1">
                <a:solidFill>
                  <a:srgbClr val="000000"/>
                </a:solidFill>
                <a:latin typeface="微软雅黑" panose="020B0503020204020204" charset="-122"/>
                <a:ea typeface="微软雅黑" panose="020B0503020204020204" charset="-122"/>
              </a:rPr>
              <a:t>MatGraph</a:t>
            </a:r>
            <a:r>
              <a:rPr lang="en-US" altLang="zh-CN" dirty="0">
                <a:solidFill>
                  <a:srgbClr val="000000"/>
                </a:solidFill>
                <a:latin typeface="微软雅黑" panose="020B0503020204020204" charset="-122"/>
                <a:ea typeface="微软雅黑" panose="020B0503020204020204" charset="-122"/>
              </a:rPr>
              <a:t> import </a:t>
            </a:r>
            <a:r>
              <a:rPr lang="en-US" altLang="zh-CN" dirty="0" err="1">
                <a:solidFill>
                  <a:srgbClr val="000000"/>
                </a:solidFill>
                <a:latin typeface="微软雅黑" panose="020B0503020204020204" charset="-122"/>
                <a:ea typeface="微软雅黑" panose="020B0503020204020204" charset="-122"/>
              </a:rPr>
              <a:t>MatGraph,INF,MAXV</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A=[[0]*MAXV for i in range(MAXV)]           #</a:t>
            </a:r>
            <a:r>
              <a:rPr lang="zh-CN" altLang="zh-CN" dirty="0">
                <a:solidFill>
                  <a:srgbClr val="000000"/>
                </a:solidFill>
                <a:latin typeface="微软雅黑" panose="020B0503020204020204" charset="-122"/>
                <a:ea typeface="微软雅黑" panose="020B0503020204020204" charset="-122"/>
              </a:rPr>
              <a:t>全局变量</a:t>
            </a:r>
            <a:r>
              <a:rPr lang="en-US" altLang="zh-CN" dirty="0">
                <a:solidFill>
                  <a:srgbClr val="000000"/>
                </a:solidFill>
                <a:latin typeface="微软雅黑" panose="020B0503020204020204" charset="-122"/>
                <a:ea typeface="微软雅黑" panose="020B0503020204020204" charset="-122"/>
              </a:rPr>
              <a:t>,A</a:t>
            </a:r>
            <a:r>
              <a:rPr lang="zh-CN" altLang="zh-CN" dirty="0">
                <a:solidFill>
                  <a:srgbClr val="000000"/>
                </a:solidFill>
                <a:latin typeface="微软雅黑" panose="020B0503020204020204" charset="-122"/>
                <a:ea typeface="微软雅黑" panose="020B0503020204020204" charset="-122"/>
              </a:rPr>
              <a:t>数组</a:t>
            </a:r>
          </a:p>
          <a:p>
            <a:r>
              <a:rPr lang="en-US" altLang="zh-CN" dirty="0" err="1">
                <a:solidFill>
                  <a:srgbClr val="000000"/>
                </a:solidFill>
                <a:latin typeface="微软雅黑" panose="020B0503020204020204" charset="-122"/>
                <a:ea typeface="微软雅黑" panose="020B0503020204020204" charset="-122"/>
              </a:rPr>
              <a:t>pcnt</a:t>
            </a:r>
            <a:r>
              <a:rPr lang="en-US" altLang="zh-CN" dirty="0">
                <a:solidFill>
                  <a:srgbClr val="000000"/>
                </a:solidFill>
                <a:latin typeface="微软雅黑" panose="020B0503020204020204" charset="-122"/>
                <a:ea typeface="微软雅黑" panose="020B0503020204020204" charset="-122"/>
              </a:rPr>
              <a:t>=[[0]*MAXV for i in range(MAXV)]        #</a:t>
            </a:r>
            <a:r>
              <a:rPr lang="zh-CN" altLang="zh-CN" dirty="0">
                <a:solidFill>
                  <a:srgbClr val="000000"/>
                </a:solidFill>
                <a:latin typeface="微软雅黑" panose="020B0503020204020204" charset="-122"/>
                <a:ea typeface="微软雅黑" panose="020B0503020204020204" charset="-122"/>
              </a:rPr>
              <a:t>全局变量</a:t>
            </a:r>
            <a:r>
              <a:rPr lang="en-US" altLang="zh-CN" dirty="0">
                <a:solidFill>
                  <a:srgbClr val="000000"/>
                </a:solidFill>
                <a:latin typeface="微软雅黑" panose="020B0503020204020204" charset="-122"/>
                <a:ea typeface="微软雅黑" panose="020B0503020204020204" charset="-122"/>
              </a:rPr>
              <a:t>,</a:t>
            </a:r>
            <a:r>
              <a:rPr lang="zh-CN" altLang="zh-CN" dirty="0">
                <a:solidFill>
                  <a:srgbClr val="000000"/>
                </a:solidFill>
                <a:latin typeface="微软雅黑" panose="020B0503020204020204" charset="-122"/>
                <a:ea typeface="微软雅黑" panose="020B0503020204020204" charset="-122"/>
              </a:rPr>
              <a:t>路径中顶点个数</a:t>
            </a:r>
          </a:p>
          <a:p>
            <a:r>
              <a:rPr lang="en-US" altLang="zh-CN" dirty="0">
                <a:solidFill>
                  <a:srgbClr val="000000"/>
                </a:solidFill>
                <a:latin typeface="微软雅黑" panose="020B0503020204020204" charset="-122"/>
                <a:ea typeface="微软雅黑" panose="020B0503020204020204" charset="-122"/>
              </a:rPr>
              <a:t>def Floyd(g):           	      	         #Floyd</a:t>
            </a:r>
            <a:r>
              <a:rPr lang="zh-CN" altLang="zh-CN" dirty="0">
                <a:solidFill>
                  <a:srgbClr val="000000"/>
                </a:solidFill>
                <a:latin typeface="微软雅黑" panose="020B0503020204020204" charset="-122"/>
                <a:ea typeface="微软雅黑" panose="020B0503020204020204" charset="-122"/>
              </a:rPr>
              <a:t>算法</a:t>
            </a:r>
          </a:p>
          <a:p>
            <a:r>
              <a:rPr lang="en-US" altLang="zh-CN" dirty="0">
                <a:solidFill>
                  <a:srgbClr val="000000"/>
                </a:solidFill>
                <a:latin typeface="微软雅黑" panose="020B0503020204020204" charset="-122"/>
                <a:ea typeface="微软雅黑" panose="020B0503020204020204" charset="-122"/>
              </a:rPr>
              <a:t>  for i in range(</a:t>
            </a:r>
            <a:r>
              <a:rPr lang="en-US" altLang="zh-CN" dirty="0" err="1">
                <a:solidFill>
                  <a:srgbClr val="000000"/>
                </a:solidFill>
                <a:latin typeface="微软雅黑" panose="020B0503020204020204" charset="-122"/>
                <a:ea typeface="微软雅黑" panose="020B0503020204020204" charset="-122"/>
              </a:rPr>
              <a:t>g.n</a:t>
            </a:r>
            <a:r>
              <a:rPr lang="en-US" altLang="zh-CN" dirty="0">
                <a:solidFill>
                  <a:srgbClr val="000000"/>
                </a:solidFill>
                <a:latin typeface="微软雅黑" panose="020B0503020204020204" charset="-122"/>
                <a:ea typeface="微软雅黑" panose="020B0503020204020204" charset="-122"/>
              </a:rPr>
              <a:t>):		         #</a:t>
            </a:r>
            <a:r>
              <a:rPr lang="zh-CN" altLang="zh-CN" dirty="0">
                <a:solidFill>
                  <a:srgbClr val="000000"/>
                </a:solidFill>
                <a:latin typeface="微软雅黑" panose="020B0503020204020204" charset="-122"/>
                <a:ea typeface="微软雅黑" panose="020B0503020204020204" charset="-122"/>
              </a:rPr>
              <a:t>数组</a:t>
            </a:r>
            <a:r>
              <a:rPr lang="en-US" altLang="zh-CN" dirty="0">
                <a:solidFill>
                  <a:srgbClr val="000000"/>
                </a:solidFill>
                <a:latin typeface="微软雅黑" panose="020B0503020204020204" charset="-122"/>
                <a:ea typeface="微软雅黑" panose="020B0503020204020204" charset="-122"/>
              </a:rPr>
              <a:t>A</a:t>
            </a:r>
            <a:r>
              <a:rPr lang="zh-CN" altLang="zh-CN" dirty="0">
                <a:solidFill>
                  <a:srgbClr val="000000"/>
                </a:solidFill>
                <a:latin typeface="微软雅黑" panose="020B0503020204020204" charset="-122"/>
                <a:ea typeface="微软雅黑" panose="020B0503020204020204" charset="-122"/>
              </a:rPr>
              <a:t>和</a:t>
            </a:r>
            <a:r>
              <a:rPr lang="en-US" altLang="zh-CN" dirty="0" err="1">
                <a:solidFill>
                  <a:srgbClr val="000000"/>
                </a:solidFill>
                <a:latin typeface="微软雅黑" panose="020B0503020204020204" charset="-122"/>
                <a:ea typeface="微软雅黑" panose="020B0503020204020204" charset="-122"/>
              </a:rPr>
              <a:t>pcnt</a:t>
            </a:r>
            <a:r>
              <a:rPr lang="zh-CN" altLang="zh-CN" dirty="0">
                <a:solidFill>
                  <a:srgbClr val="000000"/>
                </a:solidFill>
                <a:latin typeface="微软雅黑" panose="020B0503020204020204" charset="-122"/>
                <a:ea typeface="微软雅黑" panose="020B0503020204020204" charset="-122"/>
              </a:rPr>
              <a:t>初始化</a:t>
            </a:r>
          </a:p>
          <a:p>
            <a:r>
              <a:rPr lang="en-US" altLang="zh-CN" dirty="0">
                <a:solidFill>
                  <a:srgbClr val="000000"/>
                </a:solidFill>
                <a:latin typeface="微软雅黑" panose="020B0503020204020204" charset="-122"/>
                <a:ea typeface="微软雅黑" panose="020B0503020204020204" charset="-122"/>
              </a:rPr>
              <a:t>     for j in range(</a:t>
            </a:r>
            <a:r>
              <a:rPr lang="en-US" altLang="zh-CN" dirty="0" err="1">
                <a:solidFill>
                  <a:srgbClr val="000000"/>
                </a:solidFill>
                <a:latin typeface="微软雅黑" panose="020B0503020204020204" charset="-122"/>
                <a:ea typeface="微软雅黑" panose="020B0503020204020204" charset="-122"/>
              </a:rPr>
              <a:t>g.n</a:t>
            </a:r>
            <a:r>
              <a:rPr lang="en-US" altLang="zh-CN" dirty="0">
                <a:solidFill>
                  <a:srgbClr val="000000"/>
                </a:solidFill>
                <a:latin typeface="微软雅黑" panose="020B0503020204020204" charset="-122"/>
                <a:ea typeface="微软雅黑" panose="020B0503020204020204" charset="-122"/>
              </a:rPr>
              <a:t>): </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A[i][j]=</a:t>
            </a:r>
            <a:r>
              <a:rPr lang="en-US" altLang="zh-CN" dirty="0" err="1">
                <a:solidFill>
                  <a:srgbClr val="000000"/>
                </a:solidFill>
                <a:latin typeface="微软雅黑" panose="020B0503020204020204" charset="-122"/>
                <a:ea typeface="微软雅黑" panose="020B0503020204020204" charset="-122"/>
              </a:rPr>
              <a:t>g.edges</a:t>
            </a:r>
            <a:r>
              <a:rPr lang="en-US" altLang="zh-CN" dirty="0">
                <a:solidFill>
                  <a:srgbClr val="000000"/>
                </a:solidFill>
                <a:latin typeface="微软雅黑" panose="020B0503020204020204" charset="-122"/>
                <a:ea typeface="微软雅黑" panose="020B0503020204020204" charset="-122"/>
              </a:rPr>
              <a:t>[i][j]</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if i!=j and </a:t>
            </a:r>
            <a:r>
              <a:rPr lang="en-US" altLang="zh-CN" dirty="0" err="1">
                <a:solidFill>
                  <a:srgbClr val="000000"/>
                </a:solidFill>
                <a:latin typeface="微软雅黑" panose="020B0503020204020204" charset="-122"/>
                <a:ea typeface="微软雅黑" panose="020B0503020204020204" charset="-122"/>
              </a:rPr>
              <a:t>g.edges</a:t>
            </a:r>
            <a:r>
              <a:rPr lang="en-US" altLang="zh-CN" dirty="0">
                <a:solidFill>
                  <a:srgbClr val="000000"/>
                </a:solidFill>
                <a:latin typeface="微软雅黑" panose="020B0503020204020204" charset="-122"/>
                <a:ea typeface="微软雅黑" panose="020B0503020204020204" charset="-122"/>
              </a:rPr>
              <a:t>[i][j]&lt;INF:</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a:t>
            </a:r>
            <a:r>
              <a:rPr lang="en-US" altLang="zh-CN" dirty="0" err="1">
                <a:solidFill>
                  <a:srgbClr val="000000"/>
                </a:solidFill>
                <a:latin typeface="微软雅黑" panose="020B0503020204020204" charset="-122"/>
                <a:ea typeface="微软雅黑" panose="020B0503020204020204" charset="-122"/>
              </a:rPr>
              <a:t>pcnt</a:t>
            </a:r>
            <a:r>
              <a:rPr lang="en-US" altLang="zh-CN" dirty="0">
                <a:solidFill>
                  <a:srgbClr val="000000"/>
                </a:solidFill>
                <a:latin typeface="微软雅黑" panose="020B0503020204020204" charset="-122"/>
                <a:ea typeface="微软雅黑" panose="020B0503020204020204" charset="-122"/>
              </a:rPr>
              <a:t>[i][j]=2;		         #&lt;i,j&gt;</a:t>
            </a:r>
            <a:r>
              <a:rPr lang="zh-CN" altLang="zh-CN" dirty="0">
                <a:solidFill>
                  <a:srgbClr val="000000"/>
                </a:solidFill>
                <a:latin typeface="微软雅黑" panose="020B0503020204020204" charset="-122"/>
                <a:ea typeface="微软雅黑" panose="020B0503020204020204" charset="-122"/>
              </a:rPr>
              <a:t>作为路径，含</a:t>
            </a:r>
            <a:r>
              <a:rPr lang="en-US" altLang="zh-CN" dirty="0">
                <a:solidFill>
                  <a:srgbClr val="000000"/>
                </a:solidFill>
                <a:latin typeface="微软雅黑" panose="020B0503020204020204" charset="-122"/>
                <a:ea typeface="微软雅黑" panose="020B0503020204020204" charset="-122"/>
              </a:rPr>
              <a:t>2</a:t>
            </a:r>
            <a:r>
              <a:rPr lang="zh-CN" altLang="zh-CN" dirty="0">
                <a:solidFill>
                  <a:srgbClr val="000000"/>
                </a:solidFill>
                <a:latin typeface="微软雅黑" panose="020B0503020204020204" charset="-122"/>
                <a:ea typeface="微软雅黑" panose="020B0503020204020204" charset="-122"/>
              </a:rPr>
              <a:t>个顶点</a:t>
            </a:r>
          </a:p>
          <a:p>
            <a:r>
              <a:rPr lang="en-US" altLang="zh-CN" dirty="0">
                <a:solidFill>
                  <a:srgbClr val="000000"/>
                </a:solidFill>
                <a:latin typeface="微软雅黑" panose="020B0503020204020204" charset="-122"/>
                <a:ea typeface="微软雅黑" panose="020B0503020204020204" charset="-122"/>
              </a:rPr>
              <a:t>        	else:</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a:t>
            </a:r>
            <a:r>
              <a:rPr lang="en-US" altLang="zh-CN" dirty="0" err="1">
                <a:solidFill>
                  <a:srgbClr val="000000"/>
                </a:solidFill>
                <a:latin typeface="微软雅黑" panose="020B0503020204020204" charset="-122"/>
                <a:ea typeface="微软雅黑" panose="020B0503020204020204" charset="-122"/>
              </a:rPr>
              <a:t>pcnt</a:t>
            </a:r>
            <a:r>
              <a:rPr lang="en-US" altLang="zh-CN" dirty="0">
                <a:solidFill>
                  <a:srgbClr val="000000"/>
                </a:solidFill>
                <a:latin typeface="微软雅黑" panose="020B0503020204020204" charset="-122"/>
                <a:ea typeface="微软雅黑" panose="020B0503020204020204" charset="-122"/>
              </a:rPr>
              <a:t>[i][j]=0;		         #</a:t>
            </a:r>
            <a:r>
              <a:rPr lang="zh-CN" altLang="zh-CN" dirty="0">
                <a:solidFill>
                  <a:srgbClr val="000000"/>
                </a:solidFill>
                <a:latin typeface="微软雅黑" panose="020B0503020204020204" charset="-122"/>
                <a:ea typeface="微软雅黑" panose="020B0503020204020204" charset="-122"/>
              </a:rPr>
              <a:t>没有路径，顶点个数为</a:t>
            </a:r>
            <a:r>
              <a:rPr lang="en-US" altLang="zh-CN" dirty="0">
                <a:solidFill>
                  <a:srgbClr val="000000"/>
                </a:solidFill>
                <a:latin typeface="微软雅黑" panose="020B0503020204020204" charset="-122"/>
                <a:ea typeface="微软雅黑" panose="020B0503020204020204" charset="-122"/>
              </a:rPr>
              <a:t>0</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for k in range(</a:t>
            </a:r>
            <a:r>
              <a:rPr lang="en-US" altLang="zh-CN" dirty="0" err="1">
                <a:solidFill>
                  <a:srgbClr val="000000"/>
                </a:solidFill>
                <a:latin typeface="微软雅黑" panose="020B0503020204020204" charset="-122"/>
                <a:ea typeface="微软雅黑" panose="020B0503020204020204" charset="-122"/>
              </a:rPr>
              <a:t>g.n</a:t>
            </a:r>
            <a:r>
              <a:rPr lang="en-US" altLang="zh-CN" dirty="0">
                <a:solidFill>
                  <a:srgbClr val="000000"/>
                </a:solidFill>
                <a:latin typeface="微软雅黑" panose="020B0503020204020204" charset="-122"/>
                <a:ea typeface="微软雅黑" panose="020B0503020204020204" charset="-122"/>
              </a:rPr>
              <a:t>):		         #</a:t>
            </a:r>
            <a:r>
              <a:rPr lang="zh-CN" altLang="zh-CN" dirty="0">
                <a:solidFill>
                  <a:srgbClr val="000000"/>
                </a:solidFill>
                <a:latin typeface="微软雅黑" panose="020B0503020204020204" charset="-122"/>
                <a:ea typeface="微软雅黑" panose="020B0503020204020204" charset="-122"/>
              </a:rPr>
              <a:t>求</a:t>
            </a:r>
            <a:r>
              <a:rPr lang="en-US" altLang="zh-CN" dirty="0">
                <a:solidFill>
                  <a:srgbClr val="000000"/>
                </a:solidFill>
                <a:latin typeface="微软雅黑" panose="020B0503020204020204" charset="-122"/>
                <a:ea typeface="微软雅黑" panose="020B0503020204020204" charset="-122"/>
              </a:rPr>
              <a:t>Ak[i][j]</a:t>
            </a:r>
            <a:r>
              <a:rPr lang="zh-CN" altLang="zh-CN" dirty="0">
                <a:solidFill>
                  <a:srgbClr val="000000"/>
                </a:solidFill>
                <a:latin typeface="微软雅黑" panose="020B0503020204020204" charset="-122"/>
                <a:ea typeface="微软雅黑" panose="020B0503020204020204" charset="-122"/>
              </a:rPr>
              <a:t>和</a:t>
            </a:r>
            <a:r>
              <a:rPr lang="en-US" altLang="zh-CN" dirty="0" err="1">
                <a:solidFill>
                  <a:srgbClr val="000000"/>
                </a:solidFill>
                <a:latin typeface="微软雅黑" panose="020B0503020204020204" charset="-122"/>
                <a:ea typeface="微软雅黑" panose="020B0503020204020204" charset="-122"/>
              </a:rPr>
              <a:t>pcnt</a:t>
            </a:r>
            <a:r>
              <a:rPr lang="en-US" altLang="zh-CN" dirty="0">
                <a:solidFill>
                  <a:srgbClr val="000000"/>
                </a:solidFill>
                <a:latin typeface="微软雅黑" panose="020B0503020204020204" charset="-122"/>
                <a:ea typeface="微软雅黑" panose="020B0503020204020204" charset="-122"/>
              </a:rPr>
              <a:t>[i][j]</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for i in range(</a:t>
            </a:r>
            <a:r>
              <a:rPr lang="en-US" altLang="zh-CN" dirty="0" err="1">
                <a:solidFill>
                  <a:srgbClr val="000000"/>
                </a:solidFill>
                <a:latin typeface="微软雅黑" panose="020B0503020204020204" charset="-122"/>
                <a:ea typeface="微软雅黑" panose="020B0503020204020204" charset="-122"/>
              </a:rPr>
              <a:t>g.n</a:t>
            </a:r>
            <a:r>
              <a:rPr lang="en-US" altLang="zh-CN" dirty="0">
                <a:solidFill>
                  <a:srgbClr val="000000"/>
                </a:solidFill>
                <a:latin typeface="微软雅黑" panose="020B0503020204020204" charset="-122"/>
                <a:ea typeface="微软雅黑" panose="020B0503020204020204" charset="-122"/>
              </a:rPr>
              <a:t>):</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for j in range(</a:t>
            </a:r>
            <a:r>
              <a:rPr lang="en-US" altLang="zh-CN" dirty="0" err="1">
                <a:solidFill>
                  <a:srgbClr val="000000"/>
                </a:solidFill>
                <a:latin typeface="微软雅黑" panose="020B0503020204020204" charset="-122"/>
                <a:ea typeface="微软雅黑" panose="020B0503020204020204" charset="-122"/>
              </a:rPr>
              <a:t>g.n</a:t>
            </a:r>
            <a:r>
              <a:rPr lang="en-US" altLang="zh-CN" dirty="0">
                <a:solidFill>
                  <a:srgbClr val="000000"/>
                </a:solidFill>
                <a:latin typeface="微软雅黑" panose="020B0503020204020204" charset="-122"/>
                <a:ea typeface="微软雅黑" panose="020B0503020204020204" charset="-122"/>
              </a:rPr>
              <a:t>):</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if A[i][j]&gt;A[i][k]+A[k][j]:</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A[i][j]=A[i][k]+A[k][j]</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a:t>
            </a:r>
            <a:r>
              <a:rPr lang="en-US" altLang="zh-CN" dirty="0" err="1">
                <a:solidFill>
                  <a:srgbClr val="000000"/>
                </a:solidFill>
                <a:latin typeface="微软雅黑" panose="020B0503020204020204" charset="-122"/>
                <a:ea typeface="微软雅黑" panose="020B0503020204020204" charset="-122"/>
              </a:rPr>
              <a:t>pcnt</a:t>
            </a:r>
            <a:r>
              <a:rPr lang="en-US" altLang="zh-CN" dirty="0">
                <a:solidFill>
                  <a:srgbClr val="000000"/>
                </a:solidFill>
                <a:latin typeface="微软雅黑" panose="020B0503020204020204" charset="-122"/>
                <a:ea typeface="微软雅黑" panose="020B0503020204020204" charset="-122"/>
              </a:rPr>
              <a:t>[i][j]=</a:t>
            </a:r>
            <a:r>
              <a:rPr lang="en-US" altLang="zh-CN" dirty="0" err="1">
                <a:solidFill>
                  <a:srgbClr val="000000"/>
                </a:solidFill>
                <a:latin typeface="微软雅黑" panose="020B0503020204020204" charset="-122"/>
                <a:ea typeface="微软雅黑" panose="020B0503020204020204" charset="-122"/>
              </a:rPr>
              <a:t>pcnt</a:t>
            </a:r>
            <a:r>
              <a:rPr lang="en-US" altLang="zh-CN" dirty="0">
                <a:solidFill>
                  <a:srgbClr val="000000"/>
                </a:solidFill>
                <a:latin typeface="微软雅黑" panose="020B0503020204020204" charset="-122"/>
                <a:ea typeface="微软雅黑" panose="020B0503020204020204" charset="-122"/>
              </a:rPr>
              <a:t>[i][k]+</a:t>
            </a:r>
            <a:r>
              <a:rPr lang="en-US" altLang="zh-CN" dirty="0" err="1">
                <a:solidFill>
                  <a:srgbClr val="000000"/>
                </a:solidFill>
                <a:latin typeface="微软雅黑" panose="020B0503020204020204" charset="-122"/>
                <a:ea typeface="微软雅黑" panose="020B0503020204020204" charset="-122"/>
              </a:rPr>
              <a:t>pcnt</a:t>
            </a:r>
            <a:r>
              <a:rPr lang="en-US" altLang="zh-CN" dirty="0">
                <a:solidFill>
                  <a:srgbClr val="000000"/>
                </a:solidFill>
                <a:latin typeface="微软雅黑" panose="020B0503020204020204" charset="-122"/>
                <a:ea typeface="微软雅黑" panose="020B0503020204020204" charset="-122"/>
              </a:rPr>
              <a:t>[k][j]-1</a:t>
            </a:r>
          </a:p>
        </p:txBody>
      </p:sp>
      <p:sp>
        <p:nvSpPr>
          <p:cNvPr id="7" name="文本框 6"/>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charset="-122"/>
                <a:ea typeface="微软雅黑" panose="020B0503020204020204" charset="-122"/>
                <a:cs typeface="Arial" panose="020B0604020202020204"/>
              </a:rPr>
              <a:t>示例</a:t>
            </a:r>
            <a:endParaRPr lang="zh-CN" altLang="en-US" sz="2400" dirty="0">
              <a:solidFill>
                <a:schemeClr val="accent1"/>
              </a:solidFill>
              <a:latin typeface="微软雅黑" panose="020B0503020204020204" charset="-122"/>
              <a:ea typeface="微软雅黑" panose="020B0503020204020204" charset="-122"/>
              <a:cs typeface="Arial" panose="020B0604020202020204"/>
            </a:endParaRPr>
          </a:p>
        </p:txBody>
      </p:sp>
      <p:sp>
        <p:nvSpPr>
          <p:cNvPr id="2" name="对话气泡: 圆角矩形 1">
            <a:extLst>
              <a:ext uri="{FF2B5EF4-FFF2-40B4-BE49-F238E27FC236}">
                <a16:creationId xmlns:a16="http://schemas.microsoft.com/office/drawing/2014/main" id="{A1954267-4BF9-7310-2BBB-01F4587B0C1A}"/>
              </a:ext>
            </a:extLst>
          </p:cNvPr>
          <p:cNvSpPr/>
          <p:nvPr/>
        </p:nvSpPr>
        <p:spPr>
          <a:xfrm>
            <a:off x="7687266" y="5316132"/>
            <a:ext cx="1387366" cy="618009"/>
          </a:xfrm>
          <a:prstGeom prst="wedgeRoundRectCallout">
            <a:avLst>
              <a:gd name="adj1" fmla="val -115378"/>
              <a:gd name="adj2" fmla="val 7780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为什么</a:t>
            </a:r>
            <a:r>
              <a:rPr lang="en-US" altLang="zh-CN" dirty="0"/>
              <a:t>-1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卡通人物&#10;&#10;描述已自动生成"/>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04031" y="3932464"/>
            <a:ext cx="2039940" cy="2816098"/>
          </a:xfrm>
          <a:prstGeom prst="rect">
            <a:avLst/>
          </a:prstGeom>
        </p:spPr>
      </p:pic>
      <p:sp>
        <p:nvSpPr>
          <p:cNvPr id="59419" name="Rectangle 27"/>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5" name="TextBox 4"/>
          <p:cNvSpPr txBox="1"/>
          <p:nvPr>
            <p:custDataLst>
              <p:tags r:id="rId2"/>
            </p:custDataLst>
          </p:nvPr>
        </p:nvSpPr>
        <p:spPr>
          <a:xfrm>
            <a:off x="945585" y="1397750"/>
            <a:ext cx="10227805" cy="274891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0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dirty="0">
                <a:solidFill>
                  <a:srgbClr val="000000"/>
                </a:solidFill>
                <a:latin typeface="微软雅黑" panose="020B0503020204020204" charset="-122"/>
                <a:ea typeface="微软雅黑" panose="020B0503020204020204" charset="-122"/>
              </a:rPr>
              <a:t>def </a:t>
            </a:r>
            <a:r>
              <a:rPr lang="en-US" altLang="zh-CN" dirty="0" err="1">
                <a:solidFill>
                  <a:srgbClr val="000000"/>
                </a:solidFill>
                <a:latin typeface="微软雅黑" panose="020B0503020204020204" charset="-122"/>
                <a:ea typeface="微软雅黑" panose="020B0503020204020204" charset="-122"/>
              </a:rPr>
              <a:t>Mincycle</a:t>
            </a:r>
            <a:r>
              <a:rPr lang="en-US" altLang="zh-CN" dirty="0">
                <a:solidFill>
                  <a:srgbClr val="000000"/>
                </a:solidFill>
                <a:latin typeface="微软雅黑" panose="020B0503020204020204" charset="-122"/>
                <a:ea typeface="微软雅黑" panose="020B0503020204020204" charset="-122"/>
              </a:rPr>
              <a:t>(g):               	#</a:t>
            </a:r>
            <a:r>
              <a:rPr lang="zh-CN" altLang="zh-CN" dirty="0">
                <a:solidFill>
                  <a:srgbClr val="000000"/>
                </a:solidFill>
                <a:latin typeface="微软雅黑" panose="020B0503020204020204" charset="-122"/>
                <a:ea typeface="微软雅黑" panose="020B0503020204020204" charset="-122"/>
              </a:rPr>
              <a:t>找一个最小环长度</a:t>
            </a:r>
          </a:p>
          <a:p>
            <a:r>
              <a:rPr lang="en-US" altLang="zh-CN" dirty="0">
                <a:solidFill>
                  <a:srgbClr val="000000"/>
                </a:solidFill>
                <a:latin typeface="微软雅黑" panose="020B0503020204020204" charset="-122"/>
                <a:ea typeface="微软雅黑" panose="020B0503020204020204" charset="-122"/>
              </a:rPr>
              <a:t>   </a:t>
            </a:r>
            <a:r>
              <a:rPr lang="en-US" altLang="zh-CN" dirty="0" err="1">
                <a:solidFill>
                  <a:srgbClr val="000000"/>
                </a:solidFill>
                <a:latin typeface="微软雅黑" panose="020B0503020204020204" charset="-122"/>
                <a:ea typeface="微软雅黑" panose="020B0503020204020204" charset="-122"/>
              </a:rPr>
              <a:t>minl</a:t>
            </a:r>
            <a:r>
              <a:rPr lang="en-US" altLang="zh-CN" dirty="0">
                <a:solidFill>
                  <a:srgbClr val="000000"/>
                </a:solidFill>
                <a:latin typeface="微软雅黑" panose="020B0503020204020204" charset="-122"/>
                <a:ea typeface="微软雅黑" panose="020B0503020204020204" charset="-122"/>
              </a:rPr>
              <a:t>=INF				#</a:t>
            </a:r>
            <a:r>
              <a:rPr lang="zh-CN" altLang="zh-CN" dirty="0">
                <a:solidFill>
                  <a:srgbClr val="000000"/>
                </a:solidFill>
                <a:latin typeface="微软雅黑" panose="020B0503020204020204" charset="-122"/>
                <a:ea typeface="微软雅黑" panose="020B0503020204020204" charset="-122"/>
              </a:rPr>
              <a:t>最小环长初始化为</a:t>
            </a:r>
            <a:r>
              <a:rPr lang="en-US" altLang="zh-CN" dirty="0">
                <a:solidFill>
                  <a:srgbClr val="000000"/>
                </a:solidFill>
                <a:latin typeface="微软雅黑" panose="020B0503020204020204" charset="-122"/>
                <a:ea typeface="微软雅黑" panose="020B0503020204020204" charset="-122"/>
              </a:rPr>
              <a:t>INF</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Floyd(g)</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for i in range(</a:t>
            </a:r>
            <a:r>
              <a:rPr lang="en-US" altLang="zh-CN" dirty="0" err="1">
                <a:solidFill>
                  <a:srgbClr val="000000"/>
                </a:solidFill>
                <a:latin typeface="微软雅黑" panose="020B0503020204020204" charset="-122"/>
                <a:ea typeface="微软雅黑" panose="020B0503020204020204" charset="-122"/>
              </a:rPr>
              <a:t>g.n</a:t>
            </a:r>
            <a:r>
              <a:rPr lang="en-US" altLang="zh-CN" dirty="0">
                <a:solidFill>
                  <a:srgbClr val="000000"/>
                </a:solidFill>
                <a:latin typeface="微软雅黑" panose="020B0503020204020204" charset="-122"/>
                <a:ea typeface="微软雅黑" panose="020B0503020204020204" charset="-122"/>
              </a:rPr>
              <a:t>):</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for j in range(</a:t>
            </a:r>
            <a:r>
              <a:rPr lang="en-US" altLang="zh-CN" dirty="0" err="1">
                <a:solidFill>
                  <a:srgbClr val="000000"/>
                </a:solidFill>
                <a:latin typeface="微软雅黑" panose="020B0503020204020204" charset="-122"/>
                <a:ea typeface="微软雅黑" panose="020B0503020204020204" charset="-122"/>
              </a:rPr>
              <a:t>g.n</a:t>
            </a:r>
            <a:r>
              <a:rPr lang="en-US" altLang="zh-CN" dirty="0">
                <a:solidFill>
                  <a:srgbClr val="000000"/>
                </a:solidFill>
                <a:latin typeface="微软雅黑" panose="020B0503020204020204" charset="-122"/>
                <a:ea typeface="微软雅黑" panose="020B0503020204020204" charset="-122"/>
              </a:rPr>
              <a:t>):</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if i!=j and A[i][j]&lt;INF and </a:t>
            </a:r>
            <a:r>
              <a:rPr lang="en-US" altLang="zh-CN" dirty="0" err="1">
                <a:solidFill>
                  <a:srgbClr val="000000"/>
                </a:solidFill>
                <a:latin typeface="微软雅黑" panose="020B0503020204020204" charset="-122"/>
                <a:ea typeface="微软雅黑" panose="020B0503020204020204" charset="-122"/>
              </a:rPr>
              <a:t>pcnt</a:t>
            </a:r>
            <a:r>
              <a:rPr lang="en-US" altLang="zh-CN" dirty="0">
                <a:solidFill>
                  <a:srgbClr val="000000"/>
                </a:solidFill>
                <a:latin typeface="微软雅黑" panose="020B0503020204020204" charset="-122"/>
                <a:ea typeface="微软雅黑" panose="020B0503020204020204" charset="-122"/>
              </a:rPr>
              <a:t>[i][j]&gt;2 and </a:t>
            </a:r>
            <a:r>
              <a:rPr lang="en-US" altLang="zh-CN" dirty="0" err="1">
                <a:solidFill>
                  <a:srgbClr val="000000"/>
                </a:solidFill>
                <a:latin typeface="微软雅黑" panose="020B0503020204020204" charset="-122"/>
                <a:ea typeface="微软雅黑" panose="020B0503020204020204" charset="-122"/>
              </a:rPr>
              <a:t>g.edges</a:t>
            </a:r>
            <a:r>
              <a:rPr lang="en-US" altLang="zh-CN" dirty="0">
                <a:solidFill>
                  <a:srgbClr val="000000"/>
                </a:solidFill>
                <a:latin typeface="微软雅黑" panose="020B0503020204020204" charset="-122"/>
                <a:ea typeface="微软雅黑" panose="020B0503020204020204" charset="-122"/>
              </a:rPr>
              <a:t>[j][i]&lt;INF:</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a:t>
            </a:r>
            <a:r>
              <a:rPr lang="en-US" altLang="zh-CN" dirty="0" err="1">
                <a:solidFill>
                  <a:srgbClr val="000000"/>
                </a:solidFill>
                <a:latin typeface="微软雅黑" panose="020B0503020204020204" charset="-122"/>
                <a:ea typeface="微软雅黑" panose="020B0503020204020204" charset="-122"/>
              </a:rPr>
              <a:t>minl</a:t>
            </a:r>
            <a:r>
              <a:rPr lang="en-US" altLang="zh-CN" dirty="0">
                <a:solidFill>
                  <a:srgbClr val="000000"/>
                </a:solidFill>
                <a:latin typeface="微软雅黑" panose="020B0503020204020204" charset="-122"/>
                <a:ea typeface="微软雅黑" panose="020B0503020204020204" charset="-122"/>
              </a:rPr>
              <a:t>=min(</a:t>
            </a:r>
            <a:r>
              <a:rPr lang="en-US" altLang="zh-CN" dirty="0" err="1">
                <a:solidFill>
                  <a:srgbClr val="000000"/>
                </a:solidFill>
                <a:latin typeface="微软雅黑" panose="020B0503020204020204" charset="-122"/>
                <a:ea typeface="微软雅黑" panose="020B0503020204020204" charset="-122"/>
              </a:rPr>
              <a:t>minl,A</a:t>
            </a:r>
            <a:r>
              <a:rPr lang="en-US" altLang="zh-CN" dirty="0">
                <a:solidFill>
                  <a:srgbClr val="000000"/>
                </a:solidFill>
                <a:latin typeface="微软雅黑" panose="020B0503020204020204" charset="-122"/>
                <a:ea typeface="微软雅黑" panose="020B0503020204020204" charset="-122"/>
              </a:rPr>
              <a:t>[i][j]+</a:t>
            </a:r>
            <a:r>
              <a:rPr lang="en-US" altLang="zh-CN" dirty="0" err="1">
                <a:solidFill>
                  <a:srgbClr val="000000"/>
                </a:solidFill>
                <a:latin typeface="微软雅黑" panose="020B0503020204020204" charset="-122"/>
                <a:ea typeface="微软雅黑" panose="020B0503020204020204" charset="-122"/>
              </a:rPr>
              <a:t>g.edges</a:t>
            </a:r>
            <a:r>
              <a:rPr lang="en-US" altLang="zh-CN" dirty="0">
                <a:solidFill>
                  <a:srgbClr val="000000"/>
                </a:solidFill>
                <a:latin typeface="微软雅黑" panose="020B0503020204020204" charset="-122"/>
                <a:ea typeface="微软雅黑" panose="020B0503020204020204" charset="-122"/>
              </a:rPr>
              <a:t>[j][i])</a:t>
            </a:r>
          </a:p>
          <a:p>
            <a:r>
              <a:rPr lang="en-US" altLang="zh-CN" dirty="0">
                <a:solidFill>
                  <a:srgbClr val="000000"/>
                </a:solidFill>
                <a:latin typeface="微软雅黑" panose="020B0503020204020204" charset="-122"/>
                <a:ea typeface="微软雅黑" panose="020B0503020204020204" charset="-122"/>
              </a:rPr>
              <a:t>   return </a:t>
            </a:r>
            <a:r>
              <a:rPr lang="en-US" altLang="zh-CN" dirty="0" err="1">
                <a:solidFill>
                  <a:srgbClr val="000000"/>
                </a:solidFill>
                <a:latin typeface="微软雅黑" panose="020B0503020204020204" charset="-122"/>
                <a:ea typeface="微软雅黑" panose="020B0503020204020204" charset="-122"/>
              </a:rPr>
              <a:t>minl</a:t>
            </a:r>
            <a:endParaRPr lang="en-US" altLang="zh-CN" dirty="0">
              <a:solidFill>
                <a:srgbClr val="000000"/>
              </a:solidFill>
              <a:latin typeface="微软雅黑" panose="020B0503020204020204" charset="-122"/>
              <a:ea typeface="微软雅黑" panose="020B0503020204020204" charset="-122"/>
            </a:endParaRPr>
          </a:p>
        </p:txBody>
      </p:sp>
      <p:grpSp>
        <p:nvGrpSpPr>
          <p:cNvPr id="6" name="组合 5"/>
          <p:cNvGrpSpPr/>
          <p:nvPr/>
        </p:nvGrpSpPr>
        <p:grpSpPr>
          <a:xfrm>
            <a:off x="4060016" y="4766200"/>
            <a:ext cx="4071967" cy="1387068"/>
            <a:chOff x="2071669" y="4071942"/>
            <a:chExt cx="4071967" cy="1387068"/>
          </a:xfrm>
        </p:grpSpPr>
        <p:sp>
          <p:nvSpPr>
            <p:cNvPr id="8" name="Oval 16"/>
            <p:cNvSpPr>
              <a:spLocks noChangeArrowheads="1"/>
            </p:cNvSpPr>
            <p:nvPr>
              <p:custDataLst>
                <p:tags r:id="rId3"/>
              </p:custDataLst>
            </p:nvPr>
          </p:nvSpPr>
          <p:spPr bwMode="auto">
            <a:xfrm>
              <a:off x="2071669" y="4286255"/>
              <a:ext cx="360000" cy="360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chemeClr val="lt1"/>
                  </a:solidFill>
                  <a:latin typeface="微软雅黑" panose="020B0503020204020204" charset="-122"/>
                  <a:ea typeface="微软雅黑" panose="020B0503020204020204" charset="-122"/>
                  <a:cs typeface="Consolas" panose="020B0609020204030204" pitchFamily="49" charset="0"/>
                </a:rPr>
                <a:t>i</a:t>
              </a:r>
            </a:p>
          </p:txBody>
        </p:sp>
        <p:sp>
          <p:nvSpPr>
            <p:cNvPr id="9" name="Oval 16"/>
            <p:cNvSpPr>
              <a:spLocks noChangeArrowheads="1"/>
            </p:cNvSpPr>
            <p:nvPr>
              <p:custDataLst>
                <p:tags r:id="rId4"/>
              </p:custDataLst>
            </p:nvPr>
          </p:nvSpPr>
          <p:spPr bwMode="auto">
            <a:xfrm>
              <a:off x="5783636" y="4286255"/>
              <a:ext cx="360000" cy="360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chemeClr val="lt1"/>
                  </a:solidFill>
                  <a:latin typeface="微软雅黑" panose="020B0503020204020204" charset="-122"/>
                  <a:ea typeface="微软雅黑" panose="020B0503020204020204" charset="-122"/>
                  <a:cs typeface="Consolas" panose="020B0609020204030204" pitchFamily="49" charset="0"/>
                </a:rPr>
                <a:t>j</a:t>
              </a:r>
            </a:p>
          </p:txBody>
        </p:sp>
        <p:cxnSp>
          <p:nvCxnSpPr>
            <p:cNvPr id="10" name="直接箭头连接符 9"/>
            <p:cNvCxnSpPr>
              <a:stCxn id="8" idx="6"/>
              <a:endCxn id="9" idx="2"/>
            </p:cNvCxnSpPr>
            <p:nvPr>
              <p:custDataLst>
                <p:tags r:id="rId5"/>
              </p:custDataLst>
            </p:nvPr>
          </p:nvCxnSpPr>
          <p:spPr>
            <a:xfrm>
              <a:off x="2431669" y="4466255"/>
              <a:ext cx="3351967" cy="1588"/>
            </a:xfrm>
            <a:prstGeom prst="straightConnector1">
              <a:avLst/>
            </a:pr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custDataLst>
                <p:tags r:id="rId6"/>
              </p:custDataLst>
            </p:nvPr>
          </p:nvSpPr>
          <p:spPr>
            <a:xfrm>
              <a:off x="2428860" y="4071942"/>
              <a:ext cx="3357586" cy="337185"/>
            </a:xfrm>
            <a:prstGeom prst="rect">
              <a:avLst/>
            </a:prstGeom>
            <a:noFill/>
          </p:spPr>
          <p:txBody>
            <a:bodyPr wrap="square" rtlCol="0">
              <a:spAutoFit/>
            </a:bodyPr>
            <a:lstStyle/>
            <a:p>
              <a:r>
                <a:rPr lang="en-US" altLang="zh-CN" sz="1600">
                  <a:solidFill>
                    <a:schemeClr val="dk1"/>
                  </a:solidFill>
                  <a:latin typeface="微软雅黑" panose="020B0503020204020204" charset="-122"/>
                  <a:ea typeface="微软雅黑" panose="020B0503020204020204" charset="-122"/>
                  <a:cs typeface="Consolas" panose="020B0609020204030204" pitchFamily="49" charset="0"/>
                </a:rPr>
                <a:t>A[</a:t>
              </a:r>
              <a:r>
                <a:rPr lang="en-US" altLang="zh-CN" sz="1600" i="1">
                  <a:solidFill>
                    <a:schemeClr val="dk1"/>
                  </a:solidFill>
                  <a:latin typeface="微软雅黑" panose="020B0503020204020204" charset="-122"/>
                  <a:ea typeface="微软雅黑" panose="020B0503020204020204" charset="-122"/>
                  <a:cs typeface="Consolas" panose="020B0609020204030204" pitchFamily="49" charset="0"/>
                </a:rPr>
                <a:t>i</a:t>
              </a:r>
              <a:r>
                <a:rPr lang="en-US" altLang="zh-CN" sz="1600">
                  <a:solidFill>
                    <a:schemeClr val="dk1"/>
                  </a:solidFill>
                  <a:latin typeface="微软雅黑" panose="020B0503020204020204" charset="-122"/>
                  <a:ea typeface="微软雅黑" panose="020B0503020204020204" charset="-122"/>
                  <a:cs typeface="Consolas" panose="020B0609020204030204" pitchFamily="49" charset="0"/>
                </a:rPr>
                <a:t>][</a:t>
              </a:r>
              <a:r>
                <a:rPr lang="en-US" altLang="zh-CN" sz="1600" i="1">
                  <a:solidFill>
                    <a:schemeClr val="dk1"/>
                  </a:solidFill>
                  <a:latin typeface="微软雅黑" panose="020B0503020204020204" charset="-122"/>
                  <a:ea typeface="微软雅黑" panose="020B0503020204020204" charset="-122"/>
                  <a:cs typeface="Consolas" panose="020B0609020204030204" pitchFamily="49" charset="0"/>
                </a:rPr>
                <a:t>j</a:t>
              </a:r>
              <a:r>
                <a:rPr lang="en-US" altLang="zh-CN" sz="1600">
                  <a:solidFill>
                    <a:schemeClr val="dk1"/>
                  </a:solidFill>
                  <a:latin typeface="微软雅黑" panose="020B0503020204020204" charset="-122"/>
                  <a:ea typeface="微软雅黑" panose="020B0503020204020204" charset="-122"/>
                  <a:cs typeface="Consolas" panose="020B0609020204030204" pitchFamily="49" charset="0"/>
                </a:rPr>
                <a:t>]&lt;INF &amp;&amp; pcnt[</a:t>
              </a:r>
              <a:r>
                <a:rPr lang="en-US" altLang="zh-CN" sz="1600" i="1">
                  <a:solidFill>
                    <a:schemeClr val="dk1"/>
                  </a:solidFill>
                  <a:latin typeface="微软雅黑" panose="020B0503020204020204" charset="-122"/>
                  <a:ea typeface="微软雅黑" panose="020B0503020204020204" charset="-122"/>
                  <a:cs typeface="Consolas" panose="020B0609020204030204" pitchFamily="49" charset="0"/>
                </a:rPr>
                <a:t>i</a:t>
              </a:r>
              <a:r>
                <a:rPr lang="en-US" altLang="zh-CN" sz="1600">
                  <a:solidFill>
                    <a:schemeClr val="dk1"/>
                  </a:solidFill>
                  <a:latin typeface="微软雅黑" panose="020B0503020204020204" charset="-122"/>
                  <a:ea typeface="微软雅黑" panose="020B0503020204020204" charset="-122"/>
                  <a:cs typeface="Consolas" panose="020B0609020204030204" pitchFamily="49" charset="0"/>
                </a:rPr>
                <a:t>][</a:t>
              </a:r>
              <a:r>
                <a:rPr lang="en-US" altLang="zh-CN" sz="1600" i="1">
                  <a:solidFill>
                    <a:schemeClr val="dk1"/>
                  </a:solidFill>
                  <a:latin typeface="微软雅黑" panose="020B0503020204020204" charset="-122"/>
                  <a:ea typeface="微软雅黑" panose="020B0503020204020204" charset="-122"/>
                  <a:cs typeface="Consolas" panose="020B0609020204030204" pitchFamily="49" charset="0"/>
                </a:rPr>
                <a:t>j</a:t>
              </a:r>
              <a:r>
                <a:rPr lang="en-US" altLang="zh-CN" sz="1600">
                  <a:solidFill>
                    <a:schemeClr val="dk1"/>
                  </a:solidFill>
                  <a:latin typeface="微软雅黑" panose="020B0503020204020204" charset="-122"/>
                  <a:ea typeface="微软雅黑" panose="020B0503020204020204" charset="-122"/>
                  <a:cs typeface="Consolas" panose="020B0609020204030204" pitchFamily="49" charset="0"/>
                </a:rPr>
                <a:t>]&gt;2</a:t>
              </a:r>
            </a:p>
          </p:txBody>
        </p:sp>
        <p:sp>
          <p:nvSpPr>
            <p:cNvPr id="12" name="任意多边形 11"/>
            <p:cNvSpPr/>
            <p:nvPr>
              <p:custDataLst>
                <p:tags r:id="rId7"/>
              </p:custDataLst>
            </p:nvPr>
          </p:nvSpPr>
          <p:spPr>
            <a:xfrm>
              <a:off x="2361363" y="4582048"/>
              <a:ext cx="3476729" cy="461651"/>
            </a:xfrm>
            <a:custGeom>
              <a:avLst/>
              <a:gdLst>
                <a:gd name="connsiteX0" fmla="*/ 3476729 w 3476729"/>
                <a:gd name="connsiteY0" fmla="*/ 20097 h 453851"/>
                <a:gd name="connsiteX1" fmla="*/ 3165230 w 3476729"/>
                <a:gd name="connsiteY1" fmla="*/ 261257 h 453851"/>
                <a:gd name="connsiteX2" fmla="*/ 2411604 w 3476729"/>
                <a:gd name="connsiteY2" fmla="*/ 371789 h 453851"/>
                <a:gd name="connsiteX3" fmla="*/ 1014883 w 3476729"/>
                <a:gd name="connsiteY3" fmla="*/ 391886 h 453851"/>
                <a:gd name="connsiteX4" fmla="*/ 0 w 3476729"/>
                <a:gd name="connsiteY4" fmla="*/ 0 h 453851"/>
                <a:gd name="connsiteX0-1" fmla="*/ 3476729 w 3476729"/>
                <a:gd name="connsiteY0-2" fmla="*/ 20097 h 461651"/>
                <a:gd name="connsiteX1-3" fmla="*/ 3165230 w 3476729"/>
                <a:gd name="connsiteY1-4" fmla="*/ 261257 h 461651"/>
                <a:gd name="connsiteX2-5" fmla="*/ 2353513 w 3476729"/>
                <a:gd name="connsiteY2-6" fmla="*/ 418588 h 461651"/>
                <a:gd name="connsiteX3-7" fmla="*/ 1014883 w 3476729"/>
                <a:gd name="connsiteY3-8" fmla="*/ 391886 h 461651"/>
                <a:gd name="connsiteX4-9" fmla="*/ 0 w 3476729"/>
                <a:gd name="connsiteY4-10" fmla="*/ 0 h 4616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76729" h="461651">
                  <a:moveTo>
                    <a:pt x="3476729" y="20097"/>
                  </a:moveTo>
                  <a:cubicBezTo>
                    <a:pt x="3409740" y="111369"/>
                    <a:pt x="3352433" y="194842"/>
                    <a:pt x="3165230" y="261257"/>
                  </a:cubicBezTo>
                  <a:cubicBezTo>
                    <a:pt x="2978027" y="327672"/>
                    <a:pt x="2711904" y="396817"/>
                    <a:pt x="2353513" y="418588"/>
                  </a:cubicBezTo>
                  <a:cubicBezTo>
                    <a:pt x="1995122" y="440359"/>
                    <a:pt x="1407135" y="461651"/>
                    <a:pt x="1014883" y="391886"/>
                  </a:cubicBezTo>
                  <a:cubicBezTo>
                    <a:pt x="622631" y="322121"/>
                    <a:pt x="306474" y="164960"/>
                    <a:pt x="0" y="0"/>
                  </a:cubicBezTo>
                </a:path>
              </a:pathLst>
            </a:custGeom>
            <a:ln w="19050">
              <a:solidFill>
                <a:schemeClr val="dk1"/>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chemeClr val="dk1"/>
                </a:solidFill>
              </a:endParaRPr>
            </a:p>
          </p:txBody>
        </p:sp>
        <p:sp>
          <p:nvSpPr>
            <p:cNvPr id="13" name="TextBox 12"/>
            <p:cNvSpPr txBox="1"/>
            <p:nvPr>
              <p:custDataLst>
                <p:tags r:id="rId8"/>
              </p:custDataLst>
            </p:nvPr>
          </p:nvSpPr>
          <p:spPr>
            <a:xfrm>
              <a:off x="2928926" y="5090710"/>
              <a:ext cx="2571768" cy="368300"/>
            </a:xfrm>
            <a:prstGeom prst="rect">
              <a:avLst/>
            </a:prstGeom>
            <a:noFill/>
          </p:spPr>
          <p:txBody>
            <a:bodyPr wrap="square" rtlCol="0">
              <a:spAutoFit/>
            </a:bodyPr>
            <a:lstStyle/>
            <a:p>
              <a:r>
                <a:rPr lang="en-US" altLang="zh-CN">
                  <a:solidFill>
                    <a:schemeClr val="dk1"/>
                  </a:solidFill>
                  <a:latin typeface="微软雅黑" panose="020B0503020204020204" charset="-122"/>
                  <a:ea typeface="微软雅黑" panose="020B0503020204020204" charset="-122"/>
                  <a:cs typeface="Consolas" panose="020B0609020204030204" pitchFamily="49" charset="0"/>
                </a:rPr>
                <a:t>g.edges[</a:t>
              </a:r>
              <a:r>
                <a:rPr lang="en-US" altLang="zh-CN" i="1">
                  <a:solidFill>
                    <a:schemeClr val="dk1"/>
                  </a:solidFill>
                  <a:latin typeface="微软雅黑" panose="020B0503020204020204" charset="-122"/>
                  <a:ea typeface="微软雅黑" panose="020B0503020204020204" charset="-122"/>
                  <a:cs typeface="Consolas" panose="020B0609020204030204" pitchFamily="49" charset="0"/>
                </a:rPr>
                <a:t>j</a:t>
              </a:r>
              <a:r>
                <a:rPr lang="en-US" altLang="zh-CN">
                  <a:solidFill>
                    <a:schemeClr val="dk1"/>
                  </a:solidFill>
                  <a:latin typeface="微软雅黑" panose="020B0503020204020204" charset="-122"/>
                  <a:ea typeface="微软雅黑" panose="020B0503020204020204" charset="-122"/>
                  <a:cs typeface="Consolas" panose="020B0609020204030204" pitchFamily="49" charset="0"/>
                </a:rPr>
                <a:t>][</a:t>
              </a:r>
              <a:r>
                <a:rPr lang="en-US" altLang="zh-CN" i="1">
                  <a:solidFill>
                    <a:schemeClr val="dk1"/>
                  </a:solidFill>
                  <a:latin typeface="微软雅黑" panose="020B0503020204020204" charset="-122"/>
                  <a:ea typeface="微软雅黑" panose="020B0503020204020204" charset="-122"/>
                  <a:cs typeface="Consolas" panose="020B0609020204030204" pitchFamily="49" charset="0"/>
                </a:rPr>
                <a:t>i</a:t>
              </a:r>
              <a:r>
                <a:rPr lang="en-US" altLang="zh-CN">
                  <a:solidFill>
                    <a:schemeClr val="dk1"/>
                  </a:solidFill>
                  <a:latin typeface="微软雅黑" panose="020B0503020204020204" charset="-122"/>
                  <a:ea typeface="微软雅黑" panose="020B0503020204020204" charset="-122"/>
                  <a:cs typeface="Consolas" panose="020B0609020204030204" pitchFamily="49" charset="0"/>
                </a:rPr>
                <a:t>]&lt;INF</a:t>
              </a:r>
            </a:p>
          </p:txBody>
        </p:sp>
        <p:sp>
          <p:nvSpPr>
            <p:cNvPr id="14" name="TextBox 13"/>
            <p:cNvSpPr txBox="1"/>
            <p:nvPr>
              <p:custDataLst>
                <p:tags r:id="rId9"/>
              </p:custDataLst>
            </p:nvPr>
          </p:nvSpPr>
          <p:spPr>
            <a:xfrm>
              <a:off x="3714744" y="4559866"/>
              <a:ext cx="785818" cy="368300"/>
            </a:xfrm>
            <a:prstGeom prst="rect">
              <a:avLst/>
            </a:prstGeom>
            <a:noFill/>
          </p:spPr>
          <p:txBody>
            <a:bodyPr wrap="square" lIns="0" rIns="0" rtlCol="0">
              <a:spAutoFit/>
            </a:bodyPr>
            <a:lstStyle/>
            <a:p>
              <a:r>
                <a:rPr lang="zh-CN" altLang="en-US" cap="all">
                  <a:ln w="9000" cmpd="sng">
                    <a:solidFill>
                      <a:schemeClr val="accent4">
                        <a:shade val="50000"/>
                        <a:satMod val="120000"/>
                      </a:schemeClr>
                    </a:solidFill>
                    <a:prstDash val="solid"/>
                  </a:ln>
                  <a:solidFill>
                    <a:schemeClr val="dk1"/>
                  </a:solidFill>
                  <a:effectLst>
                    <a:reflection blurRad="12700" stA="28000" endPos="45000" dist="1000" dir="5400000" sy="-100000" algn="bl" rotWithShape="0"/>
                  </a:effectLst>
                  <a:latin typeface="微软雅黑" panose="020B0503020204020204" charset="-122"/>
                  <a:ea typeface="微软雅黑" panose="020B0503020204020204" charset="-122"/>
                  <a:cs typeface="Consolas" panose="020B0609020204030204" pitchFamily="49" charset="0"/>
                </a:rPr>
                <a:t>回路</a:t>
              </a:r>
            </a:p>
          </p:txBody>
        </p:sp>
      </p:grpSp>
      <p:sp>
        <p:nvSpPr>
          <p:cNvPr id="16" name="文本框 15"/>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charset="-122"/>
                <a:ea typeface="微软雅黑" panose="020B0503020204020204" charset="-122"/>
                <a:cs typeface="Arial" panose="020B0604020202020204"/>
              </a:rPr>
              <a:t>示例</a:t>
            </a:r>
            <a:endParaRPr lang="zh-CN" altLang="en-US" sz="2400" dirty="0">
              <a:solidFill>
                <a:schemeClr val="accent1"/>
              </a:solidFill>
              <a:latin typeface="微软雅黑" panose="020B0503020204020204" charset="-122"/>
              <a:ea typeface="微软雅黑" panose="020B0503020204020204"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19" name="Rectangle 27"/>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grpSp>
        <p:nvGrpSpPr>
          <p:cNvPr id="5" name="组合 4"/>
          <p:cNvGrpSpPr/>
          <p:nvPr/>
        </p:nvGrpSpPr>
        <p:grpSpPr>
          <a:xfrm>
            <a:off x="8737135" y="4839180"/>
            <a:ext cx="2574380" cy="1771051"/>
            <a:chOff x="2436307" y="2007689"/>
            <a:chExt cx="2574380" cy="1771051"/>
          </a:xfrm>
        </p:grpSpPr>
        <p:sp>
          <p:nvSpPr>
            <p:cNvPr id="6" name="Text Box 26"/>
            <p:cNvSpPr txBox="1">
              <a:spLocks noChangeArrowheads="1"/>
            </p:cNvSpPr>
            <p:nvPr/>
          </p:nvSpPr>
          <p:spPr bwMode="auto">
            <a:xfrm>
              <a:off x="3273330" y="3099931"/>
              <a:ext cx="391045" cy="290519"/>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5</a:t>
              </a:r>
            </a:p>
          </p:txBody>
        </p:sp>
        <p:sp>
          <p:nvSpPr>
            <p:cNvPr id="7" name="Text Box 25"/>
            <p:cNvSpPr txBox="1">
              <a:spLocks noChangeArrowheads="1"/>
            </p:cNvSpPr>
            <p:nvPr/>
          </p:nvSpPr>
          <p:spPr bwMode="auto">
            <a:xfrm>
              <a:off x="3622478" y="3488221"/>
              <a:ext cx="391045" cy="290519"/>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Consolas" panose="020B0609020204030204" pitchFamily="49" charset="0"/>
                  <a:ea typeface="楷体" panose="02010609060101010101" pitchFamily="49" charset="-122"/>
                  <a:cs typeface="Consolas" panose="020B0609020204030204" pitchFamily="49" charset="0"/>
                </a:rPr>
                <a:t>15</a:t>
              </a:r>
            </a:p>
          </p:txBody>
        </p:sp>
        <p:sp>
          <p:nvSpPr>
            <p:cNvPr id="8" name="Text Box 24"/>
            <p:cNvSpPr txBox="1">
              <a:spLocks noChangeArrowheads="1"/>
            </p:cNvSpPr>
            <p:nvPr/>
          </p:nvSpPr>
          <p:spPr bwMode="auto">
            <a:xfrm>
              <a:off x="3938107" y="3141833"/>
              <a:ext cx="391045" cy="290519"/>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9" name="Text Box 23"/>
            <p:cNvSpPr txBox="1">
              <a:spLocks noChangeArrowheads="1"/>
            </p:cNvSpPr>
            <p:nvPr/>
          </p:nvSpPr>
          <p:spPr bwMode="auto">
            <a:xfrm>
              <a:off x="4019109" y="2401567"/>
              <a:ext cx="391045" cy="290519"/>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10" name="Text Box 22"/>
            <p:cNvSpPr txBox="1">
              <a:spLocks noChangeArrowheads="1"/>
            </p:cNvSpPr>
            <p:nvPr/>
          </p:nvSpPr>
          <p:spPr bwMode="auto">
            <a:xfrm>
              <a:off x="2762178" y="2736781"/>
              <a:ext cx="390114" cy="290519"/>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13</a:t>
              </a:r>
            </a:p>
          </p:txBody>
        </p:sp>
        <p:sp>
          <p:nvSpPr>
            <p:cNvPr id="11" name="Text Box 21"/>
            <p:cNvSpPr txBox="1">
              <a:spLocks noChangeArrowheads="1"/>
            </p:cNvSpPr>
            <p:nvPr/>
          </p:nvSpPr>
          <p:spPr bwMode="auto">
            <a:xfrm>
              <a:off x="2436307" y="2747024"/>
              <a:ext cx="390114" cy="291451"/>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13</a:t>
              </a:r>
            </a:p>
          </p:txBody>
        </p:sp>
        <p:sp>
          <p:nvSpPr>
            <p:cNvPr id="12" name="Text Box 20"/>
            <p:cNvSpPr txBox="1">
              <a:spLocks noChangeArrowheads="1"/>
            </p:cNvSpPr>
            <p:nvPr/>
          </p:nvSpPr>
          <p:spPr bwMode="auto">
            <a:xfrm>
              <a:off x="3594546" y="2343835"/>
              <a:ext cx="391045" cy="289588"/>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13" name="Text Box 19"/>
            <p:cNvSpPr txBox="1">
              <a:spLocks noChangeArrowheads="1"/>
            </p:cNvSpPr>
            <p:nvPr/>
          </p:nvSpPr>
          <p:spPr bwMode="auto">
            <a:xfrm>
              <a:off x="3581511" y="2007689"/>
              <a:ext cx="390114" cy="290519"/>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14" name="Text Box 18"/>
            <p:cNvSpPr txBox="1">
              <a:spLocks noChangeArrowheads="1"/>
            </p:cNvSpPr>
            <p:nvPr/>
          </p:nvSpPr>
          <p:spPr bwMode="auto">
            <a:xfrm>
              <a:off x="4262116" y="2771234"/>
              <a:ext cx="391045" cy="289588"/>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12</a:t>
              </a:r>
            </a:p>
          </p:txBody>
        </p:sp>
        <p:sp>
          <p:nvSpPr>
            <p:cNvPr id="15" name="Text Box 17"/>
            <p:cNvSpPr txBox="1">
              <a:spLocks noChangeArrowheads="1"/>
            </p:cNvSpPr>
            <p:nvPr/>
          </p:nvSpPr>
          <p:spPr bwMode="auto">
            <a:xfrm>
              <a:off x="4619642" y="2775890"/>
              <a:ext cx="391045" cy="290519"/>
            </a:xfrm>
            <a:prstGeom prst="rect">
              <a:avLst/>
            </a:prstGeom>
            <a:solidFill>
              <a:srgbClr val="FFFFFF"/>
            </a:solidFill>
            <a:ln w="9525">
              <a:solidFill>
                <a:srgbClr val="FFFFFF"/>
              </a:solid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12</a:t>
              </a:r>
            </a:p>
          </p:txBody>
        </p:sp>
        <p:sp>
          <p:nvSpPr>
            <p:cNvPr id="16" name="Oval 16"/>
            <p:cNvSpPr>
              <a:spLocks noChangeArrowheads="1"/>
            </p:cNvSpPr>
            <p:nvPr>
              <p:custDataLst>
                <p:tags r:id="rId6"/>
              </p:custDataLst>
            </p:nvPr>
          </p:nvSpPr>
          <p:spPr bwMode="auto">
            <a:xfrm>
              <a:off x="2630899" y="3328994"/>
              <a:ext cx="337975" cy="34359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17" name="Oval 15"/>
            <p:cNvSpPr>
              <a:spLocks noChangeArrowheads="1"/>
            </p:cNvSpPr>
            <p:nvPr>
              <p:custDataLst>
                <p:tags r:id="rId7"/>
              </p:custDataLst>
            </p:nvPr>
          </p:nvSpPr>
          <p:spPr bwMode="auto">
            <a:xfrm>
              <a:off x="3661582" y="2747024"/>
              <a:ext cx="337975" cy="344526"/>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4</a:t>
              </a:r>
            </a:p>
          </p:txBody>
        </p:sp>
        <p:sp>
          <p:nvSpPr>
            <p:cNvPr id="18" name="Oval 14"/>
            <p:cNvSpPr>
              <a:spLocks noChangeArrowheads="1"/>
            </p:cNvSpPr>
            <p:nvPr>
              <p:custDataLst>
                <p:tags r:id="rId8"/>
              </p:custDataLst>
            </p:nvPr>
          </p:nvSpPr>
          <p:spPr bwMode="auto">
            <a:xfrm>
              <a:off x="4443672" y="3328994"/>
              <a:ext cx="338906" cy="34359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19" name="Oval 13"/>
            <p:cNvSpPr>
              <a:spLocks noChangeArrowheads="1"/>
            </p:cNvSpPr>
            <p:nvPr>
              <p:custDataLst>
                <p:tags r:id="rId9"/>
              </p:custDataLst>
            </p:nvPr>
          </p:nvSpPr>
          <p:spPr bwMode="auto">
            <a:xfrm>
              <a:off x="2630899" y="2166916"/>
              <a:ext cx="337975" cy="34359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20" name="Oval 12"/>
            <p:cNvSpPr>
              <a:spLocks noChangeArrowheads="1"/>
            </p:cNvSpPr>
            <p:nvPr>
              <p:custDataLst>
                <p:tags r:id="rId10"/>
              </p:custDataLst>
            </p:nvPr>
          </p:nvSpPr>
          <p:spPr bwMode="auto">
            <a:xfrm>
              <a:off x="4443672" y="2166916"/>
              <a:ext cx="338906" cy="343595"/>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3</a:t>
              </a:r>
            </a:p>
          </p:txBody>
        </p:sp>
        <p:sp>
          <p:nvSpPr>
            <p:cNvPr id="21" name="Line 11"/>
            <p:cNvSpPr>
              <a:spLocks noChangeShapeType="1"/>
            </p:cNvSpPr>
            <p:nvPr>
              <p:custDataLst>
                <p:tags r:id="rId11"/>
              </p:custDataLst>
            </p:nvPr>
          </p:nvSpPr>
          <p:spPr bwMode="auto">
            <a:xfrm>
              <a:off x="2826421" y="2515167"/>
              <a:ext cx="0" cy="819414"/>
            </a:xfrm>
            <a:prstGeom prst="line">
              <a:avLst/>
            </a:pr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2" name="Line 10"/>
            <p:cNvSpPr>
              <a:spLocks noChangeShapeType="1"/>
            </p:cNvSpPr>
            <p:nvPr>
              <p:custDataLst>
                <p:tags r:id="rId12"/>
              </p:custDataLst>
            </p:nvPr>
          </p:nvSpPr>
          <p:spPr bwMode="auto">
            <a:xfrm flipV="1">
              <a:off x="2756592" y="2499338"/>
              <a:ext cx="0" cy="817552"/>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3" name="Freeform 9"/>
            <p:cNvSpPr/>
            <p:nvPr>
              <p:custDataLst>
                <p:tags r:id="rId13"/>
              </p:custDataLst>
            </p:nvPr>
          </p:nvSpPr>
          <p:spPr bwMode="auto">
            <a:xfrm>
              <a:off x="2944666" y="2256307"/>
              <a:ext cx="1508317" cy="6518"/>
            </a:xfrm>
            <a:custGeom>
              <a:avLst/>
              <a:gdLst/>
              <a:ahLst/>
              <a:cxnLst>
                <a:cxn ang="0">
                  <a:pos x="0" y="0"/>
                </a:cxn>
                <a:cxn ang="0">
                  <a:pos x="1620" y="7"/>
                </a:cxn>
              </a:cxnLst>
              <a:rect l="0" t="0" r="r" b="b"/>
              <a:pathLst>
                <a:path w="1620" h="7">
                  <a:moveTo>
                    <a:pt x="0" y="0"/>
                  </a:moveTo>
                  <a:lnTo>
                    <a:pt x="1620" y="7"/>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4" name="Freeform 8"/>
            <p:cNvSpPr/>
            <p:nvPr>
              <p:custDataLst>
                <p:tags r:id="rId14"/>
              </p:custDataLst>
            </p:nvPr>
          </p:nvSpPr>
          <p:spPr bwMode="auto">
            <a:xfrm>
              <a:off x="2963287" y="2353147"/>
              <a:ext cx="1472936" cy="931"/>
            </a:xfrm>
            <a:custGeom>
              <a:avLst/>
              <a:gdLst/>
              <a:ahLst/>
              <a:cxnLst>
                <a:cxn ang="0">
                  <a:pos x="1583" y="1"/>
                </a:cxn>
                <a:cxn ang="0">
                  <a:pos x="0" y="0"/>
                </a:cxn>
              </a:cxnLst>
              <a:rect l="0" t="0" r="r" b="b"/>
              <a:pathLst>
                <a:path w="1583" h="1">
                  <a:moveTo>
                    <a:pt x="1583" y="1"/>
                  </a:moveTo>
                  <a:lnTo>
                    <a:pt x="0" y="0"/>
                  </a:lnTo>
                </a:path>
              </a:pathLst>
            </a:cu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5" name="Freeform 7"/>
            <p:cNvSpPr/>
            <p:nvPr>
              <p:custDataLst>
                <p:tags r:id="rId15"/>
              </p:custDataLst>
            </p:nvPr>
          </p:nvSpPr>
          <p:spPr bwMode="auto">
            <a:xfrm>
              <a:off x="4679230" y="2493751"/>
              <a:ext cx="4655" cy="863178"/>
            </a:xfrm>
            <a:custGeom>
              <a:avLst/>
              <a:gdLst/>
              <a:ahLst/>
              <a:cxnLst>
                <a:cxn ang="0">
                  <a:pos x="0" y="0"/>
                </a:cxn>
                <a:cxn ang="0">
                  <a:pos x="6" y="928"/>
                </a:cxn>
              </a:cxnLst>
              <a:rect l="0" t="0" r="r" b="b"/>
              <a:pathLst>
                <a:path w="6" h="928">
                  <a:moveTo>
                    <a:pt x="0" y="0"/>
                  </a:moveTo>
                  <a:lnTo>
                    <a:pt x="6" y="928"/>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6" name="Freeform 6"/>
            <p:cNvSpPr/>
            <p:nvPr>
              <p:custDataLst>
                <p:tags r:id="rId16"/>
              </p:custDataLst>
            </p:nvPr>
          </p:nvSpPr>
          <p:spPr bwMode="auto">
            <a:xfrm>
              <a:off x="4592642" y="2508649"/>
              <a:ext cx="2793" cy="819414"/>
            </a:xfrm>
            <a:custGeom>
              <a:avLst/>
              <a:gdLst/>
              <a:ahLst/>
              <a:cxnLst>
                <a:cxn ang="0">
                  <a:pos x="3" y="881"/>
                </a:cxn>
                <a:cxn ang="0">
                  <a:pos x="0" y="0"/>
                </a:cxn>
              </a:cxnLst>
              <a:rect l="0" t="0" r="r" b="b"/>
              <a:pathLst>
                <a:path w="3" h="881">
                  <a:moveTo>
                    <a:pt x="3" y="881"/>
                  </a:moveTo>
                  <a:lnTo>
                    <a:pt x="0"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7" name="Freeform 5"/>
            <p:cNvSpPr/>
            <p:nvPr>
              <p:custDataLst>
                <p:tags r:id="rId17"/>
              </p:custDataLst>
            </p:nvPr>
          </p:nvSpPr>
          <p:spPr bwMode="auto">
            <a:xfrm>
              <a:off x="2969805" y="3503120"/>
              <a:ext cx="1475730" cy="931"/>
            </a:xfrm>
            <a:custGeom>
              <a:avLst/>
              <a:gdLst/>
              <a:ahLst/>
              <a:cxnLst>
                <a:cxn ang="0">
                  <a:pos x="0" y="1"/>
                </a:cxn>
                <a:cxn ang="0">
                  <a:pos x="1584" y="0"/>
                </a:cxn>
              </a:cxnLst>
              <a:rect l="0" t="0" r="r" b="b"/>
              <a:pathLst>
                <a:path w="1584" h="1">
                  <a:moveTo>
                    <a:pt x="0" y="1"/>
                  </a:moveTo>
                  <a:lnTo>
                    <a:pt x="1584" y="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8" name="Line 4"/>
            <p:cNvSpPr>
              <a:spLocks noChangeShapeType="1"/>
            </p:cNvSpPr>
            <p:nvPr>
              <p:custDataLst>
                <p:tags r:id="rId18"/>
              </p:custDataLst>
            </p:nvPr>
          </p:nvSpPr>
          <p:spPr bwMode="auto">
            <a:xfrm flipV="1">
              <a:off x="4001419" y="2460229"/>
              <a:ext cx="497186" cy="395740"/>
            </a:xfrm>
            <a:prstGeom prst="line">
              <a:avLst/>
            </a:pr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9" name="Freeform 3"/>
            <p:cNvSpPr/>
            <p:nvPr>
              <p:custDataLst>
                <p:tags r:id="rId19"/>
              </p:custDataLst>
            </p:nvPr>
          </p:nvSpPr>
          <p:spPr bwMode="auto">
            <a:xfrm>
              <a:off x="2926976" y="2987261"/>
              <a:ext cx="746710" cy="392015"/>
            </a:xfrm>
            <a:custGeom>
              <a:avLst/>
              <a:gdLst/>
              <a:ahLst/>
              <a:cxnLst>
                <a:cxn ang="0">
                  <a:pos x="0" y="421"/>
                </a:cxn>
                <a:cxn ang="0">
                  <a:pos x="802" y="0"/>
                </a:cxn>
              </a:cxnLst>
              <a:rect l="0" t="0" r="r" b="b"/>
              <a:pathLst>
                <a:path w="802" h="421">
                  <a:moveTo>
                    <a:pt x="0" y="421"/>
                  </a:moveTo>
                  <a:lnTo>
                    <a:pt x="802" y="0"/>
                  </a:lnTo>
                </a:path>
              </a:pathLst>
            </a:custGeom>
            <a:ln w="19050">
              <a:solidFill>
                <a:schemeClr val="accent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0" name="Line 2"/>
            <p:cNvSpPr>
              <a:spLocks noChangeShapeType="1"/>
            </p:cNvSpPr>
            <p:nvPr>
              <p:custDataLst>
                <p:tags r:id="rId20"/>
              </p:custDataLst>
            </p:nvPr>
          </p:nvSpPr>
          <p:spPr bwMode="auto">
            <a:xfrm>
              <a:off x="3968832" y="3013334"/>
              <a:ext cx="496255" cy="39574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pic>
        <p:nvPicPr>
          <p:cNvPr id="71682" name="Picture 2"/>
          <p:cNvPicPr>
            <a:picLocks noChangeAspect="1" noChangeArrowheads="1"/>
          </p:cNvPicPr>
          <p:nvPr/>
        </p:nvPicPr>
        <p:blipFill>
          <a:blip r:embed="rId22" cstate="print"/>
          <a:srcRect/>
          <a:stretch>
            <a:fillRect/>
          </a:stretch>
        </p:blipFill>
        <p:spPr bwMode="auto">
          <a:xfrm>
            <a:off x="8438714" y="1930549"/>
            <a:ext cx="3381375" cy="2438400"/>
          </a:xfrm>
          <a:prstGeom prst="rect">
            <a:avLst/>
          </a:prstGeom>
          <a:noFill/>
          <a:ln w="9525">
            <a:noFill/>
            <a:miter lim="800000"/>
            <a:headEnd/>
            <a:tailEnd/>
          </a:ln>
        </p:spPr>
      </p:pic>
      <p:sp>
        <p:nvSpPr>
          <p:cNvPr id="35" name="TextBox 34"/>
          <p:cNvSpPr txBox="1"/>
          <p:nvPr>
            <p:custDataLst>
              <p:tags r:id="rId2"/>
            </p:custDataLst>
          </p:nvPr>
        </p:nvSpPr>
        <p:spPr>
          <a:xfrm>
            <a:off x="1124325" y="1856681"/>
            <a:ext cx="7143800" cy="444182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0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50000"/>
              </a:lnSpc>
            </a:pPr>
            <a:r>
              <a:rPr lang="en-US" altLang="zh-CN">
                <a:solidFill>
                  <a:srgbClr val="000000"/>
                </a:solidFill>
                <a:latin typeface="微软雅黑" panose="020B0503020204020204" charset="-122"/>
                <a:ea typeface="微软雅黑" panose="020B0503020204020204" charset="-122"/>
              </a:rPr>
              <a:t>#</a:t>
            </a:r>
            <a:r>
              <a:rPr lang="zh-CN" altLang="zh-CN">
                <a:solidFill>
                  <a:srgbClr val="000000"/>
                </a:solidFill>
                <a:latin typeface="微软雅黑" panose="020B0503020204020204" charset="-122"/>
                <a:ea typeface="微软雅黑" panose="020B0503020204020204" charset="-122"/>
              </a:rPr>
              <a:t>主程序</a:t>
            </a:r>
          </a:p>
          <a:p>
            <a:pPr>
              <a:lnSpc>
                <a:spcPct val="150000"/>
              </a:lnSpc>
            </a:pPr>
            <a:r>
              <a:rPr lang="en-US" altLang="zh-CN">
                <a:solidFill>
                  <a:srgbClr val="000000"/>
                </a:solidFill>
                <a:latin typeface="微软雅黑" panose="020B0503020204020204" charset="-122"/>
                <a:ea typeface="微软雅黑" panose="020B0503020204020204" charset="-122"/>
              </a:rPr>
              <a:t>g=MatGraph()</a:t>
            </a:r>
            <a:endParaRPr lang="zh-CN" altLang="zh-CN">
              <a:solidFill>
                <a:srgbClr val="000000"/>
              </a:solidFill>
              <a:latin typeface="微软雅黑" panose="020B0503020204020204" charset="-122"/>
              <a:ea typeface="微软雅黑" panose="020B0503020204020204" charset="-122"/>
            </a:endParaRPr>
          </a:p>
          <a:p>
            <a:pPr>
              <a:lnSpc>
                <a:spcPct val="150000"/>
              </a:lnSpc>
            </a:pPr>
            <a:r>
              <a:rPr lang="en-US" altLang="zh-CN">
                <a:solidFill>
                  <a:srgbClr val="000000"/>
                </a:solidFill>
                <a:latin typeface="微软雅黑" panose="020B0503020204020204" charset="-122"/>
                <a:ea typeface="微软雅黑" panose="020B0503020204020204" charset="-122"/>
              </a:rPr>
              <a:t>n,e=5,10</a:t>
            </a:r>
            <a:endParaRPr lang="zh-CN" altLang="zh-CN">
              <a:solidFill>
                <a:srgbClr val="000000"/>
              </a:solidFill>
              <a:latin typeface="微软雅黑" panose="020B0503020204020204" charset="-122"/>
              <a:ea typeface="微软雅黑" panose="020B0503020204020204" charset="-122"/>
            </a:endParaRPr>
          </a:p>
          <a:p>
            <a:pPr>
              <a:lnSpc>
                <a:spcPct val="150000"/>
              </a:lnSpc>
            </a:pPr>
            <a:r>
              <a:rPr lang="en-US" altLang="zh-CN">
                <a:solidFill>
                  <a:srgbClr val="000000"/>
                </a:solidFill>
                <a:latin typeface="微软雅黑" panose="020B0503020204020204" charset="-122"/>
                <a:ea typeface="微软雅黑" panose="020B0503020204020204" charset="-122"/>
              </a:rPr>
              <a:t>a=[[0,13,INF,4,INF],[13,0,15,INF,5], \</a:t>
            </a:r>
            <a:endParaRPr lang="zh-CN" altLang="zh-CN">
              <a:solidFill>
                <a:srgbClr val="000000"/>
              </a:solidFill>
              <a:latin typeface="微软雅黑" panose="020B0503020204020204" charset="-122"/>
              <a:ea typeface="微软雅黑" panose="020B0503020204020204" charset="-122"/>
            </a:endParaRPr>
          </a:p>
          <a:p>
            <a:pPr>
              <a:lnSpc>
                <a:spcPct val="150000"/>
              </a:lnSpc>
            </a:pPr>
            <a:r>
              <a:rPr lang="en-US" altLang="zh-CN">
                <a:solidFill>
                  <a:srgbClr val="000000"/>
                </a:solidFill>
                <a:latin typeface="微软雅黑" panose="020B0503020204020204" charset="-122"/>
                <a:ea typeface="微软雅黑" panose="020B0503020204020204" charset="-122"/>
              </a:rPr>
              <a:t>   [INF,INF,0,12,INF],[4,INF,12,0,INF],[INF,INF,6,3,0]]</a:t>
            </a:r>
            <a:endParaRPr lang="zh-CN" altLang="zh-CN">
              <a:solidFill>
                <a:srgbClr val="000000"/>
              </a:solidFill>
              <a:latin typeface="微软雅黑" panose="020B0503020204020204" charset="-122"/>
              <a:ea typeface="微软雅黑" panose="020B0503020204020204" charset="-122"/>
            </a:endParaRPr>
          </a:p>
          <a:p>
            <a:pPr>
              <a:lnSpc>
                <a:spcPct val="150000"/>
              </a:lnSpc>
            </a:pPr>
            <a:r>
              <a:rPr lang="en-US" altLang="zh-CN">
                <a:solidFill>
                  <a:srgbClr val="000000"/>
                </a:solidFill>
                <a:latin typeface="微软雅黑" panose="020B0503020204020204" charset="-122"/>
                <a:ea typeface="微软雅黑" panose="020B0503020204020204" charset="-122"/>
              </a:rPr>
              <a:t>g.CreateMatGraph(a,n,e)</a:t>
            </a:r>
            <a:endParaRPr lang="zh-CN" altLang="zh-CN">
              <a:solidFill>
                <a:srgbClr val="000000"/>
              </a:solidFill>
              <a:latin typeface="微软雅黑" panose="020B0503020204020204" charset="-122"/>
              <a:ea typeface="微软雅黑" panose="020B0503020204020204" charset="-122"/>
            </a:endParaRPr>
          </a:p>
          <a:p>
            <a:pPr>
              <a:lnSpc>
                <a:spcPct val="150000"/>
              </a:lnSpc>
            </a:pPr>
            <a:r>
              <a:rPr lang="en-US" altLang="zh-CN">
                <a:solidFill>
                  <a:srgbClr val="000000"/>
                </a:solidFill>
                <a:latin typeface="微软雅黑" panose="020B0503020204020204" charset="-122"/>
                <a:ea typeface="微软雅黑" panose="020B0503020204020204" charset="-122"/>
              </a:rPr>
              <a:t>print("</a:t>
            </a:r>
            <a:r>
              <a:rPr lang="zh-CN" altLang="zh-CN">
                <a:solidFill>
                  <a:srgbClr val="000000"/>
                </a:solidFill>
                <a:latin typeface="微软雅黑" panose="020B0503020204020204" charset="-122"/>
                <a:ea typeface="微软雅黑" panose="020B0503020204020204" charset="-122"/>
              </a:rPr>
              <a:t>图</a:t>
            </a:r>
            <a:r>
              <a:rPr lang="en-US" altLang="zh-CN">
                <a:solidFill>
                  <a:srgbClr val="000000"/>
                </a:solidFill>
                <a:latin typeface="微软雅黑" panose="020B0503020204020204" charset="-122"/>
                <a:ea typeface="微软雅黑" panose="020B0503020204020204" charset="-122"/>
              </a:rPr>
              <a:t>g")</a:t>
            </a:r>
            <a:endParaRPr lang="zh-CN" altLang="zh-CN">
              <a:solidFill>
                <a:srgbClr val="000000"/>
              </a:solidFill>
              <a:latin typeface="微软雅黑" panose="020B0503020204020204" charset="-122"/>
              <a:ea typeface="微软雅黑" panose="020B0503020204020204" charset="-122"/>
            </a:endParaRPr>
          </a:p>
          <a:p>
            <a:pPr>
              <a:lnSpc>
                <a:spcPct val="150000"/>
              </a:lnSpc>
            </a:pPr>
            <a:r>
              <a:rPr lang="en-US" altLang="zh-CN">
                <a:solidFill>
                  <a:srgbClr val="000000"/>
                </a:solidFill>
                <a:latin typeface="微软雅黑" panose="020B0503020204020204" charset="-122"/>
                <a:ea typeface="微软雅黑" panose="020B0503020204020204" charset="-122"/>
              </a:rPr>
              <a:t>g.DispMatGraph()</a:t>
            </a:r>
            <a:endParaRPr lang="zh-CN" altLang="zh-CN">
              <a:solidFill>
                <a:srgbClr val="000000"/>
              </a:solidFill>
              <a:latin typeface="微软雅黑" panose="020B0503020204020204" charset="-122"/>
              <a:ea typeface="微软雅黑" panose="020B0503020204020204" charset="-122"/>
            </a:endParaRPr>
          </a:p>
          <a:p>
            <a:pPr>
              <a:lnSpc>
                <a:spcPct val="150000"/>
              </a:lnSpc>
            </a:pPr>
            <a:r>
              <a:rPr lang="en-US" altLang="zh-CN">
                <a:solidFill>
                  <a:srgbClr val="000000"/>
                </a:solidFill>
                <a:latin typeface="微软雅黑" panose="020B0503020204020204" charset="-122"/>
                <a:ea typeface="微软雅黑" panose="020B0503020204020204" charset="-122"/>
              </a:rPr>
              <a:t>print("</a:t>
            </a:r>
            <a:r>
              <a:rPr lang="zh-CN" altLang="zh-CN">
                <a:solidFill>
                  <a:srgbClr val="000000"/>
                </a:solidFill>
                <a:latin typeface="微软雅黑" panose="020B0503020204020204" charset="-122"/>
                <a:ea typeface="微软雅黑" panose="020B0503020204020204" charset="-122"/>
              </a:rPr>
              <a:t>最小环长度</a:t>
            </a:r>
            <a:r>
              <a:rPr lang="en-US" altLang="zh-CN">
                <a:solidFill>
                  <a:srgbClr val="000000"/>
                </a:solidFill>
                <a:latin typeface="微软雅黑" panose="020B0503020204020204" charset="-122"/>
                <a:ea typeface="微软雅黑" panose="020B0503020204020204" charset="-122"/>
              </a:rPr>
              <a:t>=%d" %(Mincycle(g)))</a:t>
            </a:r>
          </a:p>
        </p:txBody>
      </p:sp>
      <p:sp>
        <p:nvSpPr>
          <p:cNvPr id="34" name="文本框 33"/>
          <p:cNvSpPr txBox="1"/>
          <p:nvPr/>
        </p:nvSpPr>
        <p:spPr>
          <a:xfrm>
            <a:off x="1100703" y="166638"/>
            <a:ext cx="792480" cy="460375"/>
          </a:xfrm>
          <a:prstGeom prst="rect">
            <a:avLst/>
          </a:prstGeom>
          <a:noFill/>
        </p:spPr>
        <p:txBody>
          <a:bodyPr wrap="none" rtlCol="0" anchor="ctr">
            <a:spAutoFit/>
          </a:bodyPr>
          <a:lstStyle/>
          <a:p>
            <a:r>
              <a:rPr lang="zh-CN" altLang="en-US" sz="2400">
                <a:solidFill>
                  <a:schemeClr val="accent1"/>
                </a:solidFill>
                <a:latin typeface="微软雅黑" panose="020B0503020204020204" charset="-122"/>
                <a:ea typeface="微软雅黑" panose="020B0503020204020204" charset="-122"/>
                <a:cs typeface="Arial" panose="020B0604020202020204"/>
              </a:rPr>
              <a:t>示例</a:t>
            </a:r>
            <a:endParaRPr lang="zh-CN" altLang="en-US" sz="2400" dirty="0">
              <a:solidFill>
                <a:schemeClr val="accent1"/>
              </a:solidFill>
              <a:latin typeface="微软雅黑" panose="020B0503020204020204" charset="-122"/>
              <a:ea typeface="微软雅黑" panose="020B0503020204020204" charset="-122"/>
              <a:cs typeface="Arial" panose="020B0604020202020204"/>
            </a:endParaRPr>
          </a:p>
        </p:txBody>
      </p:sp>
      <p:grpSp>
        <p:nvGrpSpPr>
          <p:cNvPr id="38" name="组合 37"/>
          <p:cNvGrpSpPr/>
          <p:nvPr/>
        </p:nvGrpSpPr>
        <p:grpSpPr>
          <a:xfrm>
            <a:off x="1264268" y="1004975"/>
            <a:ext cx="1390442" cy="517274"/>
            <a:chOff x="1396240" y="2304668"/>
            <a:chExt cx="1890287" cy="480002"/>
          </a:xfrm>
        </p:grpSpPr>
        <p:sp>
          <p:nvSpPr>
            <p:cNvPr id="39" name="矩形: 圆角 38"/>
            <p:cNvSpPr/>
            <p:nvPr>
              <p:custDataLst>
                <p:tags r:id="rId4"/>
              </p:custDataLst>
            </p:nvPr>
          </p:nvSpPr>
          <p:spPr>
            <a:xfrm>
              <a:off x="1396240" y="2304668"/>
              <a:ext cx="1890287"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0" name="文本框 39"/>
            <p:cNvSpPr txBox="1"/>
            <p:nvPr>
              <p:custDataLst>
                <p:tags r:id="rId5"/>
              </p:custDataLst>
            </p:nvPr>
          </p:nvSpPr>
          <p:spPr>
            <a:xfrm>
              <a:off x="1433296" y="2360437"/>
              <a:ext cx="1853231" cy="370046"/>
            </a:xfrm>
            <a:prstGeom prst="rect">
              <a:avLst/>
            </a:prstGeom>
            <a:noFill/>
          </p:spPr>
          <p:txBody>
            <a:bodyPr wrap="square" rtlCol="0">
              <a:spAutoFit/>
            </a:bodyPr>
            <a:lstStyle/>
            <a:p>
              <a:pPr algn="ctr"/>
              <a:r>
                <a:rPr lang="zh-CN" altLang="en-US" sz="2000" b="1">
                  <a:solidFill>
                    <a:schemeClr val="lt1"/>
                  </a:solidFill>
                  <a:latin typeface="微软雅黑" panose="020B0503020204020204" charset="-122"/>
                  <a:ea typeface="微软雅黑" panose="020B0503020204020204" charset="-122"/>
                </a:rPr>
                <a:t>程序验证</a:t>
              </a:r>
            </a:p>
          </p:txBody>
        </p:sp>
      </p:grpSp>
      <p:sp>
        <p:nvSpPr>
          <p:cNvPr id="41" name="左弧形箭头 5"/>
          <p:cNvSpPr/>
          <p:nvPr>
            <p:custDataLst>
              <p:tags r:id="rId3"/>
            </p:custDataLst>
          </p:nvPr>
        </p:nvSpPr>
        <p:spPr bwMode="auto">
          <a:xfrm rot="5400000" flipV="1">
            <a:off x="7911473" y="766335"/>
            <a:ext cx="604977" cy="1338896"/>
          </a:xfrm>
          <a:prstGeom prst="curvedRight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1682"/>
                                        </p:tgtEl>
                                        <p:attrNameLst>
                                          <p:attrName>style.visibility</p:attrName>
                                        </p:attrNameLst>
                                      </p:cBhvr>
                                      <p:to>
                                        <p:strVal val="visible"/>
                                      </p:to>
                                    </p:set>
                                    <p:animEffect transition="in" filter="fade">
                                      <p:cBhvr>
                                        <p:cTn id="23" dur="500"/>
                                        <p:tgtEl>
                                          <p:spTgt spid="7168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4" grpId="0"/>
      <p:bldP spid="41"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图示&#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44546" cy="6858000"/>
          </a:xfrm>
          <a:prstGeom prst="rect">
            <a:avLst/>
          </a:prstGeom>
        </p:spPr>
      </p:pic>
      <p:sp>
        <p:nvSpPr>
          <p:cNvPr id="2" name="文本框 1"/>
          <p:cNvSpPr txBox="1"/>
          <p:nvPr>
            <p:custDataLst>
              <p:tags r:id="rId1"/>
            </p:custDataLst>
          </p:nvPr>
        </p:nvSpPr>
        <p:spPr>
          <a:xfrm>
            <a:off x="122" y="6489412"/>
            <a:ext cx="8424936" cy="368300"/>
          </a:xfrm>
          <a:prstGeom prst="rect">
            <a:avLst/>
          </a:prstGeom>
          <a:noFill/>
        </p:spPr>
        <p:txBody>
          <a:bodyPr wrap="square" rtlCol="0">
            <a:spAutoFit/>
          </a:bodyPr>
          <a:lstStyle/>
          <a:p>
            <a:r>
              <a:rPr lang="zh-CN" altLang="en-US" sz="1800" dirty="0">
                <a:solidFill>
                  <a:schemeClr val="dk1"/>
                </a:solidFill>
                <a:latin typeface="微软雅黑" panose="020B0503020204020204" charset="-122"/>
                <a:ea typeface="微软雅黑" panose="020B0503020204020204" charset="-122"/>
              </a:rPr>
              <a:t>本课件版权归清华大学出版社所有，仅提供教师教学使用，其他用途一律视为侵权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6" presetClass="entr" presetSubtype="21"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barn(inVertical)">
                                      <p:cBhvr>
                                        <p:cTn id="9" dur="500"/>
                                        <p:tgtEl>
                                          <p:spTgt spid="2"/>
                                        </p:tgtEl>
                                      </p:cBhvr>
                                    </p:animEffect>
                                  </p:childTnLst>
                                  <p:subTnLst>
                                    <p:audio>
                                      <p:cMediaNode>
                                        <p:cTn display="0" masterRel="sameClick">
                                          <p:stCondLst>
                                            <p:cond evt="begin" delay="0">
                                              <p:tn val="7"/>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custDataLst>
              <p:tags r:id="rId1"/>
            </p:custDataLst>
          </p:nvPr>
        </p:nvSpPr>
        <p:spPr>
          <a:xfrm>
            <a:off x="1073369" y="1140983"/>
            <a:ext cx="5572164" cy="5525135"/>
          </a:xfrm>
          <a:prstGeom prst="rect">
            <a:avLst/>
          </a:prstGeom>
          <a:noFill/>
          <a:ln w="38100">
            <a:solidFill>
              <a:schemeClr val="dk1"/>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00000"/>
              </a:lnSpc>
              <a:spcBef>
                <a:spcPts val="600"/>
              </a:spcBef>
              <a:buFont typeface="Wingdings" panose="05000000000000000000" pitchFamily="2" charset="2"/>
              <a:buChar char="n"/>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marL="0" indent="0">
              <a:lnSpc>
                <a:spcPct val="150000"/>
              </a:lnSpc>
              <a:buNone/>
            </a:pPr>
            <a:r>
              <a:rPr lang="en-US" altLang="zh-CN" dirty="0">
                <a:solidFill>
                  <a:srgbClr val="000000"/>
                </a:solidFill>
                <a:latin typeface="微软雅黑" panose="020B0503020204020204" charset="-122"/>
                <a:ea typeface="微软雅黑" panose="020B0503020204020204" charset="-122"/>
              </a:rPr>
              <a:t>1. </a:t>
            </a:r>
            <a:r>
              <a:rPr lang="zh-CN" altLang="en-US" dirty="0">
                <a:solidFill>
                  <a:srgbClr val="000000"/>
                </a:solidFill>
                <a:latin typeface="微软雅黑" panose="020B0503020204020204" charset="-122"/>
                <a:ea typeface="微软雅黑" panose="020B0503020204020204" charset="-122"/>
              </a:rPr>
              <a:t>归并排序，快速排序和堆排序</a:t>
            </a:r>
            <a:endParaRPr lang="en-US" altLang="zh-CN" dirty="0">
              <a:solidFill>
                <a:srgbClr val="000000"/>
              </a:solidFill>
              <a:latin typeface="微软雅黑" panose="020B0503020204020204" charset="-122"/>
              <a:ea typeface="微软雅黑" panose="020B0503020204020204" charset="-122"/>
            </a:endParaRPr>
          </a:p>
          <a:p>
            <a:pPr marL="0" indent="0">
              <a:lnSpc>
                <a:spcPct val="150000"/>
              </a:lnSpc>
              <a:buNone/>
            </a:pPr>
            <a:r>
              <a:rPr lang="en-US" altLang="zh-CN" dirty="0">
                <a:solidFill>
                  <a:srgbClr val="000000"/>
                </a:solidFill>
                <a:latin typeface="微软雅黑" panose="020B0503020204020204" charset="-122"/>
                <a:ea typeface="微软雅黑" panose="020B0503020204020204" charset="-122"/>
              </a:rPr>
              <a:t>2. </a:t>
            </a:r>
            <a:r>
              <a:rPr lang="zh-CN" altLang="en-US" dirty="0">
                <a:solidFill>
                  <a:srgbClr val="000000"/>
                </a:solidFill>
                <a:latin typeface="微软雅黑" panose="020B0503020204020204" charset="-122"/>
                <a:ea typeface="微软雅黑" panose="020B0503020204020204" charset="-122"/>
              </a:rPr>
              <a:t>傅立叶变换与快速傅立叶变换</a:t>
            </a:r>
            <a:endParaRPr lang="en-US" altLang="zh-CN" dirty="0">
              <a:solidFill>
                <a:srgbClr val="000000"/>
              </a:solidFill>
              <a:latin typeface="微软雅黑" panose="020B0503020204020204" charset="-122"/>
              <a:ea typeface="微软雅黑" panose="020B0503020204020204" charset="-122"/>
            </a:endParaRPr>
          </a:p>
          <a:p>
            <a:pPr marL="0" indent="0">
              <a:lnSpc>
                <a:spcPct val="150000"/>
              </a:lnSpc>
              <a:buNone/>
            </a:pPr>
            <a:r>
              <a:rPr lang="en-US" dirty="0">
                <a:solidFill>
                  <a:srgbClr val="000000"/>
                </a:solidFill>
                <a:latin typeface="微软雅黑" panose="020B0503020204020204" charset="-122"/>
                <a:ea typeface="微软雅黑" panose="020B0503020204020204" charset="-122"/>
              </a:rPr>
              <a:t>3. </a:t>
            </a:r>
            <a:r>
              <a:rPr lang="en-US" dirty="0" err="1">
                <a:solidFill>
                  <a:srgbClr val="FF0000"/>
                </a:solidFill>
                <a:latin typeface="微软雅黑" panose="020B0503020204020204" charset="-122"/>
                <a:ea typeface="微软雅黑" panose="020B0503020204020204" charset="-122"/>
              </a:rPr>
              <a:t>Dijkstra</a:t>
            </a:r>
            <a:r>
              <a:rPr lang="zh-CN" altLang="en-US" dirty="0">
                <a:solidFill>
                  <a:srgbClr val="FF0000"/>
                </a:solidFill>
                <a:latin typeface="微软雅黑" panose="020B0503020204020204" charset="-122"/>
                <a:ea typeface="微软雅黑" panose="020B0503020204020204" charset="-122"/>
              </a:rPr>
              <a:t>算法</a:t>
            </a:r>
            <a:endParaRPr lang="en-US" altLang="zh-CN" dirty="0">
              <a:solidFill>
                <a:srgbClr val="FF0000"/>
              </a:solidFill>
              <a:latin typeface="微软雅黑" panose="020B0503020204020204" charset="-122"/>
              <a:ea typeface="微软雅黑" panose="020B0503020204020204" charset="-122"/>
            </a:endParaRPr>
          </a:p>
          <a:p>
            <a:pPr marL="0" indent="0">
              <a:lnSpc>
                <a:spcPct val="150000"/>
              </a:lnSpc>
              <a:buNone/>
            </a:pPr>
            <a:r>
              <a:rPr lang="en-US" dirty="0">
                <a:solidFill>
                  <a:srgbClr val="000000"/>
                </a:solidFill>
                <a:latin typeface="微软雅黑" panose="020B0503020204020204" charset="-122"/>
                <a:ea typeface="微软雅黑" panose="020B0503020204020204" charset="-122"/>
              </a:rPr>
              <a:t>4. RSA</a:t>
            </a:r>
            <a:r>
              <a:rPr lang="zh-CN" altLang="en-US" dirty="0">
                <a:solidFill>
                  <a:srgbClr val="000000"/>
                </a:solidFill>
                <a:latin typeface="微软雅黑" panose="020B0503020204020204" charset="-122"/>
                <a:ea typeface="微软雅黑" panose="020B0503020204020204" charset="-122"/>
              </a:rPr>
              <a:t>算法（一种加密算法）</a:t>
            </a:r>
            <a:endParaRPr lang="en-US" altLang="zh-CN" dirty="0">
              <a:solidFill>
                <a:srgbClr val="000000"/>
              </a:solidFill>
              <a:latin typeface="微软雅黑" panose="020B0503020204020204" charset="-122"/>
              <a:ea typeface="微软雅黑" panose="020B0503020204020204" charset="-122"/>
            </a:endParaRPr>
          </a:p>
          <a:p>
            <a:pPr marL="0" indent="0">
              <a:lnSpc>
                <a:spcPct val="150000"/>
              </a:lnSpc>
              <a:buNone/>
            </a:pPr>
            <a:r>
              <a:rPr lang="en-US" altLang="zh-CN" dirty="0">
                <a:solidFill>
                  <a:srgbClr val="000000"/>
                </a:solidFill>
                <a:latin typeface="微软雅黑" panose="020B0503020204020204" charset="-122"/>
                <a:ea typeface="微软雅黑" panose="020B0503020204020204" charset="-122"/>
              </a:rPr>
              <a:t>5. </a:t>
            </a:r>
            <a:r>
              <a:rPr lang="zh-CN" altLang="en-US" dirty="0">
                <a:solidFill>
                  <a:srgbClr val="000000"/>
                </a:solidFill>
                <a:latin typeface="微软雅黑" panose="020B0503020204020204" charset="-122"/>
                <a:ea typeface="微软雅黑" panose="020B0503020204020204" charset="-122"/>
              </a:rPr>
              <a:t>安全哈希算法</a:t>
            </a:r>
            <a:endParaRPr lang="en-US" altLang="zh-CN" dirty="0">
              <a:solidFill>
                <a:srgbClr val="000000"/>
              </a:solidFill>
              <a:latin typeface="微软雅黑" panose="020B0503020204020204" charset="-122"/>
              <a:ea typeface="微软雅黑" panose="020B0503020204020204" charset="-122"/>
            </a:endParaRPr>
          </a:p>
          <a:p>
            <a:pPr marL="0" indent="0">
              <a:lnSpc>
                <a:spcPct val="150000"/>
              </a:lnSpc>
              <a:buNone/>
            </a:pPr>
            <a:r>
              <a:rPr lang="en-US" altLang="zh-CN" dirty="0">
                <a:solidFill>
                  <a:srgbClr val="000000"/>
                </a:solidFill>
                <a:latin typeface="微软雅黑" panose="020B0503020204020204" charset="-122"/>
                <a:ea typeface="微软雅黑" panose="020B0503020204020204" charset="-122"/>
              </a:rPr>
              <a:t>6. </a:t>
            </a:r>
            <a:r>
              <a:rPr lang="zh-CN" altLang="en-US" dirty="0">
                <a:solidFill>
                  <a:srgbClr val="000000"/>
                </a:solidFill>
                <a:latin typeface="微软雅黑" panose="020B0503020204020204" charset="-122"/>
                <a:ea typeface="微软雅黑" panose="020B0503020204020204" charset="-122"/>
              </a:rPr>
              <a:t>整数因式分解</a:t>
            </a:r>
            <a:endParaRPr lang="en-US" altLang="zh-CN" dirty="0">
              <a:solidFill>
                <a:srgbClr val="000000"/>
              </a:solidFill>
              <a:latin typeface="微软雅黑" panose="020B0503020204020204" charset="-122"/>
              <a:ea typeface="微软雅黑" panose="020B0503020204020204" charset="-122"/>
            </a:endParaRPr>
          </a:p>
          <a:p>
            <a:pPr marL="0" indent="0">
              <a:lnSpc>
                <a:spcPct val="150000"/>
              </a:lnSpc>
              <a:buNone/>
            </a:pPr>
            <a:r>
              <a:rPr lang="en-US" altLang="zh-CN" dirty="0">
                <a:solidFill>
                  <a:srgbClr val="000000"/>
                </a:solidFill>
                <a:latin typeface="微软雅黑" panose="020B0503020204020204" charset="-122"/>
                <a:ea typeface="微软雅黑" panose="020B0503020204020204" charset="-122"/>
              </a:rPr>
              <a:t>7. </a:t>
            </a:r>
            <a:r>
              <a:rPr lang="zh-CN" altLang="en-US" dirty="0">
                <a:solidFill>
                  <a:srgbClr val="000000"/>
                </a:solidFill>
                <a:latin typeface="微软雅黑" panose="020B0503020204020204" charset="-122"/>
                <a:ea typeface="微软雅黑" panose="020B0503020204020204" charset="-122"/>
              </a:rPr>
              <a:t>链接分析（</a:t>
            </a:r>
            <a:r>
              <a:rPr lang="nl-NL" dirty="0">
                <a:solidFill>
                  <a:srgbClr val="000000"/>
                </a:solidFill>
                <a:latin typeface="微软雅黑" panose="020B0503020204020204" charset="-122"/>
                <a:ea typeface="微软雅黑" panose="020B0503020204020204" charset="-122"/>
              </a:rPr>
              <a:t>Google的Page Rank算法</a:t>
            </a:r>
            <a:r>
              <a:rPr lang="zh-CN" altLang="en-US" dirty="0">
                <a:solidFill>
                  <a:srgbClr val="000000"/>
                </a:solidFill>
                <a:latin typeface="微软雅黑" panose="020B0503020204020204" charset="-122"/>
                <a:ea typeface="微软雅黑" panose="020B0503020204020204" charset="-122"/>
              </a:rPr>
              <a:t>）</a:t>
            </a:r>
            <a:endParaRPr lang="nl-NL" dirty="0">
              <a:solidFill>
                <a:srgbClr val="000000"/>
              </a:solidFill>
              <a:latin typeface="微软雅黑" panose="020B0503020204020204" charset="-122"/>
              <a:ea typeface="微软雅黑" panose="020B0503020204020204" charset="-122"/>
            </a:endParaRPr>
          </a:p>
          <a:p>
            <a:pPr marL="0" indent="0">
              <a:lnSpc>
                <a:spcPct val="150000"/>
              </a:lnSpc>
              <a:buNone/>
            </a:pPr>
            <a:r>
              <a:rPr lang="en-US" altLang="zh-CN" dirty="0">
                <a:solidFill>
                  <a:srgbClr val="000000"/>
                </a:solidFill>
                <a:latin typeface="微软雅黑" panose="020B0503020204020204" charset="-122"/>
                <a:ea typeface="微软雅黑" panose="020B0503020204020204" charset="-122"/>
              </a:rPr>
              <a:t>8. </a:t>
            </a:r>
            <a:r>
              <a:rPr lang="zh-CN" altLang="en-US" dirty="0">
                <a:solidFill>
                  <a:srgbClr val="000000"/>
                </a:solidFill>
                <a:latin typeface="微软雅黑" panose="020B0503020204020204" charset="-122"/>
                <a:ea typeface="微软雅黑" panose="020B0503020204020204" charset="-122"/>
              </a:rPr>
              <a:t>比例积分微分算法</a:t>
            </a:r>
            <a:endParaRPr lang="en-US" altLang="zh-CN" dirty="0">
              <a:solidFill>
                <a:srgbClr val="000000"/>
              </a:solidFill>
              <a:latin typeface="微软雅黑" panose="020B0503020204020204" charset="-122"/>
              <a:ea typeface="微软雅黑" panose="020B0503020204020204" charset="-122"/>
            </a:endParaRPr>
          </a:p>
          <a:p>
            <a:pPr marL="0" indent="0">
              <a:lnSpc>
                <a:spcPct val="150000"/>
              </a:lnSpc>
              <a:buNone/>
            </a:pPr>
            <a:r>
              <a:rPr lang="en-US" altLang="zh-CN" dirty="0">
                <a:solidFill>
                  <a:srgbClr val="000000"/>
                </a:solidFill>
                <a:latin typeface="微软雅黑" panose="020B0503020204020204" charset="-122"/>
                <a:ea typeface="微软雅黑" panose="020B0503020204020204" charset="-122"/>
              </a:rPr>
              <a:t>9. </a:t>
            </a:r>
            <a:r>
              <a:rPr lang="zh-CN" altLang="en-US" dirty="0">
                <a:solidFill>
                  <a:srgbClr val="000000"/>
                </a:solidFill>
                <a:latin typeface="微软雅黑" panose="020B0503020204020204" charset="-122"/>
                <a:ea typeface="微软雅黑" panose="020B0503020204020204" charset="-122"/>
              </a:rPr>
              <a:t>数据压缩算法（以哈夫曼算法为基础）</a:t>
            </a:r>
            <a:endParaRPr lang="en-US" altLang="zh-CN" dirty="0">
              <a:solidFill>
                <a:srgbClr val="000000"/>
              </a:solidFill>
              <a:latin typeface="微软雅黑" panose="020B0503020204020204" charset="-122"/>
              <a:ea typeface="微软雅黑" panose="020B0503020204020204" charset="-122"/>
            </a:endParaRPr>
          </a:p>
          <a:p>
            <a:pPr marL="0" indent="0">
              <a:lnSpc>
                <a:spcPct val="150000"/>
              </a:lnSpc>
              <a:buNone/>
            </a:pPr>
            <a:r>
              <a:rPr lang="en-US" altLang="zh-CN" dirty="0">
                <a:solidFill>
                  <a:srgbClr val="000000"/>
                </a:solidFill>
                <a:latin typeface="微软雅黑" panose="020B0503020204020204" charset="-122"/>
                <a:ea typeface="微软雅黑" panose="020B0503020204020204" charset="-122"/>
              </a:rPr>
              <a:t>10. </a:t>
            </a:r>
            <a:r>
              <a:rPr lang="zh-CN" altLang="en-US" dirty="0">
                <a:solidFill>
                  <a:srgbClr val="000000"/>
                </a:solidFill>
                <a:latin typeface="微软雅黑" panose="020B0503020204020204" charset="-122"/>
                <a:ea typeface="微软雅黑" panose="020B0503020204020204" charset="-122"/>
              </a:rPr>
              <a:t>随机数生成算法</a:t>
            </a:r>
          </a:p>
        </p:txBody>
      </p:sp>
      <p:sp>
        <p:nvSpPr>
          <p:cNvPr id="9" name="文本框 8"/>
          <p:cNvSpPr txBox="1"/>
          <p:nvPr/>
        </p:nvSpPr>
        <p:spPr>
          <a:xfrm>
            <a:off x="1073369" y="144242"/>
            <a:ext cx="3535680" cy="460375"/>
          </a:xfrm>
          <a:prstGeom prst="rect">
            <a:avLst/>
          </a:prstGeom>
          <a:noFill/>
        </p:spPr>
        <p:txBody>
          <a:bodyPr wrap="none" rtlCol="0" anchor="ctr">
            <a:spAutoFit/>
          </a:bodyPr>
          <a:lstStyle/>
          <a:p>
            <a:r>
              <a:rPr lang="zh-CN" altLang="en-US" sz="2400">
                <a:solidFill>
                  <a:schemeClr val="accent1"/>
                </a:solidFill>
                <a:latin typeface="微软雅黑" panose="020B0503020204020204" charset="-122"/>
                <a:ea typeface="微软雅黑" panose="020B0503020204020204" charset="-122"/>
                <a:cs typeface="Arial" panose="020B0604020202020204"/>
              </a:rPr>
              <a:t>真正统治世界的十大算法</a:t>
            </a:r>
          </a:p>
        </p:txBody>
      </p:sp>
      <p:pic>
        <p:nvPicPr>
          <p:cNvPr id="3" name="图片 2" descr="卡通人物&#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607940" y="1544443"/>
            <a:ext cx="3367088" cy="464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custDataLst>
              <p:tags r:id="rId1"/>
            </p:custDataLst>
          </p:nvPr>
        </p:nvSpPr>
        <p:spPr>
          <a:xfrm>
            <a:off x="1661647" y="3269864"/>
            <a:ext cx="360000" cy="360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rtlCol="0" anchor="ctr"/>
          <a:lstStyle/>
          <a:p>
            <a:pPr algn="l"/>
            <a:r>
              <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rPr>
              <a:t>v</a:t>
            </a:r>
          </a:p>
        </p:txBody>
      </p:sp>
      <p:sp>
        <p:nvSpPr>
          <p:cNvPr id="8" name="TextBox 7"/>
          <p:cNvSpPr txBox="1"/>
          <p:nvPr/>
        </p:nvSpPr>
        <p:spPr>
          <a:xfrm>
            <a:off x="1590209" y="3841368"/>
            <a:ext cx="785818" cy="368300"/>
          </a:xfrm>
          <a:prstGeom prst="rect">
            <a:avLst/>
          </a:prstGeom>
          <a:noFill/>
        </p:spPr>
        <p:txBody>
          <a:bodyPr wrap="square" rtlCol="0">
            <a:spAutoFit/>
          </a:bodyPr>
          <a:lstStyle/>
          <a:p>
            <a:r>
              <a:rPr lang="zh-CN" altLang="en-US">
                <a:solidFill>
                  <a:srgbClr val="000000"/>
                </a:solidFill>
                <a:latin typeface="微软雅黑" panose="020B0503020204020204" charset="-122"/>
                <a:ea typeface="微软雅黑" panose="020B0503020204020204" charset="-122"/>
                <a:cs typeface="Consolas" panose="020B0609020204030204" pitchFamily="49" charset="0"/>
              </a:rPr>
              <a:t>源点</a:t>
            </a:r>
          </a:p>
        </p:txBody>
      </p:sp>
      <p:sp>
        <p:nvSpPr>
          <p:cNvPr id="9" name="椭圆 8"/>
          <p:cNvSpPr/>
          <p:nvPr>
            <p:custDataLst>
              <p:tags r:id="rId2"/>
            </p:custDataLst>
          </p:nvPr>
        </p:nvSpPr>
        <p:spPr>
          <a:xfrm>
            <a:off x="4304853" y="3269864"/>
            <a:ext cx="360000" cy="360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rtlCol="0" anchor="ctr"/>
          <a:lstStyle/>
          <a:p>
            <a:pPr algn="l"/>
            <a:r>
              <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rPr>
              <a:t>u</a:t>
            </a:r>
          </a:p>
        </p:txBody>
      </p:sp>
      <p:sp>
        <p:nvSpPr>
          <p:cNvPr id="10" name="TextBox 9"/>
          <p:cNvSpPr txBox="1"/>
          <p:nvPr/>
        </p:nvSpPr>
        <p:spPr>
          <a:xfrm>
            <a:off x="3876225" y="3841368"/>
            <a:ext cx="1428760" cy="368300"/>
          </a:xfrm>
          <a:prstGeom prst="rect">
            <a:avLst/>
          </a:prstGeom>
          <a:noFill/>
        </p:spPr>
        <p:txBody>
          <a:bodyPr wrap="square" rtlCol="0">
            <a:spAutoFit/>
          </a:bodyPr>
          <a:lstStyle/>
          <a:p>
            <a:r>
              <a:rPr lang="zh-CN" altLang="en-US">
                <a:solidFill>
                  <a:srgbClr val="000000"/>
                </a:solidFill>
                <a:latin typeface="微软雅黑" panose="020B0503020204020204" charset="-122"/>
                <a:ea typeface="微软雅黑" panose="020B0503020204020204" charset="-122"/>
                <a:cs typeface="Consolas" panose="020B0609020204030204" pitchFamily="49" charset="0"/>
              </a:rPr>
              <a:t>其他顶点</a:t>
            </a:r>
          </a:p>
        </p:txBody>
      </p:sp>
      <p:cxnSp>
        <p:nvCxnSpPr>
          <p:cNvPr id="12" name="直接箭头连接符 11"/>
          <p:cNvCxnSpPr>
            <a:stCxn id="7" idx="6"/>
            <a:endCxn id="9" idx="2"/>
          </p:cNvCxnSpPr>
          <p:nvPr>
            <p:custDataLst>
              <p:tags r:id="rId3"/>
            </p:custDataLst>
          </p:nvPr>
        </p:nvCxnSpPr>
        <p:spPr>
          <a:xfrm>
            <a:off x="2021647" y="3449864"/>
            <a:ext cx="2283206" cy="1588"/>
          </a:xfrm>
          <a:prstGeom prst="straightConnector1">
            <a:avLst/>
          </a:prstGeom>
          <a:ln w="19050">
            <a:solidFill>
              <a:schemeClr val="dk1"/>
            </a:solidFill>
            <a:prstDash val="dash"/>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2376027" y="3055550"/>
            <a:ext cx="1857388" cy="368300"/>
          </a:xfrm>
          <a:prstGeom prst="rect">
            <a:avLst/>
          </a:prstGeom>
          <a:noFill/>
        </p:spPr>
        <p:txBody>
          <a:bodyPr wrap="square" rtlCol="0">
            <a:spAutoFit/>
          </a:bodyPr>
          <a:lstStyle/>
          <a:p>
            <a:r>
              <a:rPr lang="zh-CN" altLang="en-US">
                <a:solidFill>
                  <a:srgbClr val="000000"/>
                </a:solidFill>
                <a:latin typeface="微软雅黑" panose="020B0503020204020204" charset="-122"/>
                <a:ea typeface="微软雅黑" panose="020B0503020204020204" charset="-122"/>
                <a:cs typeface="Consolas" panose="020B0609020204030204" pitchFamily="49" charset="0"/>
              </a:rPr>
              <a:t>最短路径和长度</a:t>
            </a:r>
          </a:p>
        </p:txBody>
      </p:sp>
      <p:sp>
        <p:nvSpPr>
          <p:cNvPr id="14" name="TextBox 13"/>
          <p:cNvSpPr txBox="1"/>
          <p:nvPr/>
        </p:nvSpPr>
        <p:spPr>
          <a:xfrm>
            <a:off x="2018837" y="4912938"/>
            <a:ext cx="2357454" cy="398780"/>
          </a:xfrm>
          <a:prstGeom prst="rect">
            <a:avLst/>
          </a:prstGeom>
          <a:noFill/>
        </p:spPr>
        <p:txBody>
          <a:bodyPr wrap="square" rtlCol="0">
            <a:spAutoFit/>
          </a:bodyPr>
          <a:lstStyle/>
          <a:p>
            <a:r>
              <a:rPr lang="zh-CN" altLang="zh-CN" sz="2000">
                <a:solidFill>
                  <a:srgbClr val="000000"/>
                </a:solidFill>
                <a:latin typeface="微软雅黑" panose="020B0503020204020204" charset="-122"/>
                <a:ea typeface="微软雅黑" panose="020B0503020204020204" charset="-122"/>
              </a:rPr>
              <a:t>单源最短路径</a:t>
            </a:r>
            <a:r>
              <a:rPr lang="zh-CN" altLang="en-US" sz="2000">
                <a:solidFill>
                  <a:srgbClr val="000000"/>
                </a:solidFill>
                <a:latin typeface="微软雅黑" panose="020B0503020204020204" charset="-122"/>
                <a:ea typeface="微软雅黑" panose="020B0503020204020204" charset="-122"/>
              </a:rPr>
              <a:t>算法</a:t>
            </a:r>
            <a:endParaRPr lang="zh-CN" altLang="en-US" sz="2000">
              <a:solidFill>
                <a:srgbClr val="000000"/>
              </a:solidFill>
              <a:latin typeface="微软雅黑" panose="020B0503020204020204" charset="-122"/>
              <a:ea typeface="微软雅黑" panose="020B0503020204020204" charset="-122"/>
              <a:cs typeface="Consolas" panose="020B0609020204030204" pitchFamily="49" charset="0"/>
            </a:endParaRPr>
          </a:p>
        </p:txBody>
      </p:sp>
      <p:sp>
        <p:nvSpPr>
          <p:cNvPr id="15" name="下箭头 14"/>
          <p:cNvSpPr/>
          <p:nvPr>
            <p:custDataLst>
              <p:tags r:id="rId4"/>
            </p:custDataLst>
          </p:nvPr>
        </p:nvSpPr>
        <p:spPr>
          <a:xfrm>
            <a:off x="3018969" y="4269996"/>
            <a:ext cx="214314" cy="500066"/>
          </a:xfrm>
          <a:prstGeom prst="down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C0262E"/>
              </a:solidFill>
            </a:endParaRPr>
          </a:p>
        </p:txBody>
      </p:sp>
      <p:sp>
        <p:nvSpPr>
          <p:cNvPr id="17" name="文本框 16"/>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18"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7.6.2 </a:t>
            </a:r>
            <a:r>
              <a:rPr lang="zh-CN" altLang="en-US">
                <a:solidFill>
                  <a:srgbClr val="000000"/>
                </a:solidFill>
                <a:latin typeface="微软雅黑" panose="020B0503020204020204" charset="-122"/>
                <a:ea typeface="微软雅黑" panose="020B0503020204020204" charset="-122"/>
              </a:rPr>
              <a:t>狄克斯特拉算法</a:t>
            </a:r>
          </a:p>
        </p:txBody>
      </p:sp>
      <p:grpSp>
        <p:nvGrpSpPr>
          <p:cNvPr id="19" name="组合 18"/>
          <p:cNvGrpSpPr/>
          <p:nvPr/>
        </p:nvGrpSpPr>
        <p:grpSpPr>
          <a:xfrm>
            <a:off x="1450483" y="1484853"/>
            <a:ext cx="3003532" cy="517274"/>
            <a:chOff x="1396241" y="2304668"/>
            <a:chExt cx="1965167" cy="480002"/>
          </a:xfrm>
        </p:grpSpPr>
        <p:sp>
          <p:nvSpPr>
            <p:cNvPr id="20" name="矩形: 圆角 19"/>
            <p:cNvSpPr/>
            <p:nvPr>
              <p:custDataLst>
                <p:tags r:id="rId5"/>
              </p:custDataLst>
            </p:nvPr>
          </p:nvSpPr>
          <p:spPr>
            <a:xfrm>
              <a:off x="1396241" y="2304668"/>
              <a:ext cx="1965167" cy="480002"/>
            </a:xfrm>
            <a:prstGeom prst="round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1" name="文本框 20"/>
            <p:cNvSpPr txBox="1"/>
            <p:nvPr>
              <p:custDataLst>
                <p:tags r:id="rId6"/>
              </p:custDataLst>
            </p:nvPr>
          </p:nvSpPr>
          <p:spPr>
            <a:xfrm>
              <a:off x="1433295" y="2360437"/>
              <a:ext cx="1853232" cy="370046"/>
            </a:xfrm>
            <a:prstGeom prst="rect">
              <a:avLst/>
            </a:prstGeom>
            <a:noFill/>
          </p:spPr>
          <p:txBody>
            <a:bodyPr wrap="square" rtlCol="0">
              <a:spAutoFit/>
            </a:bodyPr>
            <a:lstStyle/>
            <a:p>
              <a:pPr algn="ctr"/>
              <a:r>
                <a:rPr lang="en-US" altLang="zh-CN" sz="2000" b="1">
                  <a:solidFill>
                    <a:schemeClr val="lt1"/>
                  </a:solidFill>
                  <a:latin typeface="微软雅黑" panose="020B0503020204020204" charset="-122"/>
                  <a:ea typeface="微软雅黑" panose="020B0503020204020204" charset="-122"/>
                </a:rPr>
                <a:t>1. </a:t>
              </a:r>
              <a:r>
                <a:rPr lang="zh-CN" altLang="en-US" sz="2000" b="1">
                  <a:solidFill>
                    <a:schemeClr val="lt1"/>
                  </a:solidFill>
                  <a:latin typeface="微软雅黑" panose="020B0503020204020204" charset="-122"/>
                  <a:ea typeface="微软雅黑" panose="020B0503020204020204" charset="-122"/>
                </a:rPr>
                <a:t>狄克斯特拉算法过程</a:t>
              </a:r>
            </a:p>
          </p:txBody>
        </p:sp>
      </p:grpSp>
      <p:pic>
        <p:nvPicPr>
          <p:cNvPr id="3" name="图片 2" descr="卡通人物&#10;&#10;描述已自动生成"/>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01353" y="2095911"/>
            <a:ext cx="3500438" cy="34909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1500"/>
                            </p:stCondLst>
                            <p:childTnLst>
                              <p:par>
                                <p:cTn id="33" presetID="1"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par>
                          <p:cTn id="35" fill="hold">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9" grpId="0" bldLvl="0" animBg="1"/>
      <p:bldP spid="10" grpId="0"/>
      <p:bldP spid="13" grpId="0"/>
      <p:bldP spid="14" grpId="0"/>
      <p:bldP spid="15" grpId="0" bldLvl="0" animBg="1"/>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372970" y="1372097"/>
            <a:ext cx="8429684" cy="398780"/>
          </a:xfrm>
          <a:prstGeom prst="rect">
            <a:avLst/>
          </a:prstGeom>
        </p:spPr>
        <p:txBody>
          <a:bodyPr wrap="square">
            <a:spAutoFit/>
          </a:bodyPr>
          <a:lstStyle/>
          <a:p>
            <a:pPr>
              <a:lnSpc>
                <a:spcPct val="100000"/>
              </a:lnSpc>
            </a:pP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给定一个带权图</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G</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和一个起始点即源点</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v</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，狄克斯特拉算法的具体步骤如下：</a:t>
            </a:r>
          </a:p>
        </p:txBody>
      </p:sp>
      <p:sp>
        <p:nvSpPr>
          <p:cNvPr id="7" name="TextBox 6"/>
          <p:cNvSpPr txBox="1"/>
          <p:nvPr/>
        </p:nvSpPr>
        <p:spPr>
          <a:xfrm>
            <a:off x="1257029" y="1986521"/>
            <a:ext cx="9524350" cy="398780"/>
          </a:xfrm>
          <a:prstGeom prst="rect">
            <a:avLst/>
          </a:prstGeom>
        </p:spPr>
        <p:txBody>
          <a:bodyPr wrap="square">
            <a:spAutoFit/>
          </a:bodyPr>
          <a:lstStyle>
            <a:defPPr>
              <a:defRPr lang="zh-CN"/>
            </a:defPPr>
            <a:lvl1pPr>
              <a:lnSpc>
                <a:spcPct val="100000"/>
              </a:lnSpc>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zh-CN">
                <a:solidFill>
                  <a:srgbClr val="000000"/>
                </a:solidFill>
                <a:latin typeface="微软雅黑" panose="020B0503020204020204" charset="-122"/>
                <a:ea typeface="微软雅黑" panose="020B0503020204020204" charset="-122"/>
              </a:rPr>
              <a:t>（</a:t>
            </a:r>
            <a:r>
              <a:rPr lang="en-US" altLang="zh-CN">
                <a:solidFill>
                  <a:srgbClr val="000000"/>
                </a:solidFill>
                <a:latin typeface="微软雅黑" panose="020B0503020204020204" charset="-122"/>
                <a:ea typeface="微软雅黑" panose="020B0503020204020204" charset="-122"/>
              </a:rPr>
              <a:t>1</a:t>
            </a:r>
            <a:r>
              <a:rPr lang="zh-CN" altLang="zh-CN">
                <a:solidFill>
                  <a:srgbClr val="000000"/>
                </a:solidFill>
                <a:latin typeface="微软雅黑" panose="020B0503020204020204" charset="-122"/>
                <a:ea typeface="微软雅黑" panose="020B0503020204020204" charset="-122"/>
              </a:rPr>
              <a:t>）初始</a:t>
            </a:r>
            <a:r>
              <a:rPr lang="zh-CN" altLang="en-US">
                <a:solidFill>
                  <a:srgbClr val="000000"/>
                </a:solidFill>
                <a:latin typeface="微软雅黑" panose="020B0503020204020204" charset="-122"/>
                <a:ea typeface="微软雅黑" panose="020B0503020204020204" charset="-122"/>
              </a:rPr>
              <a:t>化：</a:t>
            </a:r>
            <a:r>
              <a:rPr lang="zh-CN" altLang="zh-CN">
                <a:solidFill>
                  <a:srgbClr val="000000"/>
                </a:solidFill>
                <a:latin typeface="微软雅黑" panose="020B0503020204020204" charset="-122"/>
                <a:ea typeface="微软雅黑" panose="020B0503020204020204" charset="-122"/>
              </a:rPr>
              <a:t>顶点集</a:t>
            </a:r>
            <a:r>
              <a:rPr lang="en-US" altLang="zh-CN">
                <a:solidFill>
                  <a:srgbClr val="000000"/>
                </a:solidFill>
                <a:latin typeface="微软雅黑" panose="020B0503020204020204" charset="-122"/>
                <a:ea typeface="微软雅黑" panose="020B0503020204020204" charset="-122"/>
              </a:rPr>
              <a:t>S</a:t>
            </a:r>
            <a:r>
              <a:rPr lang="zh-CN" altLang="zh-CN">
                <a:solidFill>
                  <a:srgbClr val="000000"/>
                </a:solidFill>
                <a:latin typeface="微软雅黑" panose="020B0503020204020204" charset="-122"/>
                <a:ea typeface="微软雅黑" panose="020B0503020204020204" charset="-122"/>
              </a:rPr>
              <a:t>只包含源点，即</a:t>
            </a:r>
            <a:r>
              <a:rPr lang="en-US" altLang="zh-CN">
                <a:solidFill>
                  <a:srgbClr val="000000"/>
                </a:solidFill>
                <a:latin typeface="微软雅黑" panose="020B0503020204020204" charset="-122"/>
                <a:ea typeface="微软雅黑" panose="020B0503020204020204" charset="-122"/>
              </a:rPr>
              <a:t>S={v}</a:t>
            </a:r>
            <a:r>
              <a:rPr lang="zh-CN" altLang="en-US">
                <a:solidFill>
                  <a:srgbClr val="000000"/>
                </a:solidFill>
                <a:latin typeface="微软雅黑" panose="020B0503020204020204" charset="-122"/>
                <a:ea typeface="微软雅黑" panose="020B0503020204020204" charset="-122"/>
              </a:rPr>
              <a:t>，</a:t>
            </a:r>
            <a:r>
              <a:rPr lang="zh-CN" altLang="zh-CN">
                <a:solidFill>
                  <a:srgbClr val="000000"/>
                </a:solidFill>
                <a:latin typeface="微软雅黑" panose="020B0503020204020204" charset="-122"/>
                <a:ea typeface="微软雅黑" panose="020B0503020204020204" charset="-122"/>
              </a:rPr>
              <a:t>顶点集</a:t>
            </a:r>
            <a:r>
              <a:rPr lang="en-US" altLang="zh-CN">
                <a:solidFill>
                  <a:srgbClr val="000000"/>
                </a:solidFill>
                <a:latin typeface="微软雅黑" panose="020B0503020204020204" charset="-122"/>
                <a:ea typeface="微软雅黑" panose="020B0503020204020204" charset="-122"/>
              </a:rPr>
              <a:t>U</a:t>
            </a:r>
            <a:r>
              <a:rPr lang="zh-CN" altLang="zh-CN">
                <a:solidFill>
                  <a:srgbClr val="000000"/>
                </a:solidFill>
                <a:latin typeface="微软雅黑" panose="020B0503020204020204" charset="-122"/>
                <a:ea typeface="微软雅黑" panose="020B0503020204020204" charset="-122"/>
              </a:rPr>
              <a:t>包含除</a:t>
            </a:r>
            <a:r>
              <a:rPr lang="en-US" altLang="zh-CN">
                <a:solidFill>
                  <a:srgbClr val="000000"/>
                </a:solidFill>
                <a:latin typeface="微软雅黑" panose="020B0503020204020204" charset="-122"/>
                <a:ea typeface="微软雅黑" panose="020B0503020204020204" charset="-122"/>
              </a:rPr>
              <a:t>v</a:t>
            </a:r>
            <a:r>
              <a:rPr lang="zh-CN" altLang="zh-CN">
                <a:solidFill>
                  <a:srgbClr val="000000"/>
                </a:solidFill>
                <a:latin typeface="微软雅黑" panose="020B0503020204020204" charset="-122"/>
                <a:ea typeface="微软雅黑" panose="020B0503020204020204" charset="-122"/>
              </a:rPr>
              <a:t>外的其他顶点</a:t>
            </a:r>
            <a:r>
              <a:rPr lang="zh-CN" altLang="en-US">
                <a:solidFill>
                  <a:srgbClr val="000000"/>
                </a:solidFill>
                <a:latin typeface="微软雅黑" panose="020B0503020204020204" charset="-122"/>
                <a:ea typeface="微软雅黑" panose="020B0503020204020204" charset="-122"/>
              </a:rPr>
              <a:t>。</a:t>
            </a:r>
          </a:p>
        </p:txBody>
      </p:sp>
      <p:grpSp>
        <p:nvGrpSpPr>
          <p:cNvPr id="19" name="组合 18"/>
          <p:cNvGrpSpPr/>
          <p:nvPr/>
        </p:nvGrpSpPr>
        <p:grpSpPr>
          <a:xfrm>
            <a:off x="7765165" y="3590161"/>
            <a:ext cx="4214842" cy="2286016"/>
            <a:chOff x="2428860" y="3571876"/>
            <a:chExt cx="4214842" cy="2286016"/>
          </a:xfrm>
        </p:grpSpPr>
        <p:sp>
          <p:nvSpPr>
            <p:cNvPr id="9" name="椭圆 8"/>
            <p:cNvSpPr/>
            <p:nvPr>
              <p:custDataLst>
                <p:tags r:id="rId2"/>
              </p:custDataLst>
            </p:nvPr>
          </p:nvSpPr>
          <p:spPr>
            <a:xfrm>
              <a:off x="4286248" y="3571876"/>
              <a:ext cx="1214446" cy="2286016"/>
            </a:xfrm>
            <a:prstGeom prst="ellipse">
              <a:avLst/>
            </a:prstGeom>
            <a:solidFill>
              <a:schemeClr val="lt1">
                <a:alpha val="23000"/>
              </a:schemeClr>
            </a:solid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25252"/>
                </a:solidFill>
              </a:endParaRPr>
            </a:p>
          </p:txBody>
        </p:sp>
        <p:sp>
          <p:nvSpPr>
            <p:cNvPr id="10" name="椭圆 9"/>
            <p:cNvSpPr/>
            <p:nvPr>
              <p:custDataLst>
                <p:tags r:id="rId3"/>
              </p:custDataLst>
            </p:nvPr>
          </p:nvSpPr>
          <p:spPr>
            <a:xfrm>
              <a:off x="2786050" y="4071942"/>
              <a:ext cx="1071570" cy="1633550"/>
            </a:xfrm>
            <a:prstGeom prst="ellipse">
              <a:avLst/>
            </a:prstGeom>
            <a:solidFill>
              <a:schemeClr val="lt1">
                <a:alpha val="23000"/>
              </a:schemeClr>
            </a:solid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25252"/>
                </a:solidFill>
              </a:endParaRPr>
            </a:p>
          </p:txBody>
        </p:sp>
        <p:sp>
          <p:nvSpPr>
            <p:cNvPr id="11" name="椭圆 10"/>
            <p:cNvSpPr/>
            <p:nvPr>
              <p:custDataLst>
                <p:tags r:id="rId4"/>
              </p:custDataLst>
            </p:nvPr>
          </p:nvSpPr>
          <p:spPr>
            <a:xfrm>
              <a:off x="3071802" y="4357694"/>
              <a:ext cx="428628" cy="428628"/>
            </a:xfrm>
            <a:prstGeom prst="ellipse">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rPr>
                <a:t>v</a:t>
              </a:r>
            </a:p>
          </p:txBody>
        </p:sp>
        <p:sp>
          <p:nvSpPr>
            <p:cNvPr id="12" name="椭圆 11"/>
            <p:cNvSpPr/>
            <p:nvPr>
              <p:custDataLst>
                <p:tags r:id="rId5"/>
              </p:custDataLst>
            </p:nvPr>
          </p:nvSpPr>
          <p:spPr>
            <a:xfrm>
              <a:off x="4714876" y="5143512"/>
              <a:ext cx="428628" cy="42862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rPr>
                <a:t>j</a:t>
              </a:r>
            </a:p>
          </p:txBody>
        </p:sp>
        <p:sp>
          <p:nvSpPr>
            <p:cNvPr id="13" name="TextBox 12"/>
            <p:cNvSpPr txBox="1"/>
            <p:nvPr/>
          </p:nvSpPr>
          <p:spPr>
            <a:xfrm>
              <a:off x="2428860" y="4214818"/>
              <a:ext cx="428628" cy="368300"/>
            </a:xfrm>
            <a:prstGeom prst="rect">
              <a:avLst/>
            </a:prstGeom>
            <a:noFill/>
          </p:spPr>
          <p:txBody>
            <a:bodyPr wrap="square" rtlCol="0">
              <a:spAutoFit/>
            </a:bodyPr>
            <a:lstStyle/>
            <a:p>
              <a:pPr algn="l"/>
              <a:r>
                <a:rPr lang="en-US" altLang="zh-CN">
                  <a:solidFill>
                    <a:srgbClr val="000000"/>
                  </a:solidFill>
                  <a:latin typeface="微软雅黑" panose="020B0503020204020204" charset="-122"/>
                  <a:ea typeface="微软雅黑" panose="020B0503020204020204" charset="-122"/>
                  <a:cs typeface="Consolas" panose="020B0609020204030204" pitchFamily="49" charset="0"/>
                </a:rPr>
                <a:t>S</a:t>
              </a:r>
            </a:p>
          </p:txBody>
        </p:sp>
        <p:sp>
          <p:nvSpPr>
            <p:cNvPr id="14" name="TextBox 13"/>
            <p:cNvSpPr txBox="1"/>
            <p:nvPr/>
          </p:nvSpPr>
          <p:spPr>
            <a:xfrm>
              <a:off x="5572132" y="4214818"/>
              <a:ext cx="1071570" cy="368300"/>
            </a:xfrm>
            <a:prstGeom prst="rect">
              <a:avLst/>
            </a:prstGeom>
            <a:noFill/>
          </p:spPr>
          <p:txBody>
            <a:bodyPr wrap="square" rtlCol="0">
              <a:spAutoFit/>
            </a:bodyPr>
            <a:lstStyle/>
            <a:p>
              <a:pPr algn="l"/>
              <a:r>
                <a:rPr lang="en-US" altLang="zh-CN">
                  <a:solidFill>
                    <a:srgbClr val="000000"/>
                  </a:solidFill>
                  <a:latin typeface="微软雅黑" panose="020B0503020204020204" charset="-122"/>
                  <a:ea typeface="微软雅黑" panose="020B0503020204020204" charset="-122"/>
                  <a:cs typeface="Consolas" panose="020B0609020204030204" pitchFamily="49" charset="0"/>
                </a:rPr>
                <a:t>U=V-S</a:t>
              </a:r>
            </a:p>
          </p:txBody>
        </p:sp>
        <p:cxnSp>
          <p:nvCxnSpPr>
            <p:cNvPr id="15" name="直接箭头连接符 14"/>
            <p:cNvCxnSpPr>
              <a:endCxn id="16" idx="2"/>
            </p:cNvCxnSpPr>
            <p:nvPr>
              <p:custDataLst>
                <p:tags r:id="rId6"/>
              </p:custDataLst>
            </p:nvPr>
          </p:nvCxnSpPr>
          <p:spPr>
            <a:xfrm flipV="1">
              <a:off x="3500430" y="4286256"/>
              <a:ext cx="1143008" cy="285752"/>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16" name="椭圆 15"/>
            <p:cNvSpPr/>
            <p:nvPr>
              <p:custDataLst>
                <p:tags r:id="rId7"/>
              </p:custDataLst>
            </p:nvPr>
          </p:nvSpPr>
          <p:spPr>
            <a:xfrm>
              <a:off x="4643438" y="4071942"/>
              <a:ext cx="428628" cy="42862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i</a:t>
              </a:r>
              <a:endPar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endParaRPr>
            </a:p>
          </p:txBody>
        </p:sp>
      </p:grpSp>
      <p:sp>
        <p:nvSpPr>
          <p:cNvPr id="17" name="TextBox 16"/>
          <p:cNvSpPr txBox="1"/>
          <p:nvPr>
            <p:custDataLst>
              <p:tags r:id="rId1"/>
            </p:custDataLst>
          </p:nvPr>
        </p:nvSpPr>
        <p:spPr>
          <a:xfrm>
            <a:off x="1485620" y="2746741"/>
            <a:ext cx="6058171" cy="4062730"/>
          </a:xfrm>
          <a:prstGeom prst="rect">
            <a:avLst/>
          </a:prstGeom>
          <a:noFill/>
          <a:ln w="38100">
            <a:solidFill>
              <a:schemeClr val="dk1"/>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00000"/>
              </a:lnSpc>
              <a:spcBef>
                <a:spcPts val="600"/>
              </a:spcBef>
              <a:buFont typeface="Wingdings" panose="05000000000000000000" pitchFamily="2" charset="2"/>
              <a:buChar char="n"/>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buFont typeface="Wingdings" panose="05000000000000000000" pitchFamily="2" charset="2"/>
              <a:buChar char="l"/>
            </a:pPr>
            <a:r>
              <a:rPr lang="zh-CN" altLang="zh-CN" dirty="0">
                <a:solidFill>
                  <a:srgbClr val="000000"/>
                </a:solidFill>
                <a:latin typeface="微软雅黑" panose="020B0503020204020204" charset="-122"/>
                <a:ea typeface="微软雅黑" panose="020B0503020204020204" charset="-122"/>
              </a:rPr>
              <a:t>顶点</a:t>
            </a:r>
            <a:r>
              <a:rPr lang="en-US" altLang="zh-CN" dirty="0">
                <a:solidFill>
                  <a:srgbClr val="000000"/>
                </a:solidFill>
                <a:latin typeface="微软雅黑" panose="020B0503020204020204" charset="-122"/>
                <a:ea typeface="微软雅黑" panose="020B0503020204020204" charset="-122"/>
              </a:rPr>
              <a:t>v</a:t>
            </a:r>
            <a:r>
              <a:rPr lang="zh-CN" altLang="zh-CN" dirty="0">
                <a:solidFill>
                  <a:srgbClr val="000000"/>
                </a:solidFill>
                <a:latin typeface="微软雅黑" panose="020B0503020204020204" charset="-122"/>
                <a:ea typeface="微软雅黑" panose="020B0503020204020204" charset="-122"/>
              </a:rPr>
              <a:t>到自已的最短路径长度为</a:t>
            </a:r>
            <a:r>
              <a:rPr lang="en-US" altLang="zh-CN" dirty="0">
                <a:solidFill>
                  <a:srgbClr val="000000"/>
                </a:solidFill>
                <a:latin typeface="微软雅黑" panose="020B0503020204020204" charset="-122"/>
                <a:ea typeface="微软雅黑" panose="020B0503020204020204" charset="-122"/>
              </a:rPr>
              <a:t>0</a:t>
            </a:r>
            <a:r>
              <a:rPr lang="zh-CN" altLang="zh-CN" dirty="0">
                <a:solidFill>
                  <a:srgbClr val="000000"/>
                </a:solidFill>
                <a:latin typeface="微软雅黑" panose="020B0503020204020204" charset="-122"/>
                <a:ea typeface="微软雅黑" panose="020B0503020204020204" charset="-122"/>
              </a:rPr>
              <a:t>。</a:t>
            </a:r>
            <a:endParaRPr lang="en-US" altLang="zh-CN" dirty="0">
              <a:solidFill>
                <a:srgbClr val="000000"/>
              </a:solidFill>
              <a:latin typeface="微软雅黑" panose="020B0503020204020204" charset="-122"/>
              <a:ea typeface="微软雅黑" panose="020B0503020204020204" charset="-122"/>
            </a:endParaRPr>
          </a:p>
          <a:p>
            <a:pPr>
              <a:buFont typeface="Wingdings" panose="05000000000000000000" pitchFamily="2" charset="2"/>
              <a:buChar char="l"/>
            </a:pPr>
            <a:r>
              <a:rPr lang="zh-CN" altLang="zh-CN" dirty="0">
                <a:solidFill>
                  <a:srgbClr val="000000"/>
                </a:solidFill>
                <a:latin typeface="微软雅黑" panose="020B0503020204020204" charset="-122"/>
                <a:ea typeface="微软雅黑" panose="020B0503020204020204" charset="-122"/>
              </a:rPr>
              <a:t>源点</a:t>
            </a:r>
            <a:r>
              <a:rPr lang="en-US" altLang="zh-CN" dirty="0">
                <a:solidFill>
                  <a:srgbClr val="000000"/>
                </a:solidFill>
                <a:latin typeface="微软雅黑" panose="020B0503020204020204" charset="-122"/>
                <a:ea typeface="微软雅黑" panose="020B0503020204020204" charset="-122"/>
              </a:rPr>
              <a:t>v</a:t>
            </a:r>
            <a:r>
              <a:rPr lang="zh-CN" altLang="zh-CN" dirty="0">
                <a:solidFill>
                  <a:srgbClr val="000000"/>
                </a:solidFill>
                <a:latin typeface="微软雅黑" panose="020B0503020204020204" charset="-122"/>
                <a:ea typeface="微软雅黑" panose="020B0503020204020204" charset="-122"/>
              </a:rPr>
              <a:t>到</a:t>
            </a:r>
            <a:r>
              <a:rPr lang="en-US" altLang="zh-CN" dirty="0">
                <a:solidFill>
                  <a:srgbClr val="000000"/>
                </a:solidFill>
                <a:latin typeface="微软雅黑" panose="020B0503020204020204" charset="-122"/>
                <a:ea typeface="微软雅黑" panose="020B0503020204020204" charset="-122"/>
              </a:rPr>
              <a:t>U</a:t>
            </a:r>
            <a:r>
              <a:rPr lang="zh-CN" altLang="zh-CN" dirty="0">
                <a:solidFill>
                  <a:srgbClr val="000000"/>
                </a:solidFill>
                <a:latin typeface="微软雅黑" panose="020B0503020204020204" charset="-122"/>
                <a:ea typeface="微软雅黑" panose="020B0503020204020204" charset="-122"/>
              </a:rPr>
              <a:t>中顶点</a:t>
            </a:r>
            <a:r>
              <a:rPr lang="en-US" altLang="zh-CN" dirty="0">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的最短路径长度为</a:t>
            </a:r>
            <a:r>
              <a:rPr lang="zh-CN" altLang="en-US" dirty="0">
                <a:solidFill>
                  <a:srgbClr val="000000"/>
                </a:solidFill>
                <a:latin typeface="微软雅黑" panose="020B0503020204020204" charset="-122"/>
                <a:ea typeface="微软雅黑" panose="020B0503020204020204" charset="-122"/>
              </a:rPr>
              <a:t>该</a:t>
            </a:r>
            <a:r>
              <a:rPr lang="zh-CN" altLang="zh-CN" dirty="0">
                <a:solidFill>
                  <a:srgbClr val="000000"/>
                </a:solidFill>
                <a:latin typeface="微软雅黑" panose="020B0503020204020204" charset="-122"/>
                <a:ea typeface="微软雅黑" panose="020B0503020204020204" charset="-122"/>
              </a:rPr>
              <a:t>边权值（若源点</a:t>
            </a:r>
            <a:r>
              <a:rPr lang="en-US" altLang="zh-CN" dirty="0">
                <a:solidFill>
                  <a:srgbClr val="000000"/>
                </a:solidFill>
                <a:latin typeface="微软雅黑" panose="020B0503020204020204" charset="-122"/>
                <a:ea typeface="微软雅黑" panose="020B0503020204020204" charset="-122"/>
              </a:rPr>
              <a:t>v</a:t>
            </a:r>
            <a:r>
              <a:rPr lang="zh-CN" altLang="zh-CN" dirty="0">
                <a:solidFill>
                  <a:srgbClr val="000000"/>
                </a:solidFill>
                <a:latin typeface="微软雅黑" panose="020B0503020204020204" charset="-122"/>
                <a:ea typeface="微软雅黑" panose="020B0503020204020204" charset="-122"/>
              </a:rPr>
              <a:t>到顶点</a:t>
            </a:r>
            <a:r>
              <a:rPr lang="en-US" altLang="zh-CN" dirty="0">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有边</a:t>
            </a:r>
            <a:r>
              <a:rPr lang="en-US" altLang="zh-CN" dirty="0">
                <a:solidFill>
                  <a:srgbClr val="000000"/>
                </a:solidFill>
                <a:latin typeface="微软雅黑" panose="020B0503020204020204" charset="-122"/>
                <a:ea typeface="微软雅黑" panose="020B0503020204020204" charset="-122"/>
              </a:rPr>
              <a:t>&lt;v</a:t>
            </a:r>
            <a:r>
              <a:rPr lang="zh-CN" altLang="zh-CN" dirty="0">
                <a:solidFill>
                  <a:srgbClr val="000000"/>
                </a:solidFill>
                <a:latin typeface="微软雅黑" panose="020B0503020204020204" charset="-122"/>
                <a:ea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rPr>
              <a:t>i&gt;</a:t>
            </a:r>
            <a:r>
              <a:rPr lang="zh-CN" altLang="zh-CN" dirty="0">
                <a:solidFill>
                  <a:srgbClr val="000000"/>
                </a:solidFill>
                <a:latin typeface="微软雅黑" panose="020B0503020204020204" charset="-122"/>
                <a:ea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rPr>
              <a:t>。</a:t>
            </a:r>
            <a:endParaRPr lang="en-US" altLang="zh-CN" dirty="0">
              <a:solidFill>
                <a:srgbClr val="000000"/>
              </a:solidFill>
              <a:latin typeface="微软雅黑" panose="020B0503020204020204" charset="-122"/>
              <a:ea typeface="微软雅黑" panose="020B0503020204020204" charset="-122"/>
            </a:endParaRPr>
          </a:p>
          <a:p>
            <a:pPr>
              <a:buFont typeface="Wingdings" panose="05000000000000000000" pitchFamily="2" charset="2"/>
              <a:buChar char="l"/>
            </a:pPr>
            <a:r>
              <a:rPr lang="zh-CN" altLang="zh-CN" dirty="0">
                <a:solidFill>
                  <a:srgbClr val="000000"/>
                </a:solidFill>
                <a:latin typeface="微软雅黑" panose="020B0503020204020204" charset="-122"/>
                <a:ea typeface="微软雅黑" panose="020B0503020204020204" charset="-122"/>
              </a:rPr>
              <a:t>源点</a:t>
            </a:r>
            <a:r>
              <a:rPr lang="en-US" altLang="zh-CN" dirty="0">
                <a:solidFill>
                  <a:srgbClr val="000000"/>
                </a:solidFill>
                <a:latin typeface="微软雅黑" panose="020B0503020204020204" charset="-122"/>
                <a:ea typeface="微软雅黑" panose="020B0503020204020204" charset="-122"/>
              </a:rPr>
              <a:t>v</a:t>
            </a:r>
            <a:r>
              <a:rPr lang="zh-CN" altLang="zh-CN" dirty="0">
                <a:solidFill>
                  <a:srgbClr val="000000"/>
                </a:solidFill>
                <a:latin typeface="微软雅黑" panose="020B0503020204020204" charset="-122"/>
                <a:ea typeface="微软雅黑" panose="020B0503020204020204" charset="-122"/>
              </a:rPr>
              <a:t>到</a:t>
            </a:r>
            <a:r>
              <a:rPr lang="en-US" altLang="zh-CN" dirty="0">
                <a:solidFill>
                  <a:srgbClr val="000000"/>
                </a:solidFill>
                <a:latin typeface="微软雅黑" panose="020B0503020204020204" charset="-122"/>
                <a:ea typeface="微软雅黑" panose="020B0503020204020204" charset="-122"/>
              </a:rPr>
              <a:t>U</a:t>
            </a:r>
            <a:r>
              <a:rPr lang="zh-CN" altLang="zh-CN" dirty="0">
                <a:solidFill>
                  <a:srgbClr val="000000"/>
                </a:solidFill>
                <a:latin typeface="微软雅黑" panose="020B0503020204020204" charset="-122"/>
                <a:ea typeface="微软雅黑" panose="020B0503020204020204" charset="-122"/>
              </a:rPr>
              <a:t>中顶点</a:t>
            </a:r>
            <a:r>
              <a:rPr lang="en-US" altLang="zh-CN" dirty="0">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的最短路径长度为∞（若源点</a:t>
            </a:r>
            <a:r>
              <a:rPr lang="en-US" altLang="zh-CN" dirty="0">
                <a:solidFill>
                  <a:srgbClr val="000000"/>
                </a:solidFill>
                <a:latin typeface="微软雅黑" panose="020B0503020204020204" charset="-122"/>
                <a:ea typeface="微软雅黑" panose="020B0503020204020204" charset="-122"/>
              </a:rPr>
              <a:t>v</a:t>
            </a:r>
            <a:r>
              <a:rPr lang="zh-CN" altLang="zh-CN" dirty="0">
                <a:solidFill>
                  <a:srgbClr val="000000"/>
                </a:solidFill>
                <a:latin typeface="微软雅黑" panose="020B0503020204020204" charset="-122"/>
                <a:ea typeface="微软雅黑" panose="020B0503020204020204" charset="-122"/>
              </a:rPr>
              <a:t>到顶点</a:t>
            </a:r>
            <a:r>
              <a:rPr lang="en-US" altLang="zh-CN" dirty="0">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没有边，此时认为有一条长度为∞的最短路径）。</a:t>
            </a:r>
          </a:p>
        </p:txBody>
      </p:sp>
      <p:sp>
        <p:nvSpPr>
          <p:cNvPr id="18" name="文本框 17"/>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21"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7.6.2 </a:t>
            </a:r>
            <a:r>
              <a:rPr lang="zh-CN" altLang="en-US">
                <a:solidFill>
                  <a:srgbClr val="000000"/>
                </a:solidFill>
                <a:latin typeface="微软雅黑" panose="020B0503020204020204" charset="-122"/>
                <a:ea typeface="微软雅黑" panose="020B0503020204020204" charset="-122"/>
              </a:rPr>
              <a:t>狄克斯特拉算法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 grpId="0"/>
      <p:bldP spid="17" grpId="0" bldLvl="0" animBg="1"/>
      <p:bldP spid="18"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custDataLst>
              <p:tags r:id="rId1"/>
            </p:custDataLst>
          </p:nvPr>
        </p:nvSpPr>
        <p:spPr>
          <a:xfrm>
            <a:off x="3174586" y="3672962"/>
            <a:ext cx="1214446" cy="2286016"/>
          </a:xfrm>
          <a:prstGeom prst="ellipse">
            <a:avLst/>
          </a:prstGeom>
          <a:solidFill>
            <a:schemeClr val="lt1">
              <a:alpha val="23000"/>
            </a:schemeClr>
          </a:solid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25252"/>
              </a:solidFill>
            </a:endParaRPr>
          </a:p>
        </p:txBody>
      </p:sp>
      <p:sp>
        <p:nvSpPr>
          <p:cNvPr id="7" name="椭圆 6"/>
          <p:cNvSpPr/>
          <p:nvPr>
            <p:custDataLst>
              <p:tags r:id="rId2"/>
            </p:custDataLst>
          </p:nvPr>
        </p:nvSpPr>
        <p:spPr>
          <a:xfrm>
            <a:off x="1674388" y="4173028"/>
            <a:ext cx="1071570" cy="1633550"/>
          </a:xfrm>
          <a:prstGeom prst="ellipse">
            <a:avLst/>
          </a:prstGeom>
          <a:solidFill>
            <a:schemeClr val="lt1">
              <a:alpha val="23000"/>
            </a:schemeClr>
          </a:solid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25252"/>
              </a:solidFill>
            </a:endParaRPr>
          </a:p>
        </p:txBody>
      </p:sp>
      <p:sp>
        <p:nvSpPr>
          <p:cNvPr id="8" name="椭圆 7"/>
          <p:cNvSpPr/>
          <p:nvPr>
            <p:custDataLst>
              <p:tags r:id="rId3"/>
            </p:custDataLst>
          </p:nvPr>
        </p:nvSpPr>
        <p:spPr>
          <a:xfrm>
            <a:off x="1960140" y="4458780"/>
            <a:ext cx="360000" cy="360000"/>
          </a:xfrm>
          <a:prstGeom prst="ellipse">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rPr>
              <a:t>v</a:t>
            </a:r>
          </a:p>
        </p:txBody>
      </p:sp>
      <p:sp>
        <p:nvSpPr>
          <p:cNvPr id="9" name="椭圆 8"/>
          <p:cNvSpPr/>
          <p:nvPr>
            <p:custDataLst>
              <p:tags r:id="rId4"/>
            </p:custDataLst>
          </p:nvPr>
        </p:nvSpPr>
        <p:spPr>
          <a:xfrm>
            <a:off x="3603214" y="5244598"/>
            <a:ext cx="360000" cy="36000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rPr>
              <a:t>i</a:t>
            </a:r>
          </a:p>
        </p:txBody>
      </p:sp>
      <p:sp>
        <p:nvSpPr>
          <p:cNvPr id="10" name="TextBox 9"/>
          <p:cNvSpPr txBox="1"/>
          <p:nvPr/>
        </p:nvSpPr>
        <p:spPr>
          <a:xfrm>
            <a:off x="2031578" y="3815838"/>
            <a:ext cx="428628" cy="368300"/>
          </a:xfrm>
          <a:prstGeom prst="rect">
            <a:avLst/>
          </a:prstGeom>
          <a:noFill/>
        </p:spPr>
        <p:txBody>
          <a:bodyPr wrap="square" rtlCol="0">
            <a:spAutoFit/>
          </a:bodyPr>
          <a:lstStyle/>
          <a:p>
            <a:pPr algn="l"/>
            <a:r>
              <a:rPr lang="en-US" altLang="zh-CN">
                <a:solidFill>
                  <a:srgbClr val="000000"/>
                </a:solidFill>
                <a:latin typeface="微软雅黑" panose="020B0503020204020204" charset="-122"/>
                <a:ea typeface="微软雅黑" panose="020B0503020204020204" charset="-122"/>
                <a:cs typeface="Consolas" panose="020B0609020204030204" pitchFamily="49" charset="0"/>
              </a:rPr>
              <a:t>S</a:t>
            </a:r>
          </a:p>
        </p:txBody>
      </p:sp>
      <p:sp>
        <p:nvSpPr>
          <p:cNvPr id="11" name="TextBox 10"/>
          <p:cNvSpPr txBox="1"/>
          <p:nvPr/>
        </p:nvSpPr>
        <p:spPr>
          <a:xfrm>
            <a:off x="3388900" y="3244334"/>
            <a:ext cx="949770" cy="369332"/>
          </a:xfrm>
          <a:prstGeom prst="rect">
            <a:avLst/>
          </a:prstGeom>
          <a:noFill/>
        </p:spPr>
        <p:txBody>
          <a:bodyPr wrap="square" rtlCol="0">
            <a:spAutoFit/>
          </a:bodyPr>
          <a:lstStyle/>
          <a:p>
            <a:pPr algn="l"/>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U=V-S</a:t>
            </a:r>
          </a:p>
        </p:txBody>
      </p:sp>
      <p:cxnSp>
        <p:nvCxnSpPr>
          <p:cNvPr id="12" name="直接箭头连接符 11"/>
          <p:cNvCxnSpPr>
            <a:endCxn id="13" idx="2"/>
          </p:cNvCxnSpPr>
          <p:nvPr>
            <p:custDataLst>
              <p:tags r:id="rId5"/>
            </p:custDataLst>
          </p:nvPr>
        </p:nvCxnSpPr>
        <p:spPr>
          <a:xfrm flipV="1">
            <a:off x="2320140" y="4244466"/>
            <a:ext cx="1202033" cy="407101"/>
          </a:xfrm>
          <a:prstGeom prst="straightConnector1">
            <a:avLst/>
          </a:prstGeom>
          <a:ln w="19050">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3" name="椭圆 12"/>
          <p:cNvSpPr/>
          <p:nvPr>
            <p:custDataLst>
              <p:tags r:id="rId6"/>
            </p:custDataLst>
          </p:nvPr>
        </p:nvSpPr>
        <p:spPr>
          <a:xfrm>
            <a:off x="3522173" y="4064466"/>
            <a:ext cx="360000" cy="360000"/>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u</a:t>
            </a:r>
            <a:endPar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endParaRPr>
          </a:p>
        </p:txBody>
      </p:sp>
      <p:cxnSp>
        <p:nvCxnSpPr>
          <p:cNvPr id="15" name="直接箭头连接符 14"/>
          <p:cNvCxnSpPr>
            <a:stCxn id="8" idx="5"/>
            <a:endCxn id="9" idx="2"/>
          </p:cNvCxnSpPr>
          <p:nvPr>
            <p:custDataLst>
              <p:tags r:id="rId7"/>
            </p:custDataLst>
          </p:nvPr>
        </p:nvCxnSpPr>
        <p:spPr>
          <a:xfrm rot="16200000" flipH="1">
            <a:off x="2606048" y="4427431"/>
            <a:ext cx="658539" cy="1335795"/>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rot="20836697">
            <a:off x="2574573" y="4129766"/>
            <a:ext cx="714380" cy="337185"/>
          </a:xfrm>
          <a:prstGeom prst="rect">
            <a:avLst/>
          </a:prstGeom>
          <a:noFill/>
        </p:spPr>
        <p:txBody>
          <a:bodyPr wrap="square" rtlCol="0">
            <a:spAutoFit/>
          </a:bodyPr>
          <a:lstStyle/>
          <a:p>
            <a:r>
              <a:rPr lang="zh-CN" altLang="en-US" sz="1600">
                <a:solidFill>
                  <a:srgbClr val="000000"/>
                </a:solidFill>
                <a:latin typeface="微软雅黑" panose="020B0503020204020204" charset="-122"/>
                <a:ea typeface="微软雅黑" panose="020B0503020204020204" charset="-122"/>
                <a:cs typeface="Consolas" panose="020B0609020204030204" pitchFamily="49" charset="0"/>
              </a:rPr>
              <a:t>最短</a:t>
            </a:r>
          </a:p>
        </p:txBody>
      </p:sp>
      <p:sp>
        <p:nvSpPr>
          <p:cNvPr id="17" name="TextBox 6"/>
          <p:cNvSpPr txBox="1"/>
          <p:nvPr/>
        </p:nvSpPr>
        <p:spPr>
          <a:xfrm>
            <a:off x="1123059" y="1389626"/>
            <a:ext cx="10262696" cy="1322070"/>
          </a:xfrm>
          <a:prstGeom prst="rect">
            <a:avLst/>
          </a:prstGeom>
        </p:spPr>
        <p:txBody>
          <a:bodyPr wrap="square">
            <a:spAutoFit/>
          </a:bodyPr>
          <a:lstStyle>
            <a:defPPr>
              <a:defRPr lang="zh-CN"/>
            </a:defPPr>
            <a:lvl1pPr>
              <a:lnSpc>
                <a:spcPct val="100000"/>
              </a:lnSpc>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200000"/>
              </a:lnSpc>
            </a:pPr>
            <a:r>
              <a:rPr lang="zh-CN" altLang="en-US" dirty="0">
                <a:solidFill>
                  <a:srgbClr val="000000"/>
                </a:solidFill>
                <a:latin typeface="微软雅黑" panose="020B0503020204020204" charset="-122"/>
                <a:ea typeface="微软雅黑" panose="020B0503020204020204" charset="-122"/>
              </a:rPr>
              <a:t> （</a:t>
            </a:r>
            <a:r>
              <a:rPr lang="en-US" altLang="zh-CN" dirty="0">
                <a:solidFill>
                  <a:srgbClr val="000000"/>
                </a:solidFill>
                <a:latin typeface="微软雅黑" panose="020B0503020204020204" charset="-122"/>
                <a:ea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rPr>
              <a:t>）从</a:t>
            </a:r>
            <a:r>
              <a:rPr lang="en-US" altLang="zh-CN" dirty="0">
                <a:solidFill>
                  <a:srgbClr val="000000"/>
                </a:solidFill>
                <a:latin typeface="微软雅黑" panose="020B0503020204020204" charset="-122"/>
                <a:ea typeface="微软雅黑" panose="020B0503020204020204" charset="-122"/>
              </a:rPr>
              <a:t>U</a:t>
            </a:r>
            <a:r>
              <a:rPr lang="zh-CN" altLang="en-US" dirty="0">
                <a:solidFill>
                  <a:srgbClr val="000000"/>
                </a:solidFill>
                <a:latin typeface="微软雅黑" panose="020B0503020204020204" charset="-122"/>
                <a:ea typeface="微软雅黑" panose="020B0503020204020204" charset="-122"/>
              </a:rPr>
              <a:t>中选取一个顶点</a:t>
            </a:r>
            <a:r>
              <a:rPr lang="en-US" altLang="zh-CN" dirty="0">
                <a:solidFill>
                  <a:srgbClr val="000000"/>
                </a:solidFill>
                <a:latin typeface="微软雅黑" panose="020B0503020204020204" charset="-122"/>
                <a:ea typeface="微软雅黑" panose="020B0503020204020204" charset="-122"/>
              </a:rPr>
              <a:t>u</a:t>
            </a:r>
            <a:r>
              <a:rPr lang="zh-CN" altLang="en-US" dirty="0">
                <a:solidFill>
                  <a:srgbClr val="000000"/>
                </a:solidFill>
                <a:latin typeface="微软雅黑" panose="020B0503020204020204" charset="-122"/>
                <a:ea typeface="微软雅黑" panose="020B0503020204020204" charset="-122"/>
              </a:rPr>
              <a:t>，它是源点</a:t>
            </a:r>
            <a:r>
              <a:rPr lang="en-US" altLang="zh-CN" dirty="0">
                <a:solidFill>
                  <a:srgbClr val="000000"/>
                </a:solidFill>
                <a:latin typeface="微软雅黑" panose="020B0503020204020204" charset="-122"/>
                <a:ea typeface="微软雅黑" panose="020B0503020204020204" charset="-122"/>
              </a:rPr>
              <a:t>v</a:t>
            </a:r>
            <a:r>
              <a:rPr lang="zh-CN" altLang="en-US" dirty="0">
                <a:solidFill>
                  <a:srgbClr val="000000"/>
                </a:solidFill>
                <a:latin typeface="微软雅黑" panose="020B0503020204020204" charset="-122"/>
                <a:ea typeface="微软雅黑" panose="020B0503020204020204" charset="-122"/>
              </a:rPr>
              <a:t>到</a:t>
            </a:r>
            <a:r>
              <a:rPr lang="en-US" altLang="zh-CN" dirty="0">
                <a:solidFill>
                  <a:srgbClr val="000000"/>
                </a:solidFill>
                <a:latin typeface="微软雅黑" panose="020B0503020204020204" charset="-122"/>
                <a:ea typeface="微软雅黑" panose="020B0503020204020204" charset="-122"/>
              </a:rPr>
              <a:t>U</a:t>
            </a:r>
            <a:r>
              <a:rPr lang="zh-CN" altLang="en-US" dirty="0">
                <a:solidFill>
                  <a:srgbClr val="000000"/>
                </a:solidFill>
                <a:latin typeface="微软雅黑" panose="020B0503020204020204" charset="-122"/>
                <a:ea typeface="微软雅黑" panose="020B0503020204020204" charset="-122"/>
              </a:rPr>
              <a:t>中最短路径长度最小的顶点，然后把顶点</a:t>
            </a:r>
            <a:r>
              <a:rPr lang="en-US" altLang="zh-CN" dirty="0">
                <a:solidFill>
                  <a:srgbClr val="000000"/>
                </a:solidFill>
                <a:latin typeface="微软雅黑" panose="020B0503020204020204" charset="-122"/>
                <a:ea typeface="微软雅黑" panose="020B0503020204020204" charset="-122"/>
              </a:rPr>
              <a:t>u</a:t>
            </a:r>
            <a:r>
              <a:rPr lang="zh-CN" altLang="en-US" dirty="0">
                <a:solidFill>
                  <a:srgbClr val="000000"/>
                </a:solidFill>
                <a:latin typeface="微软雅黑" panose="020B0503020204020204" charset="-122"/>
                <a:ea typeface="微软雅黑" panose="020B0503020204020204" charset="-122"/>
              </a:rPr>
              <a:t>加入</a:t>
            </a:r>
            <a:r>
              <a:rPr lang="en-US" altLang="zh-CN" dirty="0">
                <a:solidFill>
                  <a:srgbClr val="000000"/>
                </a:solidFill>
                <a:latin typeface="微软雅黑" panose="020B0503020204020204" charset="-122"/>
                <a:ea typeface="微软雅黑" panose="020B0503020204020204" charset="-122"/>
              </a:rPr>
              <a:t>S</a:t>
            </a:r>
            <a:r>
              <a:rPr lang="zh-CN" altLang="en-US" dirty="0">
                <a:solidFill>
                  <a:srgbClr val="000000"/>
                </a:solidFill>
                <a:latin typeface="微软雅黑" panose="020B0503020204020204" charset="-122"/>
                <a:ea typeface="微软雅黑" panose="020B0503020204020204" charset="-122"/>
              </a:rPr>
              <a:t>中（此时求出了源点</a:t>
            </a:r>
            <a:r>
              <a:rPr lang="en-US" altLang="zh-CN" dirty="0">
                <a:solidFill>
                  <a:srgbClr val="000000"/>
                </a:solidFill>
                <a:latin typeface="微软雅黑" panose="020B0503020204020204" charset="-122"/>
                <a:ea typeface="微软雅黑" panose="020B0503020204020204" charset="-122"/>
              </a:rPr>
              <a:t>v</a:t>
            </a:r>
            <a:r>
              <a:rPr lang="zh-CN" altLang="en-US" dirty="0">
                <a:solidFill>
                  <a:srgbClr val="000000"/>
                </a:solidFill>
                <a:latin typeface="微软雅黑" panose="020B0503020204020204" charset="-122"/>
                <a:ea typeface="微软雅黑" panose="020B0503020204020204" charset="-122"/>
              </a:rPr>
              <a:t>到顶点</a:t>
            </a:r>
            <a:r>
              <a:rPr lang="en-US" altLang="zh-CN" dirty="0">
                <a:solidFill>
                  <a:srgbClr val="000000"/>
                </a:solidFill>
                <a:latin typeface="微软雅黑" panose="020B0503020204020204" charset="-122"/>
                <a:ea typeface="微软雅黑" panose="020B0503020204020204" charset="-122"/>
              </a:rPr>
              <a:t>u</a:t>
            </a:r>
            <a:r>
              <a:rPr lang="zh-CN" altLang="en-US" dirty="0">
                <a:solidFill>
                  <a:srgbClr val="000000"/>
                </a:solidFill>
                <a:latin typeface="微软雅黑" panose="020B0503020204020204" charset="-122"/>
                <a:ea typeface="微软雅黑" panose="020B0503020204020204" charset="-122"/>
              </a:rPr>
              <a:t>的最短路径长度）。</a:t>
            </a:r>
          </a:p>
        </p:txBody>
      </p:sp>
      <p:sp>
        <p:nvSpPr>
          <p:cNvPr id="18" name="文本框 17"/>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1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7.6.2 </a:t>
            </a:r>
            <a:r>
              <a:rPr lang="zh-CN" altLang="en-US">
                <a:solidFill>
                  <a:srgbClr val="000000"/>
                </a:solidFill>
                <a:latin typeface="微软雅黑" panose="020B0503020204020204" charset="-122"/>
                <a:ea typeface="微软雅黑" panose="020B0503020204020204" charset="-122"/>
              </a:rPr>
              <a:t>狄克斯特拉算法</a:t>
            </a:r>
          </a:p>
        </p:txBody>
      </p:sp>
      <p:pic>
        <p:nvPicPr>
          <p:cNvPr id="3" name="图片 2" descr="卡通人物&#10;&#10;描述已自动生成"/>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7021462" y="2409928"/>
            <a:ext cx="3733800" cy="3886200"/>
          </a:xfrm>
          <a:prstGeom prst="rect">
            <a:avLst/>
          </a:prstGeom>
        </p:spPr>
      </p:pic>
      <p:sp>
        <p:nvSpPr>
          <p:cNvPr id="2" name="对话气泡: 圆角矩形 1">
            <a:extLst>
              <a:ext uri="{FF2B5EF4-FFF2-40B4-BE49-F238E27FC236}">
                <a16:creationId xmlns:a16="http://schemas.microsoft.com/office/drawing/2014/main" id="{BEA6D4CB-D8C1-F337-6558-6C8F71CAD6C3}"/>
              </a:ext>
            </a:extLst>
          </p:cNvPr>
          <p:cNvSpPr/>
          <p:nvPr/>
        </p:nvSpPr>
        <p:spPr>
          <a:xfrm>
            <a:off x="4515244" y="3096349"/>
            <a:ext cx="2434196" cy="719490"/>
          </a:xfrm>
          <a:prstGeom prst="wedgeRoundRectCallout">
            <a:avLst>
              <a:gd name="adj1" fmla="val -44667"/>
              <a:gd name="adj2" fmla="val -10454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为什么？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1500"/>
                            </p:stCondLst>
                            <p:childTnLst>
                              <p:par>
                                <p:cTn id="18" presetID="1" presetClass="entr" presetSubtype="0" fill="hold" grpId="1" nodeType="after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1"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par>
                          <p:cTn id="32" fill="hold">
                            <p:stCondLst>
                              <p:cond delay="1500"/>
                            </p:stCondLst>
                            <p:childTnLst>
                              <p:par>
                                <p:cTn id="33" presetID="1"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par>
                          <p:cTn id="35" fill="hold">
                            <p:stCondLst>
                              <p:cond delay="1500"/>
                            </p:stCondLst>
                            <p:childTnLst>
                              <p:par>
                                <p:cTn id="36" presetID="1"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par>
                          <p:cTn id="38" fill="hold">
                            <p:stCondLst>
                              <p:cond delay="1500"/>
                            </p:stCondLst>
                            <p:childTnLst>
                              <p:par>
                                <p:cTn id="39" presetID="1"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par>
                          <p:cTn id="44" fill="hold">
                            <p:stCondLst>
                              <p:cond delay="1500"/>
                            </p:stCondLst>
                            <p:childTnLst>
                              <p:par>
                                <p:cTn id="45" presetID="1" presetClass="entr" presetSubtype="0"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grpId="0" nodeType="clickEffect">
                                  <p:stCondLst>
                                    <p:cond delay="0"/>
                                  </p:stCondLst>
                                  <p:childTnLst>
                                    <p:animEffect transition="out" filter="wipe(down)">
                                      <p:cBhvr>
                                        <p:cTn id="50" dur="500"/>
                                        <p:tgtEl>
                                          <p:spTgt spid="16"/>
                                        </p:tgtEl>
                                      </p:cBhvr>
                                    </p:animEffect>
                                    <p:set>
                                      <p:cBhvr>
                                        <p:cTn id="51" dur="1" fill="hold">
                                          <p:stCondLst>
                                            <p:cond delay="499"/>
                                          </p:stCondLst>
                                        </p:cTn>
                                        <p:tgtEl>
                                          <p:spTgt spid="16"/>
                                        </p:tgtEl>
                                        <p:attrNameLst>
                                          <p:attrName>style.visibility</p:attrName>
                                        </p:attrNameLst>
                                      </p:cBhvr>
                                      <p:to>
                                        <p:strVal val="hidden"/>
                                      </p:to>
                                    </p:set>
                                  </p:childTnLst>
                                </p:cTn>
                              </p:par>
                            </p:childTnLst>
                          </p:cTn>
                        </p:par>
                        <p:par>
                          <p:cTn id="52" fill="hold">
                            <p:stCondLst>
                              <p:cond delay="500"/>
                            </p:stCondLst>
                            <p:childTnLst>
                              <p:par>
                                <p:cTn id="53" presetID="22" presetClass="exit" presetSubtype="4" fill="hold" nodeType="afterEffect">
                                  <p:stCondLst>
                                    <p:cond delay="0"/>
                                  </p:stCondLst>
                                  <p:childTnLst>
                                    <p:animEffect transition="out" filter="wipe(down)">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par>
                          <p:cTn id="56" fill="hold">
                            <p:stCondLst>
                              <p:cond delay="1000"/>
                            </p:stCondLst>
                            <p:childTnLst>
                              <p:par>
                                <p:cTn id="57" presetID="0" presetClass="path" presetSubtype="0" accel="50000" decel="50000" fill="hold" grpId="0" nodeType="afterEffect">
                                  <p:stCondLst>
                                    <p:cond delay="0"/>
                                  </p:stCondLst>
                                  <p:childTnLst>
                                    <p:animMotion origin="layout" path="M 4.16667E-6 1.11022E-16 C -0.00456 0.02037 -0.00743 0.03426 -0.02292 0.05532 C -0.03842 0.07639 -0.06719 0.11042 -0.09232 0.12569 C -0.11758 0.14097 -0.15677 0.14213 -0.17383 0.14653 " pathEditMode="relative" rAng="0" ptsTypes="AAAA">
                                      <p:cBhvr>
                                        <p:cTn id="58" dur="2000" fill="hold"/>
                                        <p:tgtEl>
                                          <p:spTgt spid="13"/>
                                        </p:tgtEl>
                                        <p:attrNameLst>
                                          <p:attrName>ppt_x</p:attrName>
                                          <p:attrName>ppt_y</p:attrName>
                                        </p:attrNameLst>
                                      </p:cBhvr>
                                      <p:rCtr x="-8698" y="7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p:bldP spid="11" grpId="0"/>
      <p:bldP spid="13" grpId="0" bldLvl="0" animBg="1"/>
      <p:bldP spid="13" grpId="1" bldLvl="0" animBg="1"/>
      <p:bldP spid="16" grpId="0"/>
      <p:bldP spid="16" grpId="1"/>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464628" y="5445980"/>
            <a:ext cx="7572428" cy="706755"/>
          </a:xfrm>
          <a:prstGeom prst="rect">
            <a:avLst/>
          </a:prstGeom>
        </p:spPr>
        <p:txBody>
          <a:bodyPr wrap="square">
            <a:spAutoFit/>
          </a:bodyPr>
          <a:lstStyle>
            <a:defPPr>
              <a:defRPr lang="zh-CN"/>
            </a:defPPr>
            <a:lvl1pPr>
              <a:lnSpc>
                <a:spcPct val="200000"/>
              </a:lnSpc>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zh-CN">
                <a:solidFill>
                  <a:srgbClr val="000000"/>
                </a:solidFill>
                <a:latin typeface="微软雅黑" panose="020B0503020204020204" charset="-122"/>
                <a:ea typeface="微软雅黑" panose="020B0503020204020204" charset="-122"/>
              </a:rPr>
              <a:t>（</a:t>
            </a:r>
            <a:r>
              <a:rPr lang="en-US" altLang="zh-CN">
                <a:solidFill>
                  <a:srgbClr val="000000"/>
                </a:solidFill>
                <a:latin typeface="微软雅黑" panose="020B0503020204020204" charset="-122"/>
                <a:ea typeface="微软雅黑" panose="020B0503020204020204" charset="-122"/>
              </a:rPr>
              <a:t>4</a:t>
            </a:r>
            <a:r>
              <a:rPr lang="zh-CN" altLang="zh-CN">
                <a:solidFill>
                  <a:srgbClr val="000000"/>
                </a:solidFill>
                <a:latin typeface="微软雅黑" panose="020B0503020204020204" charset="-122"/>
                <a:ea typeface="微软雅黑" panose="020B0503020204020204" charset="-122"/>
              </a:rPr>
              <a:t>）重复步骤（</a:t>
            </a:r>
            <a:r>
              <a:rPr lang="en-US" altLang="zh-CN">
                <a:solidFill>
                  <a:srgbClr val="000000"/>
                </a:solidFill>
                <a:latin typeface="微软雅黑" panose="020B0503020204020204" charset="-122"/>
                <a:ea typeface="微软雅黑" panose="020B0503020204020204" charset="-122"/>
              </a:rPr>
              <a:t>2</a:t>
            </a:r>
            <a:r>
              <a:rPr lang="zh-CN" altLang="zh-CN">
                <a:solidFill>
                  <a:srgbClr val="000000"/>
                </a:solidFill>
                <a:latin typeface="微软雅黑" panose="020B0503020204020204" charset="-122"/>
                <a:ea typeface="微软雅黑" panose="020B0503020204020204" charset="-122"/>
              </a:rPr>
              <a:t>）和（</a:t>
            </a:r>
            <a:r>
              <a:rPr lang="en-US" altLang="zh-CN">
                <a:solidFill>
                  <a:srgbClr val="000000"/>
                </a:solidFill>
                <a:latin typeface="微软雅黑" panose="020B0503020204020204" charset="-122"/>
                <a:ea typeface="微软雅黑" panose="020B0503020204020204" charset="-122"/>
              </a:rPr>
              <a:t>3</a:t>
            </a:r>
            <a:r>
              <a:rPr lang="zh-CN" altLang="zh-CN">
                <a:solidFill>
                  <a:srgbClr val="000000"/>
                </a:solidFill>
                <a:latin typeface="微软雅黑" panose="020B0503020204020204" charset="-122"/>
                <a:ea typeface="微软雅黑" panose="020B0503020204020204" charset="-122"/>
              </a:rPr>
              <a:t>）直到</a:t>
            </a:r>
            <a:r>
              <a:rPr lang="en-US" altLang="zh-CN">
                <a:solidFill>
                  <a:srgbClr val="000000"/>
                </a:solidFill>
                <a:latin typeface="微软雅黑" panose="020B0503020204020204" charset="-122"/>
                <a:ea typeface="微软雅黑" panose="020B0503020204020204" charset="-122"/>
              </a:rPr>
              <a:t>S</a:t>
            </a:r>
            <a:r>
              <a:rPr lang="zh-CN" altLang="zh-CN">
                <a:solidFill>
                  <a:srgbClr val="000000"/>
                </a:solidFill>
                <a:latin typeface="微软雅黑" panose="020B0503020204020204" charset="-122"/>
                <a:ea typeface="微软雅黑" panose="020B0503020204020204" charset="-122"/>
              </a:rPr>
              <a:t>包含所有的顶点即</a:t>
            </a:r>
            <a:r>
              <a:rPr lang="en-US" altLang="zh-CN">
                <a:solidFill>
                  <a:srgbClr val="000000"/>
                </a:solidFill>
                <a:latin typeface="微软雅黑" panose="020B0503020204020204" charset="-122"/>
                <a:ea typeface="微软雅黑" panose="020B0503020204020204" charset="-122"/>
              </a:rPr>
              <a:t>U</a:t>
            </a:r>
            <a:r>
              <a:rPr lang="zh-CN" altLang="zh-CN">
                <a:solidFill>
                  <a:srgbClr val="000000"/>
                </a:solidFill>
                <a:latin typeface="微软雅黑" panose="020B0503020204020204" charset="-122"/>
                <a:ea typeface="微软雅黑" panose="020B0503020204020204" charset="-122"/>
              </a:rPr>
              <a:t>为空。</a:t>
            </a:r>
          </a:p>
        </p:txBody>
      </p:sp>
      <p:grpSp>
        <p:nvGrpSpPr>
          <p:cNvPr id="29" name="组合 28"/>
          <p:cNvGrpSpPr/>
          <p:nvPr/>
        </p:nvGrpSpPr>
        <p:grpSpPr>
          <a:xfrm>
            <a:off x="2036132" y="2986694"/>
            <a:ext cx="3786213" cy="1785950"/>
            <a:chOff x="1857356" y="3357562"/>
            <a:chExt cx="3786213" cy="1785950"/>
          </a:xfrm>
        </p:grpSpPr>
        <p:sp>
          <p:nvSpPr>
            <p:cNvPr id="2062" name="Oval 14"/>
            <p:cNvSpPr>
              <a:spLocks noChangeArrowheads="1"/>
            </p:cNvSpPr>
            <p:nvPr>
              <p:custDataLst>
                <p:tags r:id="rId4"/>
              </p:custDataLst>
            </p:nvPr>
          </p:nvSpPr>
          <p:spPr bwMode="auto">
            <a:xfrm>
              <a:off x="2643174" y="4651424"/>
              <a:ext cx="326580" cy="354470"/>
            </a:xfrm>
            <a:prstGeom prst="ellipse">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v</a:t>
              </a:r>
            </a:p>
          </p:txBody>
        </p:sp>
        <p:sp>
          <p:nvSpPr>
            <p:cNvPr id="2061" name="Oval 13"/>
            <p:cNvSpPr>
              <a:spLocks noChangeArrowheads="1"/>
            </p:cNvSpPr>
            <p:nvPr>
              <p:custDataLst>
                <p:tags r:id="rId5"/>
              </p:custDataLst>
            </p:nvPr>
          </p:nvSpPr>
          <p:spPr bwMode="auto">
            <a:xfrm>
              <a:off x="4746529" y="4645168"/>
              <a:ext cx="325537" cy="354470"/>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j</a:t>
              </a:r>
            </a:p>
          </p:txBody>
        </p:sp>
        <p:sp>
          <p:nvSpPr>
            <p:cNvPr id="2060" name="Oval 12"/>
            <p:cNvSpPr>
              <a:spLocks noChangeArrowheads="1"/>
            </p:cNvSpPr>
            <p:nvPr>
              <p:custDataLst>
                <p:tags r:id="rId6"/>
              </p:custDataLst>
            </p:nvPr>
          </p:nvSpPr>
          <p:spPr bwMode="auto">
            <a:xfrm>
              <a:off x="3678974" y="3357562"/>
              <a:ext cx="325537" cy="354470"/>
            </a:xfrm>
            <a:prstGeom prst="ellipse">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u</a:t>
              </a:r>
            </a:p>
          </p:txBody>
        </p:sp>
        <p:sp>
          <p:nvSpPr>
            <p:cNvPr id="2059" name="Text Box 11"/>
            <p:cNvSpPr txBox="1">
              <a:spLocks noChangeArrowheads="1"/>
            </p:cNvSpPr>
            <p:nvPr/>
          </p:nvSpPr>
          <p:spPr bwMode="auto">
            <a:xfrm>
              <a:off x="3286116" y="4132229"/>
              <a:ext cx="375619" cy="325279"/>
            </a:xfrm>
            <a:prstGeom prst="rect">
              <a:avLst/>
            </a:prstGeom>
            <a:no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c</a:t>
              </a:r>
              <a:r>
                <a:rPr lang="en-US" altLang="zh-CN" sz="1600" i="1" baseline="-30000">
                  <a:solidFill>
                    <a:srgbClr val="000000"/>
                  </a:solidFill>
                  <a:latin typeface="微软雅黑" panose="020B0503020204020204" charset="-122"/>
                  <a:ea typeface="微软雅黑" panose="020B0503020204020204" charset="-122"/>
                  <a:cs typeface="Consolas" panose="020B0609020204030204" pitchFamily="49" charset="0"/>
                </a:rPr>
                <a:t>vu</a:t>
              </a:r>
            </a:p>
          </p:txBody>
        </p:sp>
        <p:sp>
          <p:nvSpPr>
            <p:cNvPr id="2058" name="Text Box 10"/>
            <p:cNvSpPr txBox="1">
              <a:spLocks noChangeArrowheads="1"/>
            </p:cNvSpPr>
            <p:nvPr/>
          </p:nvSpPr>
          <p:spPr bwMode="auto">
            <a:xfrm>
              <a:off x="4053505" y="4135357"/>
              <a:ext cx="375619" cy="325279"/>
            </a:xfrm>
            <a:prstGeom prst="rect">
              <a:avLst/>
            </a:prstGeom>
            <a:no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w</a:t>
              </a:r>
              <a:r>
                <a:rPr lang="en-US" altLang="zh-CN" sz="1600" i="1" baseline="-30000">
                  <a:solidFill>
                    <a:srgbClr val="000000"/>
                  </a:solidFill>
                  <a:latin typeface="微软雅黑" panose="020B0503020204020204" charset="-122"/>
                  <a:ea typeface="微软雅黑" panose="020B0503020204020204" charset="-122"/>
                  <a:cs typeface="Consolas" panose="020B0609020204030204" pitchFamily="49" charset="0"/>
                </a:rPr>
                <a:t>uj</a:t>
              </a:r>
            </a:p>
          </p:txBody>
        </p:sp>
        <p:sp>
          <p:nvSpPr>
            <p:cNvPr id="2057" name="Text Box 9"/>
            <p:cNvSpPr txBox="1">
              <a:spLocks noChangeArrowheads="1"/>
            </p:cNvSpPr>
            <p:nvPr/>
          </p:nvSpPr>
          <p:spPr bwMode="auto">
            <a:xfrm>
              <a:off x="3650802" y="4817191"/>
              <a:ext cx="376663" cy="326321"/>
            </a:xfrm>
            <a:prstGeom prst="rect">
              <a:avLst/>
            </a:prstGeom>
            <a:no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c</a:t>
              </a:r>
              <a:r>
                <a:rPr lang="en-US" altLang="zh-CN" sz="1600" i="1" baseline="-30000">
                  <a:solidFill>
                    <a:srgbClr val="000000"/>
                  </a:solidFill>
                  <a:latin typeface="微软雅黑" panose="020B0503020204020204" charset="-122"/>
                  <a:ea typeface="微软雅黑" panose="020B0503020204020204" charset="-122"/>
                  <a:cs typeface="Consolas" panose="020B0609020204030204" pitchFamily="49" charset="0"/>
                </a:rPr>
                <a:t>vj</a:t>
              </a:r>
            </a:p>
          </p:txBody>
        </p:sp>
        <p:sp>
          <p:nvSpPr>
            <p:cNvPr id="2056" name="AutoShape 8"/>
            <p:cNvSpPr/>
            <p:nvPr>
              <p:custDataLst>
                <p:tags r:id="rId7"/>
              </p:custDataLst>
            </p:nvPr>
          </p:nvSpPr>
          <p:spPr bwMode="auto">
            <a:xfrm rot="2400000">
              <a:off x="3151020" y="3445182"/>
              <a:ext cx="117903" cy="1093645"/>
            </a:xfrm>
            <a:prstGeom prst="leftBrace">
              <a:avLst>
                <a:gd name="adj1" fmla="val 77360"/>
                <a:gd name="adj2" fmla="val 50000"/>
              </a:avLst>
            </a:prstGeom>
            <a:ln w="19050">
              <a:solidFill>
                <a:schemeClr val="accent1"/>
              </a:solidFill>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055" name="AutoShape 7"/>
            <p:cNvSpPr/>
            <p:nvPr>
              <p:custDataLst>
                <p:tags r:id="rId8"/>
              </p:custDataLst>
            </p:nvPr>
          </p:nvSpPr>
          <p:spPr bwMode="auto">
            <a:xfrm rot="8400000">
              <a:off x="4511597" y="3444140"/>
              <a:ext cx="117903" cy="1093645"/>
            </a:xfrm>
            <a:prstGeom prst="leftBrace">
              <a:avLst>
                <a:gd name="adj1" fmla="val 77360"/>
                <a:gd name="adj2" fmla="val 41338"/>
              </a:avLst>
            </a:prstGeom>
            <a:ln w="19050">
              <a:solidFill>
                <a:schemeClr val="accent1"/>
              </a:solidFill>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054" name="Text Box 6"/>
            <p:cNvSpPr txBox="1">
              <a:spLocks noChangeArrowheads="1"/>
            </p:cNvSpPr>
            <p:nvPr/>
          </p:nvSpPr>
          <p:spPr bwMode="auto">
            <a:xfrm>
              <a:off x="4668104" y="3772546"/>
              <a:ext cx="975465" cy="265853"/>
            </a:xfrm>
            <a:prstGeom prst="rect">
              <a:avLst/>
            </a:prstGeom>
            <a:no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zh-CN" altLang="en-US">
                  <a:solidFill>
                    <a:srgbClr val="000000"/>
                  </a:solidFill>
                  <a:latin typeface="微软雅黑" panose="020B0503020204020204" charset="-122"/>
                  <a:ea typeface="微软雅黑" panose="020B0503020204020204" charset="-122"/>
                  <a:cs typeface="Consolas" panose="020B0609020204030204" pitchFamily="49" charset="0"/>
                </a:rPr>
                <a:t>有一条边</a:t>
              </a:r>
            </a:p>
          </p:txBody>
        </p:sp>
        <p:sp>
          <p:nvSpPr>
            <p:cNvPr id="2053" name="Text Box 5"/>
            <p:cNvSpPr txBox="1">
              <a:spLocks noChangeArrowheads="1"/>
            </p:cNvSpPr>
            <p:nvPr/>
          </p:nvSpPr>
          <p:spPr bwMode="auto">
            <a:xfrm>
              <a:off x="1857356" y="3778801"/>
              <a:ext cx="1290534" cy="265853"/>
            </a:xfrm>
            <a:prstGeom prst="rect">
              <a:avLst/>
            </a:prstGeom>
            <a:no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zh-CN" altLang="en-US">
                  <a:solidFill>
                    <a:srgbClr val="000000"/>
                  </a:solidFill>
                  <a:latin typeface="微软雅黑" panose="020B0503020204020204" charset="-122"/>
                  <a:ea typeface="微软雅黑" panose="020B0503020204020204" charset="-122"/>
                  <a:cs typeface="Consolas" panose="020B0609020204030204" pitchFamily="49" charset="0"/>
                </a:rPr>
                <a:t>有一条路径</a:t>
              </a:r>
            </a:p>
          </p:txBody>
        </p:sp>
        <p:sp>
          <p:nvSpPr>
            <p:cNvPr id="2052" name="AutoShape 4"/>
            <p:cNvSpPr>
              <a:spLocks noChangeShapeType="1"/>
            </p:cNvSpPr>
            <p:nvPr>
              <p:custDataLst>
                <p:tags r:id="rId9"/>
              </p:custDataLst>
            </p:nvPr>
          </p:nvSpPr>
          <p:spPr bwMode="auto">
            <a:xfrm flipV="1">
              <a:off x="2976742" y="4859139"/>
              <a:ext cx="1733372" cy="0"/>
            </a:xfrm>
            <a:prstGeom prst="straightConnector1">
              <a:avLst/>
            </a:prstGeom>
            <a:ln w="19050">
              <a:solidFill>
                <a:schemeClr val="dk1"/>
              </a:solidFill>
              <a:prstDash val="dash"/>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051" name="AutoShape 3"/>
            <p:cNvSpPr>
              <a:spLocks noChangeShapeType="1"/>
            </p:cNvSpPr>
            <p:nvPr>
              <p:custDataLst>
                <p:tags r:id="rId10"/>
              </p:custDataLst>
            </p:nvPr>
          </p:nvSpPr>
          <p:spPr bwMode="auto">
            <a:xfrm flipV="1">
              <a:off x="2857488" y="3643314"/>
              <a:ext cx="857256" cy="1000132"/>
            </a:xfrm>
            <a:prstGeom prst="straightConnector1">
              <a:avLst/>
            </a:prstGeom>
            <a:ln w="19050">
              <a:solidFill>
                <a:schemeClr val="dk1"/>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050" name="AutoShape 2"/>
            <p:cNvSpPr>
              <a:spLocks noChangeShapeType="1"/>
            </p:cNvSpPr>
            <p:nvPr>
              <p:custDataLst>
                <p:tags r:id="rId11"/>
              </p:custDataLst>
            </p:nvPr>
          </p:nvSpPr>
          <p:spPr bwMode="auto">
            <a:xfrm>
              <a:off x="4000496" y="3643314"/>
              <a:ext cx="785818" cy="1000132"/>
            </a:xfrm>
            <a:prstGeom prst="straightConnector1">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23" name="任意多边形 22"/>
          <p:cNvSpPr/>
          <p:nvPr>
            <p:custDataLst>
              <p:tags r:id="rId1"/>
            </p:custDataLst>
          </p:nvPr>
        </p:nvSpPr>
        <p:spPr>
          <a:xfrm>
            <a:off x="3066407" y="3241201"/>
            <a:ext cx="1847850" cy="1139029"/>
          </a:xfrm>
          <a:custGeom>
            <a:avLst/>
            <a:gdLst>
              <a:gd name="connsiteX0" fmla="*/ 0 w 1847850"/>
              <a:gd name="connsiteY0" fmla="*/ 1208087 h 1265237"/>
              <a:gd name="connsiteX1" fmla="*/ 895350 w 1847850"/>
              <a:gd name="connsiteY1" fmla="*/ 188912 h 1265237"/>
              <a:gd name="connsiteX2" fmla="*/ 1000125 w 1847850"/>
              <a:gd name="connsiteY2" fmla="*/ 179387 h 1265237"/>
              <a:gd name="connsiteX3" fmla="*/ 1847850 w 1847850"/>
              <a:gd name="connsiteY3" fmla="*/ 1265237 h 1265237"/>
              <a:gd name="connsiteX0-1" fmla="*/ 0 w 1847850"/>
              <a:gd name="connsiteY0-2" fmla="*/ 1184275 h 1241425"/>
              <a:gd name="connsiteX1-3" fmla="*/ 895350 w 1847850"/>
              <a:gd name="connsiteY1-4" fmla="*/ 165100 h 1241425"/>
              <a:gd name="connsiteX2-5" fmla="*/ 1085846 w 1847850"/>
              <a:gd name="connsiteY2-6" fmla="*/ 193677 h 1241425"/>
              <a:gd name="connsiteX3-7" fmla="*/ 1847850 w 1847850"/>
              <a:gd name="connsiteY3-8" fmla="*/ 1241425 h 1241425"/>
              <a:gd name="connsiteX0-9" fmla="*/ 0 w 1847850"/>
              <a:gd name="connsiteY0-10" fmla="*/ 1165223 h 1222373"/>
              <a:gd name="connsiteX1-11" fmla="*/ 871532 w 1847850"/>
              <a:gd name="connsiteY1-12" fmla="*/ 174625 h 1222373"/>
              <a:gd name="connsiteX2-13" fmla="*/ 1085846 w 1847850"/>
              <a:gd name="connsiteY2-14" fmla="*/ 174625 h 1222373"/>
              <a:gd name="connsiteX3-15" fmla="*/ 1847850 w 1847850"/>
              <a:gd name="connsiteY3-16" fmla="*/ 1222373 h 1222373"/>
              <a:gd name="connsiteX0-17" fmla="*/ 0 w 1847850"/>
              <a:gd name="connsiteY0-18" fmla="*/ 1143791 h 1200941"/>
              <a:gd name="connsiteX1-19" fmla="*/ 871532 w 1847850"/>
              <a:gd name="connsiteY1-20" fmla="*/ 153193 h 1200941"/>
              <a:gd name="connsiteX2-21" fmla="*/ 1085846 w 1847850"/>
              <a:gd name="connsiteY2-22" fmla="*/ 224631 h 1200941"/>
              <a:gd name="connsiteX3-23" fmla="*/ 1847850 w 1847850"/>
              <a:gd name="connsiteY3-24" fmla="*/ 1200941 h 1200941"/>
              <a:gd name="connsiteX0-25" fmla="*/ 0 w 1847850"/>
              <a:gd name="connsiteY0-26" fmla="*/ 1081878 h 1139028"/>
              <a:gd name="connsiteX1-27" fmla="*/ 871532 w 1847850"/>
              <a:gd name="connsiteY1-28" fmla="*/ 162718 h 1139028"/>
              <a:gd name="connsiteX2-29" fmla="*/ 1085846 w 1847850"/>
              <a:gd name="connsiteY2-30" fmla="*/ 162718 h 1139028"/>
              <a:gd name="connsiteX3-31" fmla="*/ 1847850 w 1847850"/>
              <a:gd name="connsiteY3-32" fmla="*/ 1139028 h 1139028"/>
              <a:gd name="connsiteX0-33" fmla="*/ 0 w 1847850"/>
              <a:gd name="connsiteY0-34" fmla="*/ 1081878 h 1139028"/>
              <a:gd name="connsiteX1-35" fmla="*/ 800094 w 1847850"/>
              <a:gd name="connsiteY1-36" fmla="*/ 162717 h 1139028"/>
              <a:gd name="connsiteX2-37" fmla="*/ 1085846 w 1847850"/>
              <a:gd name="connsiteY2-38" fmla="*/ 162718 h 1139028"/>
              <a:gd name="connsiteX3-39" fmla="*/ 1847850 w 1847850"/>
              <a:gd name="connsiteY3-40" fmla="*/ 1139028 h 1139028"/>
              <a:gd name="connsiteX0-41" fmla="*/ 0 w 1847850"/>
              <a:gd name="connsiteY0-42" fmla="*/ 1081879 h 1139029"/>
              <a:gd name="connsiteX1-43" fmla="*/ 800094 w 1847850"/>
              <a:gd name="connsiteY1-44" fmla="*/ 162718 h 1139029"/>
              <a:gd name="connsiteX2-45" fmla="*/ 1085846 w 1847850"/>
              <a:gd name="connsiteY2-46" fmla="*/ 162718 h 1139029"/>
              <a:gd name="connsiteX3-47" fmla="*/ 1847850 w 1847850"/>
              <a:gd name="connsiteY3-48" fmla="*/ 1139029 h 1139029"/>
            </a:gdLst>
            <a:ahLst/>
            <a:cxnLst>
              <a:cxn ang="0">
                <a:pos x="connsiteX0-1" y="connsiteY0-2"/>
              </a:cxn>
              <a:cxn ang="0">
                <a:pos x="connsiteX1-3" y="connsiteY1-4"/>
              </a:cxn>
              <a:cxn ang="0">
                <a:pos x="connsiteX2-5" y="connsiteY2-6"/>
              </a:cxn>
              <a:cxn ang="0">
                <a:pos x="connsiteX3-7" y="connsiteY3-8"/>
              </a:cxn>
            </a:cxnLst>
            <a:rect l="l" t="t" r="r" b="b"/>
            <a:pathLst>
              <a:path w="1847850" h="1139029">
                <a:moveTo>
                  <a:pt x="0" y="1081879"/>
                </a:moveTo>
                <a:cubicBezTo>
                  <a:pt x="364331" y="658016"/>
                  <a:pt x="619120" y="315911"/>
                  <a:pt x="800094" y="162718"/>
                </a:cubicBezTo>
                <a:cubicBezTo>
                  <a:pt x="981068" y="9525"/>
                  <a:pt x="911220" y="0"/>
                  <a:pt x="1085846" y="162718"/>
                </a:cubicBezTo>
                <a:cubicBezTo>
                  <a:pt x="1260472" y="325436"/>
                  <a:pt x="1503362" y="685798"/>
                  <a:pt x="1847850" y="1139029"/>
                </a:cubicBezTo>
              </a:path>
            </a:pathLst>
          </a:custGeom>
          <a:ln w="28575">
            <a:solidFill>
              <a:schemeClr val="accent1"/>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chemeClr val="dk1"/>
              </a:solidFill>
            </a:endParaRPr>
          </a:p>
        </p:txBody>
      </p:sp>
      <p:cxnSp>
        <p:nvCxnSpPr>
          <p:cNvPr id="25" name="直接箭头连接符 24"/>
          <p:cNvCxnSpPr/>
          <p:nvPr>
            <p:custDataLst>
              <p:tags r:id="rId2"/>
            </p:custDataLst>
          </p:nvPr>
        </p:nvCxnSpPr>
        <p:spPr>
          <a:xfrm>
            <a:off x="3179139" y="4342428"/>
            <a:ext cx="1643074" cy="1588"/>
          </a:xfrm>
          <a:prstGeom prst="straightConnector1">
            <a:avLst/>
          </a:prstGeom>
          <a:ln w="28575">
            <a:solidFill>
              <a:schemeClr val="accent1"/>
            </a:solidFill>
            <a:prstDash val="sysDash"/>
            <a:tailEnd type="arrow"/>
          </a:ln>
        </p:spPr>
        <p:style>
          <a:lnRef idx="2">
            <a:schemeClr val="dk1"/>
          </a:lnRef>
          <a:fillRef idx="0">
            <a:schemeClr val="dk1"/>
          </a:fillRef>
          <a:effectRef idx="1">
            <a:schemeClr val="dk1"/>
          </a:effectRef>
          <a:fontRef idx="minor">
            <a:schemeClr val="tx1"/>
          </a:fontRef>
        </p:style>
      </p:cxnSp>
      <p:grpSp>
        <p:nvGrpSpPr>
          <p:cNvPr id="35" name="组合 34"/>
          <p:cNvGrpSpPr/>
          <p:nvPr/>
        </p:nvGrpSpPr>
        <p:grpSpPr>
          <a:xfrm>
            <a:off x="6054717" y="3380852"/>
            <a:ext cx="4266989" cy="666196"/>
            <a:chOff x="4234101" y="2805723"/>
            <a:chExt cx="4266989" cy="666196"/>
          </a:xfrm>
        </p:grpSpPr>
        <p:sp>
          <p:nvSpPr>
            <p:cNvPr id="28" name="TextBox 27"/>
            <p:cNvSpPr txBox="1"/>
            <p:nvPr/>
          </p:nvSpPr>
          <p:spPr>
            <a:xfrm>
              <a:off x="5643570" y="3071810"/>
              <a:ext cx="2857520" cy="398780"/>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求两条路径中求最小者</a:t>
              </a:r>
            </a:p>
          </p:txBody>
        </p:sp>
        <p:sp>
          <p:nvSpPr>
            <p:cNvPr id="32" name="右箭头 31"/>
            <p:cNvSpPr/>
            <p:nvPr>
              <p:custDataLst>
                <p:tags r:id="rId3"/>
              </p:custDataLst>
            </p:nvPr>
          </p:nvSpPr>
          <p:spPr>
            <a:xfrm>
              <a:off x="4234101" y="3162912"/>
              <a:ext cx="785818" cy="309007"/>
            </a:xfrm>
            <a:prstGeom prst="right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lt1"/>
                </a:solidFill>
              </a:endParaRPr>
            </a:p>
          </p:txBody>
        </p:sp>
        <p:sp>
          <p:nvSpPr>
            <p:cNvPr id="33" name="TextBox 32"/>
            <p:cNvSpPr txBox="1"/>
            <p:nvPr/>
          </p:nvSpPr>
          <p:spPr>
            <a:xfrm>
              <a:off x="4234101" y="2805723"/>
              <a:ext cx="714380" cy="368300"/>
            </a:xfrm>
            <a:prstGeom prst="rect">
              <a:avLst/>
            </a:prstGeom>
            <a:noFill/>
          </p:spPr>
          <p:txBody>
            <a:bodyPr wrap="square" rtlCol="0">
              <a:spAutoFit/>
            </a:bodyPr>
            <a:lstStyle/>
            <a:p>
              <a:r>
                <a:rPr lang="zh-CN" altLang="en-US">
                  <a:solidFill>
                    <a:srgbClr val="000000"/>
                  </a:solidFill>
                  <a:latin typeface="微软雅黑" panose="020B0503020204020204" charset="-122"/>
                  <a:ea typeface="微软雅黑" panose="020B0503020204020204" charset="-122"/>
                  <a:cs typeface="Consolas" panose="020B0609020204030204" pitchFamily="49" charset="0"/>
                </a:rPr>
                <a:t>比较</a:t>
              </a:r>
            </a:p>
          </p:txBody>
        </p:sp>
      </p:grpSp>
      <p:sp>
        <p:nvSpPr>
          <p:cNvPr id="26" name="TextBox 6"/>
          <p:cNvSpPr txBox="1"/>
          <p:nvPr/>
        </p:nvSpPr>
        <p:spPr>
          <a:xfrm>
            <a:off x="1123059" y="1389626"/>
            <a:ext cx="10262696" cy="1322070"/>
          </a:xfrm>
          <a:prstGeom prst="rect">
            <a:avLst/>
          </a:prstGeom>
        </p:spPr>
        <p:txBody>
          <a:bodyPr wrap="square">
            <a:spAutoFit/>
          </a:bodyPr>
          <a:lstStyle>
            <a:defPPr>
              <a:defRPr lang="zh-CN"/>
            </a:defPPr>
            <a:lvl1pPr>
              <a:lnSpc>
                <a:spcPct val="100000"/>
              </a:lnSpc>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nSpc>
                <a:spcPct val="200000"/>
              </a:lnSpc>
            </a:pPr>
            <a:r>
              <a:rPr lang="zh-CN" altLang="en-US">
                <a:solidFill>
                  <a:srgbClr val="000000"/>
                </a:solidFill>
                <a:latin typeface="微软雅黑" panose="020B0503020204020204" charset="-122"/>
                <a:ea typeface="微软雅黑" panose="020B0503020204020204" charset="-122"/>
              </a:rPr>
              <a:t> （</a:t>
            </a:r>
            <a:r>
              <a:rPr lang="en-US" altLang="zh-CN">
                <a:solidFill>
                  <a:srgbClr val="000000"/>
                </a:solidFill>
                <a:latin typeface="微软雅黑" panose="020B0503020204020204" charset="-122"/>
                <a:ea typeface="微软雅黑" panose="020B0503020204020204" charset="-122"/>
              </a:rPr>
              <a:t>3</a:t>
            </a:r>
            <a:r>
              <a:rPr lang="zh-CN" altLang="en-US">
                <a:solidFill>
                  <a:srgbClr val="000000"/>
                </a:solidFill>
                <a:latin typeface="微软雅黑" panose="020B0503020204020204" charset="-122"/>
                <a:ea typeface="微软雅黑" panose="020B0503020204020204" charset="-122"/>
              </a:rPr>
              <a:t>）以顶点</a:t>
            </a:r>
            <a:r>
              <a:rPr lang="en-US" altLang="zh-CN">
                <a:solidFill>
                  <a:srgbClr val="000000"/>
                </a:solidFill>
                <a:latin typeface="微软雅黑" panose="020B0503020204020204" charset="-122"/>
                <a:ea typeface="微软雅黑" panose="020B0503020204020204" charset="-122"/>
              </a:rPr>
              <a:t>u</a:t>
            </a:r>
            <a:r>
              <a:rPr lang="zh-CN" altLang="en-US">
                <a:solidFill>
                  <a:srgbClr val="000000"/>
                </a:solidFill>
                <a:latin typeface="微软雅黑" panose="020B0503020204020204" charset="-122"/>
                <a:ea typeface="微软雅黑" panose="020B0503020204020204" charset="-122"/>
              </a:rPr>
              <a:t>为新考虑的中间点，修改顶点</a:t>
            </a:r>
            <a:r>
              <a:rPr lang="en-US" altLang="zh-CN">
                <a:solidFill>
                  <a:srgbClr val="000000"/>
                </a:solidFill>
                <a:latin typeface="微软雅黑" panose="020B0503020204020204" charset="-122"/>
                <a:ea typeface="微软雅黑" panose="020B0503020204020204" charset="-122"/>
              </a:rPr>
              <a:t>u</a:t>
            </a:r>
            <a:r>
              <a:rPr lang="zh-CN" altLang="en-US">
                <a:solidFill>
                  <a:srgbClr val="000000"/>
                </a:solidFill>
                <a:latin typeface="微软雅黑" panose="020B0503020204020204" charset="-122"/>
                <a:ea typeface="微软雅黑" panose="020B0503020204020204" charset="-122"/>
              </a:rPr>
              <a:t>的出边邻接点</a:t>
            </a:r>
            <a:r>
              <a:rPr lang="en-US" altLang="zh-CN">
                <a:solidFill>
                  <a:srgbClr val="000000"/>
                </a:solidFill>
                <a:latin typeface="微软雅黑" panose="020B0503020204020204" charset="-122"/>
                <a:ea typeface="微软雅黑" panose="020B0503020204020204" charset="-122"/>
              </a:rPr>
              <a:t>j</a:t>
            </a:r>
            <a:r>
              <a:rPr lang="zh-CN" altLang="en-US">
                <a:solidFill>
                  <a:srgbClr val="000000"/>
                </a:solidFill>
                <a:latin typeface="微软雅黑" panose="020B0503020204020204" charset="-122"/>
                <a:ea typeface="微软雅黑" panose="020B0503020204020204" charset="-122"/>
              </a:rPr>
              <a:t>的最短路径长度，此时源点</a:t>
            </a:r>
            <a:r>
              <a:rPr lang="en-US" altLang="zh-CN">
                <a:solidFill>
                  <a:srgbClr val="000000"/>
                </a:solidFill>
                <a:latin typeface="微软雅黑" panose="020B0503020204020204" charset="-122"/>
                <a:ea typeface="微软雅黑" panose="020B0503020204020204" charset="-122"/>
              </a:rPr>
              <a:t>v</a:t>
            </a:r>
            <a:r>
              <a:rPr lang="zh-CN" altLang="en-US">
                <a:solidFill>
                  <a:srgbClr val="000000"/>
                </a:solidFill>
                <a:latin typeface="微软雅黑" panose="020B0503020204020204" charset="-122"/>
                <a:ea typeface="微软雅黑" panose="020B0503020204020204" charset="-122"/>
              </a:rPr>
              <a:t>到顶点</a:t>
            </a:r>
            <a:r>
              <a:rPr lang="en-US" altLang="zh-CN">
                <a:solidFill>
                  <a:srgbClr val="000000"/>
                </a:solidFill>
                <a:latin typeface="微软雅黑" panose="020B0503020204020204" charset="-122"/>
                <a:ea typeface="微软雅黑" panose="020B0503020204020204" charset="-122"/>
              </a:rPr>
              <a:t>j</a:t>
            </a:r>
            <a:r>
              <a:rPr lang="zh-CN" altLang="en-US">
                <a:solidFill>
                  <a:srgbClr val="000000"/>
                </a:solidFill>
                <a:latin typeface="微软雅黑" panose="020B0503020204020204" charset="-122"/>
                <a:ea typeface="微软雅黑" panose="020B0503020204020204" charset="-122"/>
              </a:rPr>
              <a:t>的最短路径有两条，即一条经过顶点</a:t>
            </a:r>
            <a:r>
              <a:rPr lang="en-US" altLang="zh-CN">
                <a:solidFill>
                  <a:srgbClr val="000000"/>
                </a:solidFill>
                <a:latin typeface="微软雅黑" panose="020B0503020204020204" charset="-122"/>
                <a:ea typeface="微软雅黑" panose="020B0503020204020204" charset="-122"/>
              </a:rPr>
              <a:t>u</a:t>
            </a:r>
            <a:r>
              <a:rPr lang="zh-CN" altLang="en-US">
                <a:solidFill>
                  <a:srgbClr val="000000"/>
                </a:solidFill>
                <a:latin typeface="微软雅黑" panose="020B0503020204020204" charset="-122"/>
                <a:ea typeface="微软雅黑" panose="020B0503020204020204" charset="-122"/>
              </a:rPr>
              <a:t>，一条不经过顶点</a:t>
            </a:r>
            <a:r>
              <a:rPr lang="en-US" altLang="zh-CN">
                <a:solidFill>
                  <a:srgbClr val="000000"/>
                </a:solidFill>
                <a:latin typeface="微软雅黑" panose="020B0503020204020204" charset="-122"/>
                <a:ea typeface="微软雅黑" panose="020B0503020204020204" charset="-122"/>
              </a:rPr>
              <a:t>u</a:t>
            </a:r>
            <a:r>
              <a:rPr lang="zh-CN" altLang="en-US">
                <a:solidFill>
                  <a:srgbClr val="000000"/>
                </a:solidFill>
                <a:latin typeface="微软雅黑" panose="020B0503020204020204" charset="-122"/>
                <a:ea typeface="微软雅黑" panose="020B0503020204020204" charset="-122"/>
              </a:rPr>
              <a:t>：</a:t>
            </a:r>
          </a:p>
        </p:txBody>
      </p:sp>
      <p:sp>
        <p:nvSpPr>
          <p:cNvPr id="30" name="文本框 29"/>
          <p:cNvSpPr txBox="1"/>
          <p:nvPr/>
        </p:nvSpPr>
        <p:spPr>
          <a:xfrm>
            <a:off x="1073369" y="144242"/>
            <a:ext cx="1922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7.6 </a:t>
            </a:r>
            <a:r>
              <a:rPr lang="zh-CN" altLang="en-US" sz="2400">
                <a:solidFill>
                  <a:schemeClr val="accent1"/>
                </a:solidFill>
                <a:latin typeface="微软雅黑" panose="020B0503020204020204" charset="-122"/>
                <a:ea typeface="微软雅黑" panose="020B0503020204020204" charset="-122"/>
                <a:cs typeface="Arial" panose="020B0604020202020204"/>
              </a:rPr>
              <a:t>最短路径</a:t>
            </a:r>
          </a:p>
        </p:txBody>
      </p:sp>
      <p:sp>
        <p:nvSpPr>
          <p:cNvPr id="31"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7.6.2 </a:t>
            </a:r>
            <a:r>
              <a:rPr lang="zh-CN" altLang="en-US">
                <a:solidFill>
                  <a:srgbClr val="000000"/>
                </a:solidFill>
                <a:latin typeface="微软雅黑" panose="020B0503020204020204" charset="-122"/>
                <a:ea typeface="微软雅黑" panose="020B0503020204020204" charset="-122"/>
              </a:rPr>
              <a:t>狄克斯特拉算法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0-#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strips(upRight)">
                                      <p:cBhvr>
                                        <p:cTn id="25" dur="500"/>
                                        <p:tgtEl>
                                          <p:spTgt spid="23"/>
                                        </p:tgtEl>
                                      </p:cBhvr>
                                    </p:animEffect>
                                  </p:childTnLst>
                                </p:cTn>
                              </p:par>
                            </p:childTnLst>
                          </p:cTn>
                        </p:par>
                        <p:par>
                          <p:cTn id="26" fill="hold">
                            <p:stCondLst>
                              <p:cond delay="500"/>
                            </p:stCondLst>
                            <p:childTnLst>
                              <p:par>
                                <p:cTn id="27" presetID="18" presetClass="entr" presetSubtype="3" fill="hold"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strips(upRight)">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3" grpId="0" bldLvl="0" animBg="1"/>
      <p:bldP spid="26" grpId="0"/>
      <p:bldP spid="30" grpId="0"/>
      <p:bldP spid="31" grpId="0"/>
    </p:bldLst>
  </p:timing>
</p:sld>
</file>

<file path=ppt/tags/tag1.xml><?xml version="1.0" encoding="utf-8"?>
<p:tagLst xmlns:a="http://schemas.openxmlformats.org/drawingml/2006/main" xmlns:r="http://schemas.openxmlformats.org/officeDocument/2006/relationships" xmlns:p="http://schemas.openxmlformats.org/presentationml/2006/main">
  <p:tag name="FULLTEXTBEAUTIFYED" val="1"/>
  <p:tag name="COMMONDATA" val="eyJoZGlkIjoiMDY2MjQwNzI0OTM0YTU2NzllMzQyZjJkMjRkOWNhZjQifQ=="/>
</p:tagLst>
</file>

<file path=ppt/tags/tag1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0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0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0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0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10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0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0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0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0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6"/>
  <p:tag name="KSO_WM_UNIT_LINE_FILL_TYPE" val="2"/>
</p:tagLst>
</file>

<file path=ppt/tags/tag11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1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12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12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2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2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2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2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2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13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4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4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4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14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4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4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4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4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4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4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1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5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5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5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5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5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5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15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5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15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15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6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16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16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6"/>
  <p:tag name="KSO_WM_UNIT_LINE_FILL_TYPE" val="2"/>
</p:tagLst>
</file>

<file path=ppt/tags/tag16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Lst>
</file>

<file path=ppt/tags/tag16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16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16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16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16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16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1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17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17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Lst>
</file>

<file path=ppt/tags/tag172.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17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Lst>
</file>

<file path=ppt/tags/tag17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Lst>
</file>

<file path=ppt/tags/tag17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17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7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78.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179.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1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18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18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8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18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6"/>
  <p:tag name="KSO_WM_UNIT_LINE_FILL_TYPE" val="2"/>
</p:tagLst>
</file>

<file path=ppt/tags/tag187.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18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8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19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9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19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194.xml><?xml version="1.0" encoding="utf-8"?>
<p:tagLst xmlns:a="http://schemas.openxmlformats.org/drawingml/2006/main" xmlns:r="http://schemas.openxmlformats.org/officeDocument/2006/relationships" xmlns:p="http://schemas.openxmlformats.org/presentationml/2006/main">
  <p:tag name="KSO_WM_UNIT_LINE_FORE_SCHEMECOLOR_INDEX_BRIGHTNESS" val="-0.9"/>
  <p:tag name="KSO_WM_UNIT_LINE_FORE_SCHEMECOLOR_INDEX" val="16"/>
  <p:tag name="KSO_WM_UNIT_LINE_FILL_TYPE" val="2"/>
</p:tagLst>
</file>

<file path=ppt/tags/tag19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9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19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19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9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2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0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0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0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0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0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20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20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20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0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0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Lst>
</file>

<file path=ppt/tags/tag21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21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21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1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21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1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1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1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Lst>
</file>

<file path=ppt/tags/tag22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2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2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2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2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2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2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2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2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14"/>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23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3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3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3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3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3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3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3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3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3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4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4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24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4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14"/>
  <p:tag name="KSO_WM_UNIT_TEXT_FILL_TYPE" val="1"/>
</p:tagLst>
</file>

<file path=ppt/tags/tag24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4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4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4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4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5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5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5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5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5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5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25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5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5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14"/>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6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6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6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6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6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6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6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6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6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6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Lst>
</file>

<file path=ppt/tags/tag27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7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7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7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14"/>
  <p:tag name="KSO_WM_UNIT_TEXT_FILL_TYPE" val="1"/>
</p:tagLst>
</file>

<file path=ppt/tags/tag27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7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7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7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7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7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Lst>
</file>

<file path=ppt/tags/tag28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8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8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28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28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5.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8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28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9.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29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1.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Lst>
</file>

<file path=ppt/tags/tag29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9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9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0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0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0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1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1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1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1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1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1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1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17.xml><?xml version="1.0" encoding="utf-8"?>
<p:tagLst xmlns:a="http://schemas.openxmlformats.org/drawingml/2006/main" xmlns:r="http://schemas.openxmlformats.org/officeDocument/2006/relationships" xmlns:p="http://schemas.openxmlformats.org/presentationml/2006/main">
  <p:tag name="KSO_WM_UNIT_TEXT_FORE_SCHEMECOLOR_INDEX_BRIGHTNESS" val="0"/>
  <p:tag name="KSO_WM_UNIT_TEXT_FORE_SCHEMECOLOR_INDEX" val="8"/>
  <p:tag name="KSO_WM_UNIT_TEXT_LINE_FILL_TYPE" val="2"/>
</p:tagLst>
</file>

<file path=ppt/tags/tag31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19.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3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3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21.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32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13"/>
  <p:tag name="KSO_WM_UNIT_TEXT_FILL_TYPE" val="1"/>
</p:tagLst>
</file>

<file path=ppt/tags/tag32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13"/>
  <p:tag name="KSO_WM_UNIT_TEXT_FILL_TYPE" val="1"/>
</p:tagLst>
</file>

<file path=ppt/tags/tag32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2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 name="KSO_WM_UNIT_TEXT_FILL_FORE_SCHEMECOLOR_INDEX_BRIGHTNESS" val="0"/>
  <p:tag name="KSO_WM_UNIT_TEXT_FILL_FORE_SCHEMECOLOR_INDEX" val="13"/>
  <p:tag name="KSO_WM_UNIT_TEXT_FILL_TYPE" val="1"/>
</p:tagLst>
</file>

<file path=ppt/tags/tag32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2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UNIT_TEXT_FORE_SCHEMECOLOR_INDEX_BRIGHTNESS" val="0"/>
  <p:tag name="KSO_WM_UNIT_TEXT_FORE_SCHEMECOLOR_INDEX" val="8"/>
  <p:tag name="KSO_WM_UNIT_TEXT_LINE_FILL_TYPE" val="2"/>
</p:tagLst>
</file>

<file path=ppt/tags/tag32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30.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33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3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3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33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3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3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3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3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3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34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4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4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4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4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4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4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4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4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4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3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4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4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5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5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5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6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6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6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7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7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7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7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7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7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7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8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8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8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8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8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8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8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8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8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9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9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9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9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9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9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9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9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9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9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5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26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7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28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29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30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3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32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33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7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34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35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36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37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38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39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40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4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42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43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8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44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45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46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47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2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3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4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5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6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9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7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8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9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10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1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12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13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14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15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0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2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3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4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3782</Words>
  <Application>Microsoft Office PowerPoint</Application>
  <PresentationFormat>宽屏</PresentationFormat>
  <Paragraphs>885</Paragraphs>
  <Slides>47</Slides>
  <Notes>0</Notes>
  <HiddenSlides>0</HiddenSlides>
  <MMClips>0</MMClips>
  <ScaleCrop>false</ScaleCrop>
  <HeadingPairs>
    <vt:vector size="8" baseType="variant">
      <vt:variant>
        <vt:lpstr>已用的字体</vt:lpstr>
      </vt:variant>
      <vt:variant>
        <vt:i4>9</vt:i4>
      </vt:variant>
      <vt:variant>
        <vt:lpstr>主题</vt:lpstr>
      </vt:variant>
      <vt:variant>
        <vt:i4>48</vt:i4>
      </vt:variant>
      <vt:variant>
        <vt:lpstr>嵌入 OLE 服务器</vt:lpstr>
      </vt:variant>
      <vt:variant>
        <vt:i4>1</vt:i4>
      </vt:variant>
      <vt:variant>
        <vt:lpstr>幻灯片标题</vt:lpstr>
      </vt:variant>
      <vt:variant>
        <vt:i4>47</vt:i4>
      </vt:variant>
    </vt:vector>
  </HeadingPairs>
  <TitlesOfParts>
    <vt:vector size="105" baseType="lpstr">
      <vt:lpstr>等线</vt:lpstr>
      <vt:lpstr>等线 Light</vt:lpstr>
      <vt:lpstr>楷体</vt:lpstr>
      <vt:lpstr>微软雅黑</vt:lpstr>
      <vt:lpstr>Arial</vt:lpstr>
      <vt:lpstr>Calibri</vt:lpstr>
      <vt:lpstr>Consolas</vt:lpstr>
      <vt:lpstr>Symbol</vt:lpstr>
      <vt:lpstr>Wingdings</vt:lpstr>
      <vt:lpstr>Office 主题​​</vt:lpstr>
      <vt:lpstr>17_Office 主题​​</vt:lpstr>
      <vt:lpstr>18_Office 主题​​</vt:lpstr>
      <vt:lpstr>19_Office 主题​​</vt:lpstr>
      <vt:lpstr>20_Office 主题​​</vt:lpstr>
      <vt:lpstr>21_Office 主题​​</vt:lpstr>
      <vt:lpstr>22_Office 主题​​</vt:lpstr>
      <vt:lpstr>23_Office 主题​​</vt:lpstr>
      <vt:lpstr>24_Office 主题​​</vt:lpstr>
      <vt:lpstr>25_Office 主题​​</vt:lpstr>
      <vt:lpstr>26_Office 主题​​</vt:lpstr>
      <vt:lpstr>27_Office 主题​​</vt:lpstr>
      <vt:lpstr>28_Office 主题​​</vt:lpstr>
      <vt:lpstr>29_Office 主题​​</vt:lpstr>
      <vt:lpstr>30_Office 主题​​</vt:lpstr>
      <vt:lpstr>31_Office 主题​​</vt:lpstr>
      <vt:lpstr>16_Office 主题​​</vt:lpstr>
      <vt:lpstr>32_Office 主题​​</vt:lpstr>
      <vt:lpstr>33_Office 主题​​</vt:lpstr>
      <vt:lpstr>34_Office 主题​​</vt:lpstr>
      <vt:lpstr>35_Office 主题​​</vt:lpstr>
      <vt:lpstr>36_Office 主题​​</vt:lpstr>
      <vt:lpstr>37_Office 主题​​</vt:lpstr>
      <vt:lpstr>38_Office 主题​​</vt:lpstr>
      <vt:lpstr>39_Office 主题​​</vt:lpstr>
      <vt:lpstr>40_Office 主题​​</vt:lpstr>
      <vt:lpstr>41_Office 主题​​</vt:lpstr>
      <vt:lpstr>42_Office 主题​​</vt:lpstr>
      <vt:lpstr>43_Office 主题​​</vt:lpstr>
      <vt:lpstr>44_Office 主题​​</vt:lpstr>
      <vt:lpstr>45_Office 主题​​</vt:lpstr>
      <vt:lpstr>46_Office 主题​​</vt:lpstr>
      <vt:lpstr>47_Office 主题​​</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 美玉</dc:creator>
  <cp:lastModifiedBy>Shi Zhendong</cp:lastModifiedBy>
  <cp:revision>789</cp:revision>
  <dcterms:created xsi:type="dcterms:W3CDTF">2022-08-16T12:32:00Z</dcterms:created>
  <dcterms:modified xsi:type="dcterms:W3CDTF">2024-05-23T07:37:45Z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7354814868034224BA8B2D7260025D8C</vt:lpwstr>
  </property>
  <property fmtid="{D5CDD505-2E9C-101B-9397-08002B2CF9AE}" pid="3" name="KSOProductBuildVer">
    <vt:lpwstr>2052-11.1.0.12302</vt:lpwstr>
  </property>
</Properties>
</file>