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  <p:sldMasterId id="2147483816" r:id="rId15"/>
    <p:sldMasterId id="2147483828" r:id="rId16"/>
    <p:sldMasterId id="2147483840" r:id="rId17"/>
    <p:sldMasterId id="2147483852" r:id="rId18"/>
    <p:sldMasterId id="2147483864" r:id="rId19"/>
    <p:sldMasterId id="2147483876" r:id="rId20"/>
    <p:sldMasterId id="2147483888" r:id="rId21"/>
    <p:sldMasterId id="2147483900" r:id="rId22"/>
    <p:sldMasterId id="2147483912" r:id="rId23"/>
    <p:sldMasterId id="2147483924" r:id="rId24"/>
  </p:sldMasterIdLst>
  <p:notesMasterIdLst>
    <p:notesMasterId r:id="rId49"/>
  </p:notesMasterIdLst>
  <p:sldIdLst>
    <p:sldId id="1040" r:id="rId25"/>
    <p:sldId id="1041" r:id="rId26"/>
    <p:sldId id="1042" r:id="rId27"/>
    <p:sldId id="1043" r:id="rId28"/>
    <p:sldId id="1044" r:id="rId29"/>
    <p:sldId id="1045" r:id="rId30"/>
    <p:sldId id="1046" r:id="rId31"/>
    <p:sldId id="1047" r:id="rId32"/>
    <p:sldId id="1048" r:id="rId33"/>
    <p:sldId id="1049" r:id="rId34"/>
    <p:sldId id="1050" r:id="rId35"/>
    <p:sldId id="1063" r:id="rId36"/>
    <p:sldId id="1051" r:id="rId37"/>
    <p:sldId id="1052" r:id="rId38"/>
    <p:sldId id="1053" r:id="rId39"/>
    <p:sldId id="1054" r:id="rId40"/>
    <p:sldId id="1055" r:id="rId41"/>
    <p:sldId id="1056" r:id="rId42"/>
    <p:sldId id="1057" r:id="rId43"/>
    <p:sldId id="1058" r:id="rId44"/>
    <p:sldId id="1059" r:id="rId45"/>
    <p:sldId id="1060" r:id="rId46"/>
    <p:sldId id="1061" r:id="rId47"/>
    <p:sldId id="1062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262E"/>
    <a:srgbClr val="525252"/>
    <a:srgbClr val="CD5158"/>
    <a:srgbClr val="006600"/>
    <a:srgbClr val="D42A2A"/>
    <a:srgbClr val="E94A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045" autoAdjust="0"/>
  </p:normalViewPr>
  <p:slideViewPr>
    <p:cSldViewPr snapToGrid="0">
      <p:cViewPr varScale="1">
        <p:scale>
          <a:sx n="148" d="100"/>
          <a:sy n="148" d="100"/>
        </p:scale>
        <p:origin x="3090" y="18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tags" Target="tags/tag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C97F-4440-4C53-AE11-1F299AECDFDA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901E9-2F0F-456F-B419-39381F263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rgbClr val="C0262E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rgbClr val="C026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12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9.jpeg"/><Relationship Id="rId2" Type="http://schemas.openxmlformats.org/officeDocument/2006/relationships/tags" Target="../tags/tag42.xml"/><Relationship Id="rId16" Type="http://schemas.openxmlformats.org/officeDocument/2006/relationships/slideLayout" Target="../slideLayouts/slideLayout123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1.tmp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slideLayout" Target="../slideLayouts/slideLayout128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2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139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12.jpe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50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2" Type="http://schemas.openxmlformats.org/officeDocument/2006/relationships/tags" Target="../tags/tag89.xml"/><Relationship Id="rId16" Type="http://schemas.openxmlformats.org/officeDocument/2006/relationships/image" Target="../media/image8.jpe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slideLayout" Target="../slideLayouts/slideLayout17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image" Target="../media/image7.jpeg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slideLayout" Target="../slideLayouts/slideLayout183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image" Target="../media/image9.jpe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slideLayout" Target="../slideLayouts/slideLayout194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image" Target="../media/image12.jpe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slideLayout" Target="../slideLayouts/slideLayout205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image" Target="../media/image8.jpe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slideLayout" Target="../slideLayouts/slideLayout21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image" Target="../media/image14.jpeg"/><Relationship Id="rId2" Type="http://schemas.openxmlformats.org/officeDocument/2006/relationships/tags" Target="../tags/tag167.xml"/><Relationship Id="rId16" Type="http://schemas.openxmlformats.org/officeDocument/2006/relationships/slideLayout" Target="../slideLayouts/slideLayout22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image" Target="../media/image15.jpeg"/><Relationship Id="rId2" Type="http://schemas.openxmlformats.org/officeDocument/2006/relationships/tags" Target="../tags/tag182.xml"/><Relationship Id="rId16" Type="http://schemas.openxmlformats.org/officeDocument/2006/relationships/slideLayout" Target="../slideLayouts/slideLayout238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2" Type="http://schemas.openxmlformats.org/officeDocument/2006/relationships/tags" Target="../tags/tag197.xml"/><Relationship Id="rId16" Type="http://schemas.openxmlformats.org/officeDocument/2006/relationships/image" Target="../media/image8.jpeg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5" Type="http://schemas.openxmlformats.org/officeDocument/2006/relationships/slideLayout" Target="../slideLayouts/slideLayout249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55.xml"/><Relationship Id="rId1" Type="http://schemas.openxmlformats.org/officeDocument/2006/relationships/tags" Target="../tags/tag210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51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image" Target="../media/image7.jpeg"/><Relationship Id="rId2" Type="http://schemas.openxmlformats.org/officeDocument/2006/relationships/tags" Target="../tags/tag23.xml"/><Relationship Id="rId16" Type="http://schemas.openxmlformats.org/officeDocument/2006/relationships/slideLayout" Target="../slideLayouts/slideLayout79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/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rgbClr val="C0262E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/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rgbClr val="C0262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06140" y="4330702"/>
            <a:ext cx="35797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章  图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344"/>
            <a:ext cx="3367088" cy="4648200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3367088" y="1566564"/>
            <a:ext cx="8477582" cy="4678680"/>
          </a:xfrm>
          <a:prstGeom prst="rect">
            <a:avLst/>
          </a:prstGeom>
          <a:noFill/>
          <a:ln w="38100">
            <a:solidFill>
              <a:schemeClr val="dk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若用一个带权有向图（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DAG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）描述工程的预计进度，以顶点表示事件，有向边表示活动，边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的权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c(e)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表示完成活动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所需的时间（比如天数），或者说活动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持续时间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/>
              </a:rPr>
              <a:t>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AOE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Activity On Edge Network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通常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AOE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中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只有一个入度为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的顶点，称为源点，和一个出度为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的顶点，称为汇点。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AOE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网中，从源点到汇点的所有路径中，具有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最大路径长度的路径称为关键路径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。完成整个工程的最短时间就是网中关键路径的长度。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关键路径上的活动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关键活动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，或者说关键路径是由关键活动构成的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只要找出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AOE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网中的全部关键活动，也就找到了全部关键路径了。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37" y="870839"/>
            <a:ext cx="3081752" cy="330858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196919" y="1453561"/>
            <a:ext cx="5572164" cy="2143140"/>
            <a:chOff x="1000100" y="2714620"/>
            <a:chExt cx="5572164" cy="2143140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7" name="椭圆 6"/>
            <p:cNvSpPr/>
            <p:nvPr>
              <p:custDataLst>
                <p:tags r:id="rId3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椭圆 8"/>
            <p:cNvSpPr/>
            <p:nvPr>
              <p:custDataLst>
                <p:tags r:id="rId5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>
              <p:custDataLst>
                <p:tags r:id="rId6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17" name="椭圆 16"/>
            <p:cNvSpPr/>
            <p:nvPr>
              <p:custDataLst>
                <p:tags r:id="rId8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8" name="椭圆 17"/>
            <p:cNvSpPr/>
            <p:nvPr>
              <p:custDataLst>
                <p:tags r:id="rId9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19" name="椭圆 18"/>
            <p:cNvSpPr/>
            <p:nvPr>
              <p:custDataLst>
                <p:tags r:id="rId10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0" name="椭圆 19"/>
            <p:cNvSpPr/>
            <p:nvPr>
              <p:custDataLst>
                <p:tags r:id="rId11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21" name="椭圆 20"/>
            <p:cNvSpPr/>
            <p:nvPr>
              <p:custDataLst>
                <p:tags r:id="rId12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>
              <p:custDataLst>
                <p:tags r:id="rId14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>
              <p:custDataLst>
                <p:tags r:id="rId15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37" name="TextBox 36"/>
          <p:cNvSpPr txBox="1"/>
          <p:nvPr>
            <p:custDataLst>
              <p:tags r:id="rId1"/>
            </p:custDataLst>
          </p:nvPr>
        </p:nvSpPr>
        <p:spPr>
          <a:xfrm>
            <a:off x="1073368" y="4160745"/>
            <a:ext cx="10397271" cy="2292985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  <a:defRPr sz="2000" b="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源点：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汇点：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关键路径：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 → B → E → F → I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A → B → E → G → I</a:t>
            </a:r>
          </a:p>
          <a:p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关键活动：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 B E F G I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690666-943A-D27C-EABF-FA4AF5D4D13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图中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AOE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网的管家您路径长度为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D69271-760E-7C3A-E012-B8FD7DC5C4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B540B-0EED-34AB-9C47-B2E9555B0F8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6B351F-1B25-F9EE-979C-EA9E85EC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" y="2520943"/>
            <a:ext cx="5394872" cy="212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66B19097-D36D-6560-9904-D249AE07979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D9C22BC-77D7-D54F-DF00-495FD40FF1B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7F4D05F0-6C53-9B14-ABB6-E5172AC6E8B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5B6372A-6585-0D4E-26E0-A5E4B510599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66AFF45E-FC24-B914-C07D-90E025CB496C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64A7876-49A8-B2CC-2AAD-5AA09481CBAD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829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980" y="3161755"/>
            <a:ext cx="3375033" cy="3513417"/>
          </a:xfrm>
          <a:prstGeom prst="rect">
            <a:avLst/>
          </a:prstGeom>
        </p:spPr>
      </p:pic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017856" y="1479975"/>
            <a:ext cx="10157213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）事件的最早开始和最迟开始时间</a:t>
            </a:r>
          </a:p>
          <a:p>
            <a:pPr>
              <a:lnSpc>
                <a:spcPts val="26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事件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的最早开始时间：规定源点事件的最早开始时间为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。定义图中任一事件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的最早开始时间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等于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x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y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z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到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所有路径长度的最大值： </a:t>
            </a:r>
          </a:p>
        </p:txBody>
      </p:sp>
      <p:sp>
        <p:nvSpPr>
          <p:cNvPr id="8602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03740" y="2858283"/>
            <a:ext cx="7531125" cy="121031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(v)=0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　　				     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为源点时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(v)=MAX{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(x)+a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(y)+b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(z)+c}	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否则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687516" y="4199326"/>
            <a:ext cx="7135806" cy="2592388"/>
            <a:chOff x="611188" y="3860800"/>
            <a:chExt cx="7135806" cy="2592388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103556" cy="860425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这是为什么源点要唯一！</a:t>
              </a:r>
            </a:p>
          </p:txBody>
        </p:sp>
        <p:sp>
          <p:nvSpPr>
            <p:cNvPr id="87063" name="Oval 2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C0262E"/>
              </a:solidFill>
              <a:prstDash val="dash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pPr algn="l"/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Group 21"/>
            <p:cNvGrpSpPr/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  <a:gs pos="0">
                    <a:srgbClr val="3B3E4D">
                      <a:lumMod val="90000"/>
                      <a:lumOff val="10000"/>
                    </a:srgbClr>
                  </a:gs>
                  <a:gs pos="50000">
                    <a:srgbClr val="3B3E4D">
                      <a:lumMod val="95000"/>
                      <a:lumOff val="5000"/>
                    </a:srgbClr>
                  </a:gs>
                  <a:gs pos="100000">
                    <a:srgbClr val="3B3E4D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4"/>
                </a:solidFill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  <a:gs pos="0">
                    <a:srgbClr val="3B3E4D">
                      <a:lumMod val="90000"/>
                      <a:lumOff val="10000"/>
                    </a:srgbClr>
                  </a:gs>
                  <a:gs pos="50000">
                    <a:srgbClr val="3B3E4D">
                      <a:lumMod val="95000"/>
                      <a:lumOff val="5000"/>
                    </a:srgbClr>
                  </a:gs>
                  <a:gs pos="100000">
                    <a:srgbClr val="3B3E4D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4"/>
                </a:solidFill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  <a:gs pos="0">
                    <a:srgbClr val="3B3E4D">
                      <a:lumMod val="90000"/>
                      <a:lumOff val="10000"/>
                    </a:srgbClr>
                  </a:gs>
                  <a:gs pos="50000">
                    <a:srgbClr val="3B3E4D">
                      <a:lumMod val="95000"/>
                      <a:lumOff val="5000"/>
                    </a:srgbClr>
                  </a:gs>
                  <a:gs pos="100000">
                    <a:srgbClr val="3B3E4D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4"/>
                </a:solidFill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gradFill>
                <a:gsLst>
                  <a:gs pos="0">
                    <a:schemeClr val="accent4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4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4">
                      <a:lumMod val="105000"/>
                      <a:satMod val="109000"/>
                      <a:tint val="81000"/>
                    </a:schemeClr>
                  </a:gs>
                  <a:gs pos="0">
                    <a:srgbClr val="3B3E4D">
                      <a:lumMod val="90000"/>
                      <a:lumOff val="10000"/>
                    </a:srgbClr>
                  </a:gs>
                  <a:gs pos="50000">
                    <a:srgbClr val="3B3E4D">
                      <a:lumMod val="95000"/>
                      <a:lumOff val="5000"/>
                    </a:srgbClr>
                  </a:gs>
                  <a:gs pos="100000">
                    <a:srgbClr val="3B3E4D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4"/>
                </a:solidFill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dirty="0" err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ee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(</a:t>
                </a:r>
                <a:r>
                  <a:rPr lang="en-US" altLang="zh-CN" sz="1600" i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v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y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z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>
              <p:custDataLst>
                <p:tags r:id="rId3"/>
              </p:custDataLst>
            </p:nvPr>
          </p:nvSpPr>
          <p:spPr>
            <a:xfrm>
              <a:off x="2628901" y="5971593"/>
              <a:ext cx="1643074" cy="142876"/>
            </a:xfrm>
            <a:prstGeom prst="rightArrow">
              <a:avLst/>
            </a:prstGeom>
            <a:gradFill>
              <a:gsLst>
                <a:gs pos="0">
                  <a:srgbClr val="C0262E"/>
                </a:gs>
                <a:gs pos="100000">
                  <a:srgbClr val="CD5158"/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56" y="978089"/>
            <a:ext cx="257176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000" spc="50">
                <a:ln w="11430"/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求关键路径的过程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ldLvl="0" animBg="1"/>
      <p:bldP spid="86020" grpId="0" bldLvl="0" animBg="1"/>
      <p:bldP spid="2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卡通人物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" y="3279200"/>
            <a:ext cx="3375033" cy="3513417"/>
          </a:xfrm>
          <a:prstGeom prst="rect">
            <a:avLst/>
          </a:prstGeom>
        </p:spPr>
      </p:pic>
      <p:sp>
        <p:nvSpPr>
          <p:cNvPr id="155665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72816" y="2341555"/>
            <a:ext cx="7500990" cy="121031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le(v)=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ee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(v)				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为汇点时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le(v)=MIN{le(x)-a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le(y)-b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le(z)-c}	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否则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4107186" y="3883384"/>
            <a:ext cx="7034232" cy="2592387"/>
            <a:chOff x="395288" y="3500438"/>
            <a:chExt cx="7034232" cy="2592387"/>
          </a:xfrm>
        </p:grpSpPr>
        <p:sp>
          <p:nvSpPr>
            <p:cNvPr id="155667" name="Oval 1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C0262E"/>
              </a:solidFill>
              <a:prstDash val="dash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grpSp>
          <p:nvGrpSpPr>
            <p:cNvPr id="3" name="Group 16"/>
            <p:cNvGrpSpPr/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  <a:gs pos="0">
                    <a:srgbClr val="C30000">
                      <a:lumMod val="90000"/>
                      <a:lumOff val="10000"/>
                    </a:srgbClr>
                  </a:gs>
                  <a:gs pos="50000">
                    <a:srgbClr val="C30000">
                      <a:lumMod val="95000"/>
                      <a:lumOff val="5000"/>
                    </a:srgbClr>
                  </a:gs>
                  <a:gs pos="100000">
                    <a:srgbClr val="C30000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3"/>
                </a:solidFill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  <a:gs pos="0">
                    <a:srgbClr val="C30000">
                      <a:lumMod val="90000"/>
                      <a:lumOff val="10000"/>
                    </a:srgbClr>
                  </a:gs>
                  <a:gs pos="50000">
                    <a:srgbClr val="C30000">
                      <a:lumMod val="95000"/>
                      <a:lumOff val="5000"/>
                    </a:srgbClr>
                  </a:gs>
                  <a:gs pos="100000">
                    <a:srgbClr val="C30000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3"/>
                </a:solidFill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  <a:gs pos="0">
                    <a:srgbClr val="C30000">
                      <a:lumMod val="90000"/>
                      <a:lumOff val="10000"/>
                    </a:srgbClr>
                  </a:gs>
                  <a:gs pos="50000">
                    <a:srgbClr val="C30000">
                      <a:lumMod val="95000"/>
                      <a:lumOff val="5000"/>
                    </a:srgbClr>
                  </a:gs>
                  <a:gs pos="100000">
                    <a:srgbClr val="C30000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3"/>
                </a:solidFill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3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3">
                      <a:lumMod val="105000"/>
                      <a:satMod val="109000"/>
                      <a:tint val="81000"/>
                    </a:schemeClr>
                  </a:gs>
                  <a:gs pos="0">
                    <a:srgbClr val="C30000">
                      <a:lumMod val="90000"/>
                      <a:lumOff val="10000"/>
                    </a:srgbClr>
                  </a:gs>
                  <a:gs pos="50000">
                    <a:srgbClr val="C30000">
                      <a:lumMod val="95000"/>
                      <a:lumOff val="5000"/>
                    </a:srgbClr>
                  </a:gs>
                  <a:gs pos="100000">
                    <a:srgbClr val="C30000">
                      <a:lumMod val="95000"/>
                      <a:lumOff val="5000"/>
                    </a:srgbClr>
                  </a:gs>
                </a:gsLst>
                <a:lin ang="5400000" scaled="0"/>
              </a:gradFill>
              <a:ln>
                <a:solidFill>
                  <a:schemeClr val="accent3"/>
                </a:solidFill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55655" name="Freeform 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55656" name="Freeform 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ln w="19050">
                <a:solidFill>
                  <a:schemeClr val="dk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525252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v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)=?</a:t>
                </a: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x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y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212"/>
              </a:xfrm>
              <a:prstGeom prst="rect">
                <a:avLst/>
              </a:prstGeom>
              <a:noFill/>
              <a:ln w="19050" algn="ctr">
                <a:noFill/>
                <a:miter lim="800000"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z</a:t>
                </a:r>
                <a:r>
                  <a:rPr lang="en-US" altLang="zh-CN" sz="16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Consolas" panose="020B0609020204030204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534114"/>
              <a:ext cx="2786082" cy="783590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这是为什么汇点要唯一！</a:t>
              </a:r>
            </a:p>
          </p:txBody>
        </p:sp>
        <p:sp>
          <p:nvSpPr>
            <p:cNvPr id="21" name="左箭头 20"/>
            <p:cNvSpPr/>
            <p:nvPr>
              <p:custDataLst>
                <p:tags r:id="rId3"/>
              </p:custDataLst>
            </p:nvPr>
          </p:nvSpPr>
          <p:spPr>
            <a:xfrm>
              <a:off x="642910" y="5500702"/>
              <a:ext cx="1785950" cy="144000"/>
            </a:xfrm>
            <a:prstGeom prst="leftArrow">
              <a:avLst/>
            </a:prstGeom>
            <a:gradFill>
              <a:gsLst>
                <a:gs pos="0">
                  <a:srgbClr val="C0262E"/>
                </a:gs>
                <a:gs pos="100000">
                  <a:srgbClr val="CD5158"/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1073369" y="1073449"/>
            <a:ext cx="10157213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事件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的最迟开始时间：定义在不影响整个工程进度的前提下，事件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必须发生的时间称为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的最迟开始时间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le(v)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应等于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(y)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与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到汇点的最长路径长度之差：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bldLvl="0" animBg="1"/>
      <p:bldP spid="25" grpId="0"/>
      <p:bldP spid="2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557" y="849780"/>
            <a:ext cx="3500438" cy="3490913"/>
          </a:xfrm>
          <a:prstGeom prst="rect">
            <a:avLst/>
          </a:prstGeom>
        </p:spPr>
      </p:pic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857709" y="1139250"/>
            <a:ext cx="5072098" cy="39878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）活动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1073369" y="3931277"/>
            <a:ext cx="8072494" cy="81470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的最早开始时间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指该活动起点</a:t>
            </a:r>
            <a:r>
              <a:rPr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事件的最早开始时间，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即：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e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)=ee(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2314258" y="2014212"/>
            <a:ext cx="3025775" cy="1025525"/>
            <a:chOff x="929" y="2746"/>
            <a:chExt cx="1906" cy="646"/>
          </a:xfrm>
        </p:grpSpPr>
        <p:sp>
          <p:nvSpPr>
            <p:cNvPr id="226312" name="Oval 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600" i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C0262E"/>
              </a:solidFill>
              <a:round/>
              <a:tailEnd type="stealth" w="med" len="lg"/>
            </a:ln>
            <a:effectLst/>
          </p:spPr>
          <p:txBody>
            <a:bodyPr wrap="none"/>
            <a:lstStyle/>
            <a:p>
              <a:pPr algn="l"/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609" y="2881"/>
              <a:ext cx="461" cy="212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活动</a:t>
              </a:r>
              <a:r>
                <a:rPr lang="en-US" altLang="zh-CN" sz="1600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575" y="3180"/>
              <a:ext cx="596" cy="212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时间为</a:t>
              </a: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746"/>
              <a:ext cx="454" cy="212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ee(</a:t>
              </a: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x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746"/>
              <a:ext cx="454" cy="212"/>
            </a:xfrm>
            <a:prstGeom prst="rect">
              <a:avLst/>
            </a:prstGeom>
            <a:noFill/>
            <a:ln w="19050" algn="ctr">
              <a:noFill/>
              <a:miter lim="800000"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le(</a:t>
              </a: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y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3369" y="5273179"/>
            <a:ext cx="9625994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的最迟开始时间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指终点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y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事件的最迟开始时间与该活动所需时间之差，即：</a:t>
            </a: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　　   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0" grpId="0" bldLvl="0" animBg="1"/>
      <p:bldP spid="226311" grpId="0" bldLvl="0" animBg="1"/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47" y="2568813"/>
            <a:ext cx="2679409" cy="3698873"/>
          </a:xfrm>
          <a:prstGeom prst="rect">
            <a:avLst/>
          </a:prstGeom>
        </p:spPr>
      </p:pic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990022" y="1604303"/>
            <a:ext cx="9879570" cy="12305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对于每个活动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，求出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，若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为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，则称活动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为关键活动。 对关键活动来说，不存在富余时间。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915198" y="3429000"/>
            <a:ext cx="5572164" cy="2143140"/>
            <a:chOff x="1000100" y="2714620"/>
            <a:chExt cx="5572164" cy="2143140"/>
          </a:xfrm>
        </p:grpSpPr>
        <p:sp>
          <p:nvSpPr>
            <p:cNvPr id="6" name="椭圆 5"/>
            <p:cNvSpPr/>
            <p:nvPr>
              <p:custDataLst>
                <p:tags r:id="rId1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椭圆 7"/>
            <p:cNvSpPr/>
            <p:nvPr>
              <p:custDataLst>
                <p:tags r:id="rId3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>
              <p:custDataLst>
                <p:tags r:id="rId5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>
              <p:custDataLst>
                <p:tags r:id="rId6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17" name="椭圆 16"/>
            <p:cNvSpPr/>
            <p:nvPr>
              <p:custDataLst>
                <p:tags r:id="rId7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19" name="椭圆 18"/>
            <p:cNvSpPr/>
            <p:nvPr>
              <p:custDataLst>
                <p:tags r:id="rId9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20" name="椭圆 19"/>
            <p:cNvSpPr/>
            <p:nvPr>
              <p:custDataLst>
                <p:tags r:id="rId10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21" name="椭圆 20"/>
            <p:cNvSpPr/>
            <p:nvPr>
              <p:custDataLst>
                <p:tags r:id="rId11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>
              <p:custDataLst>
                <p:tags r:id="rId12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>
              <p:custDataLst>
                <p:tags r:id="rId13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073369" y="144242"/>
            <a:ext cx="315849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7.8 AOE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网与关键路径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857709" y="1139250"/>
            <a:ext cx="5072098" cy="39878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）求关键活动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bldLvl="0"/>
      <p:bldP spid="39" grpId="0"/>
      <p:bldP spid="4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83433" y="4590535"/>
            <a:ext cx="6746894" cy="201358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)=MAX(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)}=MAX{7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128710" y="944199"/>
            <a:ext cx="142872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C0262E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【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7.13】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4650394" y="3671831"/>
            <a:ext cx="6779934" cy="86042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先进行拓扑排序，假设拓扑序列为：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ABCDEFGHI</a:t>
            </a:r>
            <a:endParaRPr kumimoji="1" lang="en-US" altLang="zh-CN" sz="200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计算各事件的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如下：</a:t>
            </a:r>
          </a:p>
        </p:txBody>
      </p:sp>
      <p:sp>
        <p:nvSpPr>
          <p:cNvPr id="38" name="右箭头 37"/>
          <p:cNvSpPr/>
          <p:nvPr>
            <p:custDataLst>
              <p:tags r:id="rId2"/>
            </p:custDataLst>
          </p:nvPr>
        </p:nvSpPr>
        <p:spPr>
          <a:xfrm>
            <a:off x="5485309" y="3223189"/>
            <a:ext cx="5357850" cy="306310"/>
          </a:xfrm>
          <a:prstGeom prst="rightArrow">
            <a:avLst>
              <a:gd name="adj1" fmla="val 50000"/>
              <a:gd name="adj2" fmla="val 99754"/>
            </a:avLst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254326" y="944199"/>
            <a:ext cx="5572164" cy="2143140"/>
            <a:chOff x="1000100" y="2714620"/>
            <a:chExt cx="5572164" cy="2143140"/>
          </a:xfrm>
        </p:grpSpPr>
        <p:sp>
          <p:nvSpPr>
            <p:cNvPr id="41" name="椭圆 40"/>
            <p:cNvSpPr/>
            <p:nvPr>
              <p:custDataLst>
                <p:tags r:id="rId3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椭圆 41"/>
            <p:cNvSpPr/>
            <p:nvPr>
              <p:custDataLst>
                <p:tags r:id="rId4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3" name="椭圆 42"/>
            <p:cNvSpPr/>
            <p:nvPr>
              <p:custDataLst>
                <p:tags r:id="rId5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4" name="椭圆 43"/>
            <p:cNvSpPr/>
            <p:nvPr>
              <p:custDataLst>
                <p:tags r:id="rId6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5" name="直接箭头连接符 44"/>
            <p:cNvCxnSpPr>
              <a:stCxn id="41" idx="7"/>
              <a:endCxn id="42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3" idx="2"/>
            </p:cNvCxnSpPr>
            <p:nvPr>
              <p:custDataLst>
                <p:tags r:id="rId7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5"/>
              <a:endCxn id="44" idx="2"/>
            </p:cNvCxnSpPr>
            <p:nvPr>
              <p:custDataLst>
                <p:tags r:id="rId8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52" name="椭圆 51"/>
            <p:cNvSpPr/>
            <p:nvPr>
              <p:custDataLst>
                <p:tags r:id="rId9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3" name="椭圆 52"/>
            <p:cNvSpPr/>
            <p:nvPr>
              <p:custDataLst>
                <p:tags r:id="rId10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4" name="椭圆 53"/>
            <p:cNvSpPr/>
            <p:nvPr>
              <p:custDataLst>
                <p:tags r:id="rId11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5" name="椭圆 54"/>
            <p:cNvSpPr/>
            <p:nvPr>
              <p:custDataLst>
                <p:tags r:id="rId12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6" name="椭圆 55"/>
            <p:cNvSpPr/>
            <p:nvPr>
              <p:custDataLst>
                <p:tags r:id="rId13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7" name="直接箭头连接符 56"/>
            <p:cNvCxnSpPr>
              <a:stCxn id="42" idx="6"/>
              <a:endCxn id="52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3" idx="6"/>
              <a:endCxn id="52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7"/>
              <a:endCxn id="55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2" idx="5"/>
              <a:endCxn id="56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4" idx="6"/>
              <a:endCxn id="53" idx="2"/>
            </p:cNvCxnSpPr>
            <p:nvPr>
              <p:custDataLst>
                <p:tags r:id="rId15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4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6" idx="6"/>
              <a:endCxn id="54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6"/>
              <a:endCxn id="54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6" y="2176496"/>
            <a:ext cx="373380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ldLvl="0" animBg="1"/>
      <p:bldP spid="171012" grpId="0"/>
      <p:bldP spid="171014" grpId="0" bldLvl="0" animBg="1"/>
      <p:bldP spid="38" grpId="0" bldLvl="0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40656" y="4198221"/>
            <a:ext cx="6426224" cy="215455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)=MAX{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)+c(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        =MAX(18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18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11}=18</a:t>
            </a:r>
          </a:p>
        </p:txBody>
      </p:sp>
      <p:sp>
        <p:nvSpPr>
          <p:cNvPr id="37" name="右箭头 36"/>
          <p:cNvSpPr/>
          <p:nvPr>
            <p:custDataLst>
              <p:tags r:id="rId2"/>
            </p:custDataLst>
          </p:nvPr>
        </p:nvSpPr>
        <p:spPr>
          <a:xfrm>
            <a:off x="5809914" y="3429000"/>
            <a:ext cx="5400000" cy="342037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95600" y="1214423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>
              <p:custDataLst>
                <p:tags r:id="rId7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>
              <p:custDataLst>
                <p:tags r:id="rId8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51" name="椭圆 50"/>
            <p:cNvSpPr/>
            <p:nvPr>
              <p:custDataLst>
                <p:tags r:id="rId9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2" name="椭圆 51"/>
            <p:cNvSpPr/>
            <p:nvPr>
              <p:custDataLst>
                <p:tags r:id="rId10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3" name="椭圆 52"/>
            <p:cNvSpPr/>
            <p:nvPr>
              <p:custDataLst>
                <p:tags r:id="rId11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椭圆 53"/>
            <p:cNvSpPr/>
            <p:nvPr>
              <p:custDataLst>
                <p:tags r:id="rId12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5" name="椭圆 54"/>
            <p:cNvSpPr/>
            <p:nvPr>
              <p:custDataLst>
                <p:tags r:id="rId13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>
              <p:custDataLst>
                <p:tags r:id="rId15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423" y="1419808"/>
            <a:ext cx="4494343" cy="4825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bldLvl="0" animBg="1"/>
      <p:bldP spid="37" grpId="0" bldLvl="0" animBg="1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8"/>
          <a:stretch>
            <a:fillRect/>
          </a:stretch>
        </p:blipFill>
        <p:spPr>
          <a:xfrm flipH="1">
            <a:off x="8616740" y="2023518"/>
            <a:ext cx="3575259" cy="4352925"/>
          </a:xfrm>
          <a:prstGeom prst="rect">
            <a:avLst/>
          </a:prstGeom>
        </p:spPr>
      </p:pic>
      <p:sp>
        <p:nvSpPr>
          <p:cNvPr id="17305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4835" y="4652319"/>
            <a:ext cx="5929354" cy="173926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)=18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1034835" y="3875746"/>
            <a:ext cx="8389968" cy="706755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拓扑序列为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ABCDEFGHI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，按拓扑逆序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IHGFEDCBA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计算各事件的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v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如下：</a:t>
            </a:r>
          </a:p>
        </p:txBody>
      </p:sp>
      <p:sp>
        <p:nvSpPr>
          <p:cNvPr id="37" name="左箭头 36"/>
          <p:cNvSpPr/>
          <p:nvPr>
            <p:custDataLst>
              <p:tags r:id="rId2"/>
            </p:custDataLst>
          </p:nvPr>
        </p:nvSpPr>
        <p:spPr>
          <a:xfrm>
            <a:off x="1100703" y="3280993"/>
            <a:ext cx="5400000" cy="296013"/>
          </a:xfrm>
          <a:prstGeom prst="leftArrow">
            <a:avLst>
              <a:gd name="adj1" fmla="val 50000"/>
              <a:gd name="adj2" fmla="val 60297"/>
            </a:avLst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57827" y="1066416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>
              <p:custDataLst>
                <p:tags r:id="rId7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>
              <p:custDataLst>
                <p:tags r:id="rId8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51" name="椭圆 50"/>
            <p:cNvSpPr/>
            <p:nvPr>
              <p:custDataLst>
                <p:tags r:id="rId9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2" name="椭圆 51"/>
            <p:cNvSpPr/>
            <p:nvPr>
              <p:custDataLst>
                <p:tags r:id="rId10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3" name="椭圆 52"/>
            <p:cNvSpPr/>
            <p:nvPr>
              <p:custDataLst>
                <p:tags r:id="rId11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椭圆 53"/>
            <p:cNvSpPr/>
            <p:nvPr>
              <p:custDataLst>
                <p:tags r:id="rId12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5" name="椭圆 54"/>
            <p:cNvSpPr/>
            <p:nvPr>
              <p:custDataLst>
                <p:tags r:id="rId13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>
              <p:custDataLst>
                <p:tags r:id="rId15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bldLvl="0" animBg="1"/>
      <p:bldP spid="173061" grpId="0" bldLvl="0" animBg="1"/>
      <p:bldP spid="37" grpId="0" bldLvl="0" animBg="1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什么是拓扑排序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1381092" y="1489938"/>
            <a:ext cx="136210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有向图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9034" y="2503039"/>
            <a:ext cx="11324486" cy="4494231"/>
            <a:chOff x="1083097" y="2495849"/>
            <a:chExt cx="11324486" cy="4494231"/>
          </a:xfrm>
        </p:grpSpPr>
        <p:pic>
          <p:nvPicPr>
            <p:cNvPr id="16" name="图片 15" descr="图片包含 白板&#10;&#10;描述已自动生成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4" r="57008"/>
            <a:stretch>
              <a:fillRect/>
            </a:stretch>
          </p:blipFill>
          <p:spPr>
            <a:xfrm>
              <a:off x="1083097" y="2887252"/>
              <a:ext cx="2315690" cy="4102828"/>
            </a:xfrm>
            <a:prstGeom prst="rect">
              <a:avLst/>
            </a:prstGeom>
          </p:spPr>
        </p:pic>
        <p:sp>
          <p:nvSpPr>
            <p:cNvPr id="17" name="TextBox 29"/>
            <p:cNvSpPr txBox="1"/>
            <p:nvPr>
              <p:custDataLst>
                <p:tags r:id="rId1"/>
              </p:custDataLst>
            </p:nvPr>
          </p:nvSpPr>
          <p:spPr>
            <a:xfrm>
              <a:off x="3306673" y="2495849"/>
              <a:ext cx="9100910" cy="2754630"/>
            </a:xfrm>
            <a:prstGeom prst="rect">
              <a:avLst/>
            </a:prstGeom>
            <a:noFill/>
            <a:ln w="38100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>
              <a:defPPr>
                <a:defRPr lang="zh-CN"/>
              </a:defPPr>
              <a:lvl1pPr marL="252095" indent="-252095">
                <a:lnSpc>
                  <a:spcPct val="250000"/>
                </a:lnSpc>
                <a:spcBef>
                  <a:spcPts val="600"/>
                </a:spcBef>
                <a:buFont typeface="Wingdings" panose="05000000000000000000" pitchFamily="2" charset="2"/>
                <a:buChar char="u"/>
                <a:defRPr sz="2000" b="0">
                  <a:solidFill>
                    <a:srgbClr val="525252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defRPr>
              </a:lvl1pPr>
            </a:lstStyle>
            <a:p>
              <a:pPr>
                <a:lnSpc>
                  <a:spcPct val="200000"/>
                </a:lnSpc>
              </a:pP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设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G=(V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E)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是一个具有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个顶点的有向图，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中顶点序列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、…、</a:t>
              </a:r>
              <a:r>
                <a:rPr lang="en-US" altLang="zh-CN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称为一个拓扑序列，当且仅当该顶点序列满足下列条件：若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是图中的有向边或者从顶点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到顶点</a:t>
              </a:r>
              <a:r>
                <a:rPr lang="en-US" altLang="zh-CN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有一条路径，则在序列中顶点</a:t>
              </a:r>
              <a:r>
                <a:rPr lang="en-US" altLang="zh-CN" i="1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必须排在顶点</a:t>
              </a:r>
              <a:r>
                <a:rPr lang="en-US" altLang="zh-CN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v</a:t>
              </a:r>
              <a:r>
                <a:rPr lang="en-US" altLang="zh-CN" i="1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j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之前。</a:t>
              </a:r>
            </a:p>
            <a:p>
              <a:pPr>
                <a:lnSpc>
                  <a:spcPct val="200000"/>
                </a:lnSpc>
              </a:pP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在一个有向图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G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中找一个拓扑序列的过程称为拓扑排序。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5325" y="954051"/>
            <a:ext cx="3367088" cy="4648200"/>
          </a:xfrm>
          <a:prstGeom prst="rect">
            <a:avLst/>
          </a:prstGeom>
        </p:spPr>
      </p:pic>
      <p:sp>
        <p:nvSpPr>
          <p:cNvPr id="1740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6540" y="4140727"/>
            <a:ext cx="7819777" cy="2154555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)=MIN(le(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)}={7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7}=7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)=MIN(le(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)-c(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)}={0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7}=0</a:t>
            </a:r>
          </a:p>
        </p:txBody>
      </p:sp>
      <p:sp>
        <p:nvSpPr>
          <p:cNvPr id="37" name="左箭头 36"/>
          <p:cNvSpPr/>
          <p:nvPr>
            <p:custDataLst>
              <p:tags r:id="rId2"/>
            </p:custDataLst>
          </p:nvPr>
        </p:nvSpPr>
        <p:spPr>
          <a:xfrm>
            <a:off x="1100703" y="3278151"/>
            <a:ext cx="5400000" cy="301698"/>
          </a:xfrm>
          <a:prstGeom prst="lef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957827" y="1063573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>
              <p:custDataLst>
                <p:tags r:id="rId7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>
              <p:custDataLst>
                <p:tags r:id="rId8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51" name="椭圆 50"/>
            <p:cNvSpPr/>
            <p:nvPr>
              <p:custDataLst>
                <p:tags r:id="rId9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2" name="椭圆 51"/>
            <p:cNvSpPr/>
            <p:nvPr>
              <p:custDataLst>
                <p:tags r:id="rId10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3" name="椭圆 52"/>
            <p:cNvSpPr/>
            <p:nvPr>
              <p:custDataLst>
                <p:tags r:id="rId11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椭圆 53"/>
            <p:cNvSpPr/>
            <p:nvPr>
              <p:custDataLst>
                <p:tags r:id="rId12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5" name="椭圆 54"/>
            <p:cNvSpPr/>
            <p:nvPr>
              <p:custDataLst>
                <p:tags r:id="rId13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>
              <p:custDataLst>
                <p:tags r:id="rId15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>
              <p:custDataLst>
                <p:tags r:id="rId16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bldLvl="0" animBg="1"/>
      <p:bldP spid="37" grpId="0" bldLvl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362" y="1061708"/>
            <a:ext cx="2397456" cy="2390932"/>
          </a:xfrm>
          <a:prstGeom prst="rect">
            <a:avLst/>
          </a:prstGeom>
        </p:spPr>
      </p:pic>
      <p:sp>
        <p:nvSpPr>
          <p:cNvPr id="17510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66910" y="4043148"/>
            <a:ext cx="7858180" cy="260096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计算各活动的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如下：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活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6=0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d(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活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4=2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d(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活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0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5=7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d(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活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1=6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d(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活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1=6</a:t>
            </a:r>
            <a:r>
              <a:rPr kumimoji="1"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d(</a:t>
            </a:r>
            <a:r>
              <a:rPr kumimoji="1" lang="en-US" altLang="zh-CN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)=2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277600" y="1285860"/>
            <a:ext cx="5572164" cy="2143140"/>
            <a:chOff x="1000100" y="2714620"/>
            <a:chExt cx="5572164" cy="2143140"/>
          </a:xfrm>
        </p:grpSpPr>
        <p:sp>
          <p:nvSpPr>
            <p:cNvPr id="39" name="椭圆 38"/>
            <p:cNvSpPr/>
            <p:nvPr>
              <p:custDataLst>
                <p:tags r:id="rId2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3" name="直接箭头连接符 42"/>
            <p:cNvCxnSpPr>
              <a:stCxn id="39" idx="7"/>
              <a:endCxn id="4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6"/>
              <a:endCxn id="41" idx="2"/>
            </p:cNvCxnSpPr>
            <p:nvPr>
              <p:custDataLst>
                <p:tags r:id="rId6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5"/>
              <a:endCxn id="42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50" name="椭圆 49"/>
            <p:cNvSpPr/>
            <p:nvPr>
              <p:custDataLst>
                <p:tags r:id="rId8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1" name="椭圆 50"/>
            <p:cNvSpPr/>
            <p:nvPr>
              <p:custDataLst>
                <p:tags r:id="rId9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2" name="椭圆 51"/>
            <p:cNvSpPr/>
            <p:nvPr>
              <p:custDataLst>
                <p:tags r:id="rId10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3" name="椭圆 52"/>
            <p:cNvSpPr/>
            <p:nvPr>
              <p:custDataLst>
                <p:tags r:id="rId11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4" name="椭圆 53"/>
            <p:cNvSpPr/>
            <p:nvPr>
              <p:custDataLst>
                <p:tags r:id="rId12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5" name="直接箭头连接符 54"/>
            <p:cNvCxnSpPr>
              <a:stCxn id="40" idx="6"/>
              <a:endCxn id="5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1" idx="6"/>
              <a:endCxn id="50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0" idx="7"/>
              <a:endCxn id="5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0" idx="5"/>
              <a:endCxn id="5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2" idx="6"/>
              <a:endCxn id="51" idx="2"/>
            </p:cNvCxnSpPr>
            <p:nvPr>
              <p:custDataLst>
                <p:tags r:id="rId14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6"/>
              <a:endCxn id="52" idx="3"/>
            </p:cNvCxnSpPr>
            <p:nvPr>
              <p:custDataLst>
                <p:tags r:id="rId15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白板&#10;&#10;描述已自动生成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0" y="1249841"/>
            <a:ext cx="3680546" cy="3560139"/>
          </a:xfrm>
          <a:prstGeom prst="rect">
            <a:avLst/>
          </a:prstGeom>
        </p:spPr>
      </p:pic>
      <p:sp>
        <p:nvSpPr>
          <p:cNvPr id="17613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68326" y="3976612"/>
            <a:ext cx="8215370" cy="2306320"/>
          </a:xfrm>
          <a:prstGeom prst="rect">
            <a:avLst/>
          </a:prstGeom>
          <a:solidFill>
            <a:schemeClr val="l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)=5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)-2=12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)-9=7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l(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)-7=7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H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	l(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)-4=14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9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)=16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)-2=16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活动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</a:t>
            </a:r>
            <a:r>
              <a:rPr kumimoji="1"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ee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)=14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 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	l(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)=le(</a:t>
            </a:r>
            <a:r>
              <a:rPr kumimoji="1" lang="en-US" altLang="zh-CN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)-4=14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，	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d(</a:t>
            </a:r>
            <a:r>
              <a:rPr kumimoji="1" lang="en-US" altLang="zh-CN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)=0   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402878" y="1285860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>
              <p:custDataLst>
                <p:tags r:id="rId2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9" name="椭圆 38"/>
            <p:cNvSpPr/>
            <p:nvPr>
              <p:custDataLst>
                <p:tags r:id="rId3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0" name="椭圆 39"/>
            <p:cNvSpPr/>
            <p:nvPr>
              <p:custDataLst>
                <p:tags r:id="rId4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1" name="椭圆 40"/>
            <p:cNvSpPr/>
            <p:nvPr>
              <p:custDataLst>
                <p:tags r:id="rId5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>
              <p:custDataLst>
                <p:tags r:id="rId6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>
              <p:custDataLst>
                <p:tags r:id="rId7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49" name="椭圆 48"/>
            <p:cNvSpPr/>
            <p:nvPr>
              <p:custDataLst>
                <p:tags r:id="rId8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0" name="椭圆 49"/>
            <p:cNvSpPr/>
            <p:nvPr>
              <p:custDataLst>
                <p:tags r:id="rId9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1" name="椭圆 50"/>
            <p:cNvSpPr/>
            <p:nvPr>
              <p:custDataLst>
                <p:tags r:id="rId10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2" name="椭圆 51"/>
            <p:cNvSpPr/>
            <p:nvPr>
              <p:custDataLst>
                <p:tags r:id="rId11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3" name="椭圆 52"/>
            <p:cNvSpPr/>
            <p:nvPr>
              <p:custDataLst>
                <p:tags r:id="rId12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>
              <p:custDataLst>
                <p:tags r:id="rId13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>
              <p:custDataLst>
                <p:tags r:id="rId14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>
              <p:custDataLst>
                <p:tags r:id="rId15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0" grpId="0" bldLvl="0" animBg="1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3844344" y="4527379"/>
            <a:ext cx="7172010" cy="12305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由此可知，关键活动有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11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10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8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zh-CN" altLang="en-US" sz="20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(d(a)=0)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</a:t>
            </a:r>
            <a:endParaRPr kumimoji="1" lang="en-US" altLang="zh-CN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因此关键路径有两条：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F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和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A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B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G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－</a:t>
            </a:r>
            <a:r>
              <a:rPr kumimoji="1" lang="en-US" altLang="zh-CN" sz="20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I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5026640" y="1734802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>
              <p:custDataLst>
                <p:tags r:id="rId1"/>
              </p:custDataLst>
            </p:nvPr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9" name="椭圆 38"/>
            <p:cNvSpPr/>
            <p:nvPr>
              <p:custDataLst>
                <p:tags r:id="rId2"/>
              </p:custDataLst>
            </p:nvPr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>
              <p:custDataLst>
                <p:tags r:id="rId5"/>
              </p:custDataLst>
            </p:nvPr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>
              <p:custDataLst>
                <p:tags r:id="rId6"/>
              </p:custDataLst>
            </p:nvPr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4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76207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=6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5613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=5</a:t>
              </a:r>
            </a:p>
          </p:txBody>
        </p:sp>
        <p:sp>
          <p:nvSpPr>
            <p:cNvPr id="49" name="椭圆 48"/>
            <p:cNvSpPr/>
            <p:nvPr>
              <p:custDataLst>
                <p:tags r:id="rId7"/>
              </p:custDataLst>
            </p:nvPr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0" name="椭圆 49"/>
            <p:cNvSpPr/>
            <p:nvPr>
              <p:custDataLst>
                <p:tags r:id="rId8"/>
              </p:custDataLst>
            </p:nvPr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H</a:t>
              </a:r>
            </a:p>
          </p:txBody>
        </p:sp>
        <p:sp>
          <p:nvSpPr>
            <p:cNvPr id="51" name="椭圆 50"/>
            <p:cNvSpPr/>
            <p:nvPr>
              <p:custDataLst>
                <p:tags r:id="rId9"/>
              </p:custDataLst>
            </p:nvPr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2" name="椭圆 51"/>
            <p:cNvSpPr/>
            <p:nvPr>
              <p:custDataLst>
                <p:tags r:id="rId10"/>
              </p:custDataLst>
            </p:nvPr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3" name="椭圆 52"/>
            <p:cNvSpPr/>
            <p:nvPr>
              <p:custDataLst>
                <p:tags r:id="rId11"/>
              </p:custDataLst>
            </p:nvPr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  <a:gradFill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G</a:t>
              </a: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>
              <p:custDataLst>
                <p:tags r:id="rId12"/>
              </p:custDataLst>
            </p:nvPr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>
              <p:custDataLst>
                <p:tags r:id="rId13"/>
              </p:custDataLst>
            </p:nvPr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C0262E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>
              <p:custDataLst>
                <p:tags r:id="rId14"/>
              </p:custDataLst>
            </p:nvPr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6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5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8634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7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695551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8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=7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46115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10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=2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11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15100"/>
              <a:ext cx="742956" cy="2457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600" i="1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a</a:t>
              </a:r>
              <a:r>
                <a:rPr lang="en-US" altLang="zh-CN" sz="1600" baseline="-25000" dirty="0" err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9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=4</a:t>
              </a: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0" y="1224516"/>
            <a:ext cx="3367088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bldLvl="0" animBg="1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546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" y="6489412"/>
            <a:ext cx="84249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本课件版权归清华大学出版社所有，仅提供教师教学使用，其他用途一律视为侵权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/>
        </p:nvGraphicFramePr>
        <p:xfrm>
          <a:off x="2438400" y="261809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/>
          <p:nvPr/>
        </p:nvSpPr>
        <p:spPr>
          <a:xfrm>
            <a:off x="1063431" y="1008494"/>
            <a:ext cx="10065137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    例如，计算机专业的学生必须完成一系列规定的基础课和专业课才能毕业，假设这些课程的名称与相应代号有如下关系：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6762" y="1852972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3494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47870" y="1820906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98807" y="1820906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7870" y="3981494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60707" y="3405231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14770" y="2862306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822276" y="3873231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122396" y="2108244"/>
            <a:ext cx="720725" cy="0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79682" y="2108244"/>
            <a:ext cx="720000" cy="0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124127" y="2206671"/>
            <a:ext cx="928665" cy="1822448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268588" y="3749732"/>
            <a:ext cx="722290" cy="390512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4" name="Freeform 16"/>
          <p:cNvSpPr/>
          <p:nvPr>
            <p:custDataLst>
              <p:tags r:id="rId12"/>
            </p:custDataLst>
          </p:nvPr>
        </p:nvSpPr>
        <p:spPr bwMode="auto">
          <a:xfrm>
            <a:off x="3386188" y="3249667"/>
            <a:ext cx="390508" cy="257165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5" name="Freeform 17"/>
          <p:cNvSpPr/>
          <p:nvPr>
            <p:custDataLst>
              <p:tags r:id="rId13"/>
            </p:custDataLst>
          </p:nvPr>
        </p:nvSpPr>
        <p:spPr bwMode="auto">
          <a:xfrm>
            <a:off x="3419506" y="2178097"/>
            <a:ext cx="2425720" cy="18033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6" name="Freeform 18"/>
          <p:cNvSpPr/>
          <p:nvPr>
            <p:custDataLst>
              <p:tags r:id="rId14"/>
            </p:custDataLst>
          </p:nvPr>
        </p:nvSpPr>
        <p:spPr bwMode="auto">
          <a:xfrm>
            <a:off x="2305073" y="4241845"/>
            <a:ext cx="3492000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7" name="Freeform 19"/>
          <p:cNvSpPr/>
          <p:nvPr>
            <p:custDataLst>
              <p:tags r:id="rId15"/>
            </p:custDataLst>
          </p:nvPr>
        </p:nvSpPr>
        <p:spPr bwMode="auto">
          <a:xfrm>
            <a:off x="3314730" y="2278109"/>
            <a:ext cx="468000" cy="64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solidFill>
                <a:srgbClr val="52525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1100703" y="4692892"/>
            <a:ext cx="4465637" cy="36830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这样排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课：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64197" y="5185027"/>
            <a:ext cx="3643338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 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 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  <a:r>
              <a:rPr kumimoji="1"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-C</a:t>
            </a:r>
            <a:r>
              <a:rPr kumimoji="1"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1743644" y="5121520"/>
            <a:ext cx="2714644" cy="1511308"/>
            <a:chOff x="1142976" y="4714884"/>
            <a:chExt cx="2714644" cy="1511308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第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学期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16"/>
              </p:custDataLst>
            </p:nvPr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C02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>
              <a:off x="1857356" y="5572140"/>
              <a:ext cx="0" cy="285750"/>
            </a:xfrm>
            <a:prstGeom prst="line">
              <a:avLst/>
            </a:prstGeom>
            <a:ln w="28575">
              <a:solidFill>
                <a:srgbClr val="C026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60618" y="5857892"/>
              <a:ext cx="108427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第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学期</a:t>
              </a:r>
            </a:p>
          </p:txBody>
        </p:sp>
        <p:sp>
          <p:nvSpPr>
            <p:cNvPr id="28" name="圆角矩形 27"/>
            <p:cNvSpPr/>
            <p:nvPr>
              <p:custDataLst>
                <p:tags r:id="rId17"/>
              </p:custDataLst>
            </p:nvPr>
          </p:nvSpPr>
          <p:spPr>
            <a:xfrm>
              <a:off x="2546336" y="4714884"/>
              <a:ext cx="13112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C02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>
              <a:off x="3202613" y="5572140"/>
              <a:ext cx="635" cy="285750"/>
            </a:xfrm>
            <a:prstGeom prst="line">
              <a:avLst/>
            </a:prstGeom>
            <a:ln w="28575">
              <a:solidFill>
                <a:srgbClr val="C0262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"/>
          <p:cNvSpPr txBox="1"/>
          <p:nvPr/>
        </p:nvSpPr>
        <p:spPr>
          <a:xfrm>
            <a:off x="1100703" y="1262494"/>
            <a:ext cx="70009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课程之间的先后关系可用有向图表示：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100703" y="166638"/>
            <a:ext cx="7924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示例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aphicFrame>
        <p:nvGraphicFramePr>
          <p:cNvPr id="3" name="Group 48">
            <a:extLst>
              <a:ext uri="{FF2B5EF4-FFF2-40B4-BE49-F238E27FC236}">
                <a16:creationId xmlns:a16="http://schemas.microsoft.com/office/drawing/2014/main" id="{9456AFA7-C8EA-C99A-CE76-247395094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7954"/>
              </p:ext>
            </p:extLst>
          </p:nvPr>
        </p:nvGraphicFramePr>
        <p:xfrm>
          <a:off x="6973213" y="2108244"/>
          <a:ext cx="4592997" cy="3278587"/>
        </p:xfrm>
        <a:graphic>
          <a:graphicData uri="http://schemas.openxmlformats.org/drawingml/2006/table">
            <a:tbl>
              <a:tblPr/>
              <a:tblGrid>
                <a:gridCol w="1320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51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94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，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52525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onsolas" panose="020B0609020204030204" pitchFamily="49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52525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ldLvl="0" animBg="1"/>
      <p:bldP spid="63494" grpId="0" bldLvl="0" animBg="1"/>
      <p:bldP spid="63495" grpId="0" bldLvl="0" animBg="1"/>
      <p:bldP spid="63496" grpId="0" bldLvl="0" animBg="1"/>
      <p:bldP spid="63497" grpId="0" bldLvl="0" animBg="1"/>
      <p:bldP spid="63498" grpId="0" bldLvl="0" animBg="1"/>
      <p:bldP spid="63499" grpId="0" bldLvl="0" animBg="1"/>
      <p:bldP spid="63500" grpId="0" bldLvl="0" animBg="1"/>
      <p:bldP spid="63501" grpId="0" bldLvl="0" animBg="1"/>
      <p:bldP spid="63502" grpId="0" bldLvl="0" animBg="1"/>
      <p:bldP spid="63503" grpId="0" bldLvl="0" animBg="1"/>
      <p:bldP spid="63504" grpId="0" bldLvl="0" animBg="1"/>
      <p:bldP spid="63505" grpId="0" bldLvl="0" animBg="1"/>
      <p:bldP spid="63506" grpId="0" bldLvl="0" animBg="1"/>
      <p:bldP spid="63507" grpId="0" bldLvl="0" animBg="1"/>
      <p:bldP spid="63508" grpId="0" bldLvl="0" animBg="1"/>
      <p:bldP spid="22" grpId="0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84640" y="1577018"/>
            <a:ext cx="45005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拓扑排序的过程如下：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什么是拓扑排序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29034" y="2357291"/>
            <a:ext cx="11324486" cy="4102828"/>
            <a:chOff x="1083097" y="2350101"/>
            <a:chExt cx="11324486" cy="4102828"/>
          </a:xfrm>
        </p:grpSpPr>
        <p:pic>
          <p:nvPicPr>
            <p:cNvPr id="11" name="图片 10" descr="图片包含 白板&#10;&#10;描述已自动生成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4" r="57008"/>
            <a:stretch>
              <a:fillRect/>
            </a:stretch>
          </p:blipFill>
          <p:spPr>
            <a:xfrm>
              <a:off x="1083097" y="2350101"/>
              <a:ext cx="2315690" cy="4102828"/>
            </a:xfrm>
            <a:prstGeom prst="rect">
              <a:avLst/>
            </a:prstGeom>
          </p:spPr>
        </p:pic>
        <p:sp>
          <p:nvSpPr>
            <p:cNvPr id="12" name="TextBox 29"/>
            <p:cNvSpPr txBox="1"/>
            <p:nvPr>
              <p:custDataLst>
                <p:tags r:id="rId1"/>
              </p:custDataLst>
            </p:nvPr>
          </p:nvSpPr>
          <p:spPr>
            <a:xfrm>
              <a:off x="3306673" y="2495849"/>
              <a:ext cx="9100910" cy="2216150"/>
            </a:xfrm>
            <a:prstGeom prst="rect">
              <a:avLst/>
            </a:prstGeom>
            <a:noFill/>
            <a:ln w="38100">
              <a:solidFill>
                <a:schemeClr val="dk1"/>
              </a:solidFill>
              <a:prstDash val="soli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>
              <a:defPPr>
                <a:defRPr lang="zh-CN"/>
              </a:defPPr>
              <a:lvl1pPr marL="252095" indent="-252095">
                <a:lnSpc>
                  <a:spcPct val="250000"/>
                </a:lnSpc>
                <a:spcBef>
                  <a:spcPts val="600"/>
                </a:spcBef>
                <a:buFont typeface="Wingdings" panose="05000000000000000000" pitchFamily="2" charset="2"/>
                <a:buChar char="u"/>
                <a:defRPr sz="2000" b="0">
                  <a:solidFill>
                    <a:srgbClr val="525252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defRPr>
              </a:lvl1pPr>
            </a:lstStyle>
            <a:p>
              <a:pPr marL="0" indent="0" algn="l">
                <a:lnSpc>
                  <a:spcPct val="200000"/>
                </a:lnSpc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）从有向图中选择一个没有前驱（即入度为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0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）的顶点并且输出它。</a:t>
              </a:r>
            </a:p>
            <a:p>
              <a:pPr marL="0" indent="0" algn="l">
                <a:lnSpc>
                  <a:spcPct val="200000"/>
                </a:lnSpc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2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）从图中删去该顶点，并且删去从该顶点发出的全部有向边。</a:t>
              </a:r>
            </a:p>
            <a:p>
              <a:pPr marL="0" indent="0" algn="l">
                <a:lnSpc>
                  <a:spcPct val="200000"/>
                </a:lnSpc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（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3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）重复上述两步，直到剩余的图中不再存在没有前驱的顶点为止。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83308" y="1590241"/>
            <a:ext cx="30003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拓扑排序的结果有两种：</a:t>
            </a: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1283308" y="2404374"/>
            <a:ext cx="10321637" cy="2139315"/>
          </a:xfrm>
          <a:prstGeom prst="rect">
            <a:avLst/>
          </a:prstGeom>
          <a:noFill/>
          <a:ln w="38100">
            <a:solidFill>
              <a:schemeClr val="dk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2000" b="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一种是图中全部顶点都被输出，即得到包含全部顶点的拓扑序列，称为成功的拓扑排序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另一种就是图中顶点未被全部输出，即只能得到部分顶点的拓扑序列，称为失败的拓扑排序。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782164" y="4867649"/>
            <a:ext cx="2786082" cy="908372"/>
            <a:chOff x="1571604" y="2633656"/>
            <a:chExt cx="2786082" cy="908372"/>
          </a:xfrm>
        </p:grpSpPr>
        <p:sp>
          <p:nvSpPr>
            <p:cNvPr id="6" name="TextBox 5"/>
            <p:cNvSpPr txBox="1"/>
            <p:nvPr/>
          </p:nvSpPr>
          <p:spPr>
            <a:xfrm>
              <a:off x="1571604" y="3143248"/>
              <a:ext cx="2786082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说明有向图中存在</a:t>
              </a: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回路。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688418" y="2883689"/>
              <a:ext cx="500066" cy="0"/>
            </a:xfrm>
            <a:prstGeom prst="straightConnector1">
              <a:avLst/>
            </a:prstGeom>
            <a:ln w="38100">
              <a:solidFill>
                <a:srgbClr val="C0262E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什么是拓扑排序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30325" y="1485184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 dirty="0" err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9675" y="1447084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40138" y="1447084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0586" y="3569571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02038" y="2993309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56100" y="2450384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448425" y="3496546"/>
            <a:ext cx="432000" cy="468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  <a:gs pos="0">
                <a:srgbClr val="C30000">
                  <a:lumMod val="90000"/>
                  <a:lumOff val="10000"/>
                </a:srgbClr>
              </a:gs>
              <a:gs pos="50000">
                <a:srgbClr val="C30000">
                  <a:lumMod val="95000"/>
                  <a:lumOff val="5000"/>
                </a:srgbClr>
              </a:gs>
              <a:gs pos="100000">
                <a:srgbClr val="C30000">
                  <a:lumMod val="95000"/>
                  <a:lumOff val="5000"/>
                </a:srgbClr>
              </a:gs>
            </a:gsLst>
            <a:lin ang="5400000" scaled="0"/>
          </a:gradFill>
          <a:ln>
            <a:solidFill>
              <a:schemeClr val="accent3"/>
            </a:solidFill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2" name="Line 11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68476" y="1696321"/>
            <a:ext cx="720725" cy="0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35288" y="1696321"/>
            <a:ext cx="684000" cy="0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2847975" y="1912221"/>
            <a:ext cx="865188" cy="1657350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011488" y="3348909"/>
            <a:ext cx="647700" cy="360362"/>
          </a:xfrm>
          <a:prstGeom prst="line">
            <a:avLst/>
          </a:pr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Freeform 15"/>
          <p:cNvSpPr/>
          <p:nvPr>
            <p:custDataLst>
              <p:tags r:id="rId12"/>
            </p:custDataLst>
          </p:nvPr>
        </p:nvSpPr>
        <p:spPr bwMode="auto">
          <a:xfrm>
            <a:off x="4014788" y="2856777"/>
            <a:ext cx="422270" cy="257182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Freeform 16"/>
          <p:cNvSpPr/>
          <p:nvPr>
            <p:custDataLst>
              <p:tags r:id="rId13"/>
            </p:custDataLst>
          </p:nvPr>
        </p:nvSpPr>
        <p:spPr bwMode="auto">
          <a:xfrm>
            <a:off x="4046538" y="1796334"/>
            <a:ext cx="2462222" cy="17748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" name="Freeform 17"/>
          <p:cNvSpPr/>
          <p:nvPr>
            <p:custDataLst>
              <p:tags r:id="rId14"/>
            </p:custDataLst>
          </p:nvPr>
        </p:nvSpPr>
        <p:spPr bwMode="auto">
          <a:xfrm>
            <a:off x="3036889" y="3820396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9" name="Freeform 18"/>
          <p:cNvSpPr/>
          <p:nvPr>
            <p:custDataLst>
              <p:tags r:id="rId15"/>
            </p:custDataLst>
          </p:nvPr>
        </p:nvSpPr>
        <p:spPr bwMode="auto">
          <a:xfrm>
            <a:off x="3979863" y="1904284"/>
            <a:ext cx="457195" cy="5953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solidFill>
              <a:schemeClr val="dk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>
              <a:solidFill>
                <a:srgbClr val="525252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192414" y="4424199"/>
            <a:ext cx="3455987" cy="39878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产生一个拓扑序列：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695650" y="5151942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487813" y="5151942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208538" y="5151942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4000700" y="5151942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719838" y="5147179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512000" y="5147179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232725" y="5147179"/>
            <a:ext cx="647700" cy="27686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C</a:t>
            </a:r>
            <a:r>
              <a:rPr lang="en-US" altLang="zh-CN" baseline="-25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135514" y="5944103"/>
            <a:ext cx="1728787" cy="39878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排序完成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什么是拓扑排序</a:t>
            </a: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697" y="1626471"/>
            <a:ext cx="373380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5" grpId="2" bldLvl="0" animBg="1"/>
      <p:bldP spid="6" grpId="0" bldLvl="0" animBg="1"/>
      <p:bldP spid="6" grpId="1" bldLvl="0" animBg="1"/>
      <p:bldP spid="6" grpId="2" bldLvl="0" animBg="1"/>
      <p:bldP spid="7" grpId="0" bldLvl="0" animBg="1"/>
      <p:bldP spid="7" grpId="1" bldLvl="0" animBg="1"/>
      <p:bldP spid="7" grpId="2" bldLvl="0" animBg="1"/>
      <p:bldP spid="8" grpId="0" bldLvl="0" animBg="1"/>
      <p:bldP spid="8" grpId="1" bldLvl="0" animBg="1"/>
      <p:bldP spid="8" grpId="2" bldLvl="0" animBg="1"/>
      <p:bldP spid="9" grpId="0" bldLvl="0" animBg="1"/>
      <p:bldP spid="9" grpId="1" bldLvl="0" animBg="1"/>
      <p:bldP spid="9" grpId="2" bldLvl="0" animBg="1"/>
      <p:bldP spid="10" grpId="0" bldLvl="0" animBg="1"/>
      <p:bldP spid="10" grpId="1" bldLvl="0" animBg="1"/>
      <p:bldP spid="10" grpId="2" bldLvl="0" animBg="1"/>
      <p:bldP spid="11" grpId="0" bldLvl="0" animBg="1"/>
      <p:bldP spid="11" grpId="1" bldLvl="0" animBg="1"/>
      <p:bldP spid="11" grpId="2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>
            <p:custDataLst>
              <p:tags r:id="rId1"/>
            </p:custDataLst>
          </p:nvPr>
        </p:nvSpPr>
        <p:spPr>
          <a:xfrm>
            <a:off x="1026160" y="1489938"/>
            <a:ext cx="10139680" cy="2216150"/>
          </a:xfrm>
          <a:prstGeom prst="rect">
            <a:avLst/>
          </a:prstGeom>
          <a:noFill/>
          <a:ln w="38100">
            <a:solidFill>
              <a:schemeClr val="dk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在设计拓扑排序算法时，假设给定的有向图采用邻接表作为存储结构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需要考虑顶点的入度，为此设计一个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ind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数组，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[i]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存放顶点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的入度，先通过邻接表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求出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ind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拓扑排序是设计要点如下：</a:t>
            </a:r>
          </a:p>
        </p:txBody>
      </p:sp>
      <p:sp>
        <p:nvSpPr>
          <p:cNvPr id="17" name="TextBox 16"/>
          <p:cNvSpPr txBox="1"/>
          <p:nvPr>
            <p:custDataLst>
              <p:tags r:id="rId2"/>
            </p:custDataLst>
          </p:nvPr>
        </p:nvSpPr>
        <p:spPr>
          <a:xfrm>
            <a:off x="985520" y="4180913"/>
            <a:ext cx="10220960" cy="2139315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在某个时刻，可以有多个入度为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的顶点，为此设置一个栈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，以存放多个入度为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的顶点，栈中的顶点的都是入度为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出栈顶点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时，将顶点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输出，同时删去该顶点的所有出边，实际上没有必要真的删去这些出边，只需要将顶点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的所有出边邻接点的入度减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就可以了。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拓扑排序算法设计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>
            <p:custDataLst>
              <p:tags r:id="rId1"/>
            </p:custDataLst>
          </p:nvPr>
        </p:nvSpPr>
        <p:spPr>
          <a:xfrm>
            <a:off x="1351423" y="1242652"/>
            <a:ext cx="9489154" cy="521144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def TopSort(G):	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拓扑排序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ind=[0]*MAXV            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记录每个顶点的入度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for i in range(G.n):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求顶点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的入度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for j in range(len(G.adjlist[i])):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处理顶点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的所有出边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	w=G.adjlist[i][j].adjvex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取顶点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个出边邻接点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	ind[w]+=1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有边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&lt;i,w&gt;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的入度增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st=deque()        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用双端队列实现栈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for i in range(G.n):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所有入度为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的顶点进栈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if ind[i]==0:st.append(i)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while len(st)&gt;0:            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栈不为空时循环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i=st.pop()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出栈一个顶点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print("%d" %(i),end=' ')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输出顶点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for j in range(len(G.adjlist[i])):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处理顶点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的所有出边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	w=G.adjlist[i][j].adjvex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取顶点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个出边邻接点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	ind[w]-=1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顶点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的入度减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zh-CN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	if ind[w]==0:st.append(w)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入度为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的邻接点进栈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1423" y="6457890"/>
            <a:ext cx="56436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不考虑求初始入度，时间复杂度为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O(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n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+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e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)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3369" y="144242"/>
            <a:ext cx="19227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7.7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拓扑排序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7.7.2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拓扑排序算法设计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2"/>
  <p:tag name="KSO_WM_UNI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Score&quot;:1.0,&quot;Answers&quot;:[&quot;8&quot;],&quot;CaseSensitive&quot;:false,&quot;FuzzyMatch&quot;:false}]"/>
  <p:tag name="PROBLEMSCORE" val="1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8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8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2599</Words>
  <Application>Microsoft Office PowerPoint</Application>
  <PresentationFormat>宽屏</PresentationFormat>
  <Paragraphs>418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24</vt:i4>
      </vt:variant>
    </vt:vector>
  </HeadingPairs>
  <TitlesOfParts>
    <vt:vector size="55" baseType="lpstr">
      <vt:lpstr>等线</vt:lpstr>
      <vt:lpstr>Microsoft Yahei</vt:lpstr>
      <vt:lpstr>Microsoft Yahei</vt:lpstr>
      <vt:lpstr>Arial</vt:lpstr>
      <vt:lpstr>Calibri</vt:lpstr>
      <vt:lpstr>Consolas</vt:lpstr>
      <vt:lpstr>Wingdings</vt:lpstr>
      <vt:lpstr>Office 主题​​</vt:lpstr>
      <vt:lpstr>15_Office 主题​​</vt:lpstr>
      <vt:lpstr>20_Office 主题​​</vt:lpstr>
      <vt:lpstr>16_Office 主题​​</vt:lpstr>
      <vt:lpstr>17_Office 主题​​</vt:lpstr>
      <vt:lpstr>18_Office 主题​​</vt:lpstr>
      <vt:lpstr>19_Office 主题​​</vt:lpstr>
      <vt:lpstr>11_Office 主题​​</vt:lpstr>
      <vt:lpstr>12_Office 主题​​</vt:lpstr>
      <vt:lpstr>13_Office 主题​​</vt:lpstr>
      <vt:lpstr>10_Office 主题​​</vt:lpstr>
      <vt:lpstr>3_Office 主题​​</vt:lpstr>
      <vt:lpstr>1_Office 主题​​</vt:lpstr>
      <vt:lpstr>2_Office 主题​​</vt:lpstr>
      <vt:lpstr>5_Office 主题​​</vt:lpstr>
      <vt:lpstr>6_Office 主题​​</vt:lpstr>
      <vt:lpstr>9_Office 主题​​</vt:lpstr>
      <vt:lpstr>8_Office 主题​​</vt:lpstr>
      <vt:lpstr>7_Office 主题​​</vt:lpstr>
      <vt:lpstr>4_Office 主题​​</vt:lpstr>
      <vt:lpstr>14_Office 主题​​</vt:lpstr>
      <vt:lpstr>21_Office 主题​​</vt:lpstr>
      <vt:lpstr>22_Office 主题​​</vt:lpstr>
      <vt:lpstr>23_Office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美玉</dc:creator>
  <cp:lastModifiedBy>Zhendong Shi</cp:lastModifiedBy>
  <cp:revision>837</cp:revision>
  <dcterms:created xsi:type="dcterms:W3CDTF">2022-08-16T12:32:00Z</dcterms:created>
  <dcterms:modified xsi:type="dcterms:W3CDTF">2024-06-02T17:25:25Z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DA3600E49D264AD5B10D623617BE15F8</vt:lpwstr>
  </property>
  <property fmtid="{D5CDD505-2E9C-101B-9397-08002B2CF9AE}" pid="3" name="KSOProductBuildVer">
    <vt:lpwstr>2052-11.1.0.12302</vt:lpwstr>
  </property>
</Properties>
</file>