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60" r:id="rId4"/>
    <p:sldId id="266" r:id="rId5"/>
    <p:sldId id="267" r:id="rId6"/>
    <p:sldId id="268" r:id="rId7"/>
    <p:sldId id="269" r:id="rId8"/>
    <p:sldId id="270" r:id="rId9"/>
    <p:sldId id="271" r:id="rId10"/>
    <p:sldId id="265" r:id="rId11"/>
    <p:sldId id="272" r:id="rId12"/>
    <p:sldId id="273" r:id="rId13"/>
    <p:sldId id="274" r:id="rId14"/>
    <p:sldId id="258"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406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76"/>
    <p:restoredTop sz="94613"/>
  </p:normalViewPr>
  <p:slideViewPr>
    <p:cSldViewPr snapToGrid="0" snapToObjects="1">
      <p:cViewPr>
        <p:scale>
          <a:sx n="70" d="100"/>
          <a:sy n="70" d="100"/>
        </p:scale>
        <p:origin x="2536" y="12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1C0902-BF39-984A-83C8-4CAD68405538}" type="doc">
      <dgm:prSet loTypeId="urn:microsoft.com/office/officeart/2005/8/layout/lProcess3" loCatId="" qsTypeId="urn:microsoft.com/office/officeart/2005/8/quickstyle/simple4" qsCatId="simple" csTypeId="urn:microsoft.com/office/officeart/2005/8/colors/accent1_2" csCatId="accent1" phldr="1"/>
      <dgm:spPr/>
      <dgm:t>
        <a:bodyPr/>
        <a:lstStyle/>
        <a:p>
          <a:endParaRPr lang="en-US"/>
        </a:p>
      </dgm:t>
    </dgm:pt>
    <dgm:pt modelId="{7FAE3AA5-E92B-B844-AD87-FBBBE10FCF7D}">
      <dgm:prSet phldrT="[Text]" custT="1"/>
      <dgm:spPr/>
      <dgm:t>
        <a:bodyPr/>
        <a:lstStyle/>
        <a:p>
          <a:r>
            <a:rPr lang="en-US" sz="1800" dirty="0" smtClean="0"/>
            <a:t>Strategic Fit</a:t>
          </a:r>
          <a:endParaRPr lang="en-US" sz="1800" dirty="0"/>
        </a:p>
      </dgm:t>
    </dgm:pt>
    <dgm:pt modelId="{D5F7605D-B563-8540-8A90-98FC7846FBAF}" type="parTrans" cxnId="{EDBD47FF-4B38-A247-872C-F0CA97A9AE69}">
      <dgm:prSet/>
      <dgm:spPr/>
      <dgm:t>
        <a:bodyPr/>
        <a:lstStyle/>
        <a:p>
          <a:endParaRPr lang="en-US"/>
        </a:p>
      </dgm:t>
    </dgm:pt>
    <dgm:pt modelId="{3DD6C82E-D5BD-2A46-BBC9-3D53BA4E970D}" type="sibTrans" cxnId="{EDBD47FF-4B38-A247-872C-F0CA97A9AE69}">
      <dgm:prSet/>
      <dgm:spPr/>
      <dgm:t>
        <a:bodyPr/>
        <a:lstStyle/>
        <a:p>
          <a:endParaRPr lang="en-US"/>
        </a:p>
      </dgm:t>
    </dgm:pt>
    <dgm:pt modelId="{D60BB64B-0EE4-754B-81DF-A3553C94180E}">
      <dgm:prSet phldrT="[Text]" custT="1"/>
      <dgm:spPr/>
      <dgm:t>
        <a:bodyPr/>
        <a:lstStyle/>
        <a:p>
          <a:r>
            <a:rPr lang="en-US" sz="1800" dirty="0" smtClean="0"/>
            <a:t>Review App/Dev Strategy</a:t>
          </a:r>
          <a:endParaRPr lang="en-US" sz="1800" dirty="0"/>
        </a:p>
      </dgm:t>
    </dgm:pt>
    <dgm:pt modelId="{CDE49640-435F-964A-803F-61F44B8CBE4F}" type="parTrans" cxnId="{1BA67CC1-B8C3-9543-A373-B0FF87EFDCAF}">
      <dgm:prSet/>
      <dgm:spPr/>
      <dgm:t>
        <a:bodyPr/>
        <a:lstStyle/>
        <a:p>
          <a:endParaRPr lang="en-US"/>
        </a:p>
      </dgm:t>
    </dgm:pt>
    <dgm:pt modelId="{A191877B-2920-0149-ABA0-D461E31573F6}" type="sibTrans" cxnId="{1BA67CC1-B8C3-9543-A373-B0FF87EFDCAF}">
      <dgm:prSet/>
      <dgm:spPr/>
      <dgm:t>
        <a:bodyPr/>
        <a:lstStyle/>
        <a:p>
          <a:endParaRPr lang="en-US"/>
        </a:p>
      </dgm:t>
    </dgm:pt>
    <dgm:pt modelId="{7969B7DC-9631-804C-919B-F4A1CE42719D}">
      <dgm:prSet phldrT="[Text]" custT="1"/>
      <dgm:spPr/>
      <dgm:t>
        <a:bodyPr/>
        <a:lstStyle/>
        <a:p>
          <a:r>
            <a:rPr lang="en-US" sz="1800" dirty="0" smtClean="0"/>
            <a:t>Ensure good fit</a:t>
          </a:r>
          <a:endParaRPr lang="en-US" sz="1800" dirty="0"/>
        </a:p>
      </dgm:t>
    </dgm:pt>
    <dgm:pt modelId="{DE3AB8F9-412C-5C4E-8783-B94244D1510A}" type="parTrans" cxnId="{4C6C9C54-7A07-1F43-86DA-5FCEE915C0B1}">
      <dgm:prSet/>
      <dgm:spPr/>
      <dgm:t>
        <a:bodyPr/>
        <a:lstStyle/>
        <a:p>
          <a:endParaRPr lang="en-US"/>
        </a:p>
      </dgm:t>
    </dgm:pt>
    <dgm:pt modelId="{A0949A40-4848-F846-A53F-7F363B532DB7}" type="sibTrans" cxnId="{4C6C9C54-7A07-1F43-86DA-5FCEE915C0B1}">
      <dgm:prSet/>
      <dgm:spPr/>
      <dgm:t>
        <a:bodyPr/>
        <a:lstStyle/>
        <a:p>
          <a:endParaRPr lang="en-US"/>
        </a:p>
      </dgm:t>
    </dgm:pt>
    <dgm:pt modelId="{723B2D85-8B5F-4248-B622-135351E70E4A}">
      <dgm:prSet phldrT="[Text]" custT="1"/>
      <dgm:spPr/>
      <dgm:t>
        <a:bodyPr/>
        <a:lstStyle/>
        <a:p>
          <a:r>
            <a:rPr lang="en-US" sz="1800" dirty="0" smtClean="0"/>
            <a:t>Compare TCO</a:t>
          </a:r>
          <a:endParaRPr lang="en-US" sz="1800" dirty="0"/>
        </a:p>
      </dgm:t>
    </dgm:pt>
    <dgm:pt modelId="{FE5823A8-40EF-5442-8E99-B4A983CC4475}" type="parTrans" cxnId="{9F95C077-FCB6-FA4D-929A-9F3A7DE22DA1}">
      <dgm:prSet/>
      <dgm:spPr/>
      <dgm:t>
        <a:bodyPr/>
        <a:lstStyle/>
        <a:p>
          <a:endParaRPr lang="en-US"/>
        </a:p>
      </dgm:t>
    </dgm:pt>
    <dgm:pt modelId="{EE42F5AF-BC41-EB4C-ADB1-53F7835AB2F4}" type="sibTrans" cxnId="{9F95C077-FCB6-FA4D-929A-9F3A7DE22DA1}">
      <dgm:prSet/>
      <dgm:spPr/>
      <dgm:t>
        <a:bodyPr/>
        <a:lstStyle/>
        <a:p>
          <a:endParaRPr lang="en-US"/>
        </a:p>
      </dgm:t>
    </dgm:pt>
    <dgm:pt modelId="{7EB22E87-FC56-0743-8BCB-C5AFE5E27D60}">
      <dgm:prSet phldrT="[Text]" custT="1"/>
      <dgm:spPr/>
      <dgm:t>
        <a:bodyPr/>
        <a:lstStyle/>
        <a:p>
          <a:r>
            <a:rPr lang="en-US" sz="1800" dirty="0" smtClean="0"/>
            <a:t>Vendor Options</a:t>
          </a:r>
          <a:endParaRPr lang="en-US" sz="1800" dirty="0"/>
        </a:p>
      </dgm:t>
    </dgm:pt>
    <dgm:pt modelId="{FF5BCFC7-D425-5040-8676-7618BC37998B}" type="parTrans" cxnId="{EBA684C4-2B67-694F-A329-64714A42F955}">
      <dgm:prSet/>
      <dgm:spPr/>
      <dgm:t>
        <a:bodyPr/>
        <a:lstStyle/>
        <a:p>
          <a:endParaRPr lang="en-US"/>
        </a:p>
      </dgm:t>
    </dgm:pt>
    <dgm:pt modelId="{99165647-82BD-254D-92CF-AED62316A559}" type="sibTrans" cxnId="{EBA684C4-2B67-694F-A329-64714A42F955}">
      <dgm:prSet/>
      <dgm:spPr/>
      <dgm:t>
        <a:bodyPr/>
        <a:lstStyle/>
        <a:p>
          <a:endParaRPr lang="en-US"/>
        </a:p>
      </dgm:t>
    </dgm:pt>
    <dgm:pt modelId="{3C6354B0-9DC8-9040-9334-7A9A193E7985}">
      <dgm:prSet phldrT="[Text]" custT="1"/>
      <dgm:spPr/>
      <dgm:t>
        <a:bodyPr/>
        <a:lstStyle/>
        <a:p>
          <a:r>
            <a:rPr lang="en-US" sz="1800" dirty="0" smtClean="0"/>
            <a:t>Make Case</a:t>
          </a:r>
          <a:endParaRPr lang="en-US" sz="1800" dirty="0"/>
        </a:p>
      </dgm:t>
    </dgm:pt>
    <dgm:pt modelId="{1D9A2034-7D13-7844-8045-91250B869BF3}" type="parTrans" cxnId="{6EB14B76-C6AC-3A40-9EE9-F701AB2F5230}">
      <dgm:prSet/>
      <dgm:spPr/>
      <dgm:t>
        <a:bodyPr/>
        <a:lstStyle/>
        <a:p>
          <a:endParaRPr lang="en-US"/>
        </a:p>
      </dgm:t>
    </dgm:pt>
    <dgm:pt modelId="{165A719A-35FA-DC4D-9686-7C583C964B4D}" type="sibTrans" cxnId="{6EB14B76-C6AC-3A40-9EE9-F701AB2F5230}">
      <dgm:prSet/>
      <dgm:spPr/>
      <dgm:t>
        <a:bodyPr/>
        <a:lstStyle/>
        <a:p>
          <a:endParaRPr lang="en-US"/>
        </a:p>
      </dgm:t>
    </dgm:pt>
    <dgm:pt modelId="{471CD05E-80F2-2C4D-B3EA-64CBCD3DAB43}">
      <dgm:prSet phldrT="[Text]" custT="1"/>
      <dgm:spPr/>
      <dgm:t>
        <a:bodyPr/>
        <a:lstStyle/>
        <a:p>
          <a:r>
            <a:rPr lang="en-US" sz="1800" dirty="0" smtClean="0"/>
            <a:t>Create Biz Case</a:t>
          </a:r>
          <a:endParaRPr lang="en-US" sz="1800" dirty="0"/>
        </a:p>
      </dgm:t>
    </dgm:pt>
    <dgm:pt modelId="{4FC5BFDA-A395-8E4C-B6A2-C4C65C3F5556}" type="parTrans" cxnId="{7709C6A1-9A42-BD4C-808F-630976C382E4}">
      <dgm:prSet/>
      <dgm:spPr/>
      <dgm:t>
        <a:bodyPr/>
        <a:lstStyle/>
        <a:p>
          <a:endParaRPr lang="en-US"/>
        </a:p>
      </dgm:t>
    </dgm:pt>
    <dgm:pt modelId="{4FA70566-98F1-9749-B1D2-37122B188C02}" type="sibTrans" cxnId="{7709C6A1-9A42-BD4C-808F-630976C382E4}">
      <dgm:prSet/>
      <dgm:spPr/>
      <dgm:t>
        <a:bodyPr/>
        <a:lstStyle/>
        <a:p>
          <a:endParaRPr lang="en-US"/>
        </a:p>
      </dgm:t>
    </dgm:pt>
    <dgm:pt modelId="{45BA915C-7537-724F-89F4-8F213670474C}">
      <dgm:prSet phldrT="[Text]" custT="1"/>
      <dgm:spPr/>
      <dgm:t>
        <a:bodyPr/>
        <a:lstStyle/>
        <a:p>
          <a:r>
            <a:rPr lang="en-US" sz="1800" dirty="0" smtClean="0"/>
            <a:t>Go/No-Go</a:t>
          </a:r>
          <a:endParaRPr lang="en-US" sz="1800" dirty="0"/>
        </a:p>
      </dgm:t>
    </dgm:pt>
    <dgm:pt modelId="{919638FC-E3FD-E047-9405-AC0620C98001}" type="parTrans" cxnId="{D346DF20-0A63-E743-8856-91D25C06DCC5}">
      <dgm:prSet/>
      <dgm:spPr/>
      <dgm:t>
        <a:bodyPr/>
        <a:lstStyle/>
        <a:p>
          <a:endParaRPr lang="en-US"/>
        </a:p>
      </dgm:t>
    </dgm:pt>
    <dgm:pt modelId="{B3AF728B-8EE6-2F41-8F32-C548A6CCC30D}" type="sibTrans" cxnId="{D346DF20-0A63-E743-8856-91D25C06DCC5}">
      <dgm:prSet/>
      <dgm:spPr/>
      <dgm:t>
        <a:bodyPr/>
        <a:lstStyle/>
        <a:p>
          <a:endParaRPr lang="en-US"/>
        </a:p>
      </dgm:t>
    </dgm:pt>
    <dgm:pt modelId="{30765D02-0C57-AE44-A38A-5E560C2B272E}">
      <dgm:prSet phldrT="[Text]" custT="1"/>
      <dgm:spPr/>
      <dgm:t>
        <a:bodyPr/>
        <a:lstStyle/>
        <a:p>
          <a:r>
            <a:rPr lang="en-US" sz="1800" dirty="0" smtClean="0"/>
            <a:t>Build vs. Buy</a:t>
          </a:r>
          <a:endParaRPr lang="en-US" sz="1800" dirty="0"/>
        </a:p>
      </dgm:t>
    </dgm:pt>
    <dgm:pt modelId="{11151339-A283-E04E-8205-5C72752DED83}" type="parTrans" cxnId="{8B2CB51A-B335-E947-8CE3-3A23D8EF30A7}">
      <dgm:prSet/>
      <dgm:spPr/>
      <dgm:t>
        <a:bodyPr/>
        <a:lstStyle/>
        <a:p>
          <a:endParaRPr lang="en-US"/>
        </a:p>
      </dgm:t>
    </dgm:pt>
    <dgm:pt modelId="{20C05E67-579A-B643-AD06-59FC91D32765}" type="sibTrans" cxnId="{8B2CB51A-B335-E947-8CE3-3A23D8EF30A7}">
      <dgm:prSet/>
      <dgm:spPr/>
      <dgm:t>
        <a:bodyPr/>
        <a:lstStyle/>
        <a:p>
          <a:endParaRPr lang="en-US"/>
        </a:p>
      </dgm:t>
    </dgm:pt>
    <dgm:pt modelId="{FF56F513-E513-CF4D-8989-7E2ECBD8DEA1}" type="pres">
      <dgm:prSet presAssocID="{381C0902-BF39-984A-83C8-4CAD68405538}" presName="Name0" presStyleCnt="0">
        <dgm:presLayoutVars>
          <dgm:chPref val="3"/>
          <dgm:dir/>
          <dgm:animLvl val="lvl"/>
          <dgm:resizeHandles/>
        </dgm:presLayoutVars>
      </dgm:prSet>
      <dgm:spPr/>
      <dgm:t>
        <a:bodyPr/>
        <a:lstStyle/>
        <a:p>
          <a:endParaRPr lang="en-US"/>
        </a:p>
      </dgm:t>
    </dgm:pt>
    <dgm:pt modelId="{0767291A-56A8-AD41-A5D5-6AA4515BF706}" type="pres">
      <dgm:prSet presAssocID="{7FAE3AA5-E92B-B844-AD87-FBBBE10FCF7D}" presName="horFlow" presStyleCnt="0"/>
      <dgm:spPr/>
    </dgm:pt>
    <dgm:pt modelId="{8C3CCF58-4C7D-2C47-BA6D-889BD4DE64CF}" type="pres">
      <dgm:prSet presAssocID="{7FAE3AA5-E92B-B844-AD87-FBBBE10FCF7D}" presName="bigChev" presStyleLbl="node1" presStyleIdx="0" presStyleCnt="3"/>
      <dgm:spPr/>
      <dgm:t>
        <a:bodyPr/>
        <a:lstStyle/>
        <a:p>
          <a:endParaRPr lang="en-US"/>
        </a:p>
      </dgm:t>
    </dgm:pt>
    <dgm:pt modelId="{F037D3D8-3222-A34B-88B9-91689F75E23B}" type="pres">
      <dgm:prSet presAssocID="{CDE49640-435F-964A-803F-61F44B8CBE4F}" presName="parTrans" presStyleCnt="0"/>
      <dgm:spPr/>
    </dgm:pt>
    <dgm:pt modelId="{E9C8DDAA-3A59-7441-96C8-E1CED547A030}" type="pres">
      <dgm:prSet presAssocID="{D60BB64B-0EE4-754B-81DF-A3553C94180E}" presName="node" presStyleLbl="alignAccFollowNode1" presStyleIdx="0" presStyleCnt="6">
        <dgm:presLayoutVars>
          <dgm:bulletEnabled val="1"/>
        </dgm:presLayoutVars>
      </dgm:prSet>
      <dgm:spPr/>
      <dgm:t>
        <a:bodyPr/>
        <a:lstStyle/>
        <a:p>
          <a:endParaRPr lang="en-US"/>
        </a:p>
      </dgm:t>
    </dgm:pt>
    <dgm:pt modelId="{31AAA728-D9F1-9E4C-AA70-619AEBC2D4D1}" type="pres">
      <dgm:prSet presAssocID="{A191877B-2920-0149-ABA0-D461E31573F6}" presName="sibTrans" presStyleCnt="0"/>
      <dgm:spPr/>
    </dgm:pt>
    <dgm:pt modelId="{9D1122C2-925A-A845-9E84-DD204DA6B777}" type="pres">
      <dgm:prSet presAssocID="{7969B7DC-9631-804C-919B-F4A1CE42719D}" presName="node" presStyleLbl="alignAccFollowNode1" presStyleIdx="1" presStyleCnt="6">
        <dgm:presLayoutVars>
          <dgm:bulletEnabled val="1"/>
        </dgm:presLayoutVars>
      </dgm:prSet>
      <dgm:spPr/>
      <dgm:t>
        <a:bodyPr/>
        <a:lstStyle/>
        <a:p>
          <a:endParaRPr lang="en-US"/>
        </a:p>
      </dgm:t>
    </dgm:pt>
    <dgm:pt modelId="{A7DE58BD-C582-F645-866D-96231C626177}" type="pres">
      <dgm:prSet presAssocID="{7FAE3AA5-E92B-B844-AD87-FBBBE10FCF7D}" presName="vSp" presStyleCnt="0"/>
      <dgm:spPr/>
    </dgm:pt>
    <dgm:pt modelId="{C6806E37-E92B-1F41-8D47-39698BBD4E39}" type="pres">
      <dgm:prSet presAssocID="{723B2D85-8B5F-4248-B622-135351E70E4A}" presName="horFlow" presStyleCnt="0"/>
      <dgm:spPr/>
    </dgm:pt>
    <dgm:pt modelId="{684410C6-01ED-A84C-8C99-F14A3D8105CB}" type="pres">
      <dgm:prSet presAssocID="{723B2D85-8B5F-4248-B622-135351E70E4A}" presName="bigChev" presStyleLbl="node1" presStyleIdx="1" presStyleCnt="3"/>
      <dgm:spPr/>
      <dgm:t>
        <a:bodyPr/>
        <a:lstStyle/>
        <a:p>
          <a:endParaRPr lang="en-US"/>
        </a:p>
      </dgm:t>
    </dgm:pt>
    <dgm:pt modelId="{BF0D83F9-7947-9D4F-8FAB-A0FF0F80E193}" type="pres">
      <dgm:prSet presAssocID="{FF5BCFC7-D425-5040-8676-7618BC37998B}" presName="parTrans" presStyleCnt="0"/>
      <dgm:spPr/>
    </dgm:pt>
    <dgm:pt modelId="{FB48ACC9-5D2B-ED43-8F07-1D530346B851}" type="pres">
      <dgm:prSet presAssocID="{7EB22E87-FC56-0743-8BCB-C5AFE5E27D60}" presName="node" presStyleLbl="alignAccFollowNode1" presStyleIdx="2" presStyleCnt="6">
        <dgm:presLayoutVars>
          <dgm:bulletEnabled val="1"/>
        </dgm:presLayoutVars>
      </dgm:prSet>
      <dgm:spPr/>
      <dgm:t>
        <a:bodyPr/>
        <a:lstStyle/>
        <a:p>
          <a:endParaRPr lang="en-US"/>
        </a:p>
      </dgm:t>
    </dgm:pt>
    <dgm:pt modelId="{DEBD21E5-DD8A-1547-ABD3-B8AFA8FF9623}" type="pres">
      <dgm:prSet presAssocID="{99165647-82BD-254D-92CF-AED62316A559}" presName="sibTrans" presStyleCnt="0"/>
      <dgm:spPr/>
    </dgm:pt>
    <dgm:pt modelId="{147EBFDD-F496-3E42-BC9D-20D96004DC0C}" type="pres">
      <dgm:prSet presAssocID="{30765D02-0C57-AE44-A38A-5E560C2B272E}" presName="node" presStyleLbl="alignAccFollowNode1" presStyleIdx="3" presStyleCnt="6">
        <dgm:presLayoutVars>
          <dgm:bulletEnabled val="1"/>
        </dgm:presLayoutVars>
      </dgm:prSet>
      <dgm:spPr/>
      <dgm:t>
        <a:bodyPr/>
        <a:lstStyle/>
        <a:p>
          <a:endParaRPr lang="en-US"/>
        </a:p>
      </dgm:t>
    </dgm:pt>
    <dgm:pt modelId="{FB6A4EC7-069F-B042-AD02-0EF892E76282}" type="pres">
      <dgm:prSet presAssocID="{723B2D85-8B5F-4248-B622-135351E70E4A}" presName="vSp" presStyleCnt="0"/>
      <dgm:spPr/>
    </dgm:pt>
    <dgm:pt modelId="{DFD8B2F9-A6EA-B148-8D3A-70C6E69F99E7}" type="pres">
      <dgm:prSet presAssocID="{3C6354B0-9DC8-9040-9334-7A9A193E7985}" presName="horFlow" presStyleCnt="0"/>
      <dgm:spPr/>
    </dgm:pt>
    <dgm:pt modelId="{77B35F11-7C6E-7E4D-9FD3-0F2751DB2851}" type="pres">
      <dgm:prSet presAssocID="{3C6354B0-9DC8-9040-9334-7A9A193E7985}" presName="bigChev" presStyleLbl="node1" presStyleIdx="2" presStyleCnt="3"/>
      <dgm:spPr/>
      <dgm:t>
        <a:bodyPr/>
        <a:lstStyle/>
        <a:p>
          <a:endParaRPr lang="en-US"/>
        </a:p>
      </dgm:t>
    </dgm:pt>
    <dgm:pt modelId="{FAFA38BE-1BA7-E148-86FA-972F81E08328}" type="pres">
      <dgm:prSet presAssocID="{4FC5BFDA-A395-8E4C-B6A2-C4C65C3F5556}" presName="parTrans" presStyleCnt="0"/>
      <dgm:spPr/>
    </dgm:pt>
    <dgm:pt modelId="{1FB8D6CD-D55A-F744-9551-1BE669A11982}" type="pres">
      <dgm:prSet presAssocID="{471CD05E-80F2-2C4D-B3EA-64CBCD3DAB43}" presName="node" presStyleLbl="alignAccFollowNode1" presStyleIdx="4" presStyleCnt="6">
        <dgm:presLayoutVars>
          <dgm:bulletEnabled val="1"/>
        </dgm:presLayoutVars>
      </dgm:prSet>
      <dgm:spPr/>
      <dgm:t>
        <a:bodyPr/>
        <a:lstStyle/>
        <a:p>
          <a:endParaRPr lang="en-US"/>
        </a:p>
      </dgm:t>
    </dgm:pt>
    <dgm:pt modelId="{57D9ABAE-98D7-DF4B-90A5-D664CBBC0933}" type="pres">
      <dgm:prSet presAssocID="{4FA70566-98F1-9749-B1D2-37122B188C02}" presName="sibTrans" presStyleCnt="0"/>
      <dgm:spPr/>
    </dgm:pt>
    <dgm:pt modelId="{DEDC8B4B-1F4B-E248-A58C-A562589D27FA}" type="pres">
      <dgm:prSet presAssocID="{45BA915C-7537-724F-89F4-8F213670474C}" presName="node" presStyleLbl="alignAccFollowNode1" presStyleIdx="5" presStyleCnt="6">
        <dgm:presLayoutVars>
          <dgm:bulletEnabled val="1"/>
        </dgm:presLayoutVars>
      </dgm:prSet>
      <dgm:spPr/>
      <dgm:t>
        <a:bodyPr/>
        <a:lstStyle/>
        <a:p>
          <a:endParaRPr lang="en-US"/>
        </a:p>
      </dgm:t>
    </dgm:pt>
  </dgm:ptLst>
  <dgm:cxnLst>
    <dgm:cxn modelId="{7E66812B-EE81-E049-AE7C-A1E94698D9E3}" type="presOf" srcId="{723B2D85-8B5F-4248-B622-135351E70E4A}" destId="{684410C6-01ED-A84C-8C99-F14A3D8105CB}" srcOrd="0" destOrd="0" presId="urn:microsoft.com/office/officeart/2005/8/layout/lProcess3"/>
    <dgm:cxn modelId="{899CEE5A-1AD2-9940-8C51-35F3C08D5F4C}" type="presOf" srcId="{7969B7DC-9631-804C-919B-F4A1CE42719D}" destId="{9D1122C2-925A-A845-9E84-DD204DA6B777}" srcOrd="0" destOrd="0" presId="urn:microsoft.com/office/officeart/2005/8/layout/lProcess3"/>
    <dgm:cxn modelId="{9F95C077-FCB6-FA4D-929A-9F3A7DE22DA1}" srcId="{381C0902-BF39-984A-83C8-4CAD68405538}" destId="{723B2D85-8B5F-4248-B622-135351E70E4A}" srcOrd="1" destOrd="0" parTransId="{FE5823A8-40EF-5442-8E99-B4A983CC4475}" sibTransId="{EE42F5AF-BC41-EB4C-ADB1-53F7835AB2F4}"/>
    <dgm:cxn modelId="{EDBD47FF-4B38-A247-872C-F0CA97A9AE69}" srcId="{381C0902-BF39-984A-83C8-4CAD68405538}" destId="{7FAE3AA5-E92B-B844-AD87-FBBBE10FCF7D}" srcOrd="0" destOrd="0" parTransId="{D5F7605D-B563-8540-8A90-98FC7846FBAF}" sibTransId="{3DD6C82E-D5BD-2A46-BBC9-3D53BA4E970D}"/>
    <dgm:cxn modelId="{08FF7208-D6F4-8D4A-B35E-3107E0217823}" type="presOf" srcId="{D60BB64B-0EE4-754B-81DF-A3553C94180E}" destId="{E9C8DDAA-3A59-7441-96C8-E1CED547A030}" srcOrd="0" destOrd="0" presId="urn:microsoft.com/office/officeart/2005/8/layout/lProcess3"/>
    <dgm:cxn modelId="{1BA67CC1-B8C3-9543-A373-B0FF87EFDCAF}" srcId="{7FAE3AA5-E92B-B844-AD87-FBBBE10FCF7D}" destId="{D60BB64B-0EE4-754B-81DF-A3553C94180E}" srcOrd="0" destOrd="0" parTransId="{CDE49640-435F-964A-803F-61F44B8CBE4F}" sibTransId="{A191877B-2920-0149-ABA0-D461E31573F6}"/>
    <dgm:cxn modelId="{EBA684C4-2B67-694F-A329-64714A42F955}" srcId="{723B2D85-8B5F-4248-B622-135351E70E4A}" destId="{7EB22E87-FC56-0743-8BCB-C5AFE5E27D60}" srcOrd="0" destOrd="0" parTransId="{FF5BCFC7-D425-5040-8676-7618BC37998B}" sibTransId="{99165647-82BD-254D-92CF-AED62316A559}"/>
    <dgm:cxn modelId="{7709C6A1-9A42-BD4C-808F-630976C382E4}" srcId="{3C6354B0-9DC8-9040-9334-7A9A193E7985}" destId="{471CD05E-80F2-2C4D-B3EA-64CBCD3DAB43}" srcOrd="0" destOrd="0" parTransId="{4FC5BFDA-A395-8E4C-B6A2-C4C65C3F5556}" sibTransId="{4FA70566-98F1-9749-B1D2-37122B188C02}"/>
    <dgm:cxn modelId="{6EB14B76-C6AC-3A40-9EE9-F701AB2F5230}" srcId="{381C0902-BF39-984A-83C8-4CAD68405538}" destId="{3C6354B0-9DC8-9040-9334-7A9A193E7985}" srcOrd="2" destOrd="0" parTransId="{1D9A2034-7D13-7844-8045-91250B869BF3}" sibTransId="{165A719A-35FA-DC4D-9686-7C583C964B4D}"/>
    <dgm:cxn modelId="{1BC87863-CAFB-0441-9830-24F1C14D5E74}" type="presOf" srcId="{7EB22E87-FC56-0743-8BCB-C5AFE5E27D60}" destId="{FB48ACC9-5D2B-ED43-8F07-1D530346B851}" srcOrd="0" destOrd="0" presId="urn:microsoft.com/office/officeart/2005/8/layout/lProcess3"/>
    <dgm:cxn modelId="{D97A4774-DB6C-FB4A-B44F-5FA319241D44}" type="presOf" srcId="{471CD05E-80F2-2C4D-B3EA-64CBCD3DAB43}" destId="{1FB8D6CD-D55A-F744-9551-1BE669A11982}" srcOrd="0" destOrd="0" presId="urn:microsoft.com/office/officeart/2005/8/layout/lProcess3"/>
    <dgm:cxn modelId="{8B2CB51A-B335-E947-8CE3-3A23D8EF30A7}" srcId="{723B2D85-8B5F-4248-B622-135351E70E4A}" destId="{30765D02-0C57-AE44-A38A-5E560C2B272E}" srcOrd="1" destOrd="0" parTransId="{11151339-A283-E04E-8205-5C72752DED83}" sibTransId="{20C05E67-579A-B643-AD06-59FC91D32765}"/>
    <dgm:cxn modelId="{738A389B-4A0E-BC45-B04E-E42383EECC77}" type="presOf" srcId="{30765D02-0C57-AE44-A38A-5E560C2B272E}" destId="{147EBFDD-F496-3E42-BC9D-20D96004DC0C}" srcOrd="0" destOrd="0" presId="urn:microsoft.com/office/officeart/2005/8/layout/lProcess3"/>
    <dgm:cxn modelId="{4C6C9C54-7A07-1F43-86DA-5FCEE915C0B1}" srcId="{7FAE3AA5-E92B-B844-AD87-FBBBE10FCF7D}" destId="{7969B7DC-9631-804C-919B-F4A1CE42719D}" srcOrd="1" destOrd="0" parTransId="{DE3AB8F9-412C-5C4E-8783-B94244D1510A}" sibTransId="{A0949A40-4848-F846-A53F-7F363B532DB7}"/>
    <dgm:cxn modelId="{A175D5F1-6CE6-BB44-9B4D-0EB72C330066}" type="presOf" srcId="{3C6354B0-9DC8-9040-9334-7A9A193E7985}" destId="{77B35F11-7C6E-7E4D-9FD3-0F2751DB2851}" srcOrd="0" destOrd="0" presId="urn:microsoft.com/office/officeart/2005/8/layout/lProcess3"/>
    <dgm:cxn modelId="{D346DF20-0A63-E743-8856-91D25C06DCC5}" srcId="{3C6354B0-9DC8-9040-9334-7A9A193E7985}" destId="{45BA915C-7537-724F-89F4-8F213670474C}" srcOrd="1" destOrd="0" parTransId="{919638FC-E3FD-E047-9405-AC0620C98001}" sibTransId="{B3AF728B-8EE6-2F41-8F32-C548A6CCC30D}"/>
    <dgm:cxn modelId="{8CE940B1-E931-2B47-B81F-738CEE3E5F82}" type="presOf" srcId="{7FAE3AA5-E92B-B844-AD87-FBBBE10FCF7D}" destId="{8C3CCF58-4C7D-2C47-BA6D-889BD4DE64CF}" srcOrd="0" destOrd="0" presId="urn:microsoft.com/office/officeart/2005/8/layout/lProcess3"/>
    <dgm:cxn modelId="{37E0DC41-FA4B-BB4D-A50A-FDDA67D9DF78}" type="presOf" srcId="{381C0902-BF39-984A-83C8-4CAD68405538}" destId="{FF56F513-E513-CF4D-8989-7E2ECBD8DEA1}" srcOrd="0" destOrd="0" presId="urn:microsoft.com/office/officeart/2005/8/layout/lProcess3"/>
    <dgm:cxn modelId="{B2AC0388-86D7-B040-A69C-9E5BC7B36685}" type="presOf" srcId="{45BA915C-7537-724F-89F4-8F213670474C}" destId="{DEDC8B4B-1F4B-E248-A58C-A562589D27FA}" srcOrd="0" destOrd="0" presId="urn:microsoft.com/office/officeart/2005/8/layout/lProcess3"/>
    <dgm:cxn modelId="{E815A769-9301-8E4C-A9BB-C2078046E7A9}" type="presParOf" srcId="{FF56F513-E513-CF4D-8989-7E2ECBD8DEA1}" destId="{0767291A-56A8-AD41-A5D5-6AA4515BF706}" srcOrd="0" destOrd="0" presId="urn:microsoft.com/office/officeart/2005/8/layout/lProcess3"/>
    <dgm:cxn modelId="{1981569A-44A2-AC4A-B9BA-A6CAF5C81905}" type="presParOf" srcId="{0767291A-56A8-AD41-A5D5-6AA4515BF706}" destId="{8C3CCF58-4C7D-2C47-BA6D-889BD4DE64CF}" srcOrd="0" destOrd="0" presId="urn:microsoft.com/office/officeart/2005/8/layout/lProcess3"/>
    <dgm:cxn modelId="{4FA1CA53-2332-9043-B849-0679F7D58FB3}" type="presParOf" srcId="{0767291A-56A8-AD41-A5D5-6AA4515BF706}" destId="{F037D3D8-3222-A34B-88B9-91689F75E23B}" srcOrd="1" destOrd="0" presId="urn:microsoft.com/office/officeart/2005/8/layout/lProcess3"/>
    <dgm:cxn modelId="{77A64863-13DA-074D-86F1-314F4988D741}" type="presParOf" srcId="{0767291A-56A8-AD41-A5D5-6AA4515BF706}" destId="{E9C8DDAA-3A59-7441-96C8-E1CED547A030}" srcOrd="2" destOrd="0" presId="urn:microsoft.com/office/officeart/2005/8/layout/lProcess3"/>
    <dgm:cxn modelId="{2045805C-5742-974E-AB29-CDE514B7C957}" type="presParOf" srcId="{0767291A-56A8-AD41-A5D5-6AA4515BF706}" destId="{31AAA728-D9F1-9E4C-AA70-619AEBC2D4D1}" srcOrd="3" destOrd="0" presId="urn:microsoft.com/office/officeart/2005/8/layout/lProcess3"/>
    <dgm:cxn modelId="{074E1EC2-F6D3-8545-B834-EADCF3E6E07F}" type="presParOf" srcId="{0767291A-56A8-AD41-A5D5-6AA4515BF706}" destId="{9D1122C2-925A-A845-9E84-DD204DA6B777}" srcOrd="4" destOrd="0" presId="urn:microsoft.com/office/officeart/2005/8/layout/lProcess3"/>
    <dgm:cxn modelId="{602377BB-43BA-144D-AE42-569DE152BA4C}" type="presParOf" srcId="{FF56F513-E513-CF4D-8989-7E2ECBD8DEA1}" destId="{A7DE58BD-C582-F645-866D-96231C626177}" srcOrd="1" destOrd="0" presId="urn:microsoft.com/office/officeart/2005/8/layout/lProcess3"/>
    <dgm:cxn modelId="{C667F656-BBF8-DE40-94C4-2B5FB53C02C3}" type="presParOf" srcId="{FF56F513-E513-CF4D-8989-7E2ECBD8DEA1}" destId="{C6806E37-E92B-1F41-8D47-39698BBD4E39}" srcOrd="2" destOrd="0" presId="urn:microsoft.com/office/officeart/2005/8/layout/lProcess3"/>
    <dgm:cxn modelId="{B445826A-2963-344C-AC9A-B4625A5E1282}" type="presParOf" srcId="{C6806E37-E92B-1F41-8D47-39698BBD4E39}" destId="{684410C6-01ED-A84C-8C99-F14A3D8105CB}" srcOrd="0" destOrd="0" presId="urn:microsoft.com/office/officeart/2005/8/layout/lProcess3"/>
    <dgm:cxn modelId="{039C7284-D633-FD4C-AC79-7DFF4B45F7F2}" type="presParOf" srcId="{C6806E37-E92B-1F41-8D47-39698BBD4E39}" destId="{BF0D83F9-7947-9D4F-8FAB-A0FF0F80E193}" srcOrd="1" destOrd="0" presId="urn:microsoft.com/office/officeart/2005/8/layout/lProcess3"/>
    <dgm:cxn modelId="{1625E203-92B8-8849-812F-BC736A8D8B0E}" type="presParOf" srcId="{C6806E37-E92B-1F41-8D47-39698BBD4E39}" destId="{FB48ACC9-5D2B-ED43-8F07-1D530346B851}" srcOrd="2" destOrd="0" presId="urn:microsoft.com/office/officeart/2005/8/layout/lProcess3"/>
    <dgm:cxn modelId="{74A788FC-B8AE-2948-8140-19C6F0A7B945}" type="presParOf" srcId="{C6806E37-E92B-1F41-8D47-39698BBD4E39}" destId="{DEBD21E5-DD8A-1547-ABD3-B8AFA8FF9623}" srcOrd="3" destOrd="0" presId="urn:microsoft.com/office/officeart/2005/8/layout/lProcess3"/>
    <dgm:cxn modelId="{052C51A8-71D6-F349-8E53-C6A307EEEAEC}" type="presParOf" srcId="{C6806E37-E92B-1F41-8D47-39698BBD4E39}" destId="{147EBFDD-F496-3E42-BC9D-20D96004DC0C}" srcOrd="4" destOrd="0" presId="urn:microsoft.com/office/officeart/2005/8/layout/lProcess3"/>
    <dgm:cxn modelId="{AA41ABB6-81A0-574D-B013-625A956918B8}" type="presParOf" srcId="{FF56F513-E513-CF4D-8989-7E2ECBD8DEA1}" destId="{FB6A4EC7-069F-B042-AD02-0EF892E76282}" srcOrd="3" destOrd="0" presId="urn:microsoft.com/office/officeart/2005/8/layout/lProcess3"/>
    <dgm:cxn modelId="{5A1E3801-A99A-B641-880E-317C2911EC0E}" type="presParOf" srcId="{FF56F513-E513-CF4D-8989-7E2ECBD8DEA1}" destId="{DFD8B2F9-A6EA-B148-8D3A-70C6E69F99E7}" srcOrd="4" destOrd="0" presId="urn:microsoft.com/office/officeart/2005/8/layout/lProcess3"/>
    <dgm:cxn modelId="{22AE751F-3DC6-1148-8C5F-907883A21996}" type="presParOf" srcId="{DFD8B2F9-A6EA-B148-8D3A-70C6E69F99E7}" destId="{77B35F11-7C6E-7E4D-9FD3-0F2751DB2851}" srcOrd="0" destOrd="0" presId="urn:microsoft.com/office/officeart/2005/8/layout/lProcess3"/>
    <dgm:cxn modelId="{97DF7E3B-A857-3B4A-BEBC-C73DDDD8A27B}" type="presParOf" srcId="{DFD8B2F9-A6EA-B148-8D3A-70C6E69F99E7}" destId="{FAFA38BE-1BA7-E148-86FA-972F81E08328}" srcOrd="1" destOrd="0" presId="urn:microsoft.com/office/officeart/2005/8/layout/lProcess3"/>
    <dgm:cxn modelId="{4C0B4537-ED90-CF4E-BEDC-C7AEA3076EBF}" type="presParOf" srcId="{DFD8B2F9-A6EA-B148-8D3A-70C6E69F99E7}" destId="{1FB8D6CD-D55A-F744-9551-1BE669A11982}" srcOrd="2" destOrd="0" presId="urn:microsoft.com/office/officeart/2005/8/layout/lProcess3"/>
    <dgm:cxn modelId="{1A9777E8-A14F-9443-9F62-25BA001DB191}" type="presParOf" srcId="{DFD8B2F9-A6EA-B148-8D3A-70C6E69F99E7}" destId="{57D9ABAE-98D7-DF4B-90A5-D664CBBC0933}" srcOrd="3" destOrd="0" presId="urn:microsoft.com/office/officeart/2005/8/layout/lProcess3"/>
    <dgm:cxn modelId="{8249D135-EC77-E04D-A940-3AD8B052728A}" type="presParOf" srcId="{DFD8B2F9-A6EA-B148-8D3A-70C6E69F99E7}" destId="{DEDC8B4B-1F4B-E248-A58C-A562589D27FA}"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CCF58-4C7D-2C47-BA6D-889BD4DE64CF}">
      <dsp:nvSpPr>
        <dsp:cNvPr id="0" name=""/>
        <dsp:cNvSpPr/>
      </dsp:nvSpPr>
      <dsp:spPr>
        <a:xfrm>
          <a:off x="433833" y="1778"/>
          <a:ext cx="3049934" cy="1219973"/>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n-US" sz="1800" kern="1200" dirty="0" smtClean="0"/>
            <a:t>Strategic Fit</a:t>
          </a:r>
          <a:endParaRPr lang="en-US" sz="1800" kern="1200" dirty="0"/>
        </a:p>
      </dsp:txBody>
      <dsp:txXfrm>
        <a:off x="1043820" y="1778"/>
        <a:ext cx="1829961" cy="1219973"/>
      </dsp:txXfrm>
    </dsp:sp>
    <dsp:sp modelId="{E9C8DDAA-3A59-7441-96C8-E1CED547A030}">
      <dsp:nvSpPr>
        <dsp:cNvPr id="0" name=""/>
        <dsp:cNvSpPr/>
      </dsp:nvSpPr>
      <dsp:spPr>
        <a:xfrm>
          <a:off x="3087276" y="105476"/>
          <a:ext cx="2531445" cy="1012578"/>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n-US" sz="1800" kern="1200" dirty="0" smtClean="0"/>
            <a:t>Review App/Dev Strategy</a:t>
          </a:r>
          <a:endParaRPr lang="en-US" sz="1800" kern="1200" dirty="0"/>
        </a:p>
      </dsp:txBody>
      <dsp:txXfrm>
        <a:off x="3593565" y="105476"/>
        <a:ext cx="1518867" cy="1012578"/>
      </dsp:txXfrm>
    </dsp:sp>
    <dsp:sp modelId="{9D1122C2-925A-A845-9E84-DD204DA6B777}">
      <dsp:nvSpPr>
        <dsp:cNvPr id="0" name=""/>
        <dsp:cNvSpPr/>
      </dsp:nvSpPr>
      <dsp:spPr>
        <a:xfrm>
          <a:off x="5264320" y="105476"/>
          <a:ext cx="2531445" cy="1012578"/>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n-US" sz="1800" kern="1200" dirty="0" smtClean="0"/>
            <a:t>Ensure good fit</a:t>
          </a:r>
          <a:endParaRPr lang="en-US" sz="1800" kern="1200" dirty="0"/>
        </a:p>
      </dsp:txBody>
      <dsp:txXfrm>
        <a:off x="5770609" y="105476"/>
        <a:ext cx="1518867" cy="1012578"/>
      </dsp:txXfrm>
    </dsp:sp>
    <dsp:sp modelId="{684410C6-01ED-A84C-8C99-F14A3D8105CB}">
      <dsp:nvSpPr>
        <dsp:cNvPr id="0" name=""/>
        <dsp:cNvSpPr/>
      </dsp:nvSpPr>
      <dsp:spPr>
        <a:xfrm>
          <a:off x="433833" y="1392548"/>
          <a:ext cx="3049934" cy="1219973"/>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n-US" sz="1800" kern="1200" dirty="0" smtClean="0"/>
            <a:t>Compare TCO</a:t>
          </a:r>
          <a:endParaRPr lang="en-US" sz="1800" kern="1200" dirty="0"/>
        </a:p>
      </dsp:txBody>
      <dsp:txXfrm>
        <a:off x="1043820" y="1392548"/>
        <a:ext cx="1829961" cy="1219973"/>
      </dsp:txXfrm>
    </dsp:sp>
    <dsp:sp modelId="{FB48ACC9-5D2B-ED43-8F07-1D530346B851}">
      <dsp:nvSpPr>
        <dsp:cNvPr id="0" name=""/>
        <dsp:cNvSpPr/>
      </dsp:nvSpPr>
      <dsp:spPr>
        <a:xfrm>
          <a:off x="3087276" y="1496246"/>
          <a:ext cx="2531445" cy="1012578"/>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n-US" sz="1800" kern="1200" dirty="0" smtClean="0"/>
            <a:t>Vendor Options</a:t>
          </a:r>
          <a:endParaRPr lang="en-US" sz="1800" kern="1200" dirty="0"/>
        </a:p>
      </dsp:txBody>
      <dsp:txXfrm>
        <a:off x="3593565" y="1496246"/>
        <a:ext cx="1518867" cy="1012578"/>
      </dsp:txXfrm>
    </dsp:sp>
    <dsp:sp modelId="{147EBFDD-F496-3E42-BC9D-20D96004DC0C}">
      <dsp:nvSpPr>
        <dsp:cNvPr id="0" name=""/>
        <dsp:cNvSpPr/>
      </dsp:nvSpPr>
      <dsp:spPr>
        <a:xfrm>
          <a:off x="5264320" y="1496246"/>
          <a:ext cx="2531445" cy="1012578"/>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n-US" sz="1800" kern="1200" dirty="0" smtClean="0"/>
            <a:t>Build vs. Buy</a:t>
          </a:r>
          <a:endParaRPr lang="en-US" sz="1800" kern="1200" dirty="0"/>
        </a:p>
      </dsp:txBody>
      <dsp:txXfrm>
        <a:off x="5770609" y="1496246"/>
        <a:ext cx="1518867" cy="1012578"/>
      </dsp:txXfrm>
    </dsp:sp>
    <dsp:sp modelId="{77B35F11-7C6E-7E4D-9FD3-0F2751DB2851}">
      <dsp:nvSpPr>
        <dsp:cNvPr id="0" name=""/>
        <dsp:cNvSpPr/>
      </dsp:nvSpPr>
      <dsp:spPr>
        <a:xfrm>
          <a:off x="433833" y="2783318"/>
          <a:ext cx="3049934" cy="1219973"/>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n-US" sz="1800" kern="1200" dirty="0" smtClean="0"/>
            <a:t>Make Case</a:t>
          </a:r>
          <a:endParaRPr lang="en-US" sz="1800" kern="1200" dirty="0"/>
        </a:p>
      </dsp:txBody>
      <dsp:txXfrm>
        <a:off x="1043820" y="2783318"/>
        <a:ext cx="1829961" cy="1219973"/>
      </dsp:txXfrm>
    </dsp:sp>
    <dsp:sp modelId="{1FB8D6CD-D55A-F744-9551-1BE669A11982}">
      <dsp:nvSpPr>
        <dsp:cNvPr id="0" name=""/>
        <dsp:cNvSpPr/>
      </dsp:nvSpPr>
      <dsp:spPr>
        <a:xfrm>
          <a:off x="3087276" y="2887016"/>
          <a:ext cx="2531445" cy="1012578"/>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n-US" sz="1800" kern="1200" dirty="0" smtClean="0"/>
            <a:t>Create Biz Case</a:t>
          </a:r>
          <a:endParaRPr lang="en-US" sz="1800" kern="1200" dirty="0"/>
        </a:p>
      </dsp:txBody>
      <dsp:txXfrm>
        <a:off x="3593565" y="2887016"/>
        <a:ext cx="1518867" cy="1012578"/>
      </dsp:txXfrm>
    </dsp:sp>
    <dsp:sp modelId="{DEDC8B4B-1F4B-E248-A58C-A562589D27FA}">
      <dsp:nvSpPr>
        <dsp:cNvPr id="0" name=""/>
        <dsp:cNvSpPr/>
      </dsp:nvSpPr>
      <dsp:spPr>
        <a:xfrm>
          <a:off x="5264320" y="2887016"/>
          <a:ext cx="2531445" cy="1012578"/>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n-US" sz="1800" kern="1200" dirty="0" smtClean="0"/>
            <a:t>Go/No-Go</a:t>
          </a:r>
          <a:endParaRPr lang="en-US" sz="1800" kern="1200" dirty="0"/>
        </a:p>
      </dsp:txBody>
      <dsp:txXfrm>
        <a:off x="5770609" y="2887016"/>
        <a:ext cx="1518867" cy="101257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8C2A23-066B-45FB-A8F1-071D7084F09F}" type="datetimeFigureOut">
              <a:rPr lang="en-US" smtClean="0"/>
              <a:t>7/27/16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A7F590-F275-42AD-B0FB-4578792617E9}" type="slidenum">
              <a:rPr lang="en-US" smtClean="0"/>
              <a:t>‹#›</a:t>
            </a:fld>
            <a:endParaRPr lang="en-US"/>
          </a:p>
        </p:txBody>
      </p:sp>
    </p:spTree>
    <p:extLst>
      <p:ext uri="{BB962C8B-B14F-4D97-AF65-F5344CB8AC3E}">
        <p14:creationId xmlns:p14="http://schemas.microsoft.com/office/powerpoint/2010/main" val="3967113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A7F590-F275-42AD-B0FB-4578792617E9}" type="slidenum">
              <a:rPr lang="en-US" smtClean="0"/>
              <a:t>2</a:t>
            </a:fld>
            <a:endParaRPr lang="en-US"/>
          </a:p>
        </p:txBody>
      </p:sp>
    </p:spTree>
    <p:extLst>
      <p:ext uri="{BB962C8B-B14F-4D97-AF65-F5344CB8AC3E}">
        <p14:creationId xmlns:p14="http://schemas.microsoft.com/office/powerpoint/2010/main" val="350051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F39A7A-DA67-5047-AA03-875FBC80260B}" type="datetimeFigureOut">
              <a:rPr lang="en-US" smtClean="0"/>
              <a:t>7/27/16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397662-D04D-1E47-B838-317557611CF5}" type="slidenum">
              <a:rPr lang="en-US" smtClean="0"/>
              <a:t>‹#›</a:t>
            </a:fld>
            <a:endParaRPr lang="en-US"/>
          </a:p>
        </p:txBody>
      </p:sp>
    </p:spTree>
    <p:extLst>
      <p:ext uri="{BB962C8B-B14F-4D97-AF65-F5344CB8AC3E}">
        <p14:creationId xmlns:p14="http://schemas.microsoft.com/office/powerpoint/2010/main" val="108799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F39A7A-DA67-5047-AA03-875FBC80260B}" type="datetimeFigureOut">
              <a:rPr lang="en-US" smtClean="0"/>
              <a:t>7/27/16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397662-D04D-1E47-B838-317557611CF5}" type="slidenum">
              <a:rPr lang="en-US" smtClean="0"/>
              <a:t>‹#›</a:t>
            </a:fld>
            <a:endParaRPr lang="en-US"/>
          </a:p>
        </p:txBody>
      </p:sp>
    </p:spTree>
    <p:extLst>
      <p:ext uri="{BB962C8B-B14F-4D97-AF65-F5344CB8AC3E}">
        <p14:creationId xmlns:p14="http://schemas.microsoft.com/office/powerpoint/2010/main" val="3002155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F39A7A-DA67-5047-AA03-875FBC80260B}" type="datetimeFigureOut">
              <a:rPr lang="en-US" smtClean="0"/>
              <a:t>7/27/16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397662-D04D-1E47-B838-317557611CF5}" type="slidenum">
              <a:rPr lang="en-US" smtClean="0"/>
              <a:t>‹#›</a:t>
            </a:fld>
            <a:endParaRPr lang="en-US"/>
          </a:p>
        </p:txBody>
      </p:sp>
    </p:spTree>
    <p:extLst>
      <p:ext uri="{BB962C8B-B14F-4D97-AF65-F5344CB8AC3E}">
        <p14:creationId xmlns:p14="http://schemas.microsoft.com/office/powerpoint/2010/main" val="1166526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F39A7A-DA67-5047-AA03-875FBC80260B}" type="datetimeFigureOut">
              <a:rPr lang="en-US" smtClean="0"/>
              <a:t>7/27/16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397662-D04D-1E47-B838-317557611CF5}" type="slidenum">
              <a:rPr lang="en-US" smtClean="0"/>
              <a:t>‹#›</a:t>
            </a:fld>
            <a:endParaRPr lang="en-US"/>
          </a:p>
        </p:txBody>
      </p:sp>
    </p:spTree>
    <p:extLst>
      <p:ext uri="{BB962C8B-B14F-4D97-AF65-F5344CB8AC3E}">
        <p14:creationId xmlns:p14="http://schemas.microsoft.com/office/powerpoint/2010/main" val="1521272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F39A7A-DA67-5047-AA03-875FBC80260B}" type="datetimeFigureOut">
              <a:rPr lang="en-US" smtClean="0"/>
              <a:t>7/27/16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397662-D04D-1E47-B838-317557611CF5}" type="slidenum">
              <a:rPr lang="en-US" smtClean="0"/>
              <a:t>‹#›</a:t>
            </a:fld>
            <a:endParaRPr lang="en-US"/>
          </a:p>
        </p:txBody>
      </p:sp>
    </p:spTree>
    <p:extLst>
      <p:ext uri="{BB962C8B-B14F-4D97-AF65-F5344CB8AC3E}">
        <p14:creationId xmlns:p14="http://schemas.microsoft.com/office/powerpoint/2010/main" val="165936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F39A7A-DA67-5047-AA03-875FBC80260B}" type="datetimeFigureOut">
              <a:rPr lang="en-US" smtClean="0"/>
              <a:t>7/27/16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397662-D04D-1E47-B838-317557611CF5}" type="slidenum">
              <a:rPr lang="en-US" smtClean="0"/>
              <a:t>‹#›</a:t>
            </a:fld>
            <a:endParaRPr lang="en-US"/>
          </a:p>
        </p:txBody>
      </p:sp>
    </p:spTree>
    <p:extLst>
      <p:ext uri="{BB962C8B-B14F-4D97-AF65-F5344CB8AC3E}">
        <p14:creationId xmlns:p14="http://schemas.microsoft.com/office/powerpoint/2010/main" val="3059857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F39A7A-DA67-5047-AA03-875FBC80260B}" type="datetimeFigureOut">
              <a:rPr lang="en-US" smtClean="0"/>
              <a:t>7/27/16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397662-D04D-1E47-B838-317557611CF5}" type="slidenum">
              <a:rPr lang="en-US" smtClean="0"/>
              <a:t>‹#›</a:t>
            </a:fld>
            <a:endParaRPr lang="en-US"/>
          </a:p>
        </p:txBody>
      </p:sp>
    </p:spTree>
    <p:extLst>
      <p:ext uri="{BB962C8B-B14F-4D97-AF65-F5344CB8AC3E}">
        <p14:creationId xmlns:p14="http://schemas.microsoft.com/office/powerpoint/2010/main" val="3502657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F39A7A-DA67-5047-AA03-875FBC80260B}" type="datetimeFigureOut">
              <a:rPr lang="en-US" smtClean="0"/>
              <a:t>7/27/16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397662-D04D-1E47-B838-317557611CF5}" type="slidenum">
              <a:rPr lang="en-US" smtClean="0"/>
              <a:t>‹#›</a:t>
            </a:fld>
            <a:endParaRPr lang="en-US"/>
          </a:p>
        </p:txBody>
      </p:sp>
    </p:spTree>
    <p:extLst>
      <p:ext uri="{BB962C8B-B14F-4D97-AF65-F5344CB8AC3E}">
        <p14:creationId xmlns:p14="http://schemas.microsoft.com/office/powerpoint/2010/main" val="2141693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F39A7A-DA67-5047-AA03-875FBC80260B}" type="datetimeFigureOut">
              <a:rPr lang="en-US" smtClean="0"/>
              <a:t>7/27/16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397662-D04D-1E47-B838-317557611CF5}" type="slidenum">
              <a:rPr lang="en-US" smtClean="0"/>
              <a:t>‹#›</a:t>
            </a:fld>
            <a:endParaRPr lang="en-US"/>
          </a:p>
        </p:txBody>
      </p:sp>
    </p:spTree>
    <p:extLst>
      <p:ext uri="{BB962C8B-B14F-4D97-AF65-F5344CB8AC3E}">
        <p14:creationId xmlns:p14="http://schemas.microsoft.com/office/powerpoint/2010/main" val="623006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F39A7A-DA67-5047-AA03-875FBC80260B}" type="datetimeFigureOut">
              <a:rPr lang="en-US" smtClean="0"/>
              <a:t>7/27/16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397662-D04D-1E47-B838-317557611CF5}" type="slidenum">
              <a:rPr lang="en-US" smtClean="0"/>
              <a:t>‹#›</a:t>
            </a:fld>
            <a:endParaRPr lang="en-US"/>
          </a:p>
        </p:txBody>
      </p:sp>
    </p:spTree>
    <p:extLst>
      <p:ext uri="{BB962C8B-B14F-4D97-AF65-F5344CB8AC3E}">
        <p14:creationId xmlns:p14="http://schemas.microsoft.com/office/powerpoint/2010/main" val="1931600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F39A7A-DA67-5047-AA03-875FBC80260B}" type="datetimeFigureOut">
              <a:rPr lang="en-US" smtClean="0"/>
              <a:t>7/27/16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397662-D04D-1E47-B838-317557611CF5}" type="slidenum">
              <a:rPr lang="en-US" smtClean="0"/>
              <a:t>‹#›</a:t>
            </a:fld>
            <a:endParaRPr lang="en-US"/>
          </a:p>
        </p:txBody>
      </p:sp>
    </p:spTree>
    <p:extLst>
      <p:ext uri="{BB962C8B-B14F-4D97-AF65-F5344CB8AC3E}">
        <p14:creationId xmlns:p14="http://schemas.microsoft.com/office/powerpoint/2010/main" val="21789842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85624"/>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2411186"/>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Helvetica"/>
                <a:cs typeface="Helvetica"/>
              </a:defRPr>
            </a:lvl1pPr>
          </a:lstStyle>
          <a:p>
            <a:fld id="{60F39A7A-DA67-5047-AA03-875FBC80260B}" type="datetimeFigureOut">
              <a:rPr lang="en-US" smtClean="0"/>
              <a:pPr/>
              <a:t>7/27/16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Helvetica"/>
                <a:cs typeface="Helvetica"/>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Helvetica"/>
                <a:cs typeface="Helvetica"/>
              </a:defRPr>
            </a:lvl1pPr>
          </a:lstStyle>
          <a:p>
            <a:fld id="{08397662-D04D-1E47-B838-317557611CF5}" type="slidenum">
              <a:rPr lang="en-US" smtClean="0"/>
              <a:pPr/>
              <a:t>‹#›</a:t>
            </a:fld>
            <a:endParaRPr lang="en-US"/>
          </a:p>
        </p:txBody>
      </p:sp>
    </p:spTree>
    <p:extLst>
      <p:ext uri="{BB962C8B-B14F-4D97-AF65-F5344CB8AC3E}">
        <p14:creationId xmlns:p14="http://schemas.microsoft.com/office/powerpoint/2010/main" val="2098057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0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5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000" dirty="0" smtClean="0"/>
              <a:t>Cloud Platform as a Service</a:t>
            </a:r>
            <a:endParaRPr lang="en-US" sz="4000" i="1" dirty="0"/>
          </a:p>
        </p:txBody>
      </p:sp>
    </p:spTree>
    <p:extLst>
      <p:ext uri="{BB962C8B-B14F-4D97-AF65-F5344CB8AC3E}">
        <p14:creationId xmlns:p14="http://schemas.microsoft.com/office/powerpoint/2010/main" val="3121336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190500" y="1600200"/>
            <a:ext cx="8763000" cy="2946400"/>
            <a:chOff x="0" y="1600200"/>
            <a:chExt cx="8763000" cy="2946400"/>
          </a:xfrm>
        </p:grpSpPr>
        <p:sp>
          <p:nvSpPr>
            <p:cNvPr id="6" name="Rectangle 5"/>
            <p:cNvSpPr>
              <a:spLocks noChangeArrowheads="1"/>
            </p:cNvSpPr>
            <p:nvPr/>
          </p:nvSpPr>
          <p:spPr bwMode="auto">
            <a:xfrm>
              <a:off x="0" y="1600200"/>
              <a:ext cx="8763000" cy="2946400"/>
            </a:xfrm>
            <a:prstGeom prst="rect">
              <a:avLst/>
            </a:prstGeom>
            <a:solidFill>
              <a:srgbClr val="EBE8DC"/>
            </a:solidFill>
            <a:ln w="25400">
              <a:solidFill>
                <a:srgbClr val="182C45"/>
              </a:solidFill>
              <a:miter lim="800000"/>
              <a:headEnd/>
              <a:tailEnd/>
            </a:ln>
            <a:effectLst>
              <a:outerShdw blurRad="63500" dist="38100" dir="2700000" algn="tl" rotWithShape="0">
                <a:srgbClr val="000000">
                  <a:alpha val="39999"/>
                </a:srgbClr>
              </a:outerShdw>
            </a:effectLst>
          </p:spPr>
          <p:txBody>
            <a:bodyPr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eaLnBrk="1" hangingPunct="1"/>
              <a:endParaRPr lang="en-US" altLang="en-US">
                <a:solidFill>
                  <a:srgbClr val="FAFAFA"/>
                </a:solidFill>
                <a:latin typeface="Georgia" charset="0"/>
              </a:endParaRPr>
            </a:p>
          </p:txBody>
        </p:sp>
        <p:grpSp>
          <p:nvGrpSpPr>
            <p:cNvPr id="7" name="Group 5"/>
            <p:cNvGrpSpPr>
              <a:grpSpLocks/>
            </p:cNvGrpSpPr>
            <p:nvPr/>
          </p:nvGrpSpPr>
          <p:grpSpPr bwMode="auto">
            <a:xfrm>
              <a:off x="242888" y="2295525"/>
              <a:ext cx="8326437" cy="1044575"/>
              <a:chOff x="233937" y="1266288"/>
              <a:chExt cx="8714530" cy="1997060"/>
            </a:xfrm>
          </p:grpSpPr>
          <p:sp>
            <p:nvSpPr>
              <p:cNvPr id="8" name="Right Arrow 7"/>
              <p:cNvSpPr>
                <a:spLocks noChangeArrowheads="1"/>
              </p:cNvSpPr>
              <p:nvPr/>
            </p:nvSpPr>
            <p:spPr bwMode="auto">
              <a:xfrm>
                <a:off x="886903" y="1266288"/>
                <a:ext cx="7408598" cy="1997060"/>
              </a:xfrm>
              <a:prstGeom prst="rightArrow">
                <a:avLst>
                  <a:gd name="adj1" fmla="val 50000"/>
                  <a:gd name="adj2" fmla="val 49996"/>
                </a:avLst>
              </a:prstGeom>
              <a:solidFill>
                <a:srgbClr val="CDCED2"/>
              </a:solidFill>
              <a:ln>
                <a:noFill/>
              </a:ln>
              <a:effectLst>
                <a:outerShdw blurRad="63500" dist="23000" dir="5400000" rotWithShape="0">
                  <a:srgbClr val="00000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8"/>
              <p:cNvSpPr>
                <a:spLocks noChangeArrowheads="1"/>
              </p:cNvSpPr>
              <p:nvPr/>
            </p:nvSpPr>
            <p:spPr bwMode="auto">
              <a:xfrm>
                <a:off x="233937" y="1803492"/>
                <a:ext cx="1089939" cy="907478"/>
              </a:xfrm>
              <a:custGeom>
                <a:avLst/>
                <a:gdLst>
                  <a:gd name="T0" fmla="*/ 0 w 1089316"/>
                  <a:gd name="T1" fmla="*/ 151250 h 906358"/>
                  <a:gd name="T2" fmla="*/ 44270 w 1089316"/>
                  <a:gd name="T3" fmla="*/ 44300 h 906358"/>
                  <a:gd name="T4" fmla="*/ 151149 w 1089316"/>
                  <a:gd name="T5" fmla="*/ 0 h 906358"/>
                  <a:gd name="T6" fmla="*/ 938789 w 1089316"/>
                  <a:gd name="T7" fmla="*/ 0 h 906358"/>
                  <a:gd name="T8" fmla="*/ 1045668 w 1089316"/>
                  <a:gd name="T9" fmla="*/ 44300 h 906358"/>
                  <a:gd name="T10" fmla="*/ 1089939 w 1089316"/>
                  <a:gd name="T11" fmla="*/ 151250 h 906358"/>
                  <a:gd name="T12" fmla="*/ 1089939 w 1089316"/>
                  <a:gd name="T13" fmla="*/ 756228 h 906358"/>
                  <a:gd name="T14" fmla="*/ 1045668 w 1089316"/>
                  <a:gd name="T15" fmla="*/ 863178 h 906358"/>
                  <a:gd name="T16" fmla="*/ 938789 w 1089316"/>
                  <a:gd name="T17" fmla="*/ 907478 h 906358"/>
                  <a:gd name="T18" fmla="*/ 151149 w 1089316"/>
                  <a:gd name="T19" fmla="*/ 907478 h 906358"/>
                  <a:gd name="T20" fmla="*/ 44270 w 1089316"/>
                  <a:gd name="T21" fmla="*/ 863178 h 906358"/>
                  <a:gd name="T22" fmla="*/ 0 w 1089316"/>
                  <a:gd name="T23" fmla="*/ 756228 h 906358"/>
                  <a:gd name="T24" fmla="*/ 0 w 1089316"/>
                  <a:gd name="T25" fmla="*/ 151250 h 9063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9316"/>
                  <a:gd name="T40" fmla="*/ 0 h 906358"/>
                  <a:gd name="T41" fmla="*/ 1089316 w 1089316"/>
                  <a:gd name="T42" fmla="*/ 906358 h 9063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9316" h="906358">
                    <a:moveTo>
                      <a:pt x="0" y="151063"/>
                    </a:moveTo>
                    <a:cubicBezTo>
                      <a:pt x="0" y="110999"/>
                      <a:pt x="15916" y="72575"/>
                      <a:pt x="44245" y="44245"/>
                    </a:cubicBezTo>
                    <a:cubicBezTo>
                      <a:pt x="72575" y="15915"/>
                      <a:pt x="110998" y="0"/>
                      <a:pt x="151063" y="0"/>
                    </a:cubicBezTo>
                    <a:lnTo>
                      <a:pt x="938253" y="0"/>
                    </a:lnTo>
                    <a:cubicBezTo>
                      <a:pt x="978317" y="0"/>
                      <a:pt x="1016741" y="15916"/>
                      <a:pt x="1045071" y="44245"/>
                    </a:cubicBezTo>
                    <a:cubicBezTo>
                      <a:pt x="1073401" y="72575"/>
                      <a:pt x="1089316" y="110998"/>
                      <a:pt x="1089316" y="151063"/>
                    </a:cubicBezTo>
                    <a:lnTo>
                      <a:pt x="1089316" y="755295"/>
                    </a:lnTo>
                    <a:cubicBezTo>
                      <a:pt x="1089316" y="795359"/>
                      <a:pt x="1073400" y="833783"/>
                      <a:pt x="1045071" y="862113"/>
                    </a:cubicBezTo>
                    <a:cubicBezTo>
                      <a:pt x="1016741" y="890443"/>
                      <a:pt x="978318" y="906358"/>
                      <a:pt x="938253" y="906358"/>
                    </a:cubicBezTo>
                    <a:lnTo>
                      <a:pt x="151063" y="906358"/>
                    </a:lnTo>
                    <a:cubicBezTo>
                      <a:pt x="110999" y="906358"/>
                      <a:pt x="72575" y="890442"/>
                      <a:pt x="44245" y="862113"/>
                    </a:cubicBezTo>
                    <a:cubicBezTo>
                      <a:pt x="15915" y="833783"/>
                      <a:pt x="0" y="795360"/>
                      <a:pt x="0" y="755295"/>
                    </a:cubicBezTo>
                    <a:lnTo>
                      <a:pt x="0" y="151063"/>
                    </a:lnTo>
                    <a:close/>
                  </a:path>
                </a:pathLst>
              </a:custGeom>
              <a:gradFill rotWithShape="1">
                <a:gsLst>
                  <a:gs pos="0">
                    <a:srgbClr val="568C99"/>
                  </a:gs>
                  <a:gs pos="80000">
                    <a:srgbClr val="1B3D66"/>
                  </a:gs>
                  <a:gs pos="100000">
                    <a:srgbClr val="193D68"/>
                  </a:gs>
                </a:gsLst>
                <a:lin ang="16200000"/>
              </a:gradFill>
              <a:ln>
                <a:noFill/>
              </a:ln>
              <a:effectLst>
                <a:outerShdw blurRad="63500" dist="23000" dir="5400000" rotWithShape="0">
                  <a:srgbClr val="00000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lIns="89965" tIns="89965" rIns="89965" bIns="89965" anchor="ctr"/>
              <a:lstStyle/>
              <a:p>
                <a:pPr algn="ctr" defTabSz="533400">
                  <a:lnSpc>
                    <a:spcPct val="90000"/>
                  </a:lnSpc>
                  <a:spcAft>
                    <a:spcPct val="35000"/>
                  </a:spcAft>
                  <a:defRPr/>
                </a:pPr>
                <a:r>
                  <a:rPr lang="en-US" sz="1200" dirty="0">
                    <a:solidFill>
                      <a:schemeClr val="lt1"/>
                    </a:solidFill>
                    <a:latin typeface="+mj-lt"/>
                    <a:ea typeface="+mn-ea"/>
                    <a:cs typeface="+mn-cs"/>
                  </a:rPr>
                  <a:t>Project Inception</a:t>
                </a:r>
              </a:p>
            </p:txBody>
          </p:sp>
          <p:sp>
            <p:nvSpPr>
              <p:cNvPr id="10" name="Freeform 9"/>
              <p:cNvSpPr>
                <a:spLocks noChangeArrowheads="1"/>
              </p:cNvSpPr>
              <p:nvPr/>
            </p:nvSpPr>
            <p:spPr bwMode="auto">
              <a:xfrm>
                <a:off x="1504979" y="1803492"/>
                <a:ext cx="1089939" cy="907478"/>
              </a:xfrm>
              <a:custGeom>
                <a:avLst/>
                <a:gdLst>
                  <a:gd name="T0" fmla="*/ 0 w 1089316"/>
                  <a:gd name="T1" fmla="*/ 151250 h 906358"/>
                  <a:gd name="T2" fmla="*/ 44270 w 1089316"/>
                  <a:gd name="T3" fmla="*/ 44300 h 906358"/>
                  <a:gd name="T4" fmla="*/ 151149 w 1089316"/>
                  <a:gd name="T5" fmla="*/ 0 h 906358"/>
                  <a:gd name="T6" fmla="*/ 938789 w 1089316"/>
                  <a:gd name="T7" fmla="*/ 0 h 906358"/>
                  <a:gd name="T8" fmla="*/ 1045668 w 1089316"/>
                  <a:gd name="T9" fmla="*/ 44300 h 906358"/>
                  <a:gd name="T10" fmla="*/ 1089939 w 1089316"/>
                  <a:gd name="T11" fmla="*/ 151250 h 906358"/>
                  <a:gd name="T12" fmla="*/ 1089939 w 1089316"/>
                  <a:gd name="T13" fmla="*/ 756228 h 906358"/>
                  <a:gd name="T14" fmla="*/ 1045668 w 1089316"/>
                  <a:gd name="T15" fmla="*/ 863178 h 906358"/>
                  <a:gd name="T16" fmla="*/ 938789 w 1089316"/>
                  <a:gd name="T17" fmla="*/ 907478 h 906358"/>
                  <a:gd name="T18" fmla="*/ 151149 w 1089316"/>
                  <a:gd name="T19" fmla="*/ 907478 h 906358"/>
                  <a:gd name="T20" fmla="*/ 44270 w 1089316"/>
                  <a:gd name="T21" fmla="*/ 863178 h 906358"/>
                  <a:gd name="T22" fmla="*/ 0 w 1089316"/>
                  <a:gd name="T23" fmla="*/ 756228 h 906358"/>
                  <a:gd name="T24" fmla="*/ 0 w 1089316"/>
                  <a:gd name="T25" fmla="*/ 151250 h 9063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9316"/>
                  <a:gd name="T40" fmla="*/ 0 h 906358"/>
                  <a:gd name="T41" fmla="*/ 1089316 w 1089316"/>
                  <a:gd name="T42" fmla="*/ 906358 h 9063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9316" h="906358">
                    <a:moveTo>
                      <a:pt x="0" y="151063"/>
                    </a:moveTo>
                    <a:cubicBezTo>
                      <a:pt x="0" y="110999"/>
                      <a:pt x="15916" y="72575"/>
                      <a:pt x="44245" y="44245"/>
                    </a:cubicBezTo>
                    <a:cubicBezTo>
                      <a:pt x="72575" y="15915"/>
                      <a:pt x="110998" y="0"/>
                      <a:pt x="151063" y="0"/>
                    </a:cubicBezTo>
                    <a:lnTo>
                      <a:pt x="938253" y="0"/>
                    </a:lnTo>
                    <a:cubicBezTo>
                      <a:pt x="978317" y="0"/>
                      <a:pt x="1016741" y="15916"/>
                      <a:pt x="1045071" y="44245"/>
                    </a:cubicBezTo>
                    <a:cubicBezTo>
                      <a:pt x="1073401" y="72575"/>
                      <a:pt x="1089316" y="110998"/>
                      <a:pt x="1089316" y="151063"/>
                    </a:cubicBezTo>
                    <a:lnTo>
                      <a:pt x="1089316" y="755295"/>
                    </a:lnTo>
                    <a:cubicBezTo>
                      <a:pt x="1089316" y="795359"/>
                      <a:pt x="1073400" y="833783"/>
                      <a:pt x="1045071" y="862113"/>
                    </a:cubicBezTo>
                    <a:cubicBezTo>
                      <a:pt x="1016741" y="890443"/>
                      <a:pt x="978318" y="906358"/>
                      <a:pt x="938253" y="906358"/>
                    </a:cubicBezTo>
                    <a:lnTo>
                      <a:pt x="151063" y="906358"/>
                    </a:lnTo>
                    <a:cubicBezTo>
                      <a:pt x="110999" y="906358"/>
                      <a:pt x="72575" y="890442"/>
                      <a:pt x="44245" y="862113"/>
                    </a:cubicBezTo>
                    <a:cubicBezTo>
                      <a:pt x="15915" y="833783"/>
                      <a:pt x="0" y="795360"/>
                      <a:pt x="0" y="755295"/>
                    </a:cubicBezTo>
                    <a:lnTo>
                      <a:pt x="0" y="151063"/>
                    </a:lnTo>
                    <a:close/>
                  </a:path>
                </a:pathLst>
              </a:custGeom>
              <a:gradFill rotWithShape="1">
                <a:gsLst>
                  <a:gs pos="0">
                    <a:srgbClr val="568C99"/>
                  </a:gs>
                  <a:gs pos="80000">
                    <a:srgbClr val="1B3D66"/>
                  </a:gs>
                  <a:gs pos="100000">
                    <a:srgbClr val="193D68"/>
                  </a:gs>
                </a:gsLst>
                <a:lin ang="16200000"/>
              </a:gradFill>
              <a:ln>
                <a:noFill/>
              </a:ln>
              <a:effectLst>
                <a:outerShdw blurRad="63500" dist="23000" dir="5400000" rotWithShape="0">
                  <a:srgbClr val="00000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lIns="89965" tIns="89965" rIns="89965" bIns="89965" anchor="ctr"/>
              <a:lstStyle/>
              <a:p>
                <a:pPr algn="ctr" defTabSz="533400">
                  <a:lnSpc>
                    <a:spcPct val="90000"/>
                  </a:lnSpc>
                  <a:spcAft>
                    <a:spcPct val="35000"/>
                  </a:spcAft>
                  <a:defRPr/>
                </a:pPr>
                <a:r>
                  <a:rPr lang="en-US" sz="1200" dirty="0">
                    <a:solidFill>
                      <a:schemeClr val="lt1"/>
                    </a:solidFill>
                    <a:latin typeface="+mj-lt"/>
                    <a:ea typeface="+mn-ea"/>
                    <a:cs typeface="+mn-cs"/>
                  </a:rPr>
                  <a:t>Storage Sign-off</a:t>
                </a:r>
              </a:p>
            </p:txBody>
          </p:sp>
          <p:sp>
            <p:nvSpPr>
              <p:cNvPr id="11" name="Freeform 10"/>
              <p:cNvSpPr>
                <a:spLocks noChangeArrowheads="1"/>
              </p:cNvSpPr>
              <p:nvPr/>
            </p:nvSpPr>
            <p:spPr bwMode="auto">
              <a:xfrm>
                <a:off x="2776021" y="1803492"/>
                <a:ext cx="1088277" cy="907478"/>
              </a:xfrm>
              <a:custGeom>
                <a:avLst/>
                <a:gdLst>
                  <a:gd name="T0" fmla="*/ 0 w 1089316"/>
                  <a:gd name="T1" fmla="*/ 151250 h 906358"/>
                  <a:gd name="T2" fmla="*/ 44203 w 1089316"/>
                  <a:gd name="T3" fmla="*/ 44300 h 906358"/>
                  <a:gd name="T4" fmla="*/ 150919 w 1089316"/>
                  <a:gd name="T5" fmla="*/ 0 h 906358"/>
                  <a:gd name="T6" fmla="*/ 937358 w 1089316"/>
                  <a:gd name="T7" fmla="*/ 0 h 906358"/>
                  <a:gd name="T8" fmla="*/ 1044074 w 1089316"/>
                  <a:gd name="T9" fmla="*/ 44300 h 906358"/>
                  <a:gd name="T10" fmla="*/ 1088277 w 1089316"/>
                  <a:gd name="T11" fmla="*/ 151250 h 906358"/>
                  <a:gd name="T12" fmla="*/ 1088277 w 1089316"/>
                  <a:gd name="T13" fmla="*/ 756228 h 906358"/>
                  <a:gd name="T14" fmla="*/ 1044074 w 1089316"/>
                  <a:gd name="T15" fmla="*/ 863178 h 906358"/>
                  <a:gd name="T16" fmla="*/ 937358 w 1089316"/>
                  <a:gd name="T17" fmla="*/ 907478 h 906358"/>
                  <a:gd name="T18" fmla="*/ 150919 w 1089316"/>
                  <a:gd name="T19" fmla="*/ 907478 h 906358"/>
                  <a:gd name="T20" fmla="*/ 44203 w 1089316"/>
                  <a:gd name="T21" fmla="*/ 863178 h 906358"/>
                  <a:gd name="T22" fmla="*/ 0 w 1089316"/>
                  <a:gd name="T23" fmla="*/ 756228 h 906358"/>
                  <a:gd name="T24" fmla="*/ 0 w 1089316"/>
                  <a:gd name="T25" fmla="*/ 151250 h 9063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9316"/>
                  <a:gd name="T40" fmla="*/ 0 h 906358"/>
                  <a:gd name="T41" fmla="*/ 1089316 w 1089316"/>
                  <a:gd name="T42" fmla="*/ 906358 h 9063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9316" h="906358">
                    <a:moveTo>
                      <a:pt x="0" y="151063"/>
                    </a:moveTo>
                    <a:cubicBezTo>
                      <a:pt x="0" y="110999"/>
                      <a:pt x="15916" y="72575"/>
                      <a:pt x="44245" y="44245"/>
                    </a:cubicBezTo>
                    <a:cubicBezTo>
                      <a:pt x="72575" y="15915"/>
                      <a:pt x="110998" y="0"/>
                      <a:pt x="151063" y="0"/>
                    </a:cubicBezTo>
                    <a:lnTo>
                      <a:pt x="938253" y="0"/>
                    </a:lnTo>
                    <a:cubicBezTo>
                      <a:pt x="978317" y="0"/>
                      <a:pt x="1016741" y="15916"/>
                      <a:pt x="1045071" y="44245"/>
                    </a:cubicBezTo>
                    <a:cubicBezTo>
                      <a:pt x="1073401" y="72575"/>
                      <a:pt x="1089316" y="110998"/>
                      <a:pt x="1089316" y="151063"/>
                    </a:cubicBezTo>
                    <a:lnTo>
                      <a:pt x="1089316" y="755295"/>
                    </a:lnTo>
                    <a:cubicBezTo>
                      <a:pt x="1089316" y="795359"/>
                      <a:pt x="1073400" y="833783"/>
                      <a:pt x="1045071" y="862113"/>
                    </a:cubicBezTo>
                    <a:cubicBezTo>
                      <a:pt x="1016741" y="890443"/>
                      <a:pt x="978318" y="906358"/>
                      <a:pt x="938253" y="906358"/>
                    </a:cubicBezTo>
                    <a:lnTo>
                      <a:pt x="151063" y="906358"/>
                    </a:lnTo>
                    <a:cubicBezTo>
                      <a:pt x="110999" y="906358"/>
                      <a:pt x="72575" y="890442"/>
                      <a:pt x="44245" y="862113"/>
                    </a:cubicBezTo>
                    <a:cubicBezTo>
                      <a:pt x="15915" y="833783"/>
                      <a:pt x="0" y="795360"/>
                      <a:pt x="0" y="755295"/>
                    </a:cubicBezTo>
                    <a:lnTo>
                      <a:pt x="0" y="151063"/>
                    </a:lnTo>
                    <a:close/>
                  </a:path>
                </a:pathLst>
              </a:custGeom>
              <a:gradFill rotWithShape="1">
                <a:gsLst>
                  <a:gs pos="0">
                    <a:srgbClr val="568C99"/>
                  </a:gs>
                  <a:gs pos="80000">
                    <a:srgbClr val="1B3D66"/>
                  </a:gs>
                  <a:gs pos="100000">
                    <a:srgbClr val="193D68"/>
                  </a:gs>
                </a:gsLst>
                <a:lin ang="16200000"/>
              </a:gradFill>
              <a:ln>
                <a:noFill/>
              </a:ln>
              <a:effectLst>
                <a:outerShdw blurRad="63500" dist="23000" dir="5400000" rotWithShape="0">
                  <a:srgbClr val="00000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lIns="89965" tIns="89965" rIns="89965" bIns="89965" anchor="ctr"/>
              <a:lstStyle/>
              <a:p>
                <a:pPr algn="ctr" defTabSz="533400">
                  <a:lnSpc>
                    <a:spcPct val="90000"/>
                  </a:lnSpc>
                  <a:spcAft>
                    <a:spcPct val="35000"/>
                  </a:spcAft>
                  <a:defRPr/>
                </a:pPr>
                <a:r>
                  <a:rPr lang="en-US" sz="1200" dirty="0">
                    <a:solidFill>
                      <a:schemeClr val="lt1"/>
                    </a:solidFill>
                    <a:latin typeface="+mj-lt"/>
                    <a:ea typeface="+mn-ea"/>
                    <a:cs typeface="+mn-cs"/>
                  </a:rPr>
                  <a:t>Server </a:t>
                </a:r>
                <a:br>
                  <a:rPr lang="en-US" sz="1200" dirty="0">
                    <a:solidFill>
                      <a:schemeClr val="lt1"/>
                    </a:solidFill>
                    <a:latin typeface="+mj-lt"/>
                    <a:ea typeface="+mn-ea"/>
                    <a:cs typeface="+mn-cs"/>
                  </a:rPr>
                </a:br>
                <a:r>
                  <a:rPr lang="en-US" sz="1200" dirty="0">
                    <a:solidFill>
                      <a:schemeClr val="lt1"/>
                    </a:solidFill>
                    <a:latin typeface="+mj-lt"/>
                    <a:ea typeface="+mn-ea"/>
                    <a:cs typeface="+mn-cs"/>
                  </a:rPr>
                  <a:t>Sign-off</a:t>
                </a:r>
              </a:p>
            </p:txBody>
          </p:sp>
          <p:sp>
            <p:nvSpPr>
              <p:cNvPr id="12" name="Freeform 11"/>
              <p:cNvSpPr>
                <a:spLocks noChangeArrowheads="1"/>
              </p:cNvSpPr>
              <p:nvPr/>
            </p:nvSpPr>
            <p:spPr bwMode="auto">
              <a:xfrm>
                <a:off x="4047063" y="1803492"/>
                <a:ext cx="1088278" cy="907478"/>
              </a:xfrm>
              <a:custGeom>
                <a:avLst/>
                <a:gdLst>
                  <a:gd name="T0" fmla="*/ 0 w 1089316"/>
                  <a:gd name="T1" fmla="*/ 151250 h 906358"/>
                  <a:gd name="T2" fmla="*/ 44203 w 1089316"/>
                  <a:gd name="T3" fmla="*/ 44300 h 906358"/>
                  <a:gd name="T4" fmla="*/ 150919 w 1089316"/>
                  <a:gd name="T5" fmla="*/ 0 h 906358"/>
                  <a:gd name="T6" fmla="*/ 937359 w 1089316"/>
                  <a:gd name="T7" fmla="*/ 0 h 906358"/>
                  <a:gd name="T8" fmla="*/ 1044075 w 1089316"/>
                  <a:gd name="T9" fmla="*/ 44300 h 906358"/>
                  <a:gd name="T10" fmla="*/ 1088278 w 1089316"/>
                  <a:gd name="T11" fmla="*/ 151250 h 906358"/>
                  <a:gd name="T12" fmla="*/ 1088278 w 1089316"/>
                  <a:gd name="T13" fmla="*/ 756228 h 906358"/>
                  <a:gd name="T14" fmla="*/ 1044075 w 1089316"/>
                  <a:gd name="T15" fmla="*/ 863178 h 906358"/>
                  <a:gd name="T16" fmla="*/ 937359 w 1089316"/>
                  <a:gd name="T17" fmla="*/ 907478 h 906358"/>
                  <a:gd name="T18" fmla="*/ 150919 w 1089316"/>
                  <a:gd name="T19" fmla="*/ 907478 h 906358"/>
                  <a:gd name="T20" fmla="*/ 44203 w 1089316"/>
                  <a:gd name="T21" fmla="*/ 863178 h 906358"/>
                  <a:gd name="T22" fmla="*/ 0 w 1089316"/>
                  <a:gd name="T23" fmla="*/ 756228 h 906358"/>
                  <a:gd name="T24" fmla="*/ 0 w 1089316"/>
                  <a:gd name="T25" fmla="*/ 151250 h 9063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9316"/>
                  <a:gd name="T40" fmla="*/ 0 h 906358"/>
                  <a:gd name="T41" fmla="*/ 1089316 w 1089316"/>
                  <a:gd name="T42" fmla="*/ 906358 h 9063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9316" h="906358">
                    <a:moveTo>
                      <a:pt x="0" y="151063"/>
                    </a:moveTo>
                    <a:cubicBezTo>
                      <a:pt x="0" y="110999"/>
                      <a:pt x="15916" y="72575"/>
                      <a:pt x="44245" y="44245"/>
                    </a:cubicBezTo>
                    <a:cubicBezTo>
                      <a:pt x="72575" y="15915"/>
                      <a:pt x="110998" y="0"/>
                      <a:pt x="151063" y="0"/>
                    </a:cubicBezTo>
                    <a:lnTo>
                      <a:pt x="938253" y="0"/>
                    </a:lnTo>
                    <a:cubicBezTo>
                      <a:pt x="978317" y="0"/>
                      <a:pt x="1016741" y="15916"/>
                      <a:pt x="1045071" y="44245"/>
                    </a:cubicBezTo>
                    <a:cubicBezTo>
                      <a:pt x="1073401" y="72575"/>
                      <a:pt x="1089316" y="110998"/>
                      <a:pt x="1089316" y="151063"/>
                    </a:cubicBezTo>
                    <a:lnTo>
                      <a:pt x="1089316" y="755295"/>
                    </a:lnTo>
                    <a:cubicBezTo>
                      <a:pt x="1089316" y="795359"/>
                      <a:pt x="1073400" y="833783"/>
                      <a:pt x="1045071" y="862113"/>
                    </a:cubicBezTo>
                    <a:cubicBezTo>
                      <a:pt x="1016741" y="890443"/>
                      <a:pt x="978318" y="906358"/>
                      <a:pt x="938253" y="906358"/>
                    </a:cubicBezTo>
                    <a:lnTo>
                      <a:pt x="151063" y="906358"/>
                    </a:lnTo>
                    <a:cubicBezTo>
                      <a:pt x="110999" y="906358"/>
                      <a:pt x="72575" y="890442"/>
                      <a:pt x="44245" y="862113"/>
                    </a:cubicBezTo>
                    <a:cubicBezTo>
                      <a:pt x="15915" y="833783"/>
                      <a:pt x="0" y="795360"/>
                      <a:pt x="0" y="755295"/>
                    </a:cubicBezTo>
                    <a:lnTo>
                      <a:pt x="0" y="151063"/>
                    </a:lnTo>
                    <a:close/>
                  </a:path>
                </a:pathLst>
              </a:custGeom>
              <a:gradFill rotWithShape="1">
                <a:gsLst>
                  <a:gs pos="0">
                    <a:srgbClr val="568C99"/>
                  </a:gs>
                  <a:gs pos="80000">
                    <a:srgbClr val="1B3D66"/>
                  </a:gs>
                  <a:gs pos="100000">
                    <a:srgbClr val="193D68"/>
                  </a:gs>
                </a:gsLst>
                <a:lin ang="16200000"/>
              </a:gradFill>
              <a:ln>
                <a:noFill/>
              </a:ln>
              <a:effectLst>
                <a:outerShdw blurRad="63500" dist="23000" dir="5400000" rotWithShape="0">
                  <a:srgbClr val="00000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lIns="89965" tIns="89965" rIns="89965" bIns="89965" anchor="ctr"/>
              <a:lstStyle/>
              <a:p>
                <a:pPr algn="ctr" defTabSz="533400">
                  <a:lnSpc>
                    <a:spcPct val="90000"/>
                  </a:lnSpc>
                  <a:spcAft>
                    <a:spcPct val="35000"/>
                  </a:spcAft>
                  <a:defRPr/>
                </a:pPr>
                <a:r>
                  <a:rPr lang="en-US" sz="1200" dirty="0">
                    <a:solidFill>
                      <a:schemeClr val="lt1"/>
                    </a:solidFill>
                    <a:latin typeface="+mj-lt"/>
                    <a:ea typeface="+mn-ea"/>
                    <a:cs typeface="+mn-cs"/>
                  </a:rPr>
                  <a:t>Networking Sign-off</a:t>
                </a:r>
              </a:p>
            </p:txBody>
          </p:sp>
          <p:sp>
            <p:nvSpPr>
              <p:cNvPr id="13" name="Freeform 12"/>
              <p:cNvSpPr>
                <a:spLocks noChangeArrowheads="1"/>
              </p:cNvSpPr>
              <p:nvPr/>
            </p:nvSpPr>
            <p:spPr bwMode="auto">
              <a:xfrm>
                <a:off x="5318105" y="1803492"/>
                <a:ext cx="1088277" cy="907478"/>
              </a:xfrm>
              <a:custGeom>
                <a:avLst/>
                <a:gdLst>
                  <a:gd name="T0" fmla="*/ 0 w 1089316"/>
                  <a:gd name="T1" fmla="*/ 151250 h 906358"/>
                  <a:gd name="T2" fmla="*/ 44203 w 1089316"/>
                  <a:gd name="T3" fmla="*/ 44300 h 906358"/>
                  <a:gd name="T4" fmla="*/ 150919 w 1089316"/>
                  <a:gd name="T5" fmla="*/ 0 h 906358"/>
                  <a:gd name="T6" fmla="*/ 937358 w 1089316"/>
                  <a:gd name="T7" fmla="*/ 0 h 906358"/>
                  <a:gd name="T8" fmla="*/ 1044074 w 1089316"/>
                  <a:gd name="T9" fmla="*/ 44300 h 906358"/>
                  <a:gd name="T10" fmla="*/ 1088277 w 1089316"/>
                  <a:gd name="T11" fmla="*/ 151250 h 906358"/>
                  <a:gd name="T12" fmla="*/ 1088277 w 1089316"/>
                  <a:gd name="T13" fmla="*/ 756228 h 906358"/>
                  <a:gd name="T14" fmla="*/ 1044074 w 1089316"/>
                  <a:gd name="T15" fmla="*/ 863178 h 906358"/>
                  <a:gd name="T16" fmla="*/ 937358 w 1089316"/>
                  <a:gd name="T17" fmla="*/ 907478 h 906358"/>
                  <a:gd name="T18" fmla="*/ 150919 w 1089316"/>
                  <a:gd name="T19" fmla="*/ 907478 h 906358"/>
                  <a:gd name="T20" fmla="*/ 44203 w 1089316"/>
                  <a:gd name="T21" fmla="*/ 863178 h 906358"/>
                  <a:gd name="T22" fmla="*/ 0 w 1089316"/>
                  <a:gd name="T23" fmla="*/ 756228 h 906358"/>
                  <a:gd name="T24" fmla="*/ 0 w 1089316"/>
                  <a:gd name="T25" fmla="*/ 151250 h 9063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9316"/>
                  <a:gd name="T40" fmla="*/ 0 h 906358"/>
                  <a:gd name="T41" fmla="*/ 1089316 w 1089316"/>
                  <a:gd name="T42" fmla="*/ 906358 h 9063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9316" h="906358">
                    <a:moveTo>
                      <a:pt x="0" y="151063"/>
                    </a:moveTo>
                    <a:cubicBezTo>
                      <a:pt x="0" y="110999"/>
                      <a:pt x="15916" y="72575"/>
                      <a:pt x="44245" y="44245"/>
                    </a:cubicBezTo>
                    <a:cubicBezTo>
                      <a:pt x="72575" y="15915"/>
                      <a:pt x="110998" y="0"/>
                      <a:pt x="151063" y="0"/>
                    </a:cubicBezTo>
                    <a:lnTo>
                      <a:pt x="938253" y="0"/>
                    </a:lnTo>
                    <a:cubicBezTo>
                      <a:pt x="978317" y="0"/>
                      <a:pt x="1016741" y="15916"/>
                      <a:pt x="1045071" y="44245"/>
                    </a:cubicBezTo>
                    <a:cubicBezTo>
                      <a:pt x="1073401" y="72575"/>
                      <a:pt x="1089316" y="110998"/>
                      <a:pt x="1089316" y="151063"/>
                    </a:cubicBezTo>
                    <a:lnTo>
                      <a:pt x="1089316" y="755295"/>
                    </a:lnTo>
                    <a:cubicBezTo>
                      <a:pt x="1089316" y="795359"/>
                      <a:pt x="1073400" y="833783"/>
                      <a:pt x="1045071" y="862113"/>
                    </a:cubicBezTo>
                    <a:cubicBezTo>
                      <a:pt x="1016741" y="890443"/>
                      <a:pt x="978318" y="906358"/>
                      <a:pt x="938253" y="906358"/>
                    </a:cubicBezTo>
                    <a:lnTo>
                      <a:pt x="151063" y="906358"/>
                    </a:lnTo>
                    <a:cubicBezTo>
                      <a:pt x="110999" y="906358"/>
                      <a:pt x="72575" y="890442"/>
                      <a:pt x="44245" y="862113"/>
                    </a:cubicBezTo>
                    <a:cubicBezTo>
                      <a:pt x="15915" y="833783"/>
                      <a:pt x="0" y="795360"/>
                      <a:pt x="0" y="755295"/>
                    </a:cubicBezTo>
                    <a:lnTo>
                      <a:pt x="0" y="151063"/>
                    </a:lnTo>
                    <a:close/>
                  </a:path>
                </a:pathLst>
              </a:custGeom>
              <a:gradFill rotWithShape="1">
                <a:gsLst>
                  <a:gs pos="0">
                    <a:srgbClr val="568C99"/>
                  </a:gs>
                  <a:gs pos="80000">
                    <a:srgbClr val="1B3D66"/>
                  </a:gs>
                  <a:gs pos="100000">
                    <a:srgbClr val="193D68"/>
                  </a:gs>
                </a:gsLst>
                <a:lin ang="16200000"/>
              </a:gradFill>
              <a:ln>
                <a:noFill/>
              </a:ln>
              <a:effectLst>
                <a:outerShdw blurRad="63500" dist="23000" dir="5400000" rotWithShape="0">
                  <a:srgbClr val="00000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lIns="89965" tIns="89965" rIns="89965" bIns="89965" anchor="ctr"/>
              <a:lstStyle/>
              <a:p>
                <a:pPr algn="ctr" defTabSz="533400">
                  <a:lnSpc>
                    <a:spcPct val="90000"/>
                  </a:lnSpc>
                  <a:spcAft>
                    <a:spcPct val="35000"/>
                  </a:spcAft>
                  <a:defRPr/>
                </a:pPr>
                <a:r>
                  <a:rPr lang="en-US" sz="1200" dirty="0">
                    <a:solidFill>
                      <a:schemeClr val="lt1"/>
                    </a:solidFill>
                    <a:latin typeface="+mj-lt"/>
                    <a:ea typeface="+mn-ea"/>
                    <a:cs typeface="+mn-cs"/>
                  </a:rPr>
                  <a:t>Purchasing Sign-off</a:t>
                </a:r>
              </a:p>
            </p:txBody>
          </p:sp>
          <p:sp>
            <p:nvSpPr>
              <p:cNvPr id="14" name="Freeform 13"/>
              <p:cNvSpPr>
                <a:spLocks noChangeArrowheads="1"/>
              </p:cNvSpPr>
              <p:nvPr/>
            </p:nvSpPr>
            <p:spPr bwMode="auto">
              <a:xfrm>
                <a:off x="6587486" y="1803492"/>
                <a:ext cx="1089939" cy="907478"/>
              </a:xfrm>
              <a:custGeom>
                <a:avLst/>
                <a:gdLst>
                  <a:gd name="T0" fmla="*/ 0 w 1089316"/>
                  <a:gd name="T1" fmla="*/ 151250 h 906358"/>
                  <a:gd name="T2" fmla="*/ 44270 w 1089316"/>
                  <a:gd name="T3" fmla="*/ 44300 h 906358"/>
                  <a:gd name="T4" fmla="*/ 151149 w 1089316"/>
                  <a:gd name="T5" fmla="*/ 0 h 906358"/>
                  <a:gd name="T6" fmla="*/ 938789 w 1089316"/>
                  <a:gd name="T7" fmla="*/ 0 h 906358"/>
                  <a:gd name="T8" fmla="*/ 1045668 w 1089316"/>
                  <a:gd name="T9" fmla="*/ 44300 h 906358"/>
                  <a:gd name="T10" fmla="*/ 1089939 w 1089316"/>
                  <a:gd name="T11" fmla="*/ 151250 h 906358"/>
                  <a:gd name="T12" fmla="*/ 1089939 w 1089316"/>
                  <a:gd name="T13" fmla="*/ 756228 h 906358"/>
                  <a:gd name="T14" fmla="*/ 1045668 w 1089316"/>
                  <a:gd name="T15" fmla="*/ 863178 h 906358"/>
                  <a:gd name="T16" fmla="*/ 938789 w 1089316"/>
                  <a:gd name="T17" fmla="*/ 907478 h 906358"/>
                  <a:gd name="T18" fmla="*/ 151149 w 1089316"/>
                  <a:gd name="T19" fmla="*/ 907478 h 906358"/>
                  <a:gd name="T20" fmla="*/ 44270 w 1089316"/>
                  <a:gd name="T21" fmla="*/ 863178 h 906358"/>
                  <a:gd name="T22" fmla="*/ 0 w 1089316"/>
                  <a:gd name="T23" fmla="*/ 756228 h 906358"/>
                  <a:gd name="T24" fmla="*/ 0 w 1089316"/>
                  <a:gd name="T25" fmla="*/ 151250 h 9063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9316"/>
                  <a:gd name="T40" fmla="*/ 0 h 906358"/>
                  <a:gd name="T41" fmla="*/ 1089316 w 1089316"/>
                  <a:gd name="T42" fmla="*/ 906358 h 9063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9316" h="906358">
                    <a:moveTo>
                      <a:pt x="0" y="151063"/>
                    </a:moveTo>
                    <a:cubicBezTo>
                      <a:pt x="0" y="110999"/>
                      <a:pt x="15916" y="72575"/>
                      <a:pt x="44245" y="44245"/>
                    </a:cubicBezTo>
                    <a:cubicBezTo>
                      <a:pt x="72575" y="15915"/>
                      <a:pt x="110998" y="0"/>
                      <a:pt x="151063" y="0"/>
                    </a:cubicBezTo>
                    <a:lnTo>
                      <a:pt x="938253" y="0"/>
                    </a:lnTo>
                    <a:cubicBezTo>
                      <a:pt x="978317" y="0"/>
                      <a:pt x="1016741" y="15916"/>
                      <a:pt x="1045071" y="44245"/>
                    </a:cubicBezTo>
                    <a:cubicBezTo>
                      <a:pt x="1073401" y="72575"/>
                      <a:pt x="1089316" y="110998"/>
                      <a:pt x="1089316" y="151063"/>
                    </a:cubicBezTo>
                    <a:lnTo>
                      <a:pt x="1089316" y="755295"/>
                    </a:lnTo>
                    <a:cubicBezTo>
                      <a:pt x="1089316" y="795359"/>
                      <a:pt x="1073400" y="833783"/>
                      <a:pt x="1045071" y="862113"/>
                    </a:cubicBezTo>
                    <a:cubicBezTo>
                      <a:pt x="1016741" y="890443"/>
                      <a:pt x="978318" y="906358"/>
                      <a:pt x="938253" y="906358"/>
                    </a:cubicBezTo>
                    <a:lnTo>
                      <a:pt x="151063" y="906358"/>
                    </a:lnTo>
                    <a:cubicBezTo>
                      <a:pt x="110999" y="906358"/>
                      <a:pt x="72575" y="890442"/>
                      <a:pt x="44245" y="862113"/>
                    </a:cubicBezTo>
                    <a:cubicBezTo>
                      <a:pt x="15915" y="833783"/>
                      <a:pt x="0" y="795360"/>
                      <a:pt x="0" y="755295"/>
                    </a:cubicBezTo>
                    <a:lnTo>
                      <a:pt x="0" y="151063"/>
                    </a:lnTo>
                    <a:close/>
                  </a:path>
                </a:pathLst>
              </a:custGeom>
              <a:gradFill rotWithShape="1">
                <a:gsLst>
                  <a:gs pos="0">
                    <a:srgbClr val="568C99"/>
                  </a:gs>
                  <a:gs pos="80000">
                    <a:srgbClr val="1B3D66"/>
                  </a:gs>
                  <a:gs pos="100000">
                    <a:srgbClr val="193D68"/>
                  </a:gs>
                </a:gsLst>
                <a:lin ang="16200000"/>
              </a:gradFill>
              <a:ln>
                <a:noFill/>
              </a:ln>
              <a:effectLst>
                <a:outerShdw blurRad="63500" dist="23000" dir="5400000" rotWithShape="0">
                  <a:srgbClr val="00000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lIns="89965" tIns="89965" rIns="89965" bIns="89965" anchor="ctr"/>
              <a:lstStyle/>
              <a:p>
                <a:pPr algn="ctr" defTabSz="533400">
                  <a:lnSpc>
                    <a:spcPct val="90000"/>
                  </a:lnSpc>
                  <a:spcAft>
                    <a:spcPct val="35000"/>
                  </a:spcAft>
                  <a:defRPr/>
                </a:pPr>
                <a:r>
                  <a:rPr lang="en-US" sz="1200" dirty="0">
                    <a:solidFill>
                      <a:schemeClr val="lt1"/>
                    </a:solidFill>
                    <a:latin typeface="+mj-lt"/>
                    <a:ea typeface="+mn-ea"/>
                    <a:cs typeface="+mn-cs"/>
                  </a:rPr>
                  <a:t>(Possibly) CIO Sign-off</a:t>
                </a:r>
              </a:p>
            </p:txBody>
          </p:sp>
          <p:sp>
            <p:nvSpPr>
              <p:cNvPr id="15" name="Freeform 14"/>
              <p:cNvSpPr>
                <a:spLocks noChangeArrowheads="1"/>
              </p:cNvSpPr>
              <p:nvPr/>
            </p:nvSpPr>
            <p:spPr bwMode="auto">
              <a:xfrm>
                <a:off x="7858528" y="1803492"/>
                <a:ext cx="1089939" cy="907478"/>
              </a:xfrm>
              <a:custGeom>
                <a:avLst/>
                <a:gdLst>
                  <a:gd name="T0" fmla="*/ 0 w 1089316"/>
                  <a:gd name="T1" fmla="*/ 151250 h 906358"/>
                  <a:gd name="T2" fmla="*/ 44270 w 1089316"/>
                  <a:gd name="T3" fmla="*/ 44300 h 906358"/>
                  <a:gd name="T4" fmla="*/ 151149 w 1089316"/>
                  <a:gd name="T5" fmla="*/ 0 h 906358"/>
                  <a:gd name="T6" fmla="*/ 938789 w 1089316"/>
                  <a:gd name="T7" fmla="*/ 0 h 906358"/>
                  <a:gd name="T8" fmla="*/ 1045668 w 1089316"/>
                  <a:gd name="T9" fmla="*/ 44300 h 906358"/>
                  <a:gd name="T10" fmla="*/ 1089939 w 1089316"/>
                  <a:gd name="T11" fmla="*/ 151250 h 906358"/>
                  <a:gd name="T12" fmla="*/ 1089939 w 1089316"/>
                  <a:gd name="T13" fmla="*/ 756228 h 906358"/>
                  <a:gd name="T14" fmla="*/ 1045668 w 1089316"/>
                  <a:gd name="T15" fmla="*/ 863178 h 906358"/>
                  <a:gd name="T16" fmla="*/ 938789 w 1089316"/>
                  <a:gd name="T17" fmla="*/ 907478 h 906358"/>
                  <a:gd name="T18" fmla="*/ 151149 w 1089316"/>
                  <a:gd name="T19" fmla="*/ 907478 h 906358"/>
                  <a:gd name="T20" fmla="*/ 44270 w 1089316"/>
                  <a:gd name="T21" fmla="*/ 863178 h 906358"/>
                  <a:gd name="T22" fmla="*/ 0 w 1089316"/>
                  <a:gd name="T23" fmla="*/ 756228 h 906358"/>
                  <a:gd name="T24" fmla="*/ 0 w 1089316"/>
                  <a:gd name="T25" fmla="*/ 151250 h 9063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9316"/>
                  <a:gd name="T40" fmla="*/ 0 h 906358"/>
                  <a:gd name="T41" fmla="*/ 1089316 w 1089316"/>
                  <a:gd name="T42" fmla="*/ 906358 h 9063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9316" h="906358">
                    <a:moveTo>
                      <a:pt x="0" y="151063"/>
                    </a:moveTo>
                    <a:cubicBezTo>
                      <a:pt x="0" y="110999"/>
                      <a:pt x="15916" y="72575"/>
                      <a:pt x="44245" y="44245"/>
                    </a:cubicBezTo>
                    <a:cubicBezTo>
                      <a:pt x="72575" y="15915"/>
                      <a:pt x="110998" y="0"/>
                      <a:pt x="151063" y="0"/>
                    </a:cubicBezTo>
                    <a:lnTo>
                      <a:pt x="938253" y="0"/>
                    </a:lnTo>
                    <a:cubicBezTo>
                      <a:pt x="978317" y="0"/>
                      <a:pt x="1016741" y="15916"/>
                      <a:pt x="1045071" y="44245"/>
                    </a:cubicBezTo>
                    <a:cubicBezTo>
                      <a:pt x="1073401" y="72575"/>
                      <a:pt x="1089316" y="110998"/>
                      <a:pt x="1089316" y="151063"/>
                    </a:cubicBezTo>
                    <a:lnTo>
                      <a:pt x="1089316" y="755295"/>
                    </a:lnTo>
                    <a:cubicBezTo>
                      <a:pt x="1089316" y="795359"/>
                      <a:pt x="1073400" y="833783"/>
                      <a:pt x="1045071" y="862113"/>
                    </a:cubicBezTo>
                    <a:cubicBezTo>
                      <a:pt x="1016741" y="890443"/>
                      <a:pt x="978318" y="906358"/>
                      <a:pt x="938253" y="906358"/>
                    </a:cubicBezTo>
                    <a:lnTo>
                      <a:pt x="151063" y="906358"/>
                    </a:lnTo>
                    <a:cubicBezTo>
                      <a:pt x="110999" y="906358"/>
                      <a:pt x="72575" y="890442"/>
                      <a:pt x="44245" y="862113"/>
                    </a:cubicBezTo>
                    <a:cubicBezTo>
                      <a:pt x="15915" y="833783"/>
                      <a:pt x="0" y="795360"/>
                      <a:pt x="0" y="755295"/>
                    </a:cubicBezTo>
                    <a:lnTo>
                      <a:pt x="0" y="151063"/>
                    </a:lnTo>
                    <a:close/>
                  </a:path>
                </a:pathLst>
              </a:custGeom>
              <a:gradFill rotWithShape="1">
                <a:gsLst>
                  <a:gs pos="0">
                    <a:srgbClr val="568C99"/>
                  </a:gs>
                  <a:gs pos="80000">
                    <a:srgbClr val="1B3D66"/>
                  </a:gs>
                  <a:gs pos="100000">
                    <a:srgbClr val="193D68"/>
                  </a:gs>
                </a:gsLst>
                <a:lin ang="16200000"/>
              </a:gradFill>
              <a:ln>
                <a:noFill/>
              </a:ln>
              <a:effectLst>
                <a:outerShdw blurRad="63500" dist="23000" dir="5400000" rotWithShape="0">
                  <a:srgbClr val="00000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lIns="89965" tIns="89965" rIns="89965" bIns="89965" anchor="ctr"/>
              <a:lstStyle/>
              <a:p>
                <a:pPr algn="ctr" defTabSz="533400">
                  <a:lnSpc>
                    <a:spcPct val="90000"/>
                  </a:lnSpc>
                  <a:spcAft>
                    <a:spcPct val="35000"/>
                  </a:spcAft>
                  <a:defRPr/>
                </a:pPr>
                <a:r>
                  <a:rPr lang="en-US" sz="1200" dirty="0">
                    <a:solidFill>
                      <a:schemeClr val="lt1"/>
                    </a:solidFill>
                    <a:latin typeface="+mj-lt"/>
                    <a:ea typeface="+mn-ea"/>
                    <a:cs typeface="+mn-cs"/>
                  </a:rPr>
                  <a:t>Project</a:t>
                </a:r>
              </a:p>
              <a:p>
                <a:pPr algn="ctr" defTabSz="533400">
                  <a:lnSpc>
                    <a:spcPct val="90000"/>
                  </a:lnSpc>
                  <a:spcAft>
                    <a:spcPct val="35000"/>
                  </a:spcAft>
                  <a:defRPr/>
                </a:pPr>
                <a:r>
                  <a:rPr lang="en-US" sz="1200" dirty="0">
                    <a:solidFill>
                      <a:schemeClr val="lt1"/>
                    </a:solidFill>
                    <a:latin typeface="+mj-lt"/>
                    <a:ea typeface="+mn-ea"/>
                    <a:cs typeface="+mn-cs"/>
                  </a:rPr>
                  <a:t>Action</a:t>
                </a:r>
              </a:p>
            </p:txBody>
          </p:sp>
        </p:grpSp>
        <p:sp>
          <p:nvSpPr>
            <p:cNvPr id="16" name="TextBox 15"/>
            <p:cNvSpPr txBox="1"/>
            <p:nvPr/>
          </p:nvSpPr>
          <p:spPr>
            <a:xfrm>
              <a:off x="0" y="1600200"/>
              <a:ext cx="8763000" cy="892175"/>
            </a:xfrm>
            <a:prstGeom prst="rect">
              <a:avLst/>
            </a:prstGeom>
            <a:noFill/>
          </p:spPr>
          <p:txBody>
            <a:bodyPr>
              <a:spAutoFit/>
            </a:bodyPr>
            <a:lstStyle/>
            <a:p>
              <a:pPr>
                <a:defRPr/>
              </a:pPr>
              <a:r>
                <a:rPr lang="en-US" sz="2400" i="1" dirty="0">
                  <a:solidFill>
                    <a:schemeClr val="accent6">
                      <a:lumMod val="50000"/>
                    </a:schemeClr>
                  </a:solidFill>
                  <a:latin typeface="+mn-lt"/>
                  <a:ea typeface="+mn-ea"/>
                </a:rPr>
                <a:t>Cut out the Middle Men and Women</a:t>
              </a:r>
            </a:p>
            <a:p>
              <a:pPr>
                <a:defRPr/>
              </a:pPr>
              <a:r>
                <a:rPr lang="en-US" sz="1400" dirty="0">
                  <a:latin typeface="+mj-lt"/>
                  <a:ea typeface="+mn-ea"/>
                </a:rPr>
                <a:t>VMware President Paul Maritz has said that for an application development manager a number of necessary infrastructure sign-offs lay between application development project inception and action.</a:t>
              </a:r>
            </a:p>
          </p:txBody>
        </p:sp>
        <p:grpSp>
          <p:nvGrpSpPr>
            <p:cNvPr id="17" name="Group 18"/>
            <p:cNvGrpSpPr>
              <a:grpSpLocks/>
            </p:cNvGrpSpPr>
            <p:nvPr/>
          </p:nvGrpSpPr>
          <p:grpSpPr bwMode="auto">
            <a:xfrm>
              <a:off x="6311900" y="3305175"/>
              <a:ext cx="2257425" cy="1081088"/>
              <a:chOff x="3227825" y="2852925"/>
              <a:chExt cx="2726755" cy="2073870"/>
            </a:xfrm>
          </p:grpSpPr>
          <p:sp>
            <p:nvSpPr>
              <p:cNvPr id="18" name="Right Arrow 17"/>
              <p:cNvSpPr>
                <a:spLocks noChangeArrowheads="1"/>
              </p:cNvSpPr>
              <p:nvPr/>
            </p:nvSpPr>
            <p:spPr bwMode="auto">
              <a:xfrm>
                <a:off x="3613253" y="2852925"/>
                <a:ext cx="2186006" cy="2073870"/>
              </a:xfrm>
              <a:prstGeom prst="rightArrow">
                <a:avLst>
                  <a:gd name="adj1" fmla="val 47907"/>
                  <a:gd name="adj2" fmla="val 50000"/>
                </a:avLst>
              </a:prstGeom>
              <a:solidFill>
                <a:srgbClr val="CDCED2"/>
              </a:solidFill>
              <a:ln>
                <a:noFill/>
              </a:ln>
              <a:effectLst>
                <a:outerShdw blurRad="63500" dist="23000" dir="5400000" rotWithShape="0">
                  <a:srgbClr val="00000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 name="Freeform 18"/>
              <p:cNvSpPr>
                <a:spLocks noChangeArrowheads="1"/>
              </p:cNvSpPr>
              <p:nvPr/>
            </p:nvSpPr>
            <p:spPr bwMode="auto">
              <a:xfrm>
                <a:off x="3227825" y="3391949"/>
                <a:ext cx="1267501" cy="919689"/>
              </a:xfrm>
              <a:custGeom>
                <a:avLst/>
                <a:gdLst>
                  <a:gd name="T0" fmla="*/ 0 w 771940"/>
                  <a:gd name="T1" fmla="*/ 128375 h 921720"/>
                  <a:gd name="T2" fmla="*/ 61874 w 771940"/>
                  <a:gd name="T3" fmla="*/ 37600 h 921720"/>
                  <a:gd name="T4" fmla="*/ 211254 w 771940"/>
                  <a:gd name="T5" fmla="*/ 0 h 921720"/>
                  <a:gd name="T6" fmla="*/ 1056247 w 771940"/>
                  <a:gd name="T7" fmla="*/ 0 h 921720"/>
                  <a:gd name="T8" fmla="*/ 1205627 w 771940"/>
                  <a:gd name="T9" fmla="*/ 37600 h 921720"/>
                  <a:gd name="T10" fmla="*/ 1267501 w 771940"/>
                  <a:gd name="T11" fmla="*/ 128375 h 921720"/>
                  <a:gd name="T12" fmla="*/ 1267501 w 771940"/>
                  <a:gd name="T13" fmla="*/ 791314 h 921720"/>
                  <a:gd name="T14" fmla="*/ 1205627 w 771940"/>
                  <a:gd name="T15" fmla="*/ 882089 h 921720"/>
                  <a:gd name="T16" fmla="*/ 1056247 w 771940"/>
                  <a:gd name="T17" fmla="*/ 919689 h 921720"/>
                  <a:gd name="T18" fmla="*/ 211254 w 771940"/>
                  <a:gd name="T19" fmla="*/ 919689 h 921720"/>
                  <a:gd name="T20" fmla="*/ 61874 w 771940"/>
                  <a:gd name="T21" fmla="*/ 882089 h 921720"/>
                  <a:gd name="T22" fmla="*/ 0 w 771940"/>
                  <a:gd name="T23" fmla="*/ 791314 h 921720"/>
                  <a:gd name="T24" fmla="*/ 0 w 771940"/>
                  <a:gd name="T25" fmla="*/ 128375 h 9217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71940"/>
                  <a:gd name="T40" fmla="*/ 0 h 921720"/>
                  <a:gd name="T41" fmla="*/ 771940 w 771940"/>
                  <a:gd name="T42" fmla="*/ 921720 h 9217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71940" h="921720">
                    <a:moveTo>
                      <a:pt x="0" y="128659"/>
                    </a:moveTo>
                    <a:cubicBezTo>
                      <a:pt x="0" y="94536"/>
                      <a:pt x="13555" y="61812"/>
                      <a:pt x="37683" y="37683"/>
                    </a:cubicBezTo>
                    <a:cubicBezTo>
                      <a:pt x="61811" y="13555"/>
                      <a:pt x="94536" y="0"/>
                      <a:pt x="128659" y="0"/>
                    </a:cubicBezTo>
                    <a:lnTo>
                      <a:pt x="643281" y="0"/>
                    </a:lnTo>
                    <a:cubicBezTo>
                      <a:pt x="677404" y="0"/>
                      <a:pt x="710128" y="13555"/>
                      <a:pt x="734257" y="37683"/>
                    </a:cubicBezTo>
                    <a:cubicBezTo>
                      <a:pt x="758385" y="61811"/>
                      <a:pt x="771940" y="94536"/>
                      <a:pt x="771940" y="128659"/>
                    </a:cubicBezTo>
                    <a:lnTo>
                      <a:pt x="771940" y="793061"/>
                    </a:lnTo>
                    <a:cubicBezTo>
                      <a:pt x="771940" y="827184"/>
                      <a:pt x="758385" y="859908"/>
                      <a:pt x="734257" y="884037"/>
                    </a:cubicBezTo>
                    <a:cubicBezTo>
                      <a:pt x="710129" y="908165"/>
                      <a:pt x="677404" y="921720"/>
                      <a:pt x="643281" y="921720"/>
                    </a:cubicBezTo>
                    <a:lnTo>
                      <a:pt x="128659" y="921720"/>
                    </a:lnTo>
                    <a:cubicBezTo>
                      <a:pt x="94536" y="921720"/>
                      <a:pt x="61812" y="908165"/>
                      <a:pt x="37683" y="884037"/>
                    </a:cubicBezTo>
                    <a:cubicBezTo>
                      <a:pt x="13555" y="859909"/>
                      <a:pt x="0" y="827184"/>
                      <a:pt x="0" y="793061"/>
                    </a:cubicBezTo>
                    <a:lnTo>
                      <a:pt x="0" y="128659"/>
                    </a:lnTo>
                    <a:close/>
                  </a:path>
                </a:pathLst>
              </a:custGeom>
              <a:gradFill rotWithShape="1">
                <a:gsLst>
                  <a:gs pos="0">
                    <a:srgbClr val="568C99"/>
                  </a:gs>
                  <a:gs pos="80000">
                    <a:srgbClr val="1B3D66"/>
                  </a:gs>
                  <a:gs pos="100000">
                    <a:srgbClr val="193D68"/>
                  </a:gs>
                </a:gsLst>
                <a:lin ang="16200000"/>
              </a:gradFill>
              <a:ln>
                <a:noFill/>
              </a:ln>
              <a:effectLst>
                <a:outerShdw blurRad="63500" dist="23000" dir="5400000" rotWithShape="0">
                  <a:srgbClr val="00000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lIns="83403" tIns="83403" rIns="83403" bIns="83403" anchor="ctr"/>
              <a:lstStyle/>
              <a:p>
                <a:pPr algn="ctr" defTabSz="533400">
                  <a:lnSpc>
                    <a:spcPct val="90000"/>
                  </a:lnSpc>
                  <a:spcAft>
                    <a:spcPct val="35000"/>
                  </a:spcAft>
                  <a:defRPr/>
                </a:pPr>
                <a:r>
                  <a:rPr lang="en-US" sz="1200" dirty="0">
                    <a:solidFill>
                      <a:schemeClr val="lt1"/>
                    </a:solidFill>
                    <a:latin typeface="+mj-lt"/>
                    <a:ea typeface="+mn-ea"/>
                    <a:cs typeface="+mn-cs"/>
                  </a:rPr>
                  <a:t>Project Inception</a:t>
                </a:r>
              </a:p>
            </p:txBody>
          </p:sp>
          <p:sp>
            <p:nvSpPr>
              <p:cNvPr id="20" name="Freeform 19"/>
              <p:cNvSpPr>
                <a:spLocks noChangeArrowheads="1"/>
              </p:cNvSpPr>
              <p:nvPr/>
            </p:nvSpPr>
            <p:spPr bwMode="auto">
              <a:xfrm>
                <a:off x="4687081" y="3391949"/>
                <a:ext cx="1267499" cy="919689"/>
              </a:xfrm>
              <a:custGeom>
                <a:avLst/>
                <a:gdLst>
                  <a:gd name="T0" fmla="*/ 0 w 771940"/>
                  <a:gd name="T1" fmla="*/ 128375 h 921720"/>
                  <a:gd name="T2" fmla="*/ 61874 w 771940"/>
                  <a:gd name="T3" fmla="*/ 37600 h 921720"/>
                  <a:gd name="T4" fmla="*/ 211254 w 771940"/>
                  <a:gd name="T5" fmla="*/ 0 h 921720"/>
                  <a:gd name="T6" fmla="*/ 1056245 w 771940"/>
                  <a:gd name="T7" fmla="*/ 0 h 921720"/>
                  <a:gd name="T8" fmla="*/ 1205625 w 771940"/>
                  <a:gd name="T9" fmla="*/ 37600 h 921720"/>
                  <a:gd name="T10" fmla="*/ 1267499 w 771940"/>
                  <a:gd name="T11" fmla="*/ 128375 h 921720"/>
                  <a:gd name="T12" fmla="*/ 1267499 w 771940"/>
                  <a:gd name="T13" fmla="*/ 791314 h 921720"/>
                  <a:gd name="T14" fmla="*/ 1205625 w 771940"/>
                  <a:gd name="T15" fmla="*/ 882089 h 921720"/>
                  <a:gd name="T16" fmla="*/ 1056245 w 771940"/>
                  <a:gd name="T17" fmla="*/ 919689 h 921720"/>
                  <a:gd name="T18" fmla="*/ 211254 w 771940"/>
                  <a:gd name="T19" fmla="*/ 919689 h 921720"/>
                  <a:gd name="T20" fmla="*/ 61874 w 771940"/>
                  <a:gd name="T21" fmla="*/ 882089 h 921720"/>
                  <a:gd name="T22" fmla="*/ 0 w 771940"/>
                  <a:gd name="T23" fmla="*/ 791314 h 921720"/>
                  <a:gd name="T24" fmla="*/ 0 w 771940"/>
                  <a:gd name="T25" fmla="*/ 128375 h 9217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71940"/>
                  <a:gd name="T40" fmla="*/ 0 h 921720"/>
                  <a:gd name="T41" fmla="*/ 771940 w 771940"/>
                  <a:gd name="T42" fmla="*/ 921720 h 9217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71940" h="921720">
                    <a:moveTo>
                      <a:pt x="0" y="128659"/>
                    </a:moveTo>
                    <a:cubicBezTo>
                      <a:pt x="0" y="94536"/>
                      <a:pt x="13555" y="61812"/>
                      <a:pt x="37683" y="37683"/>
                    </a:cubicBezTo>
                    <a:cubicBezTo>
                      <a:pt x="61811" y="13555"/>
                      <a:pt x="94536" y="0"/>
                      <a:pt x="128659" y="0"/>
                    </a:cubicBezTo>
                    <a:lnTo>
                      <a:pt x="643281" y="0"/>
                    </a:lnTo>
                    <a:cubicBezTo>
                      <a:pt x="677404" y="0"/>
                      <a:pt x="710128" y="13555"/>
                      <a:pt x="734257" y="37683"/>
                    </a:cubicBezTo>
                    <a:cubicBezTo>
                      <a:pt x="758385" y="61811"/>
                      <a:pt x="771940" y="94536"/>
                      <a:pt x="771940" y="128659"/>
                    </a:cubicBezTo>
                    <a:lnTo>
                      <a:pt x="771940" y="793061"/>
                    </a:lnTo>
                    <a:cubicBezTo>
                      <a:pt x="771940" y="827184"/>
                      <a:pt x="758385" y="859908"/>
                      <a:pt x="734257" y="884037"/>
                    </a:cubicBezTo>
                    <a:cubicBezTo>
                      <a:pt x="710129" y="908165"/>
                      <a:pt x="677404" y="921720"/>
                      <a:pt x="643281" y="921720"/>
                    </a:cubicBezTo>
                    <a:lnTo>
                      <a:pt x="128659" y="921720"/>
                    </a:lnTo>
                    <a:cubicBezTo>
                      <a:pt x="94536" y="921720"/>
                      <a:pt x="61812" y="908165"/>
                      <a:pt x="37683" y="884037"/>
                    </a:cubicBezTo>
                    <a:cubicBezTo>
                      <a:pt x="13555" y="859909"/>
                      <a:pt x="0" y="827184"/>
                      <a:pt x="0" y="793061"/>
                    </a:cubicBezTo>
                    <a:lnTo>
                      <a:pt x="0" y="128659"/>
                    </a:lnTo>
                    <a:close/>
                  </a:path>
                </a:pathLst>
              </a:custGeom>
              <a:gradFill rotWithShape="1">
                <a:gsLst>
                  <a:gs pos="0">
                    <a:srgbClr val="568C99"/>
                  </a:gs>
                  <a:gs pos="80000">
                    <a:srgbClr val="1B3D66"/>
                  </a:gs>
                  <a:gs pos="100000">
                    <a:srgbClr val="193D68"/>
                  </a:gs>
                </a:gsLst>
                <a:lin ang="16200000"/>
              </a:gradFill>
              <a:ln>
                <a:noFill/>
              </a:ln>
              <a:effectLst>
                <a:outerShdw blurRad="63500" dist="23000" dir="5400000" rotWithShape="0">
                  <a:srgbClr val="00000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lIns="83403" tIns="83403" rIns="83403" bIns="83403" anchor="ctr"/>
              <a:lstStyle/>
              <a:p>
                <a:pPr algn="ctr" defTabSz="533400">
                  <a:lnSpc>
                    <a:spcPct val="90000"/>
                  </a:lnSpc>
                  <a:spcAft>
                    <a:spcPct val="35000"/>
                  </a:spcAft>
                  <a:defRPr/>
                </a:pPr>
                <a:r>
                  <a:rPr lang="en-US" sz="1200" dirty="0">
                    <a:solidFill>
                      <a:schemeClr val="lt1"/>
                    </a:solidFill>
                    <a:latin typeface="+mj-lt"/>
                    <a:ea typeface="+mn-ea"/>
                    <a:cs typeface="+mn-cs"/>
                  </a:rPr>
                  <a:t>Project</a:t>
                </a:r>
              </a:p>
              <a:p>
                <a:pPr algn="ctr" defTabSz="533400">
                  <a:lnSpc>
                    <a:spcPct val="90000"/>
                  </a:lnSpc>
                  <a:spcAft>
                    <a:spcPct val="35000"/>
                  </a:spcAft>
                  <a:defRPr/>
                </a:pPr>
                <a:r>
                  <a:rPr lang="en-US" sz="1200" dirty="0">
                    <a:solidFill>
                      <a:schemeClr val="lt1"/>
                    </a:solidFill>
                    <a:latin typeface="+mj-lt"/>
                    <a:ea typeface="+mn-ea"/>
                    <a:cs typeface="+mn-cs"/>
                  </a:rPr>
                  <a:t>Action</a:t>
                </a:r>
              </a:p>
            </p:txBody>
          </p:sp>
        </p:grpSp>
        <p:sp>
          <p:nvSpPr>
            <p:cNvPr id="21" name="Rectangle 20"/>
            <p:cNvSpPr/>
            <p:nvPr/>
          </p:nvSpPr>
          <p:spPr>
            <a:xfrm>
              <a:off x="0" y="3305175"/>
              <a:ext cx="5943600" cy="954088"/>
            </a:xfrm>
            <a:prstGeom prst="rect">
              <a:avLst/>
            </a:prstGeom>
          </p:spPr>
          <p:txBody>
            <a:bodyPr>
              <a:spAutoFit/>
            </a:bodyPr>
            <a:lstStyle/>
            <a:p>
              <a:pPr>
                <a:defRPr/>
              </a:pPr>
              <a:r>
                <a:rPr lang="en-US" sz="1400" dirty="0">
                  <a:latin typeface="+mj-lt"/>
                  <a:ea typeface="+mn-ea"/>
                </a:rPr>
                <a:t>For the application development manager the very definition of cloud computing, says Maritz, “is not having to get those signatures.”  An application project can go from requirements gathering, to modeling and design, to testing, and deployment without infrastructure hurdles.</a:t>
              </a:r>
            </a:p>
          </p:txBody>
        </p:sp>
      </p:grpSp>
    </p:spTree>
    <p:extLst>
      <p:ext uri="{BB962C8B-B14F-4D97-AF65-F5344CB8AC3E}">
        <p14:creationId xmlns:p14="http://schemas.microsoft.com/office/powerpoint/2010/main" val="8801908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332582" y="981075"/>
            <a:ext cx="8478837" cy="4983163"/>
            <a:chOff x="395288" y="981075"/>
            <a:chExt cx="8478837" cy="4983163"/>
          </a:xfrm>
        </p:grpSpPr>
        <p:sp>
          <p:nvSpPr>
            <p:cNvPr id="2" name="Rectangle 1"/>
            <p:cNvSpPr/>
            <p:nvPr/>
          </p:nvSpPr>
          <p:spPr>
            <a:xfrm>
              <a:off x="395288" y="981075"/>
              <a:ext cx="4257675" cy="4983163"/>
            </a:xfrm>
            <a:prstGeom prst="rect">
              <a:avLst/>
            </a:prstGeom>
            <a:solidFill>
              <a:srgbClr val="214061"/>
            </a:solidFill>
            <a:ln>
              <a:solidFill>
                <a:srgbClr val="21406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dirty="0"/>
            </a:p>
          </p:txBody>
        </p:sp>
        <p:grpSp>
          <p:nvGrpSpPr>
            <p:cNvPr id="3" name="Group 11"/>
            <p:cNvGrpSpPr>
              <a:grpSpLocks/>
            </p:cNvGrpSpPr>
            <p:nvPr/>
          </p:nvGrpSpPr>
          <p:grpSpPr bwMode="auto">
            <a:xfrm>
              <a:off x="4081463" y="1663700"/>
              <a:ext cx="571500" cy="844550"/>
              <a:chOff x="1883650" y="1547155"/>
              <a:chExt cx="571315" cy="844910"/>
            </a:xfrm>
          </p:grpSpPr>
          <p:sp>
            <p:nvSpPr>
              <p:cNvPr id="4" name="Rounded Rectangle 3"/>
              <p:cNvSpPr/>
              <p:nvPr/>
            </p:nvSpPr>
            <p:spPr>
              <a:xfrm>
                <a:off x="1883650" y="1547155"/>
                <a:ext cx="307875" cy="844910"/>
              </a:xfrm>
              <a:prstGeom prst="round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5" name="Rectangle 4"/>
              <p:cNvSpPr/>
              <p:nvPr/>
            </p:nvSpPr>
            <p:spPr>
              <a:xfrm>
                <a:off x="2109002" y="1858438"/>
                <a:ext cx="345963" cy="230286"/>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grpSp>
        <p:grpSp>
          <p:nvGrpSpPr>
            <p:cNvPr id="6" name="Group 12"/>
            <p:cNvGrpSpPr>
              <a:grpSpLocks/>
            </p:cNvGrpSpPr>
            <p:nvPr/>
          </p:nvGrpSpPr>
          <p:grpSpPr bwMode="auto">
            <a:xfrm>
              <a:off x="4081463" y="3057525"/>
              <a:ext cx="571500" cy="844550"/>
              <a:chOff x="1954480" y="2699305"/>
              <a:chExt cx="571315" cy="844910"/>
            </a:xfrm>
          </p:grpSpPr>
          <p:sp>
            <p:nvSpPr>
              <p:cNvPr id="7" name="Rounded Rectangle 6"/>
              <p:cNvSpPr/>
              <p:nvPr/>
            </p:nvSpPr>
            <p:spPr>
              <a:xfrm>
                <a:off x="1954480" y="2699305"/>
                <a:ext cx="307875" cy="844910"/>
              </a:xfrm>
              <a:prstGeom prst="round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8" name="Rectangle 7"/>
              <p:cNvSpPr/>
              <p:nvPr/>
            </p:nvSpPr>
            <p:spPr>
              <a:xfrm>
                <a:off x="2179832" y="3010588"/>
                <a:ext cx="345963" cy="230286"/>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grpSp>
        <p:grpSp>
          <p:nvGrpSpPr>
            <p:cNvPr id="9" name="Group 13"/>
            <p:cNvGrpSpPr>
              <a:grpSpLocks/>
            </p:cNvGrpSpPr>
            <p:nvPr/>
          </p:nvGrpSpPr>
          <p:grpSpPr bwMode="auto">
            <a:xfrm>
              <a:off x="4081463" y="4452938"/>
              <a:ext cx="571500" cy="844550"/>
              <a:chOff x="1954480" y="2699305"/>
              <a:chExt cx="571315" cy="844910"/>
            </a:xfrm>
          </p:grpSpPr>
          <p:sp>
            <p:nvSpPr>
              <p:cNvPr id="10" name="Rounded Rectangle 9"/>
              <p:cNvSpPr/>
              <p:nvPr/>
            </p:nvSpPr>
            <p:spPr>
              <a:xfrm>
                <a:off x="1954480" y="2699305"/>
                <a:ext cx="307875" cy="844910"/>
              </a:xfrm>
              <a:prstGeom prst="round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11" name="Rectangle 10"/>
              <p:cNvSpPr/>
              <p:nvPr/>
            </p:nvSpPr>
            <p:spPr>
              <a:xfrm>
                <a:off x="2179832" y="3010588"/>
                <a:ext cx="345963" cy="23028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grpSp>
        <p:sp>
          <p:nvSpPr>
            <p:cNvPr id="12" name="Rectangle 11"/>
            <p:cNvSpPr/>
            <p:nvPr/>
          </p:nvSpPr>
          <p:spPr>
            <a:xfrm>
              <a:off x="4652963" y="981075"/>
              <a:ext cx="4221162" cy="4983163"/>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grpSp>
          <p:nvGrpSpPr>
            <p:cNvPr id="13" name="Group 18"/>
            <p:cNvGrpSpPr/>
            <p:nvPr/>
          </p:nvGrpSpPr>
          <p:grpSpPr>
            <a:xfrm rot="10800000">
              <a:off x="4653482" y="2298576"/>
              <a:ext cx="571315" cy="844910"/>
              <a:chOff x="1954480" y="2699305"/>
              <a:chExt cx="571315" cy="844910"/>
            </a:xfrm>
            <a:solidFill>
              <a:srgbClr val="224061"/>
            </a:solidFill>
          </p:grpSpPr>
          <p:sp>
            <p:nvSpPr>
              <p:cNvPr id="14" name="Rounded Rectangle 13"/>
              <p:cNvSpPr/>
              <p:nvPr/>
            </p:nvSpPr>
            <p:spPr>
              <a:xfrm>
                <a:off x="1954480" y="2699305"/>
                <a:ext cx="307240" cy="84491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15" name="Rectangle 14"/>
              <p:cNvSpPr/>
              <p:nvPr/>
            </p:nvSpPr>
            <p:spPr>
              <a:xfrm>
                <a:off x="2180150" y="3010767"/>
                <a:ext cx="345645" cy="23043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grpSp>
        <p:grpSp>
          <p:nvGrpSpPr>
            <p:cNvPr id="16" name="Group 21"/>
            <p:cNvGrpSpPr/>
            <p:nvPr/>
          </p:nvGrpSpPr>
          <p:grpSpPr>
            <a:xfrm rot="10800000">
              <a:off x="4653482" y="3736340"/>
              <a:ext cx="571315" cy="844910"/>
              <a:chOff x="1954480" y="2699305"/>
              <a:chExt cx="571315" cy="844910"/>
            </a:xfrm>
            <a:solidFill>
              <a:srgbClr val="224061"/>
            </a:solidFill>
          </p:grpSpPr>
          <p:sp>
            <p:nvSpPr>
              <p:cNvPr id="17" name="Rounded Rectangle 16"/>
              <p:cNvSpPr/>
              <p:nvPr/>
            </p:nvSpPr>
            <p:spPr>
              <a:xfrm>
                <a:off x="1954480" y="2699305"/>
                <a:ext cx="307240" cy="84491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18" name="Rectangle 17"/>
              <p:cNvSpPr/>
              <p:nvPr/>
            </p:nvSpPr>
            <p:spPr>
              <a:xfrm>
                <a:off x="2180150" y="3010767"/>
                <a:ext cx="345645" cy="23043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grpSp>
        <p:grpSp>
          <p:nvGrpSpPr>
            <p:cNvPr id="19" name="Group 25"/>
            <p:cNvGrpSpPr/>
            <p:nvPr/>
          </p:nvGrpSpPr>
          <p:grpSpPr>
            <a:xfrm rot="10800000">
              <a:off x="4653482" y="4994149"/>
              <a:ext cx="571315" cy="844910"/>
              <a:chOff x="1954480" y="2699305"/>
              <a:chExt cx="571315" cy="844910"/>
            </a:xfrm>
            <a:solidFill>
              <a:srgbClr val="224061"/>
            </a:solidFill>
          </p:grpSpPr>
          <p:sp>
            <p:nvSpPr>
              <p:cNvPr id="20" name="Rounded Rectangle 19"/>
              <p:cNvSpPr/>
              <p:nvPr/>
            </p:nvSpPr>
            <p:spPr>
              <a:xfrm>
                <a:off x="1954480" y="2699305"/>
                <a:ext cx="307240" cy="84491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21" name="Rectangle 20"/>
              <p:cNvSpPr/>
              <p:nvPr/>
            </p:nvSpPr>
            <p:spPr>
              <a:xfrm>
                <a:off x="2180150" y="3010767"/>
                <a:ext cx="345645" cy="23043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grpSp>
        <p:grpSp>
          <p:nvGrpSpPr>
            <p:cNvPr id="22" name="Group 28"/>
            <p:cNvGrpSpPr/>
            <p:nvPr/>
          </p:nvGrpSpPr>
          <p:grpSpPr>
            <a:xfrm rot="10800000">
              <a:off x="4631898" y="1129022"/>
              <a:ext cx="571315" cy="844910"/>
              <a:chOff x="1954480" y="2699305"/>
              <a:chExt cx="571315" cy="844910"/>
            </a:xfrm>
            <a:solidFill>
              <a:srgbClr val="224061"/>
            </a:solidFill>
          </p:grpSpPr>
          <p:sp>
            <p:nvSpPr>
              <p:cNvPr id="23" name="Rounded Rectangle 22"/>
              <p:cNvSpPr/>
              <p:nvPr/>
            </p:nvSpPr>
            <p:spPr>
              <a:xfrm>
                <a:off x="1954480" y="2699305"/>
                <a:ext cx="307240" cy="84491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24" name="Rectangle 23"/>
              <p:cNvSpPr/>
              <p:nvPr/>
            </p:nvSpPr>
            <p:spPr>
              <a:xfrm>
                <a:off x="2180150" y="3010767"/>
                <a:ext cx="345645" cy="23043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grpSp>
        <p:sp>
          <p:nvSpPr>
            <p:cNvPr id="25" name="TextBox 24"/>
            <p:cNvSpPr txBox="1"/>
            <p:nvPr/>
          </p:nvSpPr>
          <p:spPr>
            <a:xfrm>
              <a:off x="395288" y="981075"/>
              <a:ext cx="3686175" cy="4246563"/>
            </a:xfrm>
            <a:prstGeom prst="rect">
              <a:avLst/>
            </a:prstGeom>
            <a:noFill/>
          </p:spPr>
          <p:txBody>
            <a:bodyPr>
              <a:spAutoFit/>
            </a:bodyPr>
            <a:lstStyle/>
            <a:p>
              <a:pPr>
                <a:defRPr/>
              </a:pPr>
              <a:r>
                <a:rPr lang="en-US" sz="2000" dirty="0">
                  <a:solidFill>
                    <a:schemeClr val="bg1"/>
                  </a:solidFill>
                  <a:latin typeface="+mj-lt"/>
                  <a:ea typeface="+mn-ea"/>
                </a:rPr>
                <a:t>Agile Development</a:t>
              </a:r>
            </a:p>
            <a:p>
              <a:pPr>
                <a:defRPr/>
              </a:pPr>
              <a:endParaRPr lang="en-CA" sz="1400" dirty="0">
                <a:solidFill>
                  <a:schemeClr val="bg1"/>
                </a:solidFill>
                <a:latin typeface="+mn-lt"/>
                <a:ea typeface="+mn-ea"/>
              </a:endParaRPr>
            </a:p>
            <a:p>
              <a:pPr marL="179388" indent="-179388">
                <a:spcAft>
                  <a:spcPts val="600"/>
                </a:spcAft>
                <a:buFont typeface="Arial" pitchFamily="34" charset="0"/>
                <a:buChar char="•"/>
                <a:defRPr/>
              </a:pPr>
              <a:r>
                <a:rPr lang="en-CA" sz="1200" dirty="0">
                  <a:solidFill>
                    <a:schemeClr val="bg1"/>
                  </a:solidFill>
                  <a:latin typeface="+mj-lt"/>
                  <a:ea typeface="+mn-ea"/>
                </a:rPr>
                <a:t>Agile is an iterative technique for software development characterized by a focus on rapid delivery of incremental functionality and ability to adapt to changing realities.</a:t>
              </a:r>
            </a:p>
            <a:p>
              <a:pPr marL="179388" indent="-179388">
                <a:spcAft>
                  <a:spcPts val="600"/>
                </a:spcAft>
                <a:buFont typeface="Arial" pitchFamily="34" charset="0"/>
                <a:buChar char="•"/>
                <a:defRPr/>
              </a:pPr>
              <a:r>
                <a:rPr lang="en-CA" sz="1200" dirty="0">
                  <a:solidFill>
                    <a:schemeClr val="bg1"/>
                  </a:solidFill>
                  <a:latin typeface="+mj-lt"/>
                  <a:ea typeface="+mn-ea"/>
                </a:rPr>
                <a:t>Instead of a monolithic Waterfall approach delivering everything eventually, the idea behind Agile is to deliver more narrowly scoped pieces of functionality. </a:t>
              </a:r>
            </a:p>
            <a:p>
              <a:pPr marL="179388" indent="-179388">
                <a:spcAft>
                  <a:spcPts val="600"/>
                </a:spcAft>
                <a:buFont typeface="Arial" pitchFamily="34" charset="0"/>
                <a:buChar char="•"/>
                <a:defRPr/>
              </a:pPr>
              <a:r>
                <a:rPr lang="en-US" sz="1200" dirty="0">
                  <a:solidFill>
                    <a:schemeClr val="bg1"/>
                  </a:solidFill>
                  <a:latin typeface="+mj-lt"/>
                  <a:ea typeface="+mn-ea"/>
                </a:rPr>
                <a:t>It is an iterative process with a tight feedback loop. As each small app is deployed feedback and use statistics are gathered to improve service and functionality of the next iteration.</a:t>
              </a:r>
            </a:p>
            <a:p>
              <a:pPr marL="179388" indent="-179388">
                <a:spcAft>
                  <a:spcPts val="600"/>
                </a:spcAft>
                <a:buFont typeface="Arial" pitchFamily="34" charset="0"/>
                <a:buChar char="•"/>
                <a:defRPr/>
              </a:pPr>
              <a:r>
                <a:rPr lang="en-CA" sz="1200" dirty="0">
                  <a:solidFill>
                    <a:schemeClr val="bg1"/>
                  </a:solidFill>
                  <a:latin typeface="+mj-lt"/>
                  <a:ea typeface="+mn-ea"/>
                </a:rPr>
                <a:t>Project teams and timeframes are necessarily tight – typically 3 to 5 team members and a six week time box. </a:t>
              </a:r>
            </a:p>
            <a:p>
              <a:pPr marL="179388" indent="-179388">
                <a:spcAft>
                  <a:spcPts val="600"/>
                </a:spcAft>
                <a:buFont typeface="Arial" pitchFamily="34" charset="0"/>
                <a:buChar char="•"/>
                <a:defRPr/>
              </a:pPr>
              <a:r>
                <a:rPr lang="en-US" sz="1200" dirty="0">
                  <a:solidFill>
                    <a:schemeClr val="bg1"/>
                  </a:solidFill>
                  <a:latin typeface="+mj-lt"/>
                  <a:ea typeface="+mn-ea"/>
                </a:rPr>
                <a:t>Collaborative development and speed to value is aided by the use of a common programming platforms and development frameworks.</a:t>
              </a:r>
            </a:p>
          </p:txBody>
        </p:sp>
        <p:sp>
          <p:nvSpPr>
            <p:cNvPr id="26" name="TextBox 25"/>
            <p:cNvSpPr txBox="1"/>
            <p:nvPr/>
          </p:nvSpPr>
          <p:spPr>
            <a:xfrm>
              <a:off x="5203825" y="981075"/>
              <a:ext cx="3670300" cy="4800600"/>
            </a:xfrm>
            <a:prstGeom prst="rect">
              <a:avLst/>
            </a:prstGeom>
            <a:noFill/>
          </p:spPr>
          <p:txBody>
            <a:bodyPr>
              <a:spAutoFit/>
            </a:bodyPr>
            <a:lstStyle/>
            <a:p>
              <a:pPr>
                <a:defRPr/>
              </a:pPr>
              <a:r>
                <a:rPr lang="en-US" sz="2000" dirty="0">
                  <a:solidFill>
                    <a:srgbClr val="224061"/>
                  </a:solidFill>
                  <a:latin typeface="+mj-lt"/>
                  <a:ea typeface="+mn-ea"/>
                </a:rPr>
                <a:t>Platform as a Service</a:t>
              </a:r>
            </a:p>
            <a:p>
              <a:pPr>
                <a:defRPr/>
              </a:pPr>
              <a:endParaRPr lang="en-CA" sz="1400" dirty="0">
                <a:solidFill>
                  <a:srgbClr val="224061"/>
                </a:solidFill>
                <a:latin typeface="Calibri" pitchFamily="34" charset="0"/>
                <a:ea typeface="+mn-ea"/>
              </a:endParaRPr>
            </a:p>
            <a:p>
              <a:pPr marL="179388" indent="-179388">
                <a:spcAft>
                  <a:spcPts val="600"/>
                </a:spcAft>
                <a:buFont typeface="Arial" pitchFamily="34" charset="0"/>
                <a:buChar char="•"/>
                <a:defRPr/>
              </a:pPr>
              <a:r>
                <a:rPr lang="en-US" sz="1200" dirty="0">
                  <a:solidFill>
                    <a:srgbClr val="224061"/>
                  </a:solidFill>
                  <a:latin typeface="+mj-lt"/>
                  <a:ea typeface="+mn-ea"/>
                </a:rPr>
                <a:t>With </a:t>
              </a:r>
              <a:r>
                <a:rPr lang="en-US" sz="1200" dirty="0" err="1">
                  <a:solidFill>
                    <a:srgbClr val="224061"/>
                  </a:solidFill>
                  <a:latin typeface="+mj-lt"/>
                  <a:ea typeface="+mn-ea"/>
                </a:rPr>
                <a:t>PaaS</a:t>
              </a:r>
              <a:r>
                <a:rPr lang="en-US" sz="1200" dirty="0">
                  <a:solidFill>
                    <a:srgbClr val="224061"/>
                  </a:solidFill>
                  <a:latin typeface="+mj-lt"/>
                  <a:ea typeface="+mn-ea"/>
                </a:rPr>
                <a:t>, an application goes rapidly from modeling, to coding, to “push button” deployment. This is ideal for a rapid dev/deploy strategy.</a:t>
              </a:r>
              <a:endParaRPr lang="en-CA" sz="1200" dirty="0">
                <a:solidFill>
                  <a:srgbClr val="224061"/>
                </a:solidFill>
                <a:latin typeface="+mj-lt"/>
                <a:ea typeface="+mn-ea"/>
              </a:endParaRPr>
            </a:p>
            <a:p>
              <a:pPr marL="179388" indent="-179388">
                <a:spcAft>
                  <a:spcPts val="600"/>
                </a:spcAft>
                <a:buFont typeface="Arial" pitchFamily="34" charset="0"/>
                <a:buChar char="•"/>
                <a:defRPr/>
              </a:pPr>
              <a:r>
                <a:rPr lang="en-CA" sz="1200" dirty="0" err="1">
                  <a:solidFill>
                    <a:srgbClr val="224061"/>
                  </a:solidFill>
                  <a:latin typeface="+mj-lt"/>
                  <a:ea typeface="+mn-ea"/>
                </a:rPr>
                <a:t>SaaS</a:t>
              </a:r>
              <a:r>
                <a:rPr lang="en-CA" sz="1200" dirty="0">
                  <a:solidFill>
                    <a:srgbClr val="224061"/>
                  </a:solidFill>
                  <a:latin typeface="+mj-lt"/>
                  <a:ea typeface="+mn-ea"/>
                </a:rPr>
                <a:t>-style deployment can yield detailed statistics on application usage by end users – not only of whether they are using the app but how they are using it.</a:t>
              </a:r>
            </a:p>
            <a:p>
              <a:pPr marL="179388" indent="-179388">
                <a:spcAft>
                  <a:spcPts val="600"/>
                </a:spcAft>
                <a:buFont typeface="Arial" pitchFamily="34" charset="0"/>
                <a:buChar char="•"/>
                <a:defRPr/>
              </a:pPr>
              <a:r>
                <a:rPr lang="en-US" sz="1200" dirty="0">
                  <a:solidFill>
                    <a:srgbClr val="224061"/>
                  </a:solidFill>
                  <a:latin typeface="+mj-lt"/>
                  <a:ea typeface="+mn-ea"/>
                </a:rPr>
                <a:t>Changes and additions to the application gleaned from user feedback and statistics can be automatically deployed to the end user in a </a:t>
              </a:r>
              <a:r>
                <a:rPr lang="en-US" sz="1200" dirty="0" err="1">
                  <a:solidFill>
                    <a:srgbClr val="224061"/>
                  </a:solidFill>
                  <a:latin typeface="+mj-lt"/>
                  <a:ea typeface="+mn-ea"/>
                </a:rPr>
                <a:t>SaaS</a:t>
              </a:r>
              <a:r>
                <a:rPr lang="en-US" sz="1200" dirty="0">
                  <a:solidFill>
                    <a:srgbClr val="224061"/>
                  </a:solidFill>
                  <a:latin typeface="+mj-lt"/>
                  <a:ea typeface="+mn-ea"/>
                </a:rPr>
                <a:t> model (There is no installation. Changes simply appear the next time they use the application).</a:t>
              </a:r>
            </a:p>
            <a:p>
              <a:pPr marL="179388" indent="-179388">
                <a:spcAft>
                  <a:spcPts val="600"/>
                </a:spcAft>
                <a:buFont typeface="Arial" pitchFamily="34" charset="0"/>
                <a:buChar char="•"/>
                <a:defRPr/>
              </a:pPr>
              <a:r>
                <a:rPr lang="en-CA" sz="1200" dirty="0">
                  <a:solidFill>
                    <a:srgbClr val="224061"/>
                  </a:solidFill>
                  <a:latin typeface="+mj-lt"/>
                  <a:ea typeface="+mn-ea"/>
                </a:rPr>
                <a:t>Project is tightly focused but geographically dispersed project teams can work on agile projects. The jointly accessed </a:t>
              </a:r>
              <a:r>
                <a:rPr lang="en-CA" sz="1200" dirty="0" err="1">
                  <a:solidFill>
                    <a:srgbClr val="224061"/>
                  </a:solidFill>
                  <a:latin typeface="+mj-lt"/>
                  <a:ea typeface="+mn-ea"/>
                </a:rPr>
                <a:t>PaaS</a:t>
              </a:r>
              <a:r>
                <a:rPr lang="en-CA" sz="1200" dirty="0">
                  <a:solidFill>
                    <a:srgbClr val="224061"/>
                  </a:solidFill>
                  <a:latin typeface="+mj-lt"/>
                  <a:ea typeface="+mn-ea"/>
                </a:rPr>
                <a:t> is their connection point.</a:t>
              </a:r>
            </a:p>
            <a:p>
              <a:pPr marL="179388" indent="-179388">
                <a:spcAft>
                  <a:spcPts val="600"/>
                </a:spcAft>
                <a:buFont typeface="Arial" pitchFamily="34" charset="0"/>
                <a:buChar char="•"/>
                <a:defRPr/>
              </a:pPr>
              <a:r>
                <a:rPr lang="en-US" sz="1200" dirty="0">
                  <a:solidFill>
                    <a:srgbClr val="224061"/>
                  </a:solidFill>
                  <a:latin typeface="+mj-lt"/>
                  <a:ea typeface="+mn-ea"/>
                </a:rPr>
                <a:t>The </a:t>
              </a:r>
              <a:r>
                <a:rPr lang="en-US" sz="1200" dirty="0" err="1">
                  <a:solidFill>
                    <a:srgbClr val="224061"/>
                  </a:solidFill>
                  <a:latin typeface="+mj-lt"/>
                  <a:ea typeface="+mn-ea"/>
                </a:rPr>
                <a:t>PaaS</a:t>
              </a:r>
              <a:r>
                <a:rPr lang="en-US" sz="1200" dirty="0">
                  <a:solidFill>
                    <a:srgbClr val="224061"/>
                  </a:solidFill>
                  <a:latin typeface="+mj-lt"/>
                  <a:ea typeface="+mn-ea"/>
                </a:rPr>
                <a:t> provides the common programming tools and the development framework used by the agile development team.</a:t>
              </a:r>
            </a:p>
          </p:txBody>
        </p:sp>
      </p:grpSp>
    </p:spTree>
    <p:extLst>
      <p:ext uri="{BB962C8B-B14F-4D97-AF65-F5344CB8AC3E}">
        <p14:creationId xmlns:p14="http://schemas.microsoft.com/office/powerpoint/2010/main" val="6892504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85624"/>
            <a:ext cx="8229600" cy="633448"/>
          </a:xfrm>
        </p:spPr>
        <p:txBody>
          <a:bodyPr>
            <a:normAutofit fontScale="90000"/>
          </a:bodyPr>
          <a:lstStyle/>
          <a:p>
            <a:r>
              <a:rPr lang="en-US" dirty="0" smtClean="0"/>
              <a:t>Prepare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54609096"/>
              </p:ext>
            </p:extLst>
          </p:nvPr>
        </p:nvGraphicFramePr>
        <p:xfrm>
          <a:off x="457200" y="1901953"/>
          <a:ext cx="8229600" cy="40050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91919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normAutofit/>
          </a:bodyPr>
          <a:lstStyle/>
          <a:p>
            <a:r>
              <a:rPr lang="en-US" sz="2000" dirty="0" smtClean="0"/>
              <a:t>The Cloud will continue to expand and change. Keep an eye on the market and organizational strategy.</a:t>
            </a:r>
          </a:p>
          <a:p>
            <a:r>
              <a:rPr lang="en-US" sz="2000" dirty="0" smtClean="0"/>
              <a:t>Establish timeline and criteria for cloud evaluation</a:t>
            </a:r>
          </a:p>
          <a:p>
            <a:r>
              <a:rPr lang="en-US" sz="2000" dirty="0" smtClean="0"/>
              <a:t>Cloud is still in infancy, look for maturity in coming years</a:t>
            </a:r>
          </a:p>
          <a:p>
            <a:r>
              <a:rPr lang="en-US" sz="2000" dirty="0" smtClean="0"/>
              <a:t>Optimize internal processes for cloud deployments</a:t>
            </a:r>
          </a:p>
          <a:p>
            <a:r>
              <a:rPr lang="en-US" sz="2000" dirty="0" smtClean="0"/>
              <a:t>Examine data </a:t>
            </a:r>
            <a:r>
              <a:rPr lang="en-US" sz="2000" smtClean="0"/>
              <a:t>integration requirements</a:t>
            </a:r>
            <a:endParaRPr lang="en-US" sz="2000" dirty="0" smtClean="0"/>
          </a:p>
        </p:txBody>
      </p:sp>
    </p:spTree>
    <p:extLst>
      <p:ext uri="{BB962C8B-B14F-4D97-AF65-F5344CB8AC3E}">
        <p14:creationId xmlns:p14="http://schemas.microsoft.com/office/powerpoint/2010/main" val="16810647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26295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lnSpc>
                <a:spcPct val="90000"/>
              </a:lnSpc>
            </a:pPr>
            <a:r>
              <a:rPr lang="en-US" sz="2400" dirty="0" smtClean="0"/>
              <a:t>Define</a:t>
            </a:r>
            <a:endParaRPr lang="en-US" sz="2400" dirty="0"/>
          </a:p>
          <a:p>
            <a:pPr>
              <a:lnSpc>
                <a:spcPct val="90000"/>
              </a:lnSpc>
            </a:pPr>
            <a:r>
              <a:rPr lang="en-US" sz="2400" dirty="0" smtClean="0"/>
              <a:t>Strategize</a:t>
            </a:r>
          </a:p>
          <a:p>
            <a:pPr>
              <a:lnSpc>
                <a:spcPct val="90000"/>
              </a:lnSpc>
            </a:pPr>
            <a:r>
              <a:rPr lang="en-US" sz="2400" dirty="0" smtClean="0"/>
              <a:t>Prepare</a:t>
            </a:r>
          </a:p>
          <a:p>
            <a:pPr>
              <a:lnSpc>
                <a:spcPct val="90000"/>
              </a:lnSpc>
            </a:pPr>
            <a:r>
              <a:rPr lang="en-US" sz="2400" dirty="0" smtClean="0"/>
              <a:t>Next Steps</a:t>
            </a:r>
          </a:p>
        </p:txBody>
      </p:sp>
    </p:spTree>
    <p:extLst>
      <p:ext uri="{BB962C8B-B14F-4D97-AF65-F5344CB8AC3E}">
        <p14:creationId xmlns:p14="http://schemas.microsoft.com/office/powerpoint/2010/main" val="3644328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 &amp; Basics</a:t>
            </a:r>
            <a:endParaRPr lang="en-US" dirty="0"/>
          </a:p>
        </p:txBody>
      </p:sp>
      <p:sp>
        <p:nvSpPr>
          <p:cNvPr id="3" name="Content Placeholder 2"/>
          <p:cNvSpPr>
            <a:spLocks noGrp="1"/>
          </p:cNvSpPr>
          <p:nvPr>
            <p:ph idx="1"/>
          </p:nvPr>
        </p:nvSpPr>
        <p:spPr>
          <a:xfrm>
            <a:off x="457200" y="1957892"/>
            <a:ext cx="8229600" cy="4979257"/>
          </a:xfrm>
        </p:spPr>
        <p:txBody>
          <a:bodyPr>
            <a:noAutofit/>
          </a:bodyPr>
          <a:lstStyle/>
          <a:p>
            <a:r>
              <a:rPr lang="en-US" sz="1800" dirty="0" smtClean="0"/>
              <a:t>“The Cloud” is growing even </a:t>
            </a:r>
            <a:r>
              <a:rPr lang="en-US" sz="1800" dirty="0"/>
              <a:t>though the term </a:t>
            </a:r>
            <a:r>
              <a:rPr lang="en-US" sz="1800" i="1" dirty="0"/>
              <a:t>cloud</a:t>
            </a:r>
            <a:r>
              <a:rPr lang="en-US" sz="1800" dirty="0"/>
              <a:t> has been overused and overhyped. Enterprises of all sizes are evaluating the potential of cloud computing for greater flexibility, speed, and lower costs in service delivery.</a:t>
            </a:r>
          </a:p>
          <a:p>
            <a:r>
              <a:rPr lang="en-US" sz="1800" dirty="0"/>
              <a:t>Cloud computing is categorized into three types of externally-hosted </a:t>
            </a:r>
            <a:r>
              <a:rPr lang="en-US" sz="1800" dirty="0" smtClean="0"/>
              <a:t>services:</a:t>
            </a:r>
          </a:p>
          <a:p>
            <a:pPr lvl="1"/>
            <a:r>
              <a:rPr lang="en-US" sz="1050" dirty="0" smtClean="0"/>
              <a:t>Software </a:t>
            </a:r>
            <a:r>
              <a:rPr lang="en-US" sz="1050" dirty="0"/>
              <a:t>as a Service (</a:t>
            </a:r>
            <a:r>
              <a:rPr lang="en-US" sz="1050" dirty="0" smtClean="0"/>
              <a:t>SaaS)</a:t>
            </a:r>
          </a:p>
          <a:p>
            <a:pPr lvl="1"/>
            <a:r>
              <a:rPr lang="en-US" sz="1050" dirty="0" smtClean="0"/>
              <a:t>Infrastructure </a:t>
            </a:r>
            <a:r>
              <a:rPr lang="en-US" sz="1050" dirty="0"/>
              <a:t>as a Service (</a:t>
            </a:r>
            <a:r>
              <a:rPr lang="en-US" sz="1050" dirty="0" smtClean="0"/>
              <a:t>IaaS)</a:t>
            </a:r>
          </a:p>
          <a:p>
            <a:pPr lvl="1"/>
            <a:r>
              <a:rPr lang="en-US" sz="1050" dirty="0" smtClean="0"/>
              <a:t>Platform </a:t>
            </a:r>
            <a:r>
              <a:rPr lang="en-US" sz="1050" dirty="0"/>
              <a:t>as a Service (PaaS).</a:t>
            </a:r>
          </a:p>
          <a:p>
            <a:r>
              <a:rPr lang="en-US" sz="1800" dirty="0" smtClean="0"/>
              <a:t>Interest </a:t>
            </a:r>
            <a:r>
              <a:rPr lang="en-US" sz="1800" dirty="0"/>
              <a:t>in exploiting cloud computing is high both within IT and the business as a whole. </a:t>
            </a:r>
            <a:r>
              <a:rPr lang="en-US" sz="1800" dirty="0" smtClean="0"/>
              <a:t>IT leaders must </a:t>
            </a:r>
            <a:r>
              <a:rPr lang="en-US" sz="1800" dirty="0"/>
              <a:t>evaluate if </a:t>
            </a:r>
            <a:r>
              <a:rPr lang="en-US" sz="1800" dirty="0" smtClean="0"/>
              <a:t>the cloud:</a:t>
            </a:r>
            <a:endParaRPr lang="en-US" sz="1800" dirty="0"/>
          </a:p>
          <a:p>
            <a:pPr lvl="1"/>
            <a:r>
              <a:rPr lang="en-US" sz="1300" dirty="0"/>
              <a:t>can indeed be used for cheaper and faster development and delivery.</a:t>
            </a:r>
          </a:p>
          <a:p>
            <a:pPr lvl="1"/>
            <a:r>
              <a:rPr lang="en-US" sz="1300" dirty="0"/>
              <a:t>allows for development of more efficient and effective </a:t>
            </a:r>
            <a:r>
              <a:rPr lang="en-US" sz="1300" dirty="0" smtClean="0"/>
              <a:t>applications</a:t>
            </a:r>
            <a:r>
              <a:rPr lang="en-US" sz="1300" dirty="0"/>
              <a:t>.</a:t>
            </a:r>
          </a:p>
        </p:txBody>
      </p:sp>
    </p:spTree>
    <p:extLst>
      <p:ext uri="{BB962C8B-B14F-4D97-AF65-F5344CB8AC3E}">
        <p14:creationId xmlns:p14="http://schemas.microsoft.com/office/powerpoint/2010/main" val="2039122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52423157"/>
              </p:ext>
            </p:extLst>
          </p:nvPr>
        </p:nvGraphicFramePr>
        <p:xfrm>
          <a:off x="457200" y="1203157"/>
          <a:ext cx="8229600" cy="4747584"/>
        </p:xfrm>
        <a:graphic>
          <a:graphicData uri="http://schemas.openxmlformats.org/drawingml/2006/table">
            <a:tbl>
              <a:tblPr firstRow="1" bandRow="1">
                <a:tableStyleId>{5C22544A-7EE6-4342-B048-85BDC9FD1C3A}</a:tableStyleId>
              </a:tblPr>
              <a:tblGrid>
                <a:gridCol w="2743200"/>
                <a:gridCol w="2743200"/>
                <a:gridCol w="2743200"/>
              </a:tblGrid>
              <a:tr h="773592">
                <a:tc>
                  <a:txBody>
                    <a:bodyPr/>
                    <a:lstStyle/>
                    <a:p>
                      <a:pPr algn="ctr"/>
                      <a:r>
                        <a:rPr lang="en-US" sz="2800" dirty="0" err="1" smtClean="0"/>
                        <a:t>Saas</a:t>
                      </a:r>
                      <a:endParaRPr lang="en-US" sz="2800" dirty="0"/>
                    </a:p>
                  </a:txBody>
                  <a:tcPr anchor="ctr"/>
                </a:tc>
                <a:tc>
                  <a:txBody>
                    <a:bodyPr/>
                    <a:lstStyle/>
                    <a:p>
                      <a:pPr algn="ctr"/>
                      <a:r>
                        <a:rPr lang="en-US" sz="2800" dirty="0" smtClean="0"/>
                        <a:t>PaaS</a:t>
                      </a:r>
                      <a:endParaRPr lang="en-US" sz="2800" dirty="0"/>
                    </a:p>
                  </a:txBody>
                  <a:tcPr anchor="ctr"/>
                </a:tc>
                <a:tc>
                  <a:txBody>
                    <a:bodyPr/>
                    <a:lstStyle/>
                    <a:p>
                      <a:pPr algn="ctr"/>
                      <a:r>
                        <a:rPr lang="en-US" sz="2800" dirty="0" smtClean="0"/>
                        <a:t>IaaS</a:t>
                      </a:r>
                      <a:endParaRPr lang="en-US" sz="2800" dirty="0"/>
                    </a:p>
                  </a:txBody>
                  <a:tcPr anchor="ctr"/>
                </a:tc>
              </a:tr>
              <a:tr h="773592">
                <a:tc>
                  <a:txBody>
                    <a:bodyPr/>
                    <a:lstStyle/>
                    <a:p>
                      <a:r>
                        <a:rPr lang="en-US" dirty="0" smtClean="0"/>
                        <a:t>Software model where licenses are distributed</a:t>
                      </a:r>
                      <a:r>
                        <a:rPr lang="en-US" baseline="0" dirty="0" smtClean="0"/>
                        <a:t> on a subscription basis</a:t>
                      </a:r>
                      <a:endParaRPr lang="en-US" dirty="0"/>
                    </a:p>
                  </a:txBody>
                  <a:tcPr/>
                </a:tc>
                <a:tc>
                  <a:txBody>
                    <a:bodyPr/>
                    <a:lstStyle/>
                    <a:p>
                      <a:r>
                        <a:rPr lang="en-US" dirty="0" smtClean="0"/>
                        <a:t>Virtualized application</a:t>
                      </a:r>
                      <a:r>
                        <a:rPr lang="en-US" baseline="0" dirty="0" smtClean="0"/>
                        <a:t> </a:t>
                      </a:r>
                      <a:r>
                        <a:rPr lang="en-US" baseline="0" smtClean="0"/>
                        <a:t>development environment </a:t>
                      </a:r>
                      <a:endParaRPr lang="en-US" dirty="0"/>
                    </a:p>
                  </a:txBody>
                  <a:tcPr/>
                </a:tc>
                <a:tc>
                  <a:txBody>
                    <a:bodyPr/>
                    <a:lstStyle/>
                    <a:p>
                      <a:r>
                        <a:rPr lang="en-US" dirty="0" smtClean="0"/>
                        <a:t>Virtualized computing</a:t>
                      </a:r>
                      <a:r>
                        <a:rPr lang="en-US" baseline="0" dirty="0" smtClean="0"/>
                        <a:t> services </a:t>
                      </a:r>
                      <a:endParaRPr lang="en-US" dirty="0"/>
                    </a:p>
                  </a:txBody>
                  <a:tcPr/>
                </a:tc>
              </a:tr>
              <a:tr h="773592">
                <a:tc>
                  <a:txBody>
                    <a:bodyPr/>
                    <a:lstStyle/>
                    <a:p>
                      <a:r>
                        <a:rPr lang="en-US" dirty="0" smtClean="0"/>
                        <a:t>Third-party</a:t>
                      </a:r>
                      <a:r>
                        <a:rPr lang="en-US" baseline="0" dirty="0" smtClean="0"/>
                        <a:t> vendor is responsible for: application support and dev lifecycle</a:t>
                      </a:r>
                      <a:endParaRPr lang="en-US" dirty="0"/>
                    </a:p>
                  </a:txBody>
                  <a:tcPr/>
                </a:tc>
                <a:tc>
                  <a:txBody>
                    <a:bodyPr/>
                    <a:lstStyle/>
                    <a:p>
                      <a:r>
                        <a:rPr lang="en-US" dirty="0" smtClean="0"/>
                        <a:t>Third-party</a:t>
                      </a:r>
                      <a:r>
                        <a:rPr lang="en-US" baseline="0" dirty="0" smtClean="0"/>
                        <a:t> vendor is responsible for: </a:t>
                      </a:r>
                      <a:r>
                        <a:rPr lang="en-US" sz="1800" b="0" i="0" kern="1200" dirty="0" smtClean="0">
                          <a:solidFill>
                            <a:schemeClr val="dk1"/>
                          </a:solidFill>
                          <a:effectLst/>
                          <a:latin typeface="+mn-lt"/>
                          <a:ea typeface="+mn-ea"/>
                          <a:cs typeface="+mn-cs"/>
                        </a:rPr>
                        <a:t>OS,</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Server-side scripting,</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environment</a:t>
                      </a:r>
                    </a:p>
                    <a:p>
                      <a:pPr fontAlgn="base"/>
                      <a:r>
                        <a:rPr lang="en-US" sz="1800" b="0" i="0" kern="1200" dirty="0" smtClean="0">
                          <a:solidFill>
                            <a:schemeClr val="dk1"/>
                          </a:solidFill>
                          <a:effectLst/>
                          <a:latin typeface="+mn-lt"/>
                          <a:ea typeface="+mn-ea"/>
                          <a:cs typeface="+mn-cs"/>
                        </a:rPr>
                        <a:t>Db management system,</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Server Software,</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Support,</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Storage,</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Network access,</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Tools for design and development,</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Hosting</a:t>
                      </a:r>
                    </a:p>
                  </a:txBody>
                  <a:tcPr/>
                </a:tc>
                <a:tc>
                  <a:txBody>
                    <a:bodyPr/>
                    <a:lstStyle/>
                    <a:p>
                      <a:r>
                        <a:rPr lang="en-US" dirty="0" smtClean="0"/>
                        <a:t>Third-party</a:t>
                      </a:r>
                      <a:r>
                        <a:rPr lang="en-US" baseline="0" dirty="0" smtClean="0"/>
                        <a:t> vendor is responsible for: </a:t>
                      </a:r>
                      <a:r>
                        <a:rPr lang="en-US" dirty="0" smtClean="0"/>
                        <a:t>virtual server space, network connections, bandwidth, IP addresses and load balancers. </a:t>
                      </a:r>
                      <a:endParaRPr lang="en-US" dirty="0"/>
                    </a:p>
                  </a:txBody>
                  <a:tcPr/>
                </a:tc>
              </a:tr>
              <a:tr h="773592">
                <a:tc>
                  <a:txBody>
                    <a:bodyPr/>
                    <a:lstStyle/>
                    <a:p>
                      <a:r>
                        <a:rPr lang="en-US" dirty="0" smtClean="0"/>
                        <a:t>Licensed per user</a:t>
                      </a:r>
                      <a:endParaRPr lang="en-US" dirty="0"/>
                    </a:p>
                  </a:txBody>
                  <a:tcPr/>
                </a:tc>
                <a:tc>
                  <a:txBody>
                    <a:bodyPr/>
                    <a:lstStyle/>
                    <a:p>
                      <a:r>
                        <a:rPr lang="en-US" baseline="0" dirty="0" smtClean="0"/>
                        <a:t>Pay by the hour or month</a:t>
                      </a:r>
                      <a:endParaRPr lang="en-US" dirty="0"/>
                    </a:p>
                  </a:txBody>
                  <a:tcPr/>
                </a:tc>
                <a:tc>
                  <a:txBody>
                    <a:bodyPr/>
                    <a:lstStyle/>
                    <a:p>
                      <a:r>
                        <a:rPr lang="en-US" dirty="0" smtClean="0"/>
                        <a:t>Numerous</a:t>
                      </a:r>
                      <a:r>
                        <a:rPr lang="en-US" baseline="0" dirty="0" smtClean="0"/>
                        <a:t> options</a:t>
                      </a:r>
                      <a:endParaRPr lang="en-US" dirty="0"/>
                    </a:p>
                  </a:txBody>
                  <a:tcPr/>
                </a:tc>
              </a:tr>
            </a:tbl>
          </a:graphicData>
        </a:graphic>
      </p:graphicFrame>
    </p:spTree>
    <p:extLst>
      <p:ext uri="{BB962C8B-B14F-4D97-AF65-F5344CB8AC3E}">
        <p14:creationId xmlns:p14="http://schemas.microsoft.com/office/powerpoint/2010/main" val="1781963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Adoption Rate</a:t>
            </a:r>
            <a:endParaRPr lang="en-US" dirty="0"/>
          </a:p>
        </p:txBody>
      </p:sp>
      <p:grpSp>
        <p:nvGrpSpPr>
          <p:cNvPr id="4" name="Group 14"/>
          <p:cNvGrpSpPr>
            <a:grpSpLocks noChangeAspect="1"/>
          </p:cNvGrpSpPr>
          <p:nvPr/>
        </p:nvGrpSpPr>
        <p:grpSpPr bwMode="auto">
          <a:xfrm>
            <a:off x="727535" y="2182418"/>
            <a:ext cx="7688931" cy="4358564"/>
            <a:chOff x="0" y="288566"/>
            <a:chExt cx="5330218" cy="3228601"/>
          </a:xfrm>
        </p:grpSpPr>
        <p:pic>
          <p:nvPicPr>
            <p:cNvPr id="5" name="Picture 15"/>
            <p:cNvPicPr>
              <a:picLocks noChangeAspect="1"/>
            </p:cNvPicPr>
            <p:nvPr/>
          </p:nvPicPr>
          <p:blipFill>
            <a:blip r:embed="rId2">
              <a:extLst>
                <a:ext uri="{28A0092B-C50C-407E-A947-70E740481C1C}">
                  <a14:useLocalDpi xmlns:a14="http://schemas.microsoft.com/office/drawing/2010/main" val="0"/>
                </a:ext>
              </a:extLst>
            </a:blip>
            <a:srcRect t="8340"/>
            <a:stretch>
              <a:fillRect/>
            </a:stretch>
          </p:blipFill>
          <p:spPr bwMode="auto">
            <a:xfrm>
              <a:off x="0" y="288566"/>
              <a:ext cx="5212080" cy="31709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6" name="TextBox 8"/>
            <p:cNvSpPr txBox="1"/>
            <p:nvPr/>
          </p:nvSpPr>
          <p:spPr>
            <a:xfrm>
              <a:off x="4656760" y="3209965"/>
              <a:ext cx="673458" cy="30720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a:sp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defRPr/>
              </a:pPr>
              <a:r>
                <a:rPr lang="en-US" sz="1000" i="1" dirty="0" smtClean="0"/>
                <a:t>n=123</a:t>
              </a:r>
              <a:endParaRPr lang="en-US" sz="1000" i="1" dirty="0"/>
            </a:p>
          </p:txBody>
        </p:sp>
      </p:grpSp>
      <p:sp>
        <p:nvSpPr>
          <p:cNvPr id="10" name="TextBox 9"/>
          <p:cNvSpPr txBox="1"/>
          <p:nvPr/>
        </p:nvSpPr>
        <p:spPr>
          <a:xfrm>
            <a:off x="6029097" y="6540982"/>
            <a:ext cx="2154237" cy="247650"/>
          </a:xfrm>
          <a:prstGeom prst="rect">
            <a:avLst/>
          </a:prstGeom>
          <a:noFill/>
        </p:spPr>
        <p:txBody>
          <a:bodyPr>
            <a:spAutoFit/>
          </a:bodyPr>
          <a:lstStyle/>
          <a:p>
            <a:pPr algn="ctr">
              <a:defRPr/>
            </a:pPr>
            <a:r>
              <a:rPr lang="en-US" sz="1000" dirty="0">
                <a:latin typeface="+mn-lt"/>
                <a:ea typeface="+mn-ea"/>
              </a:rPr>
              <a:t>Source: Info-Tech Research Group</a:t>
            </a:r>
          </a:p>
        </p:txBody>
      </p:sp>
    </p:spTree>
    <p:extLst>
      <p:ext uri="{BB962C8B-B14F-4D97-AF65-F5344CB8AC3E}">
        <p14:creationId xmlns:p14="http://schemas.microsoft.com/office/powerpoint/2010/main" val="768252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Adoption Rate</a:t>
            </a:r>
            <a:endParaRPr lang="en-US" dirty="0"/>
          </a:p>
        </p:txBody>
      </p:sp>
      <p:grpSp>
        <p:nvGrpSpPr>
          <p:cNvPr id="5" name="Group 19"/>
          <p:cNvGrpSpPr>
            <a:grpSpLocks noChangeAspect="1"/>
          </p:cNvGrpSpPr>
          <p:nvPr/>
        </p:nvGrpSpPr>
        <p:grpSpPr bwMode="auto">
          <a:xfrm>
            <a:off x="1686210" y="2395252"/>
            <a:ext cx="5771580" cy="4139841"/>
            <a:chOff x="-575612" y="462141"/>
            <a:chExt cx="4822452" cy="4292739"/>
          </a:xfrm>
        </p:grpSpPr>
        <p:pic>
          <p:nvPicPr>
            <p:cNvPr id="6" name="Picture 22"/>
            <p:cNvPicPr>
              <a:picLocks noChangeAspect="1"/>
            </p:cNvPicPr>
            <p:nvPr/>
          </p:nvPicPr>
          <p:blipFill>
            <a:blip r:embed="rId2">
              <a:extLst>
                <a:ext uri="{28A0092B-C50C-407E-A947-70E740481C1C}">
                  <a14:useLocalDpi xmlns:a14="http://schemas.microsoft.com/office/drawing/2010/main" val="0"/>
                </a:ext>
              </a:extLst>
            </a:blip>
            <a:srcRect t="9718"/>
            <a:stretch>
              <a:fillRect/>
            </a:stretch>
          </p:blipFill>
          <p:spPr bwMode="auto">
            <a:xfrm>
              <a:off x="-575612" y="462141"/>
              <a:ext cx="4259580" cy="429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1"/>
            <p:cNvSpPr txBox="1"/>
            <p:nvPr/>
          </p:nvSpPr>
          <p:spPr>
            <a:xfrm>
              <a:off x="3705367" y="4504537"/>
              <a:ext cx="541473" cy="23980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defRPr/>
              </a:pPr>
              <a:r>
                <a:rPr lang="en-US" sz="1000" i="1" dirty="0" smtClean="0"/>
                <a:t>n=123</a:t>
              </a:r>
              <a:endParaRPr lang="en-US" sz="1000" i="1" dirty="0"/>
            </a:p>
          </p:txBody>
        </p:sp>
      </p:grpSp>
      <p:sp>
        <p:nvSpPr>
          <p:cNvPr id="9" name="TextBox 8"/>
          <p:cNvSpPr txBox="1"/>
          <p:nvPr/>
        </p:nvSpPr>
        <p:spPr>
          <a:xfrm>
            <a:off x="6029097" y="6540982"/>
            <a:ext cx="2154237" cy="247650"/>
          </a:xfrm>
          <a:prstGeom prst="rect">
            <a:avLst/>
          </a:prstGeom>
          <a:noFill/>
        </p:spPr>
        <p:txBody>
          <a:bodyPr>
            <a:spAutoFit/>
          </a:bodyPr>
          <a:lstStyle/>
          <a:p>
            <a:pPr algn="ctr">
              <a:defRPr/>
            </a:pPr>
            <a:r>
              <a:rPr lang="en-US" sz="1000" dirty="0">
                <a:latin typeface="+mn-lt"/>
                <a:ea typeface="+mn-ea"/>
              </a:rPr>
              <a:t>Source: Info-Tech Research Group</a:t>
            </a:r>
          </a:p>
        </p:txBody>
      </p:sp>
    </p:spTree>
    <p:extLst>
      <p:ext uri="{BB962C8B-B14F-4D97-AF65-F5344CB8AC3E}">
        <p14:creationId xmlns:p14="http://schemas.microsoft.com/office/powerpoint/2010/main" val="19132720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Explosion 2 24"/>
          <p:cNvSpPr/>
          <p:nvPr/>
        </p:nvSpPr>
        <p:spPr>
          <a:xfrm>
            <a:off x="1674813" y="276566"/>
            <a:ext cx="6641349" cy="3609474"/>
          </a:xfrm>
          <a:prstGeom prst="irregularSeal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SaaS, PaaS, and IaaS are analogous to the three traditional layers of </a:t>
            </a:r>
            <a:br>
              <a:rPr lang="en-US" dirty="0">
                <a:solidFill>
                  <a:schemeClr val="tx1"/>
                </a:solidFill>
              </a:rPr>
            </a:br>
            <a:r>
              <a:rPr lang="en-US" dirty="0">
                <a:solidFill>
                  <a:schemeClr val="tx1"/>
                </a:solidFill>
              </a:rPr>
              <a:t>application delivery within the enterprise -- hardware, middleware and </a:t>
            </a:r>
            <a:r>
              <a:rPr lang="en-US">
                <a:solidFill>
                  <a:schemeClr val="tx1"/>
                </a:solidFill>
              </a:rPr>
              <a:t>application</a:t>
            </a:r>
            <a:r>
              <a:rPr lang="en-US" smtClean="0">
                <a:solidFill>
                  <a:schemeClr val="tx1"/>
                </a:solidFill>
              </a:rPr>
              <a:t>.</a:t>
            </a:r>
            <a:endParaRPr lang="en-US" dirty="0">
              <a:solidFill>
                <a:schemeClr val="tx1"/>
              </a:solidFill>
            </a:endParaRPr>
          </a:p>
        </p:txBody>
      </p:sp>
      <p:sp>
        <p:nvSpPr>
          <p:cNvPr id="10" name="TextBox 9"/>
          <p:cNvSpPr txBox="1"/>
          <p:nvPr/>
        </p:nvSpPr>
        <p:spPr>
          <a:xfrm>
            <a:off x="693095" y="4772615"/>
            <a:ext cx="3187615" cy="61555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lgn="ctr">
              <a:defRPr/>
            </a:pPr>
            <a:r>
              <a:rPr lang="en-US" sz="2000" dirty="0">
                <a:latin typeface="+mj-lt"/>
              </a:rPr>
              <a:t>Hardware Infrastructure</a:t>
            </a:r>
          </a:p>
          <a:p>
            <a:pPr algn="ctr">
              <a:defRPr/>
            </a:pPr>
            <a:r>
              <a:rPr lang="en-US" sz="1400" dirty="0">
                <a:latin typeface="+mj-lt"/>
              </a:rPr>
              <a:t>Servers, Networks, Storage</a:t>
            </a:r>
            <a:endParaRPr lang="en-CA" sz="1400" dirty="0">
              <a:latin typeface="+mj-lt"/>
            </a:endParaRPr>
          </a:p>
        </p:txBody>
      </p:sp>
      <p:sp>
        <p:nvSpPr>
          <p:cNvPr id="11" name="TextBox 10"/>
          <p:cNvSpPr txBox="1"/>
          <p:nvPr/>
        </p:nvSpPr>
        <p:spPr>
          <a:xfrm>
            <a:off x="693095" y="3873174"/>
            <a:ext cx="3187615" cy="8309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lgn="ctr">
              <a:defRPr/>
            </a:pPr>
            <a:r>
              <a:rPr lang="en-US" sz="2000" dirty="0">
                <a:latin typeface="+mj-lt"/>
              </a:rPr>
              <a:t>Middleware</a:t>
            </a:r>
          </a:p>
          <a:p>
            <a:pPr algn="ctr">
              <a:defRPr/>
            </a:pPr>
            <a:r>
              <a:rPr lang="en-US" sz="1400" dirty="0">
                <a:latin typeface="+mj-lt"/>
              </a:rPr>
              <a:t>Program Framework (e.g. .NET), Database Objects, Web Services. </a:t>
            </a:r>
            <a:endParaRPr lang="en-CA" sz="1400" dirty="0">
              <a:latin typeface="+mj-lt"/>
            </a:endParaRPr>
          </a:p>
        </p:txBody>
      </p:sp>
      <p:sp>
        <p:nvSpPr>
          <p:cNvPr id="12" name="TextBox 11"/>
          <p:cNvSpPr txBox="1"/>
          <p:nvPr/>
        </p:nvSpPr>
        <p:spPr>
          <a:xfrm>
            <a:off x="693095" y="3404619"/>
            <a:ext cx="3187614"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2000" dirty="0">
                <a:latin typeface="+mj-lt"/>
              </a:rPr>
              <a:t>Applications</a:t>
            </a:r>
          </a:p>
        </p:txBody>
      </p:sp>
      <p:sp>
        <p:nvSpPr>
          <p:cNvPr id="14" name="TextBox 13"/>
          <p:cNvSpPr txBox="1"/>
          <p:nvPr/>
        </p:nvSpPr>
        <p:spPr>
          <a:xfrm>
            <a:off x="1480397" y="2997620"/>
            <a:ext cx="1613010" cy="338554"/>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pPr algn="ctr">
              <a:defRPr/>
            </a:pPr>
            <a:r>
              <a:rPr lang="en-US" sz="1600" dirty="0">
                <a:latin typeface="+mj-lt"/>
              </a:rPr>
              <a:t>End Users</a:t>
            </a:r>
          </a:p>
        </p:txBody>
      </p:sp>
      <p:sp>
        <p:nvSpPr>
          <p:cNvPr id="15" name="Cloud"/>
          <p:cNvSpPr>
            <a:spLocks noChangeAspect="1" noEditPoints="1" noChangeArrowheads="1"/>
          </p:cNvSpPr>
          <p:nvPr/>
        </p:nvSpPr>
        <p:spPr bwMode="auto">
          <a:xfrm>
            <a:off x="4571963" y="3404619"/>
            <a:ext cx="4427538" cy="2281238"/>
          </a:xfrm>
          <a:custGeom>
            <a:avLst/>
            <a:gdLst>
              <a:gd name="T0" fmla="*/ 13734 w 21600"/>
              <a:gd name="T1" fmla="*/ 1140619 h 21600"/>
              <a:gd name="T2" fmla="*/ 2213769 w 21600"/>
              <a:gd name="T3" fmla="*/ 2278809 h 21600"/>
              <a:gd name="T4" fmla="*/ 4423848 w 21600"/>
              <a:gd name="T5" fmla="*/ 1140619 h 21600"/>
              <a:gd name="T6" fmla="*/ 2213769 w 21600"/>
              <a:gd name="T7" fmla="*/ 130432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ln>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endParaRPr lang="en-US"/>
          </a:p>
        </p:txBody>
      </p:sp>
      <p:sp>
        <p:nvSpPr>
          <p:cNvPr id="16" name="TextBox 15"/>
          <p:cNvSpPr txBox="1"/>
          <p:nvPr/>
        </p:nvSpPr>
        <p:spPr>
          <a:xfrm>
            <a:off x="5173713" y="4662418"/>
            <a:ext cx="3224038" cy="4001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lgn="ctr">
              <a:defRPr/>
            </a:pPr>
            <a:r>
              <a:rPr lang="en-US" sz="2000" dirty="0">
                <a:latin typeface="+mj-lt"/>
              </a:rPr>
              <a:t>Infrastructure as a Service</a:t>
            </a:r>
            <a:endParaRPr lang="en-CA" sz="1400" dirty="0">
              <a:latin typeface="+mj-lt"/>
            </a:endParaRPr>
          </a:p>
        </p:txBody>
      </p:sp>
      <p:sp>
        <p:nvSpPr>
          <p:cNvPr id="17" name="TextBox 16"/>
          <p:cNvSpPr txBox="1"/>
          <p:nvPr/>
        </p:nvSpPr>
        <p:spPr>
          <a:xfrm>
            <a:off x="5173714" y="4262308"/>
            <a:ext cx="3224036"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lgn="ctr">
              <a:defRPr/>
            </a:pPr>
            <a:r>
              <a:rPr lang="en-US" sz="2000" dirty="0">
                <a:latin typeface="+mj-lt"/>
              </a:rPr>
              <a:t>Platform as a Service</a:t>
            </a:r>
            <a:endParaRPr lang="en-CA" sz="1400" dirty="0">
              <a:latin typeface="+mj-lt"/>
            </a:endParaRPr>
          </a:p>
        </p:txBody>
      </p:sp>
      <p:sp>
        <p:nvSpPr>
          <p:cNvPr id="18" name="TextBox 17"/>
          <p:cNvSpPr txBox="1"/>
          <p:nvPr/>
        </p:nvSpPr>
        <p:spPr>
          <a:xfrm>
            <a:off x="5173714" y="3862198"/>
            <a:ext cx="3224036"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2000" dirty="0">
                <a:latin typeface="+mj-lt"/>
              </a:rPr>
              <a:t>Software as a Service</a:t>
            </a:r>
          </a:p>
        </p:txBody>
      </p:sp>
      <p:sp>
        <p:nvSpPr>
          <p:cNvPr id="20" name="TextBox 19"/>
          <p:cNvSpPr txBox="1"/>
          <p:nvPr/>
        </p:nvSpPr>
        <p:spPr>
          <a:xfrm>
            <a:off x="5979227" y="2981578"/>
            <a:ext cx="1613010" cy="338554"/>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pPr algn="ctr">
              <a:defRPr/>
            </a:pPr>
            <a:r>
              <a:rPr lang="en-US" sz="1600" dirty="0">
                <a:latin typeface="+mj-lt"/>
              </a:rPr>
              <a:t>End Users</a:t>
            </a:r>
          </a:p>
        </p:txBody>
      </p:sp>
      <p:sp>
        <p:nvSpPr>
          <p:cNvPr id="21" name="Down Arrow 20"/>
          <p:cNvSpPr/>
          <p:nvPr/>
        </p:nvSpPr>
        <p:spPr>
          <a:xfrm>
            <a:off x="6603240" y="3388577"/>
            <a:ext cx="364985" cy="40011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CA"/>
          </a:p>
        </p:txBody>
      </p:sp>
    </p:spTree>
    <p:extLst>
      <p:ext uri="{BB962C8B-B14F-4D97-AF65-F5344CB8AC3E}">
        <p14:creationId xmlns:p14="http://schemas.microsoft.com/office/powerpoint/2010/main" val="9994414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Strategize</a:t>
            </a:r>
            <a:endParaRPr lang="en-US" dirty="0"/>
          </a:p>
        </p:txBody>
      </p:sp>
      <p:sp>
        <p:nvSpPr>
          <p:cNvPr id="3" name="Content Placeholder 2"/>
          <p:cNvSpPr>
            <a:spLocks noGrp="1"/>
          </p:cNvSpPr>
          <p:nvPr>
            <p:ph idx="1"/>
          </p:nvPr>
        </p:nvSpPr>
        <p:spPr/>
        <p:txBody>
          <a:bodyPr>
            <a:noAutofit/>
          </a:bodyPr>
          <a:lstStyle/>
          <a:p>
            <a:r>
              <a:rPr lang="en-US" sz="1800" dirty="0"/>
              <a:t>Talking about a cloud strategy is meaningless. Instead cloud services need to be evaluated for how they might help IT meet its business strategy.</a:t>
            </a:r>
          </a:p>
          <a:p>
            <a:r>
              <a:rPr lang="en-US" sz="1800" dirty="0"/>
              <a:t>Ask not what your PaaS strategy should be but what your application development strategy should be. Then ask how PaaS might play a role in executing that strategy.</a:t>
            </a:r>
          </a:p>
          <a:p>
            <a:r>
              <a:rPr lang="en-US" sz="1800" dirty="0"/>
              <a:t>The strategic goal of application development could be to effectively meet business needs through rapid and efficient development and deployment of applications that serve the business.</a:t>
            </a:r>
          </a:p>
          <a:p>
            <a:r>
              <a:rPr lang="en-US" sz="1800" dirty="0"/>
              <a:t>The end user is also a critical consideration for an application development strategy. Are applications being delivered on time? Are they doing what users need them to do? Can meaningful service improvement feedback be acted on rapidly?</a:t>
            </a:r>
          </a:p>
        </p:txBody>
      </p:sp>
    </p:spTree>
    <p:extLst>
      <p:ext uri="{BB962C8B-B14F-4D97-AF65-F5344CB8AC3E}">
        <p14:creationId xmlns:p14="http://schemas.microsoft.com/office/powerpoint/2010/main" val="9889335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Flexible Development</a:t>
            </a:r>
            <a:endParaRPr lang="en-US" dirty="0"/>
          </a:p>
        </p:txBody>
      </p:sp>
      <p:grpSp>
        <p:nvGrpSpPr>
          <p:cNvPr id="5" name="Group 9"/>
          <p:cNvGrpSpPr>
            <a:grpSpLocks/>
          </p:cNvGrpSpPr>
          <p:nvPr/>
        </p:nvGrpSpPr>
        <p:grpSpPr bwMode="auto">
          <a:xfrm>
            <a:off x="548481" y="2391361"/>
            <a:ext cx="8047037" cy="2667000"/>
            <a:chOff x="82768" y="3352800"/>
            <a:chExt cx="8953500" cy="294894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768" y="3352800"/>
              <a:ext cx="8953500" cy="294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7958810" y="6055995"/>
              <a:ext cx="680036" cy="245745"/>
            </a:xfrm>
            <a:prstGeom prst="rect">
              <a:avLst/>
            </a:prstGeom>
            <a:noFill/>
          </p:spPr>
          <p:txBody>
            <a:bodyPr>
              <a:spAutoFit/>
            </a:bodyPr>
            <a:lstStyle/>
            <a:p>
              <a:pPr algn="ctr">
                <a:defRPr/>
              </a:pPr>
              <a:r>
                <a:rPr lang="en-US" sz="1000" i="1" dirty="0">
                  <a:latin typeface="+mn-lt"/>
                  <a:ea typeface="+mn-ea"/>
                </a:rPr>
                <a:t>n=123</a:t>
              </a:r>
            </a:p>
          </p:txBody>
        </p:sp>
      </p:grpSp>
    </p:spTree>
    <p:extLst>
      <p:ext uri="{BB962C8B-B14F-4D97-AF65-F5344CB8AC3E}">
        <p14:creationId xmlns:p14="http://schemas.microsoft.com/office/powerpoint/2010/main" val="12380130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2969</TotalTime>
  <Words>874</Words>
  <Application>Microsoft Macintosh PowerPoint</Application>
  <PresentationFormat>On-screen Show (4:3)</PresentationFormat>
  <Paragraphs>97</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Georgia</vt:lpstr>
      <vt:lpstr>Helvetica</vt:lpstr>
      <vt:lpstr>Office Theme</vt:lpstr>
      <vt:lpstr>Cloud Platform as a Service</vt:lpstr>
      <vt:lpstr>Agenda</vt:lpstr>
      <vt:lpstr>Definitions &amp; Basics</vt:lpstr>
      <vt:lpstr>PowerPoint Presentation</vt:lpstr>
      <vt:lpstr>Adoption Rate</vt:lpstr>
      <vt:lpstr>Adoption Rate</vt:lpstr>
      <vt:lpstr>PowerPoint Presentation</vt:lpstr>
      <vt:lpstr>Strategize</vt:lpstr>
      <vt:lpstr>Fast Flexible Development</vt:lpstr>
      <vt:lpstr>PowerPoint Presentation</vt:lpstr>
      <vt:lpstr>PowerPoint Presentation</vt:lpstr>
      <vt:lpstr>Prepare</vt:lpstr>
      <vt:lpstr>Next Steps</vt:lpstr>
      <vt:lpstr>PowerPoint Presentation</vt:lpstr>
    </vt:vector>
  </TitlesOfParts>
  <Company>University of Nebraska Omaha</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Althea Satterfield</dc:creator>
  <cp:lastModifiedBy>Microsoft Office User</cp:lastModifiedBy>
  <cp:revision>90</cp:revision>
  <dcterms:created xsi:type="dcterms:W3CDTF">2013-04-11T13:54:15Z</dcterms:created>
  <dcterms:modified xsi:type="dcterms:W3CDTF">2016-07-28T13:01:45Z</dcterms:modified>
</cp:coreProperties>
</file>