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60" r:id="rId7"/>
    <p:sldId id="261" r:id="rId9"/>
    <p:sldId id="259" r:id="rId10"/>
    <p:sldId id="262" r:id="rId11"/>
    <p:sldId id="266" r:id="rId12"/>
    <p:sldId id="263" r:id="rId13"/>
    <p:sldId id="264" r:id="rId14"/>
    <p:sldId id="267" r:id="rId15"/>
    <p:sldId id="265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是一个最大内积搜索问题(Maximum Inner Product Search, MIPS)，我们可以使用近似最近邻(ANN) 在亚线性时间复杂度内获取高精度的近似解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64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3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8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7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4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6" Type="http://schemas.openxmlformats.org/officeDocument/2006/relationships/tags" Target="../tags/tag194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604001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0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6604000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70728" y="3464065"/>
            <a:ext cx="6545944" cy="803136"/>
          </a:xfrm>
        </p:spPr>
        <p:txBody>
          <a:bodyPr anchor="t" anchorCtr="0">
            <a:normAutofit/>
          </a:bodyPr>
          <a:lstStyle>
            <a:lvl1pPr algn="ctr">
              <a:defRPr sz="4000" baseline="0"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1147128" y="2860353"/>
            <a:ext cx="4359910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2"/>
            </p:custDataLst>
          </p:nvPr>
        </p:nvCxnSpPr>
        <p:spPr>
          <a:xfrm flipV="1">
            <a:off x="842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4.xml"/><Relationship Id="rId2" Type="http://schemas.openxmlformats.org/officeDocument/2006/relationships/image" Target="../media/image8.png"/><Relationship Id="rId1" Type="http://schemas.openxmlformats.org/officeDocument/2006/relationships/tags" Target="../tags/tag2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 sz="4445">
                <a:sym typeface="+mn-ea"/>
              </a:rPr>
              <a:t>Retrieval-Augmented Generation for</a:t>
            </a:r>
            <a:br>
              <a:rPr lang="zh-CN" altLang="zh-CN" sz="4445">
                <a:sym typeface="+mn-ea"/>
              </a:rPr>
            </a:br>
            <a:r>
              <a:rPr lang="zh-CN" altLang="zh-CN" sz="4445">
                <a:sym typeface="+mn-ea"/>
              </a:rPr>
              <a:t>Knowledge-Intensive NLP Tasks</a:t>
            </a:r>
            <a:br>
              <a:rPr lang="zh-CN" altLang="zh-CN" sz="4445"/>
            </a:br>
            <a:endParaRPr lang="zh-CN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2022.2.27</a:t>
            </a:r>
            <a:endParaRPr lang="en-US" altLang="zh-CN">
              <a:sym typeface="+mn-ea"/>
            </a:endParaRPr>
          </a:p>
          <a:p>
            <a:r>
              <a:rPr lang="zh-CN" altLang="en-US"/>
              <a:t>李玲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Experiments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1950"/>
            <a:ext cx="10968990" cy="4475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RAG生成的问题比</a:t>
            </a:r>
            <a:r>
              <a:rPr lang="en-US" altLang="zh-CN"/>
              <a:t>BART</a:t>
            </a:r>
            <a:r>
              <a:rPr lang="zh-CN" altLang="en-US"/>
              <a:t>更符合事实(factual)，也更具体(specific)，更多样化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2501900"/>
            <a:ext cx="10396855" cy="2736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Experiments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619250"/>
            <a:ext cx="10968990" cy="2848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795" y="5086350"/>
            <a:ext cx="10640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在问题生成任务中RAG-Token的表现比RAG-Sequence更好，这实际上得益于前者在生成时可以关注到多个文档，从而生成信息更丰富的问题。</a:t>
            </a:r>
            <a:endParaRPr lang="zh-CN" altLang="en-US"/>
          </a:p>
          <a:p>
            <a:r>
              <a:rPr lang="zh-CN" altLang="en-US"/>
              <a:t>有趣的是，在生成某个实体的第一个词之后，该实体对应的文档的后验概率就回归正常了，这表明生成器依靠参数知识完全有能力补全后续部分，文档信息仅仅起到了提示和引导的作用，因此整个RAG模型主要依靠的还是参数知识，而在生成实体时非参数知识才会起到作用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Ablation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文档检索机制的有效性</a:t>
            </a:r>
            <a:endParaRPr lang="zh-CN" altLang="en-US"/>
          </a:p>
          <a:p>
            <a:pPr lvl="1"/>
            <a:r>
              <a:rPr lang="zh-CN" altLang="en-US"/>
              <a:t>训练检索器对所有生成任务都是有帮助的</a:t>
            </a:r>
            <a:endParaRPr lang="zh-CN" altLang="en-US"/>
          </a:p>
          <a:p>
            <a:pPr lvl="1"/>
            <a:r>
              <a:rPr lang="zh-CN" altLang="en-US"/>
              <a:t>数据集的特征对于模型的选择很重要（事实验证任务</a:t>
            </a:r>
            <a:r>
              <a:t>主要以实体为中心，</a:t>
            </a:r>
            <a:r>
              <a:rPr lang="zh-CN"/>
              <a:t>可能</a:t>
            </a:r>
            <a:r>
              <a:t>非常适合基于单词重叠的BM25检索器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" y="2980690"/>
            <a:ext cx="10936605" cy="3396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</a:t>
            </a:r>
            <a:r>
              <a:rPr lang="zh-CN" altLang="en-US"/>
              <a:t>大小的影响：对于RAG-Token来说，</a:t>
            </a:r>
            <a:r>
              <a:rPr lang="en-US" altLang="zh-CN"/>
              <a:t>K</a:t>
            </a:r>
            <a:r>
              <a:rPr lang="zh-CN" altLang="en-US"/>
              <a:t>值过大会带来一些负面影响，同时会导致Rouge-L分数提升，但BLEU-1分数降低，而RAG-Sequence就不存在这些问题。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109595"/>
            <a:ext cx="10729595" cy="298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预训练语言模型将知识库以参数化的形式存储在网络中，但是这样很难扩展和调整</a:t>
            </a:r>
            <a:r>
              <a:rPr lang="en-US" altLang="zh-CN"/>
              <a:t>memory</a:t>
            </a:r>
            <a:endParaRPr lang="en-US" altLang="zh-CN"/>
          </a:p>
          <a:p>
            <a:r>
              <a:rPr lang="zh-CN" altLang="en-US"/>
              <a:t>复合模型将参数化记忆和非参数化记忆（基于检索的方法）结合，可以缓解上述问题</a:t>
            </a:r>
            <a:endParaRPr lang="zh-CN" altLang="en-US"/>
          </a:p>
          <a:p>
            <a:r>
              <a:rPr lang="zh-CN" altLang="en-US"/>
              <a:t>REALM和ORQA结合</a:t>
            </a:r>
            <a:r>
              <a:rPr lang="en-US" altLang="zh-CN"/>
              <a:t>MLM</a:t>
            </a:r>
            <a:r>
              <a:rPr lang="zh-CN" altLang="en-US"/>
              <a:t>和检索模块，将这种方法应用在开放域的</a:t>
            </a:r>
            <a:r>
              <a:rPr lang="zh-CN" altLang="en-US" b="1"/>
              <a:t>抽取式</a:t>
            </a:r>
            <a:r>
              <a:rPr lang="zh-CN" altLang="en-US"/>
              <a:t>问答中</a:t>
            </a:r>
            <a:endParaRPr lang="zh-CN" altLang="en-US"/>
          </a:p>
          <a:p>
            <a:r>
              <a:rPr lang="zh-CN" altLang="en-US"/>
              <a:t>本论文提出</a:t>
            </a:r>
            <a:r>
              <a:t>基于seq2seq结构的检索增强</a:t>
            </a:r>
            <a:r>
              <a:rPr b="1"/>
              <a:t>生成</a:t>
            </a:r>
            <a:r>
              <a:t>模型</a:t>
            </a:r>
            <a:r>
              <a:rPr lang="en-US"/>
              <a:t>RAG</a:t>
            </a:r>
            <a:r>
              <a:rPr lang="zh-CN" altLang="en-US"/>
              <a:t>，验证了其在知识密集型(knowledge-intensive) 任务上的有效性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61160"/>
            <a:ext cx="10968990" cy="4417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Methods-</a:t>
            </a:r>
            <a:r>
              <a:rPr lang="zh-CN" altLang="en-US">
                <a:sym typeface="+mn-ea"/>
              </a:rPr>
              <a:t>Retriever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Retriever: DPR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文档编码器和查询编码器</a:t>
            </a:r>
            <a:endParaRPr lang="zh-CN" altLang="en-US"/>
          </a:p>
          <a:p>
            <a:r>
              <a:rPr lang="zh-CN" altLang="en-US"/>
              <a:t>计算先验概率最高的前</a:t>
            </a:r>
            <a:r>
              <a:rPr lang="en-US" altLang="zh-CN"/>
              <a:t>K</a:t>
            </a:r>
            <a:r>
              <a:rPr lang="zh-CN" altLang="en-US"/>
              <a:t>个文档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928620"/>
            <a:ext cx="10820400" cy="1000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Methods-</a:t>
            </a:r>
            <a:r>
              <a:rPr lang="zh-CN" altLang="en-US">
                <a:sym typeface="+mn-ea"/>
              </a:rPr>
              <a:t>Generator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Generator: BART</a:t>
            </a:r>
            <a:endParaRPr lang="zh-CN" altLang="en-US"/>
          </a:p>
          <a:p>
            <a:r>
              <a:rPr lang="en-US" altLang="zh-CN"/>
              <a:t>BART-Large</a:t>
            </a:r>
            <a:endParaRPr lang="en-US" altLang="zh-CN"/>
          </a:p>
          <a:p>
            <a:r>
              <a:rPr lang="en-US" altLang="zh-CN"/>
              <a:t>Concatenate the input x with the retrieved content z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训练：keep the document encoder (and</a:t>
            </a:r>
            <a:r>
              <a:rPr lang="en-US" altLang="zh-CN"/>
              <a:t> </a:t>
            </a:r>
            <a:r>
              <a:rPr lang="zh-CN" altLang="en-US"/>
              <a:t>index) fixed, only fine-tuning the query encoder BERTq and the BART generator.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为了端到端地训练整个复合模型，将检索到的</a:t>
            </a:r>
            <a:r>
              <a:rPr lang="en-US" altLang="zh-CN"/>
              <a:t>document</a:t>
            </a:r>
            <a:r>
              <a:rPr lang="zh-CN" altLang="en-US"/>
              <a:t>视为latent variable</a:t>
            </a:r>
            <a:endParaRPr lang="zh-CN" altLang="en-US"/>
          </a:p>
          <a:p>
            <a:r>
              <a:rPr lang="zh-CN" altLang="en-US"/>
              <a:t>RAG-Sequence, </a:t>
            </a:r>
            <a:r>
              <a:t>生成器在生成目标句中每个词的时候使用相同的文档作为条件，每个文档相当于一个单独的潜在变量，通过top-k的方式近似边际似然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RAG-Token, </a:t>
            </a:r>
            <a:r>
              <a:t>允许生成器在生成目标句中每个词的时候使用不同的文档作为条件，这种方式直观上更灵活，也更接近于标准的解码方式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980055"/>
            <a:ext cx="951547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5245735"/>
            <a:ext cx="7296150" cy="1123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RAG-Token和标准的自回归</a:t>
            </a:r>
            <a:r>
              <a:rPr lang="en-US" altLang="zh-CN"/>
              <a:t>seq2seq</a:t>
            </a:r>
            <a:r>
              <a:rPr lang="zh-CN" altLang="en-US"/>
              <a:t>的生成方法类似，可以使用beam search寻找最优解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RAG-Sequence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2292350"/>
            <a:ext cx="6991350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3991610"/>
            <a:ext cx="9801225" cy="2000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实验中，模型使用的外部知识库均为2100万个Wikipedia文档</a:t>
            </a:r>
            <a:endParaRPr lang="zh-CN" altLang="en-US"/>
          </a:p>
          <a:p>
            <a:r>
              <a:rPr lang="zh-CN" altLang="en-US"/>
              <a:t>任务</a:t>
            </a:r>
            <a:endParaRPr lang="zh-CN" altLang="en-US"/>
          </a:p>
          <a:p>
            <a:pPr lvl="1"/>
            <a:r>
              <a:rPr lang="zh-CN" altLang="en-US"/>
              <a:t>开放域问答(Open-domain QA)</a:t>
            </a:r>
            <a:endParaRPr lang="zh-CN" altLang="en-US"/>
          </a:p>
          <a:p>
            <a:pPr lvl="1"/>
            <a:r>
              <a:rPr lang="zh-CN" altLang="en-US"/>
              <a:t>生成式问答(Abstractive QA)：MSMACRO数据集</a:t>
            </a:r>
            <a:endParaRPr lang="zh-CN" altLang="en-US"/>
          </a:p>
          <a:p>
            <a:pPr lvl="1"/>
            <a:r>
              <a:rPr lang="zh-CN" altLang="en-US"/>
              <a:t>开放域问题生成(Open-domain QG)：Jeopardy问题生成，它的问题是关于某个实体精确的事实陈述，而答案是实体本身，比如问题"1986年，墨西哥成为第一个两次举办这项国际体育赛事的国家"的答案是"世界杯"。</a:t>
            </a:r>
            <a:endParaRPr lang="zh-CN" altLang="en-US"/>
          </a:p>
          <a:p>
            <a:pPr lvl="1"/>
            <a:r>
              <a:rPr lang="zh-CN" altLang="en-US"/>
              <a:t>事实验证(Fact Verification)：对一个自然语言陈述是否被维基百科支持、驳斥或无法验证进行分类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89710"/>
            <a:ext cx="10968990" cy="3879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285" y="5401310"/>
            <a:ext cx="1025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Open Book范式比Closed Book范式的表现好，引入外部知识库很重要，RAG结合了两者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一些极端情况，检索到的文档不包括正确答案，</a:t>
            </a:r>
            <a:r>
              <a:rPr lang="en-US" altLang="zh-CN"/>
              <a:t>RAG</a:t>
            </a:r>
            <a:r>
              <a:rPr lang="zh-CN" altLang="en-US"/>
              <a:t>也能借助参数化知识生成比较合理的答案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5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6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7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7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8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8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4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1、25、30、33、37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3.xml><?xml version="1.0" encoding="utf-8"?>
<p:tagLst xmlns:p="http://schemas.openxmlformats.org/presentationml/2006/main">
  <p:tag name="KSO_WM_UNIT_PLACING_PICTURE_USER_VIEWPORT" val="{&quot;height&quot;:6956,&quot;width&quot;:17274}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144"/>
  <p:tag name="KSO_WM_UNIT_ID" val="custom20204144_37*a*1"/>
  <p:tag name="KSO_WM_UNIT_PRESET_TEXT" val="谢谢观看"/>
</p:tagLst>
</file>

<file path=ppt/tags/tag227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"/>
  <p:tag name="KSO_WM_SLIDE_LAYOUT_CNT" val="1"/>
  <p:tag name="KSO_WM_TEMPLATE_MASTER_TYPE" val="1"/>
  <p:tag name="KSO_WM_TEMPLATE_COLOR_TYPE" val="1"/>
  <p:tag name="KSO_WM_TEMPLATE_CATEGORY" val="custom"/>
  <p:tag name="KSO_WM_TEMPLATE_INDEX" val="20204144"/>
  <p:tag name="KSO_WM_SLIDE_ID" val="custom20204144_37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06">
      <a:dk1>
        <a:srgbClr val="000000"/>
      </a:dk1>
      <a:lt1>
        <a:srgbClr val="FFFFFF"/>
      </a:lt1>
      <a:dk2>
        <a:srgbClr val="FEF0ED"/>
      </a:dk2>
      <a:lt2>
        <a:srgbClr val="FFFFFF"/>
      </a:lt2>
      <a:accent1>
        <a:srgbClr val="DF492A"/>
      </a:accent1>
      <a:accent2>
        <a:srgbClr val="C76321"/>
      </a:accent2>
      <a:accent3>
        <a:srgbClr val="A08224"/>
      </a:accent3>
      <a:accent4>
        <a:srgbClr val="74A336"/>
      </a:accent4>
      <a:accent5>
        <a:srgbClr val="4AC35E"/>
      </a:accent5>
      <a:accent6>
        <a:srgbClr val="2ADFA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宽屏</PresentationFormat>
  <Paragraphs>88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幼圆</vt:lpstr>
      <vt:lpstr>汉仪乐喵体W</vt:lpstr>
      <vt:lpstr>微软雅黑</vt:lpstr>
      <vt:lpstr>Arial Unicode MS</vt:lpstr>
      <vt:lpstr>Calibri</vt:lpstr>
      <vt:lpstr>Office 主题​​</vt:lpstr>
      <vt:lpstr>1_Office 主题​​</vt:lpstr>
      <vt:lpstr>Retrieval-Augmented Generation for Knowledge-Intensive NLP Tasks </vt:lpstr>
      <vt:lpstr> Introduction</vt:lpstr>
      <vt:lpstr>Methods</vt:lpstr>
      <vt:lpstr>Methods-Retriever</vt:lpstr>
      <vt:lpstr>Methods-Generator</vt:lpstr>
      <vt:lpstr>Methods</vt:lpstr>
      <vt:lpstr>Decoding</vt:lpstr>
      <vt:lpstr>Experiments</vt:lpstr>
      <vt:lpstr>Experiments</vt:lpstr>
      <vt:lpstr>Experiments</vt:lpstr>
      <vt:lpstr>Experiments</vt:lpstr>
      <vt:lpstr>Experiments</vt:lpstr>
      <vt:lpstr>Ablation</vt:lpstr>
      <vt:lpstr>Experiments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玲玲</cp:lastModifiedBy>
  <cp:revision>184</cp:revision>
  <dcterms:created xsi:type="dcterms:W3CDTF">2019-06-19T02:08:00Z</dcterms:created>
  <dcterms:modified xsi:type="dcterms:W3CDTF">2022-02-27T14:01:50Z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A8943D100B484D7DA5C10068AA72AB0D</vt:lpwstr>
  </property>
</Properties>
</file>