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0" r:id="rId3"/>
    <p:sldId id="278" r:id="rId4"/>
    <p:sldId id="259" r:id="rId5"/>
    <p:sldId id="279" r:id="rId6"/>
    <p:sldId id="288" r:id="rId7"/>
    <p:sldId id="263" r:id="rId8"/>
    <p:sldId id="282" r:id="rId9"/>
    <p:sldId id="280" r:id="rId10"/>
    <p:sldId id="281" r:id="rId11"/>
    <p:sldId id="291" r:id="rId12"/>
    <p:sldId id="264" r:id="rId13"/>
    <p:sldId id="292" r:id="rId14"/>
    <p:sldId id="295" r:id="rId15"/>
    <p:sldId id="283" r:id="rId16"/>
    <p:sldId id="268" r:id="rId17"/>
    <p:sldId id="267" r:id="rId18"/>
    <p:sldId id="284" r:id="rId19"/>
    <p:sldId id="285" r:id="rId20"/>
    <p:sldId id="269" r:id="rId21"/>
    <p:sldId id="270" r:id="rId22"/>
    <p:sldId id="297" r:id="rId23"/>
    <p:sldId id="296" r:id="rId24"/>
    <p:sldId id="287" r:id="rId25"/>
    <p:sldId id="271" r:id="rId26"/>
    <p:sldId id="273" r:id="rId27"/>
    <p:sldId id="289" r:id="rId28"/>
    <p:sldId id="293" r:id="rId2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30A97"/>
    <a:srgbClr val="AEA1FD"/>
    <a:srgbClr val="422C16"/>
    <a:srgbClr val="0C788E"/>
    <a:srgbClr val="006666"/>
    <a:srgbClr val="0099CC"/>
    <a:srgbClr val="660066"/>
    <a:srgbClr val="660033"/>
    <a:srgbClr val="333300"/>
    <a:srgbClr val="3333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7" autoAdjust="0"/>
    <p:restoredTop sz="94652" autoAdjust="0"/>
  </p:normalViewPr>
  <p:slideViewPr>
    <p:cSldViewPr>
      <p:cViewPr varScale="1">
        <p:scale>
          <a:sx n="123" d="100"/>
          <a:sy n="123" d="100"/>
        </p:scale>
        <p:origin x="-34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leyh\word.csv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yler\Documents\Grad%20School\WPI\DS501\coun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style val="26"/>
  <c:chart>
    <c:autoTitleDeleted val="1"/>
    <c:plotArea>
      <c:layout/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Word Count</c:v>
                </c:pt>
              </c:strCache>
            </c:strRef>
          </c:tx>
          <c:spPr>
            <a:solidFill>
              <a:srgbClr val="030A97"/>
            </a:solidFill>
          </c:spPr>
          <c:cat>
            <c:strRef>
              <c:f>Sheet1!$A$2:$A$31</c:f>
              <c:strCache>
                <c:ptCount val="30"/>
                <c:pt idx="0">
                  <c:v>Cruz!</c:v>
                </c:pt>
                <c:pt idx="1">
                  <c:v>win</c:v>
                </c:pt>
                <c:pt idx="2">
                  <c:v>playing</c:v>
                </c:pt>
                <c:pt idx="3">
                  <c:v>@mericanrefugee:</c:v>
                </c:pt>
                <c:pt idx="4">
                  <c:v>#TLOT</c:v>
                </c:pt>
                <c:pt idx="5">
                  <c:v>unite</c:v>
                </c:pt>
                <c:pt idx="6">
                  <c:v>conservative</c:v>
                </c:pt>
                <c:pt idx="7">
                  <c:v>Tom</c:v>
                </c:pt>
                <c:pt idx="8">
                  <c:v>behind</c:v>
                </c:pt>
                <c:pt idx="9">
                  <c:v>MT</c:v>
                </c:pt>
                <c:pt idx="10">
                  <c:v>via</c:v>
                </c:pt>
                <c:pt idx="11">
                  <c:v>NFL</c:v>
                </c:pt>
                <c:pt idx="12">
                  <c:v>Time</c:v>
                </c:pt>
                <c:pt idx="13">
                  <c:v>England</c:v>
                </c:pt>
                <c:pt idx="14">
                  <c:v>Join</c:v>
                </c:pt>
                <c:pt idx="15">
                  <c:v>New</c:v>
                </c:pt>
                <c:pt idx="16">
                  <c:v>Enlist</c:v>
                </c:pt>
                <c:pt idx="17">
                  <c:v>Bowl</c:v>
                </c:pt>
                <c:pt idx="18">
                  <c:v>http://t.co/oSPeY3QMpH</c:v>
                </c:pt>
                <c:pt idx="19">
                  <c:v>Super</c:v>
                </c:pt>
                <c:pt idx="20">
                  <c:v>#Patriots</c:v>
                </c:pt>
                <c:pt idx="21">
                  <c:v>@USFreedomArmy:</c:v>
                </c:pt>
                <c:pt idx="22">
                  <c:v>@Patriots</c:v>
                </c:pt>
                <c:pt idx="23">
                  <c:v>https://t.co/v762e2V5TF</c:v>
                </c:pt>
                <c:pt idx="24">
                  <c:v>Gronk.</c:v>
                </c:pt>
                <c:pt idx="25">
                  <c:v>Deion</c:v>
                </c:pt>
                <c:pt idx="26">
                  <c:v>#NFLHonors</c:v>
                </c:pt>
                <c:pt idx="27">
                  <c:v>patriots</c:v>
                </c:pt>
                <c:pt idx="28">
                  <c:v>@Patriots:</c:v>
                </c:pt>
                <c:pt idx="29">
                  <c:v>Patriots</c:v>
                </c:pt>
              </c:strCache>
            </c:str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90</c:v>
                </c:pt>
                <c:pt idx="1">
                  <c:v>90</c:v>
                </c:pt>
                <c:pt idx="2">
                  <c:v>90</c:v>
                </c:pt>
                <c:pt idx="3">
                  <c:v>90</c:v>
                </c:pt>
                <c:pt idx="4">
                  <c:v>91</c:v>
                </c:pt>
                <c:pt idx="5">
                  <c:v>91</c:v>
                </c:pt>
                <c:pt idx="6">
                  <c:v>92</c:v>
                </c:pt>
                <c:pt idx="7">
                  <c:v>93</c:v>
                </c:pt>
                <c:pt idx="8">
                  <c:v>93</c:v>
                </c:pt>
                <c:pt idx="9">
                  <c:v>94</c:v>
                </c:pt>
                <c:pt idx="10">
                  <c:v>95</c:v>
                </c:pt>
                <c:pt idx="11">
                  <c:v>95</c:v>
                </c:pt>
                <c:pt idx="12">
                  <c:v>103</c:v>
                </c:pt>
                <c:pt idx="13">
                  <c:v>108</c:v>
                </c:pt>
                <c:pt idx="14">
                  <c:v>113</c:v>
                </c:pt>
                <c:pt idx="15">
                  <c:v>118</c:v>
                </c:pt>
                <c:pt idx="16">
                  <c:v>121</c:v>
                </c:pt>
                <c:pt idx="17">
                  <c:v>122</c:v>
                </c:pt>
                <c:pt idx="18">
                  <c:v>129</c:v>
                </c:pt>
                <c:pt idx="19">
                  <c:v>132</c:v>
                </c:pt>
                <c:pt idx="20">
                  <c:v>158</c:v>
                </c:pt>
                <c:pt idx="21">
                  <c:v>177</c:v>
                </c:pt>
                <c:pt idx="22">
                  <c:v>234</c:v>
                </c:pt>
                <c:pt idx="23">
                  <c:v>283</c:v>
                </c:pt>
                <c:pt idx="24">
                  <c:v>285</c:v>
                </c:pt>
                <c:pt idx="25">
                  <c:v>285</c:v>
                </c:pt>
                <c:pt idx="26">
                  <c:v>297</c:v>
                </c:pt>
                <c:pt idx="27">
                  <c:v>346</c:v>
                </c:pt>
                <c:pt idx="28">
                  <c:v>372</c:v>
                </c:pt>
                <c:pt idx="29">
                  <c:v>637</c:v>
                </c:pt>
              </c:numCache>
            </c:numRef>
          </c:val>
        </c:ser>
        <c:dLbls>
          <c:showVal val="1"/>
        </c:dLbls>
        <c:gapWidth val="75"/>
        <c:axId val="96678272"/>
        <c:axId val="96679808"/>
      </c:barChart>
      <c:catAx>
        <c:axId val="96678272"/>
        <c:scaling>
          <c:orientation val="minMax"/>
        </c:scaling>
        <c:axPos val="l"/>
        <c:majorTickMark val="none"/>
        <c:tickLblPos val="nextTo"/>
        <c:crossAx val="96679808"/>
        <c:crosses val="autoZero"/>
        <c:auto val="1"/>
        <c:lblAlgn val="ctr"/>
        <c:lblOffset val="100"/>
      </c:catAx>
      <c:valAx>
        <c:axId val="96679808"/>
        <c:scaling>
          <c:orientation val="minMax"/>
        </c:scaling>
        <c:axPos val="b"/>
        <c:numFmt formatCode="General" sourceLinked="1"/>
        <c:majorTickMark val="none"/>
        <c:tickLblPos val="nextTo"/>
        <c:crossAx val="96678272"/>
        <c:crosses val="autoZero"/>
        <c:crossBetween val="between"/>
      </c:valAx>
    </c:plotArea>
    <c:legend>
      <c:legendPos val="b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27"/>
  <c:chart>
    <c:autoTitleDeleted val="1"/>
    <c:plotArea>
      <c:layout/>
      <c:barChart>
        <c:barDir val="bar"/>
        <c:grouping val="clustered"/>
        <c:ser>
          <c:idx val="0"/>
          <c:order val="0"/>
          <c:tx>
            <c:strRef>
              <c:f>Sheet1!$E$2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030A97"/>
            </a:solidFill>
          </c:spPr>
          <c:cat>
            <c:strRef>
              <c:f>Sheet1!$D$3:$D$12</c:f>
              <c:strCache>
                <c:ptCount val="10"/>
                <c:pt idx="0">
                  <c:v>@feistyoldguy</c:v>
                </c:pt>
                <c:pt idx="1">
                  <c:v>@Seahawks</c:v>
                </c:pt>
                <c:pt idx="2">
                  <c:v>@BethMinyard</c:v>
                </c:pt>
                <c:pt idx="3">
                  <c:v>@NFL</c:v>
                </c:pt>
                <c:pt idx="4">
                  <c:v>@PatriotsExtra</c:v>
                </c:pt>
                <c:pt idx="5">
                  <c:v>@HouSuperBowl</c:v>
                </c:pt>
                <c:pt idx="6">
                  <c:v>@realOBF</c:v>
                </c:pt>
                <c:pt idx="7">
                  <c:v>@mericanrefugee</c:v>
                </c:pt>
                <c:pt idx="8">
                  <c:v>@USFreedomArmy</c:v>
                </c:pt>
                <c:pt idx="9">
                  <c:v>@Patriots</c:v>
                </c:pt>
              </c:strCache>
            </c:strRef>
          </c:cat>
          <c:val>
            <c:numRef>
              <c:f>Sheet1!$E$3:$E$12</c:f>
              <c:numCache>
                <c:formatCode>General</c:formatCode>
                <c:ptCount val="10"/>
                <c:pt idx="0">
                  <c:v>20</c:v>
                </c:pt>
                <c:pt idx="1">
                  <c:v>21</c:v>
                </c:pt>
                <c:pt idx="2">
                  <c:v>29</c:v>
                </c:pt>
                <c:pt idx="3">
                  <c:v>31</c:v>
                </c:pt>
                <c:pt idx="4">
                  <c:v>31</c:v>
                </c:pt>
                <c:pt idx="5">
                  <c:v>31</c:v>
                </c:pt>
                <c:pt idx="6">
                  <c:v>44</c:v>
                </c:pt>
                <c:pt idx="7">
                  <c:v>90</c:v>
                </c:pt>
                <c:pt idx="8">
                  <c:v>177</c:v>
                </c:pt>
                <c:pt idx="9">
                  <c:v>629</c:v>
                </c:pt>
              </c:numCache>
            </c:numRef>
          </c:val>
        </c:ser>
        <c:dLbls>
          <c:showVal val="1"/>
        </c:dLbls>
        <c:gapWidth val="75"/>
        <c:axId val="96742400"/>
        <c:axId val="96744192"/>
      </c:barChart>
      <c:catAx>
        <c:axId val="96742400"/>
        <c:scaling>
          <c:orientation val="minMax"/>
        </c:scaling>
        <c:axPos val="l"/>
        <c:numFmt formatCode="General" sourceLinked="1"/>
        <c:majorTickMark val="none"/>
        <c:tickLblPos val="nextTo"/>
        <c:txPr>
          <a:bodyPr/>
          <a:lstStyle/>
          <a:p>
            <a:pPr>
              <a:defRPr sz="1600"/>
            </a:pPr>
            <a:endParaRPr lang="zh-CN"/>
          </a:p>
        </c:txPr>
        <c:crossAx val="96744192"/>
        <c:crosses val="autoZero"/>
        <c:auto val="1"/>
        <c:lblAlgn val="ctr"/>
        <c:lblOffset val="100"/>
      </c:catAx>
      <c:valAx>
        <c:axId val="96744192"/>
        <c:scaling>
          <c:orientation val="minMax"/>
        </c:scaling>
        <c:axPos val="b"/>
        <c:numFmt formatCode="General" sourceLinked="1"/>
        <c:majorTickMark val="none"/>
        <c:tickLblPos val="nextTo"/>
        <c:crossAx val="96742400"/>
        <c:crosses val="autoZero"/>
        <c:crossBetween val="between"/>
      </c:valAx>
    </c:plotArea>
    <c:legend>
      <c:legendPos val="b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style val="28"/>
  <c:chart>
    <c:autoTitleDeleted val="1"/>
    <c:plotArea>
      <c:layout/>
      <c:barChart>
        <c:barDir val="bar"/>
        <c:grouping val="clustered"/>
        <c:ser>
          <c:idx val="0"/>
          <c:order val="0"/>
          <c:tx>
            <c:strRef>
              <c:f>Sheet1!$Q$2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FF0000"/>
            </a:solidFill>
          </c:spPr>
          <c:cat>
            <c:strRef>
              <c:f>Sheet1!$P$3:$P$12</c:f>
              <c:strCache>
                <c:ptCount val="10"/>
                <c:pt idx="0">
                  <c:v>#Superbowl50</c:v>
                </c:pt>
                <c:pt idx="1">
                  <c:v>#EsuranceSweepstakes</c:v>
                </c:pt>
                <c:pt idx="2">
                  <c:v>#NFL</c:v>
                </c:pt>
                <c:pt idx="3">
                  <c:v>#PATRIOTS</c:v>
                </c:pt>
                <c:pt idx="4">
                  <c:v>#SB49</c:v>
                </c:pt>
                <c:pt idx="5">
                  <c:v>#TLOT</c:v>
                </c:pt>
                <c:pt idx="6">
                  <c:v>#CruzCrew</c:v>
                </c:pt>
                <c:pt idx="7">
                  <c:v>#PJNET</c:v>
                </c:pt>
                <c:pt idx="8">
                  <c:v>#Patriots</c:v>
                </c:pt>
                <c:pt idx="9">
                  <c:v>#NFLHonors</c:v>
                </c:pt>
              </c:strCache>
            </c:strRef>
          </c:cat>
          <c:val>
            <c:numRef>
              <c:f>Sheet1!$Q$3:$Q$12</c:f>
              <c:numCache>
                <c:formatCode>General</c:formatCode>
                <c:ptCount val="10"/>
                <c:pt idx="0">
                  <c:v>53</c:v>
                </c:pt>
                <c:pt idx="1">
                  <c:v>55</c:v>
                </c:pt>
                <c:pt idx="2">
                  <c:v>57</c:v>
                </c:pt>
                <c:pt idx="3">
                  <c:v>67</c:v>
                </c:pt>
                <c:pt idx="4">
                  <c:v>68</c:v>
                </c:pt>
                <c:pt idx="5">
                  <c:v>91</c:v>
                </c:pt>
                <c:pt idx="6">
                  <c:v>96</c:v>
                </c:pt>
                <c:pt idx="7">
                  <c:v>123</c:v>
                </c:pt>
                <c:pt idx="8">
                  <c:v>183</c:v>
                </c:pt>
                <c:pt idx="9">
                  <c:v>298</c:v>
                </c:pt>
              </c:numCache>
            </c:numRef>
          </c:val>
        </c:ser>
        <c:dLbls>
          <c:showVal val="1"/>
        </c:dLbls>
        <c:gapWidth val="75"/>
        <c:axId val="96817536"/>
        <c:axId val="96819072"/>
      </c:barChart>
      <c:catAx>
        <c:axId val="96817536"/>
        <c:scaling>
          <c:orientation val="minMax"/>
        </c:scaling>
        <c:axPos val="l"/>
        <c:numFmt formatCode="General" sourceLinked="1"/>
        <c:majorTickMark val="none"/>
        <c:tickLblPos val="nextTo"/>
        <c:txPr>
          <a:bodyPr/>
          <a:lstStyle/>
          <a:p>
            <a:pPr>
              <a:defRPr sz="1600"/>
            </a:pPr>
            <a:endParaRPr lang="zh-CN"/>
          </a:p>
        </c:txPr>
        <c:crossAx val="96819072"/>
        <c:crosses val="autoZero"/>
        <c:auto val="1"/>
        <c:lblAlgn val="ctr"/>
        <c:lblOffset val="100"/>
      </c:catAx>
      <c:valAx>
        <c:axId val="96819072"/>
        <c:scaling>
          <c:orientation val="minMax"/>
        </c:scaling>
        <c:axPos val="b"/>
        <c:numFmt formatCode="General" sourceLinked="1"/>
        <c:majorTickMark val="none"/>
        <c:tickLblPos val="nextTo"/>
        <c:crossAx val="96817536"/>
        <c:crosses val="autoZero"/>
        <c:crossBetween val="between"/>
      </c:valAx>
    </c:plotArea>
    <c:legend>
      <c:legendPos val="b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18"/>
  <c:chart>
    <c:title>
      <c:tx>
        <c:rich>
          <a:bodyPr/>
          <a:lstStyle/>
          <a:p>
            <a:pPr>
              <a:defRPr/>
            </a:pPr>
            <a:r>
              <a:rPr lang="en-US"/>
              <a:t>Table 3.1: Periodic Tweet Collection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2.0160225448178984E-2"/>
          <c:y val="0.20346729046580703"/>
          <c:w val="0.95967954910364262"/>
          <c:h val="0.55525070690668832"/>
        </c:manualLayout>
      </c:layout>
      <c:lineChart>
        <c:grouping val="standard"/>
        <c:ser>
          <c:idx val="0"/>
          <c:order val="0"/>
          <c:tx>
            <c:strRef>
              <c:f>Sheet2!$F$19</c:f>
              <c:strCache>
                <c:ptCount val="1"/>
                <c:pt idx="0">
                  <c:v> “Broncos” 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pPr>
              <a:solidFill>
                <a:srgbClr val="FF0000"/>
              </a:solidFill>
            </c:spPr>
          </c:marker>
          <c:dLbls>
            <c:dLbl>
              <c:idx val="0"/>
              <c:layout>
                <c:manualLayout>
                  <c:x val="-3.6654955360325446E-2"/>
                  <c:y val="6.9135318582391567E-2"/>
                </c:manualLayout>
              </c:layout>
              <c:dLblPos val="t"/>
              <c:showVal val="1"/>
            </c:dLbl>
            <c:dLbl>
              <c:idx val="3"/>
              <c:layout>
                <c:manualLayout>
                  <c:x val="3.4822207592309203E-2"/>
                  <c:y val="1.6460790138664669E-2"/>
                </c:manualLayout>
              </c:layout>
              <c:dLblPos val="t"/>
              <c:showVal val="1"/>
            </c:dLbl>
            <c:dLbl>
              <c:idx val="4"/>
              <c:layout>
                <c:manualLayout>
                  <c:x val="-1.8327477680162749E-3"/>
                  <c:y val="9.8764740831988038E-2"/>
                </c:manualLayout>
              </c:layout>
              <c:dLblPos val="t"/>
              <c:showVal val="1"/>
            </c:dLbl>
            <c:txPr>
              <a:bodyPr/>
              <a:lstStyle/>
              <a:p>
                <a:pPr>
                  <a:defRPr>
                    <a:solidFill>
                      <a:srgbClr val="FF0000"/>
                    </a:solidFill>
                  </a:defRPr>
                </a:pPr>
                <a:endParaRPr lang="zh-CN"/>
              </a:p>
            </c:txPr>
            <c:dLblPos val="t"/>
            <c:showVal val="1"/>
          </c:dLbls>
          <c:cat>
            <c:multiLvlStrRef>
              <c:f>Sheet2!$D$20:$E$24</c:f>
              <c:multiLvlStrCache>
                <c:ptCount val="5"/>
                <c:lvl>
                  <c:pt idx="0">
                    <c:v>15:30:23</c:v>
                  </c:pt>
                  <c:pt idx="1">
                    <c:v>15:42:53</c:v>
                  </c:pt>
                  <c:pt idx="2">
                    <c:v>15:55:25</c:v>
                  </c:pt>
                  <c:pt idx="3">
                    <c:v>16:07:56</c:v>
                  </c:pt>
                  <c:pt idx="4">
                    <c:v>16:20:27</c:v>
                  </c:pt>
                </c:lvl>
                <c:lvl>
                  <c:pt idx="0">
                    <c:v>15:27:52</c:v>
                  </c:pt>
                  <c:pt idx="1">
                    <c:v>15:40:23</c:v>
                  </c:pt>
                  <c:pt idx="2">
                    <c:v>15:52:43</c:v>
                  </c:pt>
                  <c:pt idx="3">
                    <c:v>16:05:25</c:v>
                  </c:pt>
                  <c:pt idx="4">
                    <c:v>16:17:56</c:v>
                  </c:pt>
                </c:lvl>
              </c:multiLvlStrCache>
            </c:multiLvlStrRef>
          </c:cat>
          <c:val>
            <c:numRef>
              <c:f>Sheet2!$F$20:$F$24</c:f>
              <c:numCache>
                <c:formatCode>General</c:formatCode>
                <c:ptCount val="5"/>
                <c:pt idx="0">
                  <c:v>336</c:v>
                </c:pt>
                <c:pt idx="1">
                  <c:v>332</c:v>
                </c:pt>
                <c:pt idx="2">
                  <c:v>300</c:v>
                </c:pt>
                <c:pt idx="3">
                  <c:v>392</c:v>
                </c:pt>
                <c:pt idx="4">
                  <c:v>311</c:v>
                </c:pt>
              </c:numCache>
            </c:numRef>
          </c:val>
        </c:ser>
        <c:ser>
          <c:idx val="1"/>
          <c:order val="1"/>
          <c:tx>
            <c:strRef>
              <c:f>Sheet2!$G$19</c:f>
              <c:strCache>
                <c:ptCount val="1"/>
                <c:pt idx="0">
                  <c:v> “Panthers” </c:v>
                </c:pt>
              </c:strCache>
            </c:strRef>
          </c:tx>
          <c:dLbls>
            <c:dLbl>
              <c:idx val="3"/>
              <c:layout>
                <c:manualLayout>
                  <c:x val="-3.6654955360325469E-3"/>
                  <c:y val="3.6213738305062255E-2"/>
                </c:manualLayout>
              </c:layout>
              <c:showVal val="1"/>
            </c:dLbl>
            <c:txPr>
              <a:bodyPr/>
              <a:lstStyle/>
              <a:p>
                <a:pPr>
                  <a:defRPr>
                    <a:solidFill>
                      <a:srgbClr val="0070C0"/>
                    </a:solidFill>
                  </a:defRPr>
                </a:pPr>
                <a:endParaRPr lang="zh-CN"/>
              </a:p>
            </c:txPr>
            <c:showVal val="1"/>
          </c:dLbls>
          <c:cat>
            <c:multiLvlStrRef>
              <c:f>Sheet2!$D$20:$E$24</c:f>
              <c:multiLvlStrCache>
                <c:ptCount val="5"/>
                <c:lvl>
                  <c:pt idx="0">
                    <c:v>15:30:23</c:v>
                  </c:pt>
                  <c:pt idx="1">
                    <c:v>15:42:53</c:v>
                  </c:pt>
                  <c:pt idx="2">
                    <c:v>15:55:25</c:v>
                  </c:pt>
                  <c:pt idx="3">
                    <c:v>16:07:56</c:v>
                  </c:pt>
                  <c:pt idx="4">
                    <c:v>16:20:27</c:v>
                  </c:pt>
                </c:lvl>
                <c:lvl>
                  <c:pt idx="0">
                    <c:v>15:27:52</c:v>
                  </c:pt>
                  <c:pt idx="1">
                    <c:v>15:40:23</c:v>
                  </c:pt>
                  <c:pt idx="2">
                    <c:v>15:52:43</c:v>
                  </c:pt>
                  <c:pt idx="3">
                    <c:v>16:05:25</c:v>
                  </c:pt>
                  <c:pt idx="4">
                    <c:v>16:17:56</c:v>
                  </c:pt>
                </c:lvl>
              </c:multiLvlStrCache>
            </c:multiLvlStrRef>
          </c:cat>
          <c:val>
            <c:numRef>
              <c:f>Sheet2!$G$20:$G$24</c:f>
              <c:numCache>
                <c:formatCode>General</c:formatCode>
                <c:ptCount val="5"/>
                <c:pt idx="0">
                  <c:v>358</c:v>
                </c:pt>
                <c:pt idx="1">
                  <c:v>310</c:v>
                </c:pt>
                <c:pt idx="2">
                  <c:v>226</c:v>
                </c:pt>
                <c:pt idx="3">
                  <c:v>278</c:v>
                </c:pt>
                <c:pt idx="4">
                  <c:v>317</c:v>
                </c:pt>
              </c:numCache>
            </c:numRef>
          </c:val>
        </c:ser>
        <c:dLbls>
          <c:showVal val="1"/>
        </c:dLbls>
        <c:marker val="1"/>
        <c:axId val="96853376"/>
        <c:axId val="96859264"/>
      </c:lineChart>
      <c:catAx>
        <c:axId val="96853376"/>
        <c:scaling>
          <c:orientation val="minMax"/>
        </c:scaling>
        <c:axPos val="b"/>
        <c:majorTickMark val="none"/>
        <c:tickLblPos val="nextTo"/>
        <c:crossAx val="96859264"/>
        <c:crosses val="autoZero"/>
        <c:auto val="1"/>
        <c:lblAlgn val="ctr"/>
        <c:lblOffset val="100"/>
      </c:catAx>
      <c:valAx>
        <c:axId val="96859264"/>
        <c:scaling>
          <c:orientation val="minMax"/>
          <c:min val="200"/>
        </c:scaling>
        <c:delete val="1"/>
        <c:axPos val="l"/>
        <c:numFmt formatCode="General" sourceLinked="1"/>
        <c:majorTickMark val="none"/>
        <c:tickLblPos val="none"/>
        <c:crossAx val="96853376"/>
        <c:crosses val="autoZero"/>
        <c:crossBetween val="between"/>
        <c:majorUnit val="20"/>
      </c:valAx>
    </c:plotArea>
    <c:legend>
      <c:legendPos val="t"/>
      <c:layout/>
    </c:legend>
    <c:plotVisOnly val="1"/>
  </c:chart>
  <c:txPr>
    <a:bodyPr/>
    <a:lstStyle/>
    <a:p>
      <a:pPr>
        <a:defRPr sz="1400"/>
      </a:pPr>
      <a:endParaRPr lang="zh-CN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Figure 3.2: Cumulative </a:t>
            </a:r>
            <a:r>
              <a:rPr lang="en-US" dirty="0"/>
              <a:t>Tweets</a:t>
            </a:r>
            <a:r>
              <a:rPr lang="en-US" baseline="0" dirty="0"/>
              <a:t> Collected</a:t>
            </a:r>
            <a:endParaRPr lang="en-US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Sheet2!$D$1</c:f>
              <c:strCache>
                <c:ptCount val="1"/>
                <c:pt idx="0">
                  <c:v>Broncos</c:v>
                </c:pt>
              </c:strCache>
            </c:strRef>
          </c:tx>
          <c:spPr>
            <a:ln>
              <a:solidFill>
                <a:srgbClr val="FF7209"/>
              </a:solidFill>
            </a:ln>
          </c:spPr>
          <c:marker>
            <c:symbol val="square"/>
            <c:size val="7"/>
            <c:spPr>
              <a:solidFill>
                <a:srgbClr val="0070C0"/>
              </a:solidFill>
            </c:spPr>
          </c:marker>
          <c:val>
            <c:numRef>
              <c:f>Sheet2!$D$2:$D$6</c:f>
              <c:numCache>
                <c:formatCode>General</c:formatCode>
                <c:ptCount val="5"/>
                <c:pt idx="0">
                  <c:v>336</c:v>
                </c:pt>
                <c:pt idx="1">
                  <c:v>668</c:v>
                </c:pt>
                <c:pt idx="2">
                  <c:v>968</c:v>
                </c:pt>
                <c:pt idx="3">
                  <c:v>1360</c:v>
                </c:pt>
                <c:pt idx="4">
                  <c:v>1671</c:v>
                </c:pt>
              </c:numCache>
            </c:numRef>
          </c:val>
        </c:ser>
        <c:ser>
          <c:idx val="1"/>
          <c:order val="1"/>
          <c:tx>
            <c:strRef>
              <c:f>Sheet2!$E$1</c:f>
              <c:strCache>
                <c:ptCount val="1"/>
                <c:pt idx="0">
                  <c:v>Panthers</c:v>
                </c:pt>
              </c:strCache>
            </c:strRef>
          </c:tx>
          <c:spPr>
            <a:ln>
              <a:solidFill>
                <a:schemeClr val="tx2">
                  <a:lumMod val="60000"/>
                  <a:lumOff val="40000"/>
                </a:schemeClr>
              </a:solidFill>
            </a:ln>
          </c:spPr>
          <c:marker>
            <c:symbol val="square"/>
            <c:size val="7"/>
            <c:spPr>
              <a:solidFill>
                <a:schemeClr val="tx1"/>
              </a:solidFill>
            </c:spPr>
          </c:marker>
          <c:val>
            <c:numRef>
              <c:f>Sheet2!$E$2:$E$6</c:f>
              <c:numCache>
                <c:formatCode>General</c:formatCode>
                <c:ptCount val="5"/>
                <c:pt idx="0">
                  <c:v>358</c:v>
                </c:pt>
                <c:pt idx="1">
                  <c:v>668</c:v>
                </c:pt>
                <c:pt idx="2">
                  <c:v>894</c:v>
                </c:pt>
                <c:pt idx="3">
                  <c:v>1172</c:v>
                </c:pt>
                <c:pt idx="4">
                  <c:v>1489</c:v>
                </c:pt>
              </c:numCache>
            </c:numRef>
          </c:val>
        </c:ser>
        <c:marker val="1"/>
        <c:axId val="96379264"/>
        <c:axId val="96838784"/>
      </c:lineChart>
      <c:catAx>
        <c:axId val="9637926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Collection Window</a:t>
                </a:r>
                <a:endParaRPr lang="en-US" dirty="0"/>
              </a:p>
            </c:rich>
          </c:tx>
          <c:layout/>
        </c:title>
        <c:tickLblPos val="nextTo"/>
        <c:crossAx val="96838784"/>
        <c:crosses val="autoZero"/>
        <c:auto val="1"/>
        <c:lblAlgn val="ctr"/>
        <c:lblOffset val="100"/>
      </c:catAx>
      <c:valAx>
        <c:axId val="9683878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Tweets Collected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crossAx val="96379264"/>
        <c:crosses val="autoZero"/>
        <c:crossBetween val="between"/>
      </c:valAx>
    </c:plotArea>
    <c:legend>
      <c:legendPos val="r"/>
      <c:layout/>
    </c:legend>
    <c:plotVisOnly val="1"/>
  </c:chart>
  <c:spPr>
    <a:solidFill>
      <a:schemeClr val="bg1"/>
    </a:solidFill>
  </c:sp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7B898-7717-4338-8830-0EB86DFC40F2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5C2AD-0762-4E04-9160-C296A03BCA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9562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3CB06-9FB4-4F5A-8449-E2F91487210B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1FFA1-AF7B-499B-8ACD-A25DC1992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1007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1FFA1-AF7B-499B-8ACD-A25DC199242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1FFA1-AF7B-499B-8ACD-A25DC199242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8086F-E6A3-4C24-8902-8E025B44DFB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0D5F1-3D18-4209-873D-A42598D0777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2B783-9429-48D4-870D-79CE3A6DC13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BFF15-C79B-45D6-8AA4-030A02753FB6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AEFE1-2BD2-4367-B440-1CB5B786D23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5AA42A-3DB9-46E7-A989-50DA0E7E526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30373-D677-41AC-91B1-D858B340E676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868FFF-34B3-46C1-A67C-548BDB25446E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465F7-5F8F-4B8F-9D3E-FCC8448C1DB6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A1808-D937-4F42-A33E-8FFB905DD176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CCA6A-C0BD-46BA-B12A-8B0F98134E13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C3D3392A-450B-4B39-82D2-B3046D524B3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.co/5CCdYV2F3t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70"/>
          <p:cNvSpPr>
            <a:spLocks noGrp="1" noChangeArrowheads="1"/>
          </p:cNvSpPr>
          <p:nvPr>
            <p:ph type="ctrTitle"/>
          </p:nvPr>
        </p:nvSpPr>
        <p:spPr>
          <a:xfrm>
            <a:off x="214313" y="4429125"/>
            <a:ext cx="4699000" cy="1470025"/>
          </a:xfrm>
        </p:spPr>
        <p:txBody>
          <a:bodyPr/>
          <a:lstStyle/>
          <a:p>
            <a:pPr algn="l" eaLnBrk="1" hangingPunct="1"/>
            <a:r>
              <a:rPr lang="en-US" sz="3600" b="1" dirty="0" smtClean="0">
                <a:solidFill>
                  <a:schemeClr val="bg1"/>
                </a:solidFill>
              </a:rPr>
              <a:t>NEW ENGLAND PATRIOTS</a:t>
            </a:r>
            <a:endParaRPr lang="es-ES" sz="3600" b="1" dirty="0" smtClean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638925"/>
            <a:ext cx="8572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 descr="C:\Users\haleyh\Desktop\p1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43063" y="485775"/>
            <a:ext cx="5357812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Collected tweets in real-time using the Twitter streaming API</a:t>
            </a:r>
          </a:p>
          <a:p>
            <a:r>
              <a:rPr lang="en-US" dirty="0" smtClean="0"/>
              <a:t>Refined using search-term “Patriots”</a:t>
            </a:r>
          </a:p>
          <a:p>
            <a:r>
              <a:rPr lang="en-US" dirty="0" smtClean="0"/>
              <a:t>Collected 2,500 tweets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500833"/>
            <a:ext cx="2133600" cy="220641"/>
          </a:xfrm>
        </p:spPr>
        <p:txBody>
          <a:bodyPr/>
          <a:lstStyle/>
          <a:p>
            <a:pPr>
              <a:defRPr/>
            </a:pPr>
            <a:fld id="{8EABFF15-C79B-45D6-8AA4-030A02753FB6}" type="slidenum">
              <a:rPr lang="es-ES" smtClean="0"/>
              <a:pPr>
                <a:defRPr/>
              </a:pPr>
              <a:t>10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6401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500833"/>
            <a:ext cx="2133600" cy="220641"/>
          </a:xfrm>
        </p:spPr>
        <p:txBody>
          <a:bodyPr/>
          <a:lstStyle/>
          <a:p>
            <a:pPr>
              <a:defRPr/>
            </a:pPr>
            <a:fld id="{8EABFF15-C79B-45D6-8AA4-030A02753FB6}" type="slidenum">
              <a:rPr lang="es-ES" smtClean="0"/>
              <a:pPr>
                <a:defRPr/>
              </a:pPr>
              <a:t>11</a:t>
            </a:fld>
            <a:endParaRPr lang="es-E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619875"/>
            <a:ext cx="11811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870650125"/>
              </p:ext>
            </p:extLst>
          </p:nvPr>
        </p:nvGraphicFramePr>
        <p:xfrm>
          <a:off x="899592" y="2060848"/>
          <a:ext cx="7416824" cy="1472184"/>
        </p:xfrm>
        <a:graphic>
          <a:graphicData uri="http://schemas.openxmlformats.org/drawingml/2006/table">
            <a:tbl>
              <a:tblPr/>
              <a:tblGrid>
                <a:gridCol w="3839298"/>
                <a:gridCol w="3577526"/>
              </a:tblGrid>
              <a:tr h="285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latin typeface="Times New Roman"/>
                          <a:ea typeface="Calibri"/>
                          <a:cs typeface="Times New Roman"/>
                        </a:rPr>
                        <a:t>Average words per tweet</a:t>
                      </a:r>
                      <a:endParaRPr lang="en-US" sz="2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latin typeface="Times New Roman"/>
                          <a:ea typeface="Calibri"/>
                          <a:cs typeface="Times New Roman"/>
                        </a:rPr>
                        <a:t>14.55</a:t>
                      </a:r>
                      <a:endParaRPr lang="en-US" sz="2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latin typeface="Times New Roman"/>
                          <a:ea typeface="Calibri"/>
                          <a:cs typeface="Times New Roman"/>
                        </a:rPr>
                        <a:t>Lexical Diversity</a:t>
                      </a:r>
                      <a:endParaRPr lang="en-US" sz="2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latin typeface="Times New Roman"/>
                          <a:ea typeface="Calibri"/>
                          <a:cs typeface="Times New Roman"/>
                        </a:rPr>
                        <a:t>0.1906</a:t>
                      </a:r>
                      <a:endParaRPr lang="en-US" sz="2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691680" y="3645024"/>
            <a:ext cx="60007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Table 1.1: Average words and Lexical diversity</a:t>
            </a:r>
            <a:endParaRPr lang="en-US" sz="160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500833"/>
            <a:ext cx="2133600" cy="220641"/>
          </a:xfrm>
        </p:spPr>
        <p:txBody>
          <a:bodyPr/>
          <a:lstStyle/>
          <a:p>
            <a:pPr>
              <a:defRPr/>
            </a:pPr>
            <a:fld id="{8EABFF15-C79B-45D6-8AA4-030A02753FB6}" type="slidenum">
              <a:rPr lang="es-ES" smtClean="0"/>
              <a:pPr>
                <a:defRPr/>
              </a:pPr>
              <a:t>12</a:t>
            </a:fld>
            <a:endParaRPr lang="es-E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619875"/>
            <a:ext cx="11811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55576" y="0"/>
            <a:ext cx="8229600" cy="548680"/>
          </a:xfrm>
        </p:spPr>
        <p:txBody>
          <a:bodyPr/>
          <a:lstStyle/>
          <a:p>
            <a:r>
              <a:rPr lang="en-US" sz="3600" dirty="0" smtClean="0"/>
              <a:t>Results</a:t>
            </a:r>
            <a:endParaRPr lang="en-US" sz="3600" dirty="0"/>
          </a:p>
        </p:txBody>
      </p:sp>
      <p:sp>
        <p:nvSpPr>
          <p:cNvPr id="19" name="Rectangle 18"/>
          <p:cNvSpPr/>
          <p:nvPr/>
        </p:nvSpPr>
        <p:spPr>
          <a:xfrm>
            <a:off x="0" y="6165304"/>
            <a:ext cx="32915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hangingPunct="0"/>
            <a:r>
              <a:rPr lang="en-US" sz="1600" b="1" dirty="0" smtClean="0">
                <a:solidFill>
                  <a:srgbClr val="030A97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Table 1.2: Most Common Words</a:t>
            </a:r>
            <a:endParaRPr lang="en-US" sz="1600" b="1" dirty="0" smtClean="0">
              <a:solidFill>
                <a:srgbClr val="030A97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251520" y="574146"/>
          <a:ext cx="8665104" cy="5663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939784"/>
          </a:xfrm>
        </p:spPr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</a:rPr>
              <a:t>Results (cont.)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500833"/>
            <a:ext cx="2133600" cy="220641"/>
          </a:xfrm>
        </p:spPr>
        <p:txBody>
          <a:bodyPr/>
          <a:lstStyle/>
          <a:p>
            <a:pPr>
              <a:defRPr/>
            </a:pPr>
            <a:fld id="{8EABFF15-C79B-45D6-8AA4-030A02753FB6}" type="slidenum">
              <a:rPr lang="es-ES" smtClean="0"/>
              <a:pPr>
                <a:defRPr/>
              </a:pPr>
              <a:t>13</a:t>
            </a:fld>
            <a:endParaRPr lang="es-E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619875"/>
            <a:ext cx="11811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Chart 6"/>
          <p:cNvGraphicFramePr/>
          <p:nvPr/>
        </p:nvGraphicFramePr>
        <p:xfrm>
          <a:off x="0" y="1484784"/>
          <a:ext cx="4355976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4211960" y="1484784"/>
          <a:ext cx="4788024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27584" y="1196752"/>
            <a:ext cx="378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30A97"/>
                </a:solidFill>
              </a:rPr>
              <a:t>Table 1.3: Popular user Mentions</a:t>
            </a:r>
            <a:endParaRPr lang="en-US" b="1" dirty="0">
              <a:solidFill>
                <a:srgbClr val="030A97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08104" y="1196752"/>
            <a:ext cx="3258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Table 1.4: Popular Hashtags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939784"/>
          </a:xfrm>
        </p:spPr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</a:rPr>
              <a:t>Results (cont.)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500833"/>
            <a:ext cx="2133600" cy="220641"/>
          </a:xfrm>
        </p:spPr>
        <p:txBody>
          <a:bodyPr/>
          <a:lstStyle/>
          <a:p>
            <a:pPr>
              <a:defRPr/>
            </a:pPr>
            <a:fld id="{8EABFF15-C79B-45D6-8AA4-030A02753FB6}" type="slidenum">
              <a:rPr lang="es-ES" smtClean="0"/>
              <a:pPr>
                <a:defRPr/>
              </a:pPr>
              <a:t>14</a:t>
            </a:fld>
            <a:endParaRPr lang="es-E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619875"/>
            <a:ext cx="11811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5537" y="1052736"/>
          <a:ext cx="8208912" cy="422859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52127"/>
                <a:gridCol w="1512168"/>
                <a:gridCol w="55446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Retweets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Screen Name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Text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vlewey </a:t>
                      </a:r>
                      <a:endParaRPr lang="en-US" sz="120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RT @vlewey: @jillarie85  </a:t>
                      </a:r>
                      <a:r>
                        <a:rPr lang="en-US" sz="1200" u="sng">
                          <a:solidFill>
                            <a:srgbClr val="337AB7"/>
                          </a:solidFill>
                          <a:latin typeface="Times New Roman"/>
                          <a:hlinkClick r:id="rId3"/>
                        </a:rPr>
                        <a:t>https://t.co/5CCdYV2F3t</a:t>
                      </a:r>
                      <a:endParaRPr lang="en-US" sz="120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Times New Roman"/>
                          <a:ea typeface="Calibri"/>
                          <a:cs typeface="Times New Roman"/>
                        </a:rPr>
                        <a:t>vitorsergio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RT @vitorsergio: E ainda levei uma sacaneada retroativa ao dizer que torço para o Patriots...</a:t>
                      </a:r>
                      <a:r>
                        <a:rPr lang="en-US" sz="1200">
                          <a:latin typeface="Calibri"/>
                        </a:rPr>
                        <a:t> 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vaneessab3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RT @vaneessab3: Me: I need to buy a Broncos Sara: ya I need to buy a patriots @SaraEchelberry</a:t>
                      </a:r>
                      <a:endParaRPr lang="en-US" sz="120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usosports1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</a:rPr>
                        <a:t>RT @usosports1: @Patriots RB @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joeyiosefa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</a:rPr>
                        <a:t> back to community/spends time with local elementary kids. #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PatriotNation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</a:rPr>
                        <a:t> #NFL #NFLPA </a:t>
                      </a:r>
                      <a:r>
                        <a:rPr lang="en-US" sz="1200" u="sng" dirty="0">
                          <a:solidFill>
                            <a:srgbClr val="337AB7"/>
                          </a:solidFill>
                          <a:latin typeface="Times New Roman"/>
                        </a:rPr>
                        <a:t>https:/…</a:t>
                      </a:r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usosports1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</a:rPr>
                        <a:t>RT @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vlewey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</a:rPr>
                        <a:t>: @jillarie85  </a:t>
                      </a:r>
                      <a:r>
                        <a:rPr lang="en-US" sz="1200" u="sng" dirty="0">
                          <a:solidFill>
                            <a:srgbClr val="337AB7"/>
                          </a:solidFill>
                          <a:latin typeface="Times New Roman"/>
                          <a:hlinkClick r:id="rId3"/>
                        </a:rPr>
                        <a:t>https://t.co/5CCdYV2F3t</a:t>
                      </a:r>
                      <a:endParaRPr lang="en-US" sz="1200" dirty="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usosports1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</a:rPr>
                        <a:t>RT @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vitorsergio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</a:rPr>
                        <a:t>: E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ainda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levei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uma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sacaneada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retroativa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ao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dizer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que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torço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para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</a:rPr>
                        <a:t> o Patriots...</a:t>
                      </a:r>
                      <a:r>
                        <a:rPr lang="en-US" sz="1200" dirty="0">
                          <a:latin typeface="Calibri"/>
                        </a:rPr>
                        <a:t> 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uhatremblay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</a:rPr>
                        <a:t>RT @vaneessab3: Me: I need to buy a Broncos Sara: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ya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</a:rPr>
                        <a:t> I need to buy a patriots @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SaraEchelberry</a:t>
                      </a:r>
                      <a:endParaRPr lang="en-US" sz="1200" dirty="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tweet4upatriots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</a:rPr>
                        <a:t>RT @usosports1: @Patriots RB @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joeyiosefa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</a:rPr>
                        <a:t> back to community/spends time with local elementary kids. #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PatriotNation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</a:rPr>
                        <a:t> #NFL #NFLPA </a:t>
                      </a:r>
                      <a:r>
                        <a:rPr lang="en-US" sz="1200" u="sng" dirty="0">
                          <a:solidFill>
                            <a:srgbClr val="337AB7"/>
                          </a:solidFill>
                          <a:latin typeface="Times New Roman"/>
                        </a:rPr>
                        <a:t>https:/…</a:t>
                      </a:r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tweet4upatriots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</a:rPr>
                        <a:t>RT @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vlewey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</a:rPr>
                        <a:t>: @jillarie85  </a:t>
                      </a:r>
                      <a:r>
                        <a:rPr lang="en-US" sz="1200" u="sng" dirty="0">
                          <a:solidFill>
                            <a:srgbClr val="337AB7"/>
                          </a:solidFill>
                          <a:latin typeface="Times New Roman"/>
                          <a:hlinkClick r:id="rId3"/>
                        </a:rPr>
                        <a:t>https://t.co/5CCdYV2F3t</a:t>
                      </a:r>
                      <a:endParaRPr lang="en-US" sz="1200" dirty="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tweet4upatriots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</a:rPr>
                        <a:t>RT @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vitorsergio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</a:rPr>
                        <a:t>: E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ainda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levei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uma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sacaneada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retroativa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ao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dizer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que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torço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para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</a:rPr>
                        <a:t> o Patriots...</a:t>
                      </a:r>
                      <a:r>
                        <a:rPr lang="en-US" sz="1200" dirty="0">
                          <a:latin typeface="Calibri"/>
                        </a:rPr>
                        <a:t> 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5536" y="5373216"/>
            <a:ext cx="381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Table 1.4: Most “Popular” Tweets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500833"/>
            <a:ext cx="2133600" cy="220641"/>
          </a:xfrm>
        </p:spPr>
        <p:txBody>
          <a:bodyPr/>
          <a:lstStyle/>
          <a:p>
            <a:pPr>
              <a:defRPr/>
            </a:pPr>
            <a:fld id="{8EABFF15-C79B-45D6-8AA4-030A02753FB6}" type="slidenum">
              <a:rPr lang="es-ES" smtClean="0"/>
              <a:pPr>
                <a:defRPr/>
              </a:pPr>
              <a:t>15</a:t>
            </a:fld>
            <a:endParaRPr lang="es-ES" dirty="0"/>
          </a:p>
        </p:txBody>
      </p:sp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667500"/>
            <a:ext cx="762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575299" y="1425550"/>
            <a:ext cx="3993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solidFill>
                  <a:srgbClr val="0070C0"/>
                </a:solidFill>
              </a:rPr>
              <a:t>Question 2: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0369" y="2529183"/>
            <a:ext cx="756328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Which Twitter users are likely</a:t>
            </a:r>
          </a:p>
          <a:p>
            <a:pPr algn="ctr"/>
            <a:r>
              <a:rPr lang="en-US" sz="3200" dirty="0" smtClean="0"/>
              <a:t>To be Patriots Fans?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 smtClean="0"/>
              <a:t>(Perhaps we can sympathize with them!)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229647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3985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64456"/>
            <a:ext cx="4429156" cy="3643338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determine users who are likely to be Patriots fans, it is reasonable to consider those users who “follow” accounts related to the Patriots.</a:t>
            </a:r>
          </a:p>
          <a:p>
            <a:endParaRPr lang="en-US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Collected all user ID’s of Rob </a:t>
            </a:r>
            <a:r>
              <a:rPr lang="en-US" sz="2000" dirty="0"/>
              <a:t>Gronkowski’s </a:t>
            </a:r>
            <a:r>
              <a:rPr lang="en-US" sz="2000" dirty="0" smtClean="0"/>
              <a:t>384 Friends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Collected all user ID’s of Rob Gronkowski’s 1,263,239 followers</a:t>
            </a:r>
          </a:p>
          <a:p>
            <a:endParaRPr lang="en-US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500835"/>
            <a:ext cx="2133600" cy="220640"/>
          </a:xfrm>
        </p:spPr>
        <p:txBody>
          <a:bodyPr/>
          <a:lstStyle/>
          <a:p>
            <a:pPr>
              <a:defRPr/>
            </a:pPr>
            <a:fld id="{8EABFF15-C79B-45D6-8AA4-030A02753FB6}" type="slidenum">
              <a:rPr lang="es-ES" smtClean="0"/>
              <a:pPr>
                <a:defRPr/>
              </a:pPr>
              <a:t>16</a:t>
            </a:fld>
            <a:endParaRPr lang="es-ES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667500"/>
            <a:ext cx="762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002119" y="4365104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RobGronkowski</a:t>
            </a:r>
            <a:endParaRPr lang="en-US" dirty="0"/>
          </a:p>
        </p:txBody>
      </p:sp>
      <p:pic>
        <p:nvPicPr>
          <p:cNvPr id="8" name="Picture 2" descr="http://www.sixstarpro.com/wp-content/uploads/Profile_RobGronkowsk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08" y="1571612"/>
            <a:ext cx="2643206" cy="281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214446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500833"/>
            <a:ext cx="2133600" cy="220641"/>
          </a:xfrm>
        </p:spPr>
        <p:txBody>
          <a:bodyPr/>
          <a:lstStyle/>
          <a:p>
            <a:pPr>
              <a:defRPr/>
            </a:pPr>
            <a:fld id="{8EABFF15-C79B-45D6-8AA4-030A02753FB6}" type="slidenum">
              <a:rPr lang="es-ES" smtClean="0"/>
              <a:pPr>
                <a:defRPr/>
              </a:pPr>
              <a:t>17</a:t>
            </a:fld>
            <a:endParaRPr lang="es-E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87624" y="1628800"/>
          <a:ext cx="6572296" cy="2066544"/>
        </p:xfrm>
        <a:graphic>
          <a:graphicData uri="http://schemas.openxmlformats.org/drawingml/2006/table">
            <a:tbl>
              <a:tblPr/>
              <a:tblGrid>
                <a:gridCol w="1435329"/>
                <a:gridCol w="1586416"/>
                <a:gridCol w="755436"/>
                <a:gridCol w="1284242"/>
                <a:gridCol w="1510873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Calibri"/>
                          <a:cs typeface="Times New Roman"/>
                        </a:rPr>
                        <a:t>User ID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Screen Name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Calibri"/>
                          <a:cs typeface="Times New Roman"/>
                        </a:rPr>
                        <a:t>User ID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Screen Name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</a:rPr>
                        <a:t>20575752</a:t>
                      </a:r>
                      <a:endParaRPr lang="en-US" sz="1200" dirty="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marcelluswiley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1200" dirty="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</a:rPr>
                        <a:t>4876598751  </a:t>
                      </a:r>
                      <a:endParaRPr lang="en-US" sz="1200" dirty="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newtonkn1       </a:t>
                      </a:r>
                      <a:endParaRPr lang="en-US" sz="120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</a:rPr>
                        <a:t>890891</a:t>
                      </a:r>
                      <a:endParaRPr lang="en-US" sz="1200" dirty="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BleacherReport </a:t>
                      </a:r>
                      <a:endParaRPr lang="en-US" sz="120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</a:rPr>
                        <a:t>1025779262   </a:t>
                      </a:r>
                      <a:endParaRPr lang="en-US" sz="1200" dirty="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y_yohn         </a:t>
                      </a:r>
                      <a:endParaRPr lang="en-US" sz="120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</a:rPr>
                        <a:t>29925371132</a:t>
                      </a:r>
                      <a:endParaRPr lang="en-US" sz="1200" dirty="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GronkPartyBus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</a:rPr>
                        <a:t>   </a:t>
                      </a:r>
                      <a:endParaRPr lang="en-US" sz="1200" dirty="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</a:rPr>
                        <a:t>3021470789   </a:t>
                      </a:r>
                      <a:endParaRPr lang="en-US" sz="1200" dirty="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penelopecg24h  </a:t>
                      </a:r>
                      <a:endParaRPr lang="en-US" sz="120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</a:rPr>
                        <a:t>966774301</a:t>
                      </a:r>
                      <a:endParaRPr lang="en-US" sz="1200" dirty="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uninterrupted   </a:t>
                      </a:r>
                      <a:endParaRPr lang="en-US" sz="120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</a:rPr>
                        <a:t>4876845639   </a:t>
                      </a:r>
                      <a:endParaRPr lang="en-US" sz="1200" dirty="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BarrieaultFund </a:t>
                      </a:r>
                      <a:endParaRPr lang="en-US" sz="120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</a:rPr>
                        <a:t>218748456</a:t>
                      </a:r>
                      <a:endParaRPr lang="en-US" sz="1200" dirty="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Drubnation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</a:rPr>
                        <a:t>      </a:t>
                      </a:r>
                      <a:endParaRPr lang="en-US" sz="1200" dirty="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</a:rPr>
                        <a:t>2153522761  </a:t>
                      </a:r>
                      <a:endParaRPr lang="en-US" sz="1200" dirty="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ohpatriotsgirl </a:t>
                      </a:r>
                      <a:endParaRPr lang="en-US" sz="120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</a:rPr>
                        <a:t>25367082</a:t>
                      </a:r>
                      <a:endParaRPr lang="en-US" sz="1200" dirty="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samanthapeszek  </a:t>
                      </a:r>
                      <a:endParaRPr lang="en-US" sz="120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</a:rPr>
                        <a:t>2879975514   </a:t>
                      </a:r>
                      <a:endParaRPr lang="en-US" sz="1200" dirty="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RayMcP3        </a:t>
                      </a:r>
                      <a:endParaRPr lang="en-US" sz="120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</a:rPr>
                        <a:t>3020277803</a:t>
                      </a:r>
                      <a:endParaRPr lang="en-US" sz="1200" dirty="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</a:rPr>
                        <a:t>ninko50         </a:t>
                      </a:r>
                      <a:endParaRPr lang="en-US" sz="1200" dirty="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</a:rPr>
                        <a:t>713746011   </a:t>
                      </a:r>
                      <a:endParaRPr lang="en-US" sz="1200" dirty="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Javiii_Castro15</a:t>
                      </a:r>
                      <a:endParaRPr lang="en-US" sz="120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67381805</a:t>
                      </a:r>
                      <a:endParaRPr lang="en-US" sz="120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StaffordBros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</a:rPr>
                        <a:t>    </a:t>
                      </a:r>
                      <a:endParaRPr lang="en-US" sz="1200" dirty="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</a:rPr>
                        <a:t>4876856416  </a:t>
                      </a:r>
                      <a:endParaRPr lang="en-US" sz="1200" dirty="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</a:rPr>
                        <a:t>ecosurfinc1    </a:t>
                      </a:r>
                      <a:endParaRPr lang="en-US" sz="1200" dirty="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63253045</a:t>
                      </a:r>
                      <a:endParaRPr lang="en-US" sz="120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MonsterEnergy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</a:rPr>
                        <a:t>   </a:t>
                      </a:r>
                      <a:endParaRPr lang="en-US" sz="1200" dirty="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3334787685  </a:t>
                      </a:r>
                      <a:endParaRPr lang="en-US" sz="120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poppy_carlton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endParaRPr lang="en-US" sz="1200" dirty="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</a:rPr>
                        <a:t>123276343</a:t>
                      </a:r>
                      <a:endParaRPr lang="en-US" sz="120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BarstoolBigCat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endParaRPr lang="en-US" sz="1200" dirty="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27335788    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DivyaBahl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1200" dirty="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11560" y="4365104"/>
          <a:ext cx="5429250" cy="1344168"/>
        </p:xfrm>
        <a:graphic>
          <a:graphicData uri="http://schemas.openxmlformats.org/drawingml/2006/table">
            <a:tbl>
              <a:tblPr/>
              <a:tblGrid>
                <a:gridCol w="1085850"/>
                <a:gridCol w="1314450"/>
                <a:gridCol w="742950"/>
                <a:gridCol w="1028700"/>
                <a:gridCol w="12573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Calibri"/>
                          <a:cs typeface="Times New Roman"/>
                        </a:rPr>
                        <a:t>User ID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Times New Roman"/>
                        </a:rPr>
                        <a:t>Screen Name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Calibri"/>
                          <a:cs typeface="Times New Roman"/>
                        </a:rPr>
                        <a:t>User ID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Times New Roman"/>
                        </a:rPr>
                        <a:t>Screen Name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1059194370 </a:t>
                      </a:r>
                      <a:endParaRPr lang="en-US" sz="1400" dirty="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</a:rPr>
                        <a:t>kobebryant  </a:t>
                      </a:r>
                      <a:endParaRPr lang="en-US" sz="140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84451338   </a:t>
                      </a:r>
                      <a:endParaRPr lang="en-US" sz="1400" dirty="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</a:rPr>
                        <a:t>QuintonAaron    </a:t>
                      </a:r>
                      <a:endParaRPr lang="en-US" sz="140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191650646  </a:t>
                      </a:r>
                      <a:endParaRPr lang="en-US" sz="1400" dirty="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viccarucci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endParaRPr lang="en-US" sz="1400" dirty="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26053643   </a:t>
                      </a:r>
                      <a:endParaRPr lang="en-US" sz="1400" dirty="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</a:rPr>
                        <a:t>jimmykimmel     </a:t>
                      </a:r>
                      <a:endParaRPr lang="en-US" sz="140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</a:rPr>
                        <a:t>314298886  </a:t>
                      </a:r>
                      <a:endParaRPr lang="en-US" sz="140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Simzy18     </a:t>
                      </a:r>
                      <a:endParaRPr lang="en-US" sz="1400" dirty="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101852687  </a:t>
                      </a:r>
                      <a:endParaRPr lang="en-US" sz="1400" dirty="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</a:rPr>
                        <a:t>ZIMMERWIZ       </a:t>
                      </a:r>
                      <a:endParaRPr lang="en-US" sz="140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</a:rPr>
                        <a:t>17587207   </a:t>
                      </a:r>
                      <a:endParaRPr lang="en-US" sz="140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boburnham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   </a:t>
                      </a:r>
                      <a:endParaRPr lang="en-US" sz="1400" dirty="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145745936  </a:t>
                      </a:r>
                      <a:endParaRPr lang="en-US" sz="1400" dirty="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RobinMeade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      </a:t>
                      </a:r>
                      <a:endParaRPr lang="en-US" sz="1400" dirty="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</a:rPr>
                        <a:t>20575752   </a:t>
                      </a:r>
                      <a:endParaRPr lang="en-US" sz="140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marcelluswiley</a:t>
                      </a:r>
                      <a:endParaRPr lang="en-US" sz="1400" dirty="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</a:rPr>
                        <a:t>22938645</a:t>
                      </a:r>
                      <a:endParaRPr lang="en-US" sz="1400"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EricStangel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   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571472" y="4000504"/>
            <a:ext cx="54292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Table 2.3: Example mutual friends of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@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RobGronkowski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59632" y="1268760"/>
            <a:ext cx="65722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1200" b="1" dirty="0">
                <a:latin typeface="Arial" pitchFamily="34" charset="0"/>
                <a:ea typeface="Calibri" pitchFamily="34" charset="0"/>
                <a:cs typeface="Arial" pitchFamily="34" charset="0"/>
              </a:rPr>
              <a:t>Table 2.1: Example </a:t>
            </a:r>
            <a:r>
              <a:rPr lang="en-US" sz="1200" b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Friends(left)                           </a:t>
            </a:r>
            <a:r>
              <a:rPr lang="en-US" sz="1200" b="1" dirty="0">
                <a:latin typeface="Arial" pitchFamily="34" charset="0"/>
                <a:ea typeface="Calibri" pitchFamily="34" charset="0"/>
                <a:cs typeface="Arial" pitchFamily="34" charset="0"/>
              </a:rPr>
              <a:t>Table </a:t>
            </a:r>
            <a:r>
              <a:rPr lang="en-US" sz="1200" b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2.2: </a:t>
            </a:r>
            <a:r>
              <a:rPr lang="en-US" sz="1200" b="1" dirty="0">
                <a:latin typeface="Arial" pitchFamily="34" charset="0"/>
                <a:ea typeface="Calibri" pitchFamily="34" charset="0"/>
                <a:cs typeface="Arial" pitchFamily="34" charset="0"/>
              </a:rPr>
              <a:t>Example </a:t>
            </a:r>
            <a:r>
              <a:rPr lang="en-US" sz="1200" b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Followers(right)</a:t>
            </a:r>
            <a:endParaRPr lang="en-US" sz="1200" b="1" dirty="0">
              <a:latin typeface="Arial" pitchFamily="34" charset="0"/>
              <a:ea typeface="Calibri" pitchFamily="34" charset="0"/>
              <a:cs typeface="Arial" pitchFamily="34" charset="0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667500"/>
            <a:ext cx="762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500833"/>
            <a:ext cx="2133600" cy="220641"/>
          </a:xfrm>
        </p:spPr>
        <p:txBody>
          <a:bodyPr/>
          <a:lstStyle/>
          <a:p>
            <a:pPr>
              <a:defRPr/>
            </a:pPr>
            <a:fld id="{8EABFF15-C79B-45D6-8AA4-030A02753FB6}" type="slidenum">
              <a:rPr lang="es-ES" smtClean="0"/>
              <a:pPr>
                <a:defRPr/>
              </a:pPr>
              <a:t>18</a:t>
            </a:fld>
            <a:endParaRPr lang="es-ES" dirty="0"/>
          </a:p>
        </p:txBody>
      </p:sp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667500"/>
            <a:ext cx="762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575299" y="1425550"/>
            <a:ext cx="3993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solidFill>
                  <a:srgbClr val="0070C0"/>
                </a:solidFill>
              </a:rPr>
              <a:t>Question 3: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4881" y="2529183"/>
            <a:ext cx="829425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Are Patriots fans more interested in the </a:t>
            </a:r>
          </a:p>
          <a:p>
            <a:pPr algn="ctr"/>
            <a:r>
              <a:rPr lang="en-US" sz="3200" dirty="0" smtClean="0"/>
              <a:t>Denver Broncos or the Carolina Panthers?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 smtClean="0"/>
              <a:t>(Maybe we can still watch the Super Bowl…)</a:t>
            </a:r>
          </a:p>
        </p:txBody>
      </p:sp>
    </p:spTree>
    <p:extLst>
      <p:ext uri="{BB962C8B-B14F-4D97-AF65-F5344CB8AC3E}">
        <p14:creationId xmlns="" xmlns:p14="http://schemas.microsoft.com/office/powerpoint/2010/main" val="229647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Two data sets: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Collected all followers of @Patriots, @Panthers, and @Broncos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Periodically filtered the streaming API for tweets containing “Panthers” or “Broncos”</a:t>
            </a:r>
          </a:p>
          <a:p>
            <a:pPr lvl="1"/>
            <a:r>
              <a:rPr lang="en-US" sz="2400" dirty="0" smtClean="0"/>
              <a:t>Restricted to tweets geo-tagged in the Boston area</a:t>
            </a:r>
          </a:p>
          <a:p>
            <a:pPr lvl="1"/>
            <a:r>
              <a:rPr lang="en-US" sz="2400" dirty="0" smtClean="0"/>
              <a:t>Collected 3,600 tweets total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500833"/>
            <a:ext cx="2133600" cy="220641"/>
          </a:xfrm>
        </p:spPr>
        <p:txBody>
          <a:bodyPr/>
          <a:lstStyle/>
          <a:p>
            <a:pPr>
              <a:defRPr/>
            </a:pPr>
            <a:fld id="{8EABFF15-C79B-45D6-8AA4-030A02753FB6}" type="slidenum">
              <a:rPr lang="es-ES" smtClean="0"/>
              <a:pPr>
                <a:defRPr/>
              </a:pPr>
              <a:t>19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06900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357166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Whatever Shall We Do?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643050"/>
            <a:ext cx="8501122" cy="1285875"/>
          </a:xfrm>
        </p:spPr>
        <p:txBody>
          <a:bodyPr/>
          <a:lstStyle/>
          <a:p>
            <a:pPr algn="ctr"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Harnessing Twitter API to observe fan </a:t>
            </a:r>
          </a:p>
          <a:p>
            <a:pPr algn="ctr"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loyalty of eliminated team</a:t>
            </a:r>
            <a:r>
              <a:rPr lang="en-US" sz="2400" dirty="0" smtClean="0"/>
              <a:t>s</a:t>
            </a:r>
            <a:endParaRPr lang="en-US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i="1" dirty="0" smtClean="0"/>
              <a:t>     </a:t>
            </a:r>
            <a:endParaRPr lang="en-US" i="1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638925"/>
            <a:ext cx="8572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6519446"/>
            <a:ext cx="110318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16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Patriots</a:t>
            </a:r>
            <a:endParaRPr lang="en-US" sz="16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00833"/>
            <a:ext cx="2133600" cy="220641"/>
          </a:xfrm>
        </p:spPr>
        <p:txBody>
          <a:bodyPr/>
          <a:lstStyle/>
          <a:p>
            <a:pPr>
              <a:defRPr/>
            </a:pPr>
            <a:fld id="{8EABFF15-C79B-45D6-8AA4-030A02753FB6}" type="slidenum">
              <a:rPr lang="es-ES" smtClean="0"/>
              <a:pPr>
                <a:defRPr/>
              </a:pPr>
              <a:t>2</a:t>
            </a:fld>
            <a:endParaRPr lang="es-ES" dirty="0"/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857250" y="2996952"/>
            <a:ext cx="7643840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latin typeface="+mn-lt"/>
              </a:rPr>
              <a:t>Helen </a:t>
            </a:r>
            <a:r>
              <a:rPr lang="en-US" sz="3200" dirty="0">
                <a:latin typeface="+mn-lt"/>
              </a:rPr>
              <a:t>Hong, Haley Huang, </a:t>
            </a:r>
            <a:endParaRPr lang="en-US" sz="3200" dirty="0" smtClean="0">
              <a:latin typeface="+mn-lt"/>
            </a:endParaRPr>
          </a:p>
          <a:p>
            <a:pPr algn="ctr"/>
            <a:r>
              <a:rPr lang="en-US" sz="3200" dirty="0" smtClean="0">
                <a:latin typeface="+mn-lt"/>
              </a:rPr>
              <a:t>Tom </a:t>
            </a:r>
            <a:r>
              <a:rPr lang="en-US" sz="3200" dirty="0">
                <a:latin typeface="+mn-lt"/>
              </a:rPr>
              <a:t>Meagher, </a:t>
            </a:r>
            <a:r>
              <a:rPr lang="en-US" sz="3200" dirty="0" smtClean="0">
                <a:latin typeface="+mn-lt"/>
              </a:rPr>
              <a:t>and Tyler </a:t>
            </a:r>
            <a:r>
              <a:rPr lang="en-US" sz="3200" dirty="0">
                <a:latin typeface="+mn-lt"/>
              </a:rPr>
              <a:t>Reese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--INSTRUCTOR: Prof. Randy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Paffenroth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--02/06/2016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85720" y="1571612"/>
            <a:ext cx="857256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271064"/>
          </a:xfrm>
        </p:spPr>
        <p:txBody>
          <a:bodyPr/>
          <a:lstStyle/>
          <a:p>
            <a:r>
              <a:rPr lang="en-US" dirty="0" smtClean="0"/>
              <a:t>Results 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500833"/>
            <a:ext cx="2133600" cy="220641"/>
          </a:xfrm>
        </p:spPr>
        <p:txBody>
          <a:bodyPr/>
          <a:lstStyle/>
          <a:p>
            <a:pPr>
              <a:defRPr/>
            </a:pPr>
            <a:fld id="{8EABFF15-C79B-45D6-8AA4-030A02753FB6}" type="slidenum">
              <a:rPr lang="es-ES" smtClean="0"/>
              <a:pPr>
                <a:defRPr/>
              </a:pPr>
              <a:t>20</a:t>
            </a:fld>
            <a:endParaRPr lang="es-ES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2051720" y="5229200"/>
            <a:ext cx="4572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Figure 3.1: Common Twitter followers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C:\Users\Tyler\Documents\Grad School\WPI\DS501\vennd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124744"/>
            <a:ext cx="5832648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667500"/>
            <a:ext cx="762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500833"/>
            <a:ext cx="2133600" cy="220641"/>
          </a:xfrm>
        </p:spPr>
        <p:txBody>
          <a:bodyPr/>
          <a:lstStyle/>
          <a:p>
            <a:pPr>
              <a:defRPr/>
            </a:pPr>
            <a:fld id="{8EABFF15-C79B-45D6-8AA4-030A02753FB6}" type="slidenum">
              <a:rPr lang="es-ES" smtClean="0"/>
              <a:pPr>
                <a:defRPr/>
              </a:pPr>
              <a:t>21</a:t>
            </a:fld>
            <a:endParaRPr lang="es-ES" dirty="0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667500"/>
            <a:ext cx="762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7544" y="1700808"/>
          <a:ext cx="8280919" cy="3232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40160"/>
                <a:gridCol w="1750652"/>
                <a:gridCol w="2462505"/>
                <a:gridCol w="2627602"/>
              </a:tblGrid>
              <a:tr h="7020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/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400" u="none" strike="noStrike" dirty="0"/>
                        <a:t>Total </a:t>
                      </a:r>
                      <a:r>
                        <a:rPr lang="en-US" sz="2400" u="none" strike="noStrike" dirty="0" smtClean="0"/>
                        <a:t>No. </a:t>
                      </a:r>
                      <a:r>
                        <a:rPr lang="en-US" sz="2400" u="none" strike="noStrike" dirty="0"/>
                        <a:t>of Tweets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400" u="none" strike="noStrike" dirty="0"/>
                        <a:t>Average Tweets per 2.5 </a:t>
                      </a:r>
                      <a:r>
                        <a:rPr lang="en-US" sz="2400" u="none" strike="noStrike" dirty="0" err="1" smtClean="0"/>
                        <a:t>mins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400" u="none" strike="noStrike" dirty="0"/>
                        <a:t>Average Tweets per </a:t>
                      </a:r>
                      <a:r>
                        <a:rPr lang="en-US" sz="2400" u="none" strike="noStrike" dirty="0" smtClean="0"/>
                        <a:t>min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02078">
                <a:tc>
                  <a:txBody>
                    <a:bodyPr/>
                    <a:lstStyle/>
                    <a:p>
                      <a:pPr algn="ctr" rtl="0" fontAlgn="t">
                        <a:lnSpc>
                          <a:spcPct val="200000"/>
                        </a:lnSpc>
                      </a:pPr>
                      <a:r>
                        <a:rPr lang="en-US" sz="2400" u="none" strike="noStrike" dirty="0"/>
                        <a:t> “Broncos</a:t>
                      </a:r>
                      <a:r>
                        <a:rPr lang="en-US" sz="2400" u="none" strike="noStrike" dirty="0" smtClean="0"/>
                        <a:t>”</a:t>
                      </a:r>
                    </a:p>
                    <a:p>
                      <a:pPr algn="ctr" rtl="0" fontAlgn="t">
                        <a:lnSpc>
                          <a:spcPct val="100000"/>
                        </a:lnSpc>
                      </a:pPr>
                      <a:r>
                        <a:rPr lang="en-US" sz="2400" u="none" strike="noStrike" dirty="0" smtClean="0"/>
                        <a:t>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2400" u="none" strike="noStrike" dirty="0"/>
                        <a:t>1,671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2400" u="none" strike="noStrike" dirty="0"/>
                        <a:t>334.2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2400" u="none" strike="noStrike" dirty="0"/>
                        <a:t>133.68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404156">
                <a:tc>
                  <a:txBody>
                    <a:bodyPr/>
                    <a:lstStyle/>
                    <a:p>
                      <a:pPr algn="ctr" rtl="0" fontAlgn="t">
                        <a:lnSpc>
                          <a:spcPct val="200000"/>
                        </a:lnSpc>
                      </a:pPr>
                      <a:r>
                        <a:rPr lang="en-US" sz="2400" u="none" strike="noStrike" dirty="0" smtClean="0"/>
                        <a:t>“Panthers</a:t>
                      </a:r>
                      <a:r>
                        <a:rPr lang="en-US" sz="2400" u="none" strike="noStrike" dirty="0"/>
                        <a:t>”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200000"/>
                        </a:lnSpc>
                      </a:pPr>
                      <a:r>
                        <a:rPr lang="en-US" sz="2400" u="none" strike="noStrike" dirty="0"/>
                        <a:t>1,489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200000"/>
                        </a:lnSpc>
                      </a:pPr>
                      <a:r>
                        <a:rPr lang="en-US" sz="2400" u="none" strike="noStrike" dirty="0"/>
                        <a:t>297.8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200000"/>
                        </a:lnSpc>
                      </a:pPr>
                      <a:r>
                        <a:rPr lang="en-US" sz="2400" u="none" strike="noStrike" dirty="0"/>
                        <a:t>119.12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/>
          <a:lstStyle/>
          <a:p>
            <a:r>
              <a:rPr lang="en-US" dirty="0" smtClean="0"/>
              <a:t>Results 2.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ABFF15-C79B-45D6-8AA4-030A02753FB6}" type="slidenum">
              <a:rPr lang="es-ES" smtClean="0"/>
              <a:pPr>
                <a:defRPr/>
              </a:pPr>
              <a:t>22</a:t>
            </a:fld>
            <a:endParaRPr lang="es-E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83568" y="1268760"/>
          <a:ext cx="7643866" cy="3786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ABFF15-C79B-45D6-8AA4-030A02753FB6}" type="slidenum">
              <a:rPr lang="es-ES" smtClean="0"/>
              <a:pPr>
                <a:defRPr/>
              </a:pPr>
              <a:t>23</a:t>
            </a:fld>
            <a:endParaRPr lang="es-ES"/>
          </a:p>
        </p:txBody>
      </p:sp>
      <p:graphicFrame>
        <p:nvGraphicFramePr>
          <p:cNvPr id="6" name="Chart 5"/>
          <p:cNvGraphicFramePr/>
          <p:nvPr/>
        </p:nvGraphicFramePr>
        <p:xfrm>
          <a:off x="1259632" y="1196752"/>
          <a:ext cx="6840760" cy="4251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012974"/>
          </a:xfrm>
        </p:spPr>
        <p:txBody>
          <a:bodyPr/>
          <a:lstStyle/>
          <a:p>
            <a:r>
              <a:rPr lang="en-US" dirty="0" smtClean="0"/>
              <a:t>Results 2.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500833"/>
            <a:ext cx="2133600" cy="220641"/>
          </a:xfrm>
        </p:spPr>
        <p:txBody>
          <a:bodyPr/>
          <a:lstStyle/>
          <a:p>
            <a:pPr>
              <a:defRPr/>
            </a:pPr>
            <a:fld id="{8EABFF15-C79B-45D6-8AA4-030A02753FB6}" type="slidenum">
              <a:rPr lang="es-ES" smtClean="0"/>
              <a:pPr>
                <a:defRPr/>
              </a:pPr>
              <a:t>24</a:t>
            </a:fld>
            <a:endParaRPr lang="es-ES" dirty="0"/>
          </a:p>
        </p:txBody>
      </p:sp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667500"/>
            <a:ext cx="762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396825" y="2505670"/>
            <a:ext cx="4339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solidFill>
                  <a:srgbClr val="0070C0"/>
                </a:solidFill>
              </a:rPr>
              <a:t>Conclusions</a:t>
            </a:r>
          </a:p>
        </p:txBody>
      </p:sp>
    </p:spTree>
    <p:extLst>
      <p:ext uri="{BB962C8B-B14F-4D97-AF65-F5344CB8AC3E}">
        <p14:creationId xmlns="" xmlns:p14="http://schemas.microsoft.com/office/powerpoint/2010/main" val="168013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4525963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sz="2800" dirty="0" smtClean="0"/>
              <a:t>The majority of the most dedicated football fans may not choose Twitter to </a:t>
            </a:r>
            <a:r>
              <a:rPr lang="en-US" altLang="zh-CN" sz="2800" dirty="0" smtClean="0"/>
              <a:t>share opinion</a:t>
            </a:r>
          </a:p>
          <a:p>
            <a:pPr>
              <a:lnSpc>
                <a:spcPct val="114000"/>
              </a:lnSpc>
            </a:pPr>
            <a:r>
              <a:rPr lang="en-US" sz="2800" dirty="0" smtClean="0"/>
              <a:t>The fans of Patriots may not follow the Twitter account, while the account has “general” fans</a:t>
            </a:r>
          </a:p>
          <a:p>
            <a:pPr>
              <a:lnSpc>
                <a:spcPct val="114000"/>
              </a:lnSpc>
            </a:pPr>
            <a:r>
              <a:rPr lang="en-US" sz="2800" dirty="0" smtClean="0"/>
              <a:t>Geo-search on greater Boston area may not represent the national Patriots fans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500833"/>
            <a:ext cx="2133600" cy="220641"/>
          </a:xfrm>
        </p:spPr>
        <p:txBody>
          <a:bodyPr/>
          <a:lstStyle/>
          <a:p>
            <a:pPr>
              <a:defRPr/>
            </a:pPr>
            <a:fld id="{8EABFF15-C79B-45D6-8AA4-030A02753FB6}" type="slidenum">
              <a:rPr lang="es-ES" smtClean="0"/>
              <a:pPr>
                <a:defRPr/>
              </a:pPr>
              <a:t>25</a:t>
            </a:fld>
            <a:endParaRPr lang="es-ES" dirty="0"/>
          </a:p>
        </p:txBody>
      </p:sp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V="1">
            <a:off x="0" y="6596060"/>
            <a:ext cx="762000" cy="26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effective popular words don’t reveal definitive attitudes </a:t>
            </a:r>
            <a:r>
              <a:rPr lang="en-US" altLang="zh-CN" sz="2800" dirty="0" smtClean="0"/>
              <a:t>towards Patriots</a:t>
            </a:r>
          </a:p>
          <a:p>
            <a:endParaRPr lang="en-US" sz="2800" dirty="0" smtClean="0"/>
          </a:p>
          <a:p>
            <a:r>
              <a:rPr lang="en-US" sz="2800" dirty="0" smtClean="0"/>
              <a:t>Patriots fans in greater Boston area are more interested in the Denver Broncos over the Carolina Panthers in Super Bowl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500833"/>
            <a:ext cx="2133600" cy="220641"/>
          </a:xfrm>
        </p:spPr>
        <p:txBody>
          <a:bodyPr/>
          <a:lstStyle/>
          <a:p>
            <a:pPr>
              <a:defRPr/>
            </a:pPr>
            <a:fld id="{8EABFF15-C79B-45D6-8AA4-030A02753FB6}" type="slidenum">
              <a:rPr lang="es-ES" smtClean="0"/>
              <a:pPr>
                <a:defRPr/>
              </a:pPr>
              <a:t>26</a:t>
            </a:fld>
            <a:endParaRPr lang="es-ES" dirty="0"/>
          </a:p>
        </p:txBody>
      </p:sp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V="1">
            <a:off x="0" y="6596060"/>
            <a:ext cx="762000" cy="26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i="1" dirty="0" smtClean="0"/>
              <a:t>Reference</a:t>
            </a:r>
            <a:endParaRPr lang="en-US" sz="4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4525963"/>
          </a:xfrm>
        </p:spPr>
        <p:txBody>
          <a:bodyPr/>
          <a:lstStyle/>
          <a:p>
            <a:r>
              <a:rPr lang="en-US" sz="2400" i="1" dirty="0" smtClean="0"/>
              <a:t>Python for Data </a:t>
            </a:r>
            <a:r>
              <a:rPr lang="en-US" sz="2400" i="1" dirty="0" err="1" smtClean="0"/>
              <a:t>analysis_O’Reilly</a:t>
            </a:r>
            <a:endParaRPr lang="en-US" sz="2400" i="1" dirty="0" smtClean="0"/>
          </a:p>
          <a:p>
            <a:r>
              <a:rPr lang="en-US" sz="2400" i="1" dirty="0" smtClean="0"/>
              <a:t>Mining the Social Web 2</a:t>
            </a:r>
            <a:r>
              <a:rPr lang="en-US" sz="2400" i="1" baseline="30000" dirty="0" smtClean="0"/>
              <a:t>nd</a:t>
            </a:r>
            <a:r>
              <a:rPr lang="en-US" sz="2400" i="1" dirty="0" smtClean="0"/>
              <a:t> version _O’Reilly</a:t>
            </a:r>
          </a:p>
          <a:p>
            <a:r>
              <a:rPr lang="en-US" sz="2400" i="1" dirty="0" smtClean="0"/>
              <a:t>http://profootballtalk.nbcsports.com/2016/01/24/tom-brady-it-was-a-tough-day/</a:t>
            </a:r>
            <a:endParaRPr 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500833"/>
            <a:ext cx="2133600" cy="220641"/>
          </a:xfrm>
        </p:spPr>
        <p:txBody>
          <a:bodyPr/>
          <a:lstStyle/>
          <a:p>
            <a:pPr>
              <a:defRPr/>
            </a:pPr>
            <a:fld id="{8EABFF15-C79B-45D6-8AA4-030A02753FB6}" type="slidenum">
              <a:rPr lang="es-ES" smtClean="0"/>
              <a:pPr>
                <a:defRPr/>
              </a:pPr>
              <a:t>27</a:t>
            </a:fld>
            <a:endParaRPr lang="es-ES" dirty="0"/>
          </a:p>
        </p:txBody>
      </p:sp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V="1">
            <a:off x="0" y="6596060"/>
            <a:ext cx="762000" cy="26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667500"/>
            <a:ext cx="762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713540" y="4149080"/>
            <a:ext cx="567334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 smtClean="0">
                <a:ln/>
                <a:solidFill>
                  <a:schemeClr val="accent4"/>
                </a:solidFill>
              </a:rPr>
              <a:t>Thanks &amp; Question?</a:t>
            </a:r>
            <a:endParaRPr lang="en-US" sz="4400" b="1" dirty="0">
              <a:ln/>
              <a:solidFill>
                <a:schemeClr val="accent4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63247" y="854951"/>
            <a:ext cx="477393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 smtClean="0">
                <a:ln/>
                <a:solidFill>
                  <a:schemeClr val="accent4"/>
                </a:solidFill>
              </a:rPr>
              <a:t>Let’s go Patriots!</a:t>
            </a:r>
            <a:endParaRPr lang="en-US" sz="4400" b="1" dirty="0">
              <a:ln/>
              <a:solidFill>
                <a:schemeClr val="accent4"/>
              </a:solidFill>
            </a:endParaRPr>
          </a:p>
        </p:txBody>
      </p:sp>
      <p:pic>
        <p:nvPicPr>
          <p:cNvPr id="11266" name="Picture 2" descr="http://sd.keepcalm-o-matic.co.uk/i/keep-calm-and-go-pats-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726" y="1824500"/>
            <a:ext cx="1820975" cy="21244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33699" y="6552640"/>
            <a:ext cx="44850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http://www.keepcalm-o-matic.co.uk/p/keep-calm-and-go-pats-5/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500834"/>
            <a:ext cx="2133600" cy="220640"/>
          </a:xfrm>
        </p:spPr>
        <p:txBody>
          <a:bodyPr/>
          <a:lstStyle/>
          <a:p>
            <a:pPr>
              <a:defRPr/>
            </a:pPr>
            <a:fld id="{8EABFF15-C79B-45D6-8AA4-030A02753FB6}" type="slidenum">
              <a:rPr lang="es-ES" smtClean="0"/>
              <a:pPr>
                <a:defRPr/>
              </a:pPr>
              <a:t>3</a:t>
            </a:fld>
            <a:endParaRPr lang="es-ES" dirty="0"/>
          </a:p>
        </p:txBody>
      </p:sp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667500"/>
            <a:ext cx="762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627784" y="2348880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solidFill>
                  <a:srgbClr val="0070C0"/>
                </a:solidFill>
              </a:rPr>
              <a:t>Motivation</a:t>
            </a:r>
          </a:p>
        </p:txBody>
      </p:sp>
    </p:spTree>
    <p:extLst>
      <p:ext uri="{BB962C8B-B14F-4D97-AF65-F5344CB8AC3E}">
        <p14:creationId xmlns="" xmlns:p14="http://schemas.microsoft.com/office/powerpoint/2010/main" val="312763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2123728" y="1853139"/>
            <a:ext cx="4075387" cy="2786082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chemeClr val="tx1"/>
                </a:solidFill>
              </a:rPr>
              <a:t>Jan 24, 2016 , the Patriots lost to the Denver Broncos at 18-20.</a:t>
            </a:r>
          </a:p>
          <a:p>
            <a:pPr eaLnBrk="1" hangingPunct="1"/>
            <a:r>
              <a:rPr lang="en-US" sz="2400" dirty="0" err="1" smtClean="0"/>
              <a:t>Partriots</a:t>
            </a:r>
            <a:r>
              <a:rPr lang="en-US" sz="2400" dirty="0" smtClean="0"/>
              <a:t> were one step away from final </a:t>
            </a:r>
            <a:r>
              <a:rPr lang="en-US" sz="2400" dirty="0" smtClean="0">
                <a:sym typeface="Wingdings" pitchFamily="2" charset="2"/>
              </a:rPr>
              <a:t></a:t>
            </a:r>
            <a:endParaRPr lang="en-US" sz="2400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638925"/>
            <a:ext cx="8572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6519446"/>
            <a:ext cx="110318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16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Patriots</a:t>
            </a:r>
            <a:endParaRPr lang="en-US" sz="16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00833"/>
            <a:ext cx="2133600" cy="220641"/>
          </a:xfrm>
        </p:spPr>
        <p:txBody>
          <a:bodyPr/>
          <a:lstStyle/>
          <a:p>
            <a:pPr>
              <a:defRPr/>
            </a:pPr>
            <a:fld id="{8EABFF15-C79B-45D6-8AA4-030A02753FB6}" type="slidenum">
              <a:rPr lang="es-ES" smtClean="0"/>
              <a:pPr>
                <a:defRPr/>
              </a:pPr>
              <a:t>4</a:t>
            </a:fld>
            <a:endParaRPr lang="es-E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8207" y="1876774"/>
            <a:ext cx="201930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 descr="C:\Users\haleyh\Desktop\stopp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0364" y="3929066"/>
            <a:ext cx="2000264" cy="1643804"/>
          </a:xfrm>
          <a:prstGeom prst="rect">
            <a:avLst/>
          </a:prstGeom>
          <a:noFill/>
        </p:spPr>
      </p:pic>
      <p:pic>
        <p:nvPicPr>
          <p:cNvPr id="15366" name="Picture 6" descr="C:\Users\haleyh\Desktop\Super_Bowl_logo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6464" y="1772816"/>
            <a:ext cx="1714512" cy="2082633"/>
          </a:xfrm>
          <a:prstGeom prst="rect">
            <a:avLst/>
          </a:prstGeom>
          <a:noFill/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357166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We are all Patriots fans!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83577" y="3975447"/>
            <a:ext cx="31685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Quarterback Tom </a:t>
            </a:r>
            <a:r>
              <a:rPr lang="en-US" dirty="0"/>
              <a:t>Brady said </a:t>
            </a:r>
            <a:endParaRPr lang="en-US" dirty="0" smtClean="0"/>
          </a:p>
          <a:p>
            <a:pPr algn="ctr"/>
            <a:r>
              <a:rPr lang="en-US" dirty="0" smtClean="0"/>
              <a:t>“it </a:t>
            </a:r>
            <a:r>
              <a:rPr lang="en-US" dirty="0"/>
              <a:t>was a </a:t>
            </a:r>
            <a:r>
              <a:rPr lang="en-US" dirty="0" smtClean="0"/>
              <a:t>tough </a:t>
            </a:r>
            <a:r>
              <a:rPr lang="en-US" dirty="0"/>
              <a:t>day”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028035"/>
            <a:ext cx="8229600" cy="13681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With our team eliminated, what are we to do during the upcoming the Super Bowl?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500833"/>
            <a:ext cx="2133600" cy="220641"/>
          </a:xfrm>
        </p:spPr>
        <p:txBody>
          <a:bodyPr/>
          <a:lstStyle/>
          <a:p>
            <a:pPr>
              <a:defRPr/>
            </a:pPr>
            <a:fld id="{8EABFF15-C79B-45D6-8AA4-030A02753FB6}" type="slidenum">
              <a:rPr lang="es-ES" smtClean="0"/>
              <a:pPr>
                <a:defRPr/>
              </a:pPr>
              <a:t>5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47531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628800"/>
            <a:ext cx="8229600" cy="201622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are not alone!</a:t>
            </a:r>
          </a:p>
          <a:p>
            <a:r>
              <a:rPr lang="en-US" dirty="0" smtClean="0"/>
              <a:t>There are lots of Patriots fans!</a:t>
            </a:r>
          </a:p>
          <a:p>
            <a:r>
              <a:rPr lang="en-US" dirty="0" smtClean="0"/>
              <a:t>How are they reacting post-elimination?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500833"/>
            <a:ext cx="2133600" cy="220641"/>
          </a:xfrm>
        </p:spPr>
        <p:txBody>
          <a:bodyPr/>
          <a:lstStyle/>
          <a:p>
            <a:pPr>
              <a:defRPr/>
            </a:pPr>
            <a:fld id="{8EABFF15-C79B-45D6-8AA4-030A02753FB6}" type="slidenum">
              <a:rPr lang="es-ES" smtClean="0"/>
              <a:pPr>
                <a:defRPr/>
              </a:pPr>
              <a:t>6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126208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Pre-Super Bowl sentiments surrounding the Patriots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500834"/>
            <a:ext cx="2133600" cy="220640"/>
          </a:xfrm>
        </p:spPr>
        <p:txBody>
          <a:bodyPr/>
          <a:lstStyle/>
          <a:p>
            <a:pPr>
              <a:defRPr/>
            </a:pPr>
            <a:fld id="{8EABFF15-C79B-45D6-8AA4-030A02753FB6}" type="slidenum">
              <a:rPr lang="es-ES" smtClean="0"/>
              <a:pPr>
                <a:defRPr/>
              </a:pPr>
              <a:t>7</a:t>
            </a:fld>
            <a:endParaRPr lang="es-ES" dirty="0"/>
          </a:p>
        </p:txBody>
      </p:sp>
      <p:sp>
        <p:nvSpPr>
          <p:cNvPr id="5" name="圆角矩形 34"/>
          <p:cNvSpPr/>
          <p:nvPr/>
        </p:nvSpPr>
        <p:spPr>
          <a:xfrm>
            <a:off x="571475" y="1367101"/>
            <a:ext cx="3230882" cy="722349"/>
          </a:xfrm>
          <a:prstGeom prst="roundRect">
            <a:avLst/>
          </a:prstGeom>
          <a:gradFill flip="none" rotWithShape="1">
            <a:gsLst>
              <a:gs pos="15000">
                <a:srgbClr val="00A8FA"/>
              </a:gs>
              <a:gs pos="80000">
                <a:srgbClr val="0058B3"/>
              </a:gs>
            </a:gsLst>
            <a:lin ang="13500000" scaled="1"/>
            <a:tileRect/>
          </a:gra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glow" dir="t"/>
          </a:scene3d>
          <a:sp3d contourW="12700" prstMaterial="plastic">
            <a:bevelT w="69850" h="95250" prst="convex"/>
            <a:contourClr>
              <a:schemeClr val="tx2">
                <a:lumMod val="60000"/>
                <a:lumOff val="40000"/>
              </a:schemeClr>
            </a:contourClr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9BD3E5"/>
              </a:solidFill>
            </a:endParaRPr>
          </a:p>
        </p:txBody>
      </p:sp>
      <p:sp>
        <p:nvSpPr>
          <p:cNvPr id="6" name="圆角矩形 52"/>
          <p:cNvSpPr/>
          <p:nvPr/>
        </p:nvSpPr>
        <p:spPr>
          <a:xfrm>
            <a:off x="571474" y="2724502"/>
            <a:ext cx="3231095" cy="722726"/>
          </a:xfrm>
          <a:prstGeom prst="roundRect">
            <a:avLst/>
          </a:prstGeom>
          <a:gradFill flip="none" rotWithShape="1">
            <a:gsLst>
              <a:gs pos="15000">
                <a:srgbClr val="F8D502"/>
              </a:gs>
              <a:gs pos="80000">
                <a:srgbClr val="F57500"/>
              </a:gs>
            </a:gsLst>
            <a:lin ang="13500000" scaled="1"/>
            <a:tileRect/>
          </a:gra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glow" dir="t"/>
          </a:scene3d>
          <a:sp3d contourW="12700">
            <a:bevelT w="63500" h="88900" prst="convex"/>
            <a:bevelB w="0" h="0"/>
            <a:contourClr>
              <a:srgbClr val="DF5E0F"/>
            </a:contourClr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9BD3E5"/>
              </a:solidFill>
            </a:endParaRPr>
          </a:p>
        </p:txBody>
      </p:sp>
      <p:sp>
        <p:nvSpPr>
          <p:cNvPr id="7" name="圆角矩形 53"/>
          <p:cNvSpPr/>
          <p:nvPr/>
        </p:nvSpPr>
        <p:spPr>
          <a:xfrm>
            <a:off x="584917" y="4143380"/>
            <a:ext cx="3272703" cy="754356"/>
          </a:xfrm>
          <a:prstGeom prst="roundRect">
            <a:avLst/>
          </a:prstGeom>
          <a:gradFill flip="none" rotWithShape="1">
            <a:gsLst>
              <a:gs pos="15000">
                <a:srgbClr val="F03530"/>
              </a:gs>
              <a:gs pos="80000">
                <a:srgbClr val="870303"/>
              </a:gs>
            </a:gsLst>
            <a:lin ang="13500000" scaled="1"/>
            <a:tileRect/>
          </a:gra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glow" dir="t"/>
          </a:scene3d>
          <a:sp3d extrusionH="50800" contourW="12700" prstMaterial="plastic">
            <a:bevelT w="63500" h="88900" prst="convex"/>
            <a:extrusionClr>
              <a:srgbClr val="C00000"/>
            </a:extrusionClr>
            <a:contourClr>
              <a:srgbClr val="A3201D"/>
            </a:contourClr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9BD3E5"/>
              </a:solidFill>
            </a:endParaRP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gray">
          <a:xfrm>
            <a:off x="4168368" y="2712729"/>
            <a:ext cx="943096" cy="833884"/>
          </a:xfrm>
          <a:prstGeom prst="rightArrow">
            <a:avLst>
              <a:gd name="adj1" fmla="val 69120"/>
              <a:gd name="adj2" fmla="val 50331"/>
            </a:avLst>
          </a:prstGeom>
          <a:solidFill>
            <a:schemeClr val="bg1">
              <a:alpha val="60000"/>
            </a:schemeClr>
          </a:solidFill>
          <a:ln w="25400">
            <a:solidFill>
              <a:schemeClr val="bg1"/>
            </a:soli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21" descr="23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20282" y="1679846"/>
            <a:ext cx="2737866" cy="2556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Rectangle 1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 rot="19913989">
            <a:off x="4113807" y="3558769"/>
            <a:ext cx="122396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Rectangle 1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 rot="1431305">
            <a:off x="4070479" y="1598993"/>
            <a:ext cx="1193269" cy="951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714350" y="1498547"/>
            <a:ext cx="28180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eaLnBrk="1" hangingPunct="1"/>
            <a:r>
              <a:rPr lang="en-US" sz="2000" b="1" dirty="0" smtClean="0">
                <a:solidFill>
                  <a:schemeClr val="bg1"/>
                </a:solidFill>
              </a:rPr>
              <a:t>Thoughts </a:t>
            </a:r>
            <a:r>
              <a:rPr lang="en-US" sz="2000" b="1" dirty="0">
                <a:solidFill>
                  <a:schemeClr val="bg1"/>
                </a:solidFill>
              </a:rPr>
              <a:t>or attitudes 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5643570" y="2714620"/>
            <a:ext cx="16928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eaLnBrk="1" hangingPunct="1"/>
            <a:r>
              <a:rPr lang="en-US" altLang="zh-CN" b="1" dirty="0" smtClean="0"/>
              <a:t>Patriots fans</a:t>
            </a:r>
            <a:endParaRPr lang="zh-CN" altLang="en-US" b="1" dirty="0"/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704246" y="2855869"/>
            <a:ext cx="2939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n-US" sz="2000" b="1" dirty="0">
                <a:solidFill>
                  <a:schemeClr val="bg1"/>
                </a:solidFill>
              </a:rPr>
              <a:t>W</a:t>
            </a:r>
            <a:r>
              <a:rPr lang="en-US" sz="2000" b="1" dirty="0" smtClean="0">
                <a:solidFill>
                  <a:schemeClr val="bg1"/>
                </a:solidFill>
              </a:rPr>
              <a:t>ho </a:t>
            </a:r>
            <a:r>
              <a:rPr lang="en-US" sz="2000" b="1" dirty="0">
                <a:solidFill>
                  <a:schemeClr val="bg1"/>
                </a:solidFill>
              </a:rPr>
              <a:t>are likely to </a:t>
            </a:r>
            <a:r>
              <a:rPr lang="en-US" sz="2000" b="1" dirty="0" smtClean="0">
                <a:solidFill>
                  <a:schemeClr val="bg1"/>
                </a:solidFill>
              </a:rPr>
              <a:t>be?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642910" y="4286256"/>
            <a:ext cx="29040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eaLnBrk="1" hangingPunct="1"/>
            <a:r>
              <a:rPr lang="en-US" altLang="zh-CN" b="1" dirty="0" smtClean="0">
                <a:solidFill>
                  <a:schemeClr val="bg1"/>
                </a:solidFill>
              </a:rPr>
              <a:t>Broncos vs. Panthers?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619875"/>
            <a:ext cx="11811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80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Twitter API</a:t>
            </a:r>
          </a:p>
          <a:p>
            <a:pPr lvl="1"/>
            <a:r>
              <a:rPr lang="en-US" dirty="0" smtClean="0"/>
              <a:t>Widely-used social platform</a:t>
            </a:r>
          </a:p>
          <a:p>
            <a:pPr lvl="1"/>
            <a:r>
              <a:rPr lang="en-US" dirty="0" smtClean="0"/>
              <a:t>Lots of Data available</a:t>
            </a:r>
          </a:p>
          <a:p>
            <a:pPr lvl="1"/>
            <a:r>
              <a:rPr lang="en-US" dirty="0" smtClean="0"/>
              <a:t>Allowed for collection in the days leading up to the Super Bowl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500833"/>
            <a:ext cx="2133600" cy="220641"/>
          </a:xfrm>
        </p:spPr>
        <p:txBody>
          <a:bodyPr/>
          <a:lstStyle/>
          <a:p>
            <a:pPr>
              <a:defRPr/>
            </a:pPr>
            <a:fld id="{8EABFF15-C79B-45D6-8AA4-030A02753FB6}" type="slidenum">
              <a:rPr lang="es-ES" smtClean="0"/>
              <a:pPr>
                <a:defRPr/>
              </a:pPr>
              <a:t>8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62433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500833"/>
            <a:ext cx="2133600" cy="220641"/>
          </a:xfrm>
        </p:spPr>
        <p:txBody>
          <a:bodyPr/>
          <a:lstStyle/>
          <a:p>
            <a:pPr>
              <a:defRPr/>
            </a:pPr>
            <a:fld id="{8EABFF15-C79B-45D6-8AA4-030A02753FB6}" type="slidenum">
              <a:rPr lang="es-ES" smtClean="0"/>
              <a:pPr>
                <a:defRPr/>
              </a:pPr>
              <a:t>9</a:t>
            </a:fld>
            <a:endParaRPr lang="es-ES" dirty="0"/>
          </a:p>
        </p:txBody>
      </p:sp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667500"/>
            <a:ext cx="762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575299" y="1425550"/>
            <a:ext cx="3993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solidFill>
                  <a:srgbClr val="0070C0"/>
                </a:solidFill>
              </a:rPr>
              <a:t>Question 1: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37780" y="2529183"/>
            <a:ext cx="646843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What are current thoughts or </a:t>
            </a:r>
          </a:p>
          <a:p>
            <a:pPr algn="ctr"/>
            <a:r>
              <a:rPr lang="en-US" sz="3200" dirty="0" smtClean="0"/>
              <a:t>attitudes surrounding the patriots?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 smtClean="0"/>
              <a:t>(Is everyone as sad as us?)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262728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15697</TotalTime>
  <Words>900</Words>
  <Application>Microsoft Office PowerPoint</Application>
  <PresentationFormat>全屏显示(4:3)</PresentationFormat>
  <Paragraphs>252</Paragraphs>
  <Slides>28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Diseño predeterminado</vt:lpstr>
      <vt:lpstr>NEW ENGLAND PATRIOTS</vt:lpstr>
      <vt:lpstr>Whatever Shall We Do?</vt:lpstr>
      <vt:lpstr>幻灯片 3</vt:lpstr>
      <vt:lpstr>We are all Patriots fans!</vt:lpstr>
      <vt:lpstr>幻灯片 5</vt:lpstr>
      <vt:lpstr>幻灯片 6</vt:lpstr>
      <vt:lpstr>Pre-Super Bowl sentiments surrounding the Patriots</vt:lpstr>
      <vt:lpstr>Data Source</vt:lpstr>
      <vt:lpstr>幻灯片 9</vt:lpstr>
      <vt:lpstr>Data</vt:lpstr>
      <vt:lpstr>Results</vt:lpstr>
      <vt:lpstr>Results</vt:lpstr>
      <vt:lpstr>Results (cont.)</vt:lpstr>
      <vt:lpstr>Results (cont.)</vt:lpstr>
      <vt:lpstr>幻灯片 15</vt:lpstr>
      <vt:lpstr>Data</vt:lpstr>
      <vt:lpstr>Results</vt:lpstr>
      <vt:lpstr>幻灯片 18</vt:lpstr>
      <vt:lpstr>Data</vt:lpstr>
      <vt:lpstr>Results 1.</vt:lpstr>
      <vt:lpstr>Results 2.</vt:lpstr>
      <vt:lpstr>Results 2.</vt:lpstr>
      <vt:lpstr>Results 2.</vt:lpstr>
      <vt:lpstr>幻灯片 24</vt:lpstr>
      <vt:lpstr>Data limitations</vt:lpstr>
      <vt:lpstr>Conclusions</vt:lpstr>
      <vt:lpstr>Reference</vt:lpstr>
      <vt:lpstr>幻灯片 28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Eric</cp:lastModifiedBy>
  <cp:revision>821</cp:revision>
  <dcterms:created xsi:type="dcterms:W3CDTF">2010-05-23T14:28:12Z</dcterms:created>
  <dcterms:modified xsi:type="dcterms:W3CDTF">2016-02-09T00:36:47Z</dcterms:modified>
</cp:coreProperties>
</file>