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87" r:id="rId5"/>
    <p:sldId id="288" r:id="rId6"/>
    <p:sldId id="259" r:id="rId7"/>
    <p:sldId id="260" r:id="rId8"/>
    <p:sldId id="290" r:id="rId9"/>
    <p:sldId id="261" r:id="rId10"/>
    <p:sldId id="262" r:id="rId11"/>
    <p:sldId id="263" r:id="rId12"/>
    <p:sldId id="291" r:id="rId13"/>
    <p:sldId id="264" r:id="rId14"/>
    <p:sldId id="265" r:id="rId15"/>
    <p:sldId id="266" r:id="rId16"/>
    <p:sldId id="292" r:id="rId17"/>
    <p:sldId id="267" r:id="rId18"/>
    <p:sldId id="268" r:id="rId19"/>
    <p:sldId id="269" r:id="rId20"/>
    <p:sldId id="293" r:id="rId21"/>
    <p:sldId id="294" r:id="rId22"/>
    <p:sldId id="270" r:id="rId23"/>
    <p:sldId id="295" r:id="rId24"/>
    <p:sldId id="271" r:id="rId25"/>
    <p:sldId id="272" r:id="rId26"/>
    <p:sldId id="296" r:id="rId27"/>
    <p:sldId id="297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98" r:id="rId38"/>
    <p:sldId id="282" r:id="rId39"/>
    <p:sldId id="283" r:id="rId40"/>
    <p:sldId id="284" r:id="rId41"/>
    <p:sldId id="285" r:id="rId42"/>
    <p:sldId id="286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2794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Extends far beyond maintaining personal social relationships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Netflix® acquires new customers every 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time a new member logs-in for the first time, Netflix® must recommend a movie to that new user based solely on login demographic information. Positive first experience vital in maintaining and growing a satisfied subscriber-base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Extends far beyond maintaining personal social relationships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Netflix® acquires new customers every 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time a new member logs-in for the first time, Netflix® must recommend a movie to that new user based solely on login demographic information. Positive first experience vital in maintaining and growing a satisfied subscriber-base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Seen any good movies lately?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Understanding Film Preferences for Recommendations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Solely on Background Information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Analyze Basic Statistics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3"/>
          <p:cNvSpPr txBox="1">
            <a:spLocks noGrp="1"/>
          </p:cNvSpPr>
          <p:nvPr>
            <p:ph type="title"/>
          </p:nvPr>
        </p:nvSpPr>
        <p:spPr>
          <a:xfrm>
            <a:off x="381000" y="2438400"/>
            <a:ext cx="8520599" cy="10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Conjecture: </a:t>
            </a: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older a person gets, the more difficult they are to please.</a:t>
            </a:r>
          </a:p>
        </p:txBody>
      </p:sp>
      <p:sp>
        <p:nvSpPr>
          <p:cNvPr id="5" name="Shape 123"/>
          <p:cNvSpPr txBox="1">
            <a:spLocks/>
          </p:cNvSpPr>
          <p:nvPr/>
        </p:nvSpPr>
        <p:spPr>
          <a:xfrm>
            <a:off x="304800" y="6096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Before we even recommend a movie, our success or failure could depend on the inherent </a:t>
            </a:r>
            <a:r>
              <a:rPr lang="en" sz="2800" i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happiness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level in various groups of people.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23"/>
          <p:cNvSpPr txBox="1">
            <a:spLocks/>
          </p:cNvSpPr>
          <p:nvPr/>
        </p:nvSpPr>
        <p:spPr>
          <a:xfrm>
            <a:off x="304800" y="39624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50E14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Method: </a:t>
            </a: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We consider the percent of</a:t>
            </a:r>
            <a:r>
              <a:rPr kumimoji="0" lang="en" sz="2800" b="0" i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each </a:t>
            </a:r>
            <a:r>
              <a:rPr kumimoji="0" lang="en" sz="2800" b="0" i="1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type</a:t>
            </a:r>
            <a:r>
              <a:rPr kumimoji="0" lang="en" sz="2800" b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of rating (1-5) given by each age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23"/>
          <p:cNvSpPr txBox="1">
            <a:spLocks/>
          </p:cNvSpPr>
          <p:nvPr/>
        </p:nvSpPr>
        <p:spPr>
          <a:xfrm>
            <a:off x="914400" y="49530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Mean</a:t>
            </a:r>
            <a:r>
              <a:rPr kumimoji="0" lang="en" sz="2000" b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ratings are not representative</a:t>
            </a:r>
          </a:p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 i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</a:t>
            </a:r>
            <a:r>
              <a:rPr lang="en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ratings of each type are disproportionate based on viewership</a:t>
            </a:r>
            <a:endParaRPr kumimoji="0" lang="en" sz="2000" b="0" u="none" strike="noStrike" kern="0" cap="none" spc="0" normalizeH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124"/>
          <p:cNvSpPr txBox="1"/>
          <p:nvPr/>
        </p:nvSpPr>
        <p:spPr>
          <a:xfrm>
            <a:off x="76200" y="6385800"/>
            <a:ext cx="41148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Analyze 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Basic Statistics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78"/>
            <a:ext cx="8520599" cy="10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6200" y="6385800"/>
            <a:ext cx="41148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Analyze 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Basic Statistics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" y="2147887"/>
            <a:ext cx="42195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525" y="2286000"/>
            <a:ext cx="40100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False.  In fact, the data supports the </a:t>
            </a:r>
            <a:r>
              <a:rPr lang="en" sz="2400" u="sng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opposite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conjecture: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Older people are: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more likely than younger people to give a rating of 5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less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likely to give a rating of 1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Therefore our data supports that people become easier to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please as they get older!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124"/>
          <p:cNvSpPr txBox="1"/>
          <p:nvPr/>
        </p:nvSpPr>
        <p:spPr>
          <a:xfrm>
            <a:off x="76200" y="6385800"/>
            <a:ext cx="41148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1. Analyze 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Basic Statistics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6670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Expand Our Investigation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Histograms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3"/>
          <p:cNvSpPr txBox="1">
            <a:spLocks/>
          </p:cNvSpPr>
          <p:nvPr/>
        </p:nvSpPr>
        <p:spPr>
          <a:xfrm>
            <a:off x="304800" y="3810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Due to bias in sample means, we consider cumulative data, in the form of histograms.</a:t>
            </a:r>
            <a:endParaRPr kumimoji="0" lang="en" sz="2800" b="0" u="none" strike="noStrike" kern="0" cap="none" spc="0" normalizeH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145"/>
          <p:cNvSpPr txBox="1">
            <a:spLocks noGrp="1"/>
          </p:cNvSpPr>
          <p:nvPr>
            <p:ph type="title"/>
          </p:nvPr>
        </p:nvSpPr>
        <p:spPr>
          <a:xfrm>
            <a:off x="304800" y="1981200"/>
            <a:ext cx="8520599" cy="144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Conjecture: </a:t>
            </a:r>
            <a:r>
              <a:rPr lang="en" sz="28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distribution of all ratings of older movies is less normally-distributed than that of 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newer </a:t>
            </a:r>
            <a:r>
              <a:rPr lang="en" sz="28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23"/>
          <p:cNvSpPr txBox="1">
            <a:spLocks/>
          </p:cNvSpPr>
          <p:nvPr/>
        </p:nvSpPr>
        <p:spPr>
          <a:xfrm>
            <a:off x="304800" y="39624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50E14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Method: 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consider distributions as there is a gap in quantity of ratings: new movies rated more frequently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kumimoji="0" lang="en" sz="2800" b="0" u="none" strike="noStrike" kern="0" cap="none" spc="0" normalizeH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23"/>
          <p:cNvSpPr txBox="1">
            <a:spLocks/>
          </p:cNvSpPr>
          <p:nvPr/>
        </p:nvSpPr>
        <p:spPr>
          <a:xfrm>
            <a:off x="1066800" y="5334000"/>
            <a:ext cx="4953000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Extract the Release-Year from the title</a:t>
            </a: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146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Expand Our Investigation to Histograms</a:t>
            </a:r>
          </a:p>
        </p:txBody>
      </p:sp>
      <p:sp>
        <p:nvSpPr>
          <p:cNvPr id="10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593379"/>
            <a:ext cx="8520599" cy="11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 </a:t>
            </a:r>
            <a:b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All ratings of movies made before and after 1960</a:t>
            </a: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Expand Our Investigation to Histograms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87" y="2262187"/>
            <a:ext cx="38671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62" y="2262187"/>
            <a:ext cx="3810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2. Expand Our Investigation to Histograms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18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conjecture is supported by the data.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Older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movies receive disproportionately more high-end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ratings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endParaRPr lang="en" sz="24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>
              <a:lnSpc>
                <a:spcPct val="150000"/>
              </a:lnSpc>
              <a:spcAft>
                <a:spcPts val="0"/>
              </a:spcAft>
              <a:buClr>
                <a:srgbClr val="666666"/>
              </a:buClr>
            </a:pPr>
            <a:r>
              <a:rPr lang="en" sz="24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Hypothesis: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difference arises from a </a:t>
            </a:r>
            <a:r>
              <a:rPr lang="en" sz="2400" i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Nostalgia Factor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  People watch new movies to be entertained.  Older movies are watched to reminisce and reflect.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11700" y="300810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7"/>
          <p:cNvSpPr txBox="1">
            <a:spLocks noGrp="1"/>
          </p:cNvSpPr>
          <p:nvPr>
            <p:ph type="title"/>
          </p:nvPr>
        </p:nvSpPr>
        <p:spPr>
          <a:xfrm>
            <a:off x="304800" y="2590800"/>
            <a:ext cx="8520599" cy="6096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Conjecture: </a:t>
            </a:r>
            <a:r>
              <a:rPr lang="en" sz="28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Genders agree on what is 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“funny”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167"/>
          <p:cNvSpPr txBox="1">
            <a:spLocks/>
          </p:cNvSpPr>
          <p:nvPr/>
        </p:nvSpPr>
        <p:spPr>
          <a:xfrm>
            <a:off x="304800" y="457200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Perhaps the</a:t>
            </a:r>
            <a:r>
              <a:rPr kumimoji="0" lang="en" sz="2800" b="0" i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most basic demographic difference is between men and women. Understanding when they </a:t>
            </a:r>
            <a:r>
              <a:rPr kumimoji="0" lang="en" sz="2800" b="0" u="sng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agree</a:t>
            </a:r>
            <a:r>
              <a:rPr kumimoji="0" lang="en" sz="2800" b="0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can lead to sound advice.</a:t>
            </a:r>
            <a:r>
              <a:rPr kumimoji="0" lang="en" sz="2800" b="0" i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123"/>
          <p:cNvSpPr txBox="1">
            <a:spLocks/>
          </p:cNvSpPr>
          <p:nvPr/>
        </p:nvSpPr>
        <p:spPr>
          <a:xfrm>
            <a:off x="304800" y="3733800"/>
            <a:ext cx="8520599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50E14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Method: 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consider three metrics </a:t>
            </a:r>
            <a:r>
              <a:rPr lang="en" sz="2800" u="sng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 comedy movie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among men and women.</a:t>
            </a:r>
            <a:endParaRPr kumimoji="0" lang="en" sz="2800" b="0" u="none" strike="noStrike" kern="0" cap="none" spc="0" normalizeH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tabLst/>
              <a:defRPr/>
            </a:pPr>
            <a:r>
              <a:rPr lang="en" sz="28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23"/>
          <p:cNvSpPr txBox="1">
            <a:spLocks/>
          </p:cNvSpPr>
          <p:nvPr/>
        </p:nvSpPr>
        <p:spPr>
          <a:xfrm>
            <a:off x="1600200" y="4724400"/>
            <a:ext cx="4953000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2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Average rating</a:t>
            </a:r>
          </a:p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Percent ratings of 5</a:t>
            </a:r>
          </a:p>
          <a:p>
            <a:pPr lvl="1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000" noProof="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Percent ratings of 1 or 2</a:t>
            </a:r>
          </a:p>
        </p:txBody>
      </p:sp>
      <p:sp>
        <p:nvSpPr>
          <p:cNvPr id="8" name="Shape 16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9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lang="en" sz="2800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181"/>
          <p:cNvSpPr txBox="1">
            <a:spLocks/>
          </p:cNvSpPr>
          <p:nvPr/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High</a:t>
            </a:r>
            <a:r>
              <a:rPr kumimoji="0" lang="en" sz="2400" b="0" i="0" u="none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correlation ( &gt; 0.85) in each of these data sets indicates a </a:t>
            </a:r>
            <a:r>
              <a:rPr kumimoji="0" lang="en" sz="2400" b="0" i="0" u="sng" strike="noStrike" kern="0" cap="none" spc="0" normalizeH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linear relationship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Therefore we train linear regression models on 20% of our data, and test on the remaining 80% to examine </a:t>
            </a:r>
            <a:r>
              <a:rPr lang="en" sz="2400" u="sng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predictability</a:t>
            </a:r>
            <a:endParaRPr lang="en" sz="24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16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6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31" y="1204462"/>
            <a:ext cx="37338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3757987"/>
            <a:ext cx="373380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68" y="1204462"/>
            <a:ext cx="35909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6715725" y="4602100"/>
            <a:ext cx="2116500" cy="10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Training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00B27F"/>
                </a:solidFill>
                <a:latin typeface="Lato"/>
                <a:ea typeface="Lato"/>
                <a:cs typeface="Lato"/>
                <a:sym typeface="Lato"/>
              </a:rPr>
              <a:t>Testing data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5898F1"/>
                </a:solidFill>
                <a:latin typeface="Lato"/>
                <a:ea typeface="Lato"/>
                <a:cs typeface="Lato"/>
                <a:sym typeface="Lato"/>
              </a:rPr>
              <a:t>Linear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lang="en" sz="2800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181"/>
          <p:cNvSpPr txBox="1">
            <a:spLocks/>
          </p:cNvSpPr>
          <p:nvPr/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Testing Error:</a:t>
            </a:r>
          </a:p>
          <a:p>
            <a:pPr marL="457200" marR="0" lvl="0" indent="-3810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endParaRPr lang="en" sz="24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7391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sz="2400" b="0" i="0" u="none" strike="noStrike" cap="none" dirty="0" smtClean="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Mean</a:t>
                      </a:r>
                      <a:r>
                        <a:rPr lang="en-US" sz="2400" b="0" i="0" u="none" strike="noStrike" cap="none" baseline="0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Squared Error</a:t>
                      </a:r>
                      <a:endParaRPr lang="en-US" sz="2400" b="0" i="0" u="none" strike="noStrike" cap="none" dirty="0" smtClean="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Percent 5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Percent 1 or 2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 smtClean="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hape 16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8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3. Explore Male Versus Female Ratings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24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520599" cy="39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150000"/>
              </a:lnSpc>
              <a:spcAft>
                <a:spcPts val="0"/>
              </a:spcAft>
              <a:buClr>
                <a:srgbClr val="666666"/>
              </a:buClr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conjecture is supported by the data.  Given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that the </a:t>
            </a:r>
            <a:endParaRPr lang="en" sz="24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average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rating per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comedy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 rating per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comedy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 or 2 rating per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comedy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Are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all reliably (and linearly) predictable between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genders,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Genders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tend to agree on what is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“funny”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/>
          <p:nvPr/>
        </p:nvSpPr>
        <p:spPr>
          <a:xfrm>
            <a:off x="838200" y="12192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Movie subsrciption companies such as Netfix </a:t>
            </a:r>
            <a:r>
              <a:rPr lang="en" sz="3000" dirty="0" smtClean="0">
                <a:solidFill>
                  <a:srgbClr val="666666"/>
                </a:solidFill>
                <a:latin typeface="Times New Roman"/>
                <a:ea typeface="Lato"/>
                <a:cs typeface="Times New Roman"/>
                <a:sym typeface="Lato"/>
              </a:rPr>
              <a:t>® </a:t>
            </a: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acquire new customers every day.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30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They must recommend a first-movie to these customers based solely on their log-in information. </a:t>
            </a:r>
          </a:p>
          <a:p>
            <a:pPr lvl="0" rtl="0">
              <a:spcBef>
                <a:spcPts val="0"/>
              </a:spcBef>
              <a:buNone/>
            </a:pPr>
            <a:endParaRPr lang="en" sz="30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We propose the following question.</a:t>
            </a:r>
            <a:endParaRPr lang="en" sz="3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24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5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26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1"/>
          <p:cNvSpPr txBox="1"/>
          <p:nvPr/>
        </p:nvSpPr>
        <p:spPr>
          <a:xfrm>
            <a:off x="762000" y="1600200"/>
            <a:ext cx="7620000" cy="1219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What genre of Movie should Netflix recommend to a first-time user?</a:t>
            </a:r>
            <a:endParaRPr lang="en" sz="3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91"/>
          <p:cNvSpPr txBox="1"/>
          <p:nvPr/>
        </p:nvSpPr>
        <p:spPr>
          <a:xfrm>
            <a:off x="838200" y="3581400"/>
            <a:ext cx="7467600" cy="266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We focus our analysis on the three most “active” genres: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Comedy, Drama and Adventure</a:t>
            </a:r>
          </a:p>
          <a:p>
            <a:pPr lvl="0" rtl="0">
              <a:spcBef>
                <a:spcPts val="0"/>
              </a:spcBef>
              <a:buNone/>
            </a:pPr>
            <a:endParaRPr lang="en" sz="28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propose three very specific Questions.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24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6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27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2092200" y="1113875"/>
            <a:ext cx="5933400" cy="17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What is the best time to recommend a drama for each gender?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092200" y="2556300"/>
            <a:ext cx="5627700" cy="17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Which occupation is most likely to enjoy a comedy?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092200" y="3998725"/>
            <a:ext cx="5715299" cy="17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What age group watches the most adventure movies?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118400" y="1432175"/>
            <a:ext cx="973800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118400" y="2874600"/>
            <a:ext cx="973800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B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18400" y="4301700"/>
            <a:ext cx="973800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</a:t>
            </a:r>
          </a:p>
        </p:txBody>
      </p:sp>
      <p:sp>
        <p:nvSpPr>
          <p:cNvPr id="8" name="Shape 24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9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28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r="13577"/>
          <a:stretch/>
        </p:blipFill>
        <p:spPr>
          <a:xfrm>
            <a:off x="591612" y="2116125"/>
            <a:ext cx="3868849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r="13577"/>
          <a:stretch/>
        </p:blipFill>
        <p:spPr>
          <a:xfrm>
            <a:off x="4683537" y="2116125"/>
            <a:ext cx="3868849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l="85895" t="5692" b="74502"/>
          <a:stretch/>
        </p:blipFill>
        <p:spPr>
          <a:xfrm>
            <a:off x="7829775" y="4815712"/>
            <a:ext cx="631425" cy="53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A. What is the best time to recommend a drama for each gender?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29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1371600" y="4800600"/>
            <a:ext cx="25908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Dramas Rated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 Hour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1"/>
          <p:cNvSpPr txBox="1"/>
          <p:nvPr/>
        </p:nvSpPr>
        <p:spPr>
          <a:xfrm>
            <a:off x="5334000" y="4800600"/>
            <a:ext cx="25908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Movies Rated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 Hour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873800" y="2477687"/>
            <a:ext cx="5396399" cy="97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Have you seen any movies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 would like to see?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223000" y="1554562"/>
            <a:ext cx="4697999" cy="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Seen any good movies lately?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873800" y="3803712"/>
            <a:ext cx="5396399" cy="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What movies do they </a:t>
            </a:r>
            <a:r>
              <a:rPr lang="en" sz="2400" i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like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873800" y="4726837"/>
            <a:ext cx="5396399" cy="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What movies have they </a:t>
            </a:r>
            <a:r>
              <a:rPr lang="en" sz="2400" i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seen</a:t>
            </a: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cxnSp>
        <p:nvCxnSpPr>
          <p:cNvPr id="69" name="Shape 69"/>
          <p:cNvCxnSpPr>
            <a:stCxn id="67" idx="2"/>
            <a:endCxn id="68" idx="0"/>
          </p:cNvCxnSpPr>
          <p:nvPr/>
        </p:nvCxnSpPr>
        <p:spPr>
          <a:xfrm>
            <a:off x="4571999" y="4380312"/>
            <a:ext cx="0" cy="346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70"/>
          <p:cNvCxnSpPr>
            <a:stCxn id="65" idx="2"/>
            <a:endCxn id="67" idx="0"/>
          </p:cNvCxnSpPr>
          <p:nvPr/>
        </p:nvCxnSpPr>
        <p:spPr>
          <a:xfrm>
            <a:off x="4571999" y="3457187"/>
            <a:ext cx="0" cy="346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6" idx="2"/>
            <a:endCxn id="65" idx="0"/>
          </p:cNvCxnSpPr>
          <p:nvPr/>
        </p:nvCxnSpPr>
        <p:spPr>
          <a:xfrm>
            <a:off x="4571999" y="2131162"/>
            <a:ext cx="0" cy="346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A. What is the best time to recommend a drama for each gender?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0" y="2228850"/>
            <a:ext cx="43815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1"/>
          <p:cNvSpPr txBox="1"/>
          <p:nvPr/>
        </p:nvSpPr>
        <p:spPr>
          <a:xfrm>
            <a:off x="1295400" y="4953000"/>
            <a:ext cx="61722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of Movies Rated per hour that are Dramas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Women show significantly higher interest in Dramas in the evening than in the morning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Men are more interested in morning Drama-viewing compared to women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Further </a:t>
            </a:r>
            <a:r>
              <a:rPr lang="en" sz="2400" b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analysis: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 length, run-time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B. Which occupation is most likely to enjoy a comedy?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95400"/>
            <a:ext cx="36576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371600"/>
            <a:ext cx="38100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91"/>
          <p:cNvSpPr txBox="1"/>
          <p:nvPr/>
        </p:nvSpPr>
        <p:spPr>
          <a:xfrm>
            <a:off x="990600" y="4953000"/>
            <a:ext cx="25908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Average Rating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5257800" y="5029200"/>
            <a:ext cx="32766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 Comedies Rated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B. Which occupation is most likely to enjoy a comedy?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295400"/>
            <a:ext cx="37147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91"/>
          <p:cNvSpPr txBox="1"/>
          <p:nvPr/>
        </p:nvSpPr>
        <p:spPr>
          <a:xfrm>
            <a:off x="1524000" y="4876800"/>
            <a:ext cx="60198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of Movies watched that are Comedies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College students, homemakers, and children all show high interest in comedies compared to other occupations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Further analysis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Greater stratification within the “other” occupation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C. What age group watches the most adventure movies?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r="13194"/>
          <a:stretch/>
        </p:blipFill>
        <p:spPr>
          <a:xfrm>
            <a:off x="457200" y="1447800"/>
            <a:ext cx="393565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 r="14133"/>
          <a:stretch/>
        </p:blipFill>
        <p:spPr>
          <a:xfrm>
            <a:off x="4800600" y="1447800"/>
            <a:ext cx="37130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 l="85895" t="5692" b="74502"/>
          <a:stretch/>
        </p:blipFill>
        <p:spPr>
          <a:xfrm>
            <a:off x="7853550" y="4770800"/>
            <a:ext cx="631425" cy="53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91"/>
          <p:cNvSpPr txBox="1"/>
          <p:nvPr/>
        </p:nvSpPr>
        <p:spPr>
          <a:xfrm>
            <a:off x="762000" y="48006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Total Adventure movies rated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1"/>
          <p:cNvSpPr txBox="1"/>
          <p:nvPr/>
        </p:nvSpPr>
        <p:spPr>
          <a:xfrm>
            <a:off x="4953000" y="4800600"/>
            <a:ext cx="31242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Percent of all movies rated that are Adventure</a:t>
            </a:r>
            <a:endParaRPr lang="en" sz="28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520599" cy="51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Women show a particularly strong interest in Adventure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Nearly half of movies watched by older women were adventure movies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Older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people are more interested in adventure movies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than younger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individuals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Lato"/>
            </a:pPr>
            <a:r>
              <a:rPr lang="en" sz="24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Further </a:t>
            </a:r>
            <a:r>
              <a:rPr lang="en" sz="2400" b="1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analysis: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Greater representation among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women, finer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age-group segmentation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8832300" cy="51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People rarely conform to all demographic trends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Unwise to “bet-the-farm” recommending a single genre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Instead determine multiple genres (4 or 5) that each individual is likely to show interest in, and offer a first-time </a:t>
            </a:r>
            <a:r>
              <a:rPr lang="en" sz="2400" u="sng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selection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of genres</a:t>
            </a:r>
          </a:p>
          <a:p>
            <a:pPr marL="457200" indent="-381000">
              <a:lnSpc>
                <a:spcPct val="150000"/>
              </a:lnSpc>
              <a:buClr>
                <a:srgbClr val="666666"/>
              </a:buClr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Each question above suggests good choices to include in such a selection</a:t>
            </a:r>
          </a:p>
          <a:p>
            <a:pPr marL="457200" indent="-381000">
              <a:lnSpc>
                <a:spcPct val="150000"/>
              </a:lnSpc>
              <a:buClr>
                <a:srgbClr val="666666"/>
              </a:buClr>
              <a:buFont typeface="Arial" pitchFamily="34" charset="0"/>
              <a:buChar char="•"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 “first-time” recommendation silver bullet given the data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2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Overall Conclusions</a:t>
            </a:r>
            <a:endParaRPr lang="en" sz="2600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135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37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263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4. Relate to Business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 Limitations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Data Limitations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All movies released before 2000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Under representation (rating-response) bias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i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Only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6k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users submit </a:t>
            </a: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ratings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All from United States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Sampling bias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3:1 male to female </a:t>
            </a: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ratio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Data Limitations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2000" dirty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 txBox="1"/>
          <p:nvPr/>
        </p:nvSpPr>
        <p:spPr>
          <a:xfrm>
            <a:off x="2223000" y="1554562"/>
            <a:ext cx="4697999" cy="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WE DON’T KNOW!</a:t>
            </a:r>
            <a:endParaRPr lang="en" sz="2400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65"/>
          <p:cNvSpPr txBox="1"/>
          <p:nvPr/>
        </p:nvSpPr>
        <p:spPr>
          <a:xfrm>
            <a:off x="1873800" y="2477687"/>
            <a:ext cx="5396399" cy="97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only know their personal information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67"/>
          <p:cNvSpPr txBox="1"/>
          <p:nvPr/>
        </p:nvSpPr>
        <p:spPr>
          <a:xfrm>
            <a:off x="1873800" y="3803712"/>
            <a:ext cx="5396399" cy="996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Age, Gender, Occupation, Area of Residence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" name="Shape 70"/>
          <p:cNvCxnSpPr/>
          <p:nvPr/>
        </p:nvCxnSpPr>
        <p:spPr>
          <a:xfrm>
            <a:off x="4571999" y="3457187"/>
            <a:ext cx="0" cy="346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04800" y="24384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Summary of Conclusions</a:t>
            </a:r>
            <a:endParaRPr lang="en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Summary of Conclusions</a:t>
            </a:r>
            <a:endParaRPr lang="en" dirty="0">
              <a:solidFill>
                <a:srgbClr val="E50E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8832300" cy="51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Older people are easier to please (among “popular” movies)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Nostalgia factor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Genders tend to agree what is funny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Unwise to “bet-the-farm” recommending a single genre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Courier New" pitchFamily="49" charset="0"/>
              <a:buChar char="o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Instead determine multiple genres (4 or 5) that each individual is likely to show interest in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 pitchFamily="34" charset="0"/>
              <a:buChar char="•"/>
            </a:pPr>
            <a:r>
              <a:rPr lang="en" sz="2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 “first-time” recommendation silver bullet given the data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76200" y="6385800"/>
            <a:ext cx="5582700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Summary of Conclusions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5943600" y="6385800"/>
            <a:ext cx="3121799" cy="4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41</a:t>
            </a:r>
            <a:endParaRPr lang="en" sz="20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28600" y="2362200"/>
            <a:ext cx="8520599" cy="1122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Questions</a:t>
            </a:r>
          </a:p>
        </p:txBody>
      </p:sp>
      <p:sp>
        <p:nvSpPr>
          <p:cNvPr id="3" name="Shape 289"/>
          <p:cNvSpPr txBox="1">
            <a:spLocks/>
          </p:cNvSpPr>
          <p:nvPr/>
        </p:nvSpPr>
        <p:spPr>
          <a:xfrm>
            <a:off x="3352800" y="3352800"/>
            <a:ext cx="22029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Helen Hong</a:t>
            </a:r>
          </a:p>
          <a:p>
            <a:pPr marL="457200" marR="0" lvl="0" indent="-381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Haley Huang</a:t>
            </a:r>
          </a:p>
          <a:p>
            <a:pPr marL="457200" marR="0" lvl="0" indent="-381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Tom Meagher</a:t>
            </a:r>
          </a:p>
          <a:p>
            <a:pPr marL="457200" marR="0" lvl="0" indent="-381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Tyler Reese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5"/>
          <p:cNvSpPr txBox="1"/>
          <p:nvPr/>
        </p:nvSpPr>
        <p:spPr>
          <a:xfrm>
            <a:off x="1873800" y="2477687"/>
            <a:ext cx="5396399" cy="1332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is a problem encountered by online movie-streaming companies every day...</a:t>
            </a:r>
            <a:endParaRPr lang="en" sz="2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2382450" y="1093650"/>
            <a:ext cx="4379099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Sign up</a:t>
            </a:r>
          </a:p>
        </p:txBody>
      </p:sp>
      <p:sp>
        <p:nvSpPr>
          <p:cNvPr id="77" name="Shape 77"/>
          <p:cNvSpPr/>
          <p:nvPr/>
        </p:nvSpPr>
        <p:spPr>
          <a:xfrm>
            <a:off x="2458650" y="1991625"/>
            <a:ext cx="4302899" cy="4535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</a:p>
        </p:txBody>
      </p:sp>
      <p:sp>
        <p:nvSpPr>
          <p:cNvPr id="78" name="Shape 78"/>
          <p:cNvSpPr/>
          <p:nvPr/>
        </p:nvSpPr>
        <p:spPr>
          <a:xfrm>
            <a:off x="2458650" y="2594831"/>
            <a:ext cx="4302899" cy="4535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</a:p>
        </p:txBody>
      </p:sp>
      <p:sp>
        <p:nvSpPr>
          <p:cNvPr id="79" name="Shape 79"/>
          <p:cNvSpPr/>
          <p:nvPr/>
        </p:nvSpPr>
        <p:spPr>
          <a:xfrm>
            <a:off x="2458650" y="3198037"/>
            <a:ext cx="4302899" cy="4535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Birth date</a:t>
            </a:r>
          </a:p>
        </p:txBody>
      </p:sp>
      <p:sp>
        <p:nvSpPr>
          <p:cNvPr id="80" name="Shape 80"/>
          <p:cNvSpPr/>
          <p:nvPr/>
        </p:nvSpPr>
        <p:spPr>
          <a:xfrm>
            <a:off x="2458650" y="4404450"/>
            <a:ext cx="1791899" cy="453599"/>
          </a:xfrm>
          <a:prstGeom prst="roundRect">
            <a:avLst>
              <a:gd name="adj" fmla="val 16667"/>
            </a:avLst>
          </a:prstGeom>
          <a:solidFill>
            <a:srgbClr val="E50E14"/>
          </a:solidFill>
          <a:ln w="19050" cap="flat" cmpd="sng">
            <a:solidFill>
              <a:srgbClr val="E50E1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Sign up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382450" y="3725043"/>
            <a:ext cx="843300" cy="4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Male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906450" y="3725043"/>
            <a:ext cx="1199099" cy="4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Female</a:t>
            </a:r>
          </a:p>
        </p:txBody>
      </p:sp>
      <p:sp>
        <p:nvSpPr>
          <p:cNvPr id="83" name="Shape 83"/>
          <p:cNvSpPr/>
          <p:nvPr/>
        </p:nvSpPr>
        <p:spPr>
          <a:xfrm>
            <a:off x="3186900" y="3889300"/>
            <a:ext cx="217799" cy="217799"/>
          </a:xfrm>
          <a:prstGeom prst="ellipse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015700" y="3889300"/>
            <a:ext cx="217799" cy="217799"/>
          </a:xfrm>
          <a:prstGeom prst="ellipse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219600" y="3922000"/>
            <a:ext cx="152399" cy="152399"/>
          </a:xfrm>
          <a:prstGeom prst="ellipse">
            <a:avLst/>
          </a:prstGeom>
          <a:solidFill>
            <a:srgbClr val="E50E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413650" y="5102250"/>
            <a:ext cx="4281599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By clicking Sign up, I accept the Terms of Service and Privacy Policy.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1905000" y="2667000"/>
            <a:ext cx="5396399" cy="162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Based solely on their personal information, how do we recommend movies to others?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114800" y="1752600"/>
            <a:ext cx="890100" cy="84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E50E14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11701" y="281940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3600" dirty="0" smtClean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701" y="1956999"/>
            <a:ext cx="8520599" cy="4520001"/>
            <a:chOff x="228600" y="1956999"/>
            <a:chExt cx="8520599" cy="4520001"/>
          </a:xfrm>
        </p:grpSpPr>
        <p:grpSp>
          <p:nvGrpSpPr>
            <p:cNvPr id="97" name="Shape 97"/>
            <p:cNvGrpSpPr/>
            <p:nvPr/>
          </p:nvGrpSpPr>
          <p:grpSpPr>
            <a:xfrm>
              <a:off x="3416425" y="1956999"/>
              <a:ext cx="2128799" cy="1245398"/>
              <a:chOff x="3601100" y="2097175"/>
              <a:chExt cx="2128799" cy="1245398"/>
            </a:xfrm>
          </p:grpSpPr>
          <p:sp>
            <p:nvSpPr>
              <p:cNvPr id="98" name="Shape 98"/>
              <p:cNvSpPr txBox="1"/>
              <p:nvPr/>
            </p:nvSpPr>
            <p:spPr>
              <a:xfrm>
                <a:off x="3848450" y="2097175"/>
                <a:ext cx="1634100" cy="9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6000" dirty="0">
                    <a:solidFill>
                      <a:srgbClr val="E50E14"/>
                    </a:solidFill>
                    <a:latin typeface="Lato"/>
                    <a:ea typeface="Lato"/>
                    <a:cs typeface="Lato"/>
                    <a:sym typeface="Lato"/>
                  </a:rPr>
                  <a:t>3.8k</a:t>
                </a:r>
              </a:p>
            </p:txBody>
          </p:sp>
          <p:sp>
            <p:nvSpPr>
              <p:cNvPr id="99" name="Shape 99"/>
              <p:cNvSpPr txBox="1"/>
              <p:nvPr/>
            </p:nvSpPr>
            <p:spPr>
              <a:xfrm>
                <a:off x="3601100" y="2911473"/>
                <a:ext cx="2128799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movies</a:t>
                </a:r>
              </a:p>
            </p:txBody>
          </p:sp>
        </p:grpSp>
        <p:grpSp>
          <p:nvGrpSpPr>
            <p:cNvPr id="100" name="Shape 100"/>
            <p:cNvGrpSpPr/>
            <p:nvPr/>
          </p:nvGrpSpPr>
          <p:grpSpPr>
            <a:xfrm>
              <a:off x="6287800" y="1956999"/>
              <a:ext cx="2128799" cy="1245398"/>
              <a:chOff x="3601100" y="2097175"/>
              <a:chExt cx="2128799" cy="1245398"/>
            </a:xfrm>
          </p:grpSpPr>
          <p:sp>
            <p:nvSpPr>
              <p:cNvPr id="101" name="Shape 101"/>
              <p:cNvSpPr txBox="1"/>
              <p:nvPr/>
            </p:nvSpPr>
            <p:spPr>
              <a:xfrm>
                <a:off x="3848450" y="2097175"/>
                <a:ext cx="1634100" cy="9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6000">
                    <a:solidFill>
                      <a:srgbClr val="E50E14"/>
                    </a:solidFill>
                    <a:latin typeface="Lato"/>
                    <a:ea typeface="Lato"/>
                    <a:cs typeface="Lato"/>
                    <a:sym typeface="Lato"/>
                  </a:rPr>
                  <a:t>1m</a:t>
                </a:r>
              </a:p>
            </p:txBody>
          </p:sp>
          <p:sp>
            <p:nvSpPr>
              <p:cNvPr id="102" name="Shape 102"/>
              <p:cNvSpPr txBox="1"/>
              <p:nvPr/>
            </p:nvSpPr>
            <p:spPr>
              <a:xfrm>
                <a:off x="3601100" y="2911473"/>
                <a:ext cx="2128799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reviews</a:t>
                </a:r>
              </a:p>
            </p:txBody>
          </p:sp>
        </p:grpSp>
        <p:grpSp>
          <p:nvGrpSpPr>
            <p:cNvPr id="103" name="Shape 103"/>
            <p:cNvGrpSpPr/>
            <p:nvPr/>
          </p:nvGrpSpPr>
          <p:grpSpPr>
            <a:xfrm>
              <a:off x="727400" y="1956999"/>
              <a:ext cx="2128799" cy="1245398"/>
              <a:chOff x="3601100" y="2097175"/>
              <a:chExt cx="2128799" cy="1245398"/>
            </a:xfrm>
          </p:grpSpPr>
          <p:sp>
            <p:nvSpPr>
              <p:cNvPr id="104" name="Shape 104"/>
              <p:cNvSpPr txBox="1"/>
              <p:nvPr/>
            </p:nvSpPr>
            <p:spPr>
              <a:xfrm>
                <a:off x="3848450" y="2097175"/>
                <a:ext cx="1634100" cy="9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6000">
                    <a:solidFill>
                      <a:srgbClr val="E50E14"/>
                    </a:solidFill>
                    <a:latin typeface="Lato"/>
                    <a:ea typeface="Lato"/>
                    <a:cs typeface="Lato"/>
                    <a:sym typeface="Lato"/>
                  </a:rPr>
                  <a:t>6k</a:t>
                </a:r>
              </a:p>
            </p:txBody>
          </p:sp>
          <p:sp>
            <p:nvSpPr>
              <p:cNvPr id="105" name="Shape 105"/>
              <p:cNvSpPr txBox="1"/>
              <p:nvPr/>
            </p:nvSpPr>
            <p:spPr>
              <a:xfrm>
                <a:off x="3601100" y="2911473"/>
                <a:ext cx="2128799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40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users</a:t>
                </a:r>
              </a:p>
            </p:txBody>
          </p:sp>
        </p:grpSp>
        <p:sp>
          <p:nvSpPr>
            <p:cNvPr id="106" name="Shape 106"/>
            <p:cNvSpPr txBox="1"/>
            <p:nvPr/>
          </p:nvSpPr>
          <p:spPr>
            <a:xfrm>
              <a:off x="727400" y="3304700"/>
              <a:ext cx="2128799" cy="159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gender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age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occupation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zip code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3416425" y="3304700"/>
              <a:ext cx="2128799" cy="91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title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genre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6287800" y="3304700"/>
              <a:ext cx="2128799" cy="159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movie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user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rating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timestamp</a:t>
              </a:r>
            </a:p>
          </p:txBody>
        </p:sp>
        <p:sp>
          <p:nvSpPr>
            <p:cNvPr id="14" name="Shape 60"/>
            <p:cNvSpPr txBox="1"/>
            <p:nvPr/>
          </p:nvSpPr>
          <p:spPr>
            <a:xfrm>
              <a:off x="228600" y="5638800"/>
              <a:ext cx="8520599" cy="83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i="1" dirty="0" smtClean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MovieLens 1M Ratings</a:t>
              </a:r>
              <a:endParaRPr lang="en" sz="2000" i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</TotalTime>
  <Words>1314</Words>
  <Application>Microsoft Office PowerPoint</Application>
  <PresentationFormat>On-screen Show (4:3)</PresentationFormat>
  <Paragraphs>232</Paragraphs>
  <Slides>42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simple-light-2</vt:lpstr>
      <vt:lpstr>Seen any good movies lately?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</vt:lpstr>
      <vt:lpstr>1. Analyze Basic Statistics</vt:lpstr>
      <vt:lpstr>Conjecture: The older a person gets, the more difficult they are to please.</vt:lpstr>
      <vt:lpstr>Results</vt:lpstr>
      <vt:lpstr>Conclusion</vt:lpstr>
      <vt:lpstr>2. Expand Our Investigation to Histograms</vt:lpstr>
      <vt:lpstr>Conjecture: The distribution of all ratings of older movies is less normally-distributed than that of newer movies. </vt:lpstr>
      <vt:lpstr>Results  All ratings of movies made before and after 1960 </vt:lpstr>
      <vt:lpstr>Conclusion</vt:lpstr>
      <vt:lpstr>3. Explore Male Versus Female Ratings</vt:lpstr>
      <vt:lpstr>Conjecture: Genders agree on what is “funny”</vt:lpstr>
      <vt:lpstr>Results</vt:lpstr>
      <vt:lpstr>Results</vt:lpstr>
      <vt:lpstr>Results</vt:lpstr>
      <vt:lpstr>Conclusion</vt:lpstr>
      <vt:lpstr>4. Relate to Business Intelligence</vt:lpstr>
      <vt:lpstr>PowerPoint Presentation</vt:lpstr>
      <vt:lpstr>PowerPoint Presentation</vt:lpstr>
      <vt:lpstr>PowerPoint Presentation</vt:lpstr>
      <vt:lpstr>A. What is the best time to recommend a drama for each gender?</vt:lpstr>
      <vt:lpstr>A. What is the best time to recommend a drama for each gender?</vt:lpstr>
      <vt:lpstr>Conclusion</vt:lpstr>
      <vt:lpstr>B. Which occupation is most likely to enjoy a comedy?</vt:lpstr>
      <vt:lpstr>B. Which occupation is most likely to enjoy a comedy?</vt:lpstr>
      <vt:lpstr>Conclusion</vt:lpstr>
      <vt:lpstr>C. What age group watches the most adventure movies?</vt:lpstr>
      <vt:lpstr>Conclusion</vt:lpstr>
      <vt:lpstr>Overall Conclusions</vt:lpstr>
      <vt:lpstr>Data Limitations</vt:lpstr>
      <vt:lpstr>Data Limitations</vt:lpstr>
      <vt:lpstr>Summary of Conclusions</vt:lpstr>
      <vt:lpstr>Summary of 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Seen any good movies lately?</dc:title>
  <dc:creator>Tom Meagher</dc:creator>
  <cp:lastModifiedBy>Thomas Meagher</cp:lastModifiedBy>
  <cp:revision>15</cp:revision>
  <dcterms:modified xsi:type="dcterms:W3CDTF">2016-04-14T19:31:12Z</dcterms:modified>
</cp:coreProperties>
</file>