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1C68DD7-E166-4BAA-AA75-D15920A42439}">
  <a:tblStyle styleId="{F1C68DD7-E166-4BAA-AA75-D15920A4243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so much variety and velocity, but you could imagine another example including those two.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10" Type="http://schemas.openxmlformats.org/officeDocument/2006/relationships/image" Target="../media/image07.png"/><Relationship Id="rId9" Type="http://schemas.openxmlformats.org/officeDocument/2006/relationships/image" Target="../media/image04.png"/><Relationship Id="rId5" Type="http://schemas.openxmlformats.org/officeDocument/2006/relationships/image" Target="../media/image00.png"/><Relationship Id="rId6" Type="http://schemas.openxmlformats.org/officeDocument/2006/relationships/image" Target="../media/image02.png"/><Relationship Id="rId7" Type="http://schemas.openxmlformats.org/officeDocument/2006/relationships/image" Target="../media/image01.png"/><Relationship Id="rId8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898F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Reviews Are In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&amp; Sentiment Analysis Of Movie Reviews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Preliminary sentiment analysis on movie reviews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446200" y="14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{F1C68DD7-E166-4BAA-AA75-D15920A42439}</a:tableStyleId>
              </a:tblPr>
              <a:tblGrid>
                <a:gridCol w="1712750"/>
                <a:gridCol w="156525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Grid Search CV scores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n-gram Range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(1,1)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0.82533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(1,2)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0.84733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522400" y="39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{F1C68DD7-E166-4BAA-AA75-D15920A42439}</a:tableStyleId>
              </a:tblPr>
              <a:tblGrid>
                <a:gridCol w="1612125"/>
                <a:gridCol w="1612125"/>
                <a:gridCol w="1612125"/>
                <a:gridCol w="1612125"/>
                <a:gridCol w="161212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Classification Report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Negative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Positive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4058975" y="1869525"/>
            <a:ext cx="45447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 </a:t>
            </a: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training data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the linear </a:t>
            </a: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SVC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pipeline is </a:t>
            </a: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more accurate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when it </a:t>
            </a: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considers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both</a:t>
            </a: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words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pairs 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of words.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10525" y="3720450"/>
            <a:ext cx="9123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Results (continued)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Preliminary sentiment analysis on movie reviews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019268" y="4176712"/>
            <a:ext cx="5105462" cy="2314575"/>
            <a:chOff x="1012787" y="2271712"/>
            <a:chExt cx="5105462" cy="2314575"/>
          </a:xfrm>
        </p:grpSpPr>
        <p:pic>
          <p:nvPicPr>
            <p:cNvPr id="145" name="Shape 1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2787" y="2271712"/>
              <a:ext cx="2505075" cy="2314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Shape 146"/>
            <p:cNvSpPr txBox="1"/>
            <p:nvPr/>
          </p:nvSpPr>
          <p:spPr>
            <a:xfrm>
              <a:off x="4422050" y="2770637"/>
              <a:ext cx="1696200" cy="13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21429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[[217  30]</a:t>
              </a:r>
              <a:b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 [ 24 229]]</a:t>
              </a:r>
            </a:p>
          </p:txBody>
        </p:sp>
      </p:grp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536625"/>
            <a:ext cx="8832300" cy="221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Number of false negatives and false positives are both small compared to the number of true positives and negatives.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 performed quite well on our test data set.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Test accuracy ~89%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046775" y="3751050"/>
            <a:ext cx="5050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Confusion Matrix, Grid Search SVC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Explore the scikit-learn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TfidVectorizer class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Explore the scikit-learn TfidVectorizer class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Define the term frequency-inverse document frequency (TF-ID) statistic.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measures how important a word is to a document in a particular collection of documents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Run the TfidVectorizer class on the training data.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min_df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 filter terms with lower frequency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max-df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 filter terms with greater frequency; stop words.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n-gram range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 how many n-gram words are to considered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Explore the scikit-learn TfidVectorizer class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381886" y="1585462"/>
            <a:ext cx="8456426" cy="2972474"/>
            <a:chOff x="311699" y="1356862"/>
            <a:chExt cx="8456426" cy="2972474"/>
          </a:xfrm>
        </p:grpSpPr>
        <p:pic>
          <p:nvPicPr>
            <p:cNvPr id="168" name="Shape 1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699" y="1356862"/>
              <a:ext cx="4080452" cy="2972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Shape 1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5974" y="1356862"/>
              <a:ext cx="4122150" cy="2972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4519330"/>
            <a:ext cx="8520600" cy="157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Relationship between number of features in our vocabulary and values of </a:t>
            </a: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min_df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max_df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Vocabulary size  inversely related to </a:t>
            </a: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min_df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directly related to </a:t>
            </a: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max_df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26875" y="1159150"/>
            <a:ext cx="3687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Min_df vs. TfidVectorizer Features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070275" y="1159150"/>
            <a:ext cx="3687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Max_df vs. TfidVectorizer Features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Explore the scikit-learn TfidVectorizer class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536629"/>
            <a:ext cx="8520600" cy="189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Number of features in TdifVectorizer vocabulary increases as n-gram is increased in the form (1 , n-gram)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Growth appears to be roughly linear.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171" y="3588221"/>
            <a:ext cx="3845656" cy="2796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374950" y="3156300"/>
            <a:ext cx="4698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ngram_range = (1, n-gram) vs. TfidVectorizer Features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Machine Learning Algorithms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Machine Learning Algorithms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536625"/>
            <a:ext cx="86532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Linear Support Vector Classifier (SVC)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penalty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parameter ({0.01, 0.05, 0.1, 0.5, 1 , 2, 3, 4, 10, 20})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2493225" y="2643825"/>
            <a:ext cx="4157549" cy="3534499"/>
            <a:chOff x="867425" y="2415225"/>
            <a:chExt cx="4157549" cy="3534499"/>
          </a:xfrm>
        </p:grpSpPr>
        <p:pic>
          <p:nvPicPr>
            <p:cNvPr id="195" name="Shape 1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7425" y="2815175"/>
              <a:ext cx="4157549" cy="313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 txBox="1"/>
            <p:nvPr/>
          </p:nvSpPr>
          <p:spPr>
            <a:xfrm>
              <a:off x="1264150" y="2415225"/>
              <a:ext cx="3655500" cy="5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Testing Accuracy vs. Penalty, Linear SVC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Machine Learning Algorithms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Comparatively small number of false positives and negatives against a much larger amount of true positives and negatives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SVC does well predicting review polarity (test accuracy ~85%)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2046768" y="4191287"/>
            <a:ext cx="5050462" cy="2276475"/>
            <a:chOff x="2063637" y="3962687"/>
            <a:chExt cx="5050462" cy="2276475"/>
          </a:xfrm>
        </p:grpSpPr>
        <p:sp>
          <p:nvSpPr>
            <p:cNvPr id="205" name="Shape 205"/>
            <p:cNvSpPr txBox="1"/>
            <p:nvPr/>
          </p:nvSpPr>
          <p:spPr>
            <a:xfrm>
              <a:off x="5417900" y="4581337"/>
              <a:ext cx="1696200" cy="10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21429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[[212  47]</a:t>
              </a:r>
              <a:b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 [ 27 214]]</a:t>
              </a:r>
            </a:p>
          </p:txBody>
        </p:sp>
        <p:pic>
          <p:nvPicPr>
            <p:cNvPr id="206" name="Shape 2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3637" y="3962687"/>
              <a:ext cx="2505075" cy="2276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046775" y="3751050"/>
            <a:ext cx="5050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Confusion Matrix, Linear SVC model with C = 10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Machine Learning Algorithms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536625"/>
            <a:ext cx="86532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K-Nearest Neighbors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neighbor 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parameter, k({1, 2, 3, 4, 5, 6, 7, 8, 9, 10})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2493225" y="2643825"/>
            <a:ext cx="4157549" cy="3550174"/>
            <a:chOff x="2493225" y="2720025"/>
            <a:chExt cx="4157549" cy="3550174"/>
          </a:xfrm>
        </p:grpSpPr>
        <p:sp>
          <p:nvSpPr>
            <p:cNvPr id="216" name="Shape 216"/>
            <p:cNvSpPr txBox="1"/>
            <p:nvPr/>
          </p:nvSpPr>
          <p:spPr>
            <a:xfrm>
              <a:off x="2889950" y="2720025"/>
              <a:ext cx="3655500" cy="5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Testing Accuracy vs. k, K-NN</a:t>
              </a:r>
            </a:p>
          </p:txBody>
        </p:sp>
        <p:pic>
          <p:nvPicPr>
            <p:cNvPr id="217" name="Shape 2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3225" y="3135646"/>
              <a:ext cx="4157549" cy="3134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11700" y="30081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Machine Learning Algorithms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 has more false positives than it does true negatives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Predicted that more than half of (actually) negative reviews were positive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Test accuracy ~67%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401031" y="4809937"/>
            <a:ext cx="16962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1429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[[127  132]</a:t>
            </a:r>
            <a:b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[ 33 208]]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187" y="4191312"/>
            <a:ext cx="250507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2046775" y="3751050"/>
            <a:ext cx="5050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Confusion Matrix, K-NN with k = 1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Machine Learning Algorithms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SVC: Little or no penalty models are more lenient to choosing linear separators, which misclassify training points.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K-NN: As </a:t>
            </a: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number of neighbors considered increases, testing accuracy decreases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Linear SVC classifier performed much better than K-NN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worst SVC testing accuracy: ~83%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best K-NN testing accuracy: ~67%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4. Finding the </a:t>
            </a:r>
            <a:r>
              <a:rPr i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plot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Shape 244"/>
          <p:cNvGrpSpPr/>
          <p:nvPr/>
        </p:nvGrpSpPr>
        <p:grpSpPr>
          <a:xfrm>
            <a:off x="100" y="471050"/>
            <a:ext cx="9143900" cy="1015500"/>
            <a:chOff x="100" y="699650"/>
            <a:chExt cx="9143900" cy="1015500"/>
          </a:xfrm>
        </p:grpSpPr>
        <p:sp>
          <p:nvSpPr>
            <p:cNvPr id="245" name="Shape 245"/>
            <p:cNvSpPr txBox="1"/>
            <p:nvPr/>
          </p:nvSpPr>
          <p:spPr>
            <a:xfrm>
              <a:off x="1315425" y="699650"/>
              <a:ext cx="41103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Do negative reviews always end with a short final sentence? </a:t>
              </a:r>
            </a:p>
          </p:txBody>
        </p:sp>
        <p:cxnSp>
          <p:nvCxnSpPr>
            <p:cNvPr id="246" name="Shape 246"/>
            <p:cNvCxnSpPr/>
            <p:nvPr/>
          </p:nvCxnSpPr>
          <p:spPr>
            <a:xfrm>
              <a:off x="1199187" y="870350"/>
              <a:ext cx="0" cy="67410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" name="Shape 247"/>
            <p:cNvCxnSpPr/>
            <p:nvPr/>
          </p:nvCxnSpPr>
          <p:spPr>
            <a:xfrm rot="10800000">
              <a:off x="100" y="1207400"/>
              <a:ext cx="1199100" cy="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5542587" y="870350"/>
              <a:ext cx="0" cy="67410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9" name="Shape 249"/>
            <p:cNvCxnSpPr/>
            <p:nvPr/>
          </p:nvCxnSpPr>
          <p:spPr>
            <a:xfrm rot="10800000">
              <a:off x="5551800" y="1207400"/>
              <a:ext cx="3592200" cy="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50" name="Shape 250"/>
          <p:cNvGrpSpPr/>
          <p:nvPr/>
        </p:nvGrpSpPr>
        <p:grpSpPr>
          <a:xfrm>
            <a:off x="10600" y="2135425"/>
            <a:ext cx="9133487" cy="957900"/>
            <a:chOff x="10600" y="2222586"/>
            <a:chExt cx="9133487" cy="957900"/>
          </a:xfrm>
        </p:grpSpPr>
        <p:sp>
          <p:nvSpPr>
            <p:cNvPr id="251" name="Shape 251"/>
            <p:cNvSpPr txBox="1"/>
            <p:nvPr/>
          </p:nvSpPr>
          <p:spPr>
            <a:xfrm>
              <a:off x="3561400" y="2222586"/>
              <a:ext cx="4420500" cy="9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Do positive reviews always begin with long, glowing sentences?</a:t>
              </a:r>
            </a:p>
          </p:txBody>
        </p:sp>
        <p:cxnSp>
          <p:nvCxnSpPr>
            <p:cNvPr id="252" name="Shape 252"/>
            <p:cNvCxnSpPr/>
            <p:nvPr/>
          </p:nvCxnSpPr>
          <p:spPr>
            <a:xfrm>
              <a:off x="3485187" y="2374975"/>
              <a:ext cx="0" cy="67410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3" name="Shape 253"/>
            <p:cNvCxnSpPr/>
            <p:nvPr/>
          </p:nvCxnSpPr>
          <p:spPr>
            <a:xfrm rot="10800000">
              <a:off x="10600" y="2701525"/>
              <a:ext cx="3474600" cy="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4" name="Shape 254"/>
            <p:cNvCxnSpPr/>
            <p:nvPr/>
          </p:nvCxnSpPr>
          <p:spPr>
            <a:xfrm>
              <a:off x="7848587" y="2364475"/>
              <a:ext cx="0" cy="67410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5" name="Shape 255"/>
            <p:cNvCxnSpPr/>
            <p:nvPr/>
          </p:nvCxnSpPr>
          <p:spPr>
            <a:xfrm rot="10800000">
              <a:off x="7858887" y="2706925"/>
              <a:ext cx="1285200" cy="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56" name="Shape 256"/>
          <p:cNvGrpSpPr/>
          <p:nvPr/>
        </p:nvGrpSpPr>
        <p:grpSpPr>
          <a:xfrm>
            <a:off x="0" y="5406541"/>
            <a:ext cx="9144000" cy="904200"/>
            <a:chOff x="0" y="5254141"/>
            <a:chExt cx="9144000" cy="904200"/>
          </a:xfrm>
        </p:grpSpPr>
        <p:sp>
          <p:nvSpPr>
            <p:cNvPr id="257" name="Shape 257"/>
            <p:cNvSpPr txBox="1"/>
            <p:nvPr/>
          </p:nvSpPr>
          <p:spPr>
            <a:xfrm>
              <a:off x="3561387" y="5254141"/>
              <a:ext cx="4508700" cy="9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Do positive reviews use more words in general?</a:t>
              </a:r>
            </a:p>
          </p:txBody>
        </p:sp>
        <p:cxnSp>
          <p:nvCxnSpPr>
            <p:cNvPr id="258" name="Shape 258"/>
            <p:cNvCxnSpPr/>
            <p:nvPr/>
          </p:nvCxnSpPr>
          <p:spPr>
            <a:xfrm>
              <a:off x="3485187" y="5369200"/>
              <a:ext cx="0" cy="67410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9" name="Shape 259"/>
            <p:cNvCxnSpPr/>
            <p:nvPr/>
          </p:nvCxnSpPr>
          <p:spPr>
            <a:xfrm rot="10800000">
              <a:off x="0" y="5706250"/>
              <a:ext cx="3474600" cy="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7391387" y="5336275"/>
              <a:ext cx="0" cy="67410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1" name="Shape 261"/>
            <p:cNvCxnSpPr/>
            <p:nvPr/>
          </p:nvCxnSpPr>
          <p:spPr>
            <a:xfrm rot="10800000">
              <a:off x="7395300" y="5678700"/>
              <a:ext cx="1748700" cy="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2" name="Shape 262"/>
          <p:cNvGrpSpPr/>
          <p:nvPr/>
        </p:nvGrpSpPr>
        <p:grpSpPr>
          <a:xfrm>
            <a:off x="100" y="3742175"/>
            <a:ext cx="9143895" cy="1015500"/>
            <a:chOff x="100" y="3753722"/>
            <a:chExt cx="9143895" cy="1015500"/>
          </a:xfrm>
        </p:grpSpPr>
        <p:sp>
          <p:nvSpPr>
            <p:cNvPr id="263" name="Shape 263"/>
            <p:cNvSpPr txBox="1"/>
            <p:nvPr/>
          </p:nvSpPr>
          <p:spPr>
            <a:xfrm>
              <a:off x="1315425" y="3753722"/>
              <a:ext cx="49935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Do confused viewers (writing negative reviews) ask more questions? </a:t>
              </a:r>
            </a:p>
          </p:txBody>
        </p:sp>
        <p:cxnSp>
          <p:nvCxnSpPr>
            <p:cNvPr id="264" name="Shape 264"/>
            <p:cNvCxnSpPr/>
            <p:nvPr/>
          </p:nvCxnSpPr>
          <p:spPr>
            <a:xfrm>
              <a:off x="1199187" y="3919050"/>
              <a:ext cx="0" cy="67410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5" name="Shape 265"/>
            <p:cNvCxnSpPr/>
            <p:nvPr/>
          </p:nvCxnSpPr>
          <p:spPr>
            <a:xfrm rot="10800000">
              <a:off x="100" y="4261475"/>
              <a:ext cx="1199100" cy="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6304595" y="3918347"/>
              <a:ext cx="0" cy="67410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7" name="Shape 267"/>
            <p:cNvCxnSpPr/>
            <p:nvPr/>
          </p:nvCxnSpPr>
          <p:spPr>
            <a:xfrm rot="10800000">
              <a:off x="6308995" y="4255397"/>
              <a:ext cx="2835000" cy="0"/>
            </a:xfrm>
            <a:prstGeom prst="straightConnector1">
              <a:avLst/>
            </a:prstGeom>
            <a:noFill/>
            <a:ln cap="flat" cmpd="sng" w="38100">
              <a:solidFill>
                <a:srgbClr val="5898F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Finding the </a:t>
            </a:r>
            <a:r>
              <a:rPr i="1"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plot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Conjecture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The polarity (positive/negative tendencies) of a given text can be determined based on the </a:t>
            </a: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structure 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of the text itself.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Structure-based predictors can be computed for all reviews (regardless of their word content)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Restricted to a much smaller, relevant number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Easier to interpret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303050" y="2233325"/>
            <a:ext cx="8520600" cy="1927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Methodology (continued)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Finding the </a:t>
            </a:r>
            <a:r>
              <a:rPr i="1"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plot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536632"/>
            <a:ext cx="8520600" cy="53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New predictor set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033575" y="2233325"/>
            <a:ext cx="2740800" cy="20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Number of Contractions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Number of Negative Prefixes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 “You”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Closest “Not”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69625" y="2233325"/>
            <a:ext cx="28485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 Words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 Sentences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Number of “not” Contractions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 Number of “Not”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Last Sentence Length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427350" y="2233325"/>
            <a:ext cx="25494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First Sentence Length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Longest Sentence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Shortest Sentence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Sentence Deviation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Number of Punctuation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4356005"/>
            <a:ext cx="8520600" cy="19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Performed </a:t>
            </a: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Kernel PCA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using scikit-learn kernel functions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linear, radial basis, and cosine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Methodology (continued)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Finding the </a:t>
            </a:r>
            <a:r>
              <a:rPr i="1"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plot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536580"/>
            <a:ext cx="8520600" cy="38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Decision trees are a very flexible, and widely used, classification method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 may be subsets of the predictor space where the data is separable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Conjecture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Can we use a high-level decision tree to build a sequence of scatter plots which separate the data?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Finding the </a:t>
            </a:r>
            <a:r>
              <a:rPr i="1"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plot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62" y="1419949"/>
            <a:ext cx="4251875" cy="46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333424" y="85912"/>
            <a:ext cx="8477150" cy="6686175"/>
            <a:chOff x="447724" y="85911"/>
            <a:chExt cx="8477150" cy="6686175"/>
          </a:xfrm>
        </p:grpSpPr>
        <p:pic>
          <p:nvPicPr>
            <p:cNvPr id="306" name="Shape 3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-796433" y="1330070"/>
              <a:ext cx="6686175" cy="4197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Shape 3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3479816" y="1327028"/>
              <a:ext cx="6686175" cy="42039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Finding the </a:t>
            </a:r>
            <a:r>
              <a:rPr i="1"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plot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536574"/>
            <a:ext cx="8520600" cy="469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Somewhat successful, yet convoluted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Some regions do an excellent job of separating the data, while others fail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Whole data set scatter plots were always sufficiently “mixed up”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898F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2786062" y="137112"/>
            <a:ext cx="3571875" cy="6583750"/>
            <a:chOff x="4135187" y="-2026062"/>
            <a:chExt cx="3571875" cy="6583750"/>
          </a:xfrm>
        </p:grpSpPr>
        <p:pic>
          <p:nvPicPr>
            <p:cNvPr id="66" name="Shape 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35187" y="-2026062"/>
              <a:ext cx="3571875" cy="20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35187" y="2300262"/>
              <a:ext cx="3571875" cy="2257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35187" y="227587"/>
              <a:ext cx="3571875" cy="1876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3562" y="289512"/>
            <a:ext cx="3571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3562" y="2160695"/>
            <a:ext cx="3571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3562" y="4031879"/>
            <a:ext cx="35718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3562" y="-1767887"/>
            <a:ext cx="35718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981437" y="3369687"/>
            <a:ext cx="35718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81437" y="-1091662"/>
            <a:ext cx="35718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981437" y="1339037"/>
            <a:ext cx="35718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981437" y="5400345"/>
            <a:ext cx="3571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3562" y="6833170"/>
            <a:ext cx="35718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Business Intelligence &amp; Decision Making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Business Intelligence &amp; Decision Making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Sentiment can be extremely valuable to movie studios.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Determine demographic performance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Make advertising decisions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Future re-release of a film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 studios can collect (and analyze) similar data for the movies of </a:t>
            </a:r>
            <a:r>
              <a:rPr i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studios.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Overall Conclusions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Overall Conclusions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Conjectured review polarity could be determined based on the  test structure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Further analysis required to affirm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Did not find anything surprising in the data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Other than how difficult textual analysis can be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Further, computationally-expensive analysis could reveal surprising trends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898F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Questions</a:t>
            </a:r>
          </a:p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Helen, Haley, Tom, Tyler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2079900" y="2718825"/>
            <a:ext cx="4984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Comprehension of this unstructured text informs our decisions.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126950" y="1748187"/>
            <a:ext cx="890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5898F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270400" y="1127400"/>
            <a:ext cx="4603200" cy="4603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002400" y="3140700"/>
            <a:ext cx="3139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476212" y="5208175"/>
            <a:ext cx="141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Variety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476212" y="1073227"/>
            <a:ext cx="141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Volume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328287" y="1073225"/>
            <a:ext cx="13395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Veracity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251787" y="5208177"/>
            <a:ext cx="141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Velocity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>
            <a:off x="2359412" y="3487049"/>
            <a:ext cx="2128800" cy="1245398"/>
            <a:chOff x="1378800" y="2806299"/>
            <a:chExt cx="2128800" cy="1245398"/>
          </a:xfrm>
        </p:grpSpPr>
        <p:sp>
          <p:nvSpPr>
            <p:cNvPr id="99" name="Shape 99"/>
            <p:cNvSpPr txBox="1"/>
            <p:nvPr/>
          </p:nvSpPr>
          <p:spPr>
            <a:xfrm>
              <a:off x="1626150" y="2806299"/>
              <a:ext cx="1634100" cy="9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6000">
                  <a:solidFill>
                    <a:srgbClr val="5898F1"/>
                  </a:solidFill>
                  <a:latin typeface="Lato"/>
                  <a:ea typeface="Lato"/>
                  <a:cs typeface="Lato"/>
                  <a:sym typeface="Lato"/>
                </a:rPr>
                <a:t>1k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1378800" y="3620598"/>
              <a:ext cx="2128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positive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655837" y="3487049"/>
            <a:ext cx="2128800" cy="1245398"/>
            <a:chOff x="5885025" y="2639449"/>
            <a:chExt cx="2128800" cy="1245398"/>
          </a:xfrm>
        </p:grpSpPr>
        <p:sp>
          <p:nvSpPr>
            <p:cNvPr id="102" name="Shape 102"/>
            <p:cNvSpPr txBox="1"/>
            <p:nvPr/>
          </p:nvSpPr>
          <p:spPr>
            <a:xfrm>
              <a:off x="6208575" y="2639449"/>
              <a:ext cx="1634100" cy="9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6000">
                  <a:solidFill>
                    <a:srgbClr val="5898F1"/>
                  </a:solidFill>
                  <a:latin typeface="Lato"/>
                  <a:ea typeface="Lato"/>
                  <a:cs typeface="Lato"/>
                  <a:sym typeface="Lato"/>
                </a:rPr>
                <a:t>1k</a:t>
              </a: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5885025" y="3453748"/>
              <a:ext cx="2128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negative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3507625" y="1338949"/>
            <a:ext cx="2128800" cy="1484200"/>
            <a:chOff x="3507612" y="439999"/>
            <a:chExt cx="2128800" cy="1484200"/>
          </a:xfrm>
        </p:grpSpPr>
        <p:sp>
          <p:nvSpPr>
            <p:cNvPr id="105" name="Shape 105"/>
            <p:cNvSpPr txBox="1"/>
            <p:nvPr/>
          </p:nvSpPr>
          <p:spPr>
            <a:xfrm>
              <a:off x="3754950" y="439999"/>
              <a:ext cx="1634100" cy="9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6000">
                  <a:solidFill>
                    <a:srgbClr val="5898F1"/>
                  </a:solidFill>
                  <a:latin typeface="Lato"/>
                  <a:ea typeface="Lato"/>
                  <a:cs typeface="Lato"/>
                  <a:sym typeface="Lato"/>
                </a:rPr>
                <a:t>2k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3507612" y="1254300"/>
              <a:ext cx="2128800" cy="66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text reviews</a:t>
              </a:r>
            </a:p>
          </p:txBody>
        </p:sp>
      </p:grpSp>
      <p:cxnSp>
        <p:nvCxnSpPr>
          <p:cNvPr id="107" name="Shape 107"/>
          <p:cNvCxnSpPr/>
          <p:nvPr/>
        </p:nvCxnSpPr>
        <p:spPr>
          <a:xfrm flipH="1">
            <a:off x="3927025" y="2823150"/>
            <a:ext cx="568800" cy="663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x="4612825" y="2823150"/>
            <a:ext cx="568800" cy="663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11700" y="30081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Preliminary sentiment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 movie reviews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597200" y="6385800"/>
            <a:ext cx="594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Preliminary sentiment analysis on movie reviews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536625"/>
            <a:ext cx="8832300" cy="50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Randomly split 2k movie reviews into two groups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Built vectorizer-classifier pipeline (TfidVectorizer)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Filtered out rare or too frequent tokens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Fit Linear Support Vector Classifier with relatively high penalty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Determined grid search token set for text files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words (1-grams) or words and word pairs (1- and 2-grams)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Performed grid search cross-validation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885550" y="2088300"/>
            <a:ext cx="4873200" cy="361200"/>
          </a:xfrm>
          <a:prstGeom prst="rect">
            <a:avLst/>
          </a:prstGeom>
          <a:solidFill>
            <a:srgbClr val="00B2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5% training</a:t>
            </a:r>
          </a:p>
        </p:txBody>
      </p:sp>
      <p:sp>
        <p:nvSpPr>
          <p:cNvPr id="127" name="Shape 127"/>
          <p:cNvSpPr/>
          <p:nvPr/>
        </p:nvSpPr>
        <p:spPr>
          <a:xfrm>
            <a:off x="5762350" y="2088300"/>
            <a:ext cx="1631400" cy="361200"/>
          </a:xfrm>
          <a:prstGeom prst="rect">
            <a:avLst/>
          </a:prstGeom>
          <a:solidFill>
            <a:srgbClr val="FA574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25% testing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