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8" r:id="rId2"/>
    <p:sldId id="269" r:id="rId3"/>
    <p:sldId id="27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9"/>
  </p:normalViewPr>
  <p:slideViewPr>
    <p:cSldViewPr snapToGrid="0" snapToObjects="1" showGuides="1">
      <p:cViewPr varScale="1">
        <p:scale>
          <a:sx n="106" d="100"/>
          <a:sy n="106" d="100"/>
        </p:scale>
        <p:origin x="6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CCD73-2669-D644-AF96-AA962E5D64AF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44DF0-0F27-5547-B52B-022A2D7361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61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B065C-8211-6D4B-812C-9B9BE4C1F6B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4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B065C-8211-6D4B-812C-9B9BE4C1F6B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437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B065C-8211-6D4B-812C-9B9BE4C1F6B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19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6DCD4-C8C5-924B-8629-4075E1DF3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196BBA-12C1-CC4E-AB25-B6BBA473D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C521C-1F35-E440-A00D-575C9068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C6ED-64F3-C64F-A267-1B4427E4AF74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7C8C6-A9C5-044E-B374-495ABE35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A6263-FAC5-3244-BE29-B40F0D19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2ACF-A59D-FC4C-9E7F-E553BD6DDB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3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0C840-4FB4-8848-9441-B4D55AE3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372E5F-CD29-D54C-BEF3-5900ECC00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62B96-C1FE-5C41-9280-A393DB25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C6ED-64F3-C64F-A267-1B4427E4AF74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CA360-95B3-5548-8102-B182BA43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8E30AF-BADE-2440-B3E0-9DCAE612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2ACF-A59D-FC4C-9E7F-E553BD6DDB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19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3E254B-1251-AF48-8510-EDB803F54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595389-D7DD-464C-8E94-FDE9778DC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76095-2943-4F44-BBFC-3AA3990A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C6ED-64F3-C64F-A267-1B4427E4AF74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51714-F919-A84D-AE76-C4B209BF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5B194-5704-744F-AC4A-12F3DE06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2ACF-A59D-FC4C-9E7F-E553BD6DDB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31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48BE7-FD72-4440-B6AF-4AF3EE85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21673C-432E-C842-8ED5-D86A4EDB7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ECC075-06C4-5C4C-A128-90DB711A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C6ED-64F3-C64F-A267-1B4427E4AF74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B5629-F032-044F-BE07-194F6510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4DE37-BB1B-F84F-9F03-E5EBFB58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2ACF-A59D-FC4C-9E7F-E553BD6DDB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87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520A7-B10D-AE47-A740-CE3C8C66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AB82A1-DFEA-7F49-9893-30D618890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35ECB-2CF6-4847-A37B-98CBA978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C6ED-64F3-C64F-A267-1B4427E4AF74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FC18E-B51B-204E-B515-64E11FC3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AC7CC-29BB-6043-AA1B-CD637C55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2ACF-A59D-FC4C-9E7F-E553BD6DDB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15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2CD97-CEEB-CB47-9313-E8B00A2F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79F31-BD52-DA49-AC1B-7E9E5424B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E43E6B-E248-7F44-BC13-B3493F542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3C0D3C-3E5D-DA49-8B8E-B5211990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C6ED-64F3-C64F-A267-1B4427E4AF74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B29841-1C75-F444-B72F-1C4F5ABA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B380FD-BA77-5142-BBF3-6962A9CA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2ACF-A59D-FC4C-9E7F-E553BD6DDB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38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5B4E3-08B8-7D4A-B67D-4412CE86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124B02-E9F9-0B4B-A40C-CABA94861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E934C8-1DE3-C146-AF84-E873798C5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215CDC-8252-0F41-A93A-214E6E9FA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5D2FD6-8245-AC49-A571-28E1937FC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00E8AB-7136-E94D-88DF-B380503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C6ED-64F3-C64F-A267-1B4427E4AF74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046483-9341-E54F-B85C-C075275D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7C3C3E-DB36-EE4B-A36A-9D499D89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2ACF-A59D-FC4C-9E7F-E553BD6DDB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91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7FD7A-812E-1842-B9AE-F06D8E15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52ED2F-452A-F448-9834-7A3CDAA0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C6ED-64F3-C64F-A267-1B4427E4AF74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11EC1E-2DF3-0D45-A34B-47C177DA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3F6360-1434-B649-8055-45CC566C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2ACF-A59D-FC4C-9E7F-E553BD6DDB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61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BFA5E0-1E5E-4742-A9E4-7E2C4E5A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C6ED-64F3-C64F-A267-1B4427E4AF74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E24147-98FB-394C-B0D7-1302DB8A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C6E903-706E-6C4C-9F0C-09B4E820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2ACF-A59D-FC4C-9E7F-E553BD6DDB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89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36109-1086-CF42-BB41-CE3CD032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942E4-C9A9-7741-B144-EDE451597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DB722B-CAEC-5E43-92A2-E79FFE5D8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0FA205-4DB4-9445-9888-35D54D3A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C6ED-64F3-C64F-A267-1B4427E4AF74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73C043-B9C8-7046-91AE-C8DDFB80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30CAE4-9AEA-5141-B145-0D584AAB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2ACF-A59D-FC4C-9E7F-E553BD6DDB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51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8F96D-5188-1846-B666-0A764A18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077624-65C0-5345-90C0-5C2682A10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79F40D-4CB2-E04B-8523-DF2407D7A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ED9208-5B0D-4944-A2A3-005953CB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C6ED-64F3-C64F-A267-1B4427E4AF74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D4C06A-02CC-F142-8055-92F9559A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09F9C8-FDE5-9D46-A404-4A16639E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2ACF-A59D-FC4C-9E7F-E553BD6DDB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39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0C4C88-E91E-E547-87F3-B818E9DF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C34159-04EE-D640-8088-F41ECD7BD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E78FC-5AAC-EC4B-890E-F1F831732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7C6ED-64F3-C64F-A267-1B4427E4AF74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01D6D-BE03-B74E-949A-3FCCE0240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10E51-479A-1B40-9CEA-B2C838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2ACF-A59D-FC4C-9E7F-E553BD6DDB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19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0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81300F2-924F-2E40-A6C9-7C59EC7A2402}"/>
                  </a:ext>
                </a:extLst>
              </p:cNvPr>
              <p:cNvSpPr txBox="1"/>
              <p:nvPr/>
            </p:nvSpPr>
            <p:spPr>
              <a:xfrm>
                <a:off x="327812" y="1569720"/>
                <a:ext cx="4032129" cy="393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Flux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entre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0070C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fr-F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fr-FR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fr-FR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81300F2-924F-2E40-A6C9-7C59EC7A2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12" y="1569720"/>
                <a:ext cx="4032129" cy="393313"/>
              </a:xfrm>
              <a:prstGeom prst="rect">
                <a:avLst/>
              </a:prstGeom>
              <a:blipFill>
                <a:blip r:embed="rId3"/>
                <a:stretch>
                  <a:fillRect l="-1881" t="-3125" r="-627" b="-218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F83A96F-839A-5341-9166-0DAC20D37387}"/>
                  </a:ext>
                </a:extLst>
              </p:cNvPr>
              <p:cNvSpPr txBox="1"/>
              <p:nvPr/>
            </p:nvSpPr>
            <p:spPr>
              <a:xfrm>
                <a:off x="327812" y="2064196"/>
                <a:ext cx="3935949" cy="393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Flux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entre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−1→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0070C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fr-F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fr-FR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fr-FR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F83A96F-839A-5341-9166-0DAC20D37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12" y="2064196"/>
                <a:ext cx="3935949" cy="393313"/>
              </a:xfrm>
              <a:prstGeom prst="rect">
                <a:avLst/>
              </a:prstGeom>
              <a:blipFill>
                <a:blip r:embed="rId4"/>
                <a:stretch>
                  <a:fillRect l="-1929" t="-3125" r="-643" b="-218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A0F2EAE-6B6A-0948-8935-6E5A6CAAC592}"/>
                  </a:ext>
                </a:extLst>
              </p:cNvPr>
              <p:cNvSpPr txBox="1"/>
              <p:nvPr/>
            </p:nvSpPr>
            <p:spPr>
              <a:xfrm>
                <a:off x="386562" y="2958069"/>
                <a:ext cx="3398872" cy="19082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Flux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sortant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fr-F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fr-F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</a:p>
              <a:p>
                <a:endParaRPr lang="fr-FR" dirty="0"/>
              </a:p>
              <a:p>
                <a:r>
                  <a:rPr lang="fr-FR" dirty="0"/>
                  <a:t>         =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FR" altLang="zh-CN" b="0" dirty="0">
                    <a:ea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fr-FR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fr-FR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A0F2EAE-6B6A-0948-8935-6E5A6CAAC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62" y="2958069"/>
                <a:ext cx="3398872" cy="1908279"/>
              </a:xfrm>
              <a:prstGeom prst="rect">
                <a:avLst/>
              </a:prstGeom>
              <a:blipFill>
                <a:blip r:embed="rId5"/>
                <a:stretch>
                  <a:fillRect l="-3346" t="-658" b="-19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35364B3-C0C3-294C-8AF9-C577D58021CC}"/>
                  </a:ext>
                </a:extLst>
              </p:cNvPr>
              <p:cNvSpPr txBox="1"/>
              <p:nvPr/>
            </p:nvSpPr>
            <p:spPr>
              <a:xfrm>
                <a:off x="6819329" y="449546"/>
                <a:ext cx="3760325" cy="575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Variation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temp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rature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fr-FR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FR" altLang="zh-CN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fr-FR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altLang="zh-CN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fr-FR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35364B3-C0C3-294C-8AF9-C577D5802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29" y="449546"/>
                <a:ext cx="3760325" cy="575414"/>
              </a:xfrm>
              <a:prstGeom prst="rect">
                <a:avLst/>
              </a:prstGeom>
              <a:blipFill>
                <a:blip r:embed="rId6"/>
                <a:stretch>
                  <a:fillRect l="-2357" t="-4348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47FA8C-52C4-1243-B79D-9297B190F679}"/>
                  </a:ext>
                </a:extLst>
              </p:cNvPr>
              <p:cNvSpPr txBox="1"/>
              <p:nvPr/>
            </p:nvSpPr>
            <p:spPr>
              <a:xfrm>
                <a:off x="6206436" y="1400238"/>
                <a:ext cx="4986109" cy="5023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Variation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temp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rature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fr-FR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fr-FR" altLang="zh-CN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fr-FR" altLang="zh-CN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fr-FR" altLang="zh-CN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0070C0"/>
                    </a:solidFill>
                  </a:rPr>
                  <a:t>=-</a:t>
                </a:r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altLang="zh-CN" i="1">
                                        <a:latin typeface="Cambria Math" panose="02040503050406030204" pitchFamily="18" charset="0"/>
                                      </a:rPr>
                                      <m:t>2∗</m:t>
                                    </m:r>
                                    <m:r>
                                      <a:rPr lang="fr-FR" altLang="zh-C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-</a:t>
                </a:r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>
                    <a:solidFill>
                      <a:srgbClr val="0070C0"/>
                    </a:solidFill>
                  </a:rPr>
                  <a:t>=0</a:t>
                </a:r>
              </a:p>
              <a:p>
                <a:endParaRPr lang="fr-FR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-</a:t>
                </a:r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  <m:r>
                          <a:rPr lang="fr-FR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=0</a:t>
                </a:r>
              </a:p>
              <a:p>
                <a:endParaRPr lang="fr-FR" altLang="zh-CN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-</a:t>
                </a:r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altLang="zh-CN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2∗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=0</a:t>
                </a:r>
              </a:p>
              <a:p>
                <a:endParaRPr lang="fr-FR" altLang="zh-CN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fr-FR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fr-FR" altLang="zh-CN" dirty="0">
                    <a:solidFill>
                      <a:schemeClr val="tx1"/>
                    </a:solidFill>
                  </a:rPr>
                  <a:t>=</a:t>
                </a:r>
                <a:r>
                  <a:rPr lang="fr-FR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fr-FR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fr-FR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  <m:r>
                          <a:rPr lang="fr-FR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altLang="zh-CN" dirty="0">
                  <a:solidFill>
                    <a:schemeClr val="tx1"/>
                  </a:solidFill>
                </a:endParaRPr>
              </a:p>
              <a:p>
                <a:endParaRPr lang="fr-FR" altLang="zh-CN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fr-FR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fr-FR" altLang="zh-CN" dirty="0">
                    <a:solidFill>
                      <a:srgbClr val="FF0000"/>
                    </a:solidFill>
                  </a:rPr>
                  <a:t>=</a:t>
                </a:r>
                <a:r>
                  <a:rPr lang="fr-FR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fr-FR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altLang="zh-CN" dirty="0">
                  <a:solidFill>
                    <a:srgbClr val="FF0000"/>
                  </a:solidFill>
                </a:endParaRPr>
              </a:p>
              <a:p>
                <a:endParaRPr lang="fr-FR" altLang="zh-CN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-D</a:t>
                </a:r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fr-FR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=0,  avec </a:t>
                </a:r>
                <a:r>
                  <a:rPr lang="fr-FR" dirty="0">
                    <a:solidFill>
                      <a:srgbClr val="0070C0"/>
                    </a:solidFill>
                  </a:rPr>
                  <a:t>D=</a:t>
                </a:r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fr-F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47FA8C-52C4-1243-B79D-9297B190F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436" y="1400238"/>
                <a:ext cx="4986109" cy="5023939"/>
              </a:xfrm>
              <a:prstGeom prst="rect">
                <a:avLst/>
              </a:prstGeom>
              <a:blipFill>
                <a:blip r:embed="rId7"/>
                <a:stretch>
                  <a:fillRect l="-1777" t="-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5A793C24-FAAB-E24E-96A8-DE35AEAFBB30}"/>
              </a:ext>
            </a:extLst>
          </p:cNvPr>
          <p:cNvGrpSpPr/>
          <p:nvPr/>
        </p:nvGrpSpPr>
        <p:grpSpPr>
          <a:xfrm>
            <a:off x="33007" y="483687"/>
            <a:ext cx="5143762" cy="729670"/>
            <a:chOff x="490917" y="703714"/>
            <a:chExt cx="5143762" cy="72967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964AEAD-0B93-4F40-89B8-690FCF4E7B93}"/>
                </a:ext>
              </a:extLst>
            </p:cNvPr>
            <p:cNvSpPr/>
            <p:nvPr/>
          </p:nvSpPr>
          <p:spPr>
            <a:xfrm>
              <a:off x="1136822" y="1087395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365ACEA-05B3-D848-A044-096DE935B234}"/>
                </a:ext>
              </a:extLst>
            </p:cNvPr>
            <p:cNvSpPr/>
            <p:nvPr/>
          </p:nvSpPr>
          <p:spPr>
            <a:xfrm>
              <a:off x="1779373" y="1087394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B7DADA3-CE71-DB4A-802D-D6682270B9DC}"/>
                </a:ext>
              </a:extLst>
            </p:cNvPr>
            <p:cNvSpPr/>
            <p:nvPr/>
          </p:nvSpPr>
          <p:spPr>
            <a:xfrm>
              <a:off x="2421924" y="1087394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7548BA2-5632-7A40-BACE-0EF4C4773B5B}"/>
                </a:ext>
              </a:extLst>
            </p:cNvPr>
            <p:cNvSpPr/>
            <p:nvPr/>
          </p:nvSpPr>
          <p:spPr>
            <a:xfrm>
              <a:off x="3064475" y="1087393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08ABD76-87F1-724E-8978-8C8B26455FB6}"/>
                </a:ext>
              </a:extLst>
            </p:cNvPr>
            <p:cNvSpPr/>
            <p:nvPr/>
          </p:nvSpPr>
          <p:spPr>
            <a:xfrm>
              <a:off x="3707026" y="1087395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209A763-0376-AE42-A701-13C0DE813D21}"/>
                </a:ext>
              </a:extLst>
            </p:cNvPr>
            <p:cNvSpPr/>
            <p:nvPr/>
          </p:nvSpPr>
          <p:spPr>
            <a:xfrm>
              <a:off x="4349577" y="1087394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4AC983F-DF90-B84F-BDE8-75333739CAF8}"/>
                </a:ext>
              </a:extLst>
            </p:cNvPr>
            <p:cNvSpPr/>
            <p:nvPr/>
          </p:nvSpPr>
          <p:spPr>
            <a:xfrm>
              <a:off x="4992128" y="1087394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622E9BB6-3F15-9542-8CA0-005582714C09}"/>
                    </a:ext>
                  </a:extLst>
                </p:cNvPr>
                <p:cNvSpPr txBox="1"/>
                <p:nvPr/>
              </p:nvSpPr>
              <p:spPr>
                <a:xfrm>
                  <a:off x="3260652" y="1121887"/>
                  <a:ext cx="2501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622E9BB6-3F15-9542-8CA0-005582714C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0652" y="1121887"/>
                  <a:ext cx="25019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0000" r="-5000" b="-181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1F1B63B5-5AF4-674E-91DD-02D70C5BC35D}"/>
                    </a:ext>
                  </a:extLst>
                </p:cNvPr>
                <p:cNvSpPr txBox="1"/>
                <p:nvPr/>
              </p:nvSpPr>
              <p:spPr>
                <a:xfrm>
                  <a:off x="3876401" y="1120029"/>
                  <a:ext cx="4698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1F1B63B5-5AF4-674E-91DD-02D70C5BC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401" y="1120029"/>
                  <a:ext cx="46980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7895" r="-2632" b="-181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F6AAFD4E-04B7-1645-AD82-5FCE07686B99}"/>
                    </a:ext>
                  </a:extLst>
                </p:cNvPr>
                <p:cNvSpPr txBox="1"/>
                <p:nvPr/>
              </p:nvSpPr>
              <p:spPr>
                <a:xfrm>
                  <a:off x="2524643" y="1128579"/>
                  <a:ext cx="4698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F6AAFD4E-04B7-1645-AD82-5FCE07686B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643" y="1128579"/>
                  <a:ext cx="46980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0526" r="-2632" b="-1739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806F8643-B910-194C-A3F0-C754C093340B}"/>
                    </a:ext>
                  </a:extLst>
                </p:cNvPr>
                <p:cNvSpPr txBox="1"/>
                <p:nvPr/>
              </p:nvSpPr>
              <p:spPr>
                <a:xfrm>
                  <a:off x="700676" y="1120028"/>
                  <a:ext cx="2828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806F8643-B910-194C-A3F0-C754C09334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76" y="1120028"/>
                  <a:ext cx="28289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2500" r="-4167" b="-181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7C7C13B7-3E2E-0F49-B651-0AB012E4EDD0}"/>
                    </a:ext>
                  </a:extLst>
                </p:cNvPr>
                <p:cNvSpPr txBox="1"/>
                <p:nvPr/>
              </p:nvSpPr>
              <p:spPr>
                <a:xfrm>
                  <a:off x="1300298" y="1120027"/>
                  <a:ext cx="2828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7C7C13B7-3E2E-0F49-B651-0AB012E4E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0298" y="1120027"/>
                  <a:ext cx="282898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7391" r="-4348" b="-181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090649B8-7733-0F4B-83CB-6BFC7AC9312A}"/>
                    </a:ext>
                  </a:extLst>
                </p:cNvPr>
                <p:cNvSpPr txBox="1"/>
                <p:nvPr/>
              </p:nvSpPr>
              <p:spPr>
                <a:xfrm>
                  <a:off x="5078498" y="1104678"/>
                  <a:ext cx="5166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090649B8-7733-0F4B-83CB-6BFC7AC93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8498" y="1104678"/>
                  <a:ext cx="51661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9524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D134B0C-FB05-EE49-919F-4B2AB5E40C0F}"/>
                </a:ext>
              </a:extLst>
            </p:cNvPr>
            <p:cNvSpPr/>
            <p:nvPr/>
          </p:nvSpPr>
          <p:spPr>
            <a:xfrm>
              <a:off x="490917" y="1087393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2A145B0C-C5D3-C245-A006-C5063FAB6F2D}"/>
                </a:ext>
              </a:extLst>
            </p:cNvPr>
            <p:cNvCxnSpPr>
              <a:cxnSpLocks/>
            </p:cNvCxnSpPr>
            <p:nvPr/>
          </p:nvCxnSpPr>
          <p:spPr>
            <a:xfrm>
              <a:off x="3385751" y="980713"/>
              <a:ext cx="642551" cy="2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6C8921D3-B105-4142-AFDC-ABF38396CEB1}"/>
                    </a:ext>
                  </a:extLst>
                </p:cNvPr>
                <p:cNvSpPr txBox="1"/>
                <p:nvPr/>
              </p:nvSpPr>
              <p:spPr>
                <a:xfrm>
                  <a:off x="3581927" y="703714"/>
                  <a:ext cx="3259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6C8921D3-B105-4142-AFDC-ABF38396C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927" y="703714"/>
                  <a:ext cx="32598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4815" r="-3704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937C10E-C22E-A149-8A29-59C7060494F8}"/>
                  </a:ext>
                </a:extLst>
              </p:cNvPr>
              <p:cNvSpPr/>
              <p:nvPr/>
            </p:nvSpPr>
            <p:spPr>
              <a:xfrm>
                <a:off x="9909799" y="5790208"/>
                <a:ext cx="1537293" cy="61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fr-FR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fr-FR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fr-FR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fr-FR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</m:t>
                          </m:r>
                          <m:r>
                            <a:rPr lang="fr-FR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937C10E-C22E-A149-8A29-59C706049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799" y="5790208"/>
                <a:ext cx="1537293" cy="618246"/>
              </a:xfrm>
              <a:prstGeom prst="rect">
                <a:avLst/>
              </a:prstGeom>
              <a:blipFill>
                <a:blip r:embed="rId15"/>
                <a:stretch>
                  <a:fillRect b="-183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0FE4366-6112-3F44-BA3E-642BEB03EEFA}"/>
                  </a:ext>
                </a:extLst>
              </p:cNvPr>
              <p:cNvSpPr/>
              <p:nvPr/>
            </p:nvSpPr>
            <p:spPr>
              <a:xfrm>
                <a:off x="9701596" y="5211821"/>
                <a:ext cx="234654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fr-FR" altLang="zh-CN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𝑎𝑝𝑟</m:t>
                        </m:r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è</m:t>
                        </m:r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altLang="zh-CN" dirty="0">
                    <a:solidFill>
                      <a:srgbClr val="FF0000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𝑎𝑣𝑎𝑛𝑡</m:t>
                        </m:r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0FE4366-6112-3F44-BA3E-642BEB03E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596" y="5211821"/>
                <a:ext cx="2346540" cy="390748"/>
              </a:xfrm>
              <a:prstGeom prst="rect">
                <a:avLst/>
              </a:prstGeom>
              <a:blipFill>
                <a:blip r:embed="rId16"/>
                <a:stretch>
                  <a:fillRect t="-6250" b="-18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21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F424B334-E704-B547-A418-2F2472407CF1}"/>
              </a:ext>
            </a:extLst>
          </p:cNvPr>
          <p:cNvSpPr/>
          <p:nvPr/>
        </p:nvSpPr>
        <p:spPr>
          <a:xfrm>
            <a:off x="6442832" y="3512873"/>
            <a:ext cx="5342238" cy="286232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programme python devrait prendre en compte : </a:t>
            </a:r>
          </a:p>
          <a:p>
            <a:endParaRPr lang="fr-FR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géométrie (L, dx, </a:t>
            </a:r>
            <a:r>
              <a:rPr lang="fr-FR" altLang="zh-CN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fr-FR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matériaux (rho, </a:t>
            </a:r>
            <a:r>
              <a:rPr lang="fr-FR" altLang="zh-CN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fr-FR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Lambda)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conditions limites (T</a:t>
            </a:r>
            <a:r>
              <a:rPr lang="fr-FR" altLang="zh-CN" b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fr-FR" altLang="zh-CN" b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fr-FR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altLang="zh-CN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calcul numérique : </a:t>
            </a:r>
            <a:r>
              <a:rPr lang="fr-FR" altLang="zh-CN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f (x, </a:t>
            </a:r>
            <a:r>
              <a:rPr lang="fr-FR" altLang="zh-CN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altLang="zh-CN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Traitement des données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des résultats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5835B81-BE32-AA41-90E7-EC73BFB297AC}"/>
              </a:ext>
            </a:extLst>
          </p:cNvPr>
          <p:cNvGrpSpPr/>
          <p:nvPr/>
        </p:nvGrpSpPr>
        <p:grpSpPr>
          <a:xfrm>
            <a:off x="393173" y="2369099"/>
            <a:ext cx="10366364" cy="2119802"/>
            <a:chOff x="393173" y="1749352"/>
            <a:chExt cx="10366364" cy="2119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BDC9D31-965B-8644-8A66-90D47C28A7AA}"/>
                    </a:ext>
                  </a:extLst>
                </p:cNvPr>
                <p:cNvSpPr/>
                <p:nvPr/>
              </p:nvSpPr>
              <p:spPr>
                <a:xfrm>
                  <a:off x="393173" y="1749352"/>
                  <a:ext cx="10366364" cy="1143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𝑎𝑝𝑟</m:t>
                          </m:r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è</m:t>
                          </m:r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fr-FR" altLang="zh-CN" sz="2800" dirty="0">
                      <a:solidFill>
                        <a:srgbClr val="FF0000"/>
                      </a:solidFill>
                    </a:rPr>
                    <a:t> 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𝑎𝑣𝑎𝑛𝑡</m:t>
                          </m:r>
                          <m:r>
                            <a:rPr lang="fr-FR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fr-FR" altLang="zh-CN" sz="2800" dirty="0">
                      <a:solidFill>
                        <a:srgbClr val="FF0000"/>
                      </a:solidFill>
                    </a:rPr>
                    <a:t> 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fr-FR" altLang="zh-CN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altLang="zh-CN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fr-FR" altLang="zh-CN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fr-FR" altLang="zh-CN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fr-FR" altLang="zh-CN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</m:t>
                          </m:r>
                          <m:r>
                            <a:rPr lang="fr-FR" altLang="zh-CN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fr-FR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𝑎𝑣𝑎𝑛𝑡</m:t>
                              </m:r>
                              <m:r>
                                <a:rPr lang="fr-FR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fr-FR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𝑎𝑣𝑎𝑛𝑡</m:t>
                          </m:r>
                          <m:r>
                            <a:rPr lang="fr-FR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   </m:t>
                          </m:r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𝑎𝑣𝑎𝑛𝑡</m:t>
                          </m:r>
                          <m:r>
                            <a:rPr lang="fr-FR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   </m:t>
                          </m:r>
                          <m:r>
                            <a:rPr lang="fr-FR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fr-FR" altLang="zh-CN" sz="2800" dirty="0">
                    <a:solidFill>
                      <a:srgbClr val="FF0000"/>
                    </a:solidFill>
                  </a:endParaRPr>
                </a:p>
                <a:p>
                  <a:r>
                    <a:rPr lang="fr-FR" altLang="zh-CN" sz="2800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BDC9D31-965B-8644-8A66-90D47C28A7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73" y="1749352"/>
                  <a:ext cx="10366364" cy="1143775"/>
                </a:xfrm>
                <a:prstGeom prst="rect">
                  <a:avLst/>
                </a:prstGeom>
                <a:blipFill>
                  <a:blip r:embed="rId3"/>
                  <a:stretch>
                    <a:fillRect l="-24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AE241ADE-85D4-8545-93D6-3C3141E05EBA}"/>
                    </a:ext>
                  </a:extLst>
                </p:cNvPr>
                <p:cNvSpPr/>
                <p:nvPr/>
              </p:nvSpPr>
              <p:spPr>
                <a:xfrm>
                  <a:off x="3577142" y="3222823"/>
                  <a:ext cx="540000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altLang="zh-CN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fr-FR" sz="36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AE241ADE-85D4-8545-93D6-3C3141E05E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7142" y="3222823"/>
                  <a:ext cx="540000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6977" r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下箭头 24">
              <a:extLst>
                <a:ext uri="{FF2B5EF4-FFF2-40B4-BE49-F238E27FC236}">
                  <a16:creationId xmlns:a16="http://schemas.microsoft.com/office/drawing/2014/main" id="{D7E4E3DF-37A0-6442-8B33-49EE118792FC}"/>
                </a:ext>
              </a:extLst>
            </p:cNvPr>
            <p:cNvSpPr/>
            <p:nvPr/>
          </p:nvSpPr>
          <p:spPr>
            <a:xfrm>
              <a:off x="3703142" y="2708461"/>
              <a:ext cx="144000" cy="36933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6F4C4C5D-970B-9946-85D2-F5A2C1A8E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568" y="90278"/>
            <a:ext cx="53213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3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20F0C94C-BA34-CB47-B221-0474675CC23F}"/>
              </a:ext>
            </a:extLst>
          </p:cNvPr>
          <p:cNvGrpSpPr/>
          <p:nvPr/>
        </p:nvGrpSpPr>
        <p:grpSpPr>
          <a:xfrm>
            <a:off x="79082" y="295292"/>
            <a:ext cx="5786313" cy="729670"/>
            <a:chOff x="490917" y="703714"/>
            <a:chExt cx="5786313" cy="72967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28A2BEC-F430-4C4C-8D46-D77D140DEEB8}"/>
                </a:ext>
              </a:extLst>
            </p:cNvPr>
            <p:cNvSpPr/>
            <p:nvPr/>
          </p:nvSpPr>
          <p:spPr>
            <a:xfrm>
              <a:off x="1136822" y="1087395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F93F873-4812-DF4B-A09D-A4E6E59514E4}"/>
                </a:ext>
              </a:extLst>
            </p:cNvPr>
            <p:cNvSpPr/>
            <p:nvPr/>
          </p:nvSpPr>
          <p:spPr>
            <a:xfrm>
              <a:off x="1779373" y="1087394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5E47EC8-ADA9-BE4E-8CF4-C8178C5BBAF0}"/>
                </a:ext>
              </a:extLst>
            </p:cNvPr>
            <p:cNvSpPr/>
            <p:nvPr/>
          </p:nvSpPr>
          <p:spPr>
            <a:xfrm>
              <a:off x="2421924" y="1087394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E136ABD-F9F5-0748-B72A-6466FB409E3D}"/>
                </a:ext>
              </a:extLst>
            </p:cNvPr>
            <p:cNvSpPr/>
            <p:nvPr/>
          </p:nvSpPr>
          <p:spPr>
            <a:xfrm>
              <a:off x="3064475" y="1087393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10E90E3-3997-2A47-8E52-8A313DDFD931}"/>
                </a:ext>
              </a:extLst>
            </p:cNvPr>
            <p:cNvSpPr/>
            <p:nvPr/>
          </p:nvSpPr>
          <p:spPr>
            <a:xfrm>
              <a:off x="3707026" y="1087395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E65E73B-FF95-AD48-8E8B-4A486A446E22}"/>
                </a:ext>
              </a:extLst>
            </p:cNvPr>
            <p:cNvSpPr/>
            <p:nvPr/>
          </p:nvSpPr>
          <p:spPr>
            <a:xfrm>
              <a:off x="4349577" y="1087394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5639277-9995-6141-8A42-C1F5A931187D}"/>
                </a:ext>
              </a:extLst>
            </p:cNvPr>
            <p:cNvSpPr/>
            <p:nvPr/>
          </p:nvSpPr>
          <p:spPr>
            <a:xfrm>
              <a:off x="4992128" y="1087394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18F3FCF-A837-BB4B-B77D-96D6785277DC}"/>
                </a:ext>
              </a:extLst>
            </p:cNvPr>
            <p:cNvSpPr/>
            <p:nvPr/>
          </p:nvSpPr>
          <p:spPr>
            <a:xfrm>
              <a:off x="5634679" y="1087393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D13B8F21-123E-774B-B51C-D94002A73644}"/>
                    </a:ext>
                  </a:extLst>
                </p:cNvPr>
                <p:cNvSpPr txBox="1"/>
                <p:nvPr/>
              </p:nvSpPr>
              <p:spPr>
                <a:xfrm>
                  <a:off x="3260652" y="1121887"/>
                  <a:ext cx="2501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D13B8F21-123E-774B-B51C-D94002A736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0652" y="1121887"/>
                  <a:ext cx="25019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0000" r="-5000" b="-181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905A9192-4601-7645-A0E4-1C9E01E369D0}"/>
                    </a:ext>
                  </a:extLst>
                </p:cNvPr>
                <p:cNvSpPr txBox="1"/>
                <p:nvPr/>
              </p:nvSpPr>
              <p:spPr>
                <a:xfrm>
                  <a:off x="3876401" y="1120029"/>
                  <a:ext cx="4698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905A9192-4601-7645-A0E4-1C9E01E369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401" y="1120029"/>
                  <a:ext cx="46980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895" r="-2632" b="-181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CA5BDE5-261A-6442-8E07-12D779B9BE51}"/>
                    </a:ext>
                  </a:extLst>
                </p:cNvPr>
                <p:cNvSpPr txBox="1"/>
                <p:nvPr/>
              </p:nvSpPr>
              <p:spPr>
                <a:xfrm>
                  <a:off x="2524643" y="1128579"/>
                  <a:ext cx="4698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CA5BDE5-261A-6442-8E07-12D779B9B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643" y="1128579"/>
                  <a:ext cx="46980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0526" r="-2632" b="-1739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1AB6DAA-484D-A145-A7FB-C3B21570EC89}"/>
                    </a:ext>
                  </a:extLst>
                </p:cNvPr>
                <p:cNvSpPr txBox="1"/>
                <p:nvPr/>
              </p:nvSpPr>
              <p:spPr>
                <a:xfrm>
                  <a:off x="700676" y="1120028"/>
                  <a:ext cx="2828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1AB6DAA-484D-A145-A7FB-C3B21570E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76" y="1120028"/>
                  <a:ext cx="28289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500" r="-4167" b="-181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F1D65990-B8AD-F041-B982-E08FD9135EFE}"/>
                    </a:ext>
                  </a:extLst>
                </p:cNvPr>
                <p:cNvSpPr txBox="1"/>
                <p:nvPr/>
              </p:nvSpPr>
              <p:spPr>
                <a:xfrm>
                  <a:off x="1300298" y="1120027"/>
                  <a:ext cx="2828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F1D65990-B8AD-F041-B982-E08FD9135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0298" y="1120027"/>
                  <a:ext cx="28289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7391" r="-4348" b="-181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B182AA8-913F-1749-9CA8-C18120B4C3E6}"/>
                    </a:ext>
                  </a:extLst>
                </p:cNvPr>
                <p:cNvSpPr txBox="1"/>
                <p:nvPr/>
              </p:nvSpPr>
              <p:spPr>
                <a:xfrm>
                  <a:off x="5078498" y="1104678"/>
                  <a:ext cx="5166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B182AA8-913F-1749-9CA8-C18120B4C3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8498" y="1104678"/>
                  <a:ext cx="51661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524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7E5FDC8-9200-734B-8FEC-5AC05C876450}"/>
                </a:ext>
              </a:extLst>
            </p:cNvPr>
            <p:cNvSpPr/>
            <p:nvPr/>
          </p:nvSpPr>
          <p:spPr>
            <a:xfrm>
              <a:off x="490917" y="1087393"/>
              <a:ext cx="642551" cy="345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94F78EF4-9A4F-864D-BAF4-AFE35F405F25}"/>
                    </a:ext>
                  </a:extLst>
                </p:cNvPr>
                <p:cNvSpPr txBox="1"/>
                <p:nvPr/>
              </p:nvSpPr>
              <p:spPr>
                <a:xfrm>
                  <a:off x="5766769" y="1117450"/>
                  <a:ext cx="2902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94F78EF4-9A4F-864D-BAF4-AFE35F405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6769" y="1117450"/>
                  <a:ext cx="29027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2500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FC4893A1-8E4D-0D4A-9CD5-ABA7AAF2E29F}"/>
                </a:ext>
              </a:extLst>
            </p:cNvPr>
            <p:cNvCxnSpPr>
              <a:cxnSpLocks/>
            </p:cNvCxnSpPr>
            <p:nvPr/>
          </p:nvCxnSpPr>
          <p:spPr>
            <a:xfrm>
              <a:off x="3385751" y="980713"/>
              <a:ext cx="642551" cy="2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93A8527-8CA2-7B4D-AD19-0424FA78E2F4}"/>
                    </a:ext>
                  </a:extLst>
                </p:cNvPr>
                <p:cNvSpPr txBox="1"/>
                <p:nvPr/>
              </p:nvSpPr>
              <p:spPr>
                <a:xfrm>
                  <a:off x="3581927" y="703714"/>
                  <a:ext cx="3259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93A8527-8CA2-7B4D-AD19-0424FA78E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927" y="703714"/>
                  <a:ext cx="32598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815" r="-3704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81300F2-924F-2E40-A6C9-7C59EC7A2402}"/>
                  </a:ext>
                </a:extLst>
              </p:cNvPr>
              <p:cNvSpPr txBox="1"/>
              <p:nvPr/>
            </p:nvSpPr>
            <p:spPr>
              <a:xfrm>
                <a:off x="884404" y="1569720"/>
                <a:ext cx="3532185" cy="393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Flux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entre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0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1: 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→1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0070C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fr-F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fr-FR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81300F2-924F-2E40-A6C9-7C59EC7A2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04" y="1569720"/>
                <a:ext cx="3532185" cy="393313"/>
              </a:xfrm>
              <a:prstGeom prst="rect">
                <a:avLst/>
              </a:prstGeom>
              <a:blipFill>
                <a:blip r:embed="rId11"/>
                <a:stretch>
                  <a:fillRect l="-2509" t="-3125" r="-717" b="-218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F83A96F-839A-5341-9166-0DAC20D37387}"/>
                  </a:ext>
                </a:extLst>
              </p:cNvPr>
              <p:cNvSpPr txBox="1"/>
              <p:nvPr/>
            </p:nvSpPr>
            <p:spPr>
              <a:xfrm>
                <a:off x="6612475" y="572291"/>
                <a:ext cx="4211987" cy="393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Flux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entre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−1→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0070C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fr-F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fr-FR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FR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fr-FR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F83A96F-839A-5341-9166-0DAC20D37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475" y="572291"/>
                <a:ext cx="4211987" cy="393313"/>
              </a:xfrm>
              <a:prstGeom prst="rect">
                <a:avLst/>
              </a:prstGeom>
              <a:blipFill>
                <a:blip r:embed="rId12"/>
                <a:stretch>
                  <a:fillRect l="-1802" t="-3226" r="-300" b="-258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A0F2EAE-6B6A-0948-8935-6E5A6CAAC592}"/>
                  </a:ext>
                </a:extLst>
              </p:cNvPr>
              <p:cNvSpPr txBox="1"/>
              <p:nvPr/>
            </p:nvSpPr>
            <p:spPr>
              <a:xfrm>
                <a:off x="6632569" y="1234564"/>
                <a:ext cx="3398872" cy="6703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Flux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sortant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fr-F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−1→</m:t>
                        </m:r>
                        <m:r>
                          <a:rPr lang="fr-F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/>
                  <a:t>=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A0F2EAE-6B6A-0948-8935-6E5A6CAAC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69" y="1234564"/>
                <a:ext cx="3398872" cy="670312"/>
              </a:xfrm>
              <a:prstGeom prst="rect">
                <a:avLst/>
              </a:prstGeom>
              <a:blipFill>
                <a:blip r:embed="rId13"/>
                <a:stretch>
                  <a:fillRect l="-2602" t="-3774" b="-132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35364B3-C0C3-294C-8AF9-C577D58021CC}"/>
                  </a:ext>
                </a:extLst>
              </p:cNvPr>
              <p:cNvSpPr txBox="1"/>
              <p:nvPr/>
            </p:nvSpPr>
            <p:spPr>
              <a:xfrm>
                <a:off x="763854" y="3008267"/>
                <a:ext cx="3738652" cy="3554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Variation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temp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rature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0:</m:t>
                      </m:r>
                    </m:oMath>
                  </m:oMathPara>
                </a14:m>
                <a:endParaRPr lang="fr-FR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FR" altLang="zh-CN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fr-FR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altLang="zh-CN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fr-FR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  <a:p>
                <a:endParaRPr lang="fr-FR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fr-FR" altLang="zh-CN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fr-FR" altLang="zh-CN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=</a:t>
                </a:r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altLang="zh-CN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FR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altLang="zh-C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fr-FR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altLang="zh-CN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FR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altLang="zh-CN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fr-FR" altLang="zh-CN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fr-FR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fr-FR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FR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altLang="zh-CN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35364B3-C0C3-294C-8AF9-C577D5802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54" y="3008267"/>
                <a:ext cx="3738652" cy="3554884"/>
              </a:xfrm>
              <a:prstGeom prst="rect">
                <a:avLst/>
              </a:prstGeom>
              <a:blipFill>
                <a:blip r:embed="rId14"/>
                <a:stretch>
                  <a:fillRect l="-2373" t="-3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CD343BB-1A96-ED45-A424-8576E583B3C6}"/>
                  </a:ext>
                </a:extLst>
              </p:cNvPr>
              <p:cNvSpPr txBox="1"/>
              <p:nvPr/>
            </p:nvSpPr>
            <p:spPr>
              <a:xfrm>
                <a:off x="867245" y="2070194"/>
                <a:ext cx="3398872" cy="6703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Flux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sortant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0: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fr-F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0→1</m:t>
                        </m:r>
                      </m:sub>
                    </m:sSub>
                  </m:oMath>
                </a14:m>
                <a:r>
                  <a:rPr lang="fr-FR" dirty="0"/>
                  <a:t>=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CD343BB-1A96-ED45-A424-8576E583B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45" y="2070194"/>
                <a:ext cx="3398872" cy="670312"/>
              </a:xfrm>
              <a:prstGeom prst="rect">
                <a:avLst/>
              </a:prstGeom>
              <a:blipFill>
                <a:blip r:embed="rId15"/>
                <a:stretch>
                  <a:fillRect l="-2612" t="-3704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A443B7A-52C5-3A4C-AAAA-67044C90EEED}"/>
                  </a:ext>
                </a:extLst>
              </p:cNvPr>
              <p:cNvSpPr txBox="1"/>
              <p:nvPr/>
            </p:nvSpPr>
            <p:spPr>
              <a:xfrm>
                <a:off x="6632569" y="2129723"/>
                <a:ext cx="4046942" cy="4428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Variation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temp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rature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fr-FR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fr-FR" altLang="zh-CN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FR" altLang="zh-CN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fr-FR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altLang="zh-CN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fr-FR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  <a:p>
                <a:endParaRPr lang="fr-FR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fr-FR" altLang="zh-CN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fr-FR" altLang="zh-CN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=-</a:t>
                </a:r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fr-F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altLang="zh-CN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fr-FR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fr-FR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fr-FR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fr-FR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fr-FR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fr-FR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fr-FR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fr-FR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fr-FR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fr-FR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</m:t>
                          </m:r>
                          <m:r>
                            <a:rPr lang="fr-FR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altLang="zh-CN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= - D</a:t>
                </a:r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FR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altLang="zh-C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fr-FR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fr-FR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altLang="zh-CN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fr-FR" altLang="zh-CN" dirty="0">
                    <a:solidFill>
                      <a:srgbClr val="0070C0"/>
                    </a:solidFill>
                  </a:rPr>
                  <a:t>=-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fr-F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fr-FR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altLang="zh-CN" dirty="0">
                  <a:ea typeface="Cambria Math" panose="02040503050406030204" pitchFamily="18" charset="0"/>
                </a:endParaRPr>
              </a:p>
              <a:p>
                <a:endParaRPr lang="fr-FR" altLang="zh-CN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fr-FR" altLang="zh-CN" dirty="0">
                    <a:solidFill>
                      <a:srgbClr val="FF0000"/>
                    </a:solidFill>
                  </a:rPr>
                  <a:t>=- </a:t>
                </a:r>
                <a14:m>
                  <m:oMath xmlns:m="http://schemas.openxmlformats.org/officeDocument/2006/math">
                    <m:r>
                      <a:rPr lang="fr-FR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fr-FR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fr-FR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altLang="zh-CN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A443B7A-52C5-3A4C-AAAA-67044C90E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69" y="2129723"/>
                <a:ext cx="4046942" cy="4428135"/>
              </a:xfrm>
              <a:prstGeom prst="rect">
                <a:avLst/>
              </a:prstGeom>
              <a:blipFill>
                <a:blip r:embed="rId16"/>
                <a:stretch>
                  <a:fillRect l="-2194" t="-286" b="-2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E5365B58-863C-BE4B-AD3B-D4D7F155597D}"/>
              </a:ext>
            </a:extLst>
          </p:cNvPr>
          <p:cNvSpPr/>
          <p:nvPr/>
        </p:nvSpPr>
        <p:spPr>
          <a:xfrm>
            <a:off x="635674" y="1378226"/>
            <a:ext cx="4824222" cy="50358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5AB1220-7416-9349-8F16-9EB3DF99AEE7}"/>
              </a:ext>
            </a:extLst>
          </p:cNvPr>
          <p:cNvSpPr/>
          <p:nvPr/>
        </p:nvSpPr>
        <p:spPr>
          <a:xfrm>
            <a:off x="6416206" y="295292"/>
            <a:ext cx="5059608" cy="63572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68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330</Words>
  <Application>Microsoft Macintosh PowerPoint</Application>
  <PresentationFormat>宽屏</PresentationFormat>
  <Paragraphs>86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lingran zhang</dc:creator>
  <cp:lastModifiedBy>lingran zhang</cp:lastModifiedBy>
  <cp:revision>3</cp:revision>
  <dcterms:created xsi:type="dcterms:W3CDTF">2021-02-10T12:30:50Z</dcterms:created>
  <dcterms:modified xsi:type="dcterms:W3CDTF">2021-02-10T20:39:31Z</dcterms:modified>
</cp:coreProperties>
</file>