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3"/>
  </p:normalViewPr>
  <p:slideViewPr>
    <p:cSldViewPr snapToGrid="0" snapToObjects="1" showGuides="1">
      <p:cViewPr varScale="1">
        <p:scale>
          <a:sx n="119" d="100"/>
          <a:sy n="119" d="100"/>
        </p:scale>
        <p:origin x="224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79BC-85AE-E14E-A0FB-121908DA98B1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BD3CE-3E2C-2843-B1F2-F8678A3BCD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257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B065C-8211-6D4B-812C-9B9BE4C1F6B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08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B065C-8211-6D4B-812C-9B9BE4C1F6B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84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B065C-8211-6D4B-812C-9B9BE4C1F6B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18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7559A-905B-704D-A70F-737B3EB4E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AA076-97A3-F04C-8807-D6BA6F33B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3C996-D3F9-5C49-B1BA-5ACFE31D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DD50-5A50-6E4D-8745-BD02BDE355FF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63F2B-2A16-334A-BF3B-62367FE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1393F-1B33-3E48-8526-B996CA8A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A1D-C347-AE44-BCC6-42F7C67899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14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57F07-F737-0E48-8C1E-03AF729D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86A430-F8D8-A044-954B-D45A12FB1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3A32B-E297-4342-8EEF-65A7CD1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DD50-5A50-6E4D-8745-BD02BDE355FF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4657D-01EF-5342-863A-9A39BD89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C5969-B39D-9D4D-8BBB-9F73ECDA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A1D-C347-AE44-BCC6-42F7C67899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54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31097F-F13C-8D4E-9159-6621E5C6D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618E99-324F-9C49-895A-B5111A28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0D007-6D0F-794A-B6F2-7EA4617B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DD50-5A50-6E4D-8745-BD02BDE355FF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02F28-D557-E546-8575-FAB326AD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ABCF0-4C6B-C54E-B9AA-3B8D3A14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A1D-C347-AE44-BCC6-42F7C67899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64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5ED32-93E2-3D47-A4B6-FB2ECC48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8507E-63F9-1046-B8B3-86BC250F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2DE6A-20EB-2B40-B7CC-DEE0676C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DD50-5A50-6E4D-8745-BD02BDE355FF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01373-DA89-C848-8AFE-F235A598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DA3E1-6FF8-CA49-9FB7-D283ADBE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A1D-C347-AE44-BCC6-42F7C67899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07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859D-FAB3-E247-AF42-6731FC35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240B8-C45A-6D40-9168-3A5B5A4E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50F64-C8F9-0042-B498-8AE8A516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DD50-5A50-6E4D-8745-BD02BDE355FF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14DDF-0FF2-3441-991B-1845AD89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5B292-101D-9542-86E6-10174FCE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A1D-C347-AE44-BCC6-42F7C67899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58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1F834-81B6-9141-9B95-EC76D0C1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51C70-F1D6-F440-B8AA-30980E1A4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367229-255B-1B45-8FD2-57E40968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D1B33-D8B6-4C40-9296-AF22BF4F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DD50-5A50-6E4D-8745-BD02BDE355FF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D8C51-ABB8-4C42-9945-F33D3208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E9292-B4A9-3546-9831-B41B7FA3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A1D-C347-AE44-BCC6-42F7C67899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77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3B3A1-1FB4-774B-B7B4-E80C7C77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1AC18-F31E-404B-B7F3-484C388C4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B8A0A2-AC11-3946-B138-74A27A86C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A882E1-AFDB-6F48-9E63-402CD6B62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305BA-120C-7949-AF8B-96B524717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F4DC70-1E77-114A-B231-12A95CE9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DD50-5A50-6E4D-8745-BD02BDE355FF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F7B085-F672-AC44-B275-9FBEF9E1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BE5749-56BE-9D45-910F-C989E31B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A1D-C347-AE44-BCC6-42F7C67899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81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69E7-6EB1-5B44-A48E-FB256762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AABD54-D9A6-7043-8CF4-5A1B1EFC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DD50-5A50-6E4D-8745-BD02BDE355FF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4C73B-6E35-C941-9781-A13309C9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920C09-1A13-7B4B-B081-310F0D3A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A1D-C347-AE44-BCC6-42F7C67899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98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72C573-DD3E-0D41-B856-6AABE20E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DD50-5A50-6E4D-8745-BD02BDE355FF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E768DF-4506-F449-BDAC-257569D1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A6C5C4-975B-6D4C-8A03-822612CF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A1D-C347-AE44-BCC6-42F7C67899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25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B6CBE-40CB-AD4C-AF29-F549EEDB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9A903-9148-564C-AECC-250EFBB5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A2040-1502-C34E-B505-6C5B5011E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5CFC7-52BC-7440-8811-B3CC07F6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DD50-5A50-6E4D-8745-BD02BDE355FF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B6828C-E7BE-C84A-8020-974B8F4E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479DA-BB8E-6B4E-BBBF-F1EC0D7C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A1D-C347-AE44-BCC6-42F7C67899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44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5CD20-6A2F-B44F-82B1-F1F119CA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15D804-4759-4847-B552-3BBFE1C2D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4921E-F3E8-FB40-891A-2902D88B2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7E2A7-61F1-CC46-A689-C48FC2BD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DD50-5A50-6E4D-8745-BD02BDE355FF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17151-1F75-F746-919C-CCB210E5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71787-89E7-464A-9F4A-3D2CDBAA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A1D-C347-AE44-BCC6-42F7C67899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3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EA61B3-9A9F-9842-BB0A-1A479DB9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50936D-15A9-8B45-A157-D32FC6C6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43963-B668-0648-8C2C-6D813DDEE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DD50-5A50-6E4D-8745-BD02BDE355FF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F0040-66A2-0443-B574-9C888259D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33E79-9791-F248-8457-0E91AF1F6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AA1D-C347-AE44-BCC6-42F7C67899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7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30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30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81300F2-924F-2E40-A6C9-7C59EC7A2402}"/>
                  </a:ext>
                </a:extLst>
              </p:cNvPr>
              <p:cNvSpPr txBox="1"/>
              <p:nvPr/>
            </p:nvSpPr>
            <p:spPr>
              <a:xfrm>
                <a:off x="438669" y="2148140"/>
                <a:ext cx="4032129" cy="393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Flux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81300F2-924F-2E40-A6C9-7C59EC7A2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69" y="2148140"/>
                <a:ext cx="4032129" cy="393313"/>
              </a:xfrm>
              <a:prstGeom prst="rect">
                <a:avLst/>
              </a:prstGeom>
              <a:blipFill>
                <a:blip r:embed="rId3"/>
                <a:stretch>
                  <a:fillRect l="-2201" r="-629" b="-212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F83A96F-839A-5341-9166-0DAC20D37387}"/>
                  </a:ext>
                </a:extLst>
              </p:cNvPr>
              <p:cNvSpPr txBox="1"/>
              <p:nvPr/>
            </p:nvSpPr>
            <p:spPr>
              <a:xfrm>
                <a:off x="438669" y="2642616"/>
                <a:ext cx="3935949" cy="393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Flux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−1→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F83A96F-839A-5341-9166-0DAC20D37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69" y="2642616"/>
                <a:ext cx="3935949" cy="393313"/>
              </a:xfrm>
              <a:prstGeom prst="rect">
                <a:avLst/>
              </a:prstGeom>
              <a:blipFill>
                <a:blip r:embed="rId4"/>
                <a:stretch>
                  <a:fillRect l="-2251" t="-3125" r="-2894" b="-21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0F2EAE-6B6A-0948-8935-6E5A6CAAC592}"/>
                  </a:ext>
                </a:extLst>
              </p:cNvPr>
              <p:cNvSpPr txBox="1"/>
              <p:nvPr/>
            </p:nvSpPr>
            <p:spPr>
              <a:xfrm>
                <a:off x="497419" y="3536489"/>
                <a:ext cx="3398872" cy="1908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Flux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sortant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fr-F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r>
                  <a:rPr lang="fr-FR" dirty="0"/>
                  <a:t>        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altLang="zh-CN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fr-FR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0F2EAE-6B6A-0948-8935-6E5A6CAAC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19" y="3536489"/>
                <a:ext cx="3398872" cy="1908279"/>
              </a:xfrm>
              <a:prstGeom prst="rect">
                <a:avLst/>
              </a:prstGeom>
              <a:blipFill>
                <a:blip r:embed="rId5"/>
                <a:stretch>
                  <a:fillRect l="-3731" t="-1325" b="-26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5364B3-C0C3-294C-8AF9-C577D58021CC}"/>
                  </a:ext>
                </a:extLst>
              </p:cNvPr>
              <p:cNvSpPr txBox="1"/>
              <p:nvPr/>
            </p:nvSpPr>
            <p:spPr>
              <a:xfrm>
                <a:off x="6819329" y="449546"/>
                <a:ext cx="3760325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rature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zh-CN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altLang="zh-CN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fr-FR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5364B3-C0C3-294C-8AF9-C577D5802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29" y="449546"/>
                <a:ext cx="3760325" cy="575414"/>
              </a:xfrm>
              <a:prstGeom prst="rect">
                <a:avLst/>
              </a:prstGeom>
              <a:blipFill>
                <a:blip r:embed="rId6"/>
                <a:stretch>
                  <a:fillRect l="-2357" t="-4348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47FA8C-52C4-1243-B79D-9297B190F679}"/>
                  </a:ext>
                </a:extLst>
              </p:cNvPr>
              <p:cNvSpPr txBox="1"/>
              <p:nvPr/>
            </p:nvSpPr>
            <p:spPr>
              <a:xfrm>
                <a:off x="6206436" y="1400238"/>
                <a:ext cx="4986109" cy="502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rature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fr-FR" altLang="zh-C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=-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-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=0</a:t>
                </a: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-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=0</a:t>
                </a:r>
              </a:p>
              <a:p>
                <a:endParaRPr lang="fr-FR" altLang="zh-C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-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altLang="zh-CN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=0</a:t>
                </a:r>
              </a:p>
              <a:p>
                <a:endParaRPr lang="fr-FR" altLang="zh-C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chemeClr val="tx1"/>
                    </a:solidFill>
                  </a:rPr>
                  <a:t>=</a:t>
                </a:r>
                <a:r>
                  <a:rPr lang="fr-FR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fr-F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fr-F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fr-F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altLang="zh-CN" dirty="0">
                  <a:solidFill>
                    <a:schemeClr val="tx1"/>
                  </a:solidFill>
                </a:endParaRPr>
              </a:p>
              <a:p>
                <a:endParaRPr lang="fr-FR" altLang="zh-C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=</a:t>
                </a:r>
                <a:r>
                  <a:rPr lang="fr-FR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FR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altLang="zh-CN" dirty="0">
                  <a:solidFill>
                    <a:srgbClr val="FF0000"/>
                  </a:solidFill>
                </a:endParaRPr>
              </a:p>
              <a:p>
                <a:endParaRPr lang="fr-FR" altLang="zh-C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-D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=0,  avec </a:t>
                </a:r>
                <a:r>
                  <a:rPr lang="fr-FR" dirty="0">
                    <a:solidFill>
                      <a:srgbClr val="0070C0"/>
                    </a:solidFill>
                  </a:rPr>
                  <a:t>D=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47FA8C-52C4-1243-B79D-9297B190F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36" y="1400238"/>
                <a:ext cx="4986109" cy="5023939"/>
              </a:xfrm>
              <a:prstGeom prst="rect">
                <a:avLst/>
              </a:prstGeom>
              <a:blipFill>
                <a:blip r:embed="rId7"/>
                <a:stretch>
                  <a:fillRect l="-1777" t="-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5A793C24-FAAB-E24E-96A8-DE35AEAFBB30}"/>
              </a:ext>
            </a:extLst>
          </p:cNvPr>
          <p:cNvGrpSpPr/>
          <p:nvPr/>
        </p:nvGrpSpPr>
        <p:grpSpPr>
          <a:xfrm>
            <a:off x="143864" y="1062107"/>
            <a:ext cx="5143762" cy="729670"/>
            <a:chOff x="490917" y="703714"/>
            <a:chExt cx="5143762" cy="72967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964AEAD-0B93-4F40-89B8-690FCF4E7B93}"/>
                </a:ext>
              </a:extLst>
            </p:cNvPr>
            <p:cNvSpPr/>
            <p:nvPr/>
          </p:nvSpPr>
          <p:spPr>
            <a:xfrm>
              <a:off x="1136822" y="1087395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365ACEA-05B3-D848-A044-096DE935B234}"/>
                </a:ext>
              </a:extLst>
            </p:cNvPr>
            <p:cNvSpPr/>
            <p:nvPr/>
          </p:nvSpPr>
          <p:spPr>
            <a:xfrm>
              <a:off x="1779373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B7DADA3-CE71-DB4A-802D-D6682270B9DC}"/>
                </a:ext>
              </a:extLst>
            </p:cNvPr>
            <p:cNvSpPr/>
            <p:nvPr/>
          </p:nvSpPr>
          <p:spPr>
            <a:xfrm>
              <a:off x="2421924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7548BA2-5632-7A40-BACE-0EF4C4773B5B}"/>
                </a:ext>
              </a:extLst>
            </p:cNvPr>
            <p:cNvSpPr/>
            <p:nvPr/>
          </p:nvSpPr>
          <p:spPr>
            <a:xfrm>
              <a:off x="3064475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08ABD76-87F1-724E-8978-8C8B26455FB6}"/>
                </a:ext>
              </a:extLst>
            </p:cNvPr>
            <p:cNvSpPr/>
            <p:nvPr/>
          </p:nvSpPr>
          <p:spPr>
            <a:xfrm>
              <a:off x="3707026" y="1087395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209A763-0376-AE42-A701-13C0DE813D21}"/>
                </a:ext>
              </a:extLst>
            </p:cNvPr>
            <p:cNvSpPr/>
            <p:nvPr/>
          </p:nvSpPr>
          <p:spPr>
            <a:xfrm>
              <a:off x="4349577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4AC983F-DF90-B84F-BDE8-75333739CAF8}"/>
                </a:ext>
              </a:extLst>
            </p:cNvPr>
            <p:cNvSpPr/>
            <p:nvPr/>
          </p:nvSpPr>
          <p:spPr>
            <a:xfrm>
              <a:off x="4992128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22E9BB6-3F15-9542-8CA0-005582714C09}"/>
                    </a:ext>
                  </a:extLst>
                </p:cNvPr>
                <p:cNvSpPr txBox="1"/>
                <p:nvPr/>
              </p:nvSpPr>
              <p:spPr>
                <a:xfrm>
                  <a:off x="3260652" y="1121887"/>
                  <a:ext cx="2501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22E9BB6-3F15-9542-8CA0-005582714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652" y="1121887"/>
                  <a:ext cx="25019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000" r="-5000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F1B63B5-5AF4-674E-91DD-02D70C5BC35D}"/>
                    </a:ext>
                  </a:extLst>
                </p:cNvPr>
                <p:cNvSpPr txBox="1"/>
                <p:nvPr/>
              </p:nvSpPr>
              <p:spPr>
                <a:xfrm>
                  <a:off x="3876401" y="1120029"/>
                  <a:ext cx="4698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F1B63B5-5AF4-674E-91DD-02D70C5BC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401" y="1120029"/>
                  <a:ext cx="46980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7895" r="-2632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6AAFD4E-04B7-1645-AD82-5FCE07686B99}"/>
                    </a:ext>
                  </a:extLst>
                </p:cNvPr>
                <p:cNvSpPr txBox="1"/>
                <p:nvPr/>
              </p:nvSpPr>
              <p:spPr>
                <a:xfrm>
                  <a:off x="2524643" y="1128579"/>
                  <a:ext cx="4698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6AAFD4E-04B7-1645-AD82-5FCE07686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643" y="1128579"/>
                  <a:ext cx="46980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2632" b="-173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06F8643-B910-194C-A3F0-C754C093340B}"/>
                    </a:ext>
                  </a:extLst>
                </p:cNvPr>
                <p:cNvSpPr txBox="1"/>
                <p:nvPr/>
              </p:nvSpPr>
              <p:spPr>
                <a:xfrm>
                  <a:off x="700676" y="1120028"/>
                  <a:ext cx="282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06F8643-B910-194C-A3F0-C754C0933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76" y="1120028"/>
                  <a:ext cx="28289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2500" r="-4167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7C7C13B7-3E2E-0F49-B651-0AB012E4EDD0}"/>
                    </a:ext>
                  </a:extLst>
                </p:cNvPr>
                <p:cNvSpPr txBox="1"/>
                <p:nvPr/>
              </p:nvSpPr>
              <p:spPr>
                <a:xfrm>
                  <a:off x="1300298" y="1120027"/>
                  <a:ext cx="282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7C7C13B7-3E2E-0F49-B651-0AB012E4E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298" y="1120027"/>
                  <a:ext cx="28289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391" r="-4348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90649B8-7733-0F4B-83CB-6BFC7AC9312A}"/>
                    </a:ext>
                  </a:extLst>
                </p:cNvPr>
                <p:cNvSpPr txBox="1"/>
                <p:nvPr/>
              </p:nvSpPr>
              <p:spPr>
                <a:xfrm>
                  <a:off x="5078498" y="1104678"/>
                  <a:ext cx="5166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90649B8-7733-0F4B-83CB-6BFC7AC93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498" y="1104678"/>
                  <a:ext cx="51661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524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D134B0C-FB05-EE49-919F-4B2AB5E40C0F}"/>
                </a:ext>
              </a:extLst>
            </p:cNvPr>
            <p:cNvSpPr/>
            <p:nvPr/>
          </p:nvSpPr>
          <p:spPr>
            <a:xfrm>
              <a:off x="490917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2A145B0C-C5D3-C245-A006-C5063FAB6F2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751" y="980713"/>
              <a:ext cx="642551" cy="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C8921D3-B105-4142-AFDC-ABF38396CEB1}"/>
                    </a:ext>
                  </a:extLst>
                </p:cNvPr>
                <p:cNvSpPr txBox="1"/>
                <p:nvPr/>
              </p:nvSpPr>
              <p:spPr>
                <a:xfrm>
                  <a:off x="3581927" y="703714"/>
                  <a:ext cx="3259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C8921D3-B105-4142-AFDC-ABF38396C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927" y="703714"/>
                  <a:ext cx="32598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937C10E-C22E-A149-8A29-59C7060494F8}"/>
                  </a:ext>
                </a:extLst>
              </p:cNvPr>
              <p:cNvSpPr/>
              <p:nvPr/>
            </p:nvSpPr>
            <p:spPr>
              <a:xfrm>
                <a:off x="9909799" y="5790208"/>
                <a:ext cx="1537293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fr-FR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fr-FR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937C10E-C22E-A149-8A29-59C706049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799" y="5790208"/>
                <a:ext cx="1537293" cy="618246"/>
              </a:xfrm>
              <a:prstGeom prst="rect">
                <a:avLst/>
              </a:prstGeom>
              <a:blipFill>
                <a:blip r:embed="rId15"/>
                <a:stretch>
                  <a:fillRect b="-183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0FE4366-6112-3F44-BA3E-642BEB03EEFA}"/>
                  </a:ext>
                </a:extLst>
              </p:cNvPr>
              <p:cNvSpPr/>
              <p:nvPr/>
            </p:nvSpPr>
            <p:spPr>
              <a:xfrm>
                <a:off x="9701596" y="5211821"/>
                <a:ext cx="234654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𝑎𝑝𝑟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è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𝑎𝑣𝑎𝑛𝑡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0FE4366-6112-3F44-BA3E-642BEB03E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596" y="5211821"/>
                <a:ext cx="2346540" cy="390748"/>
              </a:xfrm>
              <a:prstGeom prst="rect">
                <a:avLst/>
              </a:prstGeom>
              <a:blipFill>
                <a:blip r:embed="rId16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A0AD2FCA-E44E-1B47-979D-1BB17FCC73DF}"/>
              </a:ext>
            </a:extLst>
          </p:cNvPr>
          <p:cNvSpPr/>
          <p:nvPr/>
        </p:nvSpPr>
        <p:spPr>
          <a:xfrm>
            <a:off x="19246" y="63088"/>
            <a:ext cx="571810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fr-FR" altLang="zh-CN" sz="2800" b="1" dirty="0">
                <a:latin typeface="Cambria Math" panose="02040503050406030204" pitchFamily="18" charset="0"/>
              </a:rPr>
              <a:t>Températures fixes aux 2 extrémités</a:t>
            </a:r>
          </a:p>
        </p:txBody>
      </p:sp>
    </p:spTree>
    <p:extLst>
      <p:ext uri="{BB962C8B-B14F-4D97-AF65-F5344CB8AC3E}">
        <p14:creationId xmlns:p14="http://schemas.microsoft.com/office/powerpoint/2010/main" val="102329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F424B334-E704-B547-A418-2F2472407CF1}"/>
              </a:ext>
            </a:extLst>
          </p:cNvPr>
          <p:cNvSpPr/>
          <p:nvPr/>
        </p:nvSpPr>
        <p:spPr>
          <a:xfrm>
            <a:off x="6515021" y="3845499"/>
            <a:ext cx="5342238" cy="286232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programme python devrait prendre en compte : </a:t>
            </a:r>
          </a:p>
          <a:p>
            <a:endParaRPr lang="fr-F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géométrie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matériaux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conditions limites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calcul numérique : </a:t>
            </a:r>
            <a:r>
              <a:rPr lang="fr-FR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 (x, </a:t>
            </a:r>
            <a:r>
              <a:rPr lang="fr-FR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données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des résultats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5835B81-BE32-AA41-90E7-EC73BFB297AC}"/>
              </a:ext>
            </a:extLst>
          </p:cNvPr>
          <p:cNvGrpSpPr/>
          <p:nvPr/>
        </p:nvGrpSpPr>
        <p:grpSpPr>
          <a:xfrm>
            <a:off x="393173" y="2369099"/>
            <a:ext cx="10366364" cy="2119802"/>
            <a:chOff x="393173" y="1749352"/>
            <a:chExt cx="10366364" cy="2119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BDC9D31-965B-8644-8A66-90D47C28A7AA}"/>
                    </a:ext>
                  </a:extLst>
                </p:cNvPr>
                <p:cNvSpPr/>
                <p:nvPr/>
              </p:nvSpPr>
              <p:spPr>
                <a:xfrm>
                  <a:off x="393173" y="1749352"/>
                  <a:ext cx="10366364" cy="1143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𝑎𝑝𝑟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r-FR" altLang="zh-CN" sz="2800" dirty="0">
                      <a:solidFill>
                        <a:srgbClr val="FF0000"/>
                      </a:solidFill>
                    </a:rPr>
                    <a:t>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𝑎𝑣𝑎𝑛𝑡</m:t>
                          </m:r>
                          <m:r>
                            <a:rPr lang="fr-FR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r-FR" altLang="zh-CN" sz="2800" dirty="0">
                      <a:solidFill>
                        <a:srgbClr val="FF0000"/>
                      </a:solidFill>
                    </a:rPr>
                    <a:t> 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altLang="zh-CN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fr-FR" altLang="zh-CN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altLang="zh-CN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altLang="zh-CN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fr-FR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𝑎𝑣𝑎𝑛𝑡</m:t>
                              </m:r>
                              <m:r>
                                <a:rPr lang="fr-FR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fr-F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𝑎𝑣𝑎𝑛𝑡</m:t>
                          </m:r>
                          <m:r>
                            <a:rPr lang="fr-FR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𝑎𝑣𝑎𝑛𝑡</m:t>
                          </m:r>
                          <m:r>
                            <a:rPr lang="fr-FR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fr-FR" altLang="zh-CN" sz="2800" dirty="0">
                    <a:solidFill>
                      <a:srgbClr val="FF0000"/>
                    </a:solidFill>
                  </a:endParaRPr>
                </a:p>
                <a:p>
                  <a:r>
                    <a:rPr lang="fr-FR" altLang="zh-CN" sz="2800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BDC9D31-965B-8644-8A66-90D47C28A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73" y="1749352"/>
                  <a:ext cx="10366364" cy="1143775"/>
                </a:xfrm>
                <a:prstGeom prst="rect">
                  <a:avLst/>
                </a:prstGeom>
                <a:blipFill>
                  <a:blip r:embed="rId3"/>
                  <a:stretch>
                    <a:fillRect l="-24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AE241ADE-85D4-8545-93D6-3C3141E05EBA}"/>
                    </a:ext>
                  </a:extLst>
                </p:cNvPr>
                <p:cNvSpPr/>
                <p:nvPr/>
              </p:nvSpPr>
              <p:spPr>
                <a:xfrm>
                  <a:off x="3577142" y="3222823"/>
                  <a:ext cx="540000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altLang="zh-CN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fr-FR" sz="3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AE241ADE-85D4-8545-93D6-3C3141E05E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142" y="3222823"/>
                  <a:ext cx="540000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6977" r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下箭头 24">
              <a:extLst>
                <a:ext uri="{FF2B5EF4-FFF2-40B4-BE49-F238E27FC236}">
                  <a16:creationId xmlns:a16="http://schemas.microsoft.com/office/drawing/2014/main" id="{D7E4E3DF-37A0-6442-8B33-49EE118792FC}"/>
                </a:ext>
              </a:extLst>
            </p:cNvPr>
            <p:cNvSpPr/>
            <p:nvPr/>
          </p:nvSpPr>
          <p:spPr>
            <a:xfrm>
              <a:off x="3703142" y="2708461"/>
              <a:ext cx="144000" cy="36933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6F4C4C5D-970B-9946-85D2-F5A2C1A8E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488" y="405372"/>
            <a:ext cx="5321300" cy="1651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66AE6C8-FCA8-B44F-A071-0739F5324C3A}"/>
              </a:ext>
            </a:extLst>
          </p:cNvPr>
          <p:cNvSpPr/>
          <p:nvPr/>
        </p:nvSpPr>
        <p:spPr>
          <a:xfrm>
            <a:off x="19246" y="63088"/>
            <a:ext cx="571810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fr-FR" altLang="zh-CN" sz="2800" b="1" dirty="0">
                <a:latin typeface="Cambria Math" panose="02040503050406030204" pitchFamily="18" charset="0"/>
              </a:rPr>
              <a:t>Températures fixes aux 2 extrémités</a:t>
            </a:r>
          </a:p>
        </p:txBody>
      </p:sp>
    </p:spTree>
    <p:extLst>
      <p:ext uri="{BB962C8B-B14F-4D97-AF65-F5344CB8AC3E}">
        <p14:creationId xmlns:p14="http://schemas.microsoft.com/office/powerpoint/2010/main" val="187653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0F0C94C-BA34-CB47-B221-0474675CC23F}"/>
              </a:ext>
            </a:extLst>
          </p:cNvPr>
          <p:cNvGrpSpPr/>
          <p:nvPr/>
        </p:nvGrpSpPr>
        <p:grpSpPr>
          <a:xfrm>
            <a:off x="101600" y="600769"/>
            <a:ext cx="5792468" cy="729670"/>
            <a:chOff x="490917" y="703714"/>
            <a:chExt cx="5792468" cy="72967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28A2BEC-F430-4C4C-8D46-D77D140DEEB8}"/>
                </a:ext>
              </a:extLst>
            </p:cNvPr>
            <p:cNvSpPr/>
            <p:nvPr/>
          </p:nvSpPr>
          <p:spPr>
            <a:xfrm>
              <a:off x="1136822" y="1087395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F93F873-4812-DF4B-A09D-A4E6E59514E4}"/>
                </a:ext>
              </a:extLst>
            </p:cNvPr>
            <p:cNvSpPr/>
            <p:nvPr/>
          </p:nvSpPr>
          <p:spPr>
            <a:xfrm>
              <a:off x="1779373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5E47EC8-ADA9-BE4E-8CF4-C8178C5BBAF0}"/>
                </a:ext>
              </a:extLst>
            </p:cNvPr>
            <p:cNvSpPr/>
            <p:nvPr/>
          </p:nvSpPr>
          <p:spPr>
            <a:xfrm>
              <a:off x="2421924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E136ABD-F9F5-0748-B72A-6466FB409E3D}"/>
                </a:ext>
              </a:extLst>
            </p:cNvPr>
            <p:cNvSpPr/>
            <p:nvPr/>
          </p:nvSpPr>
          <p:spPr>
            <a:xfrm>
              <a:off x="3064475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10E90E3-3997-2A47-8E52-8A313DDFD931}"/>
                </a:ext>
              </a:extLst>
            </p:cNvPr>
            <p:cNvSpPr/>
            <p:nvPr/>
          </p:nvSpPr>
          <p:spPr>
            <a:xfrm>
              <a:off x="3707026" y="1087395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E65E73B-FF95-AD48-8E8B-4A486A446E22}"/>
                </a:ext>
              </a:extLst>
            </p:cNvPr>
            <p:cNvSpPr/>
            <p:nvPr/>
          </p:nvSpPr>
          <p:spPr>
            <a:xfrm>
              <a:off x="4349577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639277-9995-6141-8A42-C1F5A931187D}"/>
                </a:ext>
              </a:extLst>
            </p:cNvPr>
            <p:cNvSpPr/>
            <p:nvPr/>
          </p:nvSpPr>
          <p:spPr>
            <a:xfrm>
              <a:off x="4992128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8F3FCF-A837-BB4B-B77D-96D6785277DC}"/>
                </a:ext>
              </a:extLst>
            </p:cNvPr>
            <p:cNvSpPr/>
            <p:nvPr/>
          </p:nvSpPr>
          <p:spPr>
            <a:xfrm>
              <a:off x="5634679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13B8F21-123E-774B-B51C-D94002A73644}"/>
                    </a:ext>
                  </a:extLst>
                </p:cNvPr>
                <p:cNvSpPr txBox="1"/>
                <p:nvPr/>
              </p:nvSpPr>
              <p:spPr>
                <a:xfrm>
                  <a:off x="3260652" y="1121887"/>
                  <a:ext cx="2501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13B8F21-123E-774B-B51C-D94002A73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652" y="1121887"/>
                  <a:ext cx="25019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5000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05A9192-4601-7645-A0E4-1C9E01E369D0}"/>
                    </a:ext>
                  </a:extLst>
                </p:cNvPr>
                <p:cNvSpPr txBox="1"/>
                <p:nvPr/>
              </p:nvSpPr>
              <p:spPr>
                <a:xfrm>
                  <a:off x="3876401" y="1120029"/>
                  <a:ext cx="4698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05A9192-4601-7645-A0E4-1C9E01E36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401" y="1120029"/>
                  <a:ext cx="46980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895" r="-2632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CA5BDE5-261A-6442-8E07-12D779B9BE51}"/>
                    </a:ext>
                  </a:extLst>
                </p:cNvPr>
                <p:cNvSpPr txBox="1"/>
                <p:nvPr/>
              </p:nvSpPr>
              <p:spPr>
                <a:xfrm>
                  <a:off x="2524643" y="1128579"/>
                  <a:ext cx="4698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CA5BDE5-261A-6442-8E07-12D779B9B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643" y="1128579"/>
                  <a:ext cx="4698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526" r="-2632" b="-173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1AB6DAA-484D-A145-A7FB-C3B21570EC89}"/>
                    </a:ext>
                  </a:extLst>
                </p:cNvPr>
                <p:cNvSpPr txBox="1"/>
                <p:nvPr/>
              </p:nvSpPr>
              <p:spPr>
                <a:xfrm>
                  <a:off x="700676" y="1120028"/>
                  <a:ext cx="282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1AB6DAA-484D-A145-A7FB-C3B21570E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76" y="1120028"/>
                  <a:ext cx="28289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500" r="-4167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1D65990-B8AD-F041-B982-E08FD9135EFE}"/>
                    </a:ext>
                  </a:extLst>
                </p:cNvPr>
                <p:cNvSpPr txBox="1"/>
                <p:nvPr/>
              </p:nvSpPr>
              <p:spPr>
                <a:xfrm>
                  <a:off x="1300298" y="1120027"/>
                  <a:ext cx="282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1D65990-B8AD-F041-B982-E08FD9135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298" y="1120027"/>
                  <a:ext cx="28289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7391" r="-4348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B182AA8-913F-1749-9CA8-C18120B4C3E6}"/>
                    </a:ext>
                  </a:extLst>
                </p:cNvPr>
                <p:cNvSpPr txBox="1"/>
                <p:nvPr/>
              </p:nvSpPr>
              <p:spPr>
                <a:xfrm>
                  <a:off x="5078498" y="1104678"/>
                  <a:ext cx="5166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B182AA8-913F-1749-9CA8-C18120B4C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498" y="1104678"/>
                  <a:ext cx="5166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524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7E5FDC8-9200-734B-8FEC-5AC05C876450}"/>
                </a:ext>
              </a:extLst>
            </p:cNvPr>
            <p:cNvSpPr/>
            <p:nvPr/>
          </p:nvSpPr>
          <p:spPr>
            <a:xfrm>
              <a:off x="490917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4F78EF4-9A4F-864D-BAF4-AFE35F405F25}"/>
                    </a:ext>
                  </a:extLst>
                </p:cNvPr>
                <p:cNvSpPr txBox="1"/>
                <p:nvPr/>
              </p:nvSpPr>
              <p:spPr>
                <a:xfrm>
                  <a:off x="5766769" y="1117450"/>
                  <a:ext cx="5166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4F78EF4-9A4F-864D-BAF4-AFE35F405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6769" y="1117450"/>
                  <a:ext cx="51661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7143" r="-2381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FC4893A1-8E4D-0D4A-9CD5-ABA7AAF2E29F}"/>
                </a:ext>
              </a:extLst>
            </p:cNvPr>
            <p:cNvCxnSpPr>
              <a:cxnSpLocks/>
            </p:cNvCxnSpPr>
            <p:nvPr/>
          </p:nvCxnSpPr>
          <p:spPr>
            <a:xfrm>
              <a:off x="3385751" y="980713"/>
              <a:ext cx="642551" cy="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93A8527-8CA2-7B4D-AD19-0424FA78E2F4}"/>
                    </a:ext>
                  </a:extLst>
                </p:cNvPr>
                <p:cNvSpPr txBox="1"/>
                <p:nvPr/>
              </p:nvSpPr>
              <p:spPr>
                <a:xfrm>
                  <a:off x="3581927" y="703714"/>
                  <a:ext cx="3259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93A8527-8CA2-7B4D-AD19-0424FA78E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927" y="703714"/>
                  <a:ext cx="32598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81300F2-924F-2E40-A6C9-7C59EC7A2402}"/>
                  </a:ext>
                </a:extLst>
              </p:cNvPr>
              <p:cNvSpPr txBox="1"/>
              <p:nvPr/>
            </p:nvSpPr>
            <p:spPr>
              <a:xfrm>
                <a:off x="906922" y="1875197"/>
                <a:ext cx="3532185" cy="393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Flux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1: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→1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81300F2-924F-2E40-A6C9-7C59EC7A2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22" y="1875197"/>
                <a:ext cx="3532185" cy="393313"/>
              </a:xfrm>
              <a:prstGeom prst="rect">
                <a:avLst/>
              </a:prstGeom>
              <a:blipFill>
                <a:blip r:embed="rId11"/>
                <a:stretch>
                  <a:fillRect l="-2509" t="-3125" r="-717" b="-21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F83A96F-839A-5341-9166-0DAC20D37387}"/>
                  </a:ext>
                </a:extLst>
              </p:cNvPr>
              <p:cNvSpPr txBox="1"/>
              <p:nvPr/>
            </p:nvSpPr>
            <p:spPr>
              <a:xfrm>
                <a:off x="6612475" y="572291"/>
                <a:ext cx="5117683" cy="393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Flux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−2 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−1: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−2→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F83A96F-839A-5341-9166-0DAC20D37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75" y="572291"/>
                <a:ext cx="5117683" cy="393313"/>
              </a:xfrm>
              <a:prstGeom prst="rect">
                <a:avLst/>
              </a:prstGeom>
              <a:blipFill>
                <a:blip r:embed="rId12"/>
                <a:stretch>
                  <a:fillRect l="-1485" t="-3226" r="-248" b="-258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0F2EAE-6B6A-0948-8935-6E5A6CAAC592}"/>
                  </a:ext>
                </a:extLst>
              </p:cNvPr>
              <p:cNvSpPr txBox="1"/>
              <p:nvPr/>
            </p:nvSpPr>
            <p:spPr>
              <a:xfrm>
                <a:off x="6632569" y="1234564"/>
                <a:ext cx="3398872" cy="670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Flux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sortant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−1: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−2→</m:t>
                        </m:r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dirty="0"/>
                  <a:t>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0F2EAE-6B6A-0948-8935-6E5A6CAAC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69" y="1234564"/>
                <a:ext cx="3398872" cy="670312"/>
              </a:xfrm>
              <a:prstGeom prst="rect">
                <a:avLst/>
              </a:prstGeom>
              <a:blipFill>
                <a:blip r:embed="rId13"/>
                <a:stretch>
                  <a:fillRect l="-2602" t="-3774" b="-13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5364B3-C0C3-294C-8AF9-C577D58021CC}"/>
                  </a:ext>
                </a:extLst>
              </p:cNvPr>
              <p:cNvSpPr txBox="1"/>
              <p:nvPr/>
            </p:nvSpPr>
            <p:spPr>
              <a:xfrm>
                <a:off x="786372" y="3313744"/>
                <a:ext cx="3738652" cy="3554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rature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0:</m:t>
                      </m:r>
                    </m:oMath>
                  </m:oMathPara>
                </a14:m>
                <a:endParaRPr lang="fr-F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zh-CN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altLang="zh-CN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fr-FR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fr-FR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zh-CN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5364B3-C0C3-294C-8AF9-C577D5802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2" y="3313744"/>
                <a:ext cx="3738652" cy="3554884"/>
              </a:xfrm>
              <a:prstGeom prst="rect">
                <a:avLst/>
              </a:prstGeom>
              <a:blipFill>
                <a:blip r:embed="rId14"/>
                <a:stretch>
                  <a:fillRect l="-2027" t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CD343BB-1A96-ED45-A424-8576E583B3C6}"/>
                  </a:ext>
                </a:extLst>
              </p:cNvPr>
              <p:cNvSpPr txBox="1"/>
              <p:nvPr/>
            </p:nvSpPr>
            <p:spPr>
              <a:xfrm>
                <a:off x="889763" y="2375671"/>
                <a:ext cx="3398872" cy="670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Flux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sortant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0: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0→1</m:t>
                        </m:r>
                      </m:sub>
                    </m:sSub>
                  </m:oMath>
                </a14:m>
                <a:r>
                  <a:rPr lang="fr-FR" dirty="0"/>
                  <a:t>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CD343BB-1A96-ED45-A424-8576E583B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63" y="2375671"/>
                <a:ext cx="3398872" cy="670312"/>
              </a:xfrm>
              <a:prstGeom prst="rect">
                <a:avLst/>
              </a:prstGeom>
              <a:blipFill>
                <a:blip r:embed="rId15"/>
                <a:stretch>
                  <a:fillRect l="-2612" t="-3704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A443B7A-52C5-3A4C-AAAA-67044C90EEED}"/>
                  </a:ext>
                </a:extLst>
              </p:cNvPr>
              <p:cNvSpPr txBox="1"/>
              <p:nvPr/>
            </p:nvSpPr>
            <p:spPr>
              <a:xfrm>
                <a:off x="6632569" y="2129723"/>
                <a:ext cx="4273286" cy="4428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rature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−1:</m:t>
                      </m:r>
                    </m:oMath>
                  </m:oMathPara>
                </a14:m>
                <a:endParaRPr lang="fr-F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fr-FR" altLang="zh-CN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zh-CN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altLang="zh-CN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fr-FR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=-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fr-FR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F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 - D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fr-FR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=- </a:t>
                </a:r>
                <a14:m>
                  <m:oMath xmlns:m="http://schemas.openxmlformats.org/officeDocument/2006/math">
                    <m:r>
                      <a:rPr lang="fr-FR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zh-CN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A443B7A-52C5-3A4C-AAAA-67044C90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69" y="2129723"/>
                <a:ext cx="4273286" cy="4428135"/>
              </a:xfrm>
              <a:prstGeom prst="rect">
                <a:avLst/>
              </a:prstGeom>
              <a:blipFill>
                <a:blip r:embed="rId16"/>
                <a:stretch>
                  <a:fillRect l="-2077" t="-286" b="-2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E5365B58-863C-BE4B-AD3B-D4D7F155597D}"/>
              </a:ext>
            </a:extLst>
          </p:cNvPr>
          <p:cNvSpPr/>
          <p:nvPr/>
        </p:nvSpPr>
        <p:spPr>
          <a:xfrm>
            <a:off x="658192" y="1683703"/>
            <a:ext cx="4824222" cy="50358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AB1220-7416-9349-8F16-9EB3DF99AEE7}"/>
              </a:ext>
            </a:extLst>
          </p:cNvPr>
          <p:cNvSpPr/>
          <p:nvPr/>
        </p:nvSpPr>
        <p:spPr>
          <a:xfrm>
            <a:off x="6416205" y="295292"/>
            <a:ext cx="5486953" cy="63572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897D97-AFA7-E546-9FF5-EA995DD2FF25}"/>
              </a:ext>
            </a:extLst>
          </p:cNvPr>
          <p:cNvSpPr/>
          <p:nvPr/>
        </p:nvSpPr>
        <p:spPr>
          <a:xfrm>
            <a:off x="19246" y="63088"/>
            <a:ext cx="588263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fr-FR" altLang="zh-CN" sz="2800" b="1" dirty="0">
                <a:latin typeface="Cambria Math" panose="02040503050406030204" pitchFamily="18" charset="0"/>
              </a:rPr>
              <a:t>Températures libres aux 2 extrémités</a:t>
            </a:r>
          </a:p>
        </p:txBody>
      </p:sp>
    </p:spTree>
    <p:extLst>
      <p:ext uri="{BB962C8B-B14F-4D97-AF65-F5344CB8AC3E}">
        <p14:creationId xmlns:p14="http://schemas.microsoft.com/office/powerpoint/2010/main" val="178747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332</Words>
  <Application>Microsoft Macintosh PowerPoint</Application>
  <PresentationFormat>宽屏</PresentationFormat>
  <Paragraphs>89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lingran zhang</dc:creator>
  <cp:lastModifiedBy>lingran zhang</cp:lastModifiedBy>
  <cp:revision>4</cp:revision>
  <dcterms:created xsi:type="dcterms:W3CDTF">2021-02-24T12:15:44Z</dcterms:created>
  <dcterms:modified xsi:type="dcterms:W3CDTF">2021-03-17T20:15:03Z</dcterms:modified>
</cp:coreProperties>
</file>