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90" r:id="rId3"/>
    <p:sldId id="291" r:id="rId4"/>
    <p:sldId id="274" r:id="rId5"/>
    <p:sldId id="284" r:id="rId6"/>
    <p:sldId id="285" r:id="rId7"/>
    <p:sldId id="286" r:id="rId8"/>
    <p:sldId id="292" r:id="rId9"/>
    <p:sldId id="287" r:id="rId10"/>
    <p:sldId id="293" r:id="rId11"/>
    <p:sldId id="273" r:id="rId12"/>
    <p:sldId id="282" r:id="rId13"/>
    <p:sldId id="283" r:id="rId14"/>
    <p:sldId id="279" r:id="rId15"/>
    <p:sldId id="280" r:id="rId16"/>
    <p:sldId id="281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 showGuides="1">
      <p:cViewPr varScale="1">
        <p:scale>
          <a:sx n="104" d="100"/>
          <a:sy n="104" d="100"/>
        </p:scale>
        <p:origin x="8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EC083-3BD6-B348-8CB4-C48D3ADE0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3EE743-EC94-2440-942D-2C52ABA30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3775A-D4D5-7C4D-9E14-F7D16705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4BFF8-D6DF-2244-93A2-D4DCDA35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9A19D-92E0-1B4F-BCD4-B3A89168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5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D965F-B2A9-1A4D-84EA-EF808E73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E7EF7-6D65-7048-B4E2-680A66685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8302B-2F89-4347-8493-2E9653B4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691D5-54A4-7847-8CF2-878DD5AD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EA0C4-04DB-4E42-B422-997D3041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20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9DD8F5-4C38-4C42-846E-F90DD4371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96836-6F12-B545-B08E-A8CEC671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341E1-D2A7-7E4A-BA87-4B25D89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E80C5-C483-844F-8DA9-6A22966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A7069-A9EC-6046-8AF1-078077BE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2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24B6D-AB86-A64C-A9F4-D9F3969B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2AE8C-141F-2649-BBD1-61E7BD68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46988-259E-064A-9DAC-7B06E84B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1072-2C3B-D04B-ACE3-2B72271E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9EC4E-64EC-AE49-A6AB-A042F958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64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5197-F8FC-4247-91DC-42F98D5E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3092B-5548-D546-B07A-339913F1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F3545-FFEF-B940-AF2B-F29AE4AA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5C24D-CD33-5C41-97F8-439A6DB7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C90B-5834-2D41-AA14-71BF9607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6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6104B-4FAC-B042-9740-8BA56D6D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DAB24-DAD5-F644-8AED-7510C36A0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225C0-94E5-D447-BA5C-0BDD6DD9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691AF-CCDF-6E48-B948-07645C7E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92A2C-D094-CE4C-8BF4-FBEB880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7741D-2413-5E4A-9A52-670A7740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96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1CE8-E864-3E40-B46E-DDF63BC9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9721E-DAD8-DF4E-AD60-00472D01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2B82E-9B6C-6A42-8ABC-B7E74FCE0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4ADD0E-A663-7845-917B-4E488235E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225F3-0561-5444-BDD6-0D8869718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68FE6-04F7-1145-A15C-70BBB32A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FA09F4-0C24-3547-A847-EDDB2685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443B9-FDFD-764C-85FD-8BADA145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13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0F736-E5D1-B348-B73E-CC4B680A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54FC04-F902-5B48-A09E-BA5CF46D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AC16BF-486A-DC4B-9FD4-C344DC36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8D445B-1B54-E643-A639-4FFE9C97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81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4CCB0-404C-DE40-936B-D8855184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118DF-2689-D34D-9DAD-C7879DF0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8C31C-498F-0B46-AB13-9EEAF53C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1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D2AF0-BED6-9D49-946C-F4DC0844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C9B57-5F23-324B-AF6B-551D77A0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B69A5B-5D73-8448-80B1-888010B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35185-4271-0248-BA02-A069C605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03EF4-D0EF-084A-B02B-3B9B8E33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43FE-2029-1145-BD6A-3E96FC02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4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888A-AC67-1344-8EFB-00B0CBCA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A65045-2B58-2748-BA40-1896C8618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2FA5A-B594-434A-838B-613D26E41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AF63B-6465-5B4A-9FC4-61AC2B52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B894B-A1AA-F443-8F68-4E0F958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DC56F-A970-A542-A140-6A572753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9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F413FA-264D-9F47-A27A-F47FC039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1F682-122E-3849-875B-F85FBA66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52C3A-A5E0-844B-BAD5-6B9C05D50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E208-F131-424D-A1C6-5B349FAB932D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F6A6A-E88E-6647-B70D-C86645F34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08E41-5341-9742-BD99-E5CE732ED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5E60-4EFC-2E4B-820B-650F542230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65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9E154F-A223-2A44-B1F9-75246539E7C5}"/>
              </a:ext>
            </a:extLst>
          </p:cNvPr>
          <p:cNvGrpSpPr/>
          <p:nvPr/>
        </p:nvGrpSpPr>
        <p:grpSpPr>
          <a:xfrm>
            <a:off x="343063" y="199241"/>
            <a:ext cx="3268489" cy="6146800"/>
            <a:chOff x="1294409" y="226950"/>
            <a:chExt cx="3268489" cy="61468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99589A-E23D-8D4C-9D64-8FFA9907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/>
            <a:stretch/>
          </p:blipFill>
          <p:spPr>
            <a:xfrm>
              <a:off x="1294409" y="226950"/>
              <a:ext cx="3199245" cy="614680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DAAA9B-F2BA-E642-A471-428AB219625C}"/>
                </a:ext>
              </a:extLst>
            </p:cNvPr>
            <p:cNvGrpSpPr/>
            <p:nvPr/>
          </p:nvGrpSpPr>
          <p:grpSpPr>
            <a:xfrm>
              <a:off x="2523151" y="3274601"/>
              <a:ext cx="862197" cy="452177"/>
              <a:chOff x="2491991" y="4009293"/>
              <a:chExt cx="862197" cy="45217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70A6567-04BD-AB49-B782-A288ED1E2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287400" cy="2842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9E146BEE-A339-E742-9D6D-515C8EF8F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35042"/>
                <a:ext cx="574797" cy="4264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EA40B82-CFBD-DC46-AEC2-A9D044C1B345}"/>
                </a:ext>
              </a:extLst>
            </p:cNvPr>
            <p:cNvGrpSpPr/>
            <p:nvPr/>
          </p:nvGrpSpPr>
          <p:grpSpPr>
            <a:xfrm>
              <a:off x="3492969" y="3937253"/>
              <a:ext cx="1069929" cy="452177"/>
              <a:chOff x="2491991" y="4009293"/>
              <a:chExt cx="1069929" cy="452177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1E606C4-E3FB-0A47-9AAC-C4BAAD1E2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495132" cy="4521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9F34273-E979-254F-979E-4642E8C1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09293"/>
                <a:ext cx="574797" cy="45217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9C02E140-1E9D-8D4C-A352-54F76F43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45" y="3274601"/>
              <a:ext cx="278069" cy="839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3C429C-1049-7D44-A8D6-EC9D8CEA95D0}"/>
                  </a:ext>
                </a:extLst>
              </p:cNvPr>
              <p:cNvSpPr/>
              <p:nvPr/>
            </p:nvSpPr>
            <p:spPr>
              <a:xfrm>
                <a:off x="4117105" y="963302"/>
                <a:ext cx="5261673" cy="426937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 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</a:t>
                </a:r>
              </a:p>
              <a:p>
                <a:endParaRPr lang="fr-F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 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</a:t>
                </a:r>
              </a:p>
              <a:p>
                <a:pPr marL="285750" indent="-285750">
                  <a:buFontTx/>
                  <a:buChar char="-"/>
                </a:pPr>
                <a:endParaRPr lang="fr-F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fr-FR" b="1" dirty="0"/>
              </a:p>
              <a:p>
                <a:endParaRPr lang="fr-F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fr-FR" b="1" dirty="0"/>
              </a:p>
              <a:p>
                <a:endParaRPr lang="fr-FR" b="1" dirty="0"/>
              </a:p>
              <a:p>
                <a:pPr algn="ctr"/>
                <a14:m>
                  <m:oMath xmlns:m="http://schemas.openxmlformats.org/officeDocument/2006/math"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𝒅𝑻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* </a:t>
                </a:r>
                <a:r>
                  <a:rPr lang="fr-FR" b="1" dirty="0" err="1"/>
                  <a:t>dt</a:t>
                </a:r>
                <a:endParaRPr lang="fr-FR" b="1" dirty="0"/>
              </a:p>
              <a:p>
                <a:pPr algn="ctr"/>
                <a:endParaRPr lang="fr-FR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𝒂𝒑𝒓𝒆𝒔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𝒗𝒂𝒏𝒕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* </a:t>
                </a:r>
                <a:r>
                  <a:rPr lang="fr-FR" altLang="zh-CN" b="1" dirty="0" err="1"/>
                  <a:t>dt</a:t>
                </a:r>
                <a:endParaRPr lang="fr-FR" altLang="zh-CN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3C429C-1049-7D44-A8D6-EC9D8CEA9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05" y="963302"/>
                <a:ext cx="5261673" cy="4269374"/>
              </a:xfrm>
              <a:prstGeom prst="rect">
                <a:avLst/>
              </a:prstGeom>
              <a:blipFill>
                <a:blip r:embed="rId3"/>
                <a:stretch>
                  <a:fillRect l="-24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A4BB2603-430B-B74A-BF8B-2C31153776D3}"/>
              </a:ext>
            </a:extLst>
          </p:cNvPr>
          <p:cNvSpPr/>
          <p:nvPr/>
        </p:nvSpPr>
        <p:spPr>
          <a:xfrm>
            <a:off x="5914470" y="356394"/>
            <a:ext cx="1815067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fr-FR" altLang="zh-CN" sz="2000" b="1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La couche </a:t>
            </a:r>
            <a:r>
              <a:rPr lang="fr-FR" altLang="zh-CN" sz="2000" b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 </a:t>
            </a:r>
            <a:endParaRPr lang="fr-FR" sz="2000" b="1" dirty="0">
              <a:highlight>
                <a:srgbClr val="FFFF00"/>
              </a:highligh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DFC4C6-8963-8948-8797-A03BBDAB6A7E}"/>
                  </a:ext>
                </a:extLst>
              </p:cNvPr>
              <p:cNvSpPr/>
              <p:nvPr/>
            </p:nvSpPr>
            <p:spPr>
              <a:xfrm>
                <a:off x="9834905" y="2079845"/>
                <a:ext cx="1573572" cy="1936492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fr-FR" altLang="zh-CN" b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altLang="zh-CN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fr-F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DFC4C6-8963-8948-8797-A03BBDAB6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905" y="2079845"/>
                <a:ext cx="1573572" cy="1936492"/>
              </a:xfrm>
              <a:prstGeom prst="rect">
                <a:avLst/>
              </a:prstGeom>
              <a:blipFill>
                <a:blip r:embed="rId4"/>
                <a:stretch>
                  <a:fillRect b="-649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73A84B9-AD92-8C4C-8FAA-AD8FA531EE0D}"/>
                  </a:ext>
                </a:extLst>
              </p:cNvPr>
              <p:cNvSpPr/>
              <p:nvPr/>
            </p:nvSpPr>
            <p:spPr>
              <a:xfrm>
                <a:off x="4866287" y="5632094"/>
                <a:ext cx="3783407" cy="5252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𝒂𝒑𝒓𝒆𝒔</m:t>
                        </m:r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fr-FR" altLang="zh-CN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altLang="zh-CN" b="1" dirty="0">
                    <a:highlight>
                      <a:srgbClr val="FFFF00"/>
                    </a:highlight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𝒂𝒗𝒂𝒏𝒕</m:t>
                        </m:r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fr-FR" altLang="zh-CN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fr-FR" altLang="zh-CN" b="1" dirty="0">
                    <a:highlight>
                      <a:srgbClr val="FFFF00"/>
                    </a:highlight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>
                    <a:highlight>
                      <a:srgbClr val="FFFF00"/>
                    </a:highlight>
                  </a:rPr>
                  <a:t> * </a:t>
                </a:r>
                <a:r>
                  <a:rPr lang="fr-FR" altLang="zh-CN" b="1" dirty="0" err="1">
                    <a:highlight>
                      <a:srgbClr val="FFFF00"/>
                    </a:highlight>
                  </a:rPr>
                  <a:t>dt</a:t>
                </a:r>
                <a:endParaRPr lang="fr-FR" altLang="zh-CN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73A84B9-AD92-8C4C-8FAA-AD8FA531E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87" y="5632094"/>
                <a:ext cx="3783407" cy="525208"/>
              </a:xfrm>
              <a:prstGeom prst="rect">
                <a:avLst/>
              </a:prstGeom>
              <a:blipFill>
                <a:blip r:embed="rId5"/>
                <a:stretch>
                  <a:fillRect r="-669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36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585419-A355-D046-9D70-56C8A210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5" y="240828"/>
            <a:ext cx="11240650" cy="63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3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9E154F-A223-2A44-B1F9-75246539E7C5}"/>
              </a:ext>
            </a:extLst>
          </p:cNvPr>
          <p:cNvGrpSpPr/>
          <p:nvPr/>
        </p:nvGrpSpPr>
        <p:grpSpPr>
          <a:xfrm>
            <a:off x="343063" y="199241"/>
            <a:ext cx="3268489" cy="6146800"/>
            <a:chOff x="1294409" y="226950"/>
            <a:chExt cx="3268489" cy="61468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99589A-E23D-8D4C-9D64-8FFA9907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/>
            <a:stretch/>
          </p:blipFill>
          <p:spPr>
            <a:xfrm>
              <a:off x="1294409" y="226950"/>
              <a:ext cx="3199245" cy="614680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DAAA9B-F2BA-E642-A471-428AB219625C}"/>
                </a:ext>
              </a:extLst>
            </p:cNvPr>
            <p:cNvGrpSpPr/>
            <p:nvPr/>
          </p:nvGrpSpPr>
          <p:grpSpPr>
            <a:xfrm>
              <a:off x="2523151" y="3274601"/>
              <a:ext cx="862197" cy="452177"/>
              <a:chOff x="2491991" y="4009293"/>
              <a:chExt cx="862197" cy="45217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70A6567-04BD-AB49-B782-A288ED1E2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287400" cy="2842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9E146BEE-A339-E742-9D6D-515C8EF8F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35042"/>
                <a:ext cx="574797" cy="4264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EA40B82-CFBD-DC46-AEC2-A9D044C1B345}"/>
                </a:ext>
              </a:extLst>
            </p:cNvPr>
            <p:cNvGrpSpPr/>
            <p:nvPr/>
          </p:nvGrpSpPr>
          <p:grpSpPr>
            <a:xfrm>
              <a:off x="3492969" y="3937253"/>
              <a:ext cx="1069929" cy="452177"/>
              <a:chOff x="2491991" y="4009293"/>
              <a:chExt cx="1069929" cy="452177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1E606C4-E3FB-0A47-9AAC-C4BAAD1E2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495132" cy="4521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9F34273-E979-254F-979E-4642E8C1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09293"/>
                <a:ext cx="574797" cy="45217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9C02E140-1E9D-8D4C-A352-54F76F43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45" y="3274601"/>
              <a:ext cx="278069" cy="839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3C429C-1049-7D44-A8D6-EC9D8CEA95D0}"/>
                  </a:ext>
                </a:extLst>
              </p:cNvPr>
              <p:cNvSpPr/>
              <p:nvPr/>
            </p:nvSpPr>
            <p:spPr>
              <a:xfrm>
                <a:off x="4117105" y="2613851"/>
                <a:ext cx="5300618" cy="828625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couche 0 : </a:t>
                </a:r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         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3C429C-1049-7D44-A8D6-EC9D8CEA9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05" y="2613851"/>
                <a:ext cx="5300618" cy="828625"/>
              </a:xfrm>
              <a:prstGeom prst="rect">
                <a:avLst/>
              </a:prstGeom>
              <a:blipFill>
                <a:blip r:embed="rId3"/>
                <a:stretch>
                  <a:fillRect l="-714" t="-2985" b="-447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FF6A2F-AF5D-D946-8A8D-DE8B78A02A5F}"/>
                  </a:ext>
                </a:extLst>
              </p:cNvPr>
              <p:cNvSpPr/>
              <p:nvPr/>
            </p:nvSpPr>
            <p:spPr>
              <a:xfrm>
                <a:off x="3842621" y="4070282"/>
                <a:ext cx="7930569" cy="82862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couche i : </a:t>
                </a:r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-</a:t>
                </a:r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      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FF6A2F-AF5D-D946-8A8D-DE8B78A02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21" y="4070282"/>
                <a:ext cx="7930569" cy="828625"/>
              </a:xfrm>
              <a:prstGeom prst="rect">
                <a:avLst/>
              </a:prstGeom>
              <a:blipFill>
                <a:blip r:embed="rId4"/>
                <a:stretch>
                  <a:fillRect l="-478" t="-2985" b="-44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CCBAA1C-58C1-B146-82E1-232494AF4822}"/>
                  </a:ext>
                </a:extLst>
              </p:cNvPr>
              <p:cNvSpPr/>
              <p:nvPr/>
            </p:nvSpPr>
            <p:spPr>
              <a:xfrm>
                <a:off x="3286219" y="5579735"/>
                <a:ext cx="8658652" cy="82862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couche n-1 : </a:t>
                </a:r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+</a:t>
                </a:r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CCBAA1C-58C1-B146-82E1-232494AF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19" y="5579735"/>
                <a:ext cx="8658652" cy="828625"/>
              </a:xfrm>
              <a:prstGeom prst="rect">
                <a:avLst/>
              </a:prstGeom>
              <a:blipFill>
                <a:blip r:embed="rId5"/>
                <a:stretch>
                  <a:fillRect l="-586" t="-1493" b="-597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4BB2603-430B-B74A-BF8B-2C31153776D3}"/>
                  </a:ext>
                </a:extLst>
              </p:cNvPr>
              <p:cNvSpPr/>
              <p:nvPr/>
            </p:nvSpPr>
            <p:spPr>
              <a:xfrm>
                <a:off x="4121755" y="356394"/>
                <a:ext cx="3392384" cy="147732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couches= [0, 1, 2, 3, ..., n-1]</a:t>
                </a: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fr-FR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L'épaisseur de chaque couche = </a:t>
                </a:r>
                <a:r>
                  <a:rPr lang="fr-FR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4BB2603-430B-B74A-BF8B-2C3115377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55" y="356394"/>
                <a:ext cx="3392384" cy="1477328"/>
              </a:xfrm>
              <a:prstGeom prst="rect">
                <a:avLst/>
              </a:prstGeom>
              <a:blipFill>
                <a:blip r:embed="rId6"/>
                <a:stretch>
                  <a:fillRect l="-1487" t="-1695" b="-50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DD2BF1F-A26F-1749-B1E1-BAC0153F1B97}"/>
                  </a:ext>
                </a:extLst>
              </p:cNvPr>
              <p:cNvSpPr/>
              <p:nvPr/>
            </p:nvSpPr>
            <p:spPr>
              <a:xfrm>
                <a:off x="8775750" y="219270"/>
                <a:ext cx="3199245" cy="221868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𝑑𝑟</m:t>
                      </m:r>
                    </m:oMath>
                  </m:oMathPara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d>
                        <m:d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𝑑𝑟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DD2BF1F-A26F-1749-B1E1-BAC0153F1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750" y="219270"/>
                <a:ext cx="3199245" cy="22186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41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9E154F-A223-2A44-B1F9-75246539E7C5}"/>
              </a:ext>
            </a:extLst>
          </p:cNvPr>
          <p:cNvGrpSpPr/>
          <p:nvPr/>
        </p:nvGrpSpPr>
        <p:grpSpPr>
          <a:xfrm>
            <a:off x="343063" y="199241"/>
            <a:ext cx="3268489" cy="6146800"/>
            <a:chOff x="1294409" y="226950"/>
            <a:chExt cx="3268489" cy="61468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99589A-E23D-8D4C-9D64-8FFA9907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/>
            <a:stretch/>
          </p:blipFill>
          <p:spPr>
            <a:xfrm>
              <a:off x="1294409" y="226950"/>
              <a:ext cx="3199245" cy="614680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DAAA9B-F2BA-E642-A471-428AB219625C}"/>
                </a:ext>
              </a:extLst>
            </p:cNvPr>
            <p:cNvGrpSpPr/>
            <p:nvPr/>
          </p:nvGrpSpPr>
          <p:grpSpPr>
            <a:xfrm>
              <a:off x="2523151" y="3274601"/>
              <a:ext cx="862197" cy="452177"/>
              <a:chOff x="2491991" y="4009293"/>
              <a:chExt cx="862197" cy="45217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70A6567-04BD-AB49-B782-A288ED1E2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287400" cy="2842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9E146BEE-A339-E742-9D6D-515C8EF8F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35042"/>
                <a:ext cx="574797" cy="4264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EA40B82-CFBD-DC46-AEC2-A9D044C1B345}"/>
                </a:ext>
              </a:extLst>
            </p:cNvPr>
            <p:cNvGrpSpPr/>
            <p:nvPr/>
          </p:nvGrpSpPr>
          <p:grpSpPr>
            <a:xfrm>
              <a:off x="3492969" y="3937253"/>
              <a:ext cx="1069929" cy="452177"/>
              <a:chOff x="2491991" y="4009293"/>
              <a:chExt cx="1069929" cy="452177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1E606C4-E3FB-0A47-9AAC-C4BAAD1E2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495132" cy="4521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9F34273-E979-254F-979E-4642E8C1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09293"/>
                <a:ext cx="574797" cy="45217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9C02E140-1E9D-8D4C-A352-54F76F43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45" y="3274601"/>
              <a:ext cx="278069" cy="839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3C429C-1049-7D44-A8D6-EC9D8CEA95D0}"/>
                  </a:ext>
                </a:extLst>
              </p:cNvPr>
              <p:cNvSpPr/>
              <p:nvPr/>
            </p:nvSpPr>
            <p:spPr>
              <a:xfrm>
                <a:off x="4117105" y="2613851"/>
                <a:ext cx="5300618" cy="828625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couche 0 : </a:t>
                </a:r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         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3C429C-1049-7D44-A8D6-EC9D8CEA9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05" y="2613851"/>
                <a:ext cx="5300618" cy="828625"/>
              </a:xfrm>
              <a:prstGeom prst="rect">
                <a:avLst/>
              </a:prstGeom>
              <a:blipFill>
                <a:blip r:embed="rId3"/>
                <a:stretch>
                  <a:fillRect l="-714" t="-2985" b="-447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FF6A2F-AF5D-D946-8A8D-DE8B78A02A5F}"/>
                  </a:ext>
                </a:extLst>
              </p:cNvPr>
              <p:cNvSpPr/>
              <p:nvPr/>
            </p:nvSpPr>
            <p:spPr>
              <a:xfrm>
                <a:off x="3842621" y="4070282"/>
                <a:ext cx="7930569" cy="82862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couche i : </a:t>
                </a:r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-</a:t>
                </a:r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      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FF6A2F-AF5D-D946-8A8D-DE8B78A02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21" y="4070282"/>
                <a:ext cx="7930569" cy="828625"/>
              </a:xfrm>
              <a:prstGeom prst="rect">
                <a:avLst/>
              </a:prstGeom>
              <a:blipFill>
                <a:blip r:embed="rId4"/>
                <a:stretch>
                  <a:fillRect l="-478" t="-2985" b="-44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CCBAA1C-58C1-B146-82E1-232494AF4822}"/>
                  </a:ext>
                </a:extLst>
              </p:cNvPr>
              <p:cNvSpPr/>
              <p:nvPr/>
            </p:nvSpPr>
            <p:spPr>
              <a:xfrm>
                <a:off x="3286219" y="5579735"/>
                <a:ext cx="8658652" cy="82862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couche n-1 : </a:t>
                </a:r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+</a:t>
                </a:r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CCBAA1C-58C1-B146-82E1-232494AF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19" y="5579735"/>
                <a:ext cx="8658652" cy="828625"/>
              </a:xfrm>
              <a:prstGeom prst="rect">
                <a:avLst/>
              </a:prstGeom>
              <a:blipFill>
                <a:blip r:embed="rId5"/>
                <a:stretch>
                  <a:fillRect l="-586" t="-1493" b="-597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4BB2603-430B-B74A-BF8B-2C31153776D3}"/>
                  </a:ext>
                </a:extLst>
              </p:cNvPr>
              <p:cNvSpPr/>
              <p:nvPr/>
            </p:nvSpPr>
            <p:spPr>
              <a:xfrm>
                <a:off x="4121755" y="356394"/>
                <a:ext cx="3392384" cy="147732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couches= [0, 1, 2, 3, ..., n-1]</a:t>
                </a: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fr-FR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L'épaisseur de chaque couche = </a:t>
                </a:r>
                <a:r>
                  <a:rPr lang="fr-FR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4BB2603-430B-B74A-BF8B-2C3115377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55" y="356394"/>
                <a:ext cx="3392384" cy="1477328"/>
              </a:xfrm>
              <a:prstGeom prst="rect">
                <a:avLst/>
              </a:prstGeom>
              <a:blipFill>
                <a:blip r:embed="rId6"/>
                <a:stretch>
                  <a:fillRect l="-1487" t="-1695" b="-50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DD2BF1F-A26F-1749-B1E1-BAC0153F1B97}"/>
                  </a:ext>
                </a:extLst>
              </p:cNvPr>
              <p:cNvSpPr/>
              <p:nvPr/>
            </p:nvSpPr>
            <p:spPr>
              <a:xfrm>
                <a:off x="8775750" y="219270"/>
                <a:ext cx="3199245" cy="221868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𝑑𝑟</m:t>
                      </m:r>
                    </m:oMath>
                  </m:oMathPara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d>
                        <m:d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𝑑𝑟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DD2BF1F-A26F-1749-B1E1-BAC0153F1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750" y="219270"/>
                <a:ext cx="3199245" cy="22186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88BB5B66-7566-9A4E-A0F6-0081B29C15C8}"/>
              </a:ext>
            </a:extLst>
          </p:cNvPr>
          <p:cNvSpPr/>
          <p:nvPr/>
        </p:nvSpPr>
        <p:spPr>
          <a:xfrm>
            <a:off x="1604675" y="14099"/>
            <a:ext cx="251243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bonne version</a:t>
            </a:r>
            <a:endParaRPr lang="fr-F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9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9E154F-A223-2A44-B1F9-75246539E7C5}"/>
              </a:ext>
            </a:extLst>
          </p:cNvPr>
          <p:cNvGrpSpPr/>
          <p:nvPr/>
        </p:nvGrpSpPr>
        <p:grpSpPr>
          <a:xfrm>
            <a:off x="343063" y="199241"/>
            <a:ext cx="3268489" cy="6146800"/>
            <a:chOff x="1294409" y="226950"/>
            <a:chExt cx="3268489" cy="61468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99589A-E23D-8D4C-9D64-8FFA9907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/>
            <a:stretch/>
          </p:blipFill>
          <p:spPr>
            <a:xfrm>
              <a:off x="1294409" y="226950"/>
              <a:ext cx="3199245" cy="614680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DAAA9B-F2BA-E642-A471-428AB219625C}"/>
                </a:ext>
              </a:extLst>
            </p:cNvPr>
            <p:cNvGrpSpPr/>
            <p:nvPr/>
          </p:nvGrpSpPr>
          <p:grpSpPr>
            <a:xfrm>
              <a:off x="2523151" y="3274601"/>
              <a:ext cx="862197" cy="452177"/>
              <a:chOff x="2491991" y="4009293"/>
              <a:chExt cx="862197" cy="45217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70A6567-04BD-AB49-B782-A288ED1E2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287400" cy="2842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9E146BEE-A339-E742-9D6D-515C8EF8F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35042"/>
                <a:ext cx="574797" cy="4264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EA40B82-CFBD-DC46-AEC2-A9D044C1B345}"/>
                </a:ext>
              </a:extLst>
            </p:cNvPr>
            <p:cNvGrpSpPr/>
            <p:nvPr/>
          </p:nvGrpSpPr>
          <p:grpSpPr>
            <a:xfrm>
              <a:off x="3492969" y="3937253"/>
              <a:ext cx="1069929" cy="452177"/>
              <a:chOff x="2491991" y="4009293"/>
              <a:chExt cx="1069929" cy="452177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1E606C4-E3FB-0A47-9AAC-C4BAAD1E2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495132" cy="4521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9F34273-E979-254F-979E-4642E8C1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09293"/>
                <a:ext cx="574797" cy="45217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9C02E140-1E9D-8D4C-A352-54F76F43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45" y="3274601"/>
              <a:ext cx="278069" cy="839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3C429C-1049-7D44-A8D6-EC9D8CEA95D0}"/>
                  </a:ext>
                </a:extLst>
              </p:cNvPr>
              <p:cNvSpPr/>
              <p:nvPr/>
            </p:nvSpPr>
            <p:spPr>
              <a:xfrm>
                <a:off x="4057770" y="1263339"/>
                <a:ext cx="5261673" cy="5104218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couche 0 : 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</a:t>
                </a:r>
              </a:p>
              <a:p>
                <a:pPr marL="285750" indent="-285750">
                  <a:buFontTx/>
                  <a:buChar char="-"/>
                </a:pPr>
                <a:endParaRPr lang="fr-F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fr-FR" b="1" dirty="0"/>
              </a:p>
              <a:p>
                <a:endParaRPr lang="fr-FR" b="1" dirty="0"/>
              </a:p>
              <a:p>
                <a:endParaRPr lang="fr-F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fr-FR" b="1" dirty="0"/>
              </a:p>
              <a:p>
                <a:endParaRPr lang="fr-F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fr-FR" b="1" dirty="0"/>
              </a:p>
              <a:p>
                <a:endParaRPr lang="fr-FR" b="1" dirty="0"/>
              </a:p>
              <a:p>
                <a:pPr algn="ctr"/>
                <a14:m>
                  <m:oMath xmlns:m="http://schemas.openxmlformats.org/officeDocument/2006/math"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𝒅𝑻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* </a:t>
                </a:r>
                <a:r>
                  <a:rPr lang="fr-FR" b="1" dirty="0" err="1"/>
                  <a:t>dt</a:t>
                </a:r>
                <a:endParaRPr lang="fr-FR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𝒂𝒑𝒓𝒆𝒔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𝒗𝒂𝒏𝒕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* </a:t>
                </a:r>
                <a:r>
                  <a:rPr lang="fr-FR" altLang="zh-CN" b="1" dirty="0" err="1"/>
                  <a:t>dt</a:t>
                </a:r>
                <a:endParaRPr lang="fr-FR" altLang="zh-CN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𝒂𝒑𝒓𝒆𝒔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𝒂𝒏𝒕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* </a:t>
                </a:r>
                <a:r>
                  <a:rPr lang="fr-FR" altLang="zh-CN" b="1" dirty="0" err="1"/>
                  <a:t>dt</a:t>
                </a:r>
                <a:endParaRPr lang="fr-FR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3C429C-1049-7D44-A8D6-EC9D8CEA9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0" y="1263339"/>
                <a:ext cx="5261673" cy="5104218"/>
              </a:xfrm>
              <a:prstGeom prst="rect">
                <a:avLst/>
              </a:prstGeom>
              <a:blipFill>
                <a:blip r:embed="rId3"/>
                <a:stretch>
                  <a:fillRect l="-962" t="-24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A4BB2603-430B-B74A-BF8B-2C31153776D3}"/>
              </a:ext>
            </a:extLst>
          </p:cNvPr>
          <p:cNvSpPr/>
          <p:nvPr/>
        </p:nvSpPr>
        <p:spPr>
          <a:xfrm>
            <a:off x="5604566" y="356394"/>
            <a:ext cx="2019553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couche 0 </a:t>
            </a:r>
            <a:endParaRPr lang="fr-F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DFC4C6-8963-8948-8797-A03BBDAB6A7E}"/>
                  </a:ext>
                </a:extLst>
              </p:cNvPr>
              <p:cNvSpPr/>
              <p:nvPr/>
            </p:nvSpPr>
            <p:spPr>
              <a:xfrm>
                <a:off x="9834905" y="2079845"/>
                <a:ext cx="1573572" cy="1936492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fr-FR" altLang="zh-CN" b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fr-F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fr-FR" altLang="zh-CN" b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DFC4C6-8963-8948-8797-A03BBDAB6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905" y="2079845"/>
                <a:ext cx="1573572" cy="1936492"/>
              </a:xfrm>
              <a:prstGeom prst="rect">
                <a:avLst/>
              </a:prstGeom>
              <a:blipFill>
                <a:blip r:embed="rId4"/>
                <a:stretch>
                  <a:fillRect b="-649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15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9E154F-A223-2A44-B1F9-75246539E7C5}"/>
              </a:ext>
            </a:extLst>
          </p:cNvPr>
          <p:cNvGrpSpPr/>
          <p:nvPr/>
        </p:nvGrpSpPr>
        <p:grpSpPr>
          <a:xfrm>
            <a:off x="343063" y="199241"/>
            <a:ext cx="3268489" cy="6146800"/>
            <a:chOff x="1294409" y="226950"/>
            <a:chExt cx="3268489" cy="61468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99589A-E23D-8D4C-9D64-8FFA9907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/>
            <a:stretch/>
          </p:blipFill>
          <p:spPr>
            <a:xfrm>
              <a:off x="1294409" y="226950"/>
              <a:ext cx="3199245" cy="614680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DAAA9B-F2BA-E642-A471-428AB219625C}"/>
                </a:ext>
              </a:extLst>
            </p:cNvPr>
            <p:cNvGrpSpPr/>
            <p:nvPr/>
          </p:nvGrpSpPr>
          <p:grpSpPr>
            <a:xfrm>
              <a:off x="2523151" y="3274601"/>
              <a:ext cx="862197" cy="452177"/>
              <a:chOff x="2491991" y="4009293"/>
              <a:chExt cx="862197" cy="45217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70A6567-04BD-AB49-B782-A288ED1E2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287400" cy="2842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9E146BEE-A339-E742-9D6D-515C8EF8F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35042"/>
                <a:ext cx="574797" cy="4264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EA40B82-CFBD-DC46-AEC2-A9D044C1B345}"/>
                </a:ext>
              </a:extLst>
            </p:cNvPr>
            <p:cNvGrpSpPr/>
            <p:nvPr/>
          </p:nvGrpSpPr>
          <p:grpSpPr>
            <a:xfrm>
              <a:off x="3492969" y="3937253"/>
              <a:ext cx="1069929" cy="452177"/>
              <a:chOff x="2491991" y="4009293"/>
              <a:chExt cx="1069929" cy="452177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1E606C4-E3FB-0A47-9AAC-C4BAAD1E2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495132" cy="4521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9F34273-E979-254F-979E-4642E8C1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09293"/>
                <a:ext cx="574797" cy="45217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9C02E140-1E9D-8D4C-A352-54F76F43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45" y="3274601"/>
              <a:ext cx="278069" cy="839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FF6A2F-AF5D-D946-8A8D-DE8B78A02A5F}"/>
                  </a:ext>
                </a:extLst>
              </p:cNvPr>
              <p:cNvSpPr/>
              <p:nvPr/>
            </p:nvSpPr>
            <p:spPr>
              <a:xfrm>
                <a:off x="4060335" y="1292558"/>
                <a:ext cx="7674088" cy="400051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couche i : </a:t>
                </a:r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-</a:t>
                </a:r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 </a:t>
                </a:r>
              </a:p>
              <a:p>
                <a:endParaRPr lang="fr-FR" b="1" dirty="0"/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𝒆𝒙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 </a:t>
                </a:r>
              </a:p>
              <a:p>
                <a:endParaRPr lang="fr-FR" altLang="zh-CN" b="1" dirty="0"/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𝒆𝒙𝒕𝒊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 </a:t>
                </a:r>
              </a:p>
              <a:p>
                <a:endParaRPr lang="fr-FR" altLang="zh-CN" b="1" dirty="0"/>
              </a:p>
              <a:p>
                <a14:m>
                  <m:oMath xmlns:m="http://schemas.openxmlformats.org/officeDocument/2006/math"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𝒅𝑻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𝒊𝒏𝒕𝒊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𝒆𝒙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endParaRPr lang="fr-FR" altLang="zh-CN" b="1" dirty="0"/>
              </a:p>
              <a:p>
                <a:endParaRPr lang="fr-FR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𝒂𝒑𝒓𝒆𝒔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altLang="zh-CN" b="1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𝒂𝒗𝒂𝒏𝒕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𝒊𝒏𝒕𝒊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𝒆𝒙𝒕𝒊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endParaRPr lang="fr-FR" altLang="zh-CN" b="1" dirty="0"/>
              </a:p>
              <a:p>
                <a:r>
                  <a:rPr lang="fr-FR" b="1" dirty="0"/>
                  <a:t>     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FF6A2F-AF5D-D946-8A8D-DE8B78A02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335" y="1292558"/>
                <a:ext cx="7674088" cy="4000519"/>
              </a:xfrm>
              <a:prstGeom prst="rect">
                <a:avLst/>
              </a:prstGeom>
              <a:blipFill>
                <a:blip r:embed="rId3"/>
                <a:stretch>
                  <a:fillRect l="-660" t="-63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A4BB2603-430B-B74A-BF8B-2C31153776D3}"/>
              </a:ext>
            </a:extLst>
          </p:cNvPr>
          <p:cNvSpPr/>
          <p:nvPr/>
        </p:nvSpPr>
        <p:spPr>
          <a:xfrm>
            <a:off x="5604566" y="356394"/>
            <a:ext cx="462682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couche i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9365CE-EE39-4542-89DB-390453DE8091}"/>
                  </a:ext>
                </a:extLst>
              </p:cNvPr>
              <p:cNvSpPr/>
              <p:nvPr/>
            </p:nvSpPr>
            <p:spPr>
              <a:xfrm>
                <a:off x="10145532" y="5410272"/>
                <a:ext cx="1870833" cy="941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𝝅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m:oMathPara>
                </a14:m>
                <a:endParaRPr lang="fr-FR" altLang="zh-CN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𝒏𝒕𝒊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𝝅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𝒆𝒙𝒕𝒊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𝝅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9365CE-EE39-4542-89DB-390453DE8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532" y="5410272"/>
                <a:ext cx="1870833" cy="941989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26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9E154F-A223-2A44-B1F9-75246539E7C5}"/>
              </a:ext>
            </a:extLst>
          </p:cNvPr>
          <p:cNvGrpSpPr/>
          <p:nvPr/>
        </p:nvGrpSpPr>
        <p:grpSpPr>
          <a:xfrm>
            <a:off x="343063" y="199241"/>
            <a:ext cx="3268489" cy="6146800"/>
            <a:chOff x="1294409" y="226950"/>
            <a:chExt cx="3268489" cy="61468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99589A-E23D-8D4C-9D64-8FFA9907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/>
            <a:stretch/>
          </p:blipFill>
          <p:spPr>
            <a:xfrm>
              <a:off x="1294409" y="226950"/>
              <a:ext cx="3199245" cy="614680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DAAA9B-F2BA-E642-A471-428AB219625C}"/>
                </a:ext>
              </a:extLst>
            </p:cNvPr>
            <p:cNvGrpSpPr/>
            <p:nvPr/>
          </p:nvGrpSpPr>
          <p:grpSpPr>
            <a:xfrm>
              <a:off x="2523151" y="3274601"/>
              <a:ext cx="862197" cy="452177"/>
              <a:chOff x="2491991" y="4009293"/>
              <a:chExt cx="862197" cy="45217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70A6567-04BD-AB49-B782-A288ED1E2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287400" cy="2842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9E146BEE-A339-E742-9D6D-515C8EF8F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35042"/>
                <a:ext cx="574797" cy="4264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EA40B82-CFBD-DC46-AEC2-A9D044C1B345}"/>
                </a:ext>
              </a:extLst>
            </p:cNvPr>
            <p:cNvGrpSpPr/>
            <p:nvPr/>
          </p:nvGrpSpPr>
          <p:grpSpPr>
            <a:xfrm>
              <a:off x="3492969" y="3937253"/>
              <a:ext cx="1069929" cy="452177"/>
              <a:chOff x="2491991" y="4009293"/>
              <a:chExt cx="1069929" cy="452177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1E606C4-E3FB-0A47-9AAC-C4BAAD1E2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495132" cy="4521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9F34273-E979-254F-979E-4642E8C1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09293"/>
                <a:ext cx="574797" cy="45217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9C02E140-1E9D-8D4C-A352-54F76F43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45" y="3274601"/>
              <a:ext cx="278069" cy="839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4BB2603-430B-B74A-BF8B-2C31153776D3}"/>
              </a:ext>
            </a:extLst>
          </p:cNvPr>
          <p:cNvSpPr/>
          <p:nvPr/>
        </p:nvSpPr>
        <p:spPr>
          <a:xfrm>
            <a:off x="5661343" y="199241"/>
            <a:ext cx="220412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couche n-1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1286E05-835C-8745-8A0B-64EE6E087AA1}"/>
                  </a:ext>
                </a:extLst>
              </p:cNvPr>
              <p:cNvSpPr/>
              <p:nvPr/>
            </p:nvSpPr>
            <p:spPr>
              <a:xfrm>
                <a:off x="3538926" y="837641"/>
                <a:ext cx="8653074" cy="4612160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couche n-1 : </a:t>
                </a:r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+</a:t>
                </a:r>
                <a:r>
                  <a:rPr lang="fr-FR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d>
                      <m:d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e>
                    </m:d>
                  </m:oMath>
                </a14:m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𝒇𝒊𝒏</m:t>
                          </m:r>
                        </m:sub>
                      </m:sSub>
                      <m:r>
                        <a:rPr lang="fr-FR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𝒊𝒏𝒕𝒇𝒊𝒏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  <m:r>
                        <a:rPr lang="fr-FR" altLang="zh-CN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𝒕𝒇𝒊𝒏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altLang="zh-CN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𝒊𝒏𝒕𝒇𝒊𝒏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  <m:r>
                        <a:rPr lang="fr-FR" altLang="zh-CN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𝒆𝒙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𝒊𝒏𝒕𝒇𝒊𝒏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  <m:r>
                        <a:rPr lang="fr-FR" altLang="zh-CN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𝒆𝒙𝒕𝒇𝒊𝒏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𝒂𝒑𝒓𝒆𝒔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altLang="zh-CN" b="1" dirty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𝒂𝒗𝒂𝒏𝒕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𝒊𝒏𝒕𝒇𝒊𝒏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𝒅𝒕</m:t>
                          </m:r>
                        </m:num>
                        <m:den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𝒅𝒓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altLang="zh-CN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𝒆𝒙𝒕𝒇𝒊𝒏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𝒅𝒕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endParaRPr lang="fr-FR" b="1" dirty="0"/>
              </a:p>
              <a:p>
                <a:endParaRPr lang="fr-FR" b="1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1286E05-835C-8745-8A0B-64EE6E087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26" y="837641"/>
                <a:ext cx="8653074" cy="4612160"/>
              </a:xfrm>
              <a:prstGeom prst="rect">
                <a:avLst/>
              </a:prstGeom>
              <a:blipFill>
                <a:blip r:embed="rId3"/>
                <a:stretch>
                  <a:fillRect l="-586" t="-54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31E3F91-6F5A-394A-903A-ADC8AF261A95}"/>
                  </a:ext>
                </a:extLst>
              </p:cNvPr>
              <p:cNvSpPr/>
              <p:nvPr/>
            </p:nvSpPr>
            <p:spPr>
              <a:xfrm>
                <a:off x="9200903" y="5704753"/>
                <a:ext cx="2648034" cy="103970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b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dirty="0">
                              <a:latin typeface="Cambria Math" panose="02040503050406030204" pitchFamily="18" charset="0"/>
                            </a:rPr>
                            <m:t>𝒇𝒊𝒏</m:t>
                          </m:r>
                        </m:sub>
                      </m:sSub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altLang="zh-CN" b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altLang="zh-CN" b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altLang="zh-CN" b="1" i="0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fr-F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b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dirty="0">
                              <a:latin typeface="Cambria Math" panose="02040503050406030204" pitchFamily="18" charset="0"/>
                            </a:rPr>
                            <m:t>𝒊𝒏𝒕𝒇𝒊𝒏</m:t>
                          </m:r>
                        </m:sub>
                      </m:sSub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altLang="zh-CN" b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altLang="zh-CN" b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altLang="zh-CN" b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p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dirty="0">
                              <a:latin typeface="Cambria Math" panose="02040503050406030204" pitchFamily="18" charset="0"/>
                            </a:rPr>
                            <m:t>𝒆𝒙𝒕</m:t>
                          </m:r>
                          <m:r>
                            <a:rPr lang="fr-FR" altLang="zh-CN" b="1" dirty="0" smtClean="0">
                              <a:latin typeface="Cambria Math" panose="02040503050406030204" pitchFamily="18" charset="0"/>
                            </a:rPr>
                            <m:t>𝒇𝒊𝒏</m:t>
                          </m:r>
                        </m:sub>
                      </m:sSub>
                      <m:r>
                        <a:rPr lang="fr-FR" altLang="zh-CN" b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altLang="zh-CN" b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fr-FR" altLang="zh-CN" b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altLang="zh-CN" b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31E3F91-6F5A-394A-903A-ADC8AF261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03" y="5704753"/>
                <a:ext cx="2648034" cy="1039708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59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FF5DEF-21DC-BE4E-B28F-6861DCEC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3" y="2539944"/>
            <a:ext cx="3938400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5D8236-1BD4-7649-B005-6DD48BD1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3" y="334994"/>
            <a:ext cx="3938400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6C8B4-4E1F-0845-8322-CE9120EC0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26" y="4723006"/>
            <a:ext cx="39384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EC11C7-8494-874E-84BB-AE84716C3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543" y="4723006"/>
            <a:ext cx="3938400" cy="1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6F5133-C578-9241-9C53-4F413DD76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543" y="2529000"/>
            <a:ext cx="39384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70178B-EF85-214E-852B-3379CC911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600" y="334994"/>
            <a:ext cx="39384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3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A16C09-9E77-BF42-BDC0-07DB09FC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6750"/>
            <a:ext cx="8509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4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F42B16-9BCD-2045-B419-76E02A77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787400"/>
            <a:ext cx="91186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2F57B8-CAFC-4844-9C65-8B75C492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95" y="200630"/>
            <a:ext cx="8634391" cy="64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9E154F-A223-2A44-B1F9-75246539E7C5}"/>
              </a:ext>
            </a:extLst>
          </p:cNvPr>
          <p:cNvGrpSpPr/>
          <p:nvPr/>
        </p:nvGrpSpPr>
        <p:grpSpPr>
          <a:xfrm>
            <a:off x="343063" y="199241"/>
            <a:ext cx="3268489" cy="6146800"/>
            <a:chOff x="1294409" y="226950"/>
            <a:chExt cx="3268489" cy="61468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99589A-E23D-8D4C-9D64-8FFA9907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/>
            <a:stretch/>
          </p:blipFill>
          <p:spPr>
            <a:xfrm>
              <a:off x="1294409" y="226950"/>
              <a:ext cx="3199245" cy="614680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DAAA9B-F2BA-E642-A471-428AB219625C}"/>
                </a:ext>
              </a:extLst>
            </p:cNvPr>
            <p:cNvGrpSpPr/>
            <p:nvPr/>
          </p:nvGrpSpPr>
          <p:grpSpPr>
            <a:xfrm>
              <a:off x="2523151" y="3274601"/>
              <a:ext cx="862197" cy="452177"/>
              <a:chOff x="2491991" y="4009293"/>
              <a:chExt cx="862197" cy="45217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70A6567-04BD-AB49-B782-A288ED1E2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287400" cy="2842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9E146BEE-A339-E742-9D6D-515C8EF8F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35042"/>
                <a:ext cx="574797" cy="4264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EA40B82-CFBD-DC46-AEC2-A9D044C1B345}"/>
                </a:ext>
              </a:extLst>
            </p:cNvPr>
            <p:cNvGrpSpPr/>
            <p:nvPr/>
          </p:nvGrpSpPr>
          <p:grpSpPr>
            <a:xfrm>
              <a:off x="3492969" y="3937253"/>
              <a:ext cx="1069929" cy="452177"/>
              <a:chOff x="2491991" y="4009293"/>
              <a:chExt cx="1069929" cy="452177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1E606C4-E3FB-0A47-9AAC-C4BAAD1E2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495132" cy="4521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9F34273-E979-254F-979E-4642E8C1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09293"/>
                <a:ext cx="574797" cy="45217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9C02E140-1E9D-8D4C-A352-54F76F43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45" y="3274601"/>
              <a:ext cx="278069" cy="839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FF6A2F-AF5D-D946-8A8D-DE8B78A02A5F}"/>
                  </a:ext>
                </a:extLst>
              </p:cNvPr>
              <p:cNvSpPr/>
              <p:nvPr/>
            </p:nvSpPr>
            <p:spPr>
              <a:xfrm>
                <a:off x="4006228" y="831518"/>
                <a:ext cx="5721695" cy="26817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𝒆𝒙𝒕𝒊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endParaRPr lang="fr-F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b="1" dirty="0"/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l-G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𝜱</m:t>
                        </m:r>
                      </m:e>
                      <m:sub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𝒆𝒙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 </a:t>
                </a:r>
              </a:p>
              <a:p>
                <a:endParaRPr lang="fr-FR" altLang="zh-CN" b="1" dirty="0"/>
              </a:p>
              <a:p>
                <a:r>
                  <a:rPr lang="fr-FR" altLang="zh-CN" b="1" dirty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𝒆𝒙𝒕𝒊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 </a:t>
                </a:r>
              </a:p>
              <a:p>
                <a:endParaRPr lang="fr-FR" altLang="zh-CN" b="1" dirty="0"/>
              </a:p>
              <a:p>
                <a14:m>
                  <m:oMath xmlns:m="http://schemas.openxmlformats.org/officeDocument/2006/math"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𝒅𝑻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𝒊𝒏𝒕𝒊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𝒆𝒙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fr-FR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b="1" dirty="0"/>
                  <a:t>     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FF6A2F-AF5D-D946-8A8D-DE8B78A02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28" y="831518"/>
                <a:ext cx="5721695" cy="2681760"/>
              </a:xfrm>
              <a:prstGeom prst="rect">
                <a:avLst/>
              </a:prstGeom>
              <a:blipFill>
                <a:blip r:embed="rId3"/>
                <a:stretch>
                  <a:fillRect l="-6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A4BB2603-430B-B74A-BF8B-2C31153776D3}"/>
              </a:ext>
            </a:extLst>
          </p:cNvPr>
          <p:cNvSpPr/>
          <p:nvPr/>
        </p:nvSpPr>
        <p:spPr>
          <a:xfrm>
            <a:off x="5344510" y="162296"/>
            <a:ext cx="304512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fr-FR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La couche i  (i=1, …, n-2)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9365CE-EE39-4542-89DB-390453DE8091}"/>
                  </a:ext>
                </a:extLst>
              </p:cNvPr>
              <p:cNvSpPr/>
              <p:nvPr/>
            </p:nvSpPr>
            <p:spPr>
              <a:xfrm>
                <a:off x="4006228" y="5634897"/>
                <a:ext cx="5937650" cy="104573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calculé à partir de la surface intérieur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𝒊𝒏𝒕𝒊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b="1" dirty="0"/>
                      <m:t>d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fr-FR" altLang="zh-CN" b="1" dirty="0"/>
              </a:p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calculé à partir de la surface interne</a:t>
                </a:r>
                <a14:m>
                  <m:oMath xmlns:m="http://schemas.openxmlformats.org/officeDocument/2006/math">
                    <m:r>
                      <a:rPr lang="fr-FR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: </m:t>
                    </m:r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fr-FR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𝒆𝒙𝒕𝒊</m:t>
                        </m:r>
                      </m:sub>
                    </m:sSub>
                    <m:r>
                      <m:rPr>
                        <m:nor/>
                      </m:rPr>
                      <a:rPr lang="fr-FR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fr-FR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volume réel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fr-FR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fr-FR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altLang="zh-CN" b="1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altLang="zh-CN" b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b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fr-FR" altLang="zh-CN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9365CE-EE39-4542-89DB-390453DE8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28" y="5634897"/>
                <a:ext cx="5937650" cy="1045735"/>
              </a:xfrm>
              <a:prstGeom prst="rect">
                <a:avLst/>
              </a:prstGeom>
              <a:blipFill>
                <a:blip r:embed="rId4"/>
                <a:stretch>
                  <a:fillRect l="-638" t="-2381" b="-238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A06A7F8-7B98-DB49-A335-3CFD89E8B4FB}"/>
                  </a:ext>
                </a:extLst>
              </p:cNvPr>
              <p:cNvSpPr/>
              <p:nvPr/>
            </p:nvSpPr>
            <p:spPr>
              <a:xfrm>
                <a:off x="4006228" y="3835229"/>
                <a:ext cx="6800850" cy="52649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𝒂𝒑𝒓𝒆𝒔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altLang="zh-CN" b="1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𝒂𝒗𝒂𝒏𝒕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𝒊𝒏𝒕𝒊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fr-FR" altLang="zh-CN" b="1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𝒆𝒙𝒕𝒊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fr-FR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𝒅𝒕</m:t>
                    </m:r>
                    <m:r>
                      <a:rPr lang="fr-FR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altLang="zh-C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fr-FR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den>
                    </m:f>
                  </m:oMath>
                </a14:m>
                <a:endParaRPr lang="fr-FR" altLang="zh-CN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A06A7F8-7B98-DB49-A335-3CFD89E8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28" y="3835229"/>
                <a:ext cx="6800850" cy="526491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9A4E499-0A64-9B4E-893A-518935893004}"/>
                  </a:ext>
                </a:extLst>
              </p:cNvPr>
              <p:cNvSpPr/>
              <p:nvPr/>
            </p:nvSpPr>
            <p:spPr>
              <a:xfrm>
                <a:off x="4006228" y="4881159"/>
                <a:ext cx="5937651" cy="65877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calculée à partir du rayon intérieur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𝒊𝒏𝒕𝒊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altLang="zh-CN" b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F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calculée à partir du rayon extérieur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𝒆𝒙𝒕𝒊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F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9A4E499-0A64-9B4E-893A-518935893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28" y="4881159"/>
                <a:ext cx="5937651" cy="658770"/>
              </a:xfrm>
              <a:prstGeom prst="rect">
                <a:avLst/>
              </a:prstGeom>
              <a:blipFill>
                <a:blip r:embed="rId6"/>
                <a:stretch>
                  <a:fillRect l="-638" t="-1887" b="-1320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52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9E154F-A223-2A44-B1F9-75246539E7C5}"/>
              </a:ext>
            </a:extLst>
          </p:cNvPr>
          <p:cNvGrpSpPr/>
          <p:nvPr/>
        </p:nvGrpSpPr>
        <p:grpSpPr>
          <a:xfrm>
            <a:off x="153280" y="199241"/>
            <a:ext cx="3268489" cy="6146800"/>
            <a:chOff x="1294409" y="226950"/>
            <a:chExt cx="3268489" cy="61468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99589A-E23D-8D4C-9D64-8FFA9907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/>
            <a:stretch/>
          </p:blipFill>
          <p:spPr>
            <a:xfrm>
              <a:off x="1294409" y="226950"/>
              <a:ext cx="3199245" cy="614680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DAAA9B-F2BA-E642-A471-428AB219625C}"/>
                </a:ext>
              </a:extLst>
            </p:cNvPr>
            <p:cNvGrpSpPr/>
            <p:nvPr/>
          </p:nvGrpSpPr>
          <p:grpSpPr>
            <a:xfrm>
              <a:off x="2523151" y="3274601"/>
              <a:ext cx="862197" cy="452177"/>
              <a:chOff x="2491991" y="4009293"/>
              <a:chExt cx="862197" cy="45217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70A6567-04BD-AB49-B782-A288ED1E2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287400" cy="2842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9E146BEE-A339-E742-9D6D-515C8EF8F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35042"/>
                <a:ext cx="574797" cy="4264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EA40B82-CFBD-DC46-AEC2-A9D044C1B345}"/>
                </a:ext>
              </a:extLst>
            </p:cNvPr>
            <p:cNvGrpSpPr/>
            <p:nvPr/>
          </p:nvGrpSpPr>
          <p:grpSpPr>
            <a:xfrm>
              <a:off x="3492969" y="3937253"/>
              <a:ext cx="1069929" cy="452177"/>
              <a:chOff x="2491991" y="4009293"/>
              <a:chExt cx="1069929" cy="452177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1E606C4-E3FB-0A47-9AAC-C4BAAD1E2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495132" cy="4521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9F34273-E979-254F-979E-4642E8C1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09293"/>
                <a:ext cx="574797" cy="45217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9C02E140-1E9D-8D4C-A352-54F76F43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45" y="3274601"/>
              <a:ext cx="278069" cy="839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4BB2603-430B-B74A-BF8B-2C31153776D3}"/>
              </a:ext>
            </a:extLst>
          </p:cNvPr>
          <p:cNvSpPr/>
          <p:nvPr/>
        </p:nvSpPr>
        <p:spPr>
          <a:xfrm>
            <a:off x="1693263" y="76490"/>
            <a:ext cx="169672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fr-FR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La couche n-1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1286E05-835C-8745-8A0B-64EE6E087AA1}"/>
                  </a:ext>
                </a:extLst>
              </p:cNvPr>
              <p:cNvSpPr/>
              <p:nvPr/>
            </p:nvSpPr>
            <p:spPr>
              <a:xfrm>
                <a:off x="3756755" y="87263"/>
                <a:ext cx="7971746" cy="345485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out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𝒊𝒏𝒕𝒇𝒊𝒏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  <m:r>
                        <a:rPr lang="fr-FR" altLang="zh-CN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𝒆𝒙𝒕𝒇𝒊𝒏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r>
                            <a:rPr lang="el-G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out</m:t>
                          </m:r>
                        </m:sub>
                      </m:sSub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𝒊𝒏𝒕𝒇𝒊𝒏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  <m:r>
                        <a:rPr lang="fr-FR" altLang="zh-CN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𝒆𝒙𝒕𝒇𝒊𝒏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𝒇𝒊𝒏</m:t>
                          </m:r>
                        </m:sub>
                      </m:sSub>
                      <m:r>
                        <a:rPr lang="fr-FR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𝒊𝒏𝒕𝒇𝒊𝒏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  <m:r>
                        <a:rPr lang="fr-FR" altLang="zh-CN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𝒆𝒙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𝒕𝒇𝒊𝒏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altLang="zh-CN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𝒊𝒏𝒕𝒇𝒊𝒏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  <m:r>
                        <a:rPr lang="fr-FR" altLang="zh-CN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𝒆𝒙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endParaRPr lang="fr-FR" altLang="zh-CN" b="1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𝒊𝒏𝒕𝒇𝒊𝒏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fr-FR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fr-FR" altLang="zh-CN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  <m:r>
                        <a:rPr lang="fr-FR" altLang="zh-CN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𝒆𝒙𝒕𝒇𝒊𝒏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altLang="zh-CN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1286E05-835C-8745-8A0B-64EE6E087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755" y="87263"/>
                <a:ext cx="7971746" cy="3454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2D298A9-FFC2-A74D-A363-33AA135A70D8}"/>
                  </a:ext>
                </a:extLst>
              </p:cNvPr>
              <p:cNvSpPr/>
              <p:nvPr/>
            </p:nvSpPr>
            <p:spPr>
              <a:xfrm>
                <a:off x="3531917" y="3751728"/>
                <a:ext cx="8546400" cy="100854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𝒂𝒑𝒓𝒆𝒔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altLang="zh-CN" b="1" dirty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𝒂𝒗𝒂𝒏𝒕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𝒊𝒏𝒕𝒇𝒊𝒏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𝒅𝒕</m:t>
                          </m:r>
                        </m:num>
                        <m:den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𝒅𝒓</m:t>
                          </m:r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altLang="zh-CN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𝒆𝒙𝒕𝒇𝒊𝒏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𝒇𝒊𝒏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fr-FR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𝒅𝒕</m:t>
                      </m:r>
                      <m:r>
                        <a:rPr lang="fr-FR" altLang="zh-CN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altLang="zh-CN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2D298A9-FFC2-A74D-A363-33AA135A7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17" y="3751728"/>
                <a:ext cx="8546400" cy="1008546"/>
              </a:xfrm>
              <a:prstGeom prst="rect">
                <a:avLst/>
              </a:prstGeom>
              <a:blipFill>
                <a:blip r:embed="rId4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2D21229-CD95-4C4D-857B-AAF648FA0185}"/>
                  </a:ext>
                </a:extLst>
              </p:cNvPr>
              <p:cNvSpPr/>
              <p:nvPr/>
            </p:nvSpPr>
            <p:spPr>
              <a:xfrm>
                <a:off x="4020514" y="5723621"/>
                <a:ext cx="7211077" cy="109818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calculé à partir de la surface intérieur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𝐟𝐢𝐧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𝒊𝒏𝒕𝒇𝒊𝒏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b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fr-FR" altLang="zh-CN" b="1" dirty="0">
                  <a:latin typeface="Cambria Math" panose="02040503050406030204" pitchFamily="18" charset="0"/>
                </a:endParaRPr>
              </a:p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calculé à partir de la surface interne</a:t>
                </a:r>
                <a14:m>
                  <m:oMath xmlns:m="http://schemas.openxmlformats.org/officeDocument/2006/math">
                    <m:r>
                      <a:rPr lang="fr-FR" altLang="zh-CN" b="1" dirty="0">
                        <a:latin typeface="Cambria Math" panose="02040503050406030204" pitchFamily="18" charset="0"/>
                      </a:rPr>
                      <m:t>  :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𝐟𝐢𝐧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𝒆𝒙</m:t>
                        </m:r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𝒕𝒇𝒊𝒏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altLang="zh-CN" b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fr-FR" altLang="zh-CN" b="1" dirty="0">
                  <a:latin typeface="Cambria Math" panose="02040503050406030204" pitchFamily="18" charset="0"/>
                </a:endParaRPr>
              </a:p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volume réel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altLang="zh-CN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𝒇𝒊𝒏</m:t>
                        </m:r>
                      </m:sub>
                    </m:sSub>
                    <m:r>
                      <m:rPr>
                        <m:nor/>
                      </m:rPr>
                      <a:rPr lang="fr-FR" altLang="zh-CN" b="1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𝛑</m:t>
                        </m:r>
                      </m:num>
                      <m:den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0" dirty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fr-FR" altLang="zh-CN" b="1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b="1" i="0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altLang="zh-CN" b="1" dirty="0"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𝛑</m:t>
                        </m:r>
                      </m:num>
                      <m:den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b="1" i="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fr-FR" altLang="zh-CN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2D21229-CD95-4C4D-857B-AAF648FA0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14" y="5723621"/>
                <a:ext cx="7211077" cy="1098186"/>
              </a:xfrm>
              <a:prstGeom prst="rect">
                <a:avLst/>
              </a:prstGeom>
              <a:blipFill>
                <a:blip r:embed="rId5"/>
                <a:stretch>
                  <a:fillRect l="-703" t="-2273" b="-22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B065F4C-0D0F-E84E-AEB6-593E892FB893}"/>
                  </a:ext>
                </a:extLst>
              </p:cNvPr>
              <p:cNvSpPr/>
              <p:nvPr/>
            </p:nvSpPr>
            <p:spPr>
              <a:xfrm>
                <a:off x="4020515" y="4918124"/>
                <a:ext cx="7211076" cy="72391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calculée à partir du rayon intérieur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𝒊𝒏𝒕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𝒇𝒊𝒏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F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calculée à partir du rayon extérieur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𝒆𝒙𝒕</m:t>
                        </m:r>
                        <m:r>
                          <a:rPr lang="fr-FR" altLang="zh-CN" b="1" i="1" dirty="0" smtClean="0">
                            <a:latin typeface="Cambria Math" panose="02040503050406030204" pitchFamily="18" charset="0"/>
                          </a:rPr>
                          <m:t>𝒇𝒊𝒏</m:t>
                        </m:r>
                      </m:sub>
                    </m:sSub>
                    <m:r>
                      <a:rPr lang="fr-FR" altLang="zh-CN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fr-FR" altLang="zh-CN" b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CN" b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fr-FR" altLang="zh-CN" b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F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B065F4C-0D0F-E84E-AEB6-593E892FB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15" y="4918124"/>
                <a:ext cx="7211076" cy="723916"/>
              </a:xfrm>
              <a:prstGeom prst="rect">
                <a:avLst/>
              </a:prstGeom>
              <a:blipFill>
                <a:blip r:embed="rId6"/>
                <a:stretch>
                  <a:fillRect l="-703" t="-1695" b="-847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17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402D29-1F86-8B4C-A3D3-A4851736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749300"/>
            <a:ext cx="71755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0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30D041-36B5-C246-B53D-E19E7B6D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749300"/>
            <a:ext cx="71755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F07E9E-64AA-2849-AA8E-331A9890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5" y="736600"/>
            <a:ext cx="72136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D674EC-27F2-974F-AB97-2B9DCD705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9"/>
          <a:stretch/>
        </p:blipFill>
        <p:spPr>
          <a:xfrm>
            <a:off x="0" y="340242"/>
            <a:ext cx="12192000" cy="33220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958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A6CA73-118D-3E4E-A066-97FBED6B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3" y="108857"/>
            <a:ext cx="6866283" cy="22163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3E50AE-8A8F-944C-AE12-86B4048F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21" y="0"/>
            <a:ext cx="3859167" cy="41369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23DC98-991E-7D45-A83A-612180940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63" y="3605860"/>
            <a:ext cx="9763642" cy="2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4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9E154F-A223-2A44-B1F9-75246539E7C5}"/>
              </a:ext>
            </a:extLst>
          </p:cNvPr>
          <p:cNvGrpSpPr/>
          <p:nvPr/>
        </p:nvGrpSpPr>
        <p:grpSpPr>
          <a:xfrm>
            <a:off x="886761" y="248668"/>
            <a:ext cx="3268489" cy="6146800"/>
            <a:chOff x="1294409" y="226950"/>
            <a:chExt cx="3268489" cy="61468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99589A-E23D-8D4C-9D64-8FFA9907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/>
            <a:stretch/>
          </p:blipFill>
          <p:spPr>
            <a:xfrm>
              <a:off x="1294409" y="226950"/>
              <a:ext cx="3199245" cy="614680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7DAAA9B-F2BA-E642-A471-428AB219625C}"/>
                </a:ext>
              </a:extLst>
            </p:cNvPr>
            <p:cNvGrpSpPr/>
            <p:nvPr/>
          </p:nvGrpSpPr>
          <p:grpSpPr>
            <a:xfrm>
              <a:off x="2523151" y="3274601"/>
              <a:ext cx="862197" cy="452177"/>
              <a:chOff x="2491991" y="4009293"/>
              <a:chExt cx="862197" cy="45217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70A6567-04BD-AB49-B782-A288ED1E2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287400" cy="2842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9E146BEE-A339-E742-9D6D-515C8EF8F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35042"/>
                <a:ext cx="574797" cy="4264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EA40B82-CFBD-DC46-AEC2-A9D044C1B345}"/>
                </a:ext>
              </a:extLst>
            </p:cNvPr>
            <p:cNvGrpSpPr/>
            <p:nvPr/>
          </p:nvGrpSpPr>
          <p:grpSpPr>
            <a:xfrm>
              <a:off x="3492969" y="3937253"/>
              <a:ext cx="1069929" cy="452177"/>
              <a:chOff x="2491991" y="4009293"/>
              <a:chExt cx="1069929" cy="452177"/>
            </a:xfrm>
          </p:grpSpPr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1E606C4-E3FB-0A47-9AAC-C4BAAD1E2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88" y="4009293"/>
                <a:ext cx="495132" cy="4521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9F34273-E979-254F-979E-4642E8C1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1991" y="4009293"/>
                <a:ext cx="574797" cy="45217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9C02E140-1E9D-8D4C-A352-54F76F43E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45" y="3274601"/>
              <a:ext cx="278069" cy="839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4BB2603-430B-B74A-BF8B-2C31153776D3}"/>
                  </a:ext>
                </a:extLst>
              </p:cNvPr>
              <p:cNvSpPr/>
              <p:nvPr/>
            </p:nvSpPr>
            <p:spPr>
              <a:xfrm>
                <a:off x="5023766" y="773259"/>
                <a:ext cx="3392384" cy="147732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couches= [0, 1, 2, 3, ..., n-1]</a:t>
                </a: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fr-FR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L'épaisseur de chaque couche = </a:t>
                </a:r>
                <a:r>
                  <a:rPr lang="fr-FR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fr-F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4BB2603-430B-B74A-BF8B-2C3115377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766" y="773259"/>
                <a:ext cx="3392384" cy="1477328"/>
              </a:xfrm>
              <a:prstGeom prst="rect">
                <a:avLst/>
              </a:prstGeom>
              <a:blipFill>
                <a:blip r:embed="rId3"/>
                <a:stretch>
                  <a:fillRect l="-1487" t="-1695" b="-50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DD2BF1F-A26F-1749-B1E1-BAC0153F1B97}"/>
                  </a:ext>
                </a:extLst>
              </p:cNvPr>
              <p:cNvSpPr/>
              <p:nvPr/>
            </p:nvSpPr>
            <p:spPr>
              <a:xfrm>
                <a:off x="5120336" y="3748496"/>
                <a:ext cx="3199245" cy="221868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𝑑𝑟</m:t>
                      </m:r>
                    </m:oMath>
                  </m:oMathPara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d>
                        <m:dPr>
                          <m:ctrlP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𝑑𝑟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fr-FR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DD2BF1F-A26F-1749-B1E1-BAC0153F1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36" y="3748496"/>
                <a:ext cx="3199245" cy="2218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970</Words>
  <Application>Microsoft Macintosh PowerPoint</Application>
  <PresentationFormat>宽屏</PresentationFormat>
  <Paragraphs>135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lingran zhang</dc:creator>
  <cp:lastModifiedBy>lingran zhang</cp:lastModifiedBy>
  <cp:revision>29</cp:revision>
  <dcterms:created xsi:type="dcterms:W3CDTF">2021-01-20T16:08:16Z</dcterms:created>
  <dcterms:modified xsi:type="dcterms:W3CDTF">2021-03-17T20:29:38Z</dcterms:modified>
</cp:coreProperties>
</file>