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72"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Basic analysis (across both sets)</a:t>
            </a:r>
          </a:p>
          <a:p>
            <a:pPr marL="0" lvl="0" indent="0" algn="l" rtl="0">
              <a:spcBef>
                <a:spcPts val="0"/>
              </a:spcBef>
              <a:spcAft>
                <a:spcPts val="0"/>
              </a:spcAft>
              <a:buNone/>
            </a:pPr>
            <a:r>
              <a:rPr lang="en-US" dirty="0"/>
              <a:t>NRC unique positive and unique negative vs. instance </a:t>
            </a:r>
          </a:p>
          <a:p>
            <a:pPr marL="0" lvl="0" indent="0" algn="l" rtl="0">
              <a:spcBef>
                <a:spcPts val="0"/>
              </a:spcBef>
              <a:spcAft>
                <a:spcPts val="0"/>
              </a:spcAft>
              <a:buNone/>
            </a:pPr>
            <a:r>
              <a:rPr lang="en-US" dirty="0" err="1"/>
              <a:t>Afinn</a:t>
            </a:r>
            <a:r>
              <a:rPr lang="en-US" dirty="0"/>
              <a:t> (use for avg. </a:t>
            </a:r>
            <a:r>
              <a:rPr lang="en-US" dirty="0" err="1"/>
              <a:t>coorelation</a:t>
            </a:r>
            <a:r>
              <a:rPr lang="en-US" dirty="0"/>
              <a:t>.  - normalize factor in # of lines)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b9a3abeb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b9a3abe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42e3e7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42e3e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5f4b554c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5f4b55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42e3e7cd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4400e73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4400e73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9c40d9f9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9c40d9f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c49e2944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c49e2944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do I reorder? Do approval by quarter to see if they correlate with </a:t>
            </a:r>
            <a:r>
              <a:rPr lang="en-US" dirty="0" err="1"/>
              <a:t>sotu</a:t>
            </a:r>
            <a:r>
              <a:rPr lang="en-US" dirty="0"/>
              <a:t>. Bigger data set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b9a3abe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b9a3ab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Reorder this too</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9c40d9f9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9c40d9f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do I show the full cloud in 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4400e73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4400e73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Positivity ratio – positive/negative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hyperlink" Target="https://www.kaggle.com/rtatman/tutorial-sentiment-analysis-in-r"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3"/>
        <p:cNvGrpSpPr/>
        <p:nvPr/>
      </p:nvGrpSpPr>
      <p:grpSpPr>
        <a:xfrm>
          <a:off x="0" y="0"/>
          <a:ext cx="0" cy="0"/>
          <a:chOff x="0" y="0"/>
          <a:chExt cx="0" cy="0"/>
        </a:xfrm>
      </p:grpSpPr>
      <p:pic>
        <p:nvPicPr>
          <p:cNvPr id="104" name="Google Shape;104;p25"/>
          <p:cNvPicPr preferRelativeResize="0"/>
          <p:nvPr/>
        </p:nvPicPr>
        <p:blipFill>
          <a:blip r:embed="rId3">
            <a:alphaModFix/>
          </a:blip>
          <a:stretch>
            <a:fillRect/>
          </a:stretch>
        </p:blipFill>
        <p:spPr>
          <a:xfrm>
            <a:off x="0" y="0"/>
            <a:ext cx="4318750" cy="5143501"/>
          </a:xfrm>
          <a:prstGeom prst="rect">
            <a:avLst/>
          </a:prstGeom>
          <a:noFill/>
          <a:ln>
            <a:noFill/>
          </a:ln>
        </p:spPr>
      </p:pic>
      <p:sp>
        <p:nvSpPr>
          <p:cNvPr id="105" name="Google Shape;105;p25"/>
          <p:cNvSpPr txBox="1">
            <a:spLocks noGrp="1"/>
          </p:cNvSpPr>
          <p:nvPr>
            <p:ph type="ctrTitle"/>
          </p:nvPr>
        </p:nvSpPr>
        <p:spPr>
          <a:xfrm>
            <a:off x="615150" y="1071425"/>
            <a:ext cx="8529000" cy="1926600"/>
          </a:xfrm>
          <a:prstGeom prst="rect">
            <a:avLst/>
          </a:prstGeom>
          <a:solidFill>
            <a:srgbClr val="B7B7B7"/>
          </a:solidFill>
        </p:spPr>
        <p:txBody>
          <a:bodyPr spcFirstLastPara="1" wrap="square" lIns="91425" tIns="91425" rIns="91425" bIns="91425" anchor="b" anchorCtr="0">
            <a:noAutofit/>
          </a:bodyPr>
          <a:lstStyle/>
          <a:p>
            <a:pPr marL="0" lvl="0" indent="0" algn="l" rtl="0">
              <a:spcBef>
                <a:spcPts val="0"/>
              </a:spcBef>
              <a:spcAft>
                <a:spcPts val="0"/>
              </a:spcAft>
              <a:buNone/>
            </a:pPr>
            <a:r>
              <a:rPr lang="en" sz="6000"/>
              <a:t>Presidential Popularity:</a:t>
            </a:r>
            <a:endParaRPr sz="6000"/>
          </a:p>
          <a:p>
            <a:pPr marL="0" lvl="0" indent="0" algn="l" rtl="0">
              <a:spcBef>
                <a:spcPts val="0"/>
              </a:spcBef>
              <a:spcAft>
                <a:spcPts val="0"/>
              </a:spcAft>
              <a:buNone/>
            </a:pPr>
            <a:r>
              <a:rPr lang="en" sz="6000"/>
              <a:t>A matter of sentiment?</a:t>
            </a:r>
            <a:endParaRPr sz="6000"/>
          </a:p>
        </p:txBody>
      </p:sp>
      <p:sp>
        <p:nvSpPr>
          <p:cNvPr id="106" name="Google Shape;106;p25"/>
          <p:cNvSpPr txBox="1">
            <a:spLocks noGrp="1"/>
          </p:cNvSpPr>
          <p:nvPr>
            <p:ph type="subTitle" idx="1"/>
          </p:nvPr>
        </p:nvSpPr>
        <p:spPr>
          <a:xfrm>
            <a:off x="4858575" y="3182323"/>
            <a:ext cx="3774900" cy="543300"/>
          </a:xfrm>
          <a:prstGeom prst="rect">
            <a:avLst/>
          </a:prstGeom>
          <a:solidFill>
            <a:srgbClr val="B7B7B7"/>
          </a:solidFill>
        </p:spPr>
        <p:txBody>
          <a:bodyPr spcFirstLastPara="1" wrap="square" lIns="91425" tIns="91425" rIns="91425" bIns="91425" anchor="t" anchorCtr="0">
            <a:noAutofit/>
          </a:bodyPr>
          <a:lstStyle/>
          <a:p>
            <a:pPr marL="0" lvl="0" indent="0" algn="l" rtl="0">
              <a:spcBef>
                <a:spcPts val="0"/>
              </a:spcBef>
              <a:spcAft>
                <a:spcPts val="0"/>
              </a:spcAft>
              <a:buNone/>
            </a:pPr>
            <a:r>
              <a:rPr lang="en"/>
              <a:t>B</a:t>
            </a:r>
            <a:r>
              <a:rPr lang="en" sz="2400"/>
              <a:t>y</a:t>
            </a:r>
            <a:r>
              <a:rPr lang="en"/>
              <a:t> Lauren Ingrassia</a:t>
            </a:r>
            <a:endParaRPr/>
          </a:p>
        </p:txBody>
      </p:sp>
      <p:sp>
        <p:nvSpPr>
          <p:cNvPr id="107" name="Google Shape;107;p25"/>
          <p:cNvSpPr txBox="1">
            <a:spLocks noGrp="1"/>
          </p:cNvSpPr>
          <p:nvPr>
            <p:ph type="subTitle" idx="1"/>
          </p:nvPr>
        </p:nvSpPr>
        <p:spPr>
          <a:xfrm>
            <a:off x="4858500" y="3617950"/>
            <a:ext cx="3774900" cy="630000"/>
          </a:xfrm>
          <a:prstGeom prst="rect">
            <a:avLst/>
          </a:prstGeom>
          <a:solidFill>
            <a:srgbClr val="B7B7B7"/>
          </a:solidFill>
        </p:spPr>
        <p:txBody>
          <a:bodyPr spcFirstLastPara="1" wrap="square" lIns="91425" tIns="91425" rIns="91425" bIns="91425" anchor="t" anchorCtr="0">
            <a:noAutofit/>
          </a:bodyPr>
          <a:lstStyle/>
          <a:p>
            <a:pPr marL="0" lvl="0" indent="0" algn="l" rtl="0">
              <a:spcBef>
                <a:spcPts val="0"/>
              </a:spcBef>
              <a:spcAft>
                <a:spcPts val="0"/>
              </a:spcAft>
              <a:buNone/>
            </a:pPr>
            <a:r>
              <a:rPr lang="en" sz="1800"/>
              <a:t>Pratt Institute </a:t>
            </a:r>
            <a:endParaRPr sz="1800"/>
          </a:p>
          <a:p>
            <a:pPr marL="0" lvl="0" indent="0" algn="l" rtl="0">
              <a:spcBef>
                <a:spcPts val="0"/>
              </a:spcBef>
              <a:spcAft>
                <a:spcPts val="0"/>
              </a:spcAft>
              <a:buNone/>
            </a:pPr>
            <a:r>
              <a:rPr lang="en" sz="1800"/>
              <a:t>INFO640 Final Presentation</a:t>
            </a:r>
            <a:endParaRPr sz="1800"/>
          </a:p>
        </p:txBody>
      </p:sp>
      <p:cxnSp>
        <p:nvCxnSpPr>
          <p:cNvPr id="108" name="Google Shape;108;p25"/>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4"/>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Putting it all together</a:t>
            </a:r>
            <a:r>
              <a:rPr lang="en" sz="4800"/>
              <a:t>.</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Conclusion</a:t>
            </a:r>
            <a:endParaRPr sz="3600"/>
          </a:p>
        </p:txBody>
      </p:sp>
      <p:sp>
        <p:nvSpPr>
          <p:cNvPr id="175" name="Google Shape;175;p35"/>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Based off of the current data, I believe that there will be a small correlation between sentiment and presidential approval.  </a:t>
            </a:r>
            <a:endParaRPr sz="2400"/>
          </a:p>
          <a:p>
            <a:pPr marL="0" lvl="0" indent="0" algn="l" rtl="0">
              <a:spcBef>
                <a:spcPts val="1600"/>
              </a:spcBef>
              <a:spcAft>
                <a:spcPts val="1600"/>
              </a:spcAft>
              <a:buNone/>
            </a:pPr>
            <a:r>
              <a:rPr lang="en" sz="2400"/>
              <a:t>However, through my exploratory analysis of the different variables, it seems as if factors such as party, economy, and other national trends have more of an influence on popularity.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6"/>
          <p:cNvSpPr txBox="1">
            <a:spLocks noGrp="1"/>
          </p:cNvSpPr>
          <p:nvPr>
            <p:ph type="title" idx="4294967295"/>
          </p:nvPr>
        </p:nvSpPr>
        <p:spPr>
          <a:xfrm>
            <a:off x="311700" y="709050"/>
            <a:ext cx="3890100" cy="372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What is next?</a:t>
            </a:r>
            <a:endParaRPr sz="3200"/>
          </a:p>
          <a:p>
            <a:pPr marL="0" lvl="0" indent="0" algn="l" rtl="0">
              <a:lnSpc>
                <a:spcPct val="115000"/>
              </a:lnSpc>
              <a:spcBef>
                <a:spcPts val="1600"/>
              </a:spcBef>
              <a:spcAft>
                <a:spcPts val="1600"/>
              </a:spcAft>
              <a:buNone/>
            </a:pPr>
            <a:r>
              <a:rPr lang="en" sz="1800">
                <a:solidFill>
                  <a:schemeClr val="accent3"/>
                </a:solidFill>
              </a:rPr>
              <a:t>This paper and analysis will conclude with a plotted regression analysis to see if there is a significant correlation between sentiment and popularity among presidents.</a:t>
            </a:r>
            <a:endParaRPr sz="3600"/>
          </a:p>
        </p:txBody>
      </p:sp>
      <p:pic>
        <p:nvPicPr>
          <p:cNvPr id="181" name="Google Shape;181;p36"/>
          <p:cNvPicPr preferRelativeResize="0"/>
          <p:nvPr/>
        </p:nvPicPr>
        <p:blipFill>
          <a:blip r:embed="rId3">
            <a:alphaModFix/>
          </a:blip>
          <a:stretch>
            <a:fillRect/>
          </a:stretch>
        </p:blipFill>
        <p:spPr>
          <a:xfrm>
            <a:off x="4431375" y="225913"/>
            <a:ext cx="4712625" cy="469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Background</a:t>
            </a:r>
            <a:endParaRPr sz="3600"/>
          </a:p>
        </p:txBody>
      </p:sp>
      <p:sp>
        <p:nvSpPr>
          <p:cNvPr id="114" name="Google Shape;114;p26"/>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Today’s political administration seems to have a contentious and negative message that emphasizes conspiracy and deregulation over hope and progressive change. </a:t>
            </a:r>
            <a:endParaRPr sz="2400"/>
          </a:p>
          <a:p>
            <a:pPr marL="0" lvl="0" indent="0" algn="l" rtl="0">
              <a:spcBef>
                <a:spcPts val="1600"/>
              </a:spcBef>
              <a:spcAft>
                <a:spcPts val="0"/>
              </a:spcAft>
              <a:buNone/>
            </a:pPr>
            <a:r>
              <a:rPr lang="en" sz="2400"/>
              <a:t>This makes me feel bad.</a:t>
            </a:r>
            <a:endParaRPr sz="2400"/>
          </a:p>
          <a:p>
            <a:pPr marL="0" lvl="0" indent="0" algn="l" rtl="0">
              <a:spcBef>
                <a:spcPts val="1600"/>
              </a:spcBef>
              <a:spcAft>
                <a:spcPts val="0"/>
              </a:spcAft>
              <a:buNone/>
            </a:pPr>
            <a:r>
              <a:rPr lang="en" sz="2400"/>
              <a:t>Does this make other people feel bad?  So, I wondered….</a:t>
            </a:r>
            <a:endParaRPr sz="2400"/>
          </a:p>
          <a:p>
            <a:pPr marL="0" lvl="0" indent="0" algn="l" rtl="0">
              <a:spcBef>
                <a:spcPts val="1600"/>
              </a:spcBef>
              <a:spcAft>
                <a:spcPts val="1600"/>
              </a:spcAft>
              <a:buNone/>
            </a:pPr>
            <a:endParaRPr sz="2400"/>
          </a:p>
        </p:txBody>
      </p:sp>
      <p:sp>
        <p:nvSpPr>
          <p:cNvPr id="115" name="Google Shape;115;p26"/>
          <p:cNvSpPr/>
          <p:nvPr/>
        </p:nvSpPr>
        <p:spPr>
          <a:xfrm>
            <a:off x="3836025" y="2827560"/>
            <a:ext cx="735965" cy="676807"/>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284325" y="25717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Does a president’s sentiment have an effect on their popularity?</a:t>
            </a:r>
            <a:endParaRPr/>
          </a:p>
        </p:txBody>
      </p:sp>
      <p:sp>
        <p:nvSpPr>
          <p:cNvPr id="121" name="Google Shape;121;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400"/>
              <a:t>To try to answer this question, I performed a text analysis of the State of the Union speeches and compared sentiment with presidential approval ratings. </a:t>
            </a:r>
            <a:endParaRPr sz="2400"/>
          </a:p>
        </p:txBody>
      </p:sp>
      <p:sp>
        <p:nvSpPr>
          <p:cNvPr id="122" name="Google Shape;122;p27"/>
          <p:cNvSpPr/>
          <p:nvPr/>
        </p:nvSpPr>
        <p:spPr>
          <a:xfrm>
            <a:off x="284345" y="392800"/>
            <a:ext cx="963730" cy="93918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8"/>
          <p:cNvSpPr txBox="1">
            <a:spLocks noGrp="1"/>
          </p:cNvSpPr>
          <p:nvPr>
            <p:ph type="title"/>
          </p:nvPr>
        </p:nvSpPr>
        <p:spPr>
          <a:xfrm>
            <a:off x="490250" y="526350"/>
            <a:ext cx="80193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b="1"/>
              <a:t>The hypothesis</a:t>
            </a:r>
            <a:r>
              <a:rPr lang="en" sz="2000" b="1"/>
              <a:t> </a:t>
            </a:r>
            <a:endParaRPr sz="2000" b="1"/>
          </a:p>
          <a:p>
            <a:pPr marL="0" lvl="0" indent="0" algn="l" rtl="0">
              <a:spcBef>
                <a:spcPts val="0"/>
              </a:spcBef>
              <a:spcAft>
                <a:spcPts val="0"/>
              </a:spcAft>
              <a:buNone/>
            </a:pPr>
            <a:r>
              <a:rPr lang="en" sz="4400"/>
              <a:t>Are there topics or tone that cluster or correlate with presidential approval?</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Research</a:t>
            </a:r>
            <a:endParaRPr sz="3600"/>
          </a:p>
        </p:txBody>
      </p:sp>
      <p:sp>
        <p:nvSpPr>
          <p:cNvPr id="133" name="Google Shape;133;p29"/>
          <p:cNvSpPr txBox="1">
            <a:spLocks noGrp="1"/>
          </p:cNvSpPr>
          <p:nvPr>
            <p:ph type="body" idx="1"/>
          </p:nvPr>
        </p:nvSpPr>
        <p:spPr>
          <a:xfrm>
            <a:off x="311700" y="10915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To complete the study, I will employ text and sentiment analysis techniques as well as descriptive and comparative statistical analysis.  </a:t>
            </a:r>
            <a:endParaRPr sz="2000"/>
          </a:p>
          <a:p>
            <a:pPr marL="0" lvl="0" indent="0" algn="l" rtl="0">
              <a:spcBef>
                <a:spcPts val="1600"/>
              </a:spcBef>
              <a:spcAft>
                <a:spcPts val="0"/>
              </a:spcAft>
              <a:buNone/>
            </a:pPr>
            <a:r>
              <a:rPr lang="en" sz="2000"/>
              <a:t>The “SOTU” package in R provides the raw text from each State of the Union for the text comparison.  </a:t>
            </a:r>
            <a:endParaRPr sz="2000"/>
          </a:p>
          <a:p>
            <a:pPr marL="0" lvl="0" indent="0" algn="l" rtl="0">
              <a:spcBef>
                <a:spcPts val="1600"/>
              </a:spcBef>
              <a:spcAft>
                <a:spcPts val="0"/>
              </a:spcAft>
              <a:buNone/>
            </a:pPr>
            <a:r>
              <a:rPr lang="en" sz="2000"/>
              <a:t>Gallup approval polls started in the 1930s and the State of The Union corpus ends before 2017.  My analysis and comparison will start with F.D. Roosevelt, the 32nd President, to President Barack Obama.</a:t>
            </a:r>
            <a:endParaRPr sz="2000"/>
          </a:p>
          <a:p>
            <a:pPr marL="0" lvl="0" indent="0" algn="l" rtl="0">
              <a:spcBef>
                <a:spcPts val="1600"/>
              </a:spcBef>
              <a:spcAft>
                <a:spcPts val="1600"/>
              </a:spcAft>
              <a:buNone/>
            </a:pPr>
            <a:r>
              <a:rPr lang="en" sz="2000"/>
              <a:t>I will also take a deeper dive into the analysis of State of the Union Messages as a whole.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0"/>
          <p:cNvSpPr txBox="1">
            <a:spLocks noGrp="1"/>
          </p:cNvSpPr>
          <p:nvPr>
            <p:ph type="title"/>
          </p:nvPr>
        </p:nvSpPr>
        <p:spPr>
          <a:xfrm>
            <a:off x="265500" y="26380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Approval Ratings</a:t>
            </a:r>
            <a:endParaRPr/>
          </a:p>
        </p:txBody>
      </p:sp>
      <p:sp>
        <p:nvSpPr>
          <p:cNvPr id="139" name="Google Shape;139;p30"/>
          <p:cNvSpPr txBox="1">
            <a:spLocks noGrp="1"/>
          </p:cNvSpPr>
          <p:nvPr>
            <p:ph type="subTitle" idx="1"/>
          </p:nvPr>
        </p:nvSpPr>
        <p:spPr>
          <a:xfrm>
            <a:off x="265500" y="189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 start, I created a data table using information from historic Gallup point in time approval polls and imported it into RStudio to do further analysis</a:t>
            </a:r>
            <a:endParaRPr/>
          </a:p>
        </p:txBody>
      </p:sp>
      <p:pic>
        <p:nvPicPr>
          <p:cNvPr id="140" name="Google Shape;140;p30"/>
          <p:cNvPicPr preferRelativeResize="0"/>
          <p:nvPr/>
        </p:nvPicPr>
        <p:blipFill>
          <a:blip r:embed="rId3">
            <a:alphaModFix/>
          </a:blip>
          <a:stretch>
            <a:fillRect/>
          </a:stretch>
        </p:blipFill>
        <p:spPr>
          <a:xfrm>
            <a:off x="4704375" y="929375"/>
            <a:ext cx="4302700" cy="31615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1"/>
          <p:cNvSpPr txBox="1">
            <a:spLocks noGrp="1"/>
          </p:cNvSpPr>
          <p:nvPr>
            <p:ph type="title"/>
          </p:nvPr>
        </p:nvSpPr>
        <p:spPr>
          <a:xfrm>
            <a:off x="265500" y="26380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Approval Ratings</a:t>
            </a:r>
            <a:endParaRPr/>
          </a:p>
        </p:txBody>
      </p:sp>
      <p:sp>
        <p:nvSpPr>
          <p:cNvPr id="146" name="Google Shape;146;p3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Plotting the highs and lows was interesting.  We see here that</a:t>
            </a:r>
            <a:endParaRPr/>
          </a:p>
          <a:p>
            <a:pPr marL="457200" lvl="0" indent="-342900" algn="l" rtl="0">
              <a:spcBef>
                <a:spcPts val="1600"/>
              </a:spcBef>
              <a:spcAft>
                <a:spcPts val="0"/>
              </a:spcAft>
              <a:buSzPts val="1800"/>
              <a:buChar char="●"/>
            </a:pPr>
            <a:r>
              <a:rPr lang="en"/>
              <a:t>G.W. Bush had the largest approval spread (the 9/11 effect)</a:t>
            </a:r>
            <a:endParaRPr/>
          </a:p>
          <a:p>
            <a:pPr marL="457200" lvl="0" indent="-342900" algn="l" rtl="0">
              <a:spcBef>
                <a:spcPts val="1600"/>
              </a:spcBef>
              <a:spcAft>
                <a:spcPts val="0"/>
              </a:spcAft>
              <a:buSzPts val="1800"/>
              <a:buChar char="●"/>
            </a:pPr>
            <a:r>
              <a:rPr lang="en"/>
              <a:t>Trump has lowest spread and most consistent ratings</a:t>
            </a:r>
            <a:endParaRPr/>
          </a:p>
          <a:p>
            <a:pPr marL="457200" lvl="0" indent="-342900" algn="l" rtl="0">
              <a:spcBef>
                <a:spcPts val="1600"/>
              </a:spcBef>
              <a:spcAft>
                <a:spcPts val="1600"/>
              </a:spcAft>
              <a:buSzPts val="1800"/>
              <a:buChar char="●"/>
            </a:pPr>
            <a:r>
              <a:rPr lang="en"/>
              <a:t>Kennedy &amp; FDR were the most consistently popular presidents</a:t>
            </a:r>
            <a:endParaRPr/>
          </a:p>
        </p:txBody>
      </p:sp>
      <p:pic>
        <p:nvPicPr>
          <p:cNvPr id="147" name="Google Shape;147;p31"/>
          <p:cNvPicPr preferRelativeResize="0"/>
          <p:nvPr/>
        </p:nvPicPr>
        <p:blipFill>
          <a:blip r:embed="rId3">
            <a:alphaModFix/>
          </a:blip>
          <a:stretch>
            <a:fillRect/>
          </a:stretch>
        </p:blipFill>
        <p:spPr>
          <a:xfrm>
            <a:off x="140200" y="1666200"/>
            <a:ext cx="4295775" cy="287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2"/>
          <p:cNvSpPr txBox="1">
            <a:spLocks noGrp="1"/>
          </p:cNvSpPr>
          <p:nvPr>
            <p:ph type="title" idx="4294967295"/>
          </p:nvPr>
        </p:nvSpPr>
        <p:spPr>
          <a:xfrm>
            <a:off x="311700" y="445025"/>
            <a:ext cx="4084500" cy="1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State of the Union Text Analysis</a:t>
            </a:r>
            <a:endParaRPr sz="3600"/>
          </a:p>
        </p:txBody>
      </p:sp>
      <p:sp>
        <p:nvSpPr>
          <p:cNvPr id="153" name="Google Shape;153;p32"/>
          <p:cNvSpPr txBox="1">
            <a:spLocks noGrp="1"/>
          </p:cNvSpPr>
          <p:nvPr>
            <p:ph type="body" idx="4294967295"/>
          </p:nvPr>
        </p:nvSpPr>
        <p:spPr>
          <a:xfrm>
            <a:off x="311700" y="1630600"/>
            <a:ext cx="4084500" cy="31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a:p>
            <a:pPr marL="457200" marR="0" lvl="0" indent="-342900" algn="l" rtl="0">
              <a:lnSpc>
                <a:spcPct val="115000"/>
              </a:lnSpc>
              <a:spcBef>
                <a:spcPts val="1600"/>
              </a:spcBef>
              <a:spcAft>
                <a:spcPts val="0"/>
              </a:spcAft>
              <a:buSzPts val="1800"/>
              <a:buAutoNum type="arabicPeriod"/>
            </a:pPr>
            <a:r>
              <a:rPr lang="en"/>
              <a:t>Text prep (soooo much text prep)</a:t>
            </a:r>
            <a:endParaRPr/>
          </a:p>
          <a:p>
            <a:pPr marL="457200" marR="0" lvl="0" indent="-342900" algn="l" rtl="0">
              <a:lnSpc>
                <a:spcPct val="115000"/>
              </a:lnSpc>
              <a:spcBef>
                <a:spcPts val="1600"/>
              </a:spcBef>
              <a:spcAft>
                <a:spcPts val="0"/>
              </a:spcAft>
              <a:buSzPts val="1800"/>
              <a:buAutoNum type="arabicPeriod"/>
            </a:pPr>
            <a:r>
              <a:rPr lang="en"/>
              <a:t>Topic clustering</a:t>
            </a:r>
            <a:endParaRPr/>
          </a:p>
          <a:p>
            <a:pPr marL="457200" marR="0" lvl="0" indent="-342900" algn="l" rtl="0">
              <a:lnSpc>
                <a:spcPct val="115000"/>
              </a:lnSpc>
              <a:spcBef>
                <a:spcPts val="1600"/>
              </a:spcBef>
              <a:spcAft>
                <a:spcPts val="0"/>
              </a:spcAft>
              <a:buSzPts val="1800"/>
              <a:buAutoNum type="arabicPeriod"/>
            </a:pPr>
            <a:r>
              <a:rPr lang="en"/>
              <a:t>Top words for each president </a:t>
            </a:r>
            <a:endParaRPr/>
          </a:p>
          <a:p>
            <a:pPr marL="457200" marR="0" lvl="0" indent="-342900" algn="l" rtl="0">
              <a:lnSpc>
                <a:spcPct val="115000"/>
              </a:lnSpc>
              <a:spcBef>
                <a:spcPts val="1600"/>
              </a:spcBef>
              <a:spcAft>
                <a:spcPts val="0"/>
              </a:spcAft>
              <a:buSzPts val="1800"/>
              <a:buAutoNum type="arabicPeriod"/>
            </a:pPr>
            <a:r>
              <a:rPr lang="en"/>
              <a:t>Percent of positive vs. negative sentiment</a:t>
            </a:r>
            <a:endParaRPr/>
          </a:p>
          <a:p>
            <a:pPr marL="457200" marR="0" lvl="0" indent="-342900" algn="l" rtl="0">
              <a:lnSpc>
                <a:spcPct val="115000"/>
              </a:lnSpc>
              <a:spcBef>
                <a:spcPts val="1600"/>
              </a:spcBef>
              <a:spcAft>
                <a:spcPts val="1600"/>
              </a:spcAft>
              <a:buSzPts val="1800"/>
              <a:buAutoNum type="arabicPeriod"/>
            </a:pPr>
            <a:r>
              <a:rPr lang="en"/>
              <a:t>Word clouds (because they’re fun)</a:t>
            </a:r>
            <a:endParaRPr/>
          </a:p>
        </p:txBody>
      </p:sp>
      <p:pic>
        <p:nvPicPr>
          <p:cNvPr id="154" name="Google Shape;154;p32"/>
          <p:cNvPicPr preferRelativeResize="0"/>
          <p:nvPr/>
        </p:nvPicPr>
        <p:blipFill rotWithShape="1">
          <a:blip r:embed="rId3">
            <a:alphaModFix/>
          </a:blip>
          <a:srcRect b="10642"/>
          <a:stretch/>
        </p:blipFill>
        <p:spPr>
          <a:xfrm>
            <a:off x="4548588" y="87800"/>
            <a:ext cx="3752100" cy="2259975"/>
          </a:xfrm>
          <a:prstGeom prst="rect">
            <a:avLst/>
          </a:prstGeom>
          <a:noFill/>
          <a:ln>
            <a:noFill/>
          </a:ln>
        </p:spPr>
      </p:pic>
      <p:pic>
        <p:nvPicPr>
          <p:cNvPr id="155" name="Google Shape;155;p32"/>
          <p:cNvPicPr preferRelativeResize="0"/>
          <p:nvPr/>
        </p:nvPicPr>
        <p:blipFill>
          <a:blip r:embed="rId4">
            <a:alphaModFix/>
          </a:blip>
          <a:stretch>
            <a:fillRect/>
          </a:stretch>
        </p:blipFill>
        <p:spPr>
          <a:xfrm>
            <a:off x="4548600" y="2545175"/>
            <a:ext cx="4443001" cy="2131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a:spLocks noGrp="1"/>
          </p:cNvSpPr>
          <p:nvPr>
            <p:ph type="title"/>
          </p:nvPr>
        </p:nvSpPr>
        <p:spPr>
          <a:xfrm>
            <a:off x="265500" y="3496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State of the Union</a:t>
            </a:r>
            <a:endParaRPr/>
          </a:p>
        </p:txBody>
      </p:sp>
      <p:sp>
        <p:nvSpPr>
          <p:cNvPr id="161" name="Google Shape;161;p33"/>
          <p:cNvSpPr txBox="1">
            <a:spLocks noGrp="1"/>
          </p:cNvSpPr>
          <p:nvPr>
            <p:ph type="subTitle" idx="1"/>
          </p:nvPr>
        </p:nvSpPr>
        <p:spPr>
          <a:xfrm>
            <a:off x="265500" y="189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The SotU generally is skewed, positive for each president, likely because it is a formal speech.</a:t>
            </a:r>
            <a:endParaRPr/>
          </a:p>
          <a:p>
            <a:pPr marL="0" lvl="0" indent="0" algn="ctr" rtl="0">
              <a:spcBef>
                <a:spcPts val="0"/>
              </a:spcBef>
              <a:spcAft>
                <a:spcPts val="0"/>
              </a:spcAft>
              <a:buNone/>
            </a:pPr>
            <a:r>
              <a:rPr lang="en"/>
              <a:t> </a:t>
            </a:r>
            <a:endParaRPr/>
          </a:p>
          <a:p>
            <a:pPr marL="0" lvl="0" indent="0" algn="ctr" rtl="0">
              <a:spcBef>
                <a:spcPts val="0"/>
              </a:spcBef>
              <a:spcAft>
                <a:spcPts val="0"/>
              </a:spcAft>
              <a:buNone/>
            </a:pPr>
            <a:r>
              <a:rPr lang="en"/>
              <a:t>If we group sentiment by party, there is more of a difference. </a:t>
            </a:r>
            <a:endParaRPr/>
          </a:p>
          <a:p>
            <a:pPr marL="0" lvl="0" indent="0" algn="ctr" rtl="0">
              <a:spcBef>
                <a:spcPts val="0"/>
              </a:spcBef>
              <a:spcAft>
                <a:spcPts val="0"/>
              </a:spcAft>
              <a:buNone/>
            </a:pPr>
            <a:endParaRPr/>
          </a:p>
          <a:p>
            <a:pPr marL="0" lvl="0" indent="0" algn="ctr" rtl="0">
              <a:spcBef>
                <a:spcPts val="0"/>
              </a:spcBef>
              <a:spcAft>
                <a:spcPts val="0"/>
              </a:spcAft>
              <a:buNone/>
            </a:pPr>
            <a:r>
              <a:rPr lang="en"/>
              <a:t>Democrats tend to be more positive.</a:t>
            </a:r>
            <a:endParaRPr/>
          </a:p>
          <a:p>
            <a:pPr marL="0" lvl="0" indent="0" algn="ctr" rtl="0">
              <a:spcBef>
                <a:spcPts val="0"/>
              </a:spcBef>
              <a:spcAft>
                <a:spcPts val="0"/>
              </a:spcAft>
              <a:buNone/>
            </a:pPr>
            <a:endParaRPr/>
          </a:p>
          <a:p>
            <a:pPr marL="0" lvl="0" indent="0" algn="ctr" rtl="0">
              <a:spcBef>
                <a:spcPts val="0"/>
              </a:spcBef>
              <a:spcAft>
                <a:spcPts val="0"/>
              </a:spcAft>
              <a:buNone/>
            </a:pPr>
            <a:r>
              <a:rPr lang="en"/>
              <a:t>  </a:t>
            </a:r>
            <a:endParaRPr/>
          </a:p>
        </p:txBody>
      </p:sp>
      <p:pic>
        <p:nvPicPr>
          <p:cNvPr id="162" name="Google Shape;162;p33"/>
          <p:cNvPicPr preferRelativeResize="0"/>
          <p:nvPr/>
        </p:nvPicPr>
        <p:blipFill>
          <a:blip r:embed="rId3">
            <a:alphaModFix/>
          </a:blip>
          <a:stretch>
            <a:fillRect/>
          </a:stretch>
        </p:blipFill>
        <p:spPr>
          <a:xfrm>
            <a:off x="5190600" y="307700"/>
            <a:ext cx="3334801" cy="1658001"/>
          </a:xfrm>
          <a:prstGeom prst="rect">
            <a:avLst/>
          </a:prstGeom>
          <a:noFill/>
          <a:ln>
            <a:noFill/>
          </a:ln>
        </p:spPr>
      </p:pic>
      <p:pic>
        <p:nvPicPr>
          <p:cNvPr id="163" name="Google Shape;163;p33"/>
          <p:cNvPicPr preferRelativeResize="0"/>
          <p:nvPr/>
        </p:nvPicPr>
        <p:blipFill>
          <a:blip r:embed="rId4">
            <a:alphaModFix/>
          </a:blip>
          <a:stretch>
            <a:fillRect/>
          </a:stretch>
        </p:blipFill>
        <p:spPr>
          <a:xfrm>
            <a:off x="5746950" y="2208050"/>
            <a:ext cx="2222100" cy="2222100"/>
          </a:xfrm>
          <a:prstGeom prst="rect">
            <a:avLst/>
          </a:prstGeom>
          <a:noFill/>
          <a:ln>
            <a:noFill/>
          </a:ln>
        </p:spPr>
      </p:pic>
      <p:sp>
        <p:nvSpPr>
          <p:cNvPr id="164" name="Google Shape;164;p33"/>
          <p:cNvSpPr txBox="1"/>
          <p:nvPr/>
        </p:nvSpPr>
        <p:spPr>
          <a:xfrm>
            <a:off x="4572000" y="4672500"/>
            <a:ext cx="45720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u="sng">
                <a:solidFill>
                  <a:schemeClr val="hlink"/>
                </a:solidFill>
                <a:hlinkClick r:id="rId5"/>
              </a:rPr>
              <a:t>https://www.kaggle.com/rtatman/tutorial-sentiment-analysis-in-r</a:t>
            </a:r>
            <a:r>
              <a:rPr lang="en" sz="1000"/>
              <a:t> </a:t>
            </a:r>
            <a:endParaRPr sz="1000"/>
          </a:p>
          <a:p>
            <a:pPr marL="0" lvl="0" indent="0" algn="l" rtl="0">
              <a:spcBef>
                <a:spcPts val="0"/>
              </a:spcBef>
              <a:spcAft>
                <a:spcPts val="0"/>
              </a:spcAft>
              <a:buNone/>
            </a:pPr>
            <a:r>
              <a:rPr lang="en" sz="1000">
                <a:solidFill>
                  <a:srgbClr val="CCCCCC"/>
                </a:solidFill>
              </a:rPr>
              <a:t>Charts by Rachel Tatman</a:t>
            </a:r>
            <a:endParaRPr sz="1000">
              <a:solidFill>
                <a:srgbClr val="CCCCCC"/>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TotalTime>
  <Words>553</Words>
  <Application>Microsoft Office PowerPoint</Application>
  <PresentationFormat>On-screen Show (16:9)</PresentationFormat>
  <Paragraphs>55</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Proxima Nova</vt:lpstr>
      <vt:lpstr>Arial</vt:lpstr>
      <vt:lpstr>Simple Light</vt:lpstr>
      <vt:lpstr>Spearmint</vt:lpstr>
      <vt:lpstr>Presidential Popularity: A matter of sentiment?</vt:lpstr>
      <vt:lpstr>Background</vt:lpstr>
      <vt:lpstr>Does a president’s sentiment have an effect on their popularity?</vt:lpstr>
      <vt:lpstr>The hypothesis  Are there topics or tone that cluster or correlate with presidential approval?</vt:lpstr>
      <vt:lpstr>Research</vt:lpstr>
      <vt:lpstr>Approval Ratings</vt:lpstr>
      <vt:lpstr>Approval Ratings</vt:lpstr>
      <vt:lpstr>State of the Union Text Analysis</vt:lpstr>
      <vt:lpstr>State of the Union</vt:lpstr>
      <vt:lpstr>Putting it all together.</vt:lpstr>
      <vt:lpstr>Conclusion</vt:lpstr>
      <vt:lpstr>What is next? This paper and analysis will conclude with a plotted regression analysis to see if there is a significant correlation between sentiment and popularity among presidents.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Presidential Popularity: A matter of sentiment?</dc:title>
  <dc:creator>lingr</dc:creator>
  <cp:lastModifiedBy>lingrass424@outlook.com</cp:lastModifiedBy>
  <cp:revision>7</cp:revision>
  <dcterms:modified xsi:type="dcterms:W3CDTF">2019-12-11T18:21:00Z</dcterms:modified>
</cp:coreProperties>
</file>