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6" r:id="rId2"/>
    <p:sldMasterId id="2147483663" r:id="rId3"/>
  </p:sldMasterIdLst>
  <p:notesMasterIdLst>
    <p:notesMasterId r:id="rId14"/>
  </p:notesMasterIdLst>
  <p:handoutMasterIdLst>
    <p:handoutMasterId r:id="rId15"/>
  </p:handoutMasterIdLst>
  <p:sldIdLst>
    <p:sldId id="258" r:id="rId4"/>
    <p:sldId id="264" r:id="rId5"/>
    <p:sldId id="278" r:id="rId6"/>
    <p:sldId id="280" r:id="rId7"/>
    <p:sldId id="281" r:id="rId8"/>
    <p:sldId id="269" r:id="rId9"/>
    <p:sldId id="268" r:id="rId10"/>
    <p:sldId id="285" r:id="rId11"/>
    <p:sldId id="286"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12E"/>
    <a:srgbClr val="FAC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2"/>
    <p:restoredTop sz="94635"/>
  </p:normalViewPr>
  <p:slideViewPr>
    <p:cSldViewPr snapToGrid="0" snapToObjects="1">
      <p:cViewPr varScale="1">
        <p:scale>
          <a:sx n="105" d="100"/>
          <a:sy n="105" d="100"/>
        </p:scale>
        <p:origin x="1000" y="184"/>
      </p:cViewPr>
      <p:guideLst/>
    </p:cSldViewPr>
  </p:slideViewPr>
  <p:notesTextViewPr>
    <p:cViewPr>
      <p:scale>
        <a:sx n="1" d="1"/>
        <a:sy n="1" d="1"/>
      </p:scale>
      <p:origin x="0" y="0"/>
    </p:cViewPr>
  </p:notesTextViewPr>
  <p:notesViewPr>
    <p:cSldViewPr snapToGrid="0" snapToObjects="1">
      <p:cViewPr varScale="1">
        <p:scale>
          <a:sx n="84" d="100"/>
          <a:sy n="84" d="100"/>
        </p:scale>
        <p:origin x="2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201032-3B69-1040-8C2F-425BE2332E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a:extLst>
              <a:ext uri="{FF2B5EF4-FFF2-40B4-BE49-F238E27FC236}">
                <a16:creationId xmlns:a16="http://schemas.microsoft.com/office/drawing/2014/main" id="{C0B6AC2A-82ED-FF45-A52E-379CE996C8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D89040-A722-B64D-B004-1599E9C4CB8E}" type="datetimeFigureOut">
              <a:rPr lang="en-US" smtClean="0"/>
              <a:t>7/19/21</a:t>
            </a:fld>
            <a:endParaRPr lang="en-US"/>
          </a:p>
        </p:txBody>
      </p:sp>
      <p:sp>
        <p:nvSpPr>
          <p:cNvPr id="4" name="Footer Placeholder 3">
            <a:extLst>
              <a:ext uri="{FF2B5EF4-FFF2-40B4-BE49-F238E27FC236}">
                <a16:creationId xmlns:a16="http://schemas.microsoft.com/office/drawing/2014/main" id="{4D4B2AFA-AE22-9D40-B0AE-90ADFA40AE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19D9971-3CB6-3149-9D35-E383543C6B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F54BF8-7ED3-1549-ACB3-C64A134231BE}" type="slidenum">
              <a:rPr lang="en-US" smtClean="0"/>
              <a:t>‹#›</a:t>
            </a:fld>
            <a:endParaRPr lang="en-US"/>
          </a:p>
        </p:txBody>
      </p:sp>
    </p:spTree>
    <p:extLst>
      <p:ext uri="{BB962C8B-B14F-4D97-AF65-F5344CB8AC3E}">
        <p14:creationId xmlns:p14="http://schemas.microsoft.com/office/powerpoint/2010/main" val="390217212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262C4-0321-324D-861A-15C7FC119C7F}" type="datetimeFigureOut">
              <a:rPr lang="en-US" smtClean="0"/>
              <a:t>7/19/21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B90D9-2BBA-914B-AF9C-291A6C0C17DA}" type="slidenum">
              <a:rPr lang="en-US" smtClean="0"/>
              <a:t>‹#›</a:t>
            </a:fld>
            <a:endParaRPr lang="en-US"/>
          </a:p>
        </p:txBody>
      </p:sp>
    </p:spTree>
    <p:extLst>
      <p:ext uri="{BB962C8B-B14F-4D97-AF65-F5344CB8AC3E}">
        <p14:creationId xmlns:p14="http://schemas.microsoft.com/office/powerpoint/2010/main" val="104525125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F0AE-B858-6947-983C-DAD7025B72C7}"/>
              </a:ext>
            </a:extLst>
          </p:cNvPr>
          <p:cNvSpPr>
            <a:spLocks noGrp="1"/>
          </p:cNvSpPr>
          <p:nvPr>
            <p:ph type="ctrTitle" hasCustomPrompt="1"/>
          </p:nvPr>
        </p:nvSpPr>
        <p:spPr>
          <a:xfrm>
            <a:off x="2330824" y="1122363"/>
            <a:ext cx="9144000" cy="2387600"/>
          </a:xfrm>
        </p:spPr>
        <p:txBody>
          <a:bodyPr anchor="b"/>
          <a:lstStyle>
            <a:lvl1pPr algn="l">
              <a:defRPr sz="6000" b="1" i="0">
                <a:latin typeface="Arial Black" panose="020B0604020202020204" pitchFamily="34" charset="0"/>
                <a:cs typeface="Arial Black" panose="020B0604020202020204" pitchFamily="34" charset="0"/>
              </a:defRPr>
            </a:lvl1pPr>
          </a:lstStyle>
          <a:p>
            <a:r>
              <a:rPr lang="en-US" dirty="0"/>
              <a:t>Presentation Title</a:t>
            </a:r>
          </a:p>
        </p:txBody>
      </p:sp>
      <p:sp>
        <p:nvSpPr>
          <p:cNvPr id="3" name="Subtitle 2">
            <a:extLst>
              <a:ext uri="{FF2B5EF4-FFF2-40B4-BE49-F238E27FC236}">
                <a16:creationId xmlns:a16="http://schemas.microsoft.com/office/drawing/2014/main" id="{F9D74AD2-45D1-E04B-9C38-DEB1391C9F4A}"/>
              </a:ext>
            </a:extLst>
          </p:cNvPr>
          <p:cNvSpPr>
            <a:spLocks noGrp="1"/>
          </p:cNvSpPr>
          <p:nvPr>
            <p:ph type="subTitle" idx="1" hasCustomPrompt="1"/>
          </p:nvPr>
        </p:nvSpPr>
        <p:spPr>
          <a:xfrm>
            <a:off x="2330824"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pic>
        <p:nvPicPr>
          <p:cNvPr id="5" name="Picture 4" descr="A picture containing knife&#10;&#10;Description automatically generated">
            <a:extLst>
              <a:ext uri="{FF2B5EF4-FFF2-40B4-BE49-F238E27FC236}">
                <a16:creationId xmlns:a16="http://schemas.microsoft.com/office/drawing/2014/main" id="{E6291A96-BC7E-0447-9094-EA20EE25C921}"/>
              </a:ext>
            </a:extLst>
          </p:cNvPr>
          <p:cNvPicPr>
            <a:picLocks noChangeAspect="1"/>
          </p:cNvPicPr>
          <p:nvPr userDrawn="1"/>
        </p:nvPicPr>
        <p:blipFill>
          <a:blip r:embed="rId2"/>
          <a:stretch>
            <a:fillRect/>
          </a:stretch>
        </p:blipFill>
        <p:spPr>
          <a:xfrm>
            <a:off x="7825740" y="5851880"/>
            <a:ext cx="3810000" cy="685800"/>
          </a:xfrm>
          <a:prstGeom prst="rect">
            <a:avLst/>
          </a:prstGeom>
        </p:spPr>
      </p:pic>
    </p:spTree>
    <p:extLst>
      <p:ext uri="{BB962C8B-B14F-4D97-AF65-F5344CB8AC3E}">
        <p14:creationId xmlns:p14="http://schemas.microsoft.com/office/powerpoint/2010/main" val="145880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B455-34E6-8B45-AD88-FC6C61D11F1C}"/>
              </a:ext>
            </a:extLst>
          </p:cNvPr>
          <p:cNvSpPr>
            <a:spLocks noGrp="1"/>
          </p:cNvSpPr>
          <p:nvPr>
            <p:ph type="title"/>
          </p:nvPr>
        </p:nvSpPr>
        <p:spPr>
          <a:xfrm>
            <a:off x="2318656" y="1709738"/>
            <a:ext cx="9028794"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8A425-B7D1-A74A-8BFF-65B439A815D3}"/>
              </a:ext>
            </a:extLst>
          </p:cNvPr>
          <p:cNvSpPr>
            <a:spLocks noGrp="1"/>
          </p:cNvSpPr>
          <p:nvPr>
            <p:ph type="body" idx="1"/>
          </p:nvPr>
        </p:nvSpPr>
        <p:spPr>
          <a:xfrm>
            <a:off x="2318656" y="4589463"/>
            <a:ext cx="902879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6109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C285-B788-AD4B-995C-831229131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1C736-1CE3-FF4F-B417-BEB866F26A5D}"/>
              </a:ext>
            </a:extLst>
          </p:cNvPr>
          <p:cNvSpPr>
            <a:spLocks noGrp="1"/>
          </p:cNvSpPr>
          <p:nvPr>
            <p:ph sz="half" idx="1"/>
          </p:nvPr>
        </p:nvSpPr>
        <p:spPr>
          <a:xfrm>
            <a:off x="2351312" y="1825625"/>
            <a:ext cx="430498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F5E480-B4C5-DF46-B761-4DDC18FB7962}"/>
              </a:ext>
            </a:extLst>
          </p:cNvPr>
          <p:cNvSpPr>
            <a:spLocks noGrp="1"/>
          </p:cNvSpPr>
          <p:nvPr>
            <p:ph sz="half" idx="2"/>
          </p:nvPr>
        </p:nvSpPr>
        <p:spPr>
          <a:xfrm>
            <a:off x="7048818" y="1825625"/>
            <a:ext cx="4304982"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002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7D20D-0C1A-8245-816F-56EE1E6744A5}"/>
              </a:ext>
            </a:extLst>
          </p:cNvPr>
          <p:cNvSpPr>
            <a:spLocks noGrp="1"/>
          </p:cNvSpPr>
          <p:nvPr>
            <p:ph type="pic" sz="quarter" idx="12" hasCustomPrompt="1"/>
          </p:nvPr>
        </p:nvSpPr>
        <p:spPr>
          <a:xfrm>
            <a:off x="2084294" y="628649"/>
            <a:ext cx="9417144" cy="5274609"/>
          </a:xfrm>
        </p:spPr>
        <p:txBody>
          <a:bodyPr/>
          <a:lstStyle>
            <a:lvl1pPr marL="0" indent="0">
              <a:buNone/>
              <a:defRPr/>
            </a:lvl1pPr>
          </a:lstStyle>
          <a:p>
            <a:r>
              <a:rPr lang="en-US" dirty="0"/>
              <a:t>Image</a:t>
            </a:r>
          </a:p>
        </p:txBody>
      </p:sp>
    </p:spTree>
    <p:extLst>
      <p:ext uri="{BB962C8B-B14F-4D97-AF65-F5344CB8AC3E}">
        <p14:creationId xmlns:p14="http://schemas.microsoft.com/office/powerpoint/2010/main" val="399549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D2003AD-2590-1040-9F4A-B985ED384505}"/>
              </a:ext>
            </a:extLst>
          </p:cNvPr>
          <p:cNvSpPr>
            <a:spLocks noGrp="1"/>
          </p:cNvSpPr>
          <p:nvPr>
            <p:ph type="subTitle" idx="1" hasCustomPrompt="1"/>
          </p:nvPr>
        </p:nvSpPr>
        <p:spPr>
          <a:xfrm>
            <a:off x="2998694" y="2087562"/>
            <a:ext cx="7669306" cy="1744849"/>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(such as contact information)</a:t>
            </a:r>
          </a:p>
        </p:txBody>
      </p:sp>
      <p:sp>
        <p:nvSpPr>
          <p:cNvPr id="2" name="Date Placeholder 1">
            <a:extLst>
              <a:ext uri="{FF2B5EF4-FFF2-40B4-BE49-F238E27FC236}">
                <a16:creationId xmlns:a16="http://schemas.microsoft.com/office/drawing/2014/main" id="{E3A5B3C0-3D3A-A949-94B3-CBE62A95067D}"/>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9264FC60-B4AF-1146-88D2-1569AF69714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71209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288E-18CA-6447-89EB-17394B2B9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D6B0AD-2C53-6F4D-8AF4-87655C53D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56F71A-0675-4443-AD11-A0A96C10617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405CA46-4C45-7643-A85E-2CDAFE456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70788-B400-3147-B6C6-2E8916AC749D}"/>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970804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3ABB-83D2-3A45-9E2C-D1292C3BF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0948D-5580-D448-899D-65614B3EF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B379B-EEE7-3246-A3A9-B62DC0FEADF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0C0A49C-7B10-6241-A5F8-F14D32545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04095-A4C6-8649-938B-21DA9F685F52}"/>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362882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71B0-998E-AD40-9ACB-4176EA496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F99C6-547B-4849-A086-5200E84A7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5D2C4-2AA3-D648-919E-5B21D311A51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0E7CB93-6492-F74C-873D-0A095A2A9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0081D-888A-6E4E-B5CF-4DBD5D3BDBBF}"/>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4163905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0076-9FC5-DC47-A208-6EF35FF20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8C980-1B0A-7443-8BF5-7AA1905F6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BB38E6-9338-1142-B14F-84425CE47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ECB38-4582-974E-83F7-29FE119620C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AB1060D-A26F-044E-9274-DBDD13A05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F53C4-5412-AA45-8054-752540CB47CE}"/>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520715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735F-4432-A947-AB0A-498EF2B99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ABB357-9530-3D4F-9557-07A3F7CCD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52C73-0E35-3948-8DE0-CFEC459829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7E47A6-EEB1-C945-9958-F07296309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77C53-E709-BC47-BFAE-208C338E0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B8300-FD28-094B-B7B1-0F2BF03A361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0A477E1-4034-C84E-9F17-B0A6F0D0D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8BE9B-047B-D344-90F1-8E29A4B6135E}"/>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3344514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1881-98E1-724C-B9E4-F6E7C9CCAB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691C2D-E904-C946-890C-C30C427E188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25CC34C-5DF5-CD42-AA9E-AB348C754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1C2A5-3D7C-6E4E-9DCA-1B96FDF6D104}"/>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188271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B63D-DF17-6944-AF4C-DEC82F8E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135A6-D518-6E4B-9FB9-FC47A7298E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3165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1F242-31F9-C94B-ADC4-B664C29B461E}"/>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A42C2D8-19CB-EF45-9848-B2AD9A74F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F2DEE-F78F-6E4B-9269-DCF8C5591154}"/>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371057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7C7-8DAF-7145-91D2-0CAABFAD0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1A69FF-F87B-CE44-8168-D5CB4E892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B96A5-772F-E044-ABEB-7541F8C91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12C25-2CED-1A4E-801E-4B2CF8632F8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27D1869-B70C-D544-9B24-711BEC31E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13946-3F9B-FA41-BEC9-A71B36949255}"/>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3194884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0D39-5E31-5C47-91D6-0F4338A84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15A31-74F4-6D43-8090-CD6AA11E3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79D59A-0778-C04B-89D0-AB6D17CF1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49763-AAC4-AD4D-98F9-381319BAE0E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9F4184-9896-8747-8AAB-F1CED8A47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4750-72FD-D546-ACE2-4980CFC36739}"/>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4189642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ED4B-4A5B-6B43-8D0F-F4F7F3D2E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F9F73-98FA-534B-B5FA-40B40D848B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06092-DBD8-B743-9ECA-DCC05E1E97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D630F68-E673-944F-9014-29A778DA2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71A22-485E-0B40-883F-CF1B94A48C52}"/>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1461257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308DF-58F7-964E-A40C-7A2C0A1493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7ADC2D-1BAB-244B-881C-0B44E4E4D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3969-F4A2-1743-8D49-7117E208A2C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7C5779-BDCC-DD43-B3FE-4564844CE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353D6-C001-E74C-A382-1B4CCEC4BC3D}"/>
              </a:ext>
            </a:extLst>
          </p:cNvPr>
          <p:cNvSpPr>
            <a:spLocks noGrp="1"/>
          </p:cNvSpPr>
          <p:nvPr>
            <p:ph type="sldNum" sz="quarter" idx="12"/>
          </p:nvPr>
        </p:nvSpPr>
        <p:spPr/>
        <p:txBody>
          <a:bodyPr/>
          <a:lstStyle/>
          <a:p>
            <a:fld id="{78251AFC-A16C-344A-90E5-D26625B0F8D3}" type="slidenum">
              <a:rPr lang="en-US" smtClean="0"/>
              <a:t>‹#›</a:t>
            </a:fld>
            <a:endParaRPr lang="en-US"/>
          </a:p>
        </p:txBody>
      </p:sp>
    </p:spTree>
    <p:extLst>
      <p:ext uri="{BB962C8B-B14F-4D97-AF65-F5344CB8AC3E}">
        <p14:creationId xmlns:p14="http://schemas.microsoft.com/office/powerpoint/2010/main" val="317337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B455-34E6-8B45-AD88-FC6C61D11F1C}"/>
              </a:ext>
            </a:extLst>
          </p:cNvPr>
          <p:cNvSpPr>
            <a:spLocks noGrp="1"/>
          </p:cNvSpPr>
          <p:nvPr>
            <p:ph type="title"/>
          </p:nvPr>
        </p:nvSpPr>
        <p:spPr>
          <a:xfrm>
            <a:off x="2318656" y="1709738"/>
            <a:ext cx="9028794"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8A425-B7D1-A74A-8BFF-65B439A815D3}"/>
              </a:ext>
            </a:extLst>
          </p:cNvPr>
          <p:cNvSpPr>
            <a:spLocks noGrp="1"/>
          </p:cNvSpPr>
          <p:nvPr>
            <p:ph type="body" idx="1"/>
          </p:nvPr>
        </p:nvSpPr>
        <p:spPr>
          <a:xfrm>
            <a:off x="2318656" y="4589463"/>
            <a:ext cx="902879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5415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397-5B4E-D840-AA04-FD135EB3EF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3B19B-72F2-4347-86A6-33B1273E0183}"/>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7986DFC-C0AB-FB49-AE53-442D3DF8B83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1842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C285-B788-AD4B-995C-831229131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1C736-1CE3-FF4F-B417-BEB866F26A5D}"/>
              </a:ext>
            </a:extLst>
          </p:cNvPr>
          <p:cNvSpPr>
            <a:spLocks noGrp="1"/>
          </p:cNvSpPr>
          <p:nvPr>
            <p:ph sz="half" idx="1"/>
          </p:nvPr>
        </p:nvSpPr>
        <p:spPr>
          <a:xfrm>
            <a:off x="2351312" y="1825625"/>
            <a:ext cx="430498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F5E480-B4C5-DF46-B761-4DDC18FB7962}"/>
              </a:ext>
            </a:extLst>
          </p:cNvPr>
          <p:cNvSpPr>
            <a:spLocks noGrp="1"/>
          </p:cNvSpPr>
          <p:nvPr>
            <p:ph sz="half" idx="2"/>
          </p:nvPr>
        </p:nvSpPr>
        <p:spPr>
          <a:xfrm>
            <a:off x="7048818" y="1825625"/>
            <a:ext cx="4304982"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541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7D20D-0C1A-8245-816F-56EE1E6744A5}"/>
              </a:ext>
            </a:extLst>
          </p:cNvPr>
          <p:cNvSpPr>
            <a:spLocks noGrp="1"/>
          </p:cNvSpPr>
          <p:nvPr>
            <p:ph type="pic" sz="quarter" idx="12" hasCustomPrompt="1"/>
          </p:nvPr>
        </p:nvSpPr>
        <p:spPr>
          <a:xfrm>
            <a:off x="2084294" y="628649"/>
            <a:ext cx="9417144" cy="5274609"/>
          </a:xfrm>
        </p:spPr>
        <p:txBody>
          <a:bodyPr/>
          <a:lstStyle>
            <a:lvl1pPr marL="0" indent="0">
              <a:buNone/>
              <a:defRPr/>
            </a:lvl1pPr>
          </a:lstStyle>
          <a:p>
            <a:r>
              <a:rPr lang="en-US" dirty="0"/>
              <a:t>Image</a:t>
            </a:r>
          </a:p>
        </p:txBody>
      </p:sp>
    </p:spTree>
    <p:extLst>
      <p:ext uri="{BB962C8B-B14F-4D97-AF65-F5344CB8AC3E}">
        <p14:creationId xmlns:p14="http://schemas.microsoft.com/office/powerpoint/2010/main" val="307584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D2003AD-2590-1040-9F4A-B985ED384505}"/>
              </a:ext>
            </a:extLst>
          </p:cNvPr>
          <p:cNvSpPr>
            <a:spLocks noGrp="1"/>
          </p:cNvSpPr>
          <p:nvPr>
            <p:ph type="subTitle" idx="1" hasCustomPrompt="1"/>
          </p:nvPr>
        </p:nvSpPr>
        <p:spPr>
          <a:xfrm>
            <a:off x="2998694" y="2087562"/>
            <a:ext cx="7669306" cy="1744849"/>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(such as contact information)</a:t>
            </a:r>
          </a:p>
        </p:txBody>
      </p:sp>
      <p:sp>
        <p:nvSpPr>
          <p:cNvPr id="2" name="Date Placeholder 1">
            <a:extLst>
              <a:ext uri="{FF2B5EF4-FFF2-40B4-BE49-F238E27FC236}">
                <a16:creationId xmlns:a16="http://schemas.microsoft.com/office/drawing/2014/main" id="{E3A5B3C0-3D3A-A949-94B3-CBE62A95067D}"/>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9264FC60-B4AF-1146-88D2-1569AF69714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4834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F0AE-B858-6947-983C-DAD7025B72C7}"/>
              </a:ext>
            </a:extLst>
          </p:cNvPr>
          <p:cNvSpPr>
            <a:spLocks noGrp="1"/>
          </p:cNvSpPr>
          <p:nvPr>
            <p:ph type="ctrTitle" hasCustomPrompt="1"/>
          </p:nvPr>
        </p:nvSpPr>
        <p:spPr>
          <a:xfrm>
            <a:off x="2330824" y="1122363"/>
            <a:ext cx="9144000" cy="2387600"/>
          </a:xfrm>
        </p:spPr>
        <p:txBody>
          <a:bodyPr anchor="b"/>
          <a:lstStyle>
            <a:lvl1pPr algn="l">
              <a:defRPr sz="6000" b="1" i="0">
                <a:latin typeface="Arial Black" panose="020B0604020202020204" pitchFamily="34" charset="0"/>
                <a:cs typeface="Arial Black" panose="020B0604020202020204" pitchFamily="34" charset="0"/>
              </a:defRPr>
            </a:lvl1pPr>
          </a:lstStyle>
          <a:p>
            <a:r>
              <a:rPr lang="en-US" dirty="0"/>
              <a:t>Presentation Title</a:t>
            </a:r>
          </a:p>
        </p:txBody>
      </p:sp>
      <p:sp>
        <p:nvSpPr>
          <p:cNvPr id="3" name="Subtitle 2">
            <a:extLst>
              <a:ext uri="{FF2B5EF4-FFF2-40B4-BE49-F238E27FC236}">
                <a16:creationId xmlns:a16="http://schemas.microsoft.com/office/drawing/2014/main" id="{F9D74AD2-45D1-E04B-9C38-DEB1391C9F4A}"/>
              </a:ext>
            </a:extLst>
          </p:cNvPr>
          <p:cNvSpPr>
            <a:spLocks noGrp="1"/>
          </p:cNvSpPr>
          <p:nvPr>
            <p:ph type="subTitle" idx="1" hasCustomPrompt="1"/>
          </p:nvPr>
        </p:nvSpPr>
        <p:spPr>
          <a:xfrm>
            <a:off x="2330824"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Tree>
    <p:extLst>
      <p:ext uri="{BB962C8B-B14F-4D97-AF65-F5344CB8AC3E}">
        <p14:creationId xmlns:p14="http://schemas.microsoft.com/office/powerpoint/2010/main" val="180676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B63D-DF17-6944-AF4C-DEC82F8E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135A6-D518-6E4B-9FB9-FC47A7298E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548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87513-C6F0-9745-A300-FA043BDC226A}"/>
              </a:ext>
            </a:extLst>
          </p:cNvPr>
          <p:cNvSpPr>
            <a:spLocks noGrp="1"/>
          </p:cNvSpPr>
          <p:nvPr>
            <p:ph type="title"/>
          </p:nvPr>
        </p:nvSpPr>
        <p:spPr>
          <a:xfrm>
            <a:off x="2318656" y="534678"/>
            <a:ext cx="9035143" cy="8284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3A2F378-5216-D84E-9E12-07D07AB19125}"/>
              </a:ext>
            </a:extLst>
          </p:cNvPr>
          <p:cNvSpPr>
            <a:spLocks noGrp="1"/>
          </p:cNvSpPr>
          <p:nvPr>
            <p:ph type="body" idx="1"/>
          </p:nvPr>
        </p:nvSpPr>
        <p:spPr>
          <a:xfrm>
            <a:off x="2318656" y="1781542"/>
            <a:ext cx="9035143" cy="3712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4296145-66CC-D24E-9955-31043049D946}"/>
              </a:ext>
            </a:extLst>
          </p:cNvPr>
          <p:cNvSpPr>
            <a:spLocks noGrp="1"/>
          </p:cNvSpPr>
          <p:nvPr>
            <p:ph type="dt" sz="half" idx="2"/>
          </p:nvPr>
        </p:nvSpPr>
        <p:spPr>
          <a:xfrm>
            <a:off x="2318656" y="621228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3A2794F-2142-9C40-B233-83D204956F95}"/>
              </a:ext>
            </a:extLst>
          </p:cNvPr>
          <p:cNvSpPr>
            <a:spLocks noGrp="1"/>
          </p:cNvSpPr>
          <p:nvPr>
            <p:ph type="ftr" sz="quarter" idx="3"/>
          </p:nvPr>
        </p:nvSpPr>
        <p:spPr>
          <a:xfrm>
            <a:off x="5519056" y="62122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10" name="Picture 9">
            <a:extLst>
              <a:ext uri="{FF2B5EF4-FFF2-40B4-BE49-F238E27FC236}">
                <a16:creationId xmlns:a16="http://schemas.microsoft.com/office/drawing/2014/main" id="{EC572DB8-3A34-A14E-BE47-96EC7B21899E}"/>
              </a:ext>
            </a:extLst>
          </p:cNvPr>
          <p:cNvPicPr>
            <a:picLocks noChangeAspect="1"/>
          </p:cNvPicPr>
          <p:nvPr userDrawn="1"/>
        </p:nvPicPr>
        <p:blipFill>
          <a:blip r:embed="rId9"/>
          <a:stretch>
            <a:fillRect/>
          </a:stretch>
        </p:blipFill>
        <p:spPr>
          <a:xfrm rot="16200000">
            <a:off x="-2428967" y="2414328"/>
            <a:ext cx="6858003" cy="2029344"/>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9599B9EF-E9F3-6043-A2F4-5B15CA2D3C22}"/>
              </a:ext>
            </a:extLst>
          </p:cNvPr>
          <p:cNvPicPr>
            <a:picLocks noChangeAspect="1"/>
          </p:cNvPicPr>
          <p:nvPr userDrawn="1"/>
        </p:nvPicPr>
        <p:blipFill>
          <a:blip r:embed="rId10"/>
          <a:stretch>
            <a:fillRect/>
          </a:stretch>
        </p:blipFill>
        <p:spPr>
          <a:xfrm>
            <a:off x="7825740" y="5851880"/>
            <a:ext cx="3810000" cy="685800"/>
          </a:xfrm>
          <a:prstGeom prst="rect">
            <a:avLst/>
          </a:prstGeom>
        </p:spPr>
      </p:pic>
    </p:spTree>
    <p:extLst>
      <p:ext uri="{BB962C8B-B14F-4D97-AF65-F5344CB8AC3E}">
        <p14:creationId xmlns:p14="http://schemas.microsoft.com/office/powerpoint/2010/main" val="98134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52" r:id="rId5"/>
    <p:sldLayoutId id="2147483654" r:id="rId6"/>
    <p:sldLayoutId id="2147483655" r:id="rId7"/>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87513-C6F0-9745-A300-FA043BDC226A}"/>
              </a:ext>
            </a:extLst>
          </p:cNvPr>
          <p:cNvSpPr>
            <a:spLocks noGrp="1"/>
          </p:cNvSpPr>
          <p:nvPr>
            <p:ph type="title"/>
          </p:nvPr>
        </p:nvSpPr>
        <p:spPr>
          <a:xfrm>
            <a:off x="2318656" y="534678"/>
            <a:ext cx="9035143" cy="8284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3A2F378-5216-D84E-9E12-07D07AB19125}"/>
              </a:ext>
            </a:extLst>
          </p:cNvPr>
          <p:cNvSpPr>
            <a:spLocks noGrp="1"/>
          </p:cNvSpPr>
          <p:nvPr>
            <p:ph type="body" idx="1"/>
          </p:nvPr>
        </p:nvSpPr>
        <p:spPr>
          <a:xfrm>
            <a:off x="2318656" y="1781542"/>
            <a:ext cx="9035143" cy="3712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4296145-66CC-D24E-9955-31043049D946}"/>
              </a:ext>
            </a:extLst>
          </p:cNvPr>
          <p:cNvSpPr>
            <a:spLocks noGrp="1"/>
          </p:cNvSpPr>
          <p:nvPr>
            <p:ph type="dt" sz="half" idx="2"/>
          </p:nvPr>
        </p:nvSpPr>
        <p:spPr>
          <a:xfrm>
            <a:off x="2318656" y="621228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3A2794F-2142-9C40-B233-83D204956F95}"/>
              </a:ext>
            </a:extLst>
          </p:cNvPr>
          <p:cNvSpPr>
            <a:spLocks noGrp="1"/>
          </p:cNvSpPr>
          <p:nvPr>
            <p:ph type="ftr" sz="quarter" idx="3"/>
          </p:nvPr>
        </p:nvSpPr>
        <p:spPr>
          <a:xfrm>
            <a:off x="7416436" y="621228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7DDD35F4-1172-B640-A5B7-67B597480BAE}" type="slidenum">
              <a:rPr lang="en-US" smtClean="0"/>
              <a:pPr/>
              <a:t>‹#›</a:t>
            </a:fld>
            <a:endParaRPr lang="en-US" dirty="0"/>
          </a:p>
        </p:txBody>
      </p:sp>
      <p:pic>
        <p:nvPicPr>
          <p:cNvPr id="10" name="Picture 9">
            <a:extLst>
              <a:ext uri="{FF2B5EF4-FFF2-40B4-BE49-F238E27FC236}">
                <a16:creationId xmlns:a16="http://schemas.microsoft.com/office/drawing/2014/main" id="{EC572DB8-3A34-A14E-BE47-96EC7B21899E}"/>
              </a:ext>
            </a:extLst>
          </p:cNvPr>
          <p:cNvPicPr>
            <a:picLocks noChangeAspect="1"/>
          </p:cNvPicPr>
          <p:nvPr userDrawn="1"/>
        </p:nvPicPr>
        <p:blipFill>
          <a:blip r:embed="rId8"/>
          <a:stretch>
            <a:fillRect/>
          </a:stretch>
        </p:blipFill>
        <p:spPr>
          <a:xfrm rot="16200000">
            <a:off x="-2428967" y="2414328"/>
            <a:ext cx="6858003" cy="2029344"/>
          </a:xfrm>
          <a:prstGeom prst="rect">
            <a:avLst/>
          </a:prstGeom>
        </p:spPr>
      </p:pic>
    </p:spTree>
    <p:extLst>
      <p:ext uri="{BB962C8B-B14F-4D97-AF65-F5344CB8AC3E}">
        <p14:creationId xmlns:p14="http://schemas.microsoft.com/office/powerpoint/2010/main" val="164639379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D936FC-4E84-0E4B-B157-51AA3D7EC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6F53C-9820-6F4A-8AE4-3C12CE2DB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70C86-9B36-314B-AB62-30489AA94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D4C540B-890C-5E44-8687-59C00C707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5A151-2E8E-D744-84B4-CAC2C19B2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51AFC-A16C-344A-90E5-D26625B0F8D3}" type="slidenum">
              <a:rPr lang="en-US" smtClean="0"/>
              <a:t>‹#›</a:t>
            </a:fld>
            <a:endParaRPr lang="en-US"/>
          </a:p>
        </p:txBody>
      </p:sp>
    </p:spTree>
    <p:extLst>
      <p:ext uri="{BB962C8B-B14F-4D97-AF65-F5344CB8AC3E}">
        <p14:creationId xmlns:p14="http://schemas.microsoft.com/office/powerpoint/2010/main" val="423339053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x3mt@mail.missouri.edu"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585D6D-0A7F-BA45-82EA-4FAE720B7DE2}"/>
              </a:ext>
            </a:extLst>
          </p:cNvPr>
          <p:cNvSpPr>
            <a:spLocks noGrp="1"/>
          </p:cNvSpPr>
          <p:nvPr>
            <p:ph type="title"/>
          </p:nvPr>
        </p:nvSpPr>
        <p:spPr>
          <a:xfrm>
            <a:off x="2318656" y="929812"/>
            <a:ext cx="9028794" cy="2852737"/>
          </a:xfrm>
        </p:spPr>
        <p:txBody>
          <a:bodyPr anchor="t">
            <a:noAutofit/>
          </a:bodyPr>
          <a:lstStyle/>
          <a:p>
            <a:pPr>
              <a:lnSpc>
                <a:spcPct val="150000"/>
              </a:lnSpc>
            </a:pPr>
            <a:r>
              <a:rPr lang="en-US" sz="2800" dirty="0"/>
              <a:t>Talking Past Each Other Or To Each Other?</a:t>
            </a:r>
            <a:br>
              <a:rPr lang="en-US" sz="3200" dirty="0"/>
            </a:br>
            <a:r>
              <a:rPr lang="en-US" sz="2400" b="0" dirty="0"/>
              <a:t>Tracking Moral Divergence with</a:t>
            </a:r>
            <a:r>
              <a:rPr lang="zh-CN" altLang="en-US" sz="2400" b="0" dirty="0"/>
              <a:t> </a:t>
            </a:r>
            <a:r>
              <a:rPr lang="en-US" altLang="zh-CN" sz="2400" b="0" dirty="0"/>
              <a:t>DDR</a:t>
            </a:r>
            <a:r>
              <a:rPr lang="zh-CN" altLang="en-US" sz="2400" b="0" dirty="0"/>
              <a:t> </a:t>
            </a:r>
            <a:r>
              <a:rPr lang="en-US" sz="2400" b="0" dirty="0"/>
              <a:t>in Presidential Debates Over </a:t>
            </a:r>
            <a:r>
              <a:rPr lang="en-US" altLang="zh-CN" sz="2400" b="0" dirty="0"/>
              <a:t>6</a:t>
            </a:r>
            <a:r>
              <a:rPr lang="en-US" sz="2400" b="0" dirty="0"/>
              <a:t>0 Years</a:t>
            </a:r>
            <a:br>
              <a:rPr lang="en-US" sz="2400" b="0" dirty="0"/>
            </a:br>
            <a:endParaRPr lang="en-US" sz="3200" b="0" dirty="0"/>
          </a:p>
        </p:txBody>
      </p:sp>
      <p:sp>
        <p:nvSpPr>
          <p:cNvPr id="8" name="Text Placeholder 7">
            <a:extLst>
              <a:ext uri="{FF2B5EF4-FFF2-40B4-BE49-F238E27FC236}">
                <a16:creationId xmlns:a16="http://schemas.microsoft.com/office/drawing/2014/main" id="{62503F97-1ACB-AF4F-93CC-1B856D1AFB31}"/>
              </a:ext>
            </a:extLst>
          </p:cNvPr>
          <p:cNvSpPr>
            <a:spLocks noGrp="1"/>
          </p:cNvSpPr>
          <p:nvPr>
            <p:ph type="body" idx="1"/>
          </p:nvPr>
        </p:nvSpPr>
        <p:spPr>
          <a:xfrm>
            <a:off x="2318656" y="4226394"/>
            <a:ext cx="9028794" cy="1500187"/>
          </a:xfrm>
        </p:spPr>
        <p:txBody>
          <a:bodyPr>
            <a:normAutofit/>
          </a:bodyPr>
          <a:lstStyle/>
          <a:p>
            <a:r>
              <a:rPr lang="en-US" dirty="0" err="1"/>
              <a:t>Mengyao</a:t>
            </a:r>
            <a:r>
              <a:rPr lang="en-US" dirty="0"/>
              <a:t> Xu</a:t>
            </a:r>
            <a:r>
              <a:rPr lang="zh-CN" altLang="en-US" dirty="0"/>
              <a:t>*</a:t>
            </a:r>
            <a:r>
              <a:rPr lang="en-US" altLang="zh-CN" dirty="0"/>
              <a:t>,</a:t>
            </a:r>
            <a:r>
              <a:rPr lang="zh-CN" altLang="en-US" dirty="0"/>
              <a:t> </a:t>
            </a:r>
            <a:r>
              <a:rPr lang="en-US" altLang="zh-CN" dirty="0" err="1"/>
              <a:t>Lingshu</a:t>
            </a:r>
            <a:r>
              <a:rPr lang="zh-CN" altLang="en-US" dirty="0"/>
              <a:t> </a:t>
            </a:r>
            <a:r>
              <a:rPr lang="en-US" altLang="zh-CN" dirty="0"/>
              <a:t>Hu</a:t>
            </a:r>
            <a:endParaRPr lang="en-US" dirty="0"/>
          </a:p>
          <a:p>
            <a:r>
              <a:rPr lang="zh-CN" altLang="en-US" sz="1800" dirty="0"/>
              <a:t>* </a:t>
            </a:r>
            <a:r>
              <a:rPr lang="en-US" sz="1800" dirty="0"/>
              <a:t>corresponding author, </a:t>
            </a:r>
            <a:r>
              <a:rPr lang="en-US" altLang="zh-CN" sz="1800" dirty="0" err="1"/>
              <a:t>tel</a:t>
            </a:r>
            <a:r>
              <a:rPr lang="en-US" altLang="zh-CN" sz="1800" dirty="0"/>
              <a:t>:</a:t>
            </a:r>
            <a:r>
              <a:rPr lang="en-US" sz="1800" dirty="0"/>
              <a:t> 573 818 5156; email: </a:t>
            </a:r>
            <a:r>
              <a:rPr lang="en-US" sz="1800" u="sng" dirty="0">
                <a:hlinkClick r:id="rId2"/>
              </a:rPr>
              <a:t>mx3mt@mail.missouri.edu</a:t>
            </a:r>
            <a:endParaRPr lang="en-US" sz="1800" dirty="0"/>
          </a:p>
          <a:p>
            <a:endParaRPr lang="en-US" b="0" dirty="0">
              <a:solidFill>
                <a:schemeClr val="accent6"/>
              </a:solidFill>
            </a:endParaRPr>
          </a:p>
        </p:txBody>
      </p:sp>
    </p:spTree>
    <p:extLst>
      <p:ext uri="{BB962C8B-B14F-4D97-AF65-F5344CB8AC3E}">
        <p14:creationId xmlns:p14="http://schemas.microsoft.com/office/powerpoint/2010/main" val="270036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99E99-1E63-114E-9DF9-581AAE77ED48}"/>
              </a:ext>
            </a:extLst>
          </p:cNvPr>
          <p:cNvSpPr>
            <a:spLocks noGrp="1"/>
          </p:cNvSpPr>
          <p:nvPr>
            <p:ph idx="1"/>
          </p:nvPr>
        </p:nvSpPr>
        <p:spPr>
          <a:xfrm>
            <a:off x="2306464" y="1257286"/>
            <a:ext cx="9035143" cy="3712896"/>
          </a:xfrm>
        </p:spPr>
        <p:txBody>
          <a:bodyPr anchor="ctr">
            <a:normAutofit/>
          </a:bodyPr>
          <a:lstStyle/>
          <a:p>
            <a:pPr marL="0" indent="0">
              <a:buNone/>
            </a:pPr>
            <a:r>
              <a:rPr lang="en-US" altLang="zh-CN" sz="5400" dirty="0">
                <a:solidFill>
                  <a:schemeClr val="bg1"/>
                </a:solidFill>
                <a:latin typeface="American Typewriter" panose="02090604020004020304" pitchFamily="18" charset="77"/>
                <a:ea typeface="Baoli SC" panose="02010600040101010101" pitchFamily="2" charset="-122"/>
              </a:rPr>
              <a:t>Thanks</a:t>
            </a:r>
            <a:r>
              <a:rPr lang="zh-CN" altLang="en-US" sz="5400" dirty="0">
                <a:solidFill>
                  <a:schemeClr val="bg1"/>
                </a:solidFill>
                <a:latin typeface="American Typewriter" panose="02090604020004020304" pitchFamily="18" charset="77"/>
                <a:ea typeface="Baoli SC" panose="02010600040101010101" pitchFamily="2" charset="-122"/>
              </a:rPr>
              <a:t> </a:t>
            </a:r>
            <a:r>
              <a:rPr lang="en-US" altLang="zh-CN" sz="5400" dirty="0">
                <a:solidFill>
                  <a:schemeClr val="bg1"/>
                </a:solidFill>
                <a:latin typeface="American Typewriter" panose="02090604020004020304" pitchFamily="18" charset="77"/>
                <a:ea typeface="Baoli SC" panose="02010600040101010101" pitchFamily="2" charset="-122"/>
              </a:rPr>
              <a:t>for</a:t>
            </a:r>
            <a:r>
              <a:rPr lang="zh-CN" altLang="en-US" sz="5400" dirty="0">
                <a:solidFill>
                  <a:schemeClr val="bg1"/>
                </a:solidFill>
                <a:latin typeface="American Typewriter" panose="02090604020004020304" pitchFamily="18" charset="77"/>
                <a:ea typeface="Baoli SC" panose="02010600040101010101" pitchFamily="2" charset="-122"/>
              </a:rPr>
              <a:t> </a:t>
            </a:r>
            <a:r>
              <a:rPr lang="en-US" altLang="zh-CN" sz="5400" dirty="0">
                <a:solidFill>
                  <a:schemeClr val="bg1"/>
                </a:solidFill>
                <a:latin typeface="American Typewriter" panose="02090604020004020304" pitchFamily="18" charset="77"/>
                <a:ea typeface="Baoli SC" panose="02010600040101010101" pitchFamily="2" charset="-122"/>
              </a:rPr>
              <a:t>your</a:t>
            </a:r>
            <a:r>
              <a:rPr lang="zh-CN" altLang="en-US" sz="5400" dirty="0">
                <a:solidFill>
                  <a:schemeClr val="bg1"/>
                </a:solidFill>
                <a:latin typeface="American Typewriter" panose="02090604020004020304" pitchFamily="18" charset="77"/>
                <a:ea typeface="Baoli SC" panose="02010600040101010101" pitchFamily="2" charset="-122"/>
              </a:rPr>
              <a:t> </a:t>
            </a:r>
            <a:r>
              <a:rPr lang="en-US" altLang="zh-CN" sz="5400" dirty="0">
                <a:solidFill>
                  <a:schemeClr val="bg1"/>
                </a:solidFill>
                <a:latin typeface="American Typewriter" panose="02090604020004020304" pitchFamily="18" charset="77"/>
                <a:ea typeface="Baoli SC" panose="02010600040101010101" pitchFamily="2" charset="-122"/>
              </a:rPr>
              <a:t>interest!</a:t>
            </a:r>
            <a:endParaRPr lang="en-US" sz="5400" dirty="0">
              <a:solidFill>
                <a:schemeClr val="bg1"/>
              </a:solidFill>
              <a:latin typeface="American Typewriter" panose="02090604020004020304" pitchFamily="18" charset="77"/>
              <a:ea typeface="Baoli SC" panose="02010600040101010101" pitchFamily="2" charset="-122"/>
            </a:endParaRPr>
          </a:p>
        </p:txBody>
      </p:sp>
    </p:spTree>
    <p:extLst>
      <p:ext uri="{BB962C8B-B14F-4D97-AF65-F5344CB8AC3E}">
        <p14:creationId xmlns:p14="http://schemas.microsoft.com/office/powerpoint/2010/main" val="196969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Title 4">
            <a:extLst>
              <a:ext uri="{FF2B5EF4-FFF2-40B4-BE49-F238E27FC236}">
                <a16:creationId xmlns:a16="http://schemas.microsoft.com/office/drawing/2014/main" id="{9E58E3AF-CE29-EE42-98FF-880A93102E94}"/>
              </a:ext>
            </a:extLst>
          </p:cNvPr>
          <p:cNvSpPr>
            <a:spLocks noGrp="1"/>
          </p:cNvSpPr>
          <p:nvPr>
            <p:ph type="title"/>
          </p:nvPr>
        </p:nvSpPr>
        <p:spPr>
          <a:xfrm>
            <a:off x="535020" y="685800"/>
            <a:ext cx="2780271" cy="5105400"/>
          </a:xfrm>
        </p:spPr>
        <p:txBody>
          <a:bodyPr>
            <a:normAutofit fontScale="90000"/>
          </a:bodyPr>
          <a:lstStyle/>
          <a:p>
            <a:pPr>
              <a:lnSpc>
                <a:spcPct val="100000"/>
              </a:lnSpc>
            </a:pPr>
            <a:r>
              <a:rPr lang="en-US" sz="3100" dirty="0">
                <a:solidFill>
                  <a:srgbClr val="FFFFFF"/>
                </a:solidFill>
              </a:rPr>
              <a:t>Moral</a:t>
            </a:r>
            <a:r>
              <a:rPr lang="zh-CN" altLang="en-US" sz="3100" dirty="0">
                <a:solidFill>
                  <a:srgbClr val="FFFFFF"/>
                </a:solidFill>
              </a:rPr>
              <a:t> </a:t>
            </a:r>
            <a:r>
              <a:rPr lang="en-US" altLang="zh-CN" sz="3100" dirty="0">
                <a:solidFill>
                  <a:srgbClr val="FFFFFF"/>
                </a:solidFill>
              </a:rPr>
              <a:t>Foundation Theory</a:t>
            </a:r>
            <a:r>
              <a:rPr lang="zh-CN" altLang="en-US" sz="3100" dirty="0">
                <a:solidFill>
                  <a:srgbClr val="FFFFFF"/>
                </a:solidFill>
              </a:rPr>
              <a:t> </a:t>
            </a:r>
            <a:r>
              <a:rPr lang="en-US" altLang="zh-CN" sz="3100" dirty="0">
                <a:solidFill>
                  <a:srgbClr val="FFFFFF"/>
                </a:solidFill>
              </a:rPr>
              <a:t>(MFT)</a:t>
            </a:r>
            <a:br>
              <a:rPr lang="en-US" altLang="zh-CN" sz="3100" dirty="0">
                <a:solidFill>
                  <a:srgbClr val="FFFFFF"/>
                </a:solidFill>
              </a:rPr>
            </a:br>
            <a:br>
              <a:rPr lang="en-US" altLang="zh-CN" sz="3100" dirty="0">
                <a:solidFill>
                  <a:srgbClr val="FFFFFF"/>
                </a:solidFill>
              </a:rPr>
            </a:br>
            <a:r>
              <a:rPr lang="en-US" altLang="zh-CN" sz="1600" b="0" dirty="0">
                <a:solidFill>
                  <a:srgbClr val="FFFFFF"/>
                </a:solidFill>
                <a:latin typeface="Arial" panose="020B0604020202020204" pitchFamily="34" charset="0"/>
                <a:cs typeface="Arial" panose="020B0604020202020204" pitchFamily="34" charset="0"/>
              </a:rPr>
              <a:t>posits</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that</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human-beings</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are</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innately</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equipped</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with</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5</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moral</a:t>
            </a:r>
            <a:r>
              <a:rPr lang="zh-CN" altLang="en-US" sz="1600" b="0" dirty="0">
                <a:solidFill>
                  <a:srgbClr val="FFFFFF"/>
                </a:solidFill>
                <a:latin typeface="Arial" panose="020B0604020202020204" pitchFamily="34" charset="0"/>
                <a:cs typeface="Arial" panose="020B0604020202020204" pitchFamily="34" charset="0"/>
              </a:rPr>
              <a:t> </a:t>
            </a:r>
            <a:r>
              <a:rPr lang="en-US" altLang="zh-CN" sz="1600" b="0" dirty="0">
                <a:solidFill>
                  <a:srgbClr val="FFFFFF"/>
                </a:solidFill>
                <a:latin typeface="Arial" panose="020B0604020202020204" pitchFamily="34" charset="0"/>
                <a:cs typeface="Arial" panose="020B0604020202020204" pitchFamily="34" charset="0"/>
              </a:rPr>
              <a:t>foundations.</a:t>
            </a:r>
            <a:r>
              <a:rPr lang="zh-CN" altLang="en-US" sz="1600" b="0" dirty="0">
                <a:solidFill>
                  <a:srgbClr val="FFFFFF"/>
                </a:solidFill>
                <a:latin typeface="Arial" panose="020B0604020202020204" pitchFamily="34" charset="0"/>
                <a:cs typeface="Arial" panose="020B0604020202020204" pitchFamily="34" charset="0"/>
              </a:rPr>
              <a:t> </a:t>
            </a:r>
            <a:r>
              <a:rPr lang="en-US" sz="1600" b="0" dirty="0">
                <a:solidFill>
                  <a:schemeClr val="bg2"/>
                </a:solidFill>
                <a:latin typeface="Arial" panose="020B0604020202020204" pitchFamily="34" charset="0"/>
                <a:cs typeface="Arial" panose="020B0604020202020204" pitchFamily="34" charset="0"/>
              </a:rPr>
              <a:t>Each </a:t>
            </a:r>
            <a:r>
              <a:rPr lang="en-US" altLang="zh-CN" sz="1600" b="0" dirty="0">
                <a:solidFill>
                  <a:schemeClr val="bg2"/>
                </a:solidFill>
                <a:latin typeface="Arial" panose="020B0604020202020204" pitchFamily="34" charset="0"/>
                <a:cs typeface="Arial" panose="020B0604020202020204" pitchFamily="34" charset="0"/>
              </a:rPr>
              <a:t>foundation</a:t>
            </a:r>
            <a:r>
              <a:rPr lang="en-US" sz="1600" b="0" dirty="0">
                <a:solidFill>
                  <a:schemeClr val="bg2"/>
                </a:solidFill>
                <a:latin typeface="Arial" panose="020B0604020202020204" pitchFamily="34" charset="0"/>
                <a:cs typeface="Arial" panose="020B0604020202020204" pitchFamily="34" charset="0"/>
              </a:rPr>
              <a:t> produces fast, automatic gut-reactions of like and dislike, which in turn guide judgments of right and wrong. </a:t>
            </a:r>
            <a:br>
              <a:rPr lang="en-US" sz="1600" b="0" dirty="0">
                <a:solidFill>
                  <a:schemeClr val="bg2"/>
                </a:solidFill>
                <a:latin typeface="Arial" panose="020B0604020202020204" pitchFamily="34" charset="0"/>
                <a:cs typeface="Arial" panose="020B0604020202020204" pitchFamily="34" charset="0"/>
              </a:rPr>
            </a:br>
            <a:br>
              <a:rPr lang="en-US" sz="1600" b="0" dirty="0">
                <a:solidFill>
                  <a:schemeClr val="bg2"/>
                </a:solidFill>
                <a:latin typeface="Arial" panose="020B0604020202020204" pitchFamily="34" charset="0"/>
                <a:cs typeface="Arial" panose="020B0604020202020204" pitchFamily="34" charset="0"/>
              </a:rPr>
            </a:br>
            <a:br>
              <a:rPr lang="en-US" altLang="zh-CN" sz="1600" b="0" dirty="0">
                <a:solidFill>
                  <a:schemeClr val="bg2"/>
                </a:solidFill>
                <a:latin typeface="Arial" panose="020B0604020202020204" pitchFamily="34" charset="0"/>
                <a:cs typeface="Arial" panose="020B0604020202020204" pitchFamily="34" charset="0"/>
              </a:rPr>
            </a:br>
            <a:r>
              <a:rPr lang="en-US" sz="1600" b="0" dirty="0">
                <a:solidFill>
                  <a:schemeClr val="bg2"/>
                </a:solidFill>
                <a:latin typeface="Arial" panose="020B0604020202020204" pitchFamily="34" charset="0"/>
                <a:cs typeface="Arial" panose="020B0604020202020204" pitchFamily="34" charset="0"/>
              </a:rPr>
              <a:t>People have different sensitivities of each moral foundation.</a:t>
            </a:r>
            <a:r>
              <a:rPr lang="zh-CN" altLang="en-US" sz="1600" b="0" dirty="0">
                <a:solidFill>
                  <a:schemeClr val="bg2"/>
                </a:solidFill>
                <a:latin typeface="Arial" panose="020B0604020202020204" pitchFamily="34" charset="0"/>
                <a:cs typeface="Arial" panose="020B0604020202020204" pitchFamily="34" charset="0"/>
              </a:rPr>
              <a:t> </a:t>
            </a:r>
            <a:r>
              <a:rPr lang="en-US" sz="1600" b="0" dirty="0">
                <a:solidFill>
                  <a:schemeClr val="bg2"/>
                </a:solidFill>
                <a:latin typeface="Arial" panose="020B0604020202020204" pitchFamily="34" charset="0"/>
                <a:cs typeface="Arial" panose="020B0604020202020204" pitchFamily="34" charset="0"/>
              </a:rPr>
              <a:t>Generally speaking</a:t>
            </a:r>
            <a:r>
              <a:rPr lang="en-US" altLang="zh-CN" sz="1600" b="0" dirty="0">
                <a:solidFill>
                  <a:schemeClr val="bg2"/>
                </a:solidFill>
                <a:latin typeface="Arial" panose="020B0604020202020204" pitchFamily="34" charset="0"/>
                <a:cs typeface="Arial" panose="020B0604020202020204" pitchFamily="34" charset="0"/>
              </a:rPr>
              <a:t>,</a:t>
            </a:r>
            <a:r>
              <a:rPr lang="zh-CN" altLang="en-US" sz="1600" b="0" dirty="0">
                <a:solidFill>
                  <a:schemeClr val="bg2"/>
                </a:solidFill>
                <a:latin typeface="Arial" panose="020B0604020202020204" pitchFamily="34" charset="0"/>
                <a:cs typeface="Arial" panose="020B0604020202020204" pitchFamily="34" charset="0"/>
              </a:rPr>
              <a:t>  </a:t>
            </a:r>
            <a:r>
              <a:rPr lang="en-US" sz="1600" b="0" dirty="0">
                <a:solidFill>
                  <a:schemeClr val="bg2"/>
                </a:solidFill>
                <a:latin typeface="Arial" panose="020B0604020202020204" pitchFamily="34" charset="0"/>
                <a:cs typeface="Arial" panose="020B0604020202020204" pitchFamily="34" charset="0"/>
              </a:rPr>
              <a:t>liberal</a:t>
            </a:r>
            <a:r>
              <a:rPr lang="en-US" altLang="zh-CN" sz="1600" b="0" dirty="0">
                <a:solidFill>
                  <a:schemeClr val="bg2"/>
                </a:solidFill>
                <a:latin typeface="Arial" panose="020B0604020202020204" pitchFamily="34" charset="0"/>
                <a:cs typeface="Arial" panose="020B0604020202020204" pitchFamily="34" charset="0"/>
              </a:rPr>
              <a:t>s</a:t>
            </a:r>
            <a:r>
              <a:rPr lang="zh-CN" altLang="en-US" sz="1600" b="0" dirty="0">
                <a:solidFill>
                  <a:schemeClr val="bg2"/>
                </a:solidFill>
                <a:latin typeface="Arial" panose="020B0604020202020204" pitchFamily="34" charset="0"/>
                <a:cs typeface="Arial" panose="020B0604020202020204" pitchFamily="34" charset="0"/>
              </a:rPr>
              <a:t> </a:t>
            </a:r>
            <a:r>
              <a:rPr lang="en-US" altLang="zh-CN" sz="1600" b="0" dirty="0">
                <a:solidFill>
                  <a:schemeClr val="bg2"/>
                </a:solidFill>
                <a:latin typeface="Arial" panose="020B0604020202020204" pitchFamily="34" charset="0"/>
                <a:cs typeface="Arial" panose="020B0604020202020204" pitchFamily="34" charset="0"/>
              </a:rPr>
              <a:t>are</a:t>
            </a:r>
            <a:r>
              <a:rPr lang="zh-CN" altLang="en-US" sz="1600" b="0" dirty="0">
                <a:solidFill>
                  <a:schemeClr val="bg2"/>
                </a:solidFill>
                <a:latin typeface="Arial" panose="020B0604020202020204" pitchFamily="34" charset="0"/>
                <a:cs typeface="Arial" panose="020B0604020202020204" pitchFamily="34" charset="0"/>
              </a:rPr>
              <a:t> </a:t>
            </a:r>
            <a:r>
              <a:rPr lang="en-US" sz="1600" b="0" dirty="0">
                <a:solidFill>
                  <a:schemeClr val="bg2"/>
                </a:solidFill>
                <a:latin typeface="Arial" panose="020B0604020202020204" pitchFamily="34" charset="0"/>
                <a:cs typeface="Arial" panose="020B0604020202020204" pitchFamily="34" charset="0"/>
              </a:rPr>
              <a:t>more sensitive to care/harm, fairness/cheating </a:t>
            </a:r>
            <a:r>
              <a:rPr lang="en-US" altLang="zh-CN" sz="1600" b="0" dirty="0">
                <a:solidFill>
                  <a:schemeClr val="bg2"/>
                </a:solidFill>
                <a:latin typeface="Arial" panose="020B0604020202020204" pitchFamily="34" charset="0"/>
                <a:cs typeface="Arial" panose="020B0604020202020204" pitchFamily="34" charset="0"/>
              </a:rPr>
              <a:t>but</a:t>
            </a:r>
            <a:r>
              <a:rPr lang="en-US" sz="1600" b="0" dirty="0">
                <a:solidFill>
                  <a:schemeClr val="bg2"/>
                </a:solidFill>
                <a:latin typeface="Arial" panose="020B0604020202020204" pitchFamily="34" charset="0"/>
                <a:cs typeface="Arial" panose="020B0604020202020204" pitchFamily="34" charset="0"/>
              </a:rPr>
              <a:t> very obtuse to </a:t>
            </a:r>
            <a:r>
              <a:rPr lang="en-US" altLang="zh-CN" sz="1600" b="0" dirty="0">
                <a:solidFill>
                  <a:schemeClr val="bg2"/>
                </a:solidFill>
                <a:latin typeface="Arial" panose="020B0604020202020204" pitchFamily="34" charset="0"/>
                <a:cs typeface="Arial" panose="020B0604020202020204" pitchFamily="34" charset="0"/>
              </a:rPr>
              <a:t>the</a:t>
            </a:r>
            <a:r>
              <a:rPr lang="zh-CN" altLang="en-US" sz="1600" b="0" dirty="0">
                <a:solidFill>
                  <a:schemeClr val="bg2"/>
                </a:solidFill>
                <a:latin typeface="Arial" panose="020B0604020202020204" pitchFamily="34" charset="0"/>
                <a:cs typeface="Arial" panose="020B0604020202020204" pitchFamily="34" charset="0"/>
              </a:rPr>
              <a:t> </a:t>
            </a:r>
            <a:r>
              <a:rPr lang="en-US" altLang="zh-CN" sz="1600" b="0" dirty="0">
                <a:solidFill>
                  <a:schemeClr val="bg2"/>
                </a:solidFill>
                <a:latin typeface="Arial" panose="020B0604020202020204" pitchFamily="34" charset="0"/>
                <a:cs typeface="Arial" panose="020B0604020202020204" pitchFamily="34" charset="0"/>
              </a:rPr>
              <a:t>other</a:t>
            </a:r>
            <a:r>
              <a:rPr lang="zh-CN" altLang="en-US" sz="1600" b="0" dirty="0">
                <a:solidFill>
                  <a:schemeClr val="bg2"/>
                </a:solidFill>
                <a:latin typeface="Arial" panose="020B0604020202020204" pitchFamily="34" charset="0"/>
                <a:cs typeface="Arial" panose="020B0604020202020204" pitchFamily="34" charset="0"/>
              </a:rPr>
              <a:t> </a:t>
            </a:r>
            <a:r>
              <a:rPr lang="en-US" altLang="zh-CN" sz="1600" b="0" dirty="0">
                <a:solidFill>
                  <a:schemeClr val="bg2"/>
                </a:solidFill>
                <a:latin typeface="Arial" panose="020B0604020202020204" pitchFamily="34" charset="0"/>
                <a:cs typeface="Arial" panose="020B0604020202020204" pitchFamily="34" charset="0"/>
              </a:rPr>
              <a:t>three</a:t>
            </a:r>
            <a:r>
              <a:rPr lang="en-US" sz="1600" b="0" dirty="0">
                <a:solidFill>
                  <a:schemeClr val="bg2"/>
                </a:solidFill>
                <a:latin typeface="Arial" panose="020B0604020202020204" pitchFamily="34" charset="0"/>
                <a:cs typeface="Arial" panose="020B0604020202020204" pitchFamily="34" charset="0"/>
              </a:rPr>
              <a:t>, </a:t>
            </a:r>
            <a:r>
              <a:rPr lang="en-US" altLang="zh-CN" sz="1600" b="0" dirty="0">
                <a:solidFill>
                  <a:schemeClr val="bg2"/>
                </a:solidFill>
                <a:latin typeface="Arial" panose="020B0604020202020204" pitchFamily="34" charset="0"/>
                <a:cs typeface="Arial" panose="020B0604020202020204" pitchFamily="34" charset="0"/>
              </a:rPr>
              <a:t>and</a:t>
            </a:r>
            <a:r>
              <a:rPr lang="en-US" sz="1600" b="0" dirty="0">
                <a:solidFill>
                  <a:schemeClr val="bg2"/>
                </a:solidFill>
                <a:latin typeface="Arial" panose="020B0604020202020204" pitchFamily="34" charset="0"/>
                <a:cs typeface="Arial" panose="020B0604020202020204" pitchFamily="34" charset="0"/>
              </a:rPr>
              <a:t> conservatives have even sensitivity across all five moral foundations</a:t>
            </a:r>
            <a:r>
              <a:rPr lang="en-US" altLang="zh-CN" sz="1600" b="0" dirty="0">
                <a:solidFill>
                  <a:schemeClr val="bg2"/>
                </a:solidFill>
                <a:latin typeface="Arial" panose="020B0604020202020204" pitchFamily="34" charset="0"/>
                <a:cs typeface="Arial" panose="020B0604020202020204" pitchFamily="34" charset="0"/>
              </a:rPr>
              <a:t>.</a:t>
            </a:r>
            <a:endParaRPr lang="en-US" sz="1600" b="0" dirty="0">
              <a:solidFill>
                <a:srgbClr val="FFFFFF"/>
              </a:solidFill>
              <a:latin typeface="Arial" panose="020B0604020202020204" pitchFamily="34" charset="0"/>
              <a:cs typeface="Arial" panose="020B0604020202020204" pitchFamily="34" charset="0"/>
            </a:endParaRPr>
          </a:p>
        </p:txBody>
      </p:sp>
      <p:graphicFrame>
        <p:nvGraphicFramePr>
          <p:cNvPr id="2" name="Content Placeholder 1">
            <a:extLst>
              <a:ext uri="{FF2B5EF4-FFF2-40B4-BE49-F238E27FC236}">
                <a16:creationId xmlns:a16="http://schemas.microsoft.com/office/drawing/2014/main" id="{49D675DB-3640-5A42-B82A-10D33A6F6845}"/>
              </a:ext>
            </a:extLst>
          </p:cNvPr>
          <p:cNvGraphicFramePr>
            <a:graphicFrameLocks noGrp="1"/>
          </p:cNvGraphicFramePr>
          <p:nvPr>
            <p:ph idx="1"/>
            <p:extLst>
              <p:ext uri="{D42A27DB-BD31-4B8C-83A1-F6EECF244321}">
                <p14:modId xmlns:p14="http://schemas.microsoft.com/office/powerpoint/2010/main" val="2421698215"/>
              </p:ext>
            </p:extLst>
          </p:nvPr>
        </p:nvGraphicFramePr>
        <p:xfrm>
          <a:off x="5010150" y="1204244"/>
          <a:ext cx="6492876" cy="4068514"/>
        </p:xfrm>
        <a:graphic>
          <a:graphicData uri="http://schemas.openxmlformats.org/drawingml/2006/table">
            <a:tbl>
              <a:tblPr firstRow="1" bandRow="1">
                <a:tableStyleId>{5C22544A-7EE6-4342-B048-85BDC9FD1C3A}</a:tableStyleId>
              </a:tblPr>
              <a:tblGrid>
                <a:gridCol w="2832283">
                  <a:extLst>
                    <a:ext uri="{9D8B030D-6E8A-4147-A177-3AD203B41FA5}">
                      <a16:colId xmlns:a16="http://schemas.microsoft.com/office/drawing/2014/main" val="2823087076"/>
                    </a:ext>
                  </a:extLst>
                </a:gridCol>
                <a:gridCol w="1392391">
                  <a:extLst>
                    <a:ext uri="{9D8B030D-6E8A-4147-A177-3AD203B41FA5}">
                      <a16:colId xmlns:a16="http://schemas.microsoft.com/office/drawing/2014/main" val="1676788051"/>
                    </a:ext>
                  </a:extLst>
                </a:gridCol>
                <a:gridCol w="2268202">
                  <a:extLst>
                    <a:ext uri="{9D8B030D-6E8A-4147-A177-3AD203B41FA5}">
                      <a16:colId xmlns:a16="http://schemas.microsoft.com/office/drawing/2014/main" val="401402978"/>
                    </a:ext>
                  </a:extLst>
                </a:gridCol>
              </a:tblGrid>
              <a:tr h="470266">
                <a:tc>
                  <a:txBody>
                    <a:bodyPr/>
                    <a:lstStyle/>
                    <a:p>
                      <a:r>
                        <a:rPr lang="en-US" sz="2100"/>
                        <a:t>Moral Dimensions</a:t>
                      </a:r>
                    </a:p>
                  </a:txBody>
                  <a:tcPr marL="106879" marR="106879" marT="53439" marB="5343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2100" b="1" kern="1200">
                          <a:solidFill>
                            <a:schemeClr val="lt1"/>
                          </a:solidFill>
                          <a:latin typeface="+mn-lt"/>
                          <a:ea typeface="+mn-ea"/>
                          <a:cs typeface="+mn-cs"/>
                        </a:rPr>
                        <a:t>Liberals</a:t>
                      </a:r>
                    </a:p>
                  </a:txBody>
                  <a:tcPr marL="106879" marR="106879" marT="53439" marB="5343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2100" b="1" kern="1200">
                          <a:solidFill>
                            <a:schemeClr val="lt1"/>
                          </a:solidFill>
                          <a:latin typeface="+mn-lt"/>
                          <a:ea typeface="+mn-ea"/>
                          <a:cs typeface="+mn-cs"/>
                        </a:rPr>
                        <a:t>Conservatives </a:t>
                      </a:r>
                    </a:p>
                  </a:txBody>
                  <a:tcPr marL="106879" marR="106879" marT="53439" marB="53439"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302867729"/>
                  </a:ext>
                </a:extLst>
              </a:tr>
              <a:tr h="933407">
                <a:tc>
                  <a:txBody>
                    <a:bodyPr/>
                    <a:lstStyle/>
                    <a:p>
                      <a:r>
                        <a:rPr lang="en-US" sz="2100" kern="1200">
                          <a:solidFill>
                            <a:schemeClr val="dk1"/>
                          </a:solidFill>
                          <a:effectLst/>
                          <a:latin typeface="+mn-lt"/>
                          <a:ea typeface="+mn-ea"/>
                          <a:cs typeface="+mn-cs"/>
                        </a:rPr>
                        <a:t>care/harm</a:t>
                      </a:r>
                      <a:endParaRPr lang="en-US" sz="2100"/>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1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2161288"/>
                  </a:ext>
                </a:extLst>
              </a:tr>
              <a:tr h="719650">
                <a:tc>
                  <a:txBody>
                    <a:bodyPr/>
                    <a:lstStyle/>
                    <a:p>
                      <a:r>
                        <a:rPr lang="en-US" sz="2100" kern="1200">
                          <a:solidFill>
                            <a:schemeClr val="dk1"/>
                          </a:solidFill>
                          <a:effectLst/>
                          <a:latin typeface="+mn-lt"/>
                          <a:ea typeface="+mn-ea"/>
                          <a:cs typeface="+mn-cs"/>
                        </a:rPr>
                        <a:t>fairness/cheating</a:t>
                      </a:r>
                      <a:endParaRPr lang="en-US" sz="2100"/>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7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90103568"/>
                  </a:ext>
                </a:extLst>
              </a:tr>
              <a:tr h="648397">
                <a:tc>
                  <a:txBody>
                    <a:bodyPr/>
                    <a:lstStyle/>
                    <a:p>
                      <a:r>
                        <a:rPr lang="en-US" sz="2100" kern="1200">
                          <a:solidFill>
                            <a:schemeClr val="dk1"/>
                          </a:solidFill>
                          <a:effectLst/>
                          <a:latin typeface="+mn-lt"/>
                          <a:ea typeface="+mn-ea"/>
                          <a:cs typeface="+mn-cs"/>
                        </a:rPr>
                        <a:t>loyalty/betrayal</a:t>
                      </a:r>
                      <a:endParaRPr lang="en-US" sz="2100"/>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3177882"/>
                  </a:ext>
                </a:extLst>
              </a:tr>
              <a:tr h="648397">
                <a:tc>
                  <a:txBody>
                    <a:bodyPr/>
                    <a:lstStyle/>
                    <a:p>
                      <a:r>
                        <a:rPr lang="en-US" sz="2100" kern="1200">
                          <a:solidFill>
                            <a:schemeClr val="dk1"/>
                          </a:solidFill>
                          <a:effectLst/>
                          <a:latin typeface="+mn-lt"/>
                          <a:ea typeface="+mn-ea"/>
                          <a:cs typeface="+mn-cs"/>
                        </a:rPr>
                        <a:t>authority/subversion</a:t>
                      </a:r>
                      <a:endParaRPr lang="en-US" sz="2100"/>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4989732"/>
                  </a:ext>
                </a:extLst>
              </a:tr>
              <a:tr h="648397">
                <a:tc>
                  <a:txBody>
                    <a:bodyPr/>
                    <a:lstStyle/>
                    <a:p>
                      <a:r>
                        <a:rPr lang="en-US" sz="2100" kern="1200">
                          <a:solidFill>
                            <a:schemeClr val="dk1"/>
                          </a:solidFill>
                          <a:effectLst/>
                          <a:latin typeface="+mn-lt"/>
                          <a:ea typeface="+mn-ea"/>
                          <a:cs typeface="+mn-cs"/>
                        </a:rPr>
                        <a:t>sanctity/degradation</a:t>
                      </a:r>
                      <a:r>
                        <a:rPr lang="en-US" sz="2100">
                          <a:effectLst/>
                        </a:rPr>
                        <a:t> </a:t>
                      </a:r>
                      <a:endParaRPr lang="en-US" sz="2100"/>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a:t>●</a:t>
                      </a:r>
                    </a:p>
                  </a:txBody>
                  <a:tcPr marL="106879" marR="106879" marT="53439" marB="5343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4751377"/>
                  </a:ext>
                </a:extLst>
              </a:tr>
            </a:tbl>
          </a:graphicData>
        </a:graphic>
      </p:graphicFrame>
    </p:spTree>
    <p:extLst>
      <p:ext uri="{BB962C8B-B14F-4D97-AF65-F5344CB8AC3E}">
        <p14:creationId xmlns:p14="http://schemas.microsoft.com/office/powerpoint/2010/main" val="253035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4">
            <a:extLst>
              <a:ext uri="{FF2B5EF4-FFF2-40B4-BE49-F238E27FC236}">
                <a16:creationId xmlns:a16="http://schemas.microsoft.com/office/drawing/2014/main" id="{EA7A9676-75E1-A24C-B9B0-359F23012A66}"/>
              </a:ext>
            </a:extLst>
          </p:cNvPr>
          <p:cNvSpPr txBox="1">
            <a:spLocks/>
          </p:cNvSpPr>
          <p:nvPr/>
        </p:nvSpPr>
        <p:spPr>
          <a:xfrm>
            <a:off x="640081" y="2872899"/>
            <a:ext cx="3781606"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solidFill>
                  <a:schemeClr val="bg2"/>
                </a:solidFill>
              </a:rPr>
              <a:t>H1: </a:t>
            </a:r>
            <a:r>
              <a:rPr lang="en-US" sz="1400" b="0" dirty="0">
                <a:solidFill>
                  <a:schemeClr val="bg2"/>
                </a:solidFill>
              </a:rPr>
              <a:t>Democratic presidential candidates (relatively liberal) focus more on care and fairness moral concerns, therefore carrying more moral strength of these foundations in their arguments.</a:t>
            </a:r>
          </a:p>
          <a:p>
            <a:pPr>
              <a:lnSpc>
                <a:spcPct val="100000"/>
              </a:lnSpc>
            </a:pPr>
            <a:r>
              <a:rPr lang="en-US" sz="1400" dirty="0">
                <a:solidFill>
                  <a:schemeClr val="bg2"/>
                </a:solidFill>
              </a:rPr>
              <a:t>H2: </a:t>
            </a:r>
            <a:r>
              <a:rPr lang="en-US" sz="1400" b="0" dirty="0">
                <a:solidFill>
                  <a:schemeClr val="bg2"/>
                </a:solidFill>
              </a:rPr>
              <a:t>Republican presidential candidates (relatively conservative) focus more on loyalty, sanctity, and authority moral concerns, therefore carrying more moral strength of these foundations in their arguments.</a:t>
            </a:r>
          </a:p>
        </p:txBody>
      </p:sp>
      <p:pic>
        <p:nvPicPr>
          <p:cNvPr id="7" name="Picture 6" descr="Logo&#10;&#10;Description automatically generated">
            <a:extLst>
              <a:ext uri="{FF2B5EF4-FFF2-40B4-BE49-F238E27FC236}">
                <a16:creationId xmlns:a16="http://schemas.microsoft.com/office/drawing/2014/main" id="{348CBD62-B0B5-B540-A988-F8B911D8E9A0}"/>
              </a:ext>
            </a:extLst>
          </p:cNvPr>
          <p:cNvPicPr>
            <a:picLocks noChangeAspect="1"/>
          </p:cNvPicPr>
          <p:nvPr/>
        </p:nvPicPr>
        <p:blipFill rotWithShape="1">
          <a:blip r:embed="rId2"/>
          <a:srcRect r="14243" b="2"/>
          <a:stretch/>
        </p:blipFill>
        <p:spPr>
          <a:xfrm>
            <a:off x="4421686"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1" name="Subtitle 4">
            <a:extLst>
              <a:ext uri="{FF2B5EF4-FFF2-40B4-BE49-F238E27FC236}">
                <a16:creationId xmlns:a16="http://schemas.microsoft.com/office/drawing/2014/main" id="{6087209B-BEFD-AB47-BA07-7E97434E893F}"/>
              </a:ext>
            </a:extLst>
          </p:cNvPr>
          <p:cNvSpPr txBox="1">
            <a:spLocks/>
          </p:cNvSpPr>
          <p:nvPr/>
        </p:nvSpPr>
        <p:spPr>
          <a:xfrm>
            <a:off x="640081" y="931494"/>
            <a:ext cx="4342918" cy="1355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chemeClr val="bg2"/>
                </a:solidFill>
              </a:rPr>
              <a:t>MFT</a:t>
            </a:r>
            <a:r>
              <a:rPr lang="zh-CN" altLang="en-US" sz="1400" dirty="0">
                <a:solidFill>
                  <a:schemeClr val="bg2"/>
                </a:solidFill>
              </a:rPr>
              <a:t> </a:t>
            </a:r>
            <a:r>
              <a:rPr lang="en-US" altLang="zh-CN" sz="1400" dirty="0">
                <a:solidFill>
                  <a:schemeClr val="bg2"/>
                </a:solidFill>
              </a:rPr>
              <a:t>researchers</a:t>
            </a:r>
            <a:r>
              <a:rPr lang="zh-CN" altLang="en-US" sz="1400" dirty="0">
                <a:solidFill>
                  <a:schemeClr val="bg2"/>
                </a:solidFill>
              </a:rPr>
              <a:t> </a:t>
            </a:r>
            <a:r>
              <a:rPr lang="en-US" altLang="zh-CN" sz="1400" dirty="0">
                <a:solidFill>
                  <a:schemeClr val="bg2"/>
                </a:solidFill>
              </a:rPr>
              <a:t>found:</a:t>
            </a:r>
          </a:p>
          <a:p>
            <a:pPr marL="0" indent="0">
              <a:lnSpc>
                <a:spcPct val="100000"/>
              </a:lnSpc>
              <a:buNone/>
            </a:pPr>
            <a:r>
              <a:rPr lang="en-US" altLang="zh-CN" sz="1400" b="0" dirty="0">
                <a:solidFill>
                  <a:schemeClr val="bg2"/>
                </a:solidFill>
              </a:rPr>
              <a:t>C</a:t>
            </a:r>
            <a:r>
              <a:rPr lang="en-US" sz="1400" b="0" dirty="0">
                <a:solidFill>
                  <a:schemeClr val="bg2"/>
                </a:solidFill>
              </a:rPr>
              <a:t>onservatives and liberals have a hard time seeing eye-to-eye </a:t>
            </a:r>
            <a:r>
              <a:rPr lang="en-US" altLang="zh-CN" sz="1400" b="0" dirty="0">
                <a:solidFill>
                  <a:schemeClr val="bg2"/>
                </a:solidFill>
              </a:rPr>
              <a:t>because</a:t>
            </a:r>
            <a:r>
              <a:rPr lang="zh-CN" altLang="en-US" sz="1400" b="0" dirty="0">
                <a:solidFill>
                  <a:schemeClr val="bg2"/>
                </a:solidFill>
              </a:rPr>
              <a:t> </a:t>
            </a:r>
            <a:r>
              <a:rPr lang="en-US" altLang="zh-CN" sz="1400" b="0" dirty="0">
                <a:solidFill>
                  <a:schemeClr val="bg2"/>
                </a:solidFill>
              </a:rPr>
              <a:t>they</a:t>
            </a:r>
            <a:r>
              <a:rPr lang="zh-CN" altLang="en-US" sz="1400" b="0" dirty="0">
                <a:solidFill>
                  <a:schemeClr val="bg2"/>
                </a:solidFill>
              </a:rPr>
              <a:t> </a:t>
            </a:r>
            <a:r>
              <a:rPr lang="en-US" altLang="zh-CN" sz="1400" b="0" dirty="0">
                <a:solidFill>
                  <a:schemeClr val="bg2"/>
                </a:solidFill>
              </a:rPr>
              <a:t>have</a:t>
            </a:r>
            <a:r>
              <a:rPr lang="zh-CN" altLang="en-US" sz="1400" b="0" dirty="0">
                <a:solidFill>
                  <a:schemeClr val="bg2"/>
                </a:solidFill>
              </a:rPr>
              <a:t> </a:t>
            </a:r>
            <a:r>
              <a:rPr lang="en-US" altLang="zh-CN" sz="1400" b="0" dirty="0">
                <a:solidFill>
                  <a:schemeClr val="bg2"/>
                </a:solidFill>
              </a:rPr>
              <a:t>different</a:t>
            </a:r>
            <a:r>
              <a:rPr lang="zh-CN" altLang="en-US" sz="1400" b="0" dirty="0">
                <a:solidFill>
                  <a:schemeClr val="bg2"/>
                </a:solidFill>
              </a:rPr>
              <a:t> </a:t>
            </a:r>
            <a:r>
              <a:rPr lang="en-US" altLang="zh-CN" sz="1400" b="0" dirty="0">
                <a:solidFill>
                  <a:schemeClr val="bg2"/>
                </a:solidFill>
              </a:rPr>
              <a:t>moral</a:t>
            </a:r>
            <a:r>
              <a:rPr lang="zh-CN" altLang="en-US" sz="1400" b="0" dirty="0">
                <a:solidFill>
                  <a:schemeClr val="bg2"/>
                </a:solidFill>
              </a:rPr>
              <a:t> </a:t>
            </a:r>
            <a:r>
              <a:rPr lang="en-US" altLang="zh-CN" sz="1400" b="0" dirty="0">
                <a:solidFill>
                  <a:schemeClr val="bg2"/>
                </a:solidFill>
              </a:rPr>
              <a:t>configurations.</a:t>
            </a:r>
          </a:p>
          <a:p>
            <a:pPr marL="0" indent="0">
              <a:lnSpc>
                <a:spcPct val="100000"/>
              </a:lnSpc>
              <a:buNone/>
            </a:pPr>
            <a:r>
              <a:rPr lang="en-US" sz="1400" b="0" dirty="0">
                <a:solidFill>
                  <a:schemeClr val="bg2"/>
                </a:solidFill>
              </a:rPr>
              <a:t>As</a:t>
            </a:r>
            <a:r>
              <a:rPr lang="zh-CN" altLang="en-US" sz="1400" b="0" dirty="0">
                <a:solidFill>
                  <a:schemeClr val="bg2"/>
                </a:solidFill>
              </a:rPr>
              <a:t> </a:t>
            </a:r>
            <a:r>
              <a:rPr lang="en-US" altLang="zh-CN" sz="1400" b="0" dirty="0">
                <a:solidFill>
                  <a:schemeClr val="bg2"/>
                </a:solidFill>
              </a:rPr>
              <a:t>for</a:t>
            </a:r>
            <a:r>
              <a:rPr lang="zh-CN" altLang="en-US" sz="1400" b="0" dirty="0">
                <a:solidFill>
                  <a:schemeClr val="bg2"/>
                </a:solidFill>
              </a:rPr>
              <a:t> </a:t>
            </a:r>
            <a:r>
              <a:rPr lang="en-US" altLang="zh-CN" sz="1400" b="0" dirty="0">
                <a:solidFill>
                  <a:schemeClr val="bg2"/>
                </a:solidFill>
              </a:rPr>
              <a:t>presidential</a:t>
            </a:r>
            <a:r>
              <a:rPr lang="zh-CN" altLang="en-US" sz="1400" b="0" dirty="0">
                <a:solidFill>
                  <a:schemeClr val="bg2"/>
                </a:solidFill>
              </a:rPr>
              <a:t> </a:t>
            </a:r>
            <a:r>
              <a:rPr lang="en-US" altLang="zh-CN" sz="1400" b="0" dirty="0">
                <a:solidFill>
                  <a:schemeClr val="bg2"/>
                </a:solidFill>
              </a:rPr>
              <a:t>debate:</a:t>
            </a:r>
            <a:r>
              <a:rPr lang="zh-CN" altLang="en-US" sz="1400" b="0" dirty="0">
                <a:solidFill>
                  <a:schemeClr val="bg2"/>
                </a:solidFill>
              </a:rPr>
              <a:t> </a:t>
            </a:r>
            <a:r>
              <a:rPr lang="en-US" altLang="zh-CN" sz="1400" b="0" dirty="0">
                <a:solidFill>
                  <a:schemeClr val="bg2"/>
                </a:solidFill>
              </a:rPr>
              <a:t>Lack</a:t>
            </a:r>
            <a:r>
              <a:rPr lang="zh-CN" altLang="en-US" sz="1400" b="0" dirty="0">
                <a:solidFill>
                  <a:schemeClr val="bg2"/>
                </a:solidFill>
              </a:rPr>
              <a:t> </a:t>
            </a:r>
            <a:r>
              <a:rPr lang="en-US" altLang="zh-CN" sz="1400" b="0" dirty="0">
                <a:solidFill>
                  <a:schemeClr val="bg2"/>
                </a:solidFill>
              </a:rPr>
              <a:t>of</a:t>
            </a:r>
            <a:r>
              <a:rPr lang="zh-CN" altLang="en-US" sz="1400" b="0" dirty="0">
                <a:solidFill>
                  <a:schemeClr val="bg2"/>
                </a:solidFill>
              </a:rPr>
              <a:t> </a:t>
            </a:r>
            <a:r>
              <a:rPr lang="en-US" altLang="zh-CN" sz="1400" b="0" dirty="0">
                <a:solidFill>
                  <a:schemeClr val="bg2"/>
                </a:solidFill>
              </a:rPr>
              <a:t>real</a:t>
            </a:r>
            <a:r>
              <a:rPr lang="zh-CN" altLang="en-US" sz="1400" b="0" dirty="0">
                <a:solidFill>
                  <a:schemeClr val="bg2"/>
                </a:solidFill>
              </a:rPr>
              <a:t> </a:t>
            </a:r>
            <a:r>
              <a:rPr lang="en-US" altLang="zh-CN" sz="1400" b="0" dirty="0">
                <a:solidFill>
                  <a:schemeClr val="bg2"/>
                </a:solidFill>
              </a:rPr>
              <a:t>clash!</a:t>
            </a:r>
            <a:endParaRPr lang="en-US" sz="1400" b="0" dirty="0">
              <a:solidFill>
                <a:schemeClr val="bg2"/>
              </a:solidFill>
            </a:endParaRPr>
          </a:p>
        </p:txBody>
      </p:sp>
    </p:spTree>
    <p:extLst>
      <p:ext uri="{BB962C8B-B14F-4D97-AF65-F5344CB8AC3E}">
        <p14:creationId xmlns:p14="http://schemas.microsoft.com/office/powerpoint/2010/main" val="277844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8F2B9C-9CBE-984A-BB7A-DBCA794A440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nSpc>
                <a:spcPct val="100000"/>
              </a:lnSpc>
            </a:pPr>
            <a:r>
              <a:rPr lang="en-US" altLang="zh-CN" sz="2800" dirty="0">
                <a:solidFill>
                  <a:schemeClr val="bg2"/>
                </a:solidFill>
                <a:latin typeface="Arial" panose="020B0604020202020204" pitchFamily="34" charset="0"/>
                <a:cs typeface="Arial" panose="020B0604020202020204" pitchFamily="34" charset="0"/>
              </a:rPr>
              <a:t>Mediatization</a:t>
            </a:r>
            <a:r>
              <a:rPr lang="zh-CN" altLang="en-US" sz="2800" dirty="0">
                <a:solidFill>
                  <a:schemeClr val="bg2"/>
                </a:solidFill>
                <a:latin typeface="Arial" panose="020B0604020202020204" pitchFamily="34" charset="0"/>
                <a:cs typeface="Arial" panose="020B0604020202020204" pitchFamily="34" charset="0"/>
              </a:rPr>
              <a:t> </a:t>
            </a:r>
            <a:r>
              <a:rPr lang="en-US" altLang="zh-CN" sz="2800" dirty="0">
                <a:solidFill>
                  <a:schemeClr val="bg2"/>
                </a:solidFill>
                <a:latin typeface="Arial" panose="020B0604020202020204" pitchFamily="34" charset="0"/>
                <a:cs typeface="Arial" panose="020B0604020202020204" pitchFamily="34" charset="0"/>
              </a:rPr>
              <a:t>Theory</a:t>
            </a:r>
            <a:br>
              <a:rPr lang="en-US" altLang="zh-CN" sz="2800" dirty="0">
                <a:solidFill>
                  <a:schemeClr val="bg2"/>
                </a:solidFill>
                <a:latin typeface="Arial" panose="020B0604020202020204" pitchFamily="34" charset="0"/>
                <a:cs typeface="Arial" panose="020B0604020202020204" pitchFamily="34" charset="0"/>
              </a:rPr>
            </a:br>
            <a:br>
              <a:rPr lang="en-US" altLang="zh-CN" sz="1200" dirty="0">
                <a:solidFill>
                  <a:schemeClr val="bg2"/>
                </a:solidFill>
              </a:rPr>
            </a:br>
            <a:r>
              <a:rPr lang="en-US" sz="1400" b="0" dirty="0">
                <a:solidFill>
                  <a:schemeClr val="bg2"/>
                </a:solidFill>
                <a:latin typeface="Arial" panose="020B0604020202020204" pitchFamily="34" charset="0"/>
                <a:cs typeface="Arial" panose="020B0604020202020204" pitchFamily="34" charset="0"/>
              </a:rPr>
              <a:t>argues that media logic </a:t>
            </a:r>
            <a:r>
              <a:rPr lang="en-US" altLang="zh-CN" sz="1400" b="0" dirty="0">
                <a:solidFill>
                  <a:schemeClr val="bg2"/>
                </a:solidFill>
                <a:latin typeface="Arial" panose="020B0604020202020204" pitchFamily="34" charset="0"/>
                <a:cs typeface="Arial" panose="020B0604020202020204" pitchFamily="34" charset="0"/>
              </a:rPr>
              <a:t>has</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been</a:t>
            </a:r>
            <a:r>
              <a:rPr lang="en-US" sz="1400" b="0" dirty="0">
                <a:solidFill>
                  <a:schemeClr val="bg2"/>
                </a:solidFill>
                <a:latin typeface="Arial" panose="020B0604020202020204" pitchFamily="34" charset="0"/>
                <a:cs typeface="Arial" panose="020B0604020202020204" pitchFamily="34" charset="0"/>
              </a:rPr>
              <a:t> integrated into other social institutions such as politics, economy, culture, and so forth</a:t>
            </a:r>
            <a:r>
              <a:rPr lang="en-US" altLang="zh-CN" sz="1400" b="0" dirty="0">
                <a:solidFill>
                  <a:schemeClr val="bg2"/>
                </a:solidFill>
                <a:latin typeface="Arial" panose="020B0604020202020204" pitchFamily="34" charset="0"/>
                <a:cs typeface="Arial" panose="020B0604020202020204" pitchFamily="34" charset="0"/>
              </a:rPr>
              <a:t>.</a:t>
            </a:r>
            <a:br>
              <a:rPr lang="en-US" altLang="zh-CN" sz="1400" b="0" dirty="0">
                <a:solidFill>
                  <a:schemeClr val="bg2"/>
                </a:solidFill>
                <a:latin typeface="Arial" panose="020B0604020202020204" pitchFamily="34" charset="0"/>
                <a:cs typeface="Arial" panose="020B0604020202020204" pitchFamily="34" charset="0"/>
              </a:rPr>
            </a:br>
            <a:br>
              <a:rPr lang="en-US" altLang="zh-CN" sz="1400" b="0" dirty="0">
                <a:solidFill>
                  <a:schemeClr val="bg2"/>
                </a:solidFill>
                <a:latin typeface="Arial" panose="020B0604020202020204" pitchFamily="34" charset="0"/>
                <a:cs typeface="Arial" panose="020B0604020202020204" pitchFamily="34" charset="0"/>
              </a:rPr>
            </a:br>
            <a:r>
              <a:rPr lang="en-US" altLang="zh-CN" sz="1400" b="0" dirty="0">
                <a:solidFill>
                  <a:schemeClr val="bg2"/>
                </a:solidFill>
                <a:latin typeface="Arial" panose="020B0604020202020204" pitchFamily="34" charset="0"/>
                <a:cs typeface="Arial" panose="020B0604020202020204" pitchFamily="34" charset="0"/>
              </a:rPr>
              <a:t>The</a:t>
            </a:r>
            <a:r>
              <a:rPr lang="zh-CN" altLang="en-US" sz="1400" b="0" dirty="0">
                <a:solidFill>
                  <a:schemeClr val="bg2"/>
                </a:solidFill>
                <a:latin typeface="Arial" panose="020B0604020202020204" pitchFamily="34" charset="0"/>
                <a:cs typeface="Arial" panose="020B0604020202020204" pitchFamily="34" charset="0"/>
              </a:rPr>
              <a:t> </a:t>
            </a:r>
            <a:r>
              <a:rPr lang="en-US" sz="1400" b="0" dirty="0">
                <a:solidFill>
                  <a:schemeClr val="bg2"/>
                </a:solidFill>
                <a:latin typeface="Arial" panose="020B0604020202020204" pitchFamily="34" charset="0"/>
                <a:cs typeface="Arial" panose="020B0604020202020204" pitchFamily="34" charset="0"/>
              </a:rPr>
              <a:t>process of political mediatization </a:t>
            </a:r>
            <a:r>
              <a:rPr lang="en-US" altLang="zh-CN" sz="1400" b="0" dirty="0">
                <a:solidFill>
                  <a:schemeClr val="bg2"/>
                </a:solidFill>
                <a:latin typeface="Arial" panose="020B0604020202020204" pitchFamily="34" charset="0"/>
                <a:cs typeface="Arial" panose="020B0604020202020204" pitchFamily="34" charset="0"/>
              </a:rPr>
              <a:t>is</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summarized</a:t>
            </a:r>
            <a:r>
              <a:rPr lang="zh-CN" altLang="en-US" sz="1400" b="0" dirty="0">
                <a:solidFill>
                  <a:schemeClr val="bg2"/>
                </a:solidFill>
                <a:latin typeface="Arial" panose="020B0604020202020204" pitchFamily="34" charset="0"/>
                <a:cs typeface="Arial" panose="020B0604020202020204" pitchFamily="34" charset="0"/>
              </a:rPr>
              <a:t> </a:t>
            </a:r>
            <a:r>
              <a:rPr lang="en-US" sz="1400" b="0" dirty="0">
                <a:solidFill>
                  <a:schemeClr val="bg2"/>
                </a:solidFill>
                <a:latin typeface="Arial" panose="020B0604020202020204" pitchFamily="34" charset="0"/>
                <a:cs typeface="Arial" panose="020B0604020202020204" pitchFamily="34" charset="0"/>
              </a:rPr>
              <a:t>as “personalization”</a:t>
            </a:r>
            <a:r>
              <a:rPr lang="en-US" altLang="zh-CN" sz="1400" b="0" dirty="0">
                <a:solidFill>
                  <a:schemeClr val="bg2"/>
                </a:solidFill>
                <a:latin typeface="Arial" panose="020B0604020202020204" pitchFamily="34" charset="0"/>
                <a:cs typeface="Arial" panose="020B0604020202020204" pitchFamily="34" charset="0"/>
              </a:rPr>
              <a:t>,</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which</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entails</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that</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building</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personal</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image</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has</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become</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politicians’</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top</a:t>
            </a:r>
            <a:r>
              <a:rPr lang="zh-CN" altLang="en-US" sz="1400" b="0" dirty="0">
                <a:solidFill>
                  <a:schemeClr val="bg2"/>
                </a:solidFill>
                <a:latin typeface="Arial" panose="020B0604020202020204" pitchFamily="34" charset="0"/>
                <a:cs typeface="Arial" panose="020B0604020202020204" pitchFamily="34" charset="0"/>
              </a:rPr>
              <a:t> </a:t>
            </a:r>
            <a:r>
              <a:rPr lang="en-US" altLang="zh-CN" sz="1400" b="0" dirty="0">
                <a:solidFill>
                  <a:schemeClr val="bg2"/>
                </a:solidFill>
                <a:latin typeface="Arial" panose="020B0604020202020204" pitchFamily="34" charset="0"/>
                <a:cs typeface="Arial" panose="020B0604020202020204" pitchFamily="34" charset="0"/>
              </a:rPr>
              <a:t>priority.</a:t>
            </a:r>
            <a:r>
              <a:rPr lang="zh-CN" altLang="en-US" sz="1400" b="0" dirty="0">
                <a:solidFill>
                  <a:schemeClr val="bg2"/>
                </a:solidFill>
                <a:latin typeface="Arial" panose="020B0604020202020204" pitchFamily="34" charset="0"/>
                <a:cs typeface="Arial" panose="020B0604020202020204" pitchFamily="34" charset="0"/>
              </a:rPr>
              <a:t> </a:t>
            </a:r>
            <a:endParaRPr lang="en-US" sz="1400" b="0" kern="1200" dirty="0">
              <a:solidFill>
                <a:schemeClr val="bg2"/>
              </a:solidFill>
              <a:latin typeface="Arial" panose="020B0604020202020204" pitchFamily="34" charset="0"/>
              <a:cs typeface="Arial" panose="020B0604020202020204" pitchFamily="34" charset="0"/>
            </a:endParaRPr>
          </a:p>
        </p:txBody>
      </p:sp>
      <p:pic>
        <p:nvPicPr>
          <p:cNvPr id="4" name="Picture 3" descr="A picture containing text, scale, device&#10;&#10;Description automatically generated">
            <a:extLst>
              <a:ext uri="{FF2B5EF4-FFF2-40B4-BE49-F238E27FC236}">
                <a16:creationId xmlns:a16="http://schemas.microsoft.com/office/drawing/2014/main" id="{4818F47D-7CBC-5F44-B264-23D234A973DE}"/>
              </a:ext>
            </a:extLst>
          </p:cNvPr>
          <p:cNvPicPr>
            <a:picLocks noChangeAspect="1"/>
          </p:cNvPicPr>
          <p:nvPr/>
        </p:nvPicPr>
        <p:blipFill rotWithShape="1">
          <a:blip r:embed="rId2"/>
          <a:srcRect b="23911"/>
          <a:stretch/>
        </p:blipFill>
        <p:spPr>
          <a:xfrm>
            <a:off x="5153822" y="939708"/>
            <a:ext cx="6553545" cy="4986525"/>
          </a:xfrm>
          <a:prstGeom prst="rect">
            <a:avLst/>
          </a:prstGeom>
        </p:spPr>
      </p:pic>
      <p:sp>
        <p:nvSpPr>
          <p:cNvPr id="6" name="TextBox 5">
            <a:extLst>
              <a:ext uri="{FF2B5EF4-FFF2-40B4-BE49-F238E27FC236}">
                <a16:creationId xmlns:a16="http://schemas.microsoft.com/office/drawing/2014/main" id="{A86BCC65-D077-4A4A-8136-A10633F1BCA5}"/>
              </a:ext>
            </a:extLst>
          </p:cNvPr>
          <p:cNvSpPr txBox="1"/>
          <p:nvPr/>
        </p:nvSpPr>
        <p:spPr>
          <a:xfrm>
            <a:off x="5852160" y="4450080"/>
            <a:ext cx="1402080" cy="523220"/>
          </a:xfrm>
          <a:prstGeom prst="rect">
            <a:avLst/>
          </a:prstGeom>
          <a:noFill/>
        </p:spPr>
        <p:txBody>
          <a:bodyPr wrap="square" rtlCol="0">
            <a:spAutoFit/>
          </a:bodyPr>
          <a:lstStyle/>
          <a:p>
            <a:r>
              <a:rPr lang="en-US" altLang="zh-CN" sz="2800" b="1" dirty="0">
                <a:latin typeface="Apple Chancery" panose="03020702040506060504" pitchFamily="66" charset="-79"/>
                <a:cs typeface="Apple Chancery" panose="03020702040506060504" pitchFamily="66" charset="-79"/>
              </a:rPr>
              <a:t>Image</a:t>
            </a:r>
            <a:endParaRPr lang="en-US" sz="2800" b="1" dirty="0">
              <a:latin typeface="Apple Chancery" panose="03020702040506060504" pitchFamily="66" charset="-79"/>
              <a:cs typeface="Apple Chancery" panose="03020702040506060504" pitchFamily="66" charset="-79"/>
            </a:endParaRPr>
          </a:p>
        </p:txBody>
      </p:sp>
      <p:sp>
        <p:nvSpPr>
          <p:cNvPr id="8" name="TextBox 7">
            <a:extLst>
              <a:ext uri="{FF2B5EF4-FFF2-40B4-BE49-F238E27FC236}">
                <a16:creationId xmlns:a16="http://schemas.microsoft.com/office/drawing/2014/main" id="{9E7AF994-BD4F-F541-814E-67246C828F08}"/>
              </a:ext>
            </a:extLst>
          </p:cNvPr>
          <p:cNvSpPr txBox="1"/>
          <p:nvPr/>
        </p:nvSpPr>
        <p:spPr>
          <a:xfrm>
            <a:off x="9918192" y="3167390"/>
            <a:ext cx="1402080" cy="523220"/>
          </a:xfrm>
          <a:prstGeom prst="rect">
            <a:avLst/>
          </a:prstGeom>
          <a:noFill/>
        </p:spPr>
        <p:txBody>
          <a:bodyPr wrap="square" rtlCol="0">
            <a:spAutoFit/>
          </a:bodyPr>
          <a:lstStyle/>
          <a:p>
            <a:r>
              <a:rPr lang="en-US" altLang="zh-CN" sz="2800" b="1" dirty="0">
                <a:latin typeface="Apple Chancery" panose="03020702040506060504" pitchFamily="66" charset="-79"/>
                <a:cs typeface="Apple Chancery" panose="03020702040506060504" pitchFamily="66" charset="-79"/>
              </a:rPr>
              <a:t>Issue</a:t>
            </a:r>
            <a:endParaRPr lang="en-US" sz="2800" b="1"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23738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4">
            <a:extLst>
              <a:ext uri="{FF2B5EF4-FFF2-40B4-BE49-F238E27FC236}">
                <a16:creationId xmlns:a16="http://schemas.microsoft.com/office/drawing/2014/main" id="{EB1C3ADE-844F-514A-95A4-F4677F93AAC9}"/>
              </a:ext>
            </a:extLst>
          </p:cNvPr>
          <p:cNvSpPr txBox="1">
            <a:spLocks/>
          </p:cNvSpPr>
          <p:nvPr/>
        </p:nvSpPr>
        <p:spPr>
          <a:xfrm>
            <a:off x="556324" y="3078095"/>
            <a:ext cx="3759643" cy="142217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chemeClr val="bg2"/>
                </a:solidFill>
              </a:rPr>
              <a:t>M</a:t>
            </a:r>
            <a:r>
              <a:rPr lang="en-US" sz="1400" dirty="0">
                <a:solidFill>
                  <a:schemeClr val="bg2"/>
                </a:solidFill>
              </a:rPr>
              <a:t>oral divergence – a difference of moral </a:t>
            </a:r>
            <a:r>
              <a:rPr lang="en-US" altLang="zh-CN" sz="1400" dirty="0">
                <a:solidFill>
                  <a:schemeClr val="bg2"/>
                </a:solidFill>
              </a:rPr>
              <a:t>judgement</a:t>
            </a:r>
            <a:r>
              <a:rPr lang="en-US" sz="1400" dirty="0">
                <a:solidFill>
                  <a:schemeClr val="bg2"/>
                </a:solidFill>
              </a:rPr>
              <a:t> in terms of moral dimensions – may become one of the major barriers for liberals and conservatives to efficiently communicate with each other. </a:t>
            </a:r>
          </a:p>
          <a:p>
            <a:pPr>
              <a:lnSpc>
                <a:spcPct val="100000"/>
              </a:lnSpc>
            </a:pPr>
            <a:r>
              <a:rPr lang="en-US" sz="1400" dirty="0">
                <a:solidFill>
                  <a:schemeClr val="bg2"/>
                </a:solidFill>
              </a:rPr>
              <a:t>H3: </a:t>
            </a:r>
            <a:r>
              <a:rPr lang="en-US" sz="1400" b="0" dirty="0">
                <a:solidFill>
                  <a:schemeClr val="bg2"/>
                </a:solidFill>
              </a:rPr>
              <a:t>The moral divergence between Democratic (relatively liberal) and Republican (relatively conservative) presidential candidates have been increasingly widened. </a:t>
            </a:r>
          </a:p>
        </p:txBody>
      </p:sp>
      <p:pic>
        <p:nvPicPr>
          <p:cNvPr id="7" name="Picture 6" descr="Icon&#10;&#10;Description automatically generated">
            <a:extLst>
              <a:ext uri="{FF2B5EF4-FFF2-40B4-BE49-F238E27FC236}">
                <a16:creationId xmlns:a16="http://schemas.microsoft.com/office/drawing/2014/main" id="{F1E6E210-6CEA-464A-AD4C-5EA00F52DD16}"/>
              </a:ext>
            </a:extLst>
          </p:cNvPr>
          <p:cNvPicPr>
            <a:picLocks noChangeAspect="1"/>
          </p:cNvPicPr>
          <p:nvPr/>
        </p:nvPicPr>
        <p:blipFill>
          <a:blip r:embed="rId2"/>
          <a:stretch>
            <a:fillRect/>
          </a:stretch>
        </p:blipFill>
        <p:spPr>
          <a:xfrm>
            <a:off x="4918819" y="640080"/>
            <a:ext cx="6374674" cy="5577840"/>
          </a:xfrm>
          <a:prstGeom prst="rect">
            <a:avLst/>
          </a:prstGeom>
        </p:spPr>
      </p:pic>
      <p:sp>
        <p:nvSpPr>
          <p:cNvPr id="12" name="TextBox 11">
            <a:extLst>
              <a:ext uri="{FF2B5EF4-FFF2-40B4-BE49-F238E27FC236}">
                <a16:creationId xmlns:a16="http://schemas.microsoft.com/office/drawing/2014/main" id="{873C8226-D771-934A-98E3-F6307B42EF91}"/>
              </a:ext>
            </a:extLst>
          </p:cNvPr>
          <p:cNvSpPr txBox="1"/>
          <p:nvPr/>
        </p:nvSpPr>
        <p:spPr>
          <a:xfrm>
            <a:off x="7405116" y="5057150"/>
            <a:ext cx="1402080" cy="523220"/>
          </a:xfrm>
          <a:prstGeom prst="rect">
            <a:avLst/>
          </a:prstGeom>
          <a:noFill/>
        </p:spPr>
        <p:txBody>
          <a:bodyPr wrap="square" rtlCol="0">
            <a:spAutoFit/>
          </a:bodyPr>
          <a:lstStyle/>
          <a:p>
            <a:pPr algn="ctr"/>
            <a:r>
              <a:rPr lang="en-US" altLang="zh-CN" sz="2800" b="1" dirty="0">
                <a:latin typeface="Apple Chancery" panose="03020702040506060504" pitchFamily="66" charset="-79"/>
                <a:cs typeface="Apple Chancery" panose="03020702040506060504" pitchFamily="66" charset="-79"/>
              </a:rPr>
              <a:t>Issue</a:t>
            </a:r>
            <a:endParaRPr lang="en-US" sz="2800" b="1" dirty="0">
              <a:latin typeface="Apple Chancery" panose="03020702040506060504" pitchFamily="66" charset="-79"/>
              <a:cs typeface="Apple Chancery" panose="03020702040506060504" pitchFamily="66" charset="-79"/>
            </a:endParaRPr>
          </a:p>
        </p:txBody>
      </p:sp>
      <p:sp>
        <p:nvSpPr>
          <p:cNvPr id="10" name="TextBox 9">
            <a:extLst>
              <a:ext uri="{FF2B5EF4-FFF2-40B4-BE49-F238E27FC236}">
                <a16:creationId xmlns:a16="http://schemas.microsoft.com/office/drawing/2014/main" id="{9CD13136-F4E1-564A-9918-7475643340F6}"/>
              </a:ext>
            </a:extLst>
          </p:cNvPr>
          <p:cNvSpPr txBox="1"/>
          <p:nvPr/>
        </p:nvSpPr>
        <p:spPr>
          <a:xfrm>
            <a:off x="5779008" y="1277630"/>
            <a:ext cx="1755648" cy="646331"/>
          </a:xfrm>
          <a:prstGeom prst="rect">
            <a:avLst/>
          </a:prstGeom>
          <a:noFill/>
        </p:spPr>
        <p:txBody>
          <a:bodyPr wrap="square" rtlCol="0">
            <a:spAutoFit/>
          </a:bodyPr>
          <a:lstStyle/>
          <a:p>
            <a:r>
              <a:rPr lang="en-US" dirty="0"/>
              <a:t>A</a:t>
            </a:r>
            <a:r>
              <a:rPr lang="en-US" altLang="zh-CN" dirty="0"/>
              <a:t>n</a:t>
            </a:r>
            <a:r>
              <a:rPr lang="zh-CN" altLang="en-US" dirty="0"/>
              <a:t> </a:t>
            </a:r>
            <a:r>
              <a:rPr lang="en-US" altLang="zh-CN" dirty="0"/>
              <a:t>issue</a:t>
            </a:r>
            <a:r>
              <a:rPr lang="zh-CN" altLang="en-US" dirty="0"/>
              <a:t> </a:t>
            </a:r>
            <a:r>
              <a:rPr lang="en-US" altLang="zh-CN" dirty="0"/>
              <a:t>about</a:t>
            </a:r>
            <a:r>
              <a:rPr lang="zh-CN" altLang="en-US" dirty="0"/>
              <a:t> </a:t>
            </a:r>
            <a:r>
              <a:rPr lang="en-US" altLang="zh-CN" dirty="0"/>
              <a:t>care!</a:t>
            </a:r>
            <a:endParaRPr lang="en-US" dirty="0"/>
          </a:p>
        </p:txBody>
      </p:sp>
      <p:sp>
        <p:nvSpPr>
          <p:cNvPr id="14" name="TextBox 13">
            <a:extLst>
              <a:ext uri="{FF2B5EF4-FFF2-40B4-BE49-F238E27FC236}">
                <a16:creationId xmlns:a16="http://schemas.microsoft.com/office/drawing/2014/main" id="{6EBF32EC-CCE9-F24A-AA09-F6840849ECE9}"/>
              </a:ext>
            </a:extLst>
          </p:cNvPr>
          <p:cNvSpPr txBox="1"/>
          <p:nvPr/>
        </p:nvSpPr>
        <p:spPr>
          <a:xfrm>
            <a:off x="8807196" y="1299484"/>
            <a:ext cx="1755648" cy="646331"/>
          </a:xfrm>
          <a:prstGeom prst="rect">
            <a:avLst/>
          </a:prstGeom>
          <a:noFill/>
        </p:spPr>
        <p:txBody>
          <a:bodyPr wrap="square" rtlCol="0">
            <a:spAutoFit/>
          </a:bodyPr>
          <a:lstStyle/>
          <a:p>
            <a:r>
              <a:rPr lang="en-US" dirty="0"/>
              <a:t>A</a:t>
            </a:r>
            <a:r>
              <a:rPr lang="en-US" altLang="zh-CN" dirty="0"/>
              <a:t>n</a:t>
            </a:r>
            <a:r>
              <a:rPr lang="zh-CN" altLang="en-US" dirty="0"/>
              <a:t> </a:t>
            </a:r>
            <a:r>
              <a:rPr lang="en-US" altLang="zh-CN" dirty="0"/>
              <a:t>issue</a:t>
            </a:r>
            <a:r>
              <a:rPr lang="zh-CN" altLang="en-US" dirty="0"/>
              <a:t> </a:t>
            </a:r>
            <a:r>
              <a:rPr lang="en-US" altLang="zh-CN" dirty="0"/>
              <a:t>about</a:t>
            </a:r>
            <a:r>
              <a:rPr lang="zh-CN" altLang="en-US" dirty="0"/>
              <a:t> </a:t>
            </a:r>
            <a:r>
              <a:rPr lang="en-US" altLang="zh-CN" dirty="0"/>
              <a:t>loyalty!</a:t>
            </a:r>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596BF980-E81F-D44C-9D4D-F970E985C18D}"/>
              </a:ext>
            </a:extLst>
          </p:cNvPr>
          <p:cNvPicPr>
            <a:picLocks noChangeAspect="1"/>
          </p:cNvPicPr>
          <p:nvPr/>
        </p:nvPicPr>
        <p:blipFill>
          <a:blip r:embed="rId3"/>
          <a:stretch>
            <a:fillRect/>
          </a:stretch>
        </p:blipFill>
        <p:spPr>
          <a:xfrm>
            <a:off x="5681091" y="2771412"/>
            <a:ext cx="829818" cy="807690"/>
          </a:xfrm>
          <a:prstGeom prst="rect">
            <a:avLst/>
          </a:prstGeom>
        </p:spPr>
      </p:pic>
      <p:pic>
        <p:nvPicPr>
          <p:cNvPr id="18" name="Picture 17" descr="Icon&#10;&#10;Description automatically generated">
            <a:extLst>
              <a:ext uri="{FF2B5EF4-FFF2-40B4-BE49-F238E27FC236}">
                <a16:creationId xmlns:a16="http://schemas.microsoft.com/office/drawing/2014/main" id="{BFE1F7CF-CCB9-9147-9340-B9A7C0D6B163}"/>
              </a:ext>
            </a:extLst>
          </p:cNvPr>
          <p:cNvPicPr>
            <a:picLocks noChangeAspect="1"/>
          </p:cNvPicPr>
          <p:nvPr/>
        </p:nvPicPr>
        <p:blipFill>
          <a:blip r:embed="rId4"/>
          <a:stretch>
            <a:fillRect/>
          </a:stretch>
        </p:blipFill>
        <p:spPr>
          <a:xfrm>
            <a:off x="9825228" y="2939835"/>
            <a:ext cx="737616" cy="639267"/>
          </a:xfrm>
          <a:prstGeom prst="rect">
            <a:avLst/>
          </a:prstGeom>
        </p:spPr>
      </p:pic>
      <p:sp>
        <p:nvSpPr>
          <p:cNvPr id="20" name="Subtitle 4">
            <a:extLst>
              <a:ext uri="{FF2B5EF4-FFF2-40B4-BE49-F238E27FC236}">
                <a16:creationId xmlns:a16="http://schemas.microsoft.com/office/drawing/2014/main" id="{57936545-8AE5-BA4C-AAB5-62F62B85AC3D}"/>
              </a:ext>
            </a:extLst>
          </p:cNvPr>
          <p:cNvSpPr txBox="1">
            <a:spLocks/>
          </p:cNvSpPr>
          <p:nvPr/>
        </p:nvSpPr>
        <p:spPr>
          <a:xfrm>
            <a:off x="640081" y="797382"/>
            <a:ext cx="3759643" cy="1355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chemeClr val="bg2"/>
                </a:solidFill>
              </a:rPr>
              <a:t>Building</a:t>
            </a:r>
            <a:r>
              <a:rPr lang="zh-CN" altLang="en-US" sz="1400" dirty="0">
                <a:solidFill>
                  <a:schemeClr val="bg2"/>
                </a:solidFill>
              </a:rPr>
              <a:t> </a:t>
            </a:r>
            <a:r>
              <a:rPr lang="en-US" altLang="zh-CN" sz="1400" dirty="0">
                <a:solidFill>
                  <a:schemeClr val="bg2"/>
                </a:solidFill>
              </a:rPr>
              <a:t>image</a:t>
            </a:r>
            <a:r>
              <a:rPr lang="zh-CN" altLang="en-US" sz="1400" dirty="0">
                <a:solidFill>
                  <a:schemeClr val="bg2"/>
                </a:solidFill>
              </a:rPr>
              <a:t> </a:t>
            </a:r>
            <a:r>
              <a:rPr lang="en-US" altLang="zh-CN" sz="1400" dirty="0">
                <a:solidFill>
                  <a:schemeClr val="bg2"/>
                </a:solidFill>
              </a:rPr>
              <a:t>(expressing</a:t>
            </a:r>
            <a:r>
              <a:rPr lang="zh-CN" altLang="en-US" sz="1400" dirty="0">
                <a:solidFill>
                  <a:schemeClr val="bg2"/>
                </a:solidFill>
              </a:rPr>
              <a:t> </a:t>
            </a:r>
            <a:r>
              <a:rPr lang="en-US" altLang="zh-CN" sz="1400" dirty="0">
                <a:solidFill>
                  <a:schemeClr val="bg2"/>
                </a:solidFill>
              </a:rPr>
              <a:t>themselves)</a:t>
            </a:r>
            <a:r>
              <a:rPr lang="zh-CN" altLang="en-US" sz="1400" dirty="0">
                <a:solidFill>
                  <a:schemeClr val="bg2"/>
                </a:solidFill>
              </a:rPr>
              <a:t> </a:t>
            </a:r>
            <a:r>
              <a:rPr lang="en-US" altLang="zh-CN" sz="1400" dirty="0">
                <a:solidFill>
                  <a:schemeClr val="bg2"/>
                </a:solidFill>
              </a:rPr>
              <a:t>is</a:t>
            </a:r>
            <a:r>
              <a:rPr lang="zh-CN" altLang="en-US" sz="1400" dirty="0">
                <a:solidFill>
                  <a:schemeClr val="bg2"/>
                </a:solidFill>
              </a:rPr>
              <a:t> </a:t>
            </a:r>
            <a:r>
              <a:rPr lang="en-US" altLang="zh-CN" sz="1400" dirty="0">
                <a:solidFill>
                  <a:schemeClr val="bg2"/>
                </a:solidFill>
              </a:rPr>
              <a:t>debaters’</a:t>
            </a:r>
            <a:r>
              <a:rPr lang="zh-CN" altLang="en-US" sz="1400" dirty="0">
                <a:solidFill>
                  <a:schemeClr val="bg2"/>
                </a:solidFill>
              </a:rPr>
              <a:t> </a:t>
            </a:r>
            <a:r>
              <a:rPr lang="en-US" altLang="zh-CN" sz="1400" dirty="0">
                <a:solidFill>
                  <a:schemeClr val="bg2"/>
                </a:solidFill>
              </a:rPr>
              <a:t>top</a:t>
            </a:r>
            <a:r>
              <a:rPr lang="zh-CN" altLang="en-US" sz="1400" dirty="0">
                <a:solidFill>
                  <a:schemeClr val="bg2"/>
                </a:solidFill>
              </a:rPr>
              <a:t> </a:t>
            </a:r>
            <a:r>
              <a:rPr lang="en-US" altLang="zh-CN" sz="1400" dirty="0">
                <a:solidFill>
                  <a:schemeClr val="bg2"/>
                </a:solidFill>
              </a:rPr>
              <a:t>priority!</a:t>
            </a:r>
            <a:r>
              <a:rPr lang="zh-CN" altLang="en-US" sz="1400" dirty="0">
                <a:solidFill>
                  <a:schemeClr val="bg2"/>
                </a:solidFill>
              </a:rPr>
              <a:t> </a:t>
            </a:r>
            <a:endParaRPr lang="en-US" sz="1400" dirty="0">
              <a:solidFill>
                <a:schemeClr val="bg2"/>
              </a:solidFill>
            </a:endParaRPr>
          </a:p>
          <a:p>
            <a:pPr marL="0" indent="0">
              <a:lnSpc>
                <a:spcPct val="100000"/>
              </a:lnSpc>
              <a:buNone/>
            </a:pPr>
            <a:r>
              <a:rPr lang="en-US" sz="1400" b="0" dirty="0">
                <a:solidFill>
                  <a:schemeClr val="bg2"/>
                </a:solidFill>
              </a:rPr>
              <a:t>As presidential debate is a direct expression of debaters’ political attitude</a:t>
            </a:r>
            <a:r>
              <a:rPr lang="en-US" altLang="zh-CN" sz="1400" b="0" dirty="0">
                <a:solidFill>
                  <a:schemeClr val="bg2"/>
                </a:solidFill>
              </a:rPr>
              <a:t>,</a:t>
            </a:r>
            <a:r>
              <a:rPr lang="en-US" sz="1400" b="0" dirty="0">
                <a:solidFill>
                  <a:schemeClr val="bg2"/>
                </a:solidFill>
              </a:rPr>
              <a:t> presidential debaters may focus and emphasize different moral concerns generated from their own sensitive moral foundation</a:t>
            </a:r>
            <a:r>
              <a:rPr lang="en-US" altLang="zh-CN" sz="1400" b="0" dirty="0">
                <a:solidFill>
                  <a:schemeClr val="bg2"/>
                </a:solidFill>
              </a:rPr>
              <a:t>.</a:t>
            </a:r>
          </a:p>
          <a:p>
            <a:pPr marL="0" indent="0">
              <a:lnSpc>
                <a:spcPct val="100000"/>
              </a:lnSpc>
              <a:buNone/>
            </a:pPr>
            <a:endParaRPr lang="en-US" altLang="zh-CN" sz="1200" dirty="0">
              <a:solidFill>
                <a:schemeClr val="bg2"/>
              </a:solidFill>
            </a:endParaRPr>
          </a:p>
          <a:p>
            <a:pPr marL="0" indent="0">
              <a:lnSpc>
                <a:spcPct val="100000"/>
              </a:lnSpc>
              <a:buNone/>
            </a:pPr>
            <a:endParaRPr lang="en-US" altLang="zh-CN" sz="1200" dirty="0">
              <a:solidFill>
                <a:schemeClr val="bg2"/>
              </a:solidFill>
            </a:endParaRPr>
          </a:p>
        </p:txBody>
      </p:sp>
    </p:spTree>
    <p:extLst>
      <p:ext uri="{BB962C8B-B14F-4D97-AF65-F5344CB8AC3E}">
        <p14:creationId xmlns:p14="http://schemas.microsoft.com/office/powerpoint/2010/main" val="356354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522A-EC86-094B-B13C-8F226021EF54}"/>
              </a:ext>
            </a:extLst>
          </p:cNvPr>
          <p:cNvSpPr>
            <a:spLocks noGrp="1"/>
          </p:cNvSpPr>
          <p:nvPr>
            <p:ph type="title"/>
          </p:nvPr>
        </p:nvSpPr>
        <p:spPr/>
        <p:txBody>
          <a:bodyPr>
            <a:noAutofit/>
          </a:bodyPr>
          <a:lstStyle/>
          <a:p>
            <a:r>
              <a:rPr lang="en-US" altLang="zh-CN" sz="3200" dirty="0"/>
              <a:t>Method</a:t>
            </a:r>
            <a:endParaRPr lang="en-US" sz="3200" dirty="0"/>
          </a:p>
        </p:txBody>
      </p:sp>
      <p:sp>
        <p:nvSpPr>
          <p:cNvPr id="3" name="Content Placeholder 2">
            <a:extLst>
              <a:ext uri="{FF2B5EF4-FFF2-40B4-BE49-F238E27FC236}">
                <a16:creationId xmlns:a16="http://schemas.microsoft.com/office/drawing/2014/main" id="{37955078-1540-EA4C-889C-5F9929DEA4A7}"/>
              </a:ext>
            </a:extLst>
          </p:cNvPr>
          <p:cNvSpPr>
            <a:spLocks noGrp="1"/>
          </p:cNvSpPr>
          <p:nvPr>
            <p:ph idx="1"/>
          </p:nvPr>
        </p:nvSpPr>
        <p:spPr>
          <a:xfrm>
            <a:off x="2318657" y="1781542"/>
            <a:ext cx="8641952" cy="3712896"/>
          </a:xfrm>
        </p:spPr>
        <p:txBody>
          <a:bodyPr>
            <a:normAutofit/>
          </a:bodyPr>
          <a:lstStyle/>
          <a:p>
            <a:pPr>
              <a:lnSpc>
                <a:spcPct val="150000"/>
              </a:lnSpc>
            </a:pPr>
            <a:r>
              <a:rPr lang="en-US" sz="1400" dirty="0"/>
              <a:t>This study conducted an automated content analysis to examine the moral strength of each presidential candidate’s full transcripts of 35 televised presidential debates of 13 presidential elections (1960-2020)</a:t>
            </a:r>
            <a:r>
              <a:rPr lang="zh-CN" altLang="en-US" sz="1400" dirty="0"/>
              <a:t> </a:t>
            </a:r>
            <a:r>
              <a:rPr lang="en-US" altLang="zh-CN" sz="1400" dirty="0"/>
              <a:t>with</a:t>
            </a:r>
            <a:r>
              <a:rPr lang="zh-CN" altLang="en-US" sz="1400" dirty="0"/>
              <a:t> </a:t>
            </a:r>
            <a:r>
              <a:rPr lang="en-US" altLang="zh-CN" sz="1400" dirty="0"/>
              <a:t>Distributed</a:t>
            </a:r>
            <a:r>
              <a:rPr lang="zh-CN" altLang="en-US" sz="1400" dirty="0"/>
              <a:t> </a:t>
            </a:r>
            <a:r>
              <a:rPr lang="en-US" altLang="zh-CN" sz="1400" dirty="0"/>
              <a:t>Dictionary</a:t>
            </a:r>
            <a:r>
              <a:rPr lang="zh-CN" altLang="en-US" sz="1400" dirty="0"/>
              <a:t> </a:t>
            </a:r>
            <a:r>
              <a:rPr lang="en-US" altLang="zh-CN" sz="1400" dirty="0"/>
              <a:t>Representations</a:t>
            </a:r>
            <a:r>
              <a:rPr lang="zh-CN" altLang="en-US" sz="1400" dirty="0"/>
              <a:t> （</a:t>
            </a:r>
            <a:r>
              <a:rPr lang="en-US" altLang="zh-CN" sz="1400" dirty="0"/>
              <a:t>DDR</a:t>
            </a:r>
            <a:r>
              <a:rPr lang="zh-CN" altLang="en-US" sz="1400" dirty="0"/>
              <a:t>）</a:t>
            </a:r>
            <a:endParaRPr lang="en-US" sz="1400" dirty="0"/>
          </a:p>
          <a:p>
            <a:pPr>
              <a:lnSpc>
                <a:spcPct val="150000"/>
              </a:lnSpc>
            </a:pPr>
            <a:endParaRPr lang="en-US" sz="1400" dirty="0"/>
          </a:p>
          <a:p>
            <a:pPr>
              <a:lnSpc>
                <a:spcPct val="150000"/>
              </a:lnSpc>
            </a:pPr>
            <a:r>
              <a:rPr lang="en-US" altLang="zh-CN" sz="1400" dirty="0"/>
              <a:t>DDR</a:t>
            </a:r>
          </a:p>
          <a:p>
            <a:pPr marL="0" indent="0">
              <a:lnSpc>
                <a:spcPct val="150000"/>
              </a:lnSpc>
              <a:buNone/>
            </a:pPr>
            <a:r>
              <a:rPr lang="en-US" altLang="zh-CN" sz="1400" dirty="0"/>
              <a:t>A</a:t>
            </a:r>
            <a:r>
              <a:rPr lang="zh-CN" altLang="en-US" sz="1400" dirty="0"/>
              <a:t> </a:t>
            </a:r>
            <a:r>
              <a:rPr lang="en-US" altLang="zh-CN" sz="1400" dirty="0"/>
              <a:t>recent</a:t>
            </a:r>
            <a:r>
              <a:rPr lang="zh-CN" altLang="en-US" sz="1400" dirty="0"/>
              <a:t> </a:t>
            </a:r>
            <a:r>
              <a:rPr lang="en-US" altLang="zh-CN" sz="1400" dirty="0"/>
              <a:t>developed</a:t>
            </a:r>
            <a:r>
              <a:rPr lang="zh-CN" altLang="en-US" sz="1400" dirty="0"/>
              <a:t> </a:t>
            </a:r>
            <a:r>
              <a:rPr lang="en-US" altLang="zh-CN" sz="1400" dirty="0"/>
              <a:t>algorithm.</a:t>
            </a:r>
            <a:r>
              <a:rPr lang="zh-CN" altLang="en-US" sz="1400" dirty="0"/>
              <a:t> </a:t>
            </a:r>
            <a:endParaRPr lang="en-US" altLang="zh-CN" sz="1400" dirty="0"/>
          </a:p>
          <a:p>
            <a:pPr marL="0" indent="0">
              <a:lnSpc>
                <a:spcPct val="150000"/>
              </a:lnSpc>
              <a:buNone/>
            </a:pPr>
            <a:r>
              <a:rPr lang="en-US" altLang="zh-CN" sz="1400" dirty="0"/>
              <a:t>Measure</a:t>
            </a:r>
            <a:r>
              <a:rPr lang="zh-CN" altLang="en-US" sz="1400" dirty="0"/>
              <a:t> </a:t>
            </a:r>
            <a:r>
              <a:rPr lang="en-US" altLang="zh-CN" sz="1400" dirty="0"/>
              <a:t>similarity</a:t>
            </a:r>
            <a:r>
              <a:rPr lang="zh-CN" altLang="en-US" sz="1400" dirty="0"/>
              <a:t> </a:t>
            </a:r>
            <a:r>
              <a:rPr lang="en-US" altLang="zh-CN" sz="1400" dirty="0"/>
              <a:t>between</a:t>
            </a:r>
            <a:r>
              <a:rPr lang="zh-CN" altLang="en-US" sz="1400" dirty="0"/>
              <a:t> </a:t>
            </a:r>
            <a:r>
              <a:rPr lang="en-US" altLang="zh-CN" sz="1400" dirty="0"/>
              <a:t>seed</a:t>
            </a:r>
            <a:r>
              <a:rPr lang="zh-CN" altLang="en-US" sz="1400" dirty="0"/>
              <a:t> </a:t>
            </a:r>
            <a:r>
              <a:rPr lang="en-US" altLang="zh-CN" sz="1400" dirty="0"/>
              <a:t>words</a:t>
            </a:r>
            <a:r>
              <a:rPr lang="zh-CN" altLang="en-US" sz="1400" dirty="0"/>
              <a:t> </a:t>
            </a:r>
            <a:r>
              <a:rPr lang="en-US" altLang="zh-CN" sz="1400" dirty="0"/>
              <a:t>from</a:t>
            </a:r>
            <a:r>
              <a:rPr lang="zh-CN" altLang="en-US" sz="1400" dirty="0"/>
              <a:t> </a:t>
            </a:r>
            <a:r>
              <a:rPr lang="en-US" altLang="zh-CN" sz="1400" dirty="0"/>
              <a:t>a</a:t>
            </a:r>
            <a:r>
              <a:rPr lang="zh-CN" altLang="en-US" sz="1400" dirty="0"/>
              <a:t> </a:t>
            </a:r>
            <a:r>
              <a:rPr lang="en-US" altLang="zh-CN" sz="1400" dirty="0"/>
              <a:t>psychological</a:t>
            </a:r>
            <a:r>
              <a:rPr lang="zh-CN" altLang="en-US" sz="1400" dirty="0"/>
              <a:t> </a:t>
            </a:r>
            <a:r>
              <a:rPr lang="en-US" altLang="zh-CN" sz="1400" dirty="0"/>
              <a:t>dictionary</a:t>
            </a:r>
            <a:r>
              <a:rPr lang="zh-CN" altLang="en-US" sz="1400" dirty="0"/>
              <a:t> </a:t>
            </a:r>
            <a:r>
              <a:rPr lang="en-US" altLang="zh-CN" sz="1400" dirty="0"/>
              <a:t>(Moral</a:t>
            </a:r>
            <a:r>
              <a:rPr lang="zh-CN" altLang="en-US" sz="1400" dirty="0"/>
              <a:t> </a:t>
            </a:r>
            <a:r>
              <a:rPr lang="en-US" altLang="zh-CN" sz="1400" dirty="0"/>
              <a:t>Foundation</a:t>
            </a:r>
            <a:r>
              <a:rPr lang="zh-CN" altLang="en-US" sz="1400" dirty="0"/>
              <a:t> </a:t>
            </a:r>
            <a:r>
              <a:rPr lang="en-US" altLang="zh-CN" sz="1400" dirty="0"/>
              <a:t>Dictionary</a:t>
            </a:r>
            <a:r>
              <a:rPr lang="zh-CN" altLang="en-US" sz="1400" dirty="0"/>
              <a:t> </a:t>
            </a:r>
            <a:r>
              <a:rPr lang="en-US" altLang="zh-CN" sz="1400" dirty="0"/>
              <a:t>in</a:t>
            </a:r>
            <a:r>
              <a:rPr lang="zh-CN" altLang="en-US" sz="1400" dirty="0"/>
              <a:t> </a:t>
            </a:r>
            <a:r>
              <a:rPr lang="en-US" altLang="zh-CN" sz="1400" dirty="0"/>
              <a:t>this</a:t>
            </a:r>
            <a:r>
              <a:rPr lang="zh-CN" altLang="en-US" sz="1400" dirty="0"/>
              <a:t> </a:t>
            </a:r>
            <a:r>
              <a:rPr lang="en-US" altLang="zh-CN" sz="1400" dirty="0"/>
              <a:t>study)</a:t>
            </a:r>
            <a:r>
              <a:rPr lang="zh-CN" altLang="en-US" sz="1400" dirty="0"/>
              <a:t> </a:t>
            </a:r>
            <a:r>
              <a:rPr lang="en-US" altLang="zh-CN" sz="1400" dirty="0"/>
              <a:t>and</a:t>
            </a:r>
            <a:r>
              <a:rPr lang="zh-CN" altLang="en-US" sz="1400" dirty="0"/>
              <a:t> </a:t>
            </a:r>
            <a:r>
              <a:rPr lang="en-US" altLang="zh-CN" sz="1400" dirty="0"/>
              <a:t>text</a:t>
            </a:r>
            <a:r>
              <a:rPr lang="zh-CN" altLang="en-US" sz="1400" dirty="0"/>
              <a:t> </a:t>
            </a:r>
            <a:r>
              <a:rPr lang="en-US" altLang="zh-CN" sz="1400" dirty="0"/>
              <a:t>by</a:t>
            </a:r>
            <a:r>
              <a:rPr lang="zh-CN" altLang="en-US" sz="1400" dirty="0"/>
              <a:t> </a:t>
            </a:r>
            <a:r>
              <a:rPr lang="en-US" altLang="zh-CN" sz="1400" dirty="0"/>
              <a:t>vectorizing</a:t>
            </a:r>
            <a:r>
              <a:rPr lang="zh-CN" altLang="en-US" sz="1400" dirty="0"/>
              <a:t> </a:t>
            </a:r>
            <a:r>
              <a:rPr lang="en-US" altLang="zh-CN" sz="1400" dirty="0"/>
              <a:t>every</a:t>
            </a:r>
            <a:r>
              <a:rPr lang="zh-CN" altLang="en-US" sz="1400" dirty="0"/>
              <a:t> </a:t>
            </a:r>
            <a:r>
              <a:rPr lang="en-US" altLang="zh-CN" sz="1400" dirty="0"/>
              <a:t>word.</a:t>
            </a:r>
          </a:p>
          <a:p>
            <a:pPr marL="0" indent="0">
              <a:lnSpc>
                <a:spcPct val="150000"/>
              </a:lnSpc>
              <a:buNone/>
            </a:pPr>
            <a:endParaRPr lang="en-US" sz="1400" dirty="0"/>
          </a:p>
        </p:txBody>
      </p:sp>
    </p:spTree>
    <p:extLst>
      <p:ext uri="{BB962C8B-B14F-4D97-AF65-F5344CB8AC3E}">
        <p14:creationId xmlns:p14="http://schemas.microsoft.com/office/powerpoint/2010/main" val="477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F5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43A46-1A5F-314A-BDF3-1E0F9AC35C27}"/>
              </a:ext>
            </a:extLst>
          </p:cNvPr>
          <p:cNvSpPr>
            <a:spLocks noGrp="1"/>
          </p:cNvSpPr>
          <p:nvPr>
            <p:ph type="title"/>
          </p:nvPr>
        </p:nvSpPr>
        <p:spPr>
          <a:xfrm>
            <a:off x="524256" y="516804"/>
            <a:ext cx="6594189" cy="1625210"/>
          </a:xfrm>
        </p:spPr>
        <p:txBody>
          <a:bodyPr vert="horz" lIns="91440" tIns="45720" rIns="91440" bIns="45720" rtlCol="0" anchor="ctr">
            <a:normAutofit/>
          </a:bodyPr>
          <a:lstStyle/>
          <a:p>
            <a:pPr>
              <a:lnSpc>
                <a:spcPct val="100000"/>
              </a:lnSpc>
            </a:pPr>
            <a:r>
              <a:rPr lang="en-US" altLang="zh-CN" sz="2000" kern="1200" dirty="0">
                <a:solidFill>
                  <a:schemeClr val="bg2"/>
                </a:solidFill>
                <a:latin typeface="Arial" panose="020B0604020202020204" pitchFamily="34" charset="0"/>
                <a:cs typeface="Arial" panose="020B0604020202020204" pitchFamily="34" charset="0"/>
              </a:rPr>
              <a:t>We</a:t>
            </a:r>
            <a:r>
              <a:rPr lang="zh-CN" altLang="en-US" sz="2000" kern="1200" dirty="0">
                <a:solidFill>
                  <a:schemeClr val="bg2"/>
                </a:solidFill>
                <a:latin typeface="Arial" panose="020B0604020202020204" pitchFamily="34" charset="0"/>
                <a:cs typeface="Arial" panose="020B0604020202020204" pitchFamily="34" charset="0"/>
              </a:rPr>
              <a:t> </a:t>
            </a:r>
            <a:r>
              <a:rPr lang="en-US" altLang="zh-CN" sz="2000" kern="1200" dirty="0">
                <a:solidFill>
                  <a:schemeClr val="bg2"/>
                </a:solidFill>
                <a:latin typeface="Arial" panose="020B0604020202020204" pitchFamily="34" charset="0"/>
                <a:cs typeface="Arial" panose="020B0604020202020204" pitchFamily="34" charset="0"/>
              </a:rPr>
              <a:t>found</a:t>
            </a:r>
            <a:br>
              <a:rPr lang="en-US" altLang="zh-CN" sz="1200" b="0" kern="1200" dirty="0">
                <a:solidFill>
                  <a:schemeClr val="bg2"/>
                </a:solidFill>
                <a:latin typeface="Arial" panose="020B0604020202020204" pitchFamily="34" charset="0"/>
                <a:cs typeface="Arial" panose="020B0604020202020204" pitchFamily="34" charset="0"/>
              </a:rPr>
            </a:br>
            <a:r>
              <a:rPr lang="en-US" sz="1400" b="0" dirty="0">
                <a:solidFill>
                  <a:schemeClr val="bg2"/>
                </a:solidFill>
                <a:latin typeface="Arial" panose="020B0604020202020204" pitchFamily="34" charset="0"/>
                <a:cs typeface="Arial" panose="020B0604020202020204" pitchFamily="34" charset="0"/>
              </a:rPr>
              <a:t>positive correlation among the moral strengths of each moral foundation in each candidate’s speech in every presidential debate. </a:t>
            </a:r>
            <a:r>
              <a:rPr lang="en-US" altLang="zh-CN" sz="1400" b="0" dirty="0">
                <a:solidFill>
                  <a:schemeClr val="bg2"/>
                </a:solidFill>
                <a:latin typeface="Arial" panose="020B0604020202020204" pitchFamily="34" charset="0"/>
                <a:ea typeface="Times New Roman" panose="02020603050405020304" pitchFamily="18" charset="0"/>
                <a:cs typeface="Arial" panose="020B0604020202020204" pitchFamily="34" charset="0"/>
              </a:rPr>
              <a:t>Almost</a:t>
            </a:r>
            <a:r>
              <a:rPr lang="zh-CN" altLang="en-US" sz="1400" b="0" dirty="0">
                <a:solidFill>
                  <a:schemeClr val="bg2"/>
                </a:solidFill>
                <a:latin typeface="Arial" panose="020B0604020202020204" pitchFamily="34" charset="0"/>
                <a:ea typeface="Times New Roman" panose="02020603050405020304" pitchFamily="18" charset="0"/>
                <a:cs typeface="Arial" panose="020B0604020202020204" pitchFamily="34" charset="0"/>
              </a:rPr>
              <a:t> </a:t>
            </a:r>
            <a:r>
              <a:rPr lang="en-US" sz="1400" b="0" dirty="0">
                <a:solidFill>
                  <a:schemeClr val="bg2"/>
                </a:solidFill>
                <a:latin typeface="Arial" panose="020B0604020202020204" pitchFamily="34" charset="0"/>
                <a:ea typeface="SimSun" panose="02010600030101010101" pitchFamily="2" charset="-122"/>
                <a:cs typeface="Arial" panose="020B0604020202020204" pitchFamily="34" charset="0"/>
              </a:rPr>
              <a:t>every Democrat presidential candidate’s speech in the debates carried more moral strength than their Republican rivals across all five moral foundations</a:t>
            </a:r>
            <a:r>
              <a:rPr lang="en-US" altLang="zh-CN" sz="1400" b="0" dirty="0">
                <a:solidFill>
                  <a:schemeClr val="bg2"/>
                </a:solidFill>
                <a:latin typeface="Arial" panose="020B0604020202020204" pitchFamily="34" charset="0"/>
                <a:ea typeface="SimSun" panose="02010600030101010101" pitchFamily="2" charset="-122"/>
                <a:cs typeface="Arial" panose="020B0604020202020204" pitchFamily="34" charset="0"/>
              </a:rPr>
              <a:t>.</a:t>
            </a:r>
            <a:br>
              <a:rPr lang="en-US" sz="1200" dirty="0">
                <a:solidFill>
                  <a:schemeClr val="bg2"/>
                </a:solidFill>
              </a:rPr>
            </a:br>
            <a:br>
              <a:rPr lang="en-US" altLang="zh-CN" sz="1200" kern="1200" dirty="0">
                <a:solidFill>
                  <a:schemeClr val="bg2"/>
                </a:solidFill>
                <a:latin typeface="Arial" panose="020B0604020202020204" pitchFamily="34" charset="0"/>
                <a:cs typeface="Arial" panose="020B0604020202020204" pitchFamily="34" charset="0"/>
              </a:rPr>
            </a:br>
            <a:endParaRPr lang="en-US" sz="1200" kern="1200" dirty="0">
              <a:solidFill>
                <a:schemeClr val="bg2"/>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155EC3B9-2384-3540-AA44-8F8139EA7B5D}"/>
              </a:ext>
            </a:extLst>
          </p:cNvPr>
          <p:cNvPicPr/>
          <p:nvPr/>
        </p:nvPicPr>
        <p:blipFill>
          <a:blip r:embed="rId2"/>
          <a:stretch>
            <a:fillRect/>
          </a:stretch>
        </p:blipFill>
        <p:spPr>
          <a:xfrm>
            <a:off x="566744" y="2756504"/>
            <a:ext cx="6579910" cy="3454452"/>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8B65956A-6B60-AF48-9927-02DD4F039764}"/>
              </a:ext>
            </a:extLst>
          </p:cNvPr>
          <p:cNvSpPr/>
          <p:nvPr/>
        </p:nvSpPr>
        <p:spPr>
          <a:xfrm>
            <a:off x="524256" y="6022266"/>
            <a:ext cx="6622398" cy="728678"/>
          </a:xfrm>
          <a:prstGeom prst="rect">
            <a:avLst/>
          </a:prstGeom>
        </p:spPr>
        <p:txBody>
          <a:bodyPr vert="horz" lIns="91440" tIns="45720" rIns="91440" bIns="45720" rtlCol="0" anchor="ctr">
            <a:normAutofit/>
          </a:bodyPr>
          <a:lstStyle/>
          <a:p>
            <a:pPr>
              <a:lnSpc>
                <a:spcPct val="90000"/>
              </a:lnSpc>
              <a:spcAft>
                <a:spcPts val="600"/>
              </a:spcAft>
            </a:pPr>
            <a:r>
              <a:rPr lang="en-US" sz="1200" b="1" dirty="0">
                <a:solidFill>
                  <a:srgbClr val="FFFFFF"/>
                </a:solidFill>
              </a:rPr>
              <a:t>Figure 1</a:t>
            </a:r>
            <a:r>
              <a:rPr lang="en-US" sz="1200" i="1" dirty="0">
                <a:solidFill>
                  <a:srgbClr val="FFFFFF"/>
                </a:solidFill>
              </a:rPr>
              <a:t> Moral Loads on Ten Moral Dimensions (Five Pairs).</a:t>
            </a:r>
            <a:endParaRPr lang="en-US" sz="1200" dirty="0">
              <a:solidFill>
                <a:srgbClr val="FFFFFF"/>
              </a:solidFill>
            </a:endParaRPr>
          </a:p>
        </p:txBody>
      </p:sp>
      <p:sp>
        <p:nvSpPr>
          <p:cNvPr id="7" name="Rectangle 6">
            <a:extLst>
              <a:ext uri="{FF2B5EF4-FFF2-40B4-BE49-F238E27FC236}">
                <a16:creationId xmlns:a16="http://schemas.microsoft.com/office/drawing/2014/main" id="{ACACE070-21C1-AD4A-B46F-F2257A4C72E0}"/>
              </a:ext>
            </a:extLst>
          </p:cNvPr>
          <p:cNvSpPr/>
          <p:nvPr/>
        </p:nvSpPr>
        <p:spPr>
          <a:xfrm>
            <a:off x="7773854" y="1024114"/>
            <a:ext cx="4102328" cy="3524555"/>
          </a:xfrm>
          <a:prstGeom prst="rect">
            <a:avLst/>
          </a:prstGeom>
        </p:spPr>
        <p:txBody>
          <a:bodyPr wrap="square">
            <a:spAutoFit/>
          </a:bodyPr>
          <a:lstStyle/>
          <a:p>
            <a:pPr>
              <a:spcAft>
                <a:spcPts val="600"/>
              </a:spcAft>
            </a:pPr>
            <a:r>
              <a:rPr lang="en-US" sz="2400" b="1" dirty="0">
                <a:solidFill>
                  <a:schemeClr val="bg2"/>
                </a:solidFill>
                <a:latin typeface="Arial" panose="020B0604020202020204" pitchFamily="34" charset="0"/>
                <a:cs typeface="Arial" panose="020B0604020202020204" pitchFamily="34" charset="0"/>
              </a:rPr>
              <a:t>We</a:t>
            </a:r>
            <a:r>
              <a:rPr lang="zh-CN" altLang="en-US" sz="2400" b="1" dirty="0">
                <a:solidFill>
                  <a:schemeClr val="bg2"/>
                </a:solidFill>
                <a:latin typeface="Arial" panose="020B0604020202020204" pitchFamily="34" charset="0"/>
                <a:cs typeface="Arial" panose="020B0604020202020204" pitchFamily="34" charset="0"/>
              </a:rPr>
              <a:t> </a:t>
            </a:r>
            <a:r>
              <a:rPr lang="en-US" altLang="zh-CN" sz="2400" b="1" dirty="0">
                <a:solidFill>
                  <a:schemeClr val="bg2"/>
                </a:solidFill>
                <a:latin typeface="Arial" panose="020B0604020202020204" pitchFamily="34" charset="0"/>
                <a:cs typeface="Arial" panose="020B0604020202020204" pitchFamily="34" charset="0"/>
              </a:rPr>
              <a:t>conclude</a:t>
            </a:r>
          </a:p>
          <a:p>
            <a:pPr>
              <a:lnSpc>
                <a:spcPct val="150000"/>
              </a:lnSpc>
              <a:spcAft>
                <a:spcPts val="600"/>
              </a:spcAft>
            </a:pPr>
            <a:r>
              <a:rPr lang="en-US" sz="1600" dirty="0">
                <a:solidFill>
                  <a:schemeClr val="bg2"/>
                </a:solidFill>
                <a:latin typeface="Arial" panose="020B0604020202020204" pitchFamily="34" charset="0"/>
                <a:cs typeface="Arial" panose="020B0604020202020204" pitchFamily="34" charset="0"/>
              </a:rPr>
              <a:t>presidential debaters could understand, express, and respond to the moral concerns generated from their own less/non-moral foundations, which means that they could develop real issue discussion and engage in real clash with each other. </a:t>
            </a:r>
          </a:p>
          <a:p>
            <a:pPr>
              <a:lnSpc>
                <a:spcPct val="150000"/>
              </a:lnSpc>
              <a:spcAft>
                <a:spcPts val="600"/>
              </a:spcAft>
            </a:pPr>
            <a:r>
              <a:rPr lang="en-US" altLang="zh-CN" sz="1600" dirty="0">
                <a:solidFill>
                  <a:schemeClr val="bg2"/>
                </a:solidFill>
                <a:latin typeface="Arial" panose="020B0604020202020204" pitchFamily="34" charset="0"/>
                <a:cs typeface="Arial" panose="020B0604020202020204" pitchFamily="34" charset="0"/>
              </a:rPr>
              <a:t>They</a:t>
            </a:r>
            <a:r>
              <a:rPr lang="zh-CN" altLang="en-US" sz="1600" dirty="0">
                <a:solidFill>
                  <a:schemeClr val="bg2"/>
                </a:solidFill>
                <a:latin typeface="Arial" panose="020B0604020202020204" pitchFamily="34" charset="0"/>
                <a:cs typeface="Arial" panose="020B0604020202020204" pitchFamily="34" charset="0"/>
              </a:rPr>
              <a:t> </a:t>
            </a:r>
            <a:r>
              <a:rPr lang="en-US" altLang="zh-CN" sz="1600" dirty="0">
                <a:solidFill>
                  <a:schemeClr val="bg2"/>
                </a:solidFill>
                <a:latin typeface="Arial" panose="020B0604020202020204" pitchFamily="34" charset="0"/>
                <a:cs typeface="Arial" panose="020B0604020202020204" pitchFamily="34" charset="0"/>
              </a:rPr>
              <a:t>could,</a:t>
            </a:r>
            <a:r>
              <a:rPr lang="zh-CN" altLang="en-US" sz="1600" dirty="0">
                <a:solidFill>
                  <a:schemeClr val="bg2"/>
                </a:solidFill>
                <a:latin typeface="Arial" panose="020B0604020202020204" pitchFamily="34" charset="0"/>
                <a:cs typeface="Arial" panose="020B0604020202020204" pitchFamily="34" charset="0"/>
              </a:rPr>
              <a:t> </a:t>
            </a:r>
            <a:r>
              <a:rPr lang="en-US" altLang="zh-CN" sz="1600" dirty="0">
                <a:solidFill>
                  <a:schemeClr val="bg2"/>
                </a:solidFill>
                <a:latin typeface="Arial" panose="020B0604020202020204" pitchFamily="34" charset="0"/>
                <a:cs typeface="Arial" panose="020B0604020202020204" pitchFamily="34" charset="0"/>
              </a:rPr>
              <a:t>b</a:t>
            </a:r>
            <a:r>
              <a:rPr lang="en-US" sz="1600" dirty="0">
                <a:solidFill>
                  <a:schemeClr val="bg2"/>
                </a:solidFill>
                <a:latin typeface="Arial" panose="020B0604020202020204" pitchFamily="34" charset="0"/>
                <a:cs typeface="Arial" panose="020B0604020202020204" pitchFamily="34" charset="0"/>
              </a:rPr>
              <a:t>ut</a:t>
            </a:r>
            <a:r>
              <a:rPr lang="zh-CN" altLang="en-US" sz="1600" dirty="0">
                <a:solidFill>
                  <a:schemeClr val="bg2"/>
                </a:solidFill>
                <a:latin typeface="Arial" panose="020B0604020202020204" pitchFamily="34" charset="0"/>
                <a:cs typeface="Arial" panose="020B0604020202020204" pitchFamily="34" charset="0"/>
              </a:rPr>
              <a:t> </a:t>
            </a:r>
            <a:r>
              <a:rPr lang="en-US" altLang="zh-CN" sz="1600" dirty="0">
                <a:solidFill>
                  <a:schemeClr val="bg2"/>
                </a:solidFill>
                <a:latin typeface="Arial" panose="020B0604020202020204" pitchFamily="34" charset="0"/>
                <a:cs typeface="Arial" panose="020B0604020202020204" pitchFamily="34" charset="0"/>
              </a:rPr>
              <a:t>did</a:t>
            </a:r>
            <a:r>
              <a:rPr lang="en-US" sz="1600" dirty="0">
                <a:solidFill>
                  <a:schemeClr val="bg2"/>
                </a:solidFill>
                <a:latin typeface="Arial" panose="020B0604020202020204" pitchFamily="34" charset="0"/>
                <a:cs typeface="Arial" panose="020B0604020202020204" pitchFamily="34" charset="0"/>
              </a:rPr>
              <a:t> they want to? </a:t>
            </a:r>
          </a:p>
        </p:txBody>
      </p:sp>
    </p:spTree>
    <p:extLst>
      <p:ext uri="{BB962C8B-B14F-4D97-AF65-F5344CB8AC3E}">
        <p14:creationId xmlns:p14="http://schemas.microsoft.com/office/powerpoint/2010/main" val="172712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E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imeline&#10;&#10;Description automatically generated">
            <a:extLst>
              <a:ext uri="{FF2B5EF4-FFF2-40B4-BE49-F238E27FC236}">
                <a16:creationId xmlns:a16="http://schemas.microsoft.com/office/drawing/2014/main" id="{E2414263-1F8C-F44B-BFB5-E559FCF5F884}"/>
              </a:ext>
            </a:extLst>
          </p:cNvPr>
          <p:cNvPicPr/>
          <p:nvPr/>
        </p:nvPicPr>
        <p:blipFill>
          <a:blip r:embed="rId2"/>
          <a:stretch>
            <a:fillRect/>
          </a:stretch>
        </p:blipFill>
        <p:spPr>
          <a:xfrm>
            <a:off x="999331" y="2410474"/>
            <a:ext cx="5714736" cy="3933279"/>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5D840EA-72C8-4341-8ED9-CCA823E99F2E}"/>
              </a:ext>
            </a:extLst>
          </p:cNvPr>
          <p:cNvSpPr/>
          <p:nvPr/>
        </p:nvSpPr>
        <p:spPr>
          <a:xfrm>
            <a:off x="316150" y="6198851"/>
            <a:ext cx="7010399" cy="404406"/>
          </a:xfrm>
          <a:prstGeom prst="rect">
            <a:avLst/>
          </a:prstGeom>
        </p:spPr>
        <p:txBody>
          <a:bodyPr wrap="square">
            <a:spAutoFit/>
          </a:bodyPr>
          <a:lstStyle/>
          <a:p>
            <a:pPr algn="ctr">
              <a:lnSpc>
                <a:spcPct val="200000"/>
              </a:lnSpc>
            </a:pPr>
            <a:r>
              <a:rPr lang="en-US" sz="1200" b="1" dirty="0">
                <a:solidFill>
                  <a:schemeClr val="bg2"/>
                </a:solidFill>
                <a:latin typeface="Arial" panose="020B0604020202020204" pitchFamily="34" charset="0"/>
                <a:ea typeface="Times New Roman" panose="02020603050405020304" pitchFamily="18" charset="0"/>
                <a:cs typeface="Arial" panose="020B0604020202020204" pitchFamily="34" charset="0"/>
              </a:rPr>
              <a:t>Figure </a:t>
            </a:r>
            <a:r>
              <a:rPr lang="en-US" altLang="zh-CN" sz="1200" b="1" dirty="0">
                <a:solidFill>
                  <a:schemeClr val="bg2"/>
                </a:solidFill>
                <a:latin typeface="Arial" panose="020B0604020202020204" pitchFamily="34" charset="0"/>
                <a:ea typeface="Times New Roman" panose="02020603050405020304" pitchFamily="18" charset="0"/>
                <a:cs typeface="Arial" panose="020B0604020202020204" pitchFamily="34" charset="0"/>
              </a:rPr>
              <a:t>2</a:t>
            </a:r>
            <a:r>
              <a:rPr lang="en-US" sz="1200" i="1" dirty="0">
                <a:solidFill>
                  <a:schemeClr val="bg2"/>
                </a:solidFill>
                <a:latin typeface="Arial" panose="020B0604020202020204" pitchFamily="34" charset="0"/>
                <a:ea typeface="Times New Roman" panose="02020603050405020304" pitchFamily="18" charset="0"/>
                <a:cs typeface="Arial" panose="020B0604020202020204" pitchFamily="34" charset="0"/>
              </a:rPr>
              <a:t> The Change of Democrats’ and Republicans’ Moral Load in Each Dimension Over Years.</a:t>
            </a:r>
            <a:endParaRPr lang="en-US" sz="1200" dirty="0">
              <a:solidFill>
                <a:schemeClr val="bg2"/>
              </a:solidFill>
              <a:latin typeface="Arial" panose="020B0604020202020204" pitchFamily="34" charset="0"/>
              <a:ea typeface="Times New Roman" panose="02020603050405020304" pitchFamily="18" charset="0"/>
              <a:cs typeface="Arial" panose="020B0604020202020204" pitchFamily="34" charset="0"/>
            </a:endParaRPr>
          </a:p>
        </p:txBody>
      </p:sp>
      <p:sp>
        <p:nvSpPr>
          <p:cNvPr id="20" name="Title 1">
            <a:extLst>
              <a:ext uri="{FF2B5EF4-FFF2-40B4-BE49-F238E27FC236}">
                <a16:creationId xmlns:a16="http://schemas.microsoft.com/office/drawing/2014/main" id="{180AFDF9-87A1-314A-98F0-1F5DFFCCB44B}"/>
              </a:ext>
            </a:extLst>
          </p:cNvPr>
          <p:cNvSpPr txBox="1">
            <a:spLocks/>
          </p:cNvSpPr>
          <p:nvPr/>
        </p:nvSpPr>
        <p:spPr>
          <a:xfrm>
            <a:off x="524256" y="516804"/>
            <a:ext cx="6594189" cy="1625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chemeClr val="tx1"/>
                </a:solidFill>
                <a:latin typeface="Arial Black" panose="020B0604020202020204" pitchFamily="34" charset="0"/>
                <a:ea typeface="+mj-ea"/>
                <a:cs typeface="Arial Black" panose="020B0604020202020204" pitchFamily="34" charset="0"/>
              </a:defRPr>
            </a:lvl1pPr>
          </a:lstStyle>
          <a:p>
            <a:pPr>
              <a:lnSpc>
                <a:spcPct val="100000"/>
              </a:lnSpc>
            </a:pPr>
            <a:r>
              <a:rPr lang="en-US" altLang="zh-CN" sz="2000" dirty="0">
                <a:solidFill>
                  <a:schemeClr val="bg2"/>
                </a:solidFill>
                <a:latin typeface="Arial" panose="020B0604020202020204" pitchFamily="34" charset="0"/>
                <a:cs typeface="Arial" panose="020B0604020202020204" pitchFamily="34" charset="0"/>
              </a:rPr>
              <a:t>We</a:t>
            </a:r>
            <a:r>
              <a:rPr lang="zh-CN" altLang="en-US" sz="2000" dirty="0">
                <a:solidFill>
                  <a:schemeClr val="bg2"/>
                </a:solidFill>
                <a:latin typeface="Arial" panose="020B0604020202020204" pitchFamily="34" charset="0"/>
                <a:cs typeface="Arial" panose="020B0604020202020204" pitchFamily="34" charset="0"/>
              </a:rPr>
              <a:t> </a:t>
            </a:r>
            <a:r>
              <a:rPr lang="en-US" altLang="zh-CN" sz="2000" dirty="0">
                <a:solidFill>
                  <a:schemeClr val="bg2"/>
                </a:solidFill>
                <a:latin typeface="Arial" panose="020B0604020202020204" pitchFamily="34" charset="0"/>
                <a:cs typeface="Arial" panose="020B0604020202020204" pitchFamily="34" charset="0"/>
              </a:rPr>
              <a:t>found</a:t>
            </a:r>
            <a:br>
              <a:rPr lang="en-US" altLang="zh-CN" sz="1400" b="0" dirty="0">
                <a:solidFill>
                  <a:schemeClr val="bg2"/>
                </a:solidFill>
                <a:latin typeface="Arial" panose="020B0604020202020204" pitchFamily="34" charset="0"/>
                <a:cs typeface="Arial" panose="020B0604020202020204" pitchFamily="34" charset="0"/>
              </a:rPr>
            </a:br>
            <a:r>
              <a:rPr lang="en-US" sz="1400" b="0" dirty="0">
                <a:solidFill>
                  <a:schemeClr val="bg2"/>
                </a:solidFill>
                <a:latin typeface="Arial" panose="020B0604020202020204" pitchFamily="34" charset="0"/>
                <a:cs typeface="Arial" panose="020B0604020202020204" pitchFamily="34" charset="0"/>
              </a:rPr>
              <a:t>the moral divergence between Democrat and Republican candidates has been increasingly widened after 1980, indicating the acceleration of mediatization after the full launch of mediatization around 1980</a:t>
            </a:r>
            <a:r>
              <a:rPr lang="en-US" altLang="zh-CN" sz="1400" b="0" dirty="0">
                <a:solidFill>
                  <a:schemeClr val="bg2"/>
                </a:solidFill>
                <a:latin typeface="Arial" panose="020B0604020202020204" pitchFamily="34" charset="0"/>
                <a:cs typeface="Arial" panose="020B0604020202020204" pitchFamily="34" charset="0"/>
              </a:rPr>
              <a:t>.</a:t>
            </a:r>
            <a:br>
              <a:rPr lang="en-US" altLang="zh-CN" sz="1400" dirty="0">
                <a:solidFill>
                  <a:schemeClr val="bg2"/>
                </a:solidFill>
                <a:latin typeface="Arial" panose="020B0604020202020204" pitchFamily="34" charset="0"/>
                <a:cs typeface="Arial" panose="020B0604020202020204" pitchFamily="34" charset="0"/>
              </a:rPr>
            </a:br>
            <a:endParaRPr lang="en-US" sz="1400" dirty="0">
              <a:solidFill>
                <a:schemeClr val="bg2"/>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8BF0EB84-5FC7-FC47-B705-A2D4616434C0}"/>
              </a:ext>
            </a:extLst>
          </p:cNvPr>
          <p:cNvSpPr/>
          <p:nvPr/>
        </p:nvSpPr>
        <p:spPr>
          <a:xfrm>
            <a:off x="7773854" y="1024114"/>
            <a:ext cx="3893890" cy="5099922"/>
          </a:xfrm>
          <a:prstGeom prst="rect">
            <a:avLst/>
          </a:prstGeom>
        </p:spPr>
        <p:txBody>
          <a:bodyPr wrap="square">
            <a:spAutoFit/>
          </a:bodyPr>
          <a:lstStyle/>
          <a:p>
            <a:pPr>
              <a:spcAft>
                <a:spcPts val="600"/>
              </a:spcAft>
            </a:pPr>
            <a:r>
              <a:rPr lang="en-US" sz="2400" b="1" dirty="0">
                <a:solidFill>
                  <a:schemeClr val="bg2"/>
                </a:solidFill>
                <a:latin typeface="Arial" panose="020B0604020202020204" pitchFamily="34" charset="0"/>
                <a:cs typeface="Arial" panose="020B0604020202020204" pitchFamily="34" charset="0"/>
              </a:rPr>
              <a:t>We</a:t>
            </a:r>
            <a:r>
              <a:rPr lang="zh-CN" altLang="en-US" sz="2400" b="1" dirty="0">
                <a:solidFill>
                  <a:schemeClr val="bg2"/>
                </a:solidFill>
                <a:latin typeface="Arial" panose="020B0604020202020204" pitchFamily="34" charset="0"/>
                <a:cs typeface="Arial" panose="020B0604020202020204" pitchFamily="34" charset="0"/>
              </a:rPr>
              <a:t> </a:t>
            </a:r>
            <a:r>
              <a:rPr lang="en-US" altLang="zh-CN" sz="2400" b="1" dirty="0">
                <a:solidFill>
                  <a:schemeClr val="bg2"/>
                </a:solidFill>
                <a:latin typeface="Arial" panose="020B0604020202020204" pitchFamily="34" charset="0"/>
                <a:cs typeface="Arial" panose="020B0604020202020204" pitchFamily="34" charset="0"/>
              </a:rPr>
              <a:t>conclude</a:t>
            </a:r>
          </a:p>
          <a:p>
            <a:pPr>
              <a:lnSpc>
                <a:spcPct val="150000"/>
              </a:lnSpc>
            </a:pPr>
            <a:r>
              <a:rPr lang="en-US" sz="1400" dirty="0">
                <a:solidFill>
                  <a:schemeClr val="bg2"/>
                </a:solidFill>
                <a:latin typeface="Arial" panose="020B0604020202020204" pitchFamily="34" charset="0"/>
                <a:cs typeface="Arial" panose="020B0604020202020204" pitchFamily="34" charset="0"/>
              </a:rPr>
              <a:t>presidential debaters may respond to moral concerns by elaborating his own moral concerns to build his own image rather than developing real issue discussion, exploring solutions, and finding a way for collaboration with each other.</a:t>
            </a:r>
          </a:p>
          <a:p>
            <a:pPr>
              <a:lnSpc>
                <a:spcPct val="150000"/>
              </a:lnSpc>
              <a:spcAft>
                <a:spcPts val="600"/>
              </a:spcAft>
            </a:pPr>
            <a:endParaRPr lang="en-US" sz="1400" dirty="0">
              <a:solidFill>
                <a:schemeClr val="bg2"/>
              </a:solidFill>
              <a:latin typeface="Arial" panose="020B0604020202020204" pitchFamily="34" charset="0"/>
              <a:cs typeface="Arial" panose="020B0604020202020204" pitchFamily="34" charset="0"/>
            </a:endParaRPr>
          </a:p>
          <a:p>
            <a:pPr>
              <a:lnSpc>
                <a:spcPct val="150000"/>
              </a:lnSpc>
              <a:spcAft>
                <a:spcPts val="600"/>
              </a:spcAft>
            </a:pPr>
            <a:r>
              <a:rPr lang="en-US" sz="1400" dirty="0">
                <a:solidFill>
                  <a:schemeClr val="bg2"/>
                </a:solidFill>
                <a:latin typeface="Arial" panose="020B0604020202020204" pitchFamily="34" charset="0"/>
                <a:cs typeface="Arial" panose="020B0604020202020204" pitchFamily="34" charset="0"/>
              </a:rPr>
              <a:t>It implies that political actors would outweigh media logic over political bargaining logic by prioritizing their own issue-stances and moral reasoning – personalization – in certain circumstances such as presidential debate, which could cause both positive and negative effects on democracy. </a:t>
            </a:r>
          </a:p>
        </p:txBody>
      </p:sp>
    </p:spTree>
    <p:extLst>
      <p:ext uri="{BB962C8B-B14F-4D97-AF65-F5344CB8AC3E}">
        <p14:creationId xmlns:p14="http://schemas.microsoft.com/office/powerpoint/2010/main" val="429286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7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scatter chart&#10;&#10;Description automatically generated">
            <a:extLst>
              <a:ext uri="{FF2B5EF4-FFF2-40B4-BE49-F238E27FC236}">
                <a16:creationId xmlns:a16="http://schemas.microsoft.com/office/drawing/2014/main" id="{186A4118-C23B-4848-83D7-5E407B79C7A9}"/>
              </a:ext>
            </a:extLst>
          </p:cNvPr>
          <p:cNvPicPr/>
          <p:nvPr/>
        </p:nvPicPr>
        <p:blipFill>
          <a:blip r:embed="rId2"/>
          <a:stretch>
            <a:fillRect/>
          </a:stretch>
        </p:blipFill>
        <p:spPr>
          <a:xfrm>
            <a:off x="903754" y="2660287"/>
            <a:ext cx="5905889" cy="3646887"/>
          </a:xfrm>
          <a:prstGeom prst="rect">
            <a:avLst/>
          </a:prstGeom>
        </p:spPr>
      </p:pic>
      <p:sp>
        <p:nvSpPr>
          <p:cNvPr id="29" name="Rectangle 2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5D840EA-72C8-4341-8ED9-CCA823E99F2E}"/>
              </a:ext>
            </a:extLst>
          </p:cNvPr>
          <p:cNvSpPr/>
          <p:nvPr/>
        </p:nvSpPr>
        <p:spPr>
          <a:xfrm>
            <a:off x="903754" y="6307174"/>
            <a:ext cx="5905889" cy="364688"/>
          </a:xfrm>
          <a:prstGeom prst="rect">
            <a:avLst/>
          </a:prstGeom>
          <a:solidFill>
            <a:srgbClr val="000000">
              <a:alpha val="50000"/>
            </a:srgbClr>
          </a:solidFill>
          <a:ln>
            <a:noFill/>
          </a:ln>
        </p:spPr>
        <p:txBody>
          <a:bodyPr wrap="square">
            <a:noAutofit/>
          </a:bodyPr>
          <a:lstStyle/>
          <a:p>
            <a:pPr>
              <a:lnSpc>
                <a:spcPct val="200000"/>
              </a:lnSpc>
              <a:spcAft>
                <a:spcPts val="600"/>
              </a:spcAft>
            </a:pPr>
            <a:r>
              <a:rPr lang="en-US" sz="1200" b="1" dirty="0">
                <a:solidFill>
                  <a:srgbClr val="FFFFFF"/>
                </a:solidFill>
              </a:rPr>
              <a:t>Figure </a:t>
            </a:r>
            <a:r>
              <a:rPr lang="en-US" altLang="zh-CN" sz="1200" b="1" dirty="0">
                <a:solidFill>
                  <a:srgbClr val="FFFFFF"/>
                </a:solidFill>
              </a:rPr>
              <a:t>3</a:t>
            </a:r>
            <a:r>
              <a:rPr lang="en-US" sz="1200" i="1" dirty="0">
                <a:solidFill>
                  <a:srgbClr val="FFFFFF"/>
                </a:solidFill>
              </a:rPr>
              <a:t> The Change of Total Moral Load Difference Over Years.</a:t>
            </a:r>
            <a:endParaRPr lang="en-US" sz="1200" dirty="0">
              <a:solidFill>
                <a:srgbClr val="FFFFFF"/>
              </a:solidFill>
            </a:endParaRPr>
          </a:p>
          <a:p>
            <a:pPr>
              <a:lnSpc>
                <a:spcPct val="200000"/>
              </a:lnSpc>
              <a:spcAft>
                <a:spcPts val="600"/>
              </a:spcAft>
            </a:pPr>
            <a:endParaRPr lang="en-US" sz="1200" dirty="0">
              <a:solidFill>
                <a:srgbClr val="FFFFFF"/>
              </a:solidFill>
            </a:endParaRPr>
          </a:p>
        </p:txBody>
      </p:sp>
      <p:sp>
        <p:nvSpPr>
          <p:cNvPr id="17" name="Title 1">
            <a:extLst>
              <a:ext uri="{FF2B5EF4-FFF2-40B4-BE49-F238E27FC236}">
                <a16:creationId xmlns:a16="http://schemas.microsoft.com/office/drawing/2014/main" id="{E831DE87-1499-1344-B807-E0BE283BB9D6}"/>
              </a:ext>
            </a:extLst>
          </p:cNvPr>
          <p:cNvSpPr txBox="1">
            <a:spLocks/>
          </p:cNvSpPr>
          <p:nvPr/>
        </p:nvSpPr>
        <p:spPr>
          <a:xfrm>
            <a:off x="524256" y="516804"/>
            <a:ext cx="6594189" cy="1625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chemeClr val="tx1"/>
                </a:solidFill>
                <a:latin typeface="Arial Black" panose="020B0604020202020204" pitchFamily="34" charset="0"/>
                <a:ea typeface="+mj-ea"/>
                <a:cs typeface="Arial Black" panose="020B0604020202020204" pitchFamily="34" charset="0"/>
              </a:defRPr>
            </a:lvl1pPr>
          </a:lstStyle>
          <a:p>
            <a:pPr>
              <a:lnSpc>
                <a:spcPct val="100000"/>
              </a:lnSpc>
            </a:pPr>
            <a:r>
              <a:rPr lang="en-US" altLang="zh-CN" sz="2000" dirty="0">
                <a:solidFill>
                  <a:schemeClr val="bg2"/>
                </a:solidFill>
                <a:latin typeface="Arial" panose="020B0604020202020204" pitchFamily="34" charset="0"/>
                <a:cs typeface="Arial" panose="020B0604020202020204" pitchFamily="34" charset="0"/>
              </a:rPr>
              <a:t>We</a:t>
            </a:r>
            <a:r>
              <a:rPr lang="zh-CN" altLang="en-US" sz="2000" dirty="0">
                <a:solidFill>
                  <a:schemeClr val="bg2"/>
                </a:solidFill>
                <a:latin typeface="Arial" panose="020B0604020202020204" pitchFamily="34" charset="0"/>
                <a:cs typeface="Arial" panose="020B0604020202020204" pitchFamily="34" charset="0"/>
              </a:rPr>
              <a:t> </a:t>
            </a:r>
            <a:r>
              <a:rPr lang="en-US" altLang="zh-CN" sz="2000" dirty="0">
                <a:solidFill>
                  <a:schemeClr val="bg2"/>
                </a:solidFill>
                <a:latin typeface="Arial" panose="020B0604020202020204" pitchFamily="34" charset="0"/>
                <a:cs typeface="Arial" panose="020B0604020202020204" pitchFamily="34" charset="0"/>
              </a:rPr>
              <a:t>found</a:t>
            </a:r>
          </a:p>
          <a:p>
            <a:pPr>
              <a:lnSpc>
                <a:spcPct val="100000"/>
              </a:lnSpc>
            </a:pPr>
            <a:br>
              <a:rPr lang="en-US" altLang="zh-CN" sz="1400" b="0" dirty="0">
                <a:solidFill>
                  <a:schemeClr val="bg2"/>
                </a:solidFill>
                <a:latin typeface="Arial" panose="020B0604020202020204" pitchFamily="34" charset="0"/>
                <a:cs typeface="Arial" panose="020B0604020202020204" pitchFamily="34" charset="0"/>
              </a:rPr>
            </a:br>
            <a:r>
              <a:rPr lang="en-US" sz="1400" dirty="0">
                <a:solidFill>
                  <a:schemeClr val="bg2"/>
                </a:solidFill>
                <a:latin typeface="Arial" panose="020B0604020202020204" pitchFamily="34" charset="0"/>
                <a:cs typeface="Arial" panose="020B0604020202020204" pitchFamily="34" charset="0"/>
              </a:rPr>
              <a:t>the first round of debate usually had the highest difference score</a:t>
            </a:r>
            <a:r>
              <a:rPr lang="en-US" altLang="zh-CN" sz="1400" dirty="0">
                <a:solidFill>
                  <a:schemeClr val="bg2"/>
                </a:solidFill>
                <a:latin typeface="Arial" panose="020B0604020202020204" pitchFamily="34" charset="0"/>
                <a:cs typeface="Arial" panose="020B0604020202020204" pitchFamily="34" charset="0"/>
              </a:rPr>
              <a:t>.</a:t>
            </a:r>
            <a:r>
              <a:rPr lang="en-US" sz="1400" dirty="0">
                <a:solidFill>
                  <a:schemeClr val="bg2"/>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69160076-169E-FA4C-86AC-56B4BB1C75CD}"/>
              </a:ext>
            </a:extLst>
          </p:cNvPr>
          <p:cNvSpPr/>
          <p:nvPr/>
        </p:nvSpPr>
        <p:spPr>
          <a:xfrm>
            <a:off x="7773854" y="1024114"/>
            <a:ext cx="3893890" cy="3662541"/>
          </a:xfrm>
          <a:prstGeom prst="rect">
            <a:avLst/>
          </a:prstGeom>
        </p:spPr>
        <p:txBody>
          <a:bodyPr wrap="square">
            <a:spAutoFit/>
          </a:bodyPr>
          <a:lstStyle/>
          <a:p>
            <a:pPr>
              <a:spcAft>
                <a:spcPts val="600"/>
              </a:spcAft>
            </a:pPr>
            <a:r>
              <a:rPr lang="en-US" sz="2400" b="1" dirty="0">
                <a:solidFill>
                  <a:schemeClr val="bg2"/>
                </a:solidFill>
                <a:latin typeface="Arial" panose="020B0604020202020204" pitchFamily="34" charset="0"/>
                <a:cs typeface="Arial" panose="020B0604020202020204" pitchFamily="34" charset="0"/>
              </a:rPr>
              <a:t>We</a:t>
            </a:r>
            <a:r>
              <a:rPr lang="zh-CN" altLang="en-US" sz="2400" b="1" dirty="0">
                <a:solidFill>
                  <a:schemeClr val="bg2"/>
                </a:solidFill>
                <a:latin typeface="Arial" panose="020B0604020202020204" pitchFamily="34" charset="0"/>
                <a:cs typeface="Arial" panose="020B0604020202020204" pitchFamily="34" charset="0"/>
              </a:rPr>
              <a:t> </a:t>
            </a:r>
            <a:r>
              <a:rPr lang="en-US" altLang="zh-CN" sz="2400" b="1" dirty="0">
                <a:solidFill>
                  <a:schemeClr val="bg2"/>
                </a:solidFill>
                <a:latin typeface="Arial" panose="020B0604020202020204" pitchFamily="34" charset="0"/>
                <a:cs typeface="Arial" panose="020B0604020202020204" pitchFamily="34" charset="0"/>
              </a:rPr>
              <a:t>conclude</a:t>
            </a:r>
          </a:p>
          <a:p>
            <a:pPr>
              <a:lnSpc>
                <a:spcPct val="150000"/>
              </a:lnSpc>
            </a:pPr>
            <a:r>
              <a:rPr lang="en-US" sz="1400" dirty="0">
                <a:solidFill>
                  <a:schemeClr val="bg2"/>
                </a:solidFill>
                <a:latin typeface="Arial" panose="020B0604020202020204" pitchFamily="34" charset="0"/>
                <a:cs typeface="Arial" panose="020B0604020202020204" pitchFamily="34" charset="0"/>
              </a:rPr>
              <a:t>Although mediatization in politics is inevitable as a long-term social change process, it is situational</a:t>
            </a:r>
            <a:r>
              <a:rPr lang="en-US" altLang="zh-CN" sz="1400" dirty="0">
                <a:solidFill>
                  <a:schemeClr val="bg2"/>
                </a:solidFill>
                <a:latin typeface="Arial" panose="020B0604020202020204" pitchFamily="34" charset="0"/>
                <a:cs typeface="Arial" panose="020B0604020202020204" pitchFamily="34" charset="0"/>
              </a:rPr>
              <a:t>.</a:t>
            </a:r>
            <a:r>
              <a:rPr lang="zh-CN" altLang="en-US" sz="1400" dirty="0">
                <a:solidFill>
                  <a:schemeClr val="bg2"/>
                </a:solidFill>
                <a:latin typeface="Arial" panose="020B0604020202020204" pitchFamily="34" charset="0"/>
                <a:cs typeface="Arial" panose="020B0604020202020204" pitchFamily="34" charset="0"/>
              </a:rPr>
              <a:t> </a:t>
            </a:r>
            <a:r>
              <a:rPr lang="en-US" sz="1400" dirty="0">
                <a:solidFill>
                  <a:schemeClr val="bg2"/>
                </a:solidFill>
                <a:latin typeface="Arial" panose="020B0604020202020204" pitchFamily="34" charset="0"/>
                <a:cs typeface="Arial" panose="020B0604020202020204" pitchFamily="34" charset="0"/>
              </a:rPr>
              <a:t>That is, the degree of mediatization in politics varies according to different context and situations. </a:t>
            </a:r>
            <a:r>
              <a:rPr lang="en-US" altLang="zh-CN" sz="1400" dirty="0">
                <a:solidFill>
                  <a:schemeClr val="bg2"/>
                </a:solidFill>
                <a:latin typeface="Arial" panose="020B0604020202020204" pitchFamily="34" charset="0"/>
                <a:cs typeface="Arial" panose="020B0604020202020204" pitchFamily="34" charset="0"/>
              </a:rPr>
              <a:t>P</a:t>
            </a:r>
            <a:r>
              <a:rPr lang="en-US" sz="1400" dirty="0">
                <a:solidFill>
                  <a:schemeClr val="bg2"/>
                </a:solidFill>
                <a:latin typeface="Arial" panose="020B0604020202020204" pitchFamily="34" charset="0"/>
                <a:cs typeface="Arial" panose="020B0604020202020204" pitchFamily="34" charset="0"/>
              </a:rPr>
              <a:t>residential candidates chose to abide to more media logic in the first debate</a:t>
            </a:r>
            <a:r>
              <a:rPr lang="en-US" altLang="zh-CN" sz="1400" dirty="0">
                <a:solidFill>
                  <a:schemeClr val="bg2"/>
                </a:solidFill>
                <a:latin typeface="Arial" panose="020B0604020202020204" pitchFamily="34" charset="0"/>
                <a:cs typeface="Arial" panose="020B0604020202020204" pitchFamily="34" charset="0"/>
              </a:rPr>
              <a:t>,</a:t>
            </a:r>
            <a:r>
              <a:rPr lang="zh-CN" altLang="en-US" sz="1400" dirty="0">
                <a:solidFill>
                  <a:schemeClr val="bg2"/>
                </a:solidFill>
                <a:latin typeface="Arial" panose="020B0604020202020204" pitchFamily="34" charset="0"/>
                <a:cs typeface="Arial" panose="020B0604020202020204" pitchFamily="34" charset="0"/>
              </a:rPr>
              <a:t> </a:t>
            </a:r>
            <a:r>
              <a:rPr lang="en-US" altLang="zh-CN" sz="1400" dirty="0">
                <a:solidFill>
                  <a:schemeClr val="bg2"/>
                </a:solidFill>
                <a:latin typeface="Arial" panose="020B0604020202020204" pitchFamily="34" charset="0"/>
                <a:cs typeface="Arial" panose="020B0604020202020204" pitchFamily="34" charset="0"/>
              </a:rPr>
              <a:t>because</a:t>
            </a:r>
            <a:r>
              <a:rPr lang="zh-CN" altLang="en-US" sz="1400" dirty="0">
                <a:solidFill>
                  <a:schemeClr val="bg2"/>
                </a:solidFill>
                <a:latin typeface="Arial" panose="020B0604020202020204" pitchFamily="34" charset="0"/>
                <a:cs typeface="Arial" panose="020B0604020202020204" pitchFamily="34" charset="0"/>
              </a:rPr>
              <a:t> </a:t>
            </a:r>
            <a:r>
              <a:rPr lang="en-US" altLang="zh-CN" sz="1400" dirty="0">
                <a:solidFill>
                  <a:schemeClr val="bg2"/>
                </a:solidFill>
                <a:latin typeface="Arial" panose="020B0604020202020204" pitchFamily="34" charset="0"/>
                <a:cs typeface="Arial" panose="020B0604020202020204" pitchFamily="34" charset="0"/>
              </a:rPr>
              <a:t>t</a:t>
            </a:r>
            <a:r>
              <a:rPr lang="en-US" sz="1400" dirty="0">
                <a:solidFill>
                  <a:schemeClr val="bg2"/>
                </a:solidFill>
                <a:latin typeface="Arial" panose="020B0604020202020204" pitchFamily="34" charset="0"/>
                <a:cs typeface="Arial" panose="020B0604020202020204" pitchFamily="34" charset="0"/>
              </a:rPr>
              <a:t>he first debate is more important than its following debates because it usually attracts the highest viewership. </a:t>
            </a:r>
          </a:p>
          <a:p>
            <a:endParaRPr lang="en-US" sz="14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070779"/>
      </p:ext>
    </p:extLst>
  </p:cSld>
  <p:clrMapOvr>
    <a:masterClrMapping/>
  </p:clrMapOvr>
</p:sld>
</file>

<file path=ppt/theme/theme1.xml><?xml version="1.0" encoding="utf-8"?>
<a:theme xmlns:a="http://schemas.openxmlformats.org/drawingml/2006/main" name="Office Theme">
  <a:themeElements>
    <a:clrScheme name="Mizzou Theme">
      <a:dk1>
        <a:srgbClr val="000000"/>
      </a:dk1>
      <a:lt1>
        <a:srgbClr val="000000"/>
      </a:lt1>
      <a:dk2>
        <a:srgbClr val="FEFFFF"/>
      </a:dk2>
      <a:lt2>
        <a:srgbClr val="FEFFFF"/>
      </a:lt2>
      <a:accent1>
        <a:srgbClr val="F4CF4B"/>
      </a:accent1>
      <a:accent2>
        <a:srgbClr val="900000"/>
      </a:accent2>
      <a:accent3>
        <a:srgbClr val="BD5B2B"/>
      </a:accent3>
      <a:accent4>
        <a:srgbClr val="69901D"/>
      </a:accent4>
      <a:accent5>
        <a:srgbClr val="1C5E90"/>
      </a:accent5>
      <a:accent6>
        <a:srgbClr val="8F8883"/>
      </a:accent6>
      <a:hlink>
        <a:srgbClr val="AB1500"/>
      </a:hlink>
      <a:folHlink>
        <a:srgbClr val="1C5E9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izzou Theme">
      <a:dk1>
        <a:srgbClr val="000000"/>
      </a:dk1>
      <a:lt1>
        <a:srgbClr val="000000"/>
      </a:lt1>
      <a:dk2>
        <a:srgbClr val="FEFFFF"/>
      </a:dk2>
      <a:lt2>
        <a:srgbClr val="FEFFFF"/>
      </a:lt2>
      <a:accent1>
        <a:srgbClr val="F4CF4B"/>
      </a:accent1>
      <a:accent2>
        <a:srgbClr val="900000"/>
      </a:accent2>
      <a:accent3>
        <a:srgbClr val="BD5B2B"/>
      </a:accent3>
      <a:accent4>
        <a:srgbClr val="69901D"/>
      </a:accent4>
      <a:accent5>
        <a:srgbClr val="1C5E90"/>
      </a:accent5>
      <a:accent6>
        <a:srgbClr val="8F8883"/>
      </a:accent6>
      <a:hlink>
        <a:srgbClr val="AB1500"/>
      </a:hlink>
      <a:folHlink>
        <a:srgbClr val="1C5E9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833</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American Typewriter</vt:lpstr>
      <vt:lpstr>Apple Chancery</vt:lpstr>
      <vt:lpstr>Arial</vt:lpstr>
      <vt:lpstr>Arial Black</vt:lpstr>
      <vt:lpstr>Calibri</vt:lpstr>
      <vt:lpstr>Calibri Light</vt:lpstr>
      <vt:lpstr>Office Theme</vt:lpstr>
      <vt:lpstr>1_Office Theme</vt:lpstr>
      <vt:lpstr>Custom Design</vt:lpstr>
      <vt:lpstr>Talking Past Each Other Or To Each Other? Tracking Moral Divergence with DDR in Presidential Debates Over 60 Years </vt:lpstr>
      <vt:lpstr>Moral Foundation Theory (MFT)  posits that human-beings are innately equipped with 5 moral foundations. Each foundation produces fast, automatic gut-reactions of like and dislike, which in turn guide judgments of right and wrong.    People have different sensitivities of each moral foundation. Generally speaking,  liberals are more sensitive to care/harm, fairness/cheating but very obtuse to the other three, and conservatives have even sensitivity across all five moral foundations.</vt:lpstr>
      <vt:lpstr>PowerPoint Presentation</vt:lpstr>
      <vt:lpstr>Mediatization Theory  argues that media logic has been integrated into other social institutions such as politics, economy, culture, and so forth.  The process of political mediatization is summarized as “personalization”, which entails that building personal image has become politicians’ top priority. </vt:lpstr>
      <vt:lpstr>PowerPoint Presentation</vt:lpstr>
      <vt:lpstr>Method</vt:lpstr>
      <vt:lpstr>We found positive correlation among the moral strengths of each moral foundation in each candidate’s speech in every presidential debate. Almost every Democrat presidential candidate’s speech in the debates carried more moral strength than their Republican rivals across all five moral foundations.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Past Each Other Or To Each Other? Tracking Moral Foundation Divergence in Presidential Debates Over 50 Years</dc:title>
  <dc:creator>Xu, Mengyao (MU-Student)</dc:creator>
  <cp:lastModifiedBy>mx3mt</cp:lastModifiedBy>
  <cp:revision>19</cp:revision>
  <dcterms:created xsi:type="dcterms:W3CDTF">2020-12-17T21:27:03Z</dcterms:created>
  <dcterms:modified xsi:type="dcterms:W3CDTF">2021-07-20T03:54:46Z</dcterms:modified>
</cp:coreProperties>
</file>