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2" r:id="rId3"/>
    <p:sldId id="293" r:id="rId4"/>
    <p:sldId id="286" r:id="rId5"/>
    <p:sldId id="264" r:id="rId6"/>
    <p:sldId id="271" r:id="rId7"/>
    <p:sldId id="301" r:id="rId8"/>
    <p:sldId id="294" r:id="rId9"/>
    <p:sldId id="302" r:id="rId10"/>
    <p:sldId id="303" r:id="rId11"/>
    <p:sldId id="304" r:id="rId12"/>
    <p:sldId id="295" r:id="rId13"/>
    <p:sldId id="305" r:id="rId14"/>
    <p:sldId id="306" r:id="rId15"/>
    <p:sldId id="307" r:id="rId16"/>
    <p:sldId id="296" r:id="rId17"/>
    <p:sldId id="308" r:id="rId18"/>
    <p:sldId id="298"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04" y="19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2021/12/7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115616" y="2056537"/>
            <a:ext cx="7128792" cy="523220"/>
          </a:xfrm>
          <a:prstGeom prst="rect">
            <a:avLst/>
          </a:prstGeom>
          <a:noFill/>
        </p:spPr>
        <p:txBody>
          <a:bodyPr wrap="square" rtlCol="0">
            <a:spAutoFit/>
          </a:bodyPr>
          <a:lstStyle/>
          <a:p>
            <a:pPr algn="dist"/>
            <a:r>
              <a:rPr lang="zh-CN" altLang="en-US" sz="2800" dirty="0">
                <a:ln w="6350">
                  <a:noFill/>
                </a:ln>
                <a:solidFill>
                  <a:schemeClr val="bg1">
                    <a:lumMod val="50000"/>
                  </a:schemeClr>
                </a:solidFill>
                <a:latin typeface="微软雅黑" pitchFamily="34" charset="-122"/>
                <a:ea typeface="微软雅黑" pitchFamily="34" charset="-122"/>
              </a:rPr>
              <a:t>自然类纪录片解说词配音的声学和呼吸研究</a:t>
            </a:r>
          </a:p>
        </p:txBody>
      </p:sp>
      <p:grpSp>
        <p:nvGrpSpPr>
          <p:cNvPr id="24" name="组合 23"/>
          <p:cNvGrpSpPr/>
          <p:nvPr/>
        </p:nvGrpSpPr>
        <p:grpSpPr>
          <a:xfrm>
            <a:off x="6228184" y="3691676"/>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6492768" y="3651870"/>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汇报人：孙静怡</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语料筛选</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a:extLst>
              <a:ext uri="{FF2B5EF4-FFF2-40B4-BE49-F238E27FC236}">
                <a16:creationId xmlns:a16="http://schemas.microsoft.com/office/drawing/2014/main" id="{B2080791-04AD-4539-BE20-EBA448FFE08C}"/>
              </a:ext>
            </a:extLst>
          </p:cNvPr>
          <p:cNvGrpSpPr/>
          <p:nvPr/>
        </p:nvGrpSpPr>
        <p:grpSpPr>
          <a:xfrm>
            <a:off x="656232" y="1059582"/>
            <a:ext cx="1319036" cy="1319036"/>
            <a:chOff x="1804920" y="2564122"/>
            <a:chExt cx="1319036" cy="1319036"/>
          </a:xfrm>
        </p:grpSpPr>
        <p:sp>
          <p:nvSpPr>
            <p:cNvPr id="34" name="十角星 13">
              <a:extLst>
                <a:ext uri="{FF2B5EF4-FFF2-40B4-BE49-F238E27FC236}">
                  <a16:creationId xmlns:a16="http://schemas.microsoft.com/office/drawing/2014/main" id="{E1CC2F30-D13E-4DDA-A8CA-B80569F38096}"/>
                </a:ext>
              </a:extLst>
            </p:cNvPr>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41" name="文本框 40">
              <a:extLst>
                <a:ext uri="{FF2B5EF4-FFF2-40B4-BE49-F238E27FC236}">
                  <a16:creationId xmlns:a16="http://schemas.microsoft.com/office/drawing/2014/main" id="{524E2C56-83A2-4E50-88DE-EA3F43B1D294}"/>
                </a:ext>
              </a:extLst>
            </p:cNvPr>
            <p:cNvSpPr txBox="1"/>
            <p:nvPr/>
          </p:nvSpPr>
          <p:spPr>
            <a:xfrm>
              <a:off x="1819878" y="2761975"/>
              <a:ext cx="1304078" cy="646331"/>
            </a:xfrm>
            <a:prstGeom prst="rect">
              <a:avLst/>
            </a:prstGeom>
            <a:noFill/>
          </p:spPr>
          <p:txBody>
            <a:bodyPr wrap="square" rtlCol="0">
              <a:spAutoFit/>
            </a:bodyPr>
            <a:lstStyle/>
            <a:p>
              <a:pPr algn="ctr"/>
              <a:r>
                <a:rPr lang="en-US" altLang="zh-CN" dirty="0">
                  <a:latin typeface="华文细黑" panose="02010600040101010101" pitchFamily="2" charset="-122"/>
                  <a:ea typeface="华文细黑" panose="02010600040101010101" pitchFamily="2" charset="-122"/>
                  <a:cs typeface="Arial" pitchFamily="34" charset="0"/>
                </a:rPr>
                <a:t>01</a:t>
              </a:r>
            </a:p>
            <a:p>
              <a:pPr algn="ctr"/>
              <a:r>
                <a:rPr lang="zh-CN" altLang="en-US" dirty="0">
                  <a:latin typeface="华文细黑" panose="02010600040101010101" pitchFamily="2" charset="-122"/>
                  <a:ea typeface="华文细黑" panose="02010600040101010101" pitchFamily="2" charset="-122"/>
                  <a:cs typeface="Arial" pitchFamily="34" charset="0"/>
                </a:rPr>
                <a:t>初步筛选</a:t>
              </a:r>
              <a:endParaRPr lang="en-US" altLang="zh-CN" dirty="0">
                <a:latin typeface="华文细黑" panose="02010600040101010101" pitchFamily="2" charset="-122"/>
                <a:ea typeface="华文细黑" panose="02010600040101010101" pitchFamily="2" charset="-122"/>
                <a:cs typeface="Arial" pitchFamily="34" charset="0"/>
              </a:endParaRPr>
            </a:p>
          </p:txBody>
        </p:sp>
      </p:grpSp>
      <p:grpSp>
        <p:nvGrpSpPr>
          <p:cNvPr id="42" name="组合 41">
            <a:extLst>
              <a:ext uri="{FF2B5EF4-FFF2-40B4-BE49-F238E27FC236}">
                <a16:creationId xmlns:a16="http://schemas.microsoft.com/office/drawing/2014/main" id="{372EEBEE-AA83-4874-A2DB-698823B911A8}"/>
              </a:ext>
            </a:extLst>
          </p:cNvPr>
          <p:cNvGrpSpPr/>
          <p:nvPr/>
        </p:nvGrpSpPr>
        <p:grpSpPr>
          <a:xfrm>
            <a:off x="3707904" y="1110636"/>
            <a:ext cx="1319036" cy="1319036"/>
            <a:chOff x="1804920" y="2564122"/>
            <a:chExt cx="1319036" cy="1319036"/>
          </a:xfrm>
        </p:grpSpPr>
        <p:sp>
          <p:nvSpPr>
            <p:cNvPr id="43" name="十角星 26">
              <a:extLst>
                <a:ext uri="{FF2B5EF4-FFF2-40B4-BE49-F238E27FC236}">
                  <a16:creationId xmlns:a16="http://schemas.microsoft.com/office/drawing/2014/main" id="{2E1A8AC7-66E2-4538-9813-D90CDDBFA099}"/>
                </a:ext>
              </a:extLst>
            </p:cNvPr>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44" name="文本框 43">
              <a:extLst>
                <a:ext uri="{FF2B5EF4-FFF2-40B4-BE49-F238E27FC236}">
                  <a16:creationId xmlns:a16="http://schemas.microsoft.com/office/drawing/2014/main" id="{42EF18F7-1878-4714-958A-93D4095BB5E1}"/>
                </a:ext>
              </a:extLst>
            </p:cNvPr>
            <p:cNvSpPr txBox="1"/>
            <p:nvPr/>
          </p:nvSpPr>
          <p:spPr>
            <a:xfrm>
              <a:off x="1819878" y="2761975"/>
              <a:ext cx="1304078" cy="923330"/>
            </a:xfrm>
            <a:prstGeom prst="rect">
              <a:avLst/>
            </a:prstGeom>
            <a:noFill/>
          </p:spPr>
          <p:txBody>
            <a:bodyPr wrap="square" rtlCol="0">
              <a:spAutoFit/>
            </a:bodyPr>
            <a:lstStyle/>
            <a:p>
              <a:pPr algn="ctr"/>
              <a:r>
                <a:rPr lang="en-US" altLang="zh-CN" dirty="0">
                  <a:latin typeface="华文细黑" panose="02010600040101010101" pitchFamily="2" charset="-122"/>
                  <a:ea typeface="华文细黑" panose="02010600040101010101" pitchFamily="2" charset="-122"/>
                  <a:cs typeface="Arial" pitchFamily="34" charset="0"/>
                </a:rPr>
                <a:t>02</a:t>
              </a:r>
            </a:p>
            <a:p>
              <a:pPr algn="ctr"/>
              <a:r>
                <a:rPr lang="zh-CN" altLang="en-US" dirty="0">
                  <a:latin typeface="华文细黑" panose="02010600040101010101" pitchFamily="2" charset="-122"/>
                  <a:ea typeface="华文细黑" panose="02010600040101010101" pitchFamily="2" charset="-122"/>
                  <a:cs typeface="Arial" pitchFamily="34" charset="0"/>
                </a:rPr>
                <a:t>非母语者反向筛选</a:t>
              </a:r>
              <a:endParaRPr lang="en-US" altLang="zh-CN" dirty="0">
                <a:latin typeface="华文细黑" panose="02010600040101010101" pitchFamily="2" charset="-122"/>
                <a:ea typeface="华文细黑" panose="02010600040101010101" pitchFamily="2" charset="-122"/>
                <a:cs typeface="Arial" pitchFamily="34" charset="0"/>
              </a:endParaRPr>
            </a:p>
          </p:txBody>
        </p:sp>
      </p:grpSp>
      <p:grpSp>
        <p:nvGrpSpPr>
          <p:cNvPr id="45" name="组合 44">
            <a:extLst>
              <a:ext uri="{FF2B5EF4-FFF2-40B4-BE49-F238E27FC236}">
                <a16:creationId xmlns:a16="http://schemas.microsoft.com/office/drawing/2014/main" id="{4DBE7820-C096-4311-AAD7-A6D153C3F24C}"/>
              </a:ext>
            </a:extLst>
          </p:cNvPr>
          <p:cNvGrpSpPr/>
          <p:nvPr/>
        </p:nvGrpSpPr>
        <p:grpSpPr>
          <a:xfrm>
            <a:off x="6790974" y="1085263"/>
            <a:ext cx="1319036" cy="1319036"/>
            <a:chOff x="1804920" y="2564122"/>
            <a:chExt cx="1319036" cy="1319036"/>
          </a:xfrm>
        </p:grpSpPr>
        <p:sp>
          <p:nvSpPr>
            <p:cNvPr id="46" name="十角星 29">
              <a:extLst>
                <a:ext uri="{FF2B5EF4-FFF2-40B4-BE49-F238E27FC236}">
                  <a16:creationId xmlns:a16="http://schemas.microsoft.com/office/drawing/2014/main" id="{36CCF616-93FE-49D1-AF07-E7B1D96B9146}"/>
                </a:ext>
              </a:extLst>
            </p:cNvPr>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47" name="文本框 46">
              <a:extLst>
                <a:ext uri="{FF2B5EF4-FFF2-40B4-BE49-F238E27FC236}">
                  <a16:creationId xmlns:a16="http://schemas.microsoft.com/office/drawing/2014/main" id="{84D67286-9A6A-4F52-8A4F-2C48907A3B5D}"/>
                </a:ext>
              </a:extLst>
            </p:cNvPr>
            <p:cNvSpPr txBox="1"/>
            <p:nvPr/>
          </p:nvSpPr>
          <p:spPr>
            <a:xfrm>
              <a:off x="1819878" y="2761975"/>
              <a:ext cx="1304078" cy="923330"/>
            </a:xfrm>
            <a:prstGeom prst="rect">
              <a:avLst/>
            </a:prstGeom>
            <a:noFill/>
          </p:spPr>
          <p:txBody>
            <a:bodyPr wrap="square" rtlCol="0">
              <a:spAutoFit/>
            </a:bodyPr>
            <a:lstStyle/>
            <a:p>
              <a:pPr algn="ctr"/>
              <a:r>
                <a:rPr lang="en-US" altLang="zh-CN" dirty="0">
                  <a:latin typeface="华文细黑" panose="02010600040101010101" pitchFamily="2" charset="-122"/>
                  <a:ea typeface="华文细黑" panose="02010600040101010101" pitchFamily="2" charset="-122"/>
                  <a:cs typeface="Arial" pitchFamily="34" charset="0"/>
                </a:rPr>
                <a:t>03</a:t>
              </a:r>
            </a:p>
            <a:p>
              <a:pPr algn="ctr"/>
              <a:r>
                <a:rPr lang="zh-CN" altLang="en-US" dirty="0">
                  <a:latin typeface="华文细黑" panose="02010600040101010101" pitchFamily="2" charset="-122"/>
                  <a:ea typeface="华文细黑" panose="02010600040101010101" pitchFamily="2" charset="-122"/>
                  <a:cs typeface="Arial" pitchFamily="34" charset="0"/>
                </a:rPr>
                <a:t>与专业配音人沟通</a:t>
              </a:r>
              <a:endParaRPr lang="en-US" altLang="zh-CN" dirty="0">
                <a:latin typeface="华文细黑" panose="02010600040101010101" pitchFamily="2" charset="-122"/>
                <a:ea typeface="华文细黑" panose="02010600040101010101" pitchFamily="2" charset="-122"/>
                <a:cs typeface="Arial" pitchFamily="34" charset="0"/>
              </a:endParaRPr>
            </a:p>
          </p:txBody>
        </p:sp>
      </p:grpSp>
      <p:sp>
        <p:nvSpPr>
          <p:cNvPr id="48" name="文本框 47">
            <a:extLst>
              <a:ext uri="{FF2B5EF4-FFF2-40B4-BE49-F238E27FC236}">
                <a16:creationId xmlns:a16="http://schemas.microsoft.com/office/drawing/2014/main" id="{3A0C4D89-25CF-40E7-BEAD-2448A3BA1C57}"/>
              </a:ext>
            </a:extLst>
          </p:cNvPr>
          <p:cNvSpPr txBox="1"/>
          <p:nvPr/>
        </p:nvSpPr>
        <p:spPr>
          <a:xfrm>
            <a:off x="380282" y="2554723"/>
            <a:ext cx="2029160" cy="1733488"/>
          </a:xfrm>
          <a:prstGeom prst="rect">
            <a:avLst/>
          </a:prstGeom>
          <a:noFill/>
        </p:spPr>
        <p:txBody>
          <a:bodyPr wrap="square" rtlCol="0">
            <a:spAutoFit/>
          </a:bodyPr>
          <a:lstStyle/>
          <a:p>
            <a:pPr algn="just">
              <a:lnSpc>
                <a:spcPct val="110000"/>
              </a:lnSpc>
            </a:pPr>
            <a:r>
              <a:rPr lang="en-US" altLang="zh-CN" sz="1400" dirty="0">
                <a:latin typeface="华文细黑" panose="02010600040101010101" pitchFamily="2" charset="-122"/>
                <a:ea typeface="华文细黑" panose="02010600040101010101" pitchFamily="2" charset="-122"/>
                <a:cs typeface="Arial" pitchFamily="34" charset="0"/>
              </a:rPr>
              <a:t>1.</a:t>
            </a:r>
            <a:r>
              <a:rPr lang="zh-CN" altLang="en-US" sz="1400" dirty="0">
                <a:latin typeface="华文细黑" panose="02010600040101010101" pitchFamily="2" charset="-122"/>
                <a:ea typeface="华文细黑" panose="02010600040101010101" pitchFamily="2" charset="-122"/>
                <a:cs typeface="Arial" pitchFamily="34" charset="0"/>
              </a:rPr>
              <a:t>基于听感上的直接筛查，取材来源：</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动物世界</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长白山</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探索</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发现</a:t>
            </a:r>
            <a:r>
              <a:rPr lang="en-US" altLang="zh-CN" sz="1400" dirty="0">
                <a:latin typeface="华文细黑" panose="02010600040101010101" pitchFamily="2" charset="-122"/>
                <a:ea typeface="华文细黑" panose="02010600040101010101" pitchFamily="2" charset="-122"/>
                <a:cs typeface="Arial" pitchFamily="34" charset="0"/>
              </a:rPr>
              <a:t>》</a:t>
            </a:r>
            <a:r>
              <a:rPr lang="en-US" altLang="zh-CN" sz="1400" i="1" dirty="0">
                <a:latin typeface="华文细黑" panose="02010600040101010101" pitchFamily="2" charset="-122"/>
                <a:ea typeface="华文细黑" panose="02010600040101010101" pitchFamily="2" charset="-122"/>
                <a:cs typeface="Arial" pitchFamily="34" charset="0"/>
              </a:rPr>
              <a:t> .</a:t>
            </a:r>
          </a:p>
          <a:p>
            <a:pPr algn="just">
              <a:lnSpc>
                <a:spcPct val="110000"/>
              </a:lnSpc>
            </a:pPr>
            <a:r>
              <a:rPr lang="en-US" altLang="zh-CN" sz="1400" dirty="0">
                <a:latin typeface="华文细黑" panose="02010600040101010101" pitchFamily="2" charset="-122"/>
                <a:ea typeface="华文细黑" panose="02010600040101010101" pitchFamily="2" charset="-122"/>
                <a:cs typeface="Arial" pitchFamily="34" charset="0"/>
              </a:rPr>
              <a:t>2.</a:t>
            </a:r>
            <a:r>
              <a:rPr lang="zh-CN" altLang="en-US" sz="1400" dirty="0">
                <a:latin typeface="华文细黑" panose="02010600040101010101" pitchFamily="2" charset="-122"/>
                <a:ea typeface="华文细黑" panose="02010600040101010101" pitchFamily="2" charset="-122"/>
                <a:cs typeface="Arial" pitchFamily="34" charset="0"/>
              </a:rPr>
              <a:t>纪录片节选出</a:t>
            </a:r>
            <a:r>
              <a:rPr lang="en-US" altLang="zh-CN" sz="1400" dirty="0">
                <a:latin typeface="华文细黑" panose="02010600040101010101" pitchFamily="2" charset="-122"/>
                <a:ea typeface="华文细黑" panose="02010600040101010101" pitchFamily="2" charset="-122"/>
                <a:cs typeface="Arial" pitchFamily="34" charset="0"/>
              </a:rPr>
              <a:t>8</a:t>
            </a:r>
            <a:r>
              <a:rPr lang="zh-CN" altLang="en-US" sz="1400" dirty="0">
                <a:latin typeface="华文细黑" panose="02010600040101010101" pitchFamily="2" charset="-122"/>
                <a:ea typeface="华文细黑" panose="02010600040101010101" pitchFamily="2" charset="-122"/>
                <a:cs typeface="Arial" pitchFamily="34" charset="0"/>
              </a:rPr>
              <a:t>个时长</a:t>
            </a:r>
            <a:r>
              <a:rPr lang="en-US" altLang="zh-CN" sz="1400" dirty="0">
                <a:latin typeface="华文细黑" panose="02010600040101010101" pitchFamily="2" charset="-122"/>
                <a:ea typeface="华文细黑" panose="02010600040101010101" pitchFamily="2" charset="-122"/>
                <a:cs typeface="Arial" pitchFamily="34" charset="0"/>
              </a:rPr>
              <a:t>10</a:t>
            </a:r>
            <a:r>
              <a:rPr lang="zh-CN" altLang="en-US" sz="1400" dirty="0">
                <a:latin typeface="华文细黑" panose="02010600040101010101" pitchFamily="2" charset="-122"/>
                <a:ea typeface="华文细黑" panose="02010600040101010101" pitchFamily="2" charset="-122"/>
                <a:cs typeface="Arial" pitchFamily="34" charset="0"/>
              </a:rPr>
              <a:t>分钟左右的视频，并转成音频格式。</a:t>
            </a:r>
          </a:p>
        </p:txBody>
      </p:sp>
      <p:sp>
        <p:nvSpPr>
          <p:cNvPr id="49" name="文本框 48">
            <a:extLst>
              <a:ext uri="{FF2B5EF4-FFF2-40B4-BE49-F238E27FC236}">
                <a16:creationId xmlns:a16="http://schemas.microsoft.com/office/drawing/2014/main" id="{733AE9BD-CDEE-4236-9775-54A5E39D41A5}"/>
              </a:ext>
            </a:extLst>
          </p:cNvPr>
          <p:cNvSpPr txBox="1"/>
          <p:nvPr/>
        </p:nvSpPr>
        <p:spPr>
          <a:xfrm>
            <a:off x="2987824" y="2592025"/>
            <a:ext cx="2575653" cy="1970476"/>
          </a:xfrm>
          <a:prstGeom prst="rect">
            <a:avLst/>
          </a:prstGeom>
          <a:noFill/>
        </p:spPr>
        <p:txBody>
          <a:bodyPr wrap="square" rtlCol="0">
            <a:spAutoFit/>
          </a:bodyPr>
          <a:lstStyle/>
          <a:p>
            <a:pPr algn="just">
              <a:lnSpc>
                <a:spcPct val="110000"/>
              </a:lnSpc>
            </a:pPr>
            <a:r>
              <a:rPr lang="en-US" altLang="zh-CN" sz="1400" dirty="0">
                <a:latin typeface="华文细黑" panose="02010600040101010101" pitchFamily="2" charset="-122"/>
                <a:ea typeface="华文细黑" panose="02010600040101010101" pitchFamily="2" charset="-122"/>
                <a:cs typeface="Arial" pitchFamily="34" charset="0"/>
              </a:rPr>
              <a:t>1.</a:t>
            </a:r>
            <a:r>
              <a:rPr lang="zh-CN" altLang="en-US" sz="1400" dirty="0">
                <a:latin typeface="华文细黑" panose="02010600040101010101" pitchFamily="2" charset="-122"/>
                <a:ea typeface="华文细黑" panose="02010600040101010101" pitchFamily="2" charset="-122"/>
                <a:cs typeface="Arial" pitchFamily="34" charset="0"/>
              </a:rPr>
              <a:t>汉语纪录片音频</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不懂汉语的外国人；</a:t>
            </a:r>
            <a:endParaRPr lang="en-US" altLang="zh-CN" sz="1400" dirty="0">
              <a:latin typeface="华文细黑" panose="02010600040101010101" pitchFamily="2" charset="-122"/>
              <a:ea typeface="华文细黑" panose="02010600040101010101" pitchFamily="2" charset="-122"/>
              <a:cs typeface="Arial" pitchFamily="34" charset="0"/>
            </a:endParaRPr>
          </a:p>
          <a:p>
            <a:pPr algn="just">
              <a:lnSpc>
                <a:spcPct val="110000"/>
              </a:lnSpc>
            </a:pPr>
            <a:r>
              <a:rPr lang="en-US" altLang="zh-CN" sz="1400" dirty="0">
                <a:latin typeface="华文细黑" panose="02010600040101010101" pitchFamily="2" charset="-122"/>
                <a:ea typeface="华文细黑" panose="02010600040101010101" pitchFamily="2" charset="-122"/>
                <a:cs typeface="Arial" pitchFamily="34" charset="0"/>
              </a:rPr>
              <a:t>2.</a:t>
            </a:r>
            <a:r>
              <a:rPr lang="zh-CN" altLang="en-US" sz="1400" dirty="0">
                <a:latin typeface="华文细黑" panose="02010600040101010101" pitchFamily="2" charset="-122"/>
                <a:ea typeface="华文细黑" panose="02010600040101010101" pitchFamily="2" charset="-122"/>
                <a:cs typeface="Arial" pitchFamily="34" charset="0"/>
              </a:rPr>
              <a:t>通过两个问题来调查对</a:t>
            </a:r>
            <a:r>
              <a:rPr lang="en-US" altLang="zh-CN" sz="1400" dirty="0">
                <a:latin typeface="华文细黑" panose="02010600040101010101" pitchFamily="2" charset="-122"/>
                <a:ea typeface="华文细黑" panose="02010600040101010101" pitchFamily="2" charset="-122"/>
                <a:cs typeface="Arial" pitchFamily="34" charset="0"/>
              </a:rPr>
              <a:t>8</a:t>
            </a:r>
            <a:r>
              <a:rPr lang="zh-CN" altLang="en-US" sz="1400" dirty="0">
                <a:latin typeface="华文细黑" panose="02010600040101010101" pitchFamily="2" charset="-122"/>
                <a:ea typeface="华文细黑" panose="02010600040101010101" pitchFamily="2" charset="-122"/>
                <a:cs typeface="Arial" pitchFamily="34" charset="0"/>
              </a:rPr>
              <a:t>个音频所属类型的判断；</a:t>
            </a:r>
            <a:endParaRPr lang="en-US" altLang="zh-CN" sz="1400" dirty="0">
              <a:latin typeface="华文细黑" panose="02010600040101010101" pitchFamily="2" charset="-122"/>
              <a:ea typeface="华文细黑" panose="02010600040101010101" pitchFamily="2" charset="-122"/>
              <a:cs typeface="Arial" pitchFamily="34" charset="0"/>
            </a:endParaRPr>
          </a:p>
          <a:p>
            <a:pPr algn="just">
              <a:lnSpc>
                <a:spcPct val="110000"/>
              </a:lnSpc>
            </a:pPr>
            <a:r>
              <a:rPr lang="en-US" altLang="zh-CN" sz="1400" dirty="0">
                <a:latin typeface="华文细黑" panose="02010600040101010101" pitchFamily="2" charset="-122"/>
                <a:ea typeface="华文细黑" panose="02010600040101010101" pitchFamily="2" charset="-122"/>
                <a:cs typeface="Arial" pitchFamily="34" charset="0"/>
              </a:rPr>
              <a:t>3.</a:t>
            </a:r>
            <a:r>
              <a:rPr lang="zh-CN" altLang="en-US" sz="1400" dirty="0">
                <a:latin typeface="华文细黑" panose="02010600040101010101" pitchFamily="2" charset="-122"/>
                <a:ea typeface="华文细黑" panose="02010600040101010101" pitchFamily="2" charset="-122"/>
                <a:cs typeface="Arial" pitchFamily="34" charset="0"/>
              </a:rPr>
              <a:t>记录并统计，找到判断“像自然纪录片”概率最高的音频</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动物世界</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永不停歇的脚步</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a:t>
            </a:r>
          </a:p>
        </p:txBody>
      </p:sp>
      <p:sp>
        <p:nvSpPr>
          <p:cNvPr id="50" name="文本框 49">
            <a:extLst>
              <a:ext uri="{FF2B5EF4-FFF2-40B4-BE49-F238E27FC236}">
                <a16:creationId xmlns:a16="http://schemas.microsoft.com/office/drawing/2014/main" id="{30F1BD27-E6BB-4040-A78C-76C1C9486614}"/>
              </a:ext>
            </a:extLst>
          </p:cNvPr>
          <p:cNvSpPr txBox="1"/>
          <p:nvPr/>
        </p:nvSpPr>
        <p:spPr>
          <a:xfrm>
            <a:off x="5914396" y="2602152"/>
            <a:ext cx="2851484" cy="1496500"/>
          </a:xfrm>
          <a:prstGeom prst="rect">
            <a:avLst/>
          </a:prstGeom>
          <a:noFill/>
        </p:spPr>
        <p:txBody>
          <a:bodyPr wrap="square" rtlCol="0">
            <a:spAutoFit/>
          </a:bodyPr>
          <a:lstStyle/>
          <a:p>
            <a:pPr algn="just">
              <a:lnSpc>
                <a:spcPct val="110000"/>
              </a:lnSpc>
            </a:pPr>
            <a:r>
              <a:rPr lang="en-US" altLang="zh-CN" sz="1400" dirty="0">
                <a:latin typeface="华文细黑" panose="02010600040101010101" pitchFamily="2" charset="-122"/>
                <a:ea typeface="华文细黑" panose="02010600040101010101" pitchFamily="2" charset="-122"/>
                <a:cs typeface="Arial" pitchFamily="34" charset="0"/>
              </a:rPr>
              <a:t>1.</a:t>
            </a:r>
            <a:r>
              <a:rPr lang="zh-CN" altLang="en-US" sz="1400" dirty="0">
                <a:latin typeface="华文细黑" panose="02010600040101010101" pitchFamily="2" charset="-122"/>
                <a:ea typeface="华文细黑" panose="02010600040101010101" pitchFamily="2" charset="-122"/>
                <a:cs typeface="Arial" pitchFamily="34" charset="0"/>
              </a:rPr>
              <a:t>提前熟悉解说词文本和画面内容，并作练习；</a:t>
            </a:r>
            <a:endParaRPr lang="en-US" altLang="zh-CN" sz="1400" dirty="0">
              <a:latin typeface="华文细黑" panose="02010600040101010101" pitchFamily="2" charset="-122"/>
              <a:ea typeface="华文细黑" panose="02010600040101010101" pitchFamily="2" charset="-122"/>
              <a:cs typeface="Arial" pitchFamily="34" charset="0"/>
            </a:endParaRPr>
          </a:p>
          <a:p>
            <a:pPr algn="just">
              <a:lnSpc>
                <a:spcPct val="110000"/>
              </a:lnSpc>
            </a:pPr>
            <a:r>
              <a:rPr lang="en-US" altLang="zh-CN" sz="1400" dirty="0">
                <a:latin typeface="华文细黑" panose="02010600040101010101" pitchFamily="2" charset="-122"/>
                <a:ea typeface="华文细黑" panose="02010600040101010101" pitchFamily="2" charset="-122"/>
                <a:cs typeface="Arial" pitchFamily="34" charset="0"/>
              </a:rPr>
              <a:t>2.</a:t>
            </a:r>
            <a:r>
              <a:rPr lang="zh-CN" altLang="en-US" sz="1400" dirty="0">
                <a:latin typeface="华文细黑" panose="02010600040101010101" pitchFamily="2" charset="-122"/>
                <a:ea typeface="华文细黑" panose="02010600040101010101" pitchFamily="2" charset="-122"/>
                <a:cs typeface="Arial" pitchFamily="34" charset="0"/>
              </a:rPr>
              <a:t>正式配音时，配合观看的是经过初步处理的不带解说词的视频画面，同时还有背景音乐，避免原本旁白配音的干扰。</a:t>
            </a:r>
          </a:p>
        </p:txBody>
      </p:sp>
    </p:spTree>
    <p:extLst>
      <p:ext uri="{BB962C8B-B14F-4D97-AF65-F5344CB8AC3E}">
        <p14:creationId xmlns:p14="http://schemas.microsoft.com/office/powerpoint/2010/main" val="265510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50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dissolv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dissolve">
                                      <p:cBhvr>
                                        <p:cTn id="3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数据标注与分析</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a:extLst>
              <a:ext uri="{FF2B5EF4-FFF2-40B4-BE49-F238E27FC236}">
                <a16:creationId xmlns:a16="http://schemas.microsoft.com/office/drawing/2014/main" id="{733AE9BD-CDEE-4236-9775-54A5E39D41A5}"/>
              </a:ext>
            </a:extLst>
          </p:cNvPr>
          <p:cNvSpPr txBox="1"/>
          <p:nvPr/>
        </p:nvSpPr>
        <p:spPr>
          <a:xfrm>
            <a:off x="416158" y="864321"/>
            <a:ext cx="7857486" cy="374270"/>
          </a:xfrm>
          <a:prstGeom prst="rect">
            <a:avLst/>
          </a:prstGeom>
          <a:noFill/>
        </p:spPr>
        <p:txBody>
          <a:bodyPr wrap="square" rtlCol="0">
            <a:spAutoFit/>
          </a:bodyPr>
          <a:lstStyle/>
          <a:p>
            <a:pPr algn="just">
              <a:lnSpc>
                <a:spcPct val="110000"/>
              </a:lnSpc>
            </a:pPr>
            <a:r>
              <a:rPr lang="zh-CN" altLang="en-US" dirty="0">
                <a:latin typeface="华文细黑" panose="02010600040101010101" pitchFamily="2" charset="-122"/>
                <a:ea typeface="华文细黑" panose="02010600040101010101" pitchFamily="2" charset="-122"/>
                <a:cs typeface="Arial" pitchFamily="34" charset="0"/>
              </a:rPr>
              <a:t>韵律标记和言语呼吸分析平台（杨锋，</a:t>
            </a:r>
            <a:r>
              <a:rPr lang="en-US" altLang="zh-CN" dirty="0">
                <a:latin typeface="华文细黑" panose="02010600040101010101" pitchFamily="2" charset="-122"/>
                <a:ea typeface="华文细黑" panose="02010600040101010101" pitchFamily="2" charset="-122"/>
                <a:cs typeface="Arial" pitchFamily="34" charset="0"/>
              </a:rPr>
              <a:t>2012</a:t>
            </a:r>
            <a:r>
              <a:rPr lang="zh-CN" altLang="en-US" dirty="0">
                <a:latin typeface="华文细黑" panose="02010600040101010101" pitchFamily="2" charset="-122"/>
                <a:ea typeface="华文细黑" panose="02010600040101010101" pitchFamily="2" charset="-122"/>
                <a:cs typeface="Arial" pitchFamily="34" charset="0"/>
              </a:rPr>
              <a:t>）：</a:t>
            </a:r>
            <a:endParaRPr lang="en-US" altLang="zh-CN" dirty="0">
              <a:latin typeface="华文细黑" panose="02010600040101010101" pitchFamily="2" charset="-122"/>
              <a:ea typeface="华文细黑" panose="02010600040101010101" pitchFamily="2" charset="-122"/>
              <a:cs typeface="Arial" pitchFamily="34" charset="0"/>
            </a:endParaRPr>
          </a:p>
        </p:txBody>
      </p:sp>
      <p:sp>
        <p:nvSpPr>
          <p:cNvPr id="22" name="文本框 21">
            <a:extLst>
              <a:ext uri="{FF2B5EF4-FFF2-40B4-BE49-F238E27FC236}">
                <a16:creationId xmlns:a16="http://schemas.microsoft.com/office/drawing/2014/main" id="{28D39F79-741E-46F2-BC63-ECA3E8395D18}"/>
              </a:ext>
            </a:extLst>
          </p:cNvPr>
          <p:cNvSpPr txBox="1"/>
          <p:nvPr/>
        </p:nvSpPr>
        <p:spPr>
          <a:xfrm>
            <a:off x="6588224" y="1676969"/>
            <a:ext cx="2115879" cy="2585323"/>
          </a:xfrm>
          <a:prstGeom prst="rect">
            <a:avLst/>
          </a:prstGeom>
          <a:noFill/>
        </p:spPr>
        <p:txBody>
          <a:bodyPr wrap="square" rtlCol="0">
            <a:spAutoFit/>
          </a:bodyPr>
          <a:lstStyle/>
          <a:p>
            <a:r>
              <a:rPr lang="en-US" altLang="zh-CN" dirty="0"/>
              <a:t>1</a:t>
            </a:r>
            <a:r>
              <a:rPr lang="zh-CN" altLang="en-US" dirty="0"/>
              <a:t>、归一化；</a:t>
            </a:r>
            <a:endParaRPr lang="en-US" altLang="zh-CN" dirty="0"/>
          </a:p>
          <a:p>
            <a:r>
              <a:rPr lang="en-US" altLang="zh-CN" dirty="0"/>
              <a:t>2</a:t>
            </a:r>
            <a:r>
              <a:rPr lang="zh-CN" altLang="en-US" dirty="0"/>
              <a:t>、标注；</a:t>
            </a:r>
            <a:endParaRPr lang="en-US" altLang="zh-CN" dirty="0"/>
          </a:p>
          <a:p>
            <a:r>
              <a:rPr lang="en-US" altLang="zh-CN" dirty="0"/>
              <a:t>3</a:t>
            </a:r>
            <a:r>
              <a:rPr lang="zh-CN" altLang="en-US" dirty="0"/>
              <a:t>、预处理：降噪</a:t>
            </a:r>
            <a:r>
              <a:rPr lang="en-US" altLang="zh-CN" dirty="0"/>
              <a:t>/</a:t>
            </a:r>
            <a:r>
              <a:rPr lang="zh-CN" altLang="en-US" dirty="0"/>
              <a:t>平滑；</a:t>
            </a:r>
            <a:endParaRPr lang="en-US" altLang="zh-CN" dirty="0"/>
          </a:p>
          <a:p>
            <a:r>
              <a:rPr lang="en-US" altLang="zh-CN" dirty="0"/>
              <a:t>4</a:t>
            </a:r>
            <a:r>
              <a:rPr lang="zh-CN" altLang="en-US" dirty="0"/>
              <a:t>、输出语音韵律和呼吸韵律参数；</a:t>
            </a:r>
            <a:endParaRPr lang="en-US" altLang="zh-CN" dirty="0"/>
          </a:p>
          <a:p>
            <a:r>
              <a:rPr lang="en-US" altLang="zh-CN" dirty="0"/>
              <a:t>5</a:t>
            </a:r>
            <a:r>
              <a:rPr lang="zh-CN" altLang="en-US" dirty="0"/>
              <a:t>、使用</a:t>
            </a:r>
            <a:r>
              <a:rPr lang="en-US" altLang="zh-CN" dirty="0"/>
              <a:t>SPSS</a:t>
            </a:r>
            <a:r>
              <a:rPr lang="zh-CN" altLang="en-US" dirty="0"/>
              <a:t>进行频度分布和相关性检验分析。</a:t>
            </a:r>
          </a:p>
        </p:txBody>
      </p:sp>
      <p:pic>
        <p:nvPicPr>
          <p:cNvPr id="23" name="图片 22">
            <a:extLst>
              <a:ext uri="{FF2B5EF4-FFF2-40B4-BE49-F238E27FC236}">
                <a16:creationId xmlns:a16="http://schemas.microsoft.com/office/drawing/2014/main" id="{3E0E91A2-6C4A-4845-A741-B23C7AE71FA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52550" y="1284643"/>
            <a:ext cx="5545750" cy="3646974"/>
          </a:xfrm>
          <a:prstGeom prst="rect">
            <a:avLst/>
          </a:prstGeom>
        </p:spPr>
      </p:pic>
    </p:spTree>
    <p:extLst>
      <p:ext uri="{BB962C8B-B14F-4D97-AF65-F5344CB8AC3E}">
        <p14:creationId xmlns:p14="http://schemas.microsoft.com/office/powerpoint/2010/main" val="31622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973343" cy="612796"/>
          </a:xfrm>
          <a:prstGeom prst="rect">
            <a:avLst/>
          </a:prstGeom>
        </p:spPr>
        <p:txBody>
          <a:bodyPr wrap="none">
            <a:spAutoFit/>
          </a:bodyPr>
          <a:lstStyle/>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语音韵律</a:t>
            </a: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呼吸韵律</a:t>
            </a:r>
          </a:p>
        </p:txBody>
      </p:sp>
      <p:sp>
        <p:nvSpPr>
          <p:cNvPr id="39" name="矩形 38"/>
          <p:cNvSpPr/>
          <p:nvPr/>
        </p:nvSpPr>
        <p:spPr>
          <a:xfrm>
            <a:off x="5364088" y="2070506"/>
            <a:ext cx="2520280" cy="461665"/>
          </a:xfrm>
          <a:prstGeom prst="rect">
            <a:avLst/>
          </a:prstGeom>
        </p:spPr>
        <p:txBody>
          <a:bodyPr wrap="square">
            <a:spAutoFit/>
          </a:bodyPr>
          <a:lstStyle/>
          <a:p>
            <a:r>
              <a:rPr lang="zh-CN" altLang="en-US" sz="2400" b="1" dirty="0">
                <a:ln w="6350">
                  <a:noFill/>
                </a:ln>
                <a:solidFill>
                  <a:schemeClr val="tx1">
                    <a:lumMod val="50000"/>
                    <a:lumOff val="50000"/>
                  </a:schemeClr>
                </a:solidFill>
                <a:latin typeface="Impact" pitchFamily="34" charset="0"/>
                <a:ea typeface="微软雅黑" pitchFamily="34" charset="-122"/>
              </a:rPr>
              <a:t>研究成果</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语音韵律</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表格 10">
            <a:extLst>
              <a:ext uri="{FF2B5EF4-FFF2-40B4-BE49-F238E27FC236}">
                <a16:creationId xmlns:a16="http://schemas.microsoft.com/office/drawing/2014/main" id="{C869609D-9FB0-448C-9D10-B793494B7845}"/>
              </a:ext>
            </a:extLst>
          </p:cNvPr>
          <p:cNvGraphicFramePr>
            <a:graphicFrameLocks noGrp="1"/>
          </p:cNvGraphicFramePr>
          <p:nvPr>
            <p:extLst>
              <p:ext uri="{D42A27DB-BD31-4B8C-83A1-F6EECF244321}">
                <p14:modId xmlns:p14="http://schemas.microsoft.com/office/powerpoint/2010/main" val="4082124295"/>
              </p:ext>
            </p:extLst>
          </p:nvPr>
        </p:nvGraphicFramePr>
        <p:xfrm>
          <a:off x="580332" y="987574"/>
          <a:ext cx="7983336" cy="2395134"/>
        </p:xfrm>
        <a:graphic>
          <a:graphicData uri="http://schemas.openxmlformats.org/drawingml/2006/table">
            <a:tbl>
              <a:tblPr firstRow="1" firstCol="1" bandRow="1">
                <a:tableStyleId>{5C22544A-7EE6-4342-B048-85BDC9FD1C3A}</a:tableStyleId>
              </a:tblPr>
              <a:tblGrid>
                <a:gridCol w="1260823">
                  <a:extLst>
                    <a:ext uri="{9D8B030D-6E8A-4147-A177-3AD203B41FA5}">
                      <a16:colId xmlns:a16="http://schemas.microsoft.com/office/drawing/2014/main" val="2296497360"/>
                    </a:ext>
                  </a:extLst>
                </a:gridCol>
                <a:gridCol w="2284273">
                  <a:extLst>
                    <a:ext uri="{9D8B030D-6E8A-4147-A177-3AD203B41FA5}">
                      <a16:colId xmlns:a16="http://schemas.microsoft.com/office/drawing/2014/main" val="2091835025"/>
                    </a:ext>
                  </a:extLst>
                </a:gridCol>
                <a:gridCol w="1459961">
                  <a:extLst>
                    <a:ext uri="{9D8B030D-6E8A-4147-A177-3AD203B41FA5}">
                      <a16:colId xmlns:a16="http://schemas.microsoft.com/office/drawing/2014/main" val="3463312484"/>
                    </a:ext>
                  </a:extLst>
                </a:gridCol>
                <a:gridCol w="1459961">
                  <a:extLst>
                    <a:ext uri="{9D8B030D-6E8A-4147-A177-3AD203B41FA5}">
                      <a16:colId xmlns:a16="http://schemas.microsoft.com/office/drawing/2014/main" val="2367307684"/>
                    </a:ext>
                  </a:extLst>
                </a:gridCol>
                <a:gridCol w="1518318">
                  <a:extLst>
                    <a:ext uri="{9D8B030D-6E8A-4147-A177-3AD203B41FA5}">
                      <a16:colId xmlns:a16="http://schemas.microsoft.com/office/drawing/2014/main" val="1527862315"/>
                    </a:ext>
                  </a:extLst>
                </a:gridCol>
              </a:tblGrid>
              <a:tr h="474000">
                <a:tc>
                  <a:txBody>
                    <a:bodyPr/>
                    <a:lstStyle/>
                    <a:p>
                      <a:pPr algn="ctr">
                        <a:lnSpc>
                          <a:spcPct val="150000"/>
                        </a:lnSpc>
                      </a:pPr>
                      <a:r>
                        <a:rPr lang="en-US" sz="1600" kern="0" dirty="0">
                          <a:effectLst/>
                          <a:latin typeface="黑体" panose="02010609060101010101" pitchFamily="49" charset="-122"/>
                          <a:ea typeface="黑体" panose="02010609060101010101" pitchFamily="49" charset="-122"/>
                        </a:rPr>
                        <a:t> </a:t>
                      </a:r>
                      <a:endParaRPr lang="zh-CN" sz="16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zh-CN" sz="1400" kern="0" dirty="0">
                          <a:effectLst/>
                          <a:latin typeface="黑体" panose="02010609060101010101" pitchFamily="49" charset="-122"/>
                          <a:ea typeface="黑体" panose="02010609060101010101" pitchFamily="49" charset="-122"/>
                        </a:rPr>
                        <a:t>对比项</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zh-CN" sz="1400" kern="0" dirty="0">
                          <a:effectLst/>
                          <a:latin typeface="黑体" panose="02010609060101010101" pitchFamily="49" charset="-122"/>
                          <a:ea typeface="黑体" panose="02010609060101010101" pitchFamily="49" charset="-122"/>
                        </a:rPr>
                        <a:t>配音</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zh-CN" sz="1400" kern="0" dirty="0">
                          <a:effectLst/>
                          <a:latin typeface="黑体" panose="02010609060101010101" pitchFamily="49" charset="-122"/>
                          <a:ea typeface="黑体" panose="02010609060101010101" pitchFamily="49" charset="-122"/>
                        </a:rPr>
                        <a:t>配音员朗读</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zh-CN" sz="1400" kern="0" dirty="0">
                          <a:effectLst/>
                          <a:latin typeface="黑体" panose="02010609060101010101" pitchFamily="49" charset="-122"/>
                          <a:ea typeface="黑体" panose="02010609060101010101" pitchFamily="49" charset="-122"/>
                        </a:rPr>
                        <a:t>普通朗读</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4860115"/>
                  </a:ext>
                </a:extLst>
              </a:tr>
              <a:tr h="463471">
                <a:tc rowSpan="3">
                  <a:txBody>
                    <a:bodyPr/>
                    <a:lstStyle/>
                    <a:p>
                      <a:pPr algn="ctr"/>
                      <a:r>
                        <a:rPr lang="zh-CN" sz="1600" kern="0" dirty="0">
                          <a:effectLst/>
                          <a:latin typeface="黑体" panose="02010609060101010101" pitchFamily="49" charset="-122"/>
                          <a:ea typeface="黑体" panose="02010609060101010101" pitchFamily="49" charset="-122"/>
                        </a:rPr>
                        <a:t>语音韵律</a:t>
                      </a:r>
                      <a:endParaRPr lang="zh-CN" sz="16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韵律单位平均时长</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最长</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pPr>
                      <a:r>
                        <a:rPr lang="zh-CN" sz="1400" kern="0">
                          <a:effectLst/>
                          <a:latin typeface="黑体" panose="02010609060101010101" pitchFamily="49" charset="-122"/>
                          <a:ea typeface="黑体" panose="02010609060101010101" pitchFamily="49" charset="-122"/>
                        </a:rPr>
                        <a:t>最短</a:t>
                      </a:r>
                      <a:endParaRPr lang="zh-CN" sz="1400" kern="1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pPr>
                      <a:r>
                        <a:rPr lang="zh-CN" sz="1400" kern="0">
                          <a:effectLst/>
                          <a:latin typeface="黑体" panose="02010609060101010101" pitchFamily="49" charset="-122"/>
                          <a:ea typeface="黑体" panose="02010609060101010101" pitchFamily="49" charset="-122"/>
                        </a:rPr>
                        <a:t>较长</a:t>
                      </a:r>
                      <a:endParaRPr lang="zh-CN" sz="1400" kern="1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11416804"/>
                  </a:ext>
                </a:extLst>
              </a:tr>
              <a:tr h="463471">
                <a:tc vMerge="1">
                  <a:txBody>
                    <a:bodyPr/>
                    <a:lstStyle/>
                    <a:p>
                      <a:endParaRPr lang="zh-CN" altLang="en-US"/>
                    </a:p>
                  </a:txBody>
                  <a:tcP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韵律单位平均间隔时长</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最长</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最短</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pPr>
                      <a:r>
                        <a:rPr lang="zh-CN" sz="1400" kern="0">
                          <a:effectLst/>
                          <a:latin typeface="黑体" panose="02010609060101010101" pitchFamily="49" charset="-122"/>
                          <a:ea typeface="黑体" panose="02010609060101010101" pitchFamily="49" charset="-122"/>
                        </a:rPr>
                        <a:t>较长</a:t>
                      </a:r>
                      <a:endParaRPr lang="zh-CN" sz="1400" kern="1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5633873"/>
                  </a:ext>
                </a:extLst>
              </a:tr>
              <a:tr h="994192">
                <a:tc vMerge="1">
                  <a:txBody>
                    <a:bodyPr/>
                    <a:lstStyle/>
                    <a:p>
                      <a:endParaRPr lang="zh-CN" altLang="en-US"/>
                    </a:p>
                  </a:txBody>
                  <a:tcPr/>
                </a:tc>
                <a:tc>
                  <a:txBody>
                    <a:bodyPr/>
                    <a:lstStyle/>
                    <a:p>
                      <a:pPr algn="just">
                        <a:lnSpc>
                          <a:spcPct val="150000"/>
                        </a:lnSpc>
                      </a:pPr>
                      <a:r>
                        <a:rPr lang="en-US" sz="1400" kern="0" dirty="0">
                          <a:effectLst/>
                          <a:latin typeface="黑体" panose="02010609060101010101" pitchFamily="49" charset="-122"/>
                          <a:ea typeface="黑体" panose="02010609060101010101" pitchFamily="49" charset="-122"/>
                        </a:rPr>
                        <a:t>*</a:t>
                      </a:r>
                      <a:r>
                        <a:rPr lang="zh-CN" sz="1400" kern="0" dirty="0">
                          <a:effectLst/>
                          <a:latin typeface="黑体" panose="02010609060101010101" pitchFamily="49" charset="-122"/>
                          <a:ea typeface="黑体" panose="02010609060101010101" pitchFamily="49" charset="-122"/>
                        </a:rPr>
                        <a:t>韵律句末的嗓音类型变化特征</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由正常嗓音过渡为挤喉音</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正常嗓音范围</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pPr>
                      <a:r>
                        <a:rPr lang="zh-CN" sz="1400" kern="0" dirty="0">
                          <a:effectLst/>
                          <a:latin typeface="黑体" panose="02010609060101010101" pitchFamily="49" charset="-122"/>
                          <a:ea typeface="黑体" panose="02010609060101010101" pitchFamily="49" charset="-122"/>
                        </a:rPr>
                        <a:t>正常嗓音范围</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7056526"/>
                  </a:ext>
                </a:extLst>
              </a:tr>
            </a:tbl>
          </a:graphicData>
        </a:graphic>
      </p:graphicFrame>
      <p:sp>
        <p:nvSpPr>
          <p:cNvPr id="12" name="对话气泡: 圆角矩形 11">
            <a:extLst>
              <a:ext uri="{FF2B5EF4-FFF2-40B4-BE49-F238E27FC236}">
                <a16:creationId xmlns:a16="http://schemas.microsoft.com/office/drawing/2014/main" id="{39E6A80C-138C-4247-8E61-396BB0AEBE7C}"/>
              </a:ext>
            </a:extLst>
          </p:cNvPr>
          <p:cNvSpPr/>
          <p:nvPr/>
        </p:nvSpPr>
        <p:spPr>
          <a:xfrm>
            <a:off x="2411760" y="3614723"/>
            <a:ext cx="6337978" cy="1371654"/>
          </a:xfrm>
          <a:prstGeom prst="wedgeRoundRectCallout">
            <a:avLst>
              <a:gd name="adj1" fmla="val -9774"/>
              <a:gd name="adj2" fmla="val -7363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r>
              <a:rPr lang="zh-CN" altLang="en-US" sz="1400"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配音</a:t>
            </a:r>
            <a:r>
              <a:rPr lang="zh-CN" altLang="en-US" sz="14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基频平均值为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64.07Hz</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，变化范围为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110~224Hz</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，开商平均为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42.07%</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，速度商平均值为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45.76%</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1400" dirty="0">
              <a:effectLst/>
              <a:latin typeface="黑体" panose="02010609060101010101" pitchFamily="49" charset="-122"/>
              <a:ea typeface="黑体" panose="02010609060101010101" pitchFamily="49" charset="-122"/>
              <a:cs typeface="Times New Roman" panose="02020603050405020304" pitchFamily="18" charset="0"/>
            </a:endParaRPr>
          </a:p>
          <a:p>
            <a:r>
              <a:rPr lang="zh-CN" altLang="en-US" sz="1400"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配音员</a:t>
            </a:r>
            <a:r>
              <a:rPr lang="zh-CN" altLang="zh-CN" sz="1400"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朗读</a:t>
            </a:r>
            <a:r>
              <a:rPr lang="zh-CN" altLang="en-US" sz="14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基频平均值为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86.53Hz</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，基频变化范围为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39~289Hz</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，开商平均为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40.08%</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，速度商为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43.49%</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1400" dirty="0">
              <a:effectLst/>
              <a:latin typeface="黑体" panose="02010609060101010101" pitchFamily="49" charset="-122"/>
              <a:ea typeface="黑体" panose="02010609060101010101" pitchFamily="49" charset="-122"/>
              <a:cs typeface="Times New Roman" panose="02020603050405020304" pitchFamily="18" charset="0"/>
            </a:endParaRPr>
          </a:p>
          <a:p>
            <a:r>
              <a:rPr lang="zh-CN" altLang="zh-CN" sz="1400"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普通发音人朗读</a:t>
            </a:r>
            <a:r>
              <a:rPr lang="zh-CN" altLang="en-US" sz="14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基频平均值为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173.5Hz</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，变化范围为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22~263Hz</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，开商平均为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35.94%</a:t>
            </a:r>
            <a:r>
              <a:rPr lang="zh-CN" altLang="zh-CN" sz="1400" dirty="0">
                <a:effectLst/>
                <a:latin typeface="黑体" panose="02010609060101010101" pitchFamily="49" charset="-122"/>
                <a:ea typeface="黑体" panose="02010609060101010101" pitchFamily="49" charset="-122"/>
                <a:cs typeface="Times New Roman" panose="02020603050405020304" pitchFamily="18" charset="0"/>
              </a:rPr>
              <a:t>，速度商平均为</a:t>
            </a:r>
            <a:r>
              <a:rPr lang="en-US" altLang="zh-CN" sz="1400" dirty="0">
                <a:effectLst/>
                <a:latin typeface="黑体" panose="02010609060101010101" pitchFamily="49" charset="-122"/>
                <a:ea typeface="黑体" panose="02010609060101010101" pitchFamily="49" charset="-122"/>
                <a:cs typeface="Times New Roman" panose="02020603050405020304" pitchFamily="18" charset="0"/>
              </a:rPr>
              <a:t>40.46%</a:t>
            </a:r>
            <a:r>
              <a:rPr lang="zh-CN" altLang="en-US" sz="14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en-US" sz="1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406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呼吸韵律</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8" name="表格 7">
            <a:extLst>
              <a:ext uri="{FF2B5EF4-FFF2-40B4-BE49-F238E27FC236}">
                <a16:creationId xmlns:a16="http://schemas.microsoft.com/office/drawing/2014/main" id="{514B24B4-EC3A-4E24-B92F-BCD578C0951D}"/>
              </a:ext>
            </a:extLst>
          </p:cNvPr>
          <p:cNvGraphicFramePr>
            <a:graphicFrameLocks noGrp="1"/>
          </p:cNvGraphicFramePr>
          <p:nvPr>
            <p:extLst>
              <p:ext uri="{D42A27DB-BD31-4B8C-83A1-F6EECF244321}">
                <p14:modId xmlns:p14="http://schemas.microsoft.com/office/powerpoint/2010/main" val="1814088271"/>
              </p:ext>
            </p:extLst>
          </p:nvPr>
        </p:nvGraphicFramePr>
        <p:xfrm>
          <a:off x="416158" y="851025"/>
          <a:ext cx="8292755" cy="3852264"/>
        </p:xfrm>
        <a:graphic>
          <a:graphicData uri="http://schemas.openxmlformats.org/drawingml/2006/table">
            <a:tbl>
              <a:tblPr firstRow="1" firstCol="1" bandRow="1">
                <a:tableStyleId>{5C22544A-7EE6-4342-B048-85BDC9FD1C3A}</a:tableStyleId>
              </a:tblPr>
              <a:tblGrid>
                <a:gridCol w="504056">
                  <a:extLst>
                    <a:ext uri="{9D8B030D-6E8A-4147-A177-3AD203B41FA5}">
                      <a16:colId xmlns:a16="http://schemas.microsoft.com/office/drawing/2014/main" val="693531229"/>
                    </a:ext>
                  </a:extLst>
                </a:gridCol>
                <a:gridCol w="1584176">
                  <a:extLst>
                    <a:ext uri="{9D8B030D-6E8A-4147-A177-3AD203B41FA5}">
                      <a16:colId xmlns:a16="http://schemas.microsoft.com/office/drawing/2014/main" val="427760386"/>
                    </a:ext>
                  </a:extLst>
                </a:gridCol>
                <a:gridCol w="1872208">
                  <a:extLst>
                    <a:ext uri="{9D8B030D-6E8A-4147-A177-3AD203B41FA5}">
                      <a16:colId xmlns:a16="http://schemas.microsoft.com/office/drawing/2014/main" val="2043713322"/>
                    </a:ext>
                  </a:extLst>
                </a:gridCol>
                <a:gridCol w="1944216">
                  <a:extLst>
                    <a:ext uri="{9D8B030D-6E8A-4147-A177-3AD203B41FA5}">
                      <a16:colId xmlns:a16="http://schemas.microsoft.com/office/drawing/2014/main" val="2875015941"/>
                    </a:ext>
                  </a:extLst>
                </a:gridCol>
                <a:gridCol w="2388099">
                  <a:extLst>
                    <a:ext uri="{9D8B030D-6E8A-4147-A177-3AD203B41FA5}">
                      <a16:colId xmlns:a16="http://schemas.microsoft.com/office/drawing/2014/main" val="4054223175"/>
                    </a:ext>
                  </a:extLst>
                </a:gridCol>
              </a:tblGrid>
              <a:tr h="649771">
                <a:tc>
                  <a:txBody>
                    <a:bodyPr/>
                    <a:lstStyle/>
                    <a:p>
                      <a:pPr algn="just">
                        <a:lnSpc>
                          <a:spcPct val="150000"/>
                        </a:lnSpc>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ctr">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对比项</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ctr">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配音</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ctr">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配音员朗读</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ctr">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普通朗读</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3116535819"/>
                  </a:ext>
                </a:extLst>
              </a:tr>
              <a:tr h="714748">
                <a:tc rowSpan="4">
                  <a:txBody>
                    <a:bodyPr/>
                    <a:lstStyle/>
                    <a:p>
                      <a:pPr algn="just">
                        <a:lnSpc>
                          <a:spcPct val="150000"/>
                        </a:lnSpc>
                      </a:pPr>
                      <a:r>
                        <a:rPr lang="zh-CN" sz="1600" kern="0" dirty="0">
                          <a:effectLst/>
                        </a:rPr>
                        <a:t>呼吸韵律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dirty="0">
                          <a:effectLst/>
                        </a:rPr>
                        <a:t>胸呼吸重置层级</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just">
                        <a:lnSpc>
                          <a:spcPct val="150000"/>
                        </a:lnSpc>
                      </a:pPr>
                      <a:r>
                        <a:rPr lang="zh-CN" sz="1200" kern="0">
                          <a:effectLst/>
                        </a:rPr>
                        <a:t>两级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a:effectLst/>
                        </a:rPr>
                        <a:t>两级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dirty="0">
                          <a:effectLst/>
                        </a:rPr>
                        <a:t>两级</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119537627"/>
                  </a:ext>
                </a:extLst>
              </a:tr>
              <a:tr h="292922">
                <a:tc vMerge="1">
                  <a:txBody>
                    <a:bodyPr/>
                    <a:lstStyle/>
                    <a:p>
                      <a:endParaRPr lang="zh-CN" altLang="en-US"/>
                    </a:p>
                  </a:txBody>
                  <a:tcPr/>
                </a:tc>
                <a:tc>
                  <a:txBody>
                    <a:bodyPr/>
                    <a:lstStyle/>
                    <a:p>
                      <a:pPr algn="just">
                        <a:lnSpc>
                          <a:spcPct val="150000"/>
                        </a:lnSpc>
                      </a:pPr>
                      <a:r>
                        <a:rPr lang="zh-CN" sz="1200" kern="0" dirty="0">
                          <a:effectLst/>
                        </a:rPr>
                        <a:t>腹呼吸重置层级</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just">
                        <a:lnSpc>
                          <a:spcPct val="150000"/>
                        </a:lnSpc>
                      </a:pPr>
                      <a:r>
                        <a:rPr lang="zh-CN" sz="1200" kern="0" dirty="0">
                          <a:effectLst/>
                        </a:rPr>
                        <a:t>两级</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a:effectLst/>
                        </a:rPr>
                        <a:t>三级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a:effectLst/>
                        </a:rPr>
                        <a:t>两级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2161538226"/>
                  </a:ext>
                </a:extLst>
              </a:tr>
              <a:tr h="1406597">
                <a:tc vMerge="1">
                  <a:txBody>
                    <a:bodyPr/>
                    <a:lstStyle/>
                    <a:p>
                      <a:endParaRPr lang="zh-CN" altLang="en-US"/>
                    </a:p>
                  </a:txBody>
                  <a:tcPr/>
                </a:tc>
                <a:tc>
                  <a:txBody>
                    <a:bodyPr/>
                    <a:lstStyle/>
                    <a:p>
                      <a:pPr algn="just">
                        <a:lnSpc>
                          <a:spcPct val="150000"/>
                        </a:lnSpc>
                      </a:pPr>
                      <a:r>
                        <a:rPr lang="en-US" sz="1200" kern="0" dirty="0">
                          <a:effectLst/>
                        </a:rPr>
                        <a:t>*</a:t>
                      </a:r>
                      <a:r>
                        <a:rPr lang="zh-CN" sz="1200" kern="0" dirty="0">
                          <a:effectLst/>
                        </a:rPr>
                        <a:t>胸腹呼吸平均重置幅度、时长、次数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just">
                        <a:lnSpc>
                          <a:spcPct val="150000"/>
                        </a:lnSpc>
                      </a:pPr>
                      <a:r>
                        <a:rPr lang="zh-CN" sz="1200" kern="0" dirty="0">
                          <a:effectLst/>
                        </a:rPr>
                        <a:t>腹呼吸这三项参数均高于胸呼吸。</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dirty="0">
                          <a:effectLst/>
                        </a:rPr>
                        <a:t>腹呼吸这三项参数均高于胸呼吸；且胸腹呼吸均少于配音时的呼吸重置次数。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dirty="0">
                          <a:effectLst/>
                        </a:rPr>
                        <a:t>腹呼吸重置的平均幅度高于胸呼吸，但是平均时长和重置次数与胸呼吸相等。胸腹呼吸次数与配音员朗读时的次数相差不大，均少于配音时的呼吸重置次数。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2706629355"/>
                  </a:ext>
                </a:extLst>
              </a:tr>
              <a:tr h="688137">
                <a:tc vMerge="1">
                  <a:txBody>
                    <a:bodyPr/>
                    <a:lstStyle/>
                    <a:p>
                      <a:endParaRPr lang="zh-CN" altLang="en-US"/>
                    </a:p>
                  </a:txBody>
                  <a:tcPr/>
                </a:tc>
                <a:tc>
                  <a:txBody>
                    <a:bodyPr/>
                    <a:lstStyle/>
                    <a:p>
                      <a:pPr algn="just">
                        <a:lnSpc>
                          <a:spcPct val="150000"/>
                        </a:lnSpc>
                      </a:pPr>
                      <a:r>
                        <a:rPr lang="zh-CN" sz="1200" kern="0" dirty="0">
                          <a:effectLst/>
                        </a:rPr>
                        <a:t>胸腹呼吸重置幅度、时长内部分布特征</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just">
                        <a:lnSpc>
                          <a:spcPct val="150000"/>
                        </a:lnSpc>
                      </a:pPr>
                      <a:r>
                        <a:rPr lang="zh-CN" sz="1200" kern="0" dirty="0">
                          <a:effectLst/>
                        </a:rPr>
                        <a:t>腹呼吸比胸呼吸重置更有规律，也更加稳定。</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a:effectLst/>
                        </a:rPr>
                        <a:t>腹呼吸比胸呼吸重置更有规律，也更加稳定。</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just">
                        <a:lnSpc>
                          <a:spcPct val="150000"/>
                        </a:lnSpc>
                      </a:pPr>
                      <a:r>
                        <a:rPr lang="zh-CN" sz="1200" kern="0" dirty="0">
                          <a:effectLst/>
                        </a:rPr>
                        <a:t>胸腹呼吸重置内部分布几乎完全相同，并且在三种语体中均重置最为稳定。</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3109990517"/>
                  </a:ext>
                </a:extLst>
              </a:tr>
            </a:tbl>
          </a:graphicData>
        </a:graphic>
      </p:graphicFrame>
      <p:pic>
        <p:nvPicPr>
          <p:cNvPr id="9" name="图片 8">
            <a:extLst>
              <a:ext uri="{FF2B5EF4-FFF2-40B4-BE49-F238E27FC236}">
                <a16:creationId xmlns:a16="http://schemas.microsoft.com/office/drawing/2014/main" id="{1603899B-CA5D-420F-831E-1A126AAD218D}"/>
              </a:ext>
            </a:extLst>
          </p:cNvPr>
          <p:cNvPicPr/>
          <p:nvPr/>
        </p:nvPicPr>
        <p:blipFill rotWithShape="1">
          <a:blip r:embed="rId2">
            <a:extLst>
              <a:ext uri="{28A0092B-C50C-407E-A947-70E740481C1C}">
                <a14:useLocalDpi xmlns:a14="http://schemas.microsoft.com/office/drawing/2010/main" val="0"/>
              </a:ext>
            </a:extLst>
          </a:blip>
          <a:srcRect r="24202"/>
          <a:stretch/>
        </p:blipFill>
        <p:spPr bwMode="auto">
          <a:xfrm>
            <a:off x="580969" y="2552371"/>
            <a:ext cx="3507770" cy="2461831"/>
          </a:xfrm>
          <a:prstGeom prst="rect">
            <a:avLst/>
          </a:prstGeom>
          <a:noFill/>
          <a:ln>
            <a:noFill/>
          </a:ln>
          <a:extLst>
            <a:ext uri="{53640926-AAD7-44D8-BBD7-CCE9431645EC}">
              <a14:shadowObscured xmlns:a14="http://schemas.microsoft.com/office/drawing/2010/main"/>
            </a:ext>
          </a:extLst>
        </p:spPr>
      </p:pic>
      <p:pic>
        <p:nvPicPr>
          <p:cNvPr id="10" name="图片 9">
            <a:extLst>
              <a:ext uri="{FF2B5EF4-FFF2-40B4-BE49-F238E27FC236}">
                <a16:creationId xmlns:a16="http://schemas.microsoft.com/office/drawing/2014/main" id="{FEED309F-8FEB-4D28-B209-B1BBFE470CAE}"/>
              </a:ext>
            </a:extLst>
          </p:cNvPr>
          <p:cNvPicPr/>
          <p:nvPr/>
        </p:nvPicPr>
        <p:blipFill rotWithShape="1">
          <a:blip r:embed="rId3">
            <a:extLst>
              <a:ext uri="{28A0092B-C50C-407E-A947-70E740481C1C}">
                <a14:useLocalDpi xmlns:a14="http://schemas.microsoft.com/office/drawing/2010/main" val="0"/>
              </a:ext>
            </a:extLst>
          </a:blip>
          <a:srcRect r="23979"/>
          <a:stretch/>
        </p:blipFill>
        <p:spPr bwMode="auto">
          <a:xfrm>
            <a:off x="4861378" y="2571750"/>
            <a:ext cx="3685065" cy="2461831"/>
          </a:xfrm>
          <a:prstGeom prst="rect">
            <a:avLst/>
          </a:prstGeom>
          <a:noFill/>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C1D82213-52AB-46C2-80A0-468AB498023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54197" y="198968"/>
            <a:ext cx="5914147" cy="2675842"/>
          </a:xfrm>
          <a:prstGeom prst="rect">
            <a:avLst/>
          </a:prstGeom>
        </p:spPr>
      </p:pic>
    </p:spTree>
    <p:extLst>
      <p:ext uri="{BB962C8B-B14F-4D97-AF65-F5344CB8AC3E}">
        <p14:creationId xmlns:p14="http://schemas.microsoft.com/office/powerpoint/2010/main" val="34574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呼吸韵律</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8" name="表格 7">
            <a:extLst>
              <a:ext uri="{FF2B5EF4-FFF2-40B4-BE49-F238E27FC236}">
                <a16:creationId xmlns:a16="http://schemas.microsoft.com/office/drawing/2014/main" id="{8BBC7D54-4452-457C-92A0-E51DBBB9C494}"/>
              </a:ext>
            </a:extLst>
          </p:cNvPr>
          <p:cNvGraphicFramePr>
            <a:graphicFrameLocks noGrp="1"/>
          </p:cNvGraphicFramePr>
          <p:nvPr>
            <p:extLst>
              <p:ext uri="{D42A27DB-BD31-4B8C-83A1-F6EECF244321}">
                <p14:modId xmlns:p14="http://schemas.microsoft.com/office/powerpoint/2010/main" val="2772045938"/>
              </p:ext>
            </p:extLst>
          </p:nvPr>
        </p:nvGraphicFramePr>
        <p:xfrm>
          <a:off x="753505" y="797780"/>
          <a:ext cx="7517190" cy="4248444"/>
        </p:xfrm>
        <a:graphic>
          <a:graphicData uri="http://schemas.openxmlformats.org/drawingml/2006/table">
            <a:tbl>
              <a:tblPr firstRow="1" firstCol="1" bandRow="1">
                <a:tableStyleId>{5C22544A-7EE6-4342-B048-85BDC9FD1C3A}</a:tableStyleId>
              </a:tblPr>
              <a:tblGrid>
                <a:gridCol w="516777">
                  <a:extLst>
                    <a:ext uri="{9D8B030D-6E8A-4147-A177-3AD203B41FA5}">
                      <a16:colId xmlns:a16="http://schemas.microsoft.com/office/drawing/2014/main" val="345612849"/>
                    </a:ext>
                  </a:extLst>
                </a:gridCol>
                <a:gridCol w="2800867">
                  <a:extLst>
                    <a:ext uri="{9D8B030D-6E8A-4147-A177-3AD203B41FA5}">
                      <a16:colId xmlns:a16="http://schemas.microsoft.com/office/drawing/2014/main" val="139254694"/>
                    </a:ext>
                  </a:extLst>
                </a:gridCol>
                <a:gridCol w="1632049">
                  <a:extLst>
                    <a:ext uri="{9D8B030D-6E8A-4147-A177-3AD203B41FA5}">
                      <a16:colId xmlns:a16="http://schemas.microsoft.com/office/drawing/2014/main" val="1122752536"/>
                    </a:ext>
                  </a:extLst>
                </a:gridCol>
                <a:gridCol w="1323761">
                  <a:extLst>
                    <a:ext uri="{9D8B030D-6E8A-4147-A177-3AD203B41FA5}">
                      <a16:colId xmlns:a16="http://schemas.microsoft.com/office/drawing/2014/main" val="1592952022"/>
                    </a:ext>
                  </a:extLst>
                </a:gridCol>
                <a:gridCol w="1243736">
                  <a:extLst>
                    <a:ext uri="{9D8B030D-6E8A-4147-A177-3AD203B41FA5}">
                      <a16:colId xmlns:a16="http://schemas.microsoft.com/office/drawing/2014/main" val="4230772799"/>
                    </a:ext>
                  </a:extLst>
                </a:gridCol>
              </a:tblGrid>
              <a:tr h="320317">
                <a:tc>
                  <a:txBody>
                    <a:bodyPr/>
                    <a:lstStyle/>
                    <a:p>
                      <a:pPr algn="ctr"/>
                      <a:endParaRPr lang="zh-CN" altLang="en-US" sz="2000" dirty="0"/>
                    </a:p>
                  </a:txBody>
                  <a:tcPr anchor="ctr"/>
                </a:tc>
                <a:tc>
                  <a:txBody>
                    <a:bodyPr/>
                    <a:lstStyle/>
                    <a:p>
                      <a:pPr algn="l">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对比项</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配音</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配音员朗读</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普通朗读</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1232690313"/>
                  </a:ext>
                </a:extLst>
              </a:tr>
              <a:tr h="379292">
                <a:tc rowSpan="8">
                  <a:txBody>
                    <a:bodyPr/>
                    <a:lstStyle/>
                    <a:p>
                      <a:pPr algn="ctr"/>
                      <a:r>
                        <a:rPr lang="zh-CN" altLang="en-US" sz="1600" dirty="0"/>
                        <a:t>呼吸韵律</a:t>
                      </a:r>
                    </a:p>
                  </a:txBody>
                  <a:tcPr anchor="ctr"/>
                </a:tc>
                <a:tc>
                  <a:txBody>
                    <a:bodyPr/>
                    <a:lstStyle/>
                    <a:p>
                      <a:pPr algn="l">
                        <a:lnSpc>
                          <a:spcPct val="150000"/>
                        </a:lnSpc>
                      </a:pPr>
                      <a:r>
                        <a:rPr lang="zh-CN" sz="1200" kern="0" dirty="0">
                          <a:effectLst/>
                        </a:rPr>
                        <a:t>呼吸重置幅度和重置时长的相关关系</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dirty="0">
                          <a:effectLst/>
                        </a:rPr>
                        <a:t>显著正相关</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dirty="0">
                          <a:effectLst/>
                        </a:rPr>
                        <a:t>显著正相关</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dirty="0">
                          <a:effectLst/>
                        </a:rPr>
                        <a:t>显著正相关</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1879979641"/>
                  </a:ext>
                </a:extLst>
              </a:tr>
              <a:tr h="379292">
                <a:tc vMerge="1">
                  <a:txBody>
                    <a:bodyPr/>
                    <a:lstStyle/>
                    <a:p>
                      <a:endParaRPr lang="zh-CN" altLang="en-US"/>
                    </a:p>
                  </a:txBody>
                  <a:tcPr/>
                </a:tc>
                <a:tc>
                  <a:txBody>
                    <a:bodyPr/>
                    <a:lstStyle/>
                    <a:p>
                      <a:pPr algn="l">
                        <a:lnSpc>
                          <a:spcPct val="150000"/>
                        </a:lnSpc>
                      </a:pPr>
                      <a:r>
                        <a:rPr lang="en-US" sz="1200" kern="0">
                          <a:effectLst/>
                        </a:rPr>
                        <a:t>*</a:t>
                      </a:r>
                      <a:r>
                        <a:rPr lang="zh-CN" sz="1200" kern="0">
                          <a:effectLst/>
                        </a:rPr>
                        <a:t>呼吸重置幅度和吸气段斜率的相关关系</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a:effectLst/>
                        </a:rPr>
                        <a:t>显著正相关</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显著正相关</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无明显相关关系</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2119961850"/>
                  </a:ext>
                </a:extLst>
              </a:tr>
              <a:tr h="379292">
                <a:tc vMerge="1">
                  <a:txBody>
                    <a:bodyPr/>
                    <a:lstStyle/>
                    <a:p>
                      <a:endParaRPr lang="zh-CN" altLang="en-US"/>
                    </a:p>
                  </a:txBody>
                  <a:tcPr/>
                </a:tc>
                <a:tc>
                  <a:txBody>
                    <a:bodyPr/>
                    <a:lstStyle/>
                    <a:p>
                      <a:pPr algn="l">
                        <a:lnSpc>
                          <a:spcPct val="150000"/>
                        </a:lnSpc>
                      </a:pPr>
                      <a:r>
                        <a:rPr lang="en-US" sz="1200" kern="0">
                          <a:effectLst/>
                        </a:rPr>
                        <a:t>*</a:t>
                      </a:r>
                      <a:r>
                        <a:rPr lang="zh-CN" sz="1200" kern="0">
                          <a:effectLst/>
                        </a:rPr>
                        <a:t>呼吸重置时长和吸气段斜率的相关关系</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a:effectLst/>
                        </a:rPr>
                        <a:t>显著正相关</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无明显相关关系</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显著正相关</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1624712976"/>
                  </a:ext>
                </a:extLst>
              </a:tr>
              <a:tr h="379292">
                <a:tc vMerge="1">
                  <a:txBody>
                    <a:bodyPr/>
                    <a:lstStyle/>
                    <a:p>
                      <a:endParaRPr lang="zh-CN" altLang="en-US"/>
                    </a:p>
                  </a:txBody>
                  <a:tcPr/>
                </a:tc>
                <a:tc>
                  <a:txBody>
                    <a:bodyPr/>
                    <a:lstStyle/>
                    <a:p>
                      <a:pPr algn="l">
                        <a:lnSpc>
                          <a:spcPct val="150000"/>
                        </a:lnSpc>
                      </a:pPr>
                      <a:r>
                        <a:rPr lang="zh-CN" sz="1200" kern="0">
                          <a:effectLst/>
                        </a:rPr>
                        <a:t>语音停顿处是否必然出现呼吸重置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a:effectLst/>
                        </a:rPr>
                        <a:t>是</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是</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是</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428786180"/>
                  </a:ext>
                </a:extLst>
              </a:tr>
              <a:tr h="379292">
                <a:tc vMerge="1">
                  <a:txBody>
                    <a:bodyPr/>
                    <a:lstStyle/>
                    <a:p>
                      <a:endParaRPr lang="zh-CN" altLang="en-US"/>
                    </a:p>
                  </a:txBody>
                  <a:tcPr/>
                </a:tc>
                <a:tc>
                  <a:txBody>
                    <a:bodyPr/>
                    <a:lstStyle/>
                    <a:p>
                      <a:pPr algn="l">
                        <a:lnSpc>
                          <a:spcPct val="150000"/>
                        </a:lnSpc>
                      </a:pPr>
                      <a:r>
                        <a:rPr lang="en-US" sz="1200" kern="0">
                          <a:effectLst/>
                        </a:rPr>
                        <a:t>*</a:t>
                      </a:r>
                      <a:r>
                        <a:rPr lang="zh-CN" sz="1200" kern="0">
                          <a:effectLst/>
                        </a:rPr>
                        <a:t>腹呼吸重置处是否必然对应语音停顿</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a:effectLst/>
                        </a:rPr>
                        <a:t>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dirty="0">
                          <a:effectLst/>
                        </a:rPr>
                        <a:t>是</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3526207572"/>
                  </a:ext>
                </a:extLst>
              </a:tr>
              <a:tr h="379292">
                <a:tc vMerge="1">
                  <a:txBody>
                    <a:bodyPr/>
                    <a:lstStyle/>
                    <a:p>
                      <a:endParaRPr lang="zh-CN" altLang="en-US"/>
                    </a:p>
                  </a:txBody>
                  <a:tcPr/>
                </a:tc>
                <a:tc>
                  <a:txBody>
                    <a:bodyPr/>
                    <a:lstStyle/>
                    <a:p>
                      <a:pPr algn="l">
                        <a:lnSpc>
                          <a:spcPct val="150000"/>
                        </a:lnSpc>
                      </a:pPr>
                      <a:r>
                        <a:rPr lang="en-US" sz="1200" kern="0">
                          <a:effectLst/>
                        </a:rPr>
                        <a:t>*</a:t>
                      </a:r>
                      <a:r>
                        <a:rPr lang="zh-CN" sz="1200" kern="0">
                          <a:effectLst/>
                        </a:rPr>
                        <a:t>声调对胸呼吸重置是否产生影响</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a:effectLst/>
                        </a:rPr>
                        <a:t>是</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微弱</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551997367"/>
                  </a:ext>
                </a:extLst>
              </a:tr>
              <a:tr h="494368">
                <a:tc vMerge="1">
                  <a:txBody>
                    <a:bodyPr/>
                    <a:lstStyle/>
                    <a:p>
                      <a:endParaRPr lang="zh-CN" altLang="en-US"/>
                    </a:p>
                  </a:txBody>
                  <a:tcPr/>
                </a:tc>
                <a:tc>
                  <a:txBody>
                    <a:bodyPr/>
                    <a:lstStyle/>
                    <a:p>
                      <a:pPr algn="l">
                        <a:lnSpc>
                          <a:spcPct val="150000"/>
                        </a:lnSpc>
                      </a:pPr>
                      <a:r>
                        <a:rPr lang="zh-CN" sz="1200" kern="0">
                          <a:effectLst/>
                        </a:rPr>
                        <a:t>胸呼吸重置时刻点和腹呼吸重置时刻点的相对关系</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a:effectLst/>
                        </a:rPr>
                        <a:t>腹呼吸早于胸呼吸</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腹呼吸早于胸呼吸</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腹呼吸早于胸呼吸</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446011559"/>
                  </a:ext>
                </a:extLst>
              </a:tr>
              <a:tr h="858953">
                <a:tc vMerge="1">
                  <a:txBody>
                    <a:bodyPr/>
                    <a:lstStyle/>
                    <a:p>
                      <a:endParaRPr lang="zh-CN" altLang="en-US"/>
                    </a:p>
                  </a:txBody>
                  <a:tcPr/>
                </a:tc>
                <a:tc>
                  <a:txBody>
                    <a:bodyPr/>
                    <a:lstStyle/>
                    <a:p>
                      <a:pPr algn="l">
                        <a:lnSpc>
                          <a:spcPct val="150000"/>
                        </a:lnSpc>
                      </a:pPr>
                      <a:r>
                        <a:rPr lang="en-US" sz="1200" kern="0" dirty="0">
                          <a:effectLst/>
                        </a:rPr>
                        <a:t>*</a:t>
                      </a:r>
                      <a:r>
                        <a:rPr lang="zh-CN" sz="1200" kern="0" dirty="0">
                          <a:effectLst/>
                        </a:rPr>
                        <a:t>胸腹呼吸信号走势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solidFill>
                      <a:schemeClr val="accent1">
                        <a:lumMod val="20000"/>
                        <a:lumOff val="80000"/>
                      </a:schemeClr>
                    </a:solidFill>
                  </a:tcPr>
                </a:tc>
                <a:tc>
                  <a:txBody>
                    <a:bodyPr/>
                    <a:lstStyle/>
                    <a:p>
                      <a:pPr algn="l">
                        <a:lnSpc>
                          <a:spcPct val="150000"/>
                        </a:lnSpc>
                      </a:pPr>
                      <a:r>
                        <a:rPr lang="zh-CN" sz="1200" kern="0" dirty="0">
                          <a:effectLst/>
                        </a:rPr>
                        <a:t>基本呈现为同向变化，但变化起点的不同则导致了非同步性升降的出现。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a:effectLst/>
                        </a:rPr>
                        <a:t>基本相对而行，胸呼吸吸气段往往对应腹呼吸呼气段，反之亦然。</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tc>
                  <a:txBody>
                    <a:bodyPr/>
                    <a:lstStyle/>
                    <a:p>
                      <a:pPr algn="l">
                        <a:lnSpc>
                          <a:spcPct val="150000"/>
                        </a:lnSpc>
                      </a:pPr>
                      <a:r>
                        <a:rPr lang="zh-CN" sz="1200" kern="0" dirty="0">
                          <a:effectLst/>
                        </a:rPr>
                        <a:t>基本相对而行，胸呼吸吸气段往往对应腹呼吸呼气段，反之亦然。</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3899" marR="33899" marT="0" marB="0" anchor="ctr"/>
                </a:tc>
                <a:extLst>
                  <a:ext uri="{0D108BD9-81ED-4DB2-BD59-A6C34878D82A}">
                    <a16:rowId xmlns:a16="http://schemas.microsoft.com/office/drawing/2014/main" val="2979016080"/>
                  </a:ext>
                </a:extLst>
              </a:tr>
            </a:tbl>
          </a:graphicData>
        </a:graphic>
      </p:graphicFrame>
      <p:pic>
        <p:nvPicPr>
          <p:cNvPr id="9" name="图片 8">
            <a:extLst>
              <a:ext uri="{FF2B5EF4-FFF2-40B4-BE49-F238E27FC236}">
                <a16:creationId xmlns:a16="http://schemas.microsoft.com/office/drawing/2014/main" id="{294AF221-3EED-430A-8AAC-F325B06399DA}"/>
              </a:ext>
            </a:extLst>
          </p:cNvPr>
          <p:cNvPicPr/>
          <p:nvPr/>
        </p:nvPicPr>
        <p:blipFill>
          <a:blip r:embed="rId2"/>
          <a:stretch>
            <a:fillRect/>
          </a:stretch>
        </p:blipFill>
        <p:spPr>
          <a:xfrm>
            <a:off x="4199798" y="2029249"/>
            <a:ext cx="4799153" cy="3039955"/>
          </a:xfrm>
          <a:prstGeom prst="rect">
            <a:avLst/>
          </a:prstGeom>
        </p:spPr>
      </p:pic>
      <p:pic>
        <p:nvPicPr>
          <p:cNvPr id="10" name="图片 9">
            <a:extLst>
              <a:ext uri="{FF2B5EF4-FFF2-40B4-BE49-F238E27FC236}">
                <a16:creationId xmlns:a16="http://schemas.microsoft.com/office/drawing/2014/main" id="{4C75410E-A7C0-4075-BF8C-DE4265E37DA7}"/>
              </a:ext>
            </a:extLst>
          </p:cNvPr>
          <p:cNvPicPr/>
          <p:nvPr/>
        </p:nvPicPr>
        <p:blipFill>
          <a:blip r:embed="rId3">
            <a:extLst>
              <a:ext uri="{28A0092B-C50C-407E-A947-70E740481C1C}">
                <a14:useLocalDpi xmlns:a14="http://schemas.microsoft.com/office/drawing/2010/main" val="0"/>
              </a:ext>
            </a:extLst>
          </a:blip>
          <a:stretch>
            <a:fillRect/>
          </a:stretch>
        </p:blipFill>
        <p:spPr>
          <a:xfrm>
            <a:off x="1540648" y="109895"/>
            <a:ext cx="5318301" cy="3927312"/>
          </a:xfrm>
          <a:prstGeom prst="rect">
            <a:avLst/>
          </a:prstGeom>
        </p:spPr>
      </p:pic>
      <p:pic>
        <p:nvPicPr>
          <p:cNvPr id="11" name="图片 10">
            <a:extLst>
              <a:ext uri="{FF2B5EF4-FFF2-40B4-BE49-F238E27FC236}">
                <a16:creationId xmlns:a16="http://schemas.microsoft.com/office/drawing/2014/main" id="{5B0259B3-9B4E-43B9-B24E-2DC014FB4835}"/>
              </a:ext>
            </a:extLst>
          </p:cNvPr>
          <p:cNvPicPr/>
          <p:nvPr/>
        </p:nvPicPr>
        <p:blipFill>
          <a:blip r:embed="rId4">
            <a:extLst>
              <a:ext uri="{28A0092B-C50C-407E-A947-70E740481C1C}">
                <a14:useLocalDpi xmlns:a14="http://schemas.microsoft.com/office/drawing/2010/main" val="0"/>
              </a:ext>
            </a:extLst>
          </a:blip>
          <a:stretch>
            <a:fillRect/>
          </a:stretch>
        </p:blipFill>
        <p:spPr>
          <a:xfrm>
            <a:off x="2952983" y="459902"/>
            <a:ext cx="5428126" cy="3138695"/>
          </a:xfrm>
          <a:prstGeom prst="rect">
            <a:avLst/>
          </a:prstGeom>
        </p:spPr>
      </p:pic>
      <p:sp>
        <p:nvSpPr>
          <p:cNvPr id="12" name="对话气泡: 圆角矩形 11">
            <a:extLst>
              <a:ext uri="{FF2B5EF4-FFF2-40B4-BE49-F238E27FC236}">
                <a16:creationId xmlns:a16="http://schemas.microsoft.com/office/drawing/2014/main" id="{A0058829-569E-4348-99FD-942ADF1332C5}"/>
              </a:ext>
            </a:extLst>
          </p:cNvPr>
          <p:cNvSpPr/>
          <p:nvPr/>
        </p:nvSpPr>
        <p:spPr>
          <a:xfrm>
            <a:off x="2699791" y="4079428"/>
            <a:ext cx="4896545" cy="954177"/>
          </a:xfrm>
          <a:prstGeom prst="wedgeRoundRectCallout">
            <a:avLst>
              <a:gd name="adj1" fmla="val -39564"/>
              <a:gd name="adj2" fmla="val -119870"/>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200" dirty="0">
                <a:effectLst/>
                <a:latin typeface="黑体" panose="02010609060101010101" pitchFamily="49" charset="-122"/>
                <a:ea typeface="黑体" panose="02010609060101010101" pitchFamily="49" charset="-122"/>
                <a:cs typeface="Times New Roman" panose="02020603050405020304" pitchFamily="18" charset="0"/>
              </a:rPr>
              <a:t>1443</a:t>
            </a:r>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个音节、</a:t>
            </a:r>
            <a:r>
              <a:rPr lang="en-US" altLang="zh-CN" sz="1200" dirty="0">
                <a:effectLst/>
                <a:latin typeface="黑体" panose="02010609060101010101" pitchFamily="49" charset="-122"/>
                <a:ea typeface="黑体" panose="02010609060101010101" pitchFamily="49" charset="-122"/>
                <a:cs typeface="Times New Roman" panose="02020603050405020304" pitchFamily="18" charset="0"/>
              </a:rPr>
              <a:t>130</a:t>
            </a:r>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个韵律短语与胸呼吸信号重置的对应</a:t>
            </a:r>
            <a:r>
              <a:rPr lang="zh-CN" altLang="en-US" sz="1200" dirty="0">
                <a:effectLst/>
                <a:latin typeface="黑体" panose="02010609060101010101" pitchFamily="49" charset="-122"/>
                <a:ea typeface="黑体" panose="02010609060101010101" pitchFamily="49" charset="-122"/>
                <a:cs typeface="Times New Roman" panose="02020603050405020304" pitchFamily="18" charset="0"/>
              </a:rPr>
              <a:t>（配音）：</a:t>
            </a:r>
            <a:endParaRPr lang="en-US" altLang="zh-CN" sz="12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1200"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en-US" sz="1200"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1200" dirty="0">
                <a:effectLst/>
                <a:latin typeface="黑体" panose="02010609060101010101" pitchFamily="49" charset="-122"/>
                <a:ea typeface="黑体" panose="02010609060101010101" pitchFamily="49" charset="-122"/>
                <a:cs typeface="Times New Roman" panose="02020603050405020304" pitchFamily="18" charset="0"/>
              </a:rPr>
              <a:t>42%</a:t>
            </a:r>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的非韵律句胸呼吸重置处并不对应于韵律短语的边界</a:t>
            </a:r>
            <a:r>
              <a:rPr lang="zh-CN" altLang="en-US" sz="1200" dirty="0">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12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1200" dirty="0">
                <a:latin typeface="黑体" panose="02010609060101010101" pitchFamily="49" charset="-122"/>
                <a:ea typeface="黑体" panose="02010609060101010101" pitchFamily="49" charset="-122"/>
                <a:cs typeface="Times New Roman" panose="02020603050405020304" pitchFamily="18" charset="0"/>
              </a:rPr>
              <a:t>2</a:t>
            </a:r>
            <a:r>
              <a:rPr lang="zh-CN" altLang="en-US" sz="1200" dirty="0">
                <a:latin typeface="黑体" panose="02010609060101010101" pitchFamily="49" charset="-122"/>
                <a:ea typeface="黑体" panose="02010609060101010101" pitchFamily="49" charset="-122"/>
                <a:cs typeface="Times New Roman" panose="02020603050405020304" pitchFamily="18" charset="0"/>
              </a:rPr>
              <a:t>、其中</a:t>
            </a:r>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又有高达</a:t>
            </a:r>
            <a:r>
              <a:rPr lang="en-US" altLang="zh-CN" sz="1200" dirty="0">
                <a:effectLst/>
                <a:latin typeface="黑体" panose="02010609060101010101" pitchFamily="49" charset="-122"/>
                <a:ea typeface="黑体" panose="02010609060101010101" pitchFamily="49" charset="-122"/>
                <a:cs typeface="Times New Roman" panose="02020603050405020304" pitchFamily="18" charset="0"/>
              </a:rPr>
              <a:t>78%</a:t>
            </a:r>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的胸呼吸重置发生在后续紧跟的音节是去声的语境中</a:t>
            </a:r>
            <a:r>
              <a:rPr lang="zh-CN" altLang="en-US" sz="12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1200" dirty="0">
              <a:latin typeface="黑体" panose="02010609060101010101" pitchFamily="49" charset="-122"/>
              <a:ea typeface="黑体" panose="02010609060101010101" pitchFamily="49" charset="-122"/>
              <a:cs typeface="Times New Roman" panose="02020603050405020304" pitchFamily="18" charset="0"/>
            </a:endParaRPr>
          </a:p>
          <a:p>
            <a:r>
              <a:rPr lang="en-US" altLang="zh-CN" sz="1200" dirty="0">
                <a:effectLst/>
                <a:latin typeface="黑体" panose="02010609060101010101" pitchFamily="49" charset="-122"/>
                <a:ea typeface="黑体" panose="02010609060101010101" pitchFamily="49" charset="-122"/>
                <a:cs typeface="Times New Roman" panose="02020603050405020304" pitchFamily="18" charset="0"/>
              </a:rPr>
              <a:t>3</a:t>
            </a:r>
            <a:r>
              <a:rPr lang="zh-CN" altLang="en-US" sz="1200" dirty="0">
                <a:effectLst/>
                <a:latin typeface="黑体" panose="02010609060101010101" pitchFamily="49" charset="-122"/>
                <a:ea typeface="黑体" panose="02010609060101010101" pitchFamily="49" charset="-122"/>
                <a:cs typeface="Times New Roman" panose="02020603050405020304" pitchFamily="18" charset="0"/>
              </a:rPr>
              <a:t>、女性配音员同样如此。</a:t>
            </a:r>
            <a:endParaRPr lang="zh-CN" altLang="en-US" sz="1200" dirty="0">
              <a:latin typeface="黑体" panose="02010609060101010101" pitchFamily="49" charset="-122"/>
              <a:ea typeface="黑体" panose="02010609060101010101" pitchFamily="49" charset="-122"/>
            </a:endParaRPr>
          </a:p>
          <a:p>
            <a:pPr algn="ctr"/>
            <a:endParaRPr lang="zh-CN" altLang="en-US" sz="1200" dirty="0"/>
          </a:p>
        </p:txBody>
      </p:sp>
    </p:spTree>
    <p:extLst>
      <p:ext uri="{BB962C8B-B14F-4D97-AF65-F5344CB8AC3E}">
        <p14:creationId xmlns:p14="http://schemas.microsoft.com/office/powerpoint/2010/main" val="76589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973343" cy="612796"/>
          </a:xfrm>
          <a:prstGeom prst="rect">
            <a:avLst/>
          </a:prstGeom>
        </p:spPr>
        <p:txBody>
          <a:bodyPr wrap="none">
            <a:spAutoFit/>
          </a:bodyPr>
          <a:lstStyle/>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研究总结</a:t>
            </a: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相关思考</a:t>
            </a:r>
          </a:p>
        </p:txBody>
      </p:sp>
      <p:sp>
        <p:nvSpPr>
          <p:cNvPr id="39" name="矩形 38"/>
          <p:cNvSpPr/>
          <p:nvPr/>
        </p:nvSpPr>
        <p:spPr>
          <a:xfrm>
            <a:off x="5364088" y="2070506"/>
            <a:ext cx="2160240" cy="461665"/>
          </a:xfrm>
          <a:prstGeom prst="rect">
            <a:avLst/>
          </a:prstGeom>
        </p:spPr>
        <p:txBody>
          <a:bodyPr wrap="square">
            <a:spAutoFit/>
          </a:bodyPr>
          <a:lstStyle/>
          <a:p>
            <a:r>
              <a:rPr lang="zh-CN" altLang="en-US" sz="2400" b="1" dirty="0">
                <a:ln w="6350">
                  <a:noFill/>
                </a:ln>
                <a:solidFill>
                  <a:schemeClr val="tx1">
                    <a:lumMod val="50000"/>
                    <a:lumOff val="50000"/>
                  </a:schemeClr>
                </a:solidFill>
                <a:latin typeface="Impact" pitchFamily="34" charset="0"/>
                <a:ea typeface="微软雅黑" pitchFamily="34" charset="-122"/>
              </a:rPr>
              <a:t>总结讨论</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研究总结</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a:extLst>
              <a:ext uri="{FF2B5EF4-FFF2-40B4-BE49-F238E27FC236}">
                <a16:creationId xmlns:a16="http://schemas.microsoft.com/office/drawing/2014/main" id="{733AE9BD-CDEE-4236-9775-54A5E39D41A5}"/>
              </a:ext>
            </a:extLst>
          </p:cNvPr>
          <p:cNvSpPr txBox="1"/>
          <p:nvPr/>
        </p:nvSpPr>
        <p:spPr>
          <a:xfrm>
            <a:off x="416158" y="864321"/>
            <a:ext cx="7857486" cy="3322256"/>
          </a:xfrm>
          <a:prstGeom prst="rect">
            <a:avLst/>
          </a:prstGeom>
          <a:noFill/>
        </p:spPr>
        <p:txBody>
          <a:bodyPr wrap="square" rtlCol="0">
            <a:spAutoFit/>
          </a:bodyPr>
          <a:lstStyle/>
          <a:p>
            <a:pPr>
              <a:lnSpc>
                <a:spcPct val="110000"/>
              </a:lnSpc>
            </a:pPr>
            <a:r>
              <a:rPr lang="zh-CN" altLang="en-US" sz="1600" dirty="0">
                <a:solidFill>
                  <a:srgbClr val="FF0000"/>
                </a:solidFill>
                <a:latin typeface="华文细黑" panose="02010600040101010101" pitchFamily="2" charset="-122"/>
                <a:ea typeface="华文细黑" panose="02010600040101010101" pitchFamily="2" charset="-122"/>
                <a:cs typeface="Arial" pitchFamily="34" charset="0"/>
              </a:rPr>
              <a:t>配音</a:t>
            </a:r>
            <a:r>
              <a:rPr lang="en-US" altLang="zh-CN" sz="1600" dirty="0">
                <a:solidFill>
                  <a:srgbClr val="FF0000"/>
                </a:solidFill>
                <a:latin typeface="华文细黑" panose="02010600040101010101" pitchFamily="2" charset="-122"/>
                <a:ea typeface="华文细黑" panose="02010600040101010101" pitchFamily="2" charset="-122"/>
                <a:cs typeface="Arial" pitchFamily="34" charset="0"/>
              </a:rPr>
              <a:t>VS.</a:t>
            </a:r>
            <a:r>
              <a:rPr lang="zh-CN" altLang="en-US" sz="1600" dirty="0">
                <a:solidFill>
                  <a:srgbClr val="FF0000"/>
                </a:solidFill>
                <a:latin typeface="华文细黑" panose="02010600040101010101" pitchFamily="2" charset="-122"/>
                <a:ea typeface="华文细黑" panose="02010600040101010101" pitchFamily="2" charset="-122"/>
                <a:cs typeface="Arial" pitchFamily="34" charset="0"/>
              </a:rPr>
              <a:t>朗读（语体差异）：</a:t>
            </a:r>
            <a:endParaRPr lang="en-US" altLang="zh-CN" sz="1600" dirty="0">
              <a:solidFill>
                <a:srgbClr val="FF0000"/>
              </a:solidFill>
              <a:latin typeface="华文细黑" panose="02010600040101010101" pitchFamily="2" charset="-122"/>
              <a:ea typeface="华文细黑" panose="02010600040101010101" pitchFamily="2" charset="-122"/>
              <a:cs typeface="Arial" pitchFamily="34" charset="0"/>
            </a:endParaRPr>
          </a:p>
          <a:p>
            <a:pPr>
              <a:lnSpc>
                <a:spcPct val="110000"/>
              </a:lnSpc>
            </a:pPr>
            <a:endParaRPr lang="en-US" altLang="zh-CN" sz="1600" dirty="0">
              <a:latin typeface="华文细黑" panose="02010600040101010101" pitchFamily="2" charset="-122"/>
              <a:ea typeface="华文细黑" panose="02010600040101010101" pitchFamily="2" charset="-122"/>
              <a:cs typeface="Arial" pitchFamily="34" charset="0"/>
            </a:endParaRPr>
          </a:p>
          <a:p>
            <a:pPr marL="285750" indent="-285750">
              <a:lnSpc>
                <a:spcPct val="11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cs typeface="Arial" pitchFamily="34" charset="0"/>
              </a:rPr>
              <a:t>韵律句末的嗓音变化类型</a:t>
            </a:r>
            <a:endParaRPr lang="en-US" altLang="zh-CN" sz="1600" dirty="0">
              <a:latin typeface="华文细黑" panose="02010600040101010101" pitchFamily="2" charset="-122"/>
              <a:ea typeface="华文细黑" panose="02010600040101010101" pitchFamily="2" charset="-122"/>
              <a:cs typeface="Arial" pitchFamily="34" charset="0"/>
            </a:endParaRPr>
          </a:p>
          <a:p>
            <a:pPr marL="285750" indent="-285750">
              <a:lnSpc>
                <a:spcPct val="11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cs typeface="Arial" pitchFamily="34" charset="0"/>
              </a:rPr>
              <a:t>胸腹呼吸的重置次数</a:t>
            </a:r>
            <a:endParaRPr lang="en-US" altLang="zh-CN" sz="1600" dirty="0">
              <a:latin typeface="华文细黑" panose="02010600040101010101" pitchFamily="2" charset="-122"/>
              <a:ea typeface="华文细黑" panose="02010600040101010101" pitchFamily="2" charset="-122"/>
              <a:cs typeface="Arial" pitchFamily="34" charset="0"/>
            </a:endParaRPr>
          </a:p>
          <a:p>
            <a:pPr marL="285750" indent="-285750">
              <a:lnSpc>
                <a:spcPct val="11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cs typeface="Arial" pitchFamily="34" charset="0"/>
              </a:rPr>
              <a:t>呼吸重置时长和幅度各自与吸气段斜率的相关关系</a:t>
            </a:r>
            <a:endParaRPr lang="en-US" altLang="zh-CN" sz="1600" dirty="0">
              <a:latin typeface="华文细黑" panose="02010600040101010101" pitchFamily="2" charset="-122"/>
              <a:ea typeface="华文细黑" panose="02010600040101010101" pitchFamily="2" charset="-122"/>
              <a:cs typeface="Arial" pitchFamily="34" charset="0"/>
            </a:endParaRPr>
          </a:p>
          <a:p>
            <a:pPr marL="285750" indent="-285750">
              <a:lnSpc>
                <a:spcPct val="11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cs typeface="Arial" pitchFamily="34" charset="0"/>
              </a:rPr>
              <a:t>腹呼吸重置处和语音停顿处的关系</a:t>
            </a:r>
            <a:endParaRPr lang="en-US" altLang="zh-CN" sz="1600" dirty="0">
              <a:latin typeface="华文细黑" panose="02010600040101010101" pitchFamily="2" charset="-122"/>
              <a:ea typeface="华文细黑" panose="02010600040101010101" pitchFamily="2" charset="-122"/>
              <a:cs typeface="Arial" pitchFamily="34" charset="0"/>
            </a:endParaRPr>
          </a:p>
          <a:p>
            <a:pPr marL="285750" indent="-285750">
              <a:lnSpc>
                <a:spcPct val="11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cs typeface="Arial" pitchFamily="34" charset="0"/>
              </a:rPr>
              <a:t>声调对胸呼吸重置的影响</a:t>
            </a:r>
            <a:endParaRPr lang="en-US" altLang="zh-CN" sz="1600" dirty="0">
              <a:latin typeface="华文细黑" panose="02010600040101010101" pitchFamily="2" charset="-122"/>
              <a:ea typeface="华文细黑" panose="02010600040101010101" pitchFamily="2" charset="-122"/>
              <a:cs typeface="Arial" pitchFamily="34" charset="0"/>
            </a:endParaRPr>
          </a:p>
          <a:p>
            <a:pPr marL="285750" indent="-285750">
              <a:lnSpc>
                <a:spcPct val="110000"/>
              </a:lnSpc>
              <a:buFont typeface="Wingdings" panose="05000000000000000000" pitchFamily="2" charset="2"/>
              <a:buChar char="Ø"/>
            </a:pPr>
            <a:r>
              <a:rPr lang="zh-CN" altLang="en-US" sz="1600" dirty="0">
                <a:latin typeface="华文细黑" panose="02010600040101010101" pitchFamily="2" charset="-122"/>
                <a:ea typeface="华文细黑" panose="02010600040101010101" pitchFamily="2" charset="-122"/>
                <a:cs typeface="Arial" pitchFamily="34" charset="0"/>
              </a:rPr>
              <a:t>胸腹呼吸信号走势特征</a:t>
            </a:r>
            <a:endParaRPr lang="en-US" altLang="zh-CN" sz="1600" dirty="0">
              <a:latin typeface="华文细黑" panose="02010600040101010101" pitchFamily="2" charset="-122"/>
              <a:ea typeface="华文细黑" panose="02010600040101010101" pitchFamily="2" charset="-122"/>
              <a:cs typeface="Arial" pitchFamily="34" charset="0"/>
            </a:endParaRPr>
          </a:p>
          <a:p>
            <a:pPr algn="ctr">
              <a:lnSpc>
                <a:spcPct val="110000"/>
              </a:lnSpc>
            </a:pPr>
            <a:endParaRPr lang="en-US" altLang="zh-CN" sz="1600" dirty="0">
              <a:latin typeface="华文细黑" panose="02010600040101010101" pitchFamily="2" charset="-122"/>
              <a:ea typeface="华文细黑" panose="02010600040101010101" pitchFamily="2" charset="-122"/>
              <a:cs typeface="Arial" pitchFamily="34" charset="0"/>
            </a:endParaRPr>
          </a:p>
          <a:p>
            <a:pPr>
              <a:lnSpc>
                <a:spcPct val="110000"/>
              </a:lnSpc>
            </a:pPr>
            <a:r>
              <a:rPr lang="zh-CN" altLang="en-US" sz="1600" dirty="0">
                <a:solidFill>
                  <a:srgbClr val="FF0000"/>
                </a:solidFill>
                <a:latin typeface="华文细黑" panose="02010600040101010101" pitchFamily="2" charset="-122"/>
                <a:ea typeface="华文细黑" panose="02010600040101010101" pitchFamily="2" charset="-122"/>
                <a:cs typeface="Arial" pitchFamily="34" charset="0"/>
              </a:rPr>
              <a:t>总结：</a:t>
            </a:r>
            <a:endParaRPr lang="en-US" altLang="zh-CN" sz="1600" dirty="0">
              <a:solidFill>
                <a:srgbClr val="FF0000"/>
              </a:solidFill>
              <a:latin typeface="华文细黑" panose="02010600040101010101" pitchFamily="2" charset="-122"/>
              <a:ea typeface="华文细黑" panose="02010600040101010101" pitchFamily="2" charset="-122"/>
              <a:cs typeface="Arial" pitchFamily="34" charset="0"/>
            </a:endParaRPr>
          </a:p>
          <a:p>
            <a:pPr>
              <a:lnSpc>
                <a:spcPct val="110000"/>
              </a:lnSpc>
            </a:pPr>
            <a:r>
              <a:rPr lang="en-US" altLang="zh-CN" sz="1600" dirty="0">
                <a:latin typeface="华文细黑" panose="02010600040101010101" pitchFamily="2" charset="-122"/>
                <a:ea typeface="华文细黑" panose="02010600040101010101" pitchFamily="2" charset="-122"/>
                <a:cs typeface="Arial" pitchFamily="34" charset="0"/>
              </a:rPr>
              <a:t>1</a:t>
            </a:r>
            <a:r>
              <a:rPr lang="zh-CN" altLang="en-US" sz="1600" dirty="0">
                <a:latin typeface="华文细黑" panose="02010600040101010101" pitchFamily="2" charset="-122"/>
                <a:ea typeface="华文细黑" panose="02010600040101010101" pitchFamily="2" charset="-122"/>
                <a:cs typeface="Arial" pitchFamily="34" charset="0"/>
              </a:rPr>
              <a:t>、语体风格要求会影响发音人朗读时的声学特征；</a:t>
            </a:r>
            <a:endParaRPr lang="en-US" altLang="zh-CN" sz="1600" dirty="0">
              <a:latin typeface="华文细黑" panose="02010600040101010101" pitchFamily="2" charset="-122"/>
              <a:ea typeface="华文细黑" panose="02010600040101010101" pitchFamily="2" charset="-122"/>
              <a:cs typeface="Arial" pitchFamily="34" charset="0"/>
            </a:endParaRPr>
          </a:p>
          <a:p>
            <a:pPr>
              <a:lnSpc>
                <a:spcPct val="110000"/>
              </a:lnSpc>
            </a:pPr>
            <a:r>
              <a:rPr lang="en-US" altLang="zh-CN" sz="1600" dirty="0">
                <a:latin typeface="华文细黑" panose="02010600040101010101" pitchFamily="2" charset="-122"/>
                <a:ea typeface="华文细黑" panose="02010600040101010101" pitchFamily="2" charset="-122"/>
                <a:cs typeface="Arial" pitchFamily="34" charset="0"/>
              </a:rPr>
              <a:t>2</a:t>
            </a:r>
            <a:r>
              <a:rPr lang="zh-CN" altLang="en-US" sz="1600" dirty="0">
                <a:latin typeface="华文细黑" panose="02010600040101010101" pitchFamily="2" charset="-122"/>
                <a:ea typeface="华文细黑" panose="02010600040101010101" pitchFamily="2" charset="-122"/>
                <a:cs typeface="Arial" pitchFamily="34" charset="0"/>
              </a:rPr>
              <a:t>、注意力机制和情感表达调配的复杂性和多样性可能影响发音人朗读时的呼吸特征。</a:t>
            </a:r>
            <a:endParaRPr lang="en-US" altLang="zh-CN" sz="1600" dirty="0">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263047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敬请各位老师批评指正</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6770847" y="3969316"/>
            <a:ext cx="174306" cy="174304"/>
            <a:chOff x="801291" y="3535885"/>
            <a:chExt cx="219347" cy="219347"/>
          </a:xfrm>
        </p:grpSpPr>
        <p:sp>
          <p:nvSpPr>
            <p:cNvPr id="37"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40" name="组合 39"/>
            <p:cNvGrpSpPr/>
            <p:nvPr/>
          </p:nvGrpSpPr>
          <p:grpSpPr>
            <a:xfrm>
              <a:off x="860980" y="3583766"/>
              <a:ext cx="100336" cy="114060"/>
              <a:chOff x="860980" y="3583766"/>
              <a:chExt cx="100336" cy="114060"/>
            </a:xfrm>
          </p:grpSpPr>
          <p:sp>
            <p:nvSpPr>
              <p:cNvPr id="41"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42"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sp>
        <p:nvSpPr>
          <p:cNvPr id="48" name="Text Box 19"/>
          <p:cNvSpPr txBox="1">
            <a:spLocks noChangeArrowheads="1"/>
          </p:cNvSpPr>
          <p:nvPr/>
        </p:nvSpPr>
        <p:spPr bwMode="auto">
          <a:xfrm>
            <a:off x="7020272" y="3929510"/>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汇报人：孙静怡</a:t>
            </a:r>
            <a:endParaRPr lang="en-US" altLang="zh-CN" sz="10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2514"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3175982" y="2040519"/>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5466946" y="195964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615160" y="2556334"/>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4867662" y="2586449"/>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20164"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2733356" y="3111789"/>
            <a:ext cx="1172117" cy="823367"/>
          </a:xfrm>
          <a:prstGeom prst="rect">
            <a:avLst/>
          </a:prstGeom>
        </p:spPr>
        <p:txBody>
          <a:bodyPr wrap="none">
            <a:spAutoFit/>
          </a:bodyPr>
          <a:lstStyle/>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发音人选取</a:t>
            </a:r>
          </a:p>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语料筛选</a:t>
            </a:r>
            <a:endParaRPr lang="en-US" altLang="zh-CN" sz="11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数据标注及分析</a:t>
            </a:r>
          </a:p>
        </p:txBody>
      </p:sp>
      <p:sp>
        <p:nvSpPr>
          <p:cNvPr id="61" name="矩形 60"/>
          <p:cNvSpPr/>
          <p:nvPr/>
        </p:nvSpPr>
        <p:spPr>
          <a:xfrm>
            <a:off x="892148" y="3111789"/>
            <a:ext cx="748923" cy="1077283"/>
          </a:xfrm>
          <a:prstGeom prst="rect">
            <a:avLst/>
          </a:prstGeom>
        </p:spPr>
        <p:txBody>
          <a:bodyPr wrap="none">
            <a:spAutoFit/>
          </a:bodyPr>
          <a:lstStyle/>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研究对象</a:t>
            </a:r>
          </a:p>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研究问题</a:t>
            </a:r>
            <a:endParaRPr lang="en-US" altLang="zh-CN" sz="11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研究现状</a:t>
            </a:r>
          </a:p>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研究思路</a:t>
            </a:r>
          </a:p>
        </p:txBody>
      </p:sp>
      <p:sp>
        <p:nvSpPr>
          <p:cNvPr id="62" name="矩形 61"/>
          <p:cNvSpPr/>
          <p:nvPr/>
        </p:nvSpPr>
        <p:spPr>
          <a:xfrm>
            <a:off x="7509697" y="3111789"/>
            <a:ext cx="748923" cy="569451"/>
          </a:xfrm>
          <a:prstGeom prst="rect">
            <a:avLst/>
          </a:prstGeom>
        </p:spPr>
        <p:txBody>
          <a:bodyPr wrap="none">
            <a:spAutoFit/>
          </a:bodyPr>
          <a:lstStyle/>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研究总结</a:t>
            </a:r>
            <a:endParaRPr lang="en-US" altLang="zh-CN" sz="11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相关思考</a:t>
            </a:r>
            <a:endParaRPr lang="en-US" altLang="zh-CN" sz="1100" dirty="0">
              <a:ln w="6350">
                <a:noFill/>
              </a:ln>
              <a:solidFill>
                <a:schemeClr val="bg1">
                  <a:lumMod val="50000"/>
                </a:schemeClr>
              </a:solidFill>
              <a:latin typeface="Impact" pitchFamily="34" charset="0"/>
              <a:ea typeface="微软雅黑" pitchFamily="34" charset="-122"/>
            </a:endParaRPr>
          </a:p>
        </p:txBody>
      </p:sp>
      <p:sp>
        <p:nvSpPr>
          <p:cNvPr id="63" name="矩形 62"/>
          <p:cNvSpPr/>
          <p:nvPr/>
        </p:nvSpPr>
        <p:spPr>
          <a:xfrm>
            <a:off x="5236591" y="3127205"/>
            <a:ext cx="748923" cy="569451"/>
          </a:xfrm>
          <a:prstGeom prst="rect">
            <a:avLst/>
          </a:prstGeom>
        </p:spPr>
        <p:txBody>
          <a:bodyPr wrap="none">
            <a:spAutoFit/>
          </a:bodyPr>
          <a:lstStyle/>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语音韵律</a:t>
            </a:r>
            <a:endParaRPr lang="en-US" altLang="zh-CN" sz="11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100" dirty="0">
                <a:ln w="6350">
                  <a:noFill/>
                </a:ln>
                <a:solidFill>
                  <a:schemeClr val="bg1">
                    <a:lumMod val="50000"/>
                  </a:schemeClr>
                </a:solidFill>
                <a:latin typeface="Impact" pitchFamily="34" charset="0"/>
                <a:ea typeface="微软雅黑" pitchFamily="34" charset="-122"/>
              </a:rPr>
              <a:t>呼吸韵律</a:t>
            </a:r>
            <a:endParaRPr lang="en-US" altLang="zh-CN" sz="1100" dirty="0">
              <a:ln w="6350">
                <a:noFill/>
              </a:ln>
              <a:solidFill>
                <a:schemeClr val="bg1">
                  <a:lumMod val="50000"/>
                </a:schemeClr>
              </a:solidFill>
              <a:latin typeface="Impact" pitchFamily="34" charset="0"/>
              <a:ea typeface="微软雅黑" pitchFamily="34" charset="-122"/>
            </a:endParaRPr>
          </a:p>
        </p:txBody>
      </p:sp>
      <p:sp>
        <p:nvSpPr>
          <p:cNvPr id="65" name="矩形 64"/>
          <p:cNvSpPr/>
          <p:nvPr/>
        </p:nvSpPr>
        <p:spPr>
          <a:xfrm>
            <a:off x="2868729" y="2672562"/>
            <a:ext cx="1005404" cy="338554"/>
          </a:xfrm>
          <a:prstGeom prst="rect">
            <a:avLst/>
          </a:prstGeom>
        </p:spPr>
        <p:txBody>
          <a:bodyPr wrap="none">
            <a:spAutoFit/>
          </a:bodyPr>
          <a:lstStyle/>
          <a:p>
            <a:pPr algn="ctr"/>
            <a:r>
              <a:rPr lang="zh-CN" altLang="en-US" sz="1600" b="1" dirty="0">
                <a:ln w="6350">
                  <a:noFill/>
                </a:ln>
                <a:solidFill>
                  <a:schemeClr val="bg1">
                    <a:lumMod val="50000"/>
                  </a:schemeClr>
                </a:solidFill>
                <a:latin typeface="Impact" pitchFamily="34" charset="0"/>
                <a:ea typeface="微软雅黑" pitchFamily="34" charset="-122"/>
              </a:rPr>
              <a:t>研究方法</a:t>
            </a:r>
          </a:p>
        </p:txBody>
      </p:sp>
      <p:sp>
        <p:nvSpPr>
          <p:cNvPr id="66" name="矩形 65"/>
          <p:cNvSpPr/>
          <p:nvPr/>
        </p:nvSpPr>
        <p:spPr>
          <a:xfrm>
            <a:off x="697527" y="2667289"/>
            <a:ext cx="1138170" cy="338554"/>
          </a:xfrm>
          <a:prstGeom prst="rect">
            <a:avLst/>
          </a:prstGeom>
        </p:spPr>
        <p:txBody>
          <a:bodyPr wrap="square">
            <a:spAutoFit/>
          </a:bodyPr>
          <a:lstStyle/>
          <a:p>
            <a:pPr algn="ctr"/>
            <a:r>
              <a:rPr lang="zh-CN" altLang="en-US" sz="1600" b="1" dirty="0">
                <a:ln w="6350">
                  <a:noFill/>
                </a:ln>
                <a:solidFill>
                  <a:schemeClr val="bg1">
                    <a:lumMod val="50000"/>
                  </a:schemeClr>
                </a:solidFill>
                <a:latin typeface="Impact" pitchFamily="34" charset="0"/>
                <a:ea typeface="微软雅黑" pitchFamily="34" charset="-122"/>
              </a:rPr>
              <a:t>研究综述</a:t>
            </a:r>
          </a:p>
        </p:txBody>
      </p:sp>
      <p:sp>
        <p:nvSpPr>
          <p:cNvPr id="67" name="矩形 66"/>
          <p:cNvSpPr/>
          <p:nvPr/>
        </p:nvSpPr>
        <p:spPr>
          <a:xfrm>
            <a:off x="7381459" y="2667289"/>
            <a:ext cx="1005404" cy="338554"/>
          </a:xfrm>
          <a:prstGeom prst="rect">
            <a:avLst/>
          </a:prstGeom>
        </p:spPr>
        <p:txBody>
          <a:bodyPr wrap="none">
            <a:spAutoFit/>
          </a:bodyPr>
          <a:lstStyle/>
          <a:p>
            <a:pPr algn="ctr"/>
            <a:r>
              <a:rPr lang="zh-CN" altLang="en-US" sz="1600" b="1" dirty="0">
                <a:ln w="6350">
                  <a:noFill/>
                </a:ln>
                <a:solidFill>
                  <a:schemeClr val="bg1">
                    <a:lumMod val="50000"/>
                  </a:schemeClr>
                </a:solidFill>
                <a:latin typeface="Impact" pitchFamily="34" charset="0"/>
                <a:ea typeface="微软雅黑" pitchFamily="34" charset="-122"/>
              </a:rPr>
              <a:t>总结讨论</a:t>
            </a:r>
          </a:p>
        </p:txBody>
      </p:sp>
      <p:sp>
        <p:nvSpPr>
          <p:cNvPr id="68" name="矩形 67"/>
          <p:cNvSpPr/>
          <p:nvPr/>
        </p:nvSpPr>
        <p:spPr>
          <a:xfrm>
            <a:off x="5108352" y="2667288"/>
            <a:ext cx="1005404" cy="338554"/>
          </a:xfrm>
          <a:prstGeom prst="rect">
            <a:avLst/>
          </a:prstGeom>
        </p:spPr>
        <p:txBody>
          <a:bodyPr wrap="none">
            <a:spAutoFit/>
          </a:bodyPr>
          <a:lstStyle/>
          <a:p>
            <a:pPr algn="ctr"/>
            <a:r>
              <a:rPr lang="zh-CN" altLang="en-US" sz="1600" b="1" dirty="0">
                <a:ln w="6350">
                  <a:noFill/>
                </a:ln>
                <a:solidFill>
                  <a:schemeClr val="bg1">
                    <a:lumMod val="50000"/>
                  </a:schemeClr>
                </a:solidFill>
                <a:latin typeface="Impact" pitchFamily="34" charset="0"/>
                <a:ea typeface="微软雅黑" pitchFamily="34" charset="-122"/>
              </a:rPr>
              <a:t>研究成果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973343" cy="1166794"/>
          </a:xfrm>
          <a:prstGeom prst="rect">
            <a:avLst/>
          </a:prstGeom>
        </p:spPr>
        <p:txBody>
          <a:bodyPr wrap="none">
            <a:spAutoFit/>
          </a:bodyPr>
          <a:lstStyle/>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研究对象</a:t>
            </a: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研究问题</a:t>
            </a: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研究现状</a:t>
            </a: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研究思路</a:t>
            </a:r>
          </a:p>
        </p:txBody>
      </p:sp>
      <p:sp>
        <p:nvSpPr>
          <p:cNvPr id="39" name="矩形 38"/>
          <p:cNvSpPr/>
          <p:nvPr/>
        </p:nvSpPr>
        <p:spPr>
          <a:xfrm>
            <a:off x="5364088" y="2070506"/>
            <a:ext cx="1944216" cy="461665"/>
          </a:xfrm>
          <a:prstGeom prst="rect">
            <a:avLst/>
          </a:prstGeom>
        </p:spPr>
        <p:txBody>
          <a:bodyPr wrap="square">
            <a:spAutoFit/>
          </a:bodyPr>
          <a:lstStyle/>
          <a:p>
            <a:r>
              <a:rPr lang="zh-CN" altLang="en-US" sz="2400" b="1" dirty="0">
                <a:ln w="6350">
                  <a:noFill/>
                </a:ln>
                <a:solidFill>
                  <a:schemeClr val="tx1">
                    <a:lumMod val="50000"/>
                    <a:lumOff val="50000"/>
                  </a:schemeClr>
                </a:solidFill>
                <a:latin typeface="Impact" pitchFamily="34" charset="0"/>
                <a:ea typeface="微软雅黑" pitchFamily="34" charset="-122"/>
              </a:rPr>
              <a:t>研究综述</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3" name="Group 77"/>
          <p:cNvGrpSpPr/>
          <p:nvPr/>
        </p:nvGrpSpPr>
        <p:grpSpPr bwMode="auto">
          <a:xfrm>
            <a:off x="5651501" y="3065615"/>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16158" y="1132859"/>
            <a:ext cx="2528019" cy="104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buFont typeface="Arial" pitchFamily="34" charset="0"/>
              <a:buNone/>
            </a:pPr>
            <a:r>
              <a:rPr lang="zh-CN" altLang="en-US" sz="1600" b="1" dirty="0">
                <a:solidFill>
                  <a:schemeClr val="bg1">
                    <a:lumMod val="50000"/>
                  </a:schemeClr>
                </a:solidFill>
              </a:rPr>
              <a:t> 01</a:t>
            </a:r>
          </a:p>
          <a:p>
            <a:pPr algn="just">
              <a:lnSpc>
                <a:spcPct val="110000"/>
              </a:lnSpc>
            </a:pPr>
            <a:r>
              <a:rPr lang="zh-CN" altLang="en-US" sz="1200" dirty="0">
                <a:latin typeface="华文细黑" panose="02010600040101010101" pitchFamily="2" charset="-122"/>
                <a:ea typeface="华文细黑" panose="02010600040101010101" pitchFamily="2" charset="-122"/>
                <a:cs typeface="Arial" pitchFamily="34" charset="0"/>
              </a:rPr>
              <a:t>语音层面的副语言信息可能突破语义理解的限制来得到传递，这些信息同时也是将这一特定发音形式与其他发音形式区别开来的重要依据。</a:t>
            </a:r>
          </a:p>
        </p:txBody>
      </p:sp>
      <p:sp>
        <p:nvSpPr>
          <p:cNvPr id="19524" name="Rectangle 68"/>
          <p:cNvSpPr>
            <a:spLocks noChangeArrowheads="1"/>
          </p:cNvSpPr>
          <p:nvPr/>
        </p:nvSpPr>
        <p:spPr bwMode="auto">
          <a:xfrm>
            <a:off x="828675" y="2227951"/>
            <a:ext cx="2620963" cy="63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buFont typeface="Arial" pitchFamily="34" charset="0"/>
              <a:buNone/>
            </a:pPr>
            <a:r>
              <a:rPr lang="zh-CN" altLang="en-US" sz="1600" b="1" dirty="0">
                <a:solidFill>
                  <a:schemeClr val="bg1">
                    <a:lumMod val="50000"/>
                  </a:schemeClr>
                </a:solidFill>
              </a:rPr>
              <a:t> 0</a:t>
            </a:r>
            <a:r>
              <a:rPr lang="en-US" altLang="zh-CN" sz="1600" b="1" dirty="0">
                <a:solidFill>
                  <a:schemeClr val="bg1">
                    <a:lumMod val="50000"/>
                  </a:schemeClr>
                </a:solidFill>
              </a:rPr>
              <a:t>2</a:t>
            </a:r>
            <a:endParaRPr lang="zh-CN" altLang="en-US" sz="1600" b="1" dirty="0">
              <a:solidFill>
                <a:schemeClr val="bg1">
                  <a:lumMod val="50000"/>
                </a:schemeClr>
              </a:solidFill>
            </a:endParaRPr>
          </a:p>
          <a:p>
            <a:pPr algn="just">
              <a:lnSpc>
                <a:spcPct val="110000"/>
              </a:lnSpc>
            </a:pPr>
            <a:r>
              <a:rPr lang="zh-CN" altLang="en-US" sz="1200" dirty="0">
                <a:latin typeface="华文细黑" panose="02010600040101010101" pitchFamily="2" charset="-122"/>
                <a:ea typeface="华文细黑" panose="02010600040101010101" pitchFamily="2" charset="-122"/>
                <a:cs typeface="Arial" pitchFamily="34" charset="0"/>
              </a:rPr>
              <a:t>纪录片配音既要贴合画面内容，又不能喧宾夺主，同时还要保证吐字归音清晰。</a:t>
            </a:r>
          </a:p>
        </p:txBody>
      </p:sp>
      <p:sp>
        <p:nvSpPr>
          <p:cNvPr id="19525" name="Rectangle 69"/>
          <p:cNvSpPr>
            <a:spLocks noChangeArrowheads="1"/>
          </p:cNvSpPr>
          <p:nvPr/>
        </p:nvSpPr>
        <p:spPr bwMode="auto">
          <a:xfrm>
            <a:off x="6012160" y="1134026"/>
            <a:ext cx="2808312" cy="63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1000" b="1" dirty="0">
                <a:solidFill>
                  <a:schemeClr val="bg1">
                    <a:lumMod val="50000"/>
                  </a:schemeClr>
                </a:solidFill>
              </a:rPr>
              <a:t> </a:t>
            </a:r>
            <a:r>
              <a:rPr lang="zh-CN" altLang="en-US" sz="1600" b="1" dirty="0">
                <a:solidFill>
                  <a:schemeClr val="bg1">
                    <a:lumMod val="50000"/>
                  </a:schemeClr>
                </a:solidFill>
              </a:rPr>
              <a:t>0</a:t>
            </a:r>
            <a:r>
              <a:rPr lang="en-US" altLang="zh-CN" sz="1600" b="1" dirty="0">
                <a:solidFill>
                  <a:schemeClr val="bg1">
                    <a:lumMod val="50000"/>
                  </a:schemeClr>
                </a:solidFill>
              </a:rPr>
              <a:t>3</a:t>
            </a:r>
            <a:endParaRPr lang="zh-CN" altLang="en-US" sz="1600" b="1" dirty="0">
              <a:solidFill>
                <a:schemeClr val="bg1">
                  <a:lumMod val="50000"/>
                </a:schemeClr>
              </a:solidFill>
            </a:endParaRPr>
          </a:p>
          <a:p>
            <a:pPr algn="just">
              <a:lnSpc>
                <a:spcPct val="110000"/>
              </a:lnSpc>
            </a:pPr>
            <a:r>
              <a:rPr lang="zh-CN" altLang="en-US" sz="1200" dirty="0">
                <a:latin typeface="华文细黑" panose="02010600040101010101" pitchFamily="2" charset="-122"/>
                <a:ea typeface="华文细黑" panose="02010600040101010101" pitchFamily="2" charset="-122"/>
                <a:cs typeface="Arial" pitchFamily="34" charset="0"/>
              </a:rPr>
              <a:t>不同类型的纪录片在语音表达形式上会存在差异，如发声类型、呼吸节奏等。</a:t>
            </a:r>
          </a:p>
        </p:txBody>
      </p:sp>
      <p:sp>
        <p:nvSpPr>
          <p:cNvPr id="19527" name="Line 71"/>
          <p:cNvSpPr>
            <a:spLocks noChangeShapeType="1"/>
          </p:cNvSpPr>
          <p:nvPr/>
        </p:nvSpPr>
        <p:spPr bwMode="auto">
          <a:xfrm flipV="1">
            <a:off x="3059832" y="1627689"/>
            <a:ext cx="864469" cy="7955"/>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flipV="1">
            <a:off x="5213351" y="1627689"/>
            <a:ext cx="722313" cy="1"/>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3449638" y="2305746"/>
            <a:ext cx="920749" cy="15"/>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5" name="Rectangle 79"/>
          <p:cNvSpPr>
            <a:spLocks noChangeArrowheads="1"/>
          </p:cNvSpPr>
          <p:nvPr/>
        </p:nvSpPr>
        <p:spPr bwMode="auto">
          <a:xfrm>
            <a:off x="5189539" y="3593096"/>
            <a:ext cx="3846957" cy="115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10000"/>
              </a:lnSpc>
            </a:pPr>
            <a:r>
              <a:rPr lang="zh-CN" altLang="zh-CN" sz="1400" dirty="0">
                <a:latin typeface="黑体" panose="02010609060101010101" pitchFamily="49" charset="-122"/>
                <a:ea typeface="黑体" panose="02010609060101010101" pitchFamily="49" charset="-122"/>
              </a:rPr>
              <a:t>以</a:t>
            </a:r>
            <a:r>
              <a:rPr lang="zh-CN" altLang="zh-CN" sz="1400" dirty="0">
                <a:solidFill>
                  <a:srgbClr val="FF0000"/>
                </a:solidFill>
                <a:latin typeface="黑体" panose="02010609060101010101" pitchFamily="49" charset="-122"/>
                <a:ea typeface="黑体" panose="02010609060101010101" pitchFamily="49" charset="-122"/>
              </a:rPr>
              <a:t>自然类</a:t>
            </a:r>
            <a:r>
              <a:rPr lang="zh-CN" altLang="zh-CN" sz="1400" dirty="0">
                <a:latin typeface="黑体" panose="02010609060101010101" pitchFamily="49" charset="-122"/>
                <a:ea typeface="黑体" panose="02010609060101010101" pitchFamily="49" charset="-122"/>
              </a:rPr>
              <a:t>纪录片作为研究对象，探讨这一特定风格类型的纪录片在</a:t>
            </a:r>
            <a:r>
              <a:rPr lang="zh-CN" altLang="en-US" sz="1400" dirty="0">
                <a:solidFill>
                  <a:srgbClr val="FF0000"/>
                </a:solidFill>
                <a:latin typeface="黑体" panose="02010609060101010101" pitchFamily="49" charset="-122"/>
                <a:ea typeface="黑体" panose="02010609060101010101" pitchFamily="49" charset="-122"/>
              </a:rPr>
              <a:t>声学</a:t>
            </a:r>
            <a:r>
              <a:rPr lang="zh-CN" altLang="zh-CN" sz="1400" dirty="0">
                <a:solidFill>
                  <a:srgbClr val="FF0000"/>
                </a:solidFill>
                <a:latin typeface="黑体" panose="02010609060101010101" pitchFamily="49" charset="-122"/>
                <a:ea typeface="黑体" panose="02010609060101010101" pitchFamily="49" charset="-122"/>
              </a:rPr>
              <a:t>和呼吸重置</a:t>
            </a:r>
            <a:r>
              <a:rPr lang="zh-CN" altLang="zh-CN" sz="1400" dirty="0">
                <a:latin typeface="黑体" panose="02010609060101010101" pitchFamily="49" charset="-122"/>
                <a:ea typeface="黑体" panose="02010609060101010101" pitchFamily="49" charset="-122"/>
              </a:rPr>
              <a:t>等方面具有哪些特点，并将配音员</a:t>
            </a:r>
            <a:r>
              <a:rPr lang="zh-CN" altLang="zh-CN" sz="1400" dirty="0">
                <a:solidFill>
                  <a:srgbClr val="FF0000"/>
                </a:solidFill>
                <a:latin typeface="黑体" panose="02010609060101010101" pitchFamily="49" charset="-122"/>
                <a:ea typeface="黑体" panose="02010609060101010101" pitchFamily="49" charset="-122"/>
              </a:rPr>
              <a:t>正式配音</a:t>
            </a:r>
            <a:r>
              <a:rPr lang="zh-CN" altLang="zh-CN" sz="1400" dirty="0">
                <a:latin typeface="黑体" panose="02010609060101010101" pitchFamily="49" charset="-122"/>
                <a:ea typeface="黑体" panose="02010609060101010101" pitchFamily="49" charset="-122"/>
              </a:rPr>
              <a:t>与</a:t>
            </a:r>
            <a:r>
              <a:rPr lang="zh-CN" altLang="zh-CN" sz="1400" dirty="0">
                <a:solidFill>
                  <a:srgbClr val="FF0000"/>
                </a:solidFill>
                <a:latin typeface="黑体" panose="02010609060101010101" pitchFamily="49" charset="-122"/>
                <a:ea typeface="黑体" panose="02010609060101010101" pitchFamily="49" charset="-122"/>
              </a:rPr>
              <a:t>配音员的朗读</a:t>
            </a:r>
            <a:r>
              <a:rPr lang="zh-CN" altLang="zh-CN" sz="1400" dirty="0">
                <a:latin typeface="黑体" panose="02010609060101010101" pitchFamily="49" charset="-122"/>
                <a:ea typeface="黑体" panose="02010609060101010101" pitchFamily="49" charset="-122"/>
              </a:rPr>
              <a:t>、</a:t>
            </a:r>
            <a:r>
              <a:rPr lang="zh-CN" altLang="zh-CN" sz="1400" dirty="0">
                <a:solidFill>
                  <a:srgbClr val="FF0000"/>
                </a:solidFill>
                <a:latin typeface="黑体" panose="02010609060101010101" pitchFamily="49" charset="-122"/>
                <a:ea typeface="黑体" panose="02010609060101010101" pitchFamily="49" charset="-122"/>
              </a:rPr>
              <a:t>未经训练的普通发音人的朗读</a:t>
            </a:r>
            <a:r>
              <a:rPr lang="zh-CN" altLang="zh-CN" sz="1400" dirty="0">
                <a:latin typeface="黑体" panose="02010609060101010101" pitchFamily="49" charset="-122"/>
                <a:ea typeface="黑体" panose="02010609060101010101" pitchFamily="49" charset="-122"/>
              </a:rPr>
              <a:t>从以上角度进行对比，递进式分析这种特殊配音的声学特征。</a:t>
            </a:r>
            <a:endParaRPr lang="zh-CN" altLang="en-US" sz="1400" dirty="0">
              <a:latin typeface="黑体" panose="02010609060101010101" pitchFamily="49" charset="-122"/>
              <a:ea typeface="黑体" panose="02010609060101010101" pitchFamily="49" charset="-122"/>
              <a:cs typeface="Arial" pitchFamily="34" charset="0"/>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研究对象</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D817A7B9-42D4-498C-951F-7A99AAE529CC}"/>
              </a:ext>
            </a:extLst>
          </p:cNvPr>
          <p:cNvSpPr txBox="1"/>
          <p:nvPr/>
        </p:nvSpPr>
        <p:spPr>
          <a:xfrm>
            <a:off x="5935664" y="2997142"/>
            <a:ext cx="1584325" cy="369332"/>
          </a:xfrm>
          <a:prstGeom prst="rect">
            <a:avLst/>
          </a:prstGeom>
          <a:noFill/>
        </p:spPr>
        <p:txBody>
          <a:bodyPr wrap="square" rtlCol="0">
            <a:spAutoFit/>
          </a:bodyPr>
          <a:lstStyle/>
          <a:p>
            <a:r>
              <a:rPr lang="zh-CN" altLang="en-US" dirty="0"/>
              <a:t>本课题研究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3644336" y="1608987"/>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4581562" y="1745468"/>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4111036" y="2137056"/>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4601964" y="212175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891421" y="2411296"/>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3819029" y="2643443"/>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3198038" y="2444459"/>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3646887" y="1796489"/>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3198038" y="1876848"/>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endParaRPr lang="zh-CN" altLang="en-US" sz="1000" dirty="0">
              <a:solidFill>
                <a:schemeClr val="bg1"/>
              </a:solidFill>
            </a:endParaRPr>
          </a:p>
        </p:txBody>
      </p:sp>
      <p:sp>
        <p:nvSpPr>
          <p:cNvPr id="14" name="Oval 14"/>
          <p:cNvSpPr>
            <a:spLocks noChangeArrowheads="1"/>
          </p:cNvSpPr>
          <p:nvPr/>
        </p:nvSpPr>
        <p:spPr bwMode="auto">
          <a:xfrm>
            <a:off x="4100836" y="1321354"/>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endParaRPr lang="zh-CN" altLang="en-US" sz="1000" dirty="0">
              <a:solidFill>
                <a:schemeClr val="bg1"/>
              </a:solidFill>
            </a:endParaRPr>
          </a:p>
        </p:txBody>
      </p:sp>
      <p:sp>
        <p:nvSpPr>
          <p:cNvPr id="17" name="Freeform 17"/>
          <p:cNvSpPr>
            <a:spLocks noEditPoints="1"/>
          </p:cNvSpPr>
          <p:nvPr/>
        </p:nvSpPr>
        <p:spPr bwMode="auto">
          <a:xfrm>
            <a:off x="7058311" y="1377391"/>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2561478" y="3541538"/>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860189" y="136061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Rectangle 24"/>
          <p:cNvSpPr>
            <a:spLocks noChangeArrowheads="1"/>
          </p:cNvSpPr>
          <p:nvPr/>
        </p:nvSpPr>
        <p:spPr bwMode="auto">
          <a:xfrm>
            <a:off x="6228184" y="1805764"/>
            <a:ext cx="252028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400" dirty="0">
                <a:latin typeface="黑体" panose="02010609060101010101" pitchFamily="49" charset="-122"/>
                <a:ea typeface="黑体" panose="02010609060101010101" pitchFamily="49" charset="-122"/>
                <a:cs typeface="Arial" pitchFamily="34" charset="0"/>
              </a:rPr>
              <a:t>√配音时呼吸重置时长、幅度和吸气段斜率有何不同于朗读的特点？</a:t>
            </a:r>
            <a:endParaRPr lang="en-US" altLang="zh-CN" sz="1400" dirty="0">
              <a:latin typeface="黑体" panose="02010609060101010101" pitchFamily="49" charset="-122"/>
              <a:ea typeface="黑体" panose="02010609060101010101" pitchFamily="49" charset="-122"/>
              <a:cs typeface="Arial" pitchFamily="34" charset="0"/>
            </a:endParaRPr>
          </a:p>
          <a:p>
            <a:pPr lvl="0"/>
            <a:r>
              <a:rPr lang="en-US" altLang="zh-CN" sz="1400" dirty="0">
                <a:latin typeface="黑体" panose="02010609060101010101" pitchFamily="49" charset="-122"/>
                <a:ea typeface="黑体" panose="02010609060101010101" pitchFamily="49" charset="-122"/>
                <a:cs typeface="Arial" pitchFamily="34" charset="0"/>
              </a:rPr>
              <a:t>……</a:t>
            </a:r>
            <a:endParaRPr lang="en-US" altLang="zh-CN" sz="1100" dirty="0">
              <a:solidFill>
                <a:schemeClr val="bg1">
                  <a:lumMod val="50000"/>
                </a:schemeClr>
              </a:solidFill>
            </a:endParaRPr>
          </a:p>
        </p:txBody>
      </p:sp>
      <p:sp>
        <p:nvSpPr>
          <p:cNvPr id="23" name="Rectangle 24"/>
          <p:cNvSpPr>
            <a:spLocks noChangeArrowheads="1"/>
          </p:cNvSpPr>
          <p:nvPr/>
        </p:nvSpPr>
        <p:spPr bwMode="auto">
          <a:xfrm>
            <a:off x="611560" y="1805764"/>
            <a:ext cx="22950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400" dirty="0">
                <a:latin typeface="黑体" panose="02010609060101010101" pitchFamily="49" charset="-122"/>
                <a:ea typeface="黑体" panose="02010609060101010101" pitchFamily="49" charset="-122"/>
                <a:cs typeface="Arial" pitchFamily="34" charset="0"/>
              </a:rPr>
              <a:t>√配音时的发声类型是否表现出与普通朗读不同的特征？</a:t>
            </a:r>
            <a:endParaRPr lang="zh-CN" altLang="zh-CN" sz="1400" dirty="0">
              <a:latin typeface="黑体" panose="02010609060101010101" pitchFamily="49" charset="-122"/>
              <a:ea typeface="黑体" panose="02010609060101010101" pitchFamily="49" charset="-122"/>
              <a:cs typeface="Arial" pitchFamily="34" charset="0"/>
            </a:endParaRPr>
          </a:p>
        </p:txBody>
      </p:sp>
      <p:sp>
        <p:nvSpPr>
          <p:cNvPr id="24" name="Rectangle 24"/>
          <p:cNvSpPr>
            <a:spLocks noChangeArrowheads="1"/>
          </p:cNvSpPr>
          <p:nvPr/>
        </p:nvSpPr>
        <p:spPr bwMode="auto">
          <a:xfrm>
            <a:off x="1335614" y="3915869"/>
            <a:ext cx="266032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400" dirty="0">
                <a:latin typeface="黑体" panose="02010609060101010101" pitchFamily="49" charset="-122"/>
                <a:ea typeface="黑体" panose="02010609060101010101" pitchFamily="49" charset="-122"/>
                <a:cs typeface="Arial" pitchFamily="34" charset="0"/>
              </a:rPr>
              <a:t>√胸腹呼吸重置如何组配从而保证配音时的气息稳定？</a:t>
            </a:r>
            <a:endParaRPr lang="en-US" altLang="zh-CN" sz="1400" dirty="0">
              <a:latin typeface="黑体" panose="02010609060101010101" pitchFamily="49" charset="-122"/>
              <a:ea typeface="黑体" panose="02010609060101010101" pitchFamily="49" charset="-122"/>
              <a:cs typeface="Arial" pitchFamily="34" charset="0"/>
            </a:endParaRPr>
          </a:p>
          <a:p>
            <a:pPr lvl="0"/>
            <a:r>
              <a:rPr lang="zh-CN" altLang="en-US" sz="1400" dirty="0">
                <a:latin typeface="黑体" panose="02010609060101010101" pitchFamily="49" charset="-122"/>
                <a:ea typeface="黑体" panose="02010609060101010101" pitchFamily="49" charset="-122"/>
                <a:cs typeface="Arial" pitchFamily="34" charset="0"/>
              </a:rPr>
              <a:t>语音停顿和呼吸重置之间有何对应关系？</a:t>
            </a:r>
            <a:endParaRPr lang="zh-CN" altLang="zh-CN" sz="1400" dirty="0">
              <a:latin typeface="黑体" panose="02010609060101010101" pitchFamily="49" charset="-122"/>
              <a:ea typeface="黑体" panose="02010609060101010101" pitchFamily="49" charset="-122"/>
              <a:cs typeface="Arial" pitchFamily="34" charset="0"/>
            </a:endParaRPr>
          </a:p>
        </p:txBody>
      </p:sp>
      <p:sp>
        <p:nvSpPr>
          <p:cNvPr id="31" name="Oval 14"/>
          <p:cNvSpPr>
            <a:spLocks noChangeArrowheads="1"/>
          </p:cNvSpPr>
          <p:nvPr/>
        </p:nvSpPr>
        <p:spPr bwMode="auto">
          <a:xfrm>
            <a:off x="5013835" y="1624294"/>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endParaRPr lang="zh-CN" altLang="en-US" sz="1000" dirty="0">
              <a:solidFill>
                <a:schemeClr val="bg1"/>
              </a:solidFill>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研究问题</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4"/>
          <p:cNvSpPr>
            <a:spLocks noChangeArrowheads="1"/>
          </p:cNvSpPr>
          <p:nvPr/>
        </p:nvSpPr>
        <p:spPr bwMode="auto">
          <a:xfrm>
            <a:off x="1090852" y="1203598"/>
            <a:ext cx="7081548"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chemeClr val="accent1"/>
                </a:solidFill>
                <a:latin typeface="华文细黑" panose="02010600040101010101" pitchFamily="2" charset="-122"/>
                <a:ea typeface="华文细黑" panose="02010600040101010101" pitchFamily="2" charset="-122"/>
                <a:cs typeface="Arial" pitchFamily="34" charset="0"/>
              </a:rPr>
              <a:t>（宏观）艺术发音研究</a:t>
            </a:r>
            <a:r>
              <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rPr>
              <a:t>——</a:t>
            </a:r>
            <a:r>
              <a:rPr lang="zh-CN" altLang="en-US" sz="1600" b="1" dirty="0">
                <a:solidFill>
                  <a:schemeClr val="accent1"/>
                </a:solidFill>
                <a:latin typeface="华文细黑" panose="02010600040101010101" pitchFamily="2" charset="-122"/>
                <a:ea typeface="华文细黑" panose="02010600040101010101" pitchFamily="2" charset="-122"/>
                <a:cs typeface="Arial" pitchFamily="34" charset="0"/>
              </a:rPr>
              <a:t>多维语音分析</a:t>
            </a:r>
            <a:endPar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endParaRPr>
          </a:p>
          <a:p>
            <a:r>
              <a:rPr lang="en-US" altLang="zh-CN" sz="1400" dirty="0">
                <a:latin typeface="华文细黑" panose="02010600040101010101" pitchFamily="2" charset="-122"/>
                <a:ea typeface="华文细黑" panose="02010600040101010101" pitchFamily="2" charset="-122"/>
                <a:cs typeface="Arial" pitchFamily="34" charset="0"/>
              </a:rPr>
              <a:t>E.g. </a:t>
            </a:r>
            <a:r>
              <a:rPr lang="zh-CN" altLang="en-US" sz="1400" dirty="0">
                <a:latin typeface="华文细黑" panose="02010600040101010101" pitchFamily="2" charset="-122"/>
                <a:ea typeface="华文细黑" panose="02010600040101010101" pitchFamily="2" charset="-122"/>
                <a:cs typeface="Arial" pitchFamily="34" charset="0"/>
              </a:rPr>
              <a:t>含灯大鼓、柳子戏、天祝藏族民歌、山东快书、京剧、吟诵、日本能剧、蒙古长调、昆曲念白</a:t>
            </a:r>
            <a:r>
              <a:rPr lang="en-US" altLang="zh-CN" sz="1400" dirty="0">
                <a:latin typeface="华文细黑" panose="02010600040101010101" pitchFamily="2" charset="-122"/>
                <a:ea typeface="华文细黑" panose="02010600040101010101" pitchFamily="2" charset="-122"/>
                <a:cs typeface="Arial" pitchFamily="34" charset="0"/>
              </a:rPr>
              <a:t>/</a:t>
            </a:r>
            <a:r>
              <a:rPr lang="zh-CN" altLang="en-US" sz="1400" dirty="0">
                <a:latin typeface="华文细黑" panose="02010600040101010101" pitchFamily="2" charset="-122"/>
                <a:ea typeface="华文细黑" panose="02010600040101010101" pitchFamily="2" charset="-122"/>
                <a:cs typeface="Arial" pitchFamily="34" charset="0"/>
              </a:rPr>
              <a:t>闺门旦</a:t>
            </a:r>
            <a:r>
              <a:rPr lang="en-US" altLang="zh-CN" sz="1400" dirty="0">
                <a:latin typeface="华文细黑" panose="02010600040101010101" pitchFamily="2" charset="-122"/>
                <a:ea typeface="华文细黑" panose="02010600040101010101" pitchFamily="2" charset="-122"/>
                <a:cs typeface="Arial" pitchFamily="34" charset="0"/>
              </a:rPr>
              <a:t>……</a:t>
            </a:r>
            <a:r>
              <a:rPr lang="en-US" altLang="zh-CN" sz="1400" dirty="0">
                <a:solidFill>
                  <a:schemeClr val="bg1">
                    <a:lumMod val="50000"/>
                  </a:schemeClr>
                </a:solidFill>
              </a:rPr>
              <a:t>.</a:t>
            </a:r>
          </a:p>
          <a:p>
            <a:endPar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endParaRPr>
          </a:p>
          <a:p>
            <a:r>
              <a:rPr lang="zh-CN" altLang="en-US" sz="1600" b="1" dirty="0">
                <a:solidFill>
                  <a:schemeClr val="accent1"/>
                </a:solidFill>
                <a:latin typeface="华文细黑" panose="02010600040101010101" pitchFamily="2" charset="-122"/>
                <a:ea typeface="华文细黑" panose="02010600040101010101" pitchFamily="2" charset="-122"/>
                <a:cs typeface="Arial" pitchFamily="34" charset="0"/>
              </a:rPr>
              <a:t>（微观）播音类语体研究</a:t>
            </a:r>
            <a:r>
              <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rPr>
              <a:t>——</a:t>
            </a:r>
            <a:r>
              <a:rPr lang="zh-CN" altLang="en-US" sz="1600" b="1" dirty="0">
                <a:solidFill>
                  <a:schemeClr val="accent1"/>
                </a:solidFill>
                <a:latin typeface="华文细黑" panose="02010600040101010101" pitchFamily="2" charset="-122"/>
                <a:ea typeface="华文细黑" panose="02010600040101010101" pitchFamily="2" charset="-122"/>
                <a:cs typeface="Arial" pitchFamily="34" charset="0"/>
              </a:rPr>
              <a:t>语音韵律、呼吸韵律、发声类型</a:t>
            </a:r>
            <a:endPar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endParaRPr>
          </a:p>
          <a:p>
            <a:r>
              <a:rPr lang="en-US" altLang="zh-CN" sz="1400" dirty="0">
                <a:latin typeface="华文细黑" panose="02010600040101010101" pitchFamily="2" charset="-122"/>
                <a:ea typeface="华文细黑" panose="02010600040101010101" pitchFamily="2" charset="-122"/>
                <a:cs typeface="Arial" pitchFamily="34" charset="0"/>
              </a:rPr>
              <a:t>E.g. </a:t>
            </a:r>
            <a:r>
              <a:rPr lang="zh-CN" altLang="en-US" sz="1400" dirty="0">
                <a:latin typeface="华文细黑" panose="02010600040101010101" pitchFamily="2" charset="-122"/>
                <a:ea typeface="华文细黑" panose="02010600040101010101" pitchFamily="2" charset="-122"/>
                <a:cs typeface="Arial" pitchFamily="34" charset="0"/>
              </a:rPr>
              <a:t>新闻播音或其与近体诗、词、小说、散文等文体的对比研究。</a:t>
            </a:r>
            <a:endParaRPr lang="en-US" altLang="zh-CN" sz="1400" dirty="0">
              <a:latin typeface="华文细黑" panose="02010600040101010101" pitchFamily="2" charset="-122"/>
              <a:ea typeface="华文细黑" panose="02010600040101010101" pitchFamily="2" charset="-122"/>
              <a:cs typeface="Arial" pitchFamily="34" charset="0"/>
            </a:endParaRPr>
          </a:p>
          <a:p>
            <a:endPar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endParaRPr>
          </a:p>
          <a:p>
            <a:r>
              <a:rPr lang="zh-CN" altLang="en-US" sz="1600" b="1" dirty="0">
                <a:solidFill>
                  <a:schemeClr val="accent1"/>
                </a:solidFill>
                <a:latin typeface="华文细黑" panose="02010600040101010101" pitchFamily="2" charset="-122"/>
                <a:ea typeface="华文细黑" panose="02010600040101010101" pitchFamily="2" charset="-122"/>
                <a:cs typeface="Arial" pitchFamily="34" charset="0"/>
              </a:rPr>
              <a:t>呼吸的语音学研究</a:t>
            </a:r>
            <a:r>
              <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rPr>
              <a:t>——</a:t>
            </a:r>
            <a:r>
              <a:rPr lang="zh-CN" altLang="en-US" sz="1600" b="1" dirty="0">
                <a:solidFill>
                  <a:schemeClr val="accent1"/>
                </a:solidFill>
                <a:latin typeface="华文细黑" panose="02010600040101010101" pitchFamily="2" charset="-122"/>
                <a:ea typeface="华文细黑" panose="02010600040101010101" pitchFamily="2" charset="-122"/>
                <a:cs typeface="Arial" pitchFamily="34" charset="0"/>
              </a:rPr>
              <a:t>呼吸重置、语音停顿</a:t>
            </a:r>
            <a:endParaRPr lang="en-US" altLang="zh-CN" sz="1600" b="1" dirty="0">
              <a:solidFill>
                <a:schemeClr val="accent1"/>
              </a:solidFill>
              <a:latin typeface="华文细黑" panose="02010600040101010101" pitchFamily="2" charset="-122"/>
              <a:ea typeface="华文细黑" panose="02010600040101010101" pitchFamily="2" charset="-122"/>
              <a:cs typeface="Arial" pitchFamily="34" charset="0"/>
            </a:endParaRPr>
          </a:p>
          <a:p>
            <a:r>
              <a:rPr lang="en-US" altLang="zh-CN" sz="1400" dirty="0">
                <a:latin typeface="华文细黑" panose="02010600040101010101" pitchFamily="2" charset="-122"/>
                <a:ea typeface="华文细黑" panose="02010600040101010101" pitchFamily="2" charset="-122"/>
                <a:cs typeface="Arial" pitchFamily="34" charset="0"/>
              </a:rPr>
              <a:t>E.g.</a:t>
            </a:r>
            <a:r>
              <a:rPr lang="zh-CN" altLang="en-US" sz="1400" dirty="0">
                <a:solidFill>
                  <a:srgbClr val="C00000"/>
                </a:solidFill>
                <a:latin typeface="华文细黑" panose="02010600040101010101" pitchFamily="2" charset="-122"/>
                <a:ea typeface="华文细黑" panose="02010600040101010101" pitchFamily="2" charset="-122"/>
                <a:cs typeface="Arial" pitchFamily="34" charset="0"/>
              </a:rPr>
              <a:t>北京大学</a:t>
            </a:r>
            <a:r>
              <a:rPr lang="zh-CN" altLang="en-US" sz="1400" dirty="0">
                <a:latin typeface="华文细黑" panose="02010600040101010101" pitchFamily="2" charset="-122"/>
                <a:ea typeface="华文细黑" panose="02010600040101010101" pitchFamily="2" charset="-122"/>
                <a:cs typeface="Arial" pitchFamily="34" charset="0"/>
              </a:rPr>
              <a:t>：韩语朗读、汉语朗读、汉语吟诵、带情感的播音</a:t>
            </a:r>
            <a:r>
              <a:rPr lang="en-US" altLang="zh-CN" sz="1400" dirty="0">
                <a:latin typeface="华文细黑" panose="02010600040101010101" pitchFamily="2" charset="-122"/>
                <a:ea typeface="华文细黑" panose="02010600040101010101" pitchFamily="2" charset="-122"/>
                <a:cs typeface="Arial" pitchFamily="34" charset="0"/>
              </a:rPr>
              <a:t>……</a:t>
            </a:r>
          </a:p>
          <a:p>
            <a:r>
              <a:rPr lang="en-US" altLang="zh-CN" sz="1400" dirty="0">
                <a:latin typeface="华文细黑" panose="02010600040101010101" pitchFamily="2" charset="-122"/>
                <a:ea typeface="华文细黑" panose="02010600040101010101" pitchFamily="2" charset="-122"/>
                <a:cs typeface="Arial" pitchFamily="34" charset="0"/>
              </a:rPr>
              <a:t>       </a:t>
            </a:r>
            <a:r>
              <a:rPr lang="zh-CN" altLang="en-US" sz="1400" dirty="0">
                <a:solidFill>
                  <a:srgbClr val="C00000"/>
                </a:solidFill>
                <a:latin typeface="华文细黑" panose="02010600040101010101" pitchFamily="2" charset="-122"/>
                <a:ea typeface="华文细黑" panose="02010600040101010101" pitchFamily="2" charset="-122"/>
                <a:cs typeface="Arial" pitchFamily="34" charset="0"/>
              </a:rPr>
              <a:t>西北民族大学</a:t>
            </a:r>
            <a:r>
              <a:rPr lang="zh-CN" altLang="en-US" sz="1400" dirty="0">
                <a:latin typeface="华文细黑" panose="02010600040101010101" pitchFamily="2" charset="-122"/>
                <a:ea typeface="华文细黑" panose="02010600040101010101" pitchFamily="2" charset="-122"/>
                <a:cs typeface="Arial" pitchFamily="34" charset="0"/>
              </a:rPr>
              <a:t>：藏语新闻朗读、藏语诗歌、蒙古族短调民歌、 阿拉伯语不同文体的朗读</a:t>
            </a:r>
            <a:r>
              <a:rPr lang="en-US" altLang="zh-CN" sz="1400" dirty="0">
                <a:latin typeface="华文细黑" panose="02010600040101010101" pitchFamily="2" charset="-122"/>
                <a:ea typeface="华文细黑" panose="02010600040101010101" pitchFamily="2" charset="-122"/>
                <a:cs typeface="Arial" pitchFamily="34" charset="0"/>
              </a:rPr>
              <a:t>……</a:t>
            </a:r>
          </a:p>
          <a:p>
            <a:r>
              <a:rPr lang="en-US" altLang="zh-CN" sz="1400" dirty="0">
                <a:latin typeface="华文细黑" panose="02010600040101010101" pitchFamily="2" charset="-122"/>
                <a:ea typeface="华文细黑" panose="02010600040101010101" pitchFamily="2" charset="-122"/>
                <a:cs typeface="Arial" pitchFamily="34" charset="0"/>
              </a:rPr>
              <a:t>       </a:t>
            </a:r>
            <a:r>
              <a:rPr lang="zh-CN" altLang="en-US" sz="1400" dirty="0">
                <a:solidFill>
                  <a:srgbClr val="C00000"/>
                </a:solidFill>
                <a:latin typeface="华文细黑" panose="02010600040101010101" pitchFamily="2" charset="-122"/>
                <a:ea typeface="华文细黑" panose="02010600040101010101" pitchFamily="2" charset="-122"/>
                <a:cs typeface="Arial" pitchFamily="34" charset="0"/>
              </a:rPr>
              <a:t>国内其他</a:t>
            </a:r>
            <a:r>
              <a:rPr lang="zh-CN" altLang="en-US" sz="1400" dirty="0">
                <a:latin typeface="华文细黑" panose="02010600040101010101" pitchFamily="2" charset="-122"/>
                <a:ea typeface="华文细黑" panose="02010600040101010101" pitchFamily="2" charset="-122"/>
                <a:cs typeface="Arial" pitchFamily="34" charset="0"/>
              </a:rPr>
              <a:t>：汉语歌唱、朗读、自述、复述；粤语吟诵</a:t>
            </a:r>
            <a:r>
              <a:rPr lang="en-US" altLang="zh-CN" sz="1400" dirty="0">
                <a:latin typeface="华文细黑" panose="02010600040101010101" pitchFamily="2" charset="-122"/>
                <a:ea typeface="华文细黑" panose="02010600040101010101" pitchFamily="2" charset="-122"/>
                <a:cs typeface="Arial" pitchFamily="34" charset="0"/>
              </a:rPr>
              <a:t>……</a:t>
            </a:r>
          </a:p>
          <a:p>
            <a:r>
              <a:rPr lang="en-US" altLang="zh-CN" sz="1400" dirty="0">
                <a:latin typeface="华文细黑" panose="02010600040101010101" pitchFamily="2" charset="-122"/>
                <a:ea typeface="华文细黑" panose="02010600040101010101" pitchFamily="2" charset="-122"/>
                <a:cs typeface="Arial" pitchFamily="34" charset="0"/>
              </a:rPr>
              <a:t>       </a:t>
            </a:r>
            <a:r>
              <a:rPr lang="zh-CN" altLang="en-US" sz="1400" dirty="0">
                <a:solidFill>
                  <a:srgbClr val="C00000"/>
                </a:solidFill>
                <a:latin typeface="华文细黑" panose="02010600040101010101" pitchFamily="2" charset="-122"/>
                <a:ea typeface="华文细黑" panose="02010600040101010101" pitchFamily="2" charset="-122"/>
                <a:cs typeface="Arial" pitchFamily="34" charset="0"/>
              </a:rPr>
              <a:t>国外</a:t>
            </a:r>
            <a:r>
              <a:rPr lang="zh-CN" altLang="en-US" sz="1400" dirty="0">
                <a:latin typeface="华文细黑" panose="02010600040101010101" pitchFamily="2" charset="-122"/>
                <a:ea typeface="华文细黑" panose="02010600040101010101" pitchFamily="2" charset="-122"/>
                <a:cs typeface="Arial" pitchFamily="34" charset="0"/>
              </a:rPr>
              <a:t>：构音障碍；儿童发音与休息时的呼吸；说话和歌唱；口鼻腔在呼吸过程中所占的权重变化；打鼾</a:t>
            </a:r>
            <a:r>
              <a:rPr lang="en-US" altLang="zh-CN" sz="1400" dirty="0">
                <a:latin typeface="华文细黑" panose="02010600040101010101" pitchFamily="2" charset="-122"/>
                <a:ea typeface="华文细黑" panose="02010600040101010101" pitchFamily="2" charset="-122"/>
                <a:cs typeface="Arial" pitchFamily="34" charset="0"/>
              </a:rPr>
              <a:t>……</a:t>
            </a:r>
          </a:p>
        </p:txBody>
      </p:sp>
      <p:sp>
        <p:nvSpPr>
          <p:cNvPr id="13" name="任意多边形 12"/>
          <p:cNvSpPr/>
          <p:nvPr/>
        </p:nvSpPr>
        <p:spPr>
          <a:xfrm>
            <a:off x="654109" y="1276019"/>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58168" y="2219242"/>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79932" y="2877858"/>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研究现状</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283940" y="1885045"/>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885045"/>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501619"/>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562479" y="3501619"/>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2665934" y="3501619"/>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336756" y="1885045"/>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686880"/>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686880"/>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433164" y="2002962"/>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4027320" y="2004003"/>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5247424" y="3605663"/>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2784853" y="3630904"/>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417842"/>
            <a:ext cx="1466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r>
              <a:rPr lang="zh-CN" altLang="en-US" sz="1400" dirty="0">
                <a:latin typeface="黑体" panose="02010609060101010101" pitchFamily="49" charset="-122"/>
                <a:ea typeface="黑体" panose="02010609060101010101" pitchFamily="49" charset="-122"/>
              </a:rPr>
              <a:t>配音、配音员朗读、普通朗读</a:t>
            </a:r>
            <a:endParaRPr lang="en-US" altLang="zh-CN" sz="1400" dirty="0">
              <a:latin typeface="黑体" panose="02010609060101010101" pitchFamily="49" charset="-122"/>
              <a:ea typeface="黑体" panose="02010609060101010101" pitchFamily="49" charset="-122"/>
            </a:endParaRPr>
          </a:p>
        </p:txBody>
      </p:sp>
      <p:sp>
        <p:nvSpPr>
          <p:cNvPr id="31" name="Freeform 21"/>
          <p:cNvSpPr>
            <a:spLocks noEditPoints="1"/>
          </p:cNvSpPr>
          <p:nvPr/>
        </p:nvSpPr>
        <p:spPr bwMode="auto">
          <a:xfrm>
            <a:off x="7678865" y="3628254"/>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6455817" y="2017038"/>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417842"/>
            <a:ext cx="1466850" cy="23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tx1">
                    <a:lumMod val="75000"/>
                    <a:lumOff val="25000"/>
                  </a:schemeClr>
                </a:solidFill>
              </a:rPr>
              <a:t>统计分析</a:t>
            </a:r>
            <a:endParaRPr lang="en-US" altLang="zh-CN" sz="1100" dirty="0">
              <a:solidFill>
                <a:schemeClr val="bg1">
                  <a:lumMod val="50000"/>
                </a:schemeClr>
              </a:solidFill>
            </a:endParaRPr>
          </a:p>
        </p:txBody>
      </p:sp>
      <p:sp>
        <p:nvSpPr>
          <p:cNvPr id="34" name="Rectangle 24"/>
          <p:cNvSpPr>
            <a:spLocks noChangeArrowheads="1"/>
          </p:cNvSpPr>
          <p:nvPr/>
        </p:nvSpPr>
        <p:spPr bwMode="auto">
          <a:xfrm>
            <a:off x="5841454" y="3417842"/>
            <a:ext cx="14668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r>
              <a:rPr lang="zh-CN" altLang="en-US" sz="1400" dirty="0">
                <a:latin typeface="黑体" panose="02010609060101010101" pitchFamily="49" charset="-122"/>
                <a:ea typeface="黑体" panose="02010609060101010101" pitchFamily="49" charset="-122"/>
              </a:rPr>
              <a:t>定位重要区分参数</a:t>
            </a:r>
            <a:endParaRPr lang="en-US" altLang="zh-CN" sz="1400" dirty="0">
              <a:latin typeface="黑体" panose="02010609060101010101" pitchFamily="49" charset="-122"/>
              <a:ea typeface="黑体" panose="02010609060101010101" pitchFamily="49" charset="-122"/>
            </a:endParaRPr>
          </a:p>
        </p:txBody>
      </p:sp>
      <p:sp>
        <p:nvSpPr>
          <p:cNvPr id="35" name="Rectangle 24"/>
          <p:cNvSpPr>
            <a:spLocks noChangeArrowheads="1"/>
          </p:cNvSpPr>
          <p:nvPr/>
        </p:nvSpPr>
        <p:spPr bwMode="auto">
          <a:xfrm>
            <a:off x="2113573" y="2234432"/>
            <a:ext cx="1466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r>
              <a:rPr lang="zh-CN" altLang="en-US" sz="1400" dirty="0">
                <a:latin typeface="黑体" panose="02010609060101010101" pitchFamily="49" charset="-122"/>
                <a:ea typeface="黑体" panose="02010609060101010101" pitchFamily="49" charset="-122"/>
              </a:rPr>
              <a:t>语音、嗓音、呼吸参数</a:t>
            </a:r>
            <a:endParaRPr lang="en-US" altLang="zh-CN" sz="1400" dirty="0">
              <a:latin typeface="黑体" panose="02010609060101010101" pitchFamily="49" charset="-122"/>
              <a:ea typeface="黑体" panose="02010609060101010101" pitchFamily="49" charset="-122"/>
            </a:endParaRPr>
          </a:p>
        </p:txBody>
      </p:sp>
      <p:sp>
        <p:nvSpPr>
          <p:cNvPr id="36" name="Rectangle 24"/>
          <p:cNvSpPr>
            <a:spLocks noChangeArrowheads="1"/>
          </p:cNvSpPr>
          <p:nvPr/>
        </p:nvSpPr>
        <p:spPr bwMode="auto">
          <a:xfrm>
            <a:off x="4608583" y="2243542"/>
            <a:ext cx="14668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r>
              <a:rPr lang="zh-CN" altLang="en-US" sz="1400" dirty="0">
                <a:latin typeface="黑体" panose="02010609060101010101" pitchFamily="49" charset="-122"/>
                <a:ea typeface="黑体" panose="02010609060101010101" pitchFamily="49" charset="-122"/>
              </a:rPr>
              <a:t>描述语体异同</a:t>
            </a:r>
            <a:endParaRPr lang="en-US" altLang="zh-CN" sz="1400" dirty="0">
              <a:latin typeface="黑体" panose="02010609060101010101" pitchFamily="49" charset="-122"/>
              <a:ea typeface="黑体" panose="02010609060101010101" pitchFamily="49" charset="-122"/>
            </a:endParaRPr>
          </a:p>
        </p:txBody>
      </p:sp>
      <p:sp>
        <p:nvSpPr>
          <p:cNvPr id="37" name="Rectangle 24"/>
          <p:cNvSpPr>
            <a:spLocks noChangeArrowheads="1"/>
          </p:cNvSpPr>
          <p:nvPr/>
        </p:nvSpPr>
        <p:spPr bwMode="auto">
          <a:xfrm>
            <a:off x="7046367" y="2205966"/>
            <a:ext cx="1466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r>
              <a:rPr lang="zh-CN" altLang="en-US" sz="1400" dirty="0">
                <a:latin typeface="黑体" panose="02010609060101010101" pitchFamily="49" charset="-122"/>
                <a:ea typeface="黑体" panose="02010609060101010101" pitchFamily="49" charset="-122"/>
              </a:rPr>
              <a:t>回归语音学</a:t>
            </a:r>
            <a:endParaRPr lang="en-US" altLang="zh-CN" sz="1400" dirty="0">
              <a:latin typeface="黑体" panose="02010609060101010101" pitchFamily="49" charset="-122"/>
              <a:ea typeface="黑体" panose="02010609060101010101" pitchFamily="49" charset="-122"/>
            </a:endParaRPr>
          </a:p>
          <a:p>
            <a:pPr lvl="0" algn="ctr"/>
            <a:r>
              <a:rPr lang="zh-CN" altLang="en-US" sz="1400" dirty="0">
                <a:latin typeface="黑体" panose="02010609060101010101" pitchFamily="49" charset="-122"/>
                <a:ea typeface="黑体" panose="02010609060101010101" pitchFamily="49" charset="-122"/>
              </a:rPr>
              <a:t>研究范畴</a:t>
            </a:r>
            <a:endParaRPr lang="zh-CN" altLang="zh-CN" sz="1400" dirty="0">
              <a:latin typeface="黑体" panose="02010609060101010101" pitchFamily="49" charset="-122"/>
              <a:ea typeface="黑体" panose="02010609060101010101" pitchFamily="49" charset="-122"/>
            </a:endParaRPr>
          </a:p>
        </p:txBody>
      </p:sp>
      <p:sp>
        <p:nvSpPr>
          <p:cNvPr id="38" name="Rectangle 24"/>
          <p:cNvSpPr>
            <a:spLocks noChangeArrowheads="1"/>
          </p:cNvSpPr>
          <p:nvPr/>
        </p:nvSpPr>
        <p:spPr bwMode="auto">
          <a:xfrm>
            <a:off x="1167382"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研究思路</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119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435008" cy="889795"/>
          </a:xfrm>
          <a:prstGeom prst="rect">
            <a:avLst/>
          </a:prstGeom>
        </p:spPr>
        <p:txBody>
          <a:bodyPr wrap="none">
            <a:spAutoFit/>
          </a:bodyPr>
          <a:lstStyle/>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发音人选取</a:t>
            </a: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语料筛选</a:t>
            </a: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数据标注及分析</a:t>
            </a:r>
          </a:p>
        </p:txBody>
      </p:sp>
      <p:sp>
        <p:nvSpPr>
          <p:cNvPr id="39" name="矩形 38"/>
          <p:cNvSpPr/>
          <p:nvPr/>
        </p:nvSpPr>
        <p:spPr>
          <a:xfrm>
            <a:off x="5364088" y="2070506"/>
            <a:ext cx="2520280" cy="461665"/>
          </a:xfrm>
          <a:prstGeom prst="rect">
            <a:avLst/>
          </a:prstGeom>
        </p:spPr>
        <p:txBody>
          <a:bodyPr wrap="square">
            <a:spAutoFit/>
          </a:bodyPr>
          <a:lstStyle/>
          <a:p>
            <a:r>
              <a:rPr lang="zh-CN" altLang="en-US" sz="2400" b="1" dirty="0">
                <a:ln w="6350">
                  <a:noFill/>
                </a:ln>
                <a:solidFill>
                  <a:schemeClr val="tx1">
                    <a:lumMod val="50000"/>
                    <a:lumOff val="50000"/>
                  </a:schemeClr>
                </a:solidFill>
                <a:latin typeface="Impact" pitchFamily="34" charset="0"/>
                <a:ea typeface="微软雅黑" pitchFamily="34" charset="-122"/>
              </a:rPr>
              <a:t>研究方法</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7493" y="940063"/>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专业</a:t>
            </a:r>
            <a:endParaRPr lang="en-US" altLang="zh-CN" dirty="0"/>
          </a:p>
          <a:p>
            <a:pPr algn="ctr"/>
            <a:r>
              <a:rPr lang="zh-CN" altLang="en-US" dirty="0"/>
              <a:t>配音员</a:t>
            </a:r>
          </a:p>
        </p:txBody>
      </p:sp>
      <p:sp>
        <p:nvSpPr>
          <p:cNvPr id="9" name="矩形 8"/>
          <p:cNvSpPr/>
          <p:nvPr/>
        </p:nvSpPr>
        <p:spPr>
          <a:xfrm>
            <a:off x="7740353" y="2847857"/>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普通</a:t>
            </a:r>
            <a:endParaRPr lang="en-US" altLang="zh-CN" dirty="0"/>
          </a:p>
          <a:p>
            <a:pPr algn="ctr"/>
            <a:r>
              <a:rPr lang="zh-CN" altLang="en-US" dirty="0"/>
              <a:t>发音人</a:t>
            </a:r>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发音人选取</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1" name="表格 20">
            <a:extLst>
              <a:ext uri="{FF2B5EF4-FFF2-40B4-BE49-F238E27FC236}">
                <a16:creationId xmlns:a16="http://schemas.microsoft.com/office/drawing/2014/main" id="{7B961FBD-8B9B-4F63-B420-A47B9D47203B}"/>
              </a:ext>
            </a:extLst>
          </p:cNvPr>
          <p:cNvGraphicFramePr>
            <a:graphicFrameLocks noGrp="1"/>
          </p:cNvGraphicFramePr>
          <p:nvPr>
            <p:extLst>
              <p:ext uri="{D42A27DB-BD31-4B8C-83A1-F6EECF244321}">
                <p14:modId xmlns:p14="http://schemas.microsoft.com/office/powerpoint/2010/main" val="2116233117"/>
              </p:ext>
            </p:extLst>
          </p:nvPr>
        </p:nvGraphicFramePr>
        <p:xfrm>
          <a:off x="1466125" y="940063"/>
          <a:ext cx="7208843" cy="1554480"/>
        </p:xfrm>
        <a:graphic>
          <a:graphicData uri="http://schemas.openxmlformats.org/drawingml/2006/table">
            <a:tbl>
              <a:tblPr firstRow="1" bandRow="1">
                <a:tableStyleId>{5C22544A-7EE6-4342-B048-85BDC9FD1C3A}</a:tableStyleId>
              </a:tblPr>
              <a:tblGrid>
                <a:gridCol w="456085">
                  <a:extLst>
                    <a:ext uri="{9D8B030D-6E8A-4147-A177-3AD203B41FA5}">
                      <a16:colId xmlns:a16="http://schemas.microsoft.com/office/drawing/2014/main" val="2111643551"/>
                    </a:ext>
                  </a:extLst>
                </a:gridCol>
                <a:gridCol w="1648630">
                  <a:extLst>
                    <a:ext uri="{9D8B030D-6E8A-4147-A177-3AD203B41FA5}">
                      <a16:colId xmlns:a16="http://schemas.microsoft.com/office/drawing/2014/main" val="3496698623"/>
                    </a:ext>
                  </a:extLst>
                </a:gridCol>
                <a:gridCol w="1173808">
                  <a:extLst>
                    <a:ext uri="{9D8B030D-6E8A-4147-A177-3AD203B41FA5}">
                      <a16:colId xmlns:a16="http://schemas.microsoft.com/office/drawing/2014/main" val="2412127249"/>
                    </a:ext>
                  </a:extLst>
                </a:gridCol>
                <a:gridCol w="1216493">
                  <a:extLst>
                    <a:ext uri="{9D8B030D-6E8A-4147-A177-3AD203B41FA5}">
                      <a16:colId xmlns:a16="http://schemas.microsoft.com/office/drawing/2014/main" val="650456131"/>
                    </a:ext>
                  </a:extLst>
                </a:gridCol>
                <a:gridCol w="1512352">
                  <a:extLst>
                    <a:ext uri="{9D8B030D-6E8A-4147-A177-3AD203B41FA5}">
                      <a16:colId xmlns:a16="http://schemas.microsoft.com/office/drawing/2014/main" val="50722332"/>
                    </a:ext>
                  </a:extLst>
                </a:gridCol>
                <a:gridCol w="1201475">
                  <a:extLst>
                    <a:ext uri="{9D8B030D-6E8A-4147-A177-3AD203B41FA5}">
                      <a16:colId xmlns:a16="http://schemas.microsoft.com/office/drawing/2014/main" val="195453089"/>
                    </a:ext>
                  </a:extLst>
                </a:gridCol>
              </a:tblGrid>
              <a:tr h="370840">
                <a:tc>
                  <a:txBody>
                    <a:bodyPr/>
                    <a:lstStyle/>
                    <a:p>
                      <a:pPr algn="ctr"/>
                      <a:endParaRPr lang="zh-CN" altLang="en-US" sz="1200" dirty="0"/>
                    </a:p>
                  </a:txBody>
                  <a:tcPr anchor="ctr"/>
                </a:tc>
                <a:tc>
                  <a:txBody>
                    <a:bodyPr/>
                    <a:lstStyle/>
                    <a:p>
                      <a:pPr algn="ctr"/>
                      <a:r>
                        <a:rPr lang="zh-CN" altLang="en-US" sz="1200" dirty="0"/>
                        <a:t>专业背景</a:t>
                      </a:r>
                    </a:p>
                  </a:txBody>
                  <a:tcPr anchor="ctr"/>
                </a:tc>
                <a:tc>
                  <a:txBody>
                    <a:bodyPr/>
                    <a:lstStyle/>
                    <a:p>
                      <a:pPr algn="ctr"/>
                      <a:r>
                        <a:rPr lang="zh-CN" altLang="en-US" sz="1200" dirty="0"/>
                        <a:t>是否修读过配音表演课程</a:t>
                      </a:r>
                    </a:p>
                  </a:txBody>
                  <a:tcPr anchor="ctr"/>
                </a:tc>
                <a:tc>
                  <a:txBody>
                    <a:bodyPr/>
                    <a:lstStyle/>
                    <a:p>
                      <a:pPr algn="ctr"/>
                      <a:r>
                        <a:rPr lang="zh-CN" altLang="en-US" sz="1200" dirty="0"/>
                        <a:t>是否有过配音经验</a:t>
                      </a:r>
                    </a:p>
                  </a:txBody>
                  <a:tcPr anchor="ctr"/>
                </a:tc>
                <a:tc>
                  <a:txBody>
                    <a:bodyPr/>
                    <a:lstStyle/>
                    <a:p>
                      <a:pPr algn="ctr"/>
                      <a:r>
                        <a:rPr lang="zh-CN" altLang="en-US" sz="1200" dirty="0"/>
                        <a:t>肺部、咽部、口腔是否出现（过）病变</a:t>
                      </a:r>
                    </a:p>
                  </a:txBody>
                  <a:tcPr anchor="ctr"/>
                </a:tc>
                <a:tc>
                  <a:txBody>
                    <a:bodyPr/>
                    <a:lstStyle/>
                    <a:p>
                      <a:pPr algn="ctr"/>
                      <a:r>
                        <a:rPr lang="zh-CN" altLang="en-US" sz="1200" dirty="0"/>
                        <a:t>身体其他部位是否做过手术</a:t>
                      </a:r>
                    </a:p>
                  </a:txBody>
                  <a:tcPr anchor="ctr"/>
                </a:tc>
                <a:extLst>
                  <a:ext uri="{0D108BD9-81ED-4DB2-BD59-A6C34878D82A}">
                    <a16:rowId xmlns:a16="http://schemas.microsoft.com/office/drawing/2014/main" val="2797501612"/>
                  </a:ext>
                </a:extLst>
              </a:tr>
              <a:tr h="370840">
                <a:tc>
                  <a:txBody>
                    <a:bodyPr/>
                    <a:lstStyle/>
                    <a:p>
                      <a:pPr algn="ctr"/>
                      <a:r>
                        <a:rPr lang="zh-CN" altLang="en-US" sz="1200" dirty="0"/>
                        <a:t>女</a:t>
                      </a:r>
                      <a:r>
                        <a:rPr lang="en-US" altLang="zh-CN" sz="1200" dirty="0"/>
                        <a:t>A</a:t>
                      </a:r>
                      <a:endParaRPr lang="zh-CN" altLang="en-US" sz="1200" dirty="0"/>
                    </a:p>
                  </a:txBody>
                  <a:tcPr anchor="ctr"/>
                </a:tc>
                <a:tc>
                  <a:txBody>
                    <a:bodyPr/>
                    <a:lstStyle/>
                    <a:p>
                      <a:pPr algn="ctr"/>
                      <a:r>
                        <a:rPr lang="zh-CN" altLang="en-US" sz="1200" dirty="0"/>
                        <a:t>中国传媒大学硕二播音系学生</a:t>
                      </a:r>
                    </a:p>
                  </a:txBody>
                  <a:tcPr anchor="ctr"/>
                </a:tc>
                <a:tc>
                  <a:txBody>
                    <a:bodyPr/>
                    <a:lstStyle/>
                    <a:p>
                      <a:pPr algn="ctr"/>
                      <a:r>
                        <a:rPr lang="zh-CN" altLang="en-US" sz="1200" dirty="0"/>
                        <a:t>是</a:t>
                      </a:r>
                    </a:p>
                  </a:txBody>
                  <a:tcPr anchor="ctr"/>
                </a:tc>
                <a:tc>
                  <a:txBody>
                    <a:bodyPr/>
                    <a:lstStyle/>
                    <a:p>
                      <a:pPr algn="ctr"/>
                      <a:r>
                        <a:rPr lang="zh-CN" altLang="en-US" sz="1200" dirty="0"/>
                        <a:t>是</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extLst>
                  <a:ext uri="{0D108BD9-81ED-4DB2-BD59-A6C34878D82A}">
                    <a16:rowId xmlns:a16="http://schemas.microsoft.com/office/drawing/2014/main" val="275259011"/>
                  </a:ext>
                </a:extLst>
              </a:tr>
              <a:tr h="370840">
                <a:tc>
                  <a:txBody>
                    <a:bodyPr/>
                    <a:lstStyle/>
                    <a:p>
                      <a:pPr algn="ctr"/>
                      <a:r>
                        <a:rPr lang="zh-CN" altLang="en-US" sz="1200" dirty="0"/>
                        <a:t>男</a:t>
                      </a:r>
                      <a:r>
                        <a:rPr lang="en-US" altLang="zh-CN" sz="1200" dirty="0"/>
                        <a:t>A</a:t>
                      </a:r>
                      <a:endParaRPr lang="zh-CN" altLang="en-US" sz="1200" dirty="0"/>
                    </a:p>
                  </a:txBody>
                  <a:tcPr anchor="ctr"/>
                </a:tc>
                <a:tc>
                  <a:txBody>
                    <a:bodyPr/>
                    <a:lstStyle/>
                    <a:p>
                      <a:pPr algn="ctr"/>
                      <a:r>
                        <a:rPr lang="zh-CN" altLang="en-US" sz="1200" dirty="0"/>
                        <a:t>中国传媒大学大三播音系学生</a:t>
                      </a:r>
                    </a:p>
                  </a:txBody>
                  <a:tcPr anchor="ctr"/>
                </a:tc>
                <a:tc>
                  <a:txBody>
                    <a:bodyPr/>
                    <a:lstStyle/>
                    <a:p>
                      <a:pPr algn="ctr"/>
                      <a:r>
                        <a:rPr lang="zh-CN" altLang="en-US" sz="1200" dirty="0"/>
                        <a:t>是</a:t>
                      </a:r>
                    </a:p>
                  </a:txBody>
                  <a:tcPr anchor="ctr"/>
                </a:tc>
                <a:tc>
                  <a:txBody>
                    <a:bodyPr/>
                    <a:lstStyle/>
                    <a:p>
                      <a:pPr algn="ctr"/>
                      <a:r>
                        <a:rPr lang="zh-CN" altLang="en-US" sz="1200" dirty="0"/>
                        <a:t>是</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extLst>
                  <a:ext uri="{0D108BD9-81ED-4DB2-BD59-A6C34878D82A}">
                    <a16:rowId xmlns:a16="http://schemas.microsoft.com/office/drawing/2014/main" val="2510976897"/>
                  </a:ext>
                </a:extLst>
              </a:tr>
            </a:tbl>
          </a:graphicData>
        </a:graphic>
      </p:graphicFrame>
      <p:graphicFrame>
        <p:nvGraphicFramePr>
          <p:cNvPr id="22" name="表格 21">
            <a:extLst>
              <a:ext uri="{FF2B5EF4-FFF2-40B4-BE49-F238E27FC236}">
                <a16:creationId xmlns:a16="http://schemas.microsoft.com/office/drawing/2014/main" id="{A0127AAF-A42B-42E6-AE0F-1E0615CFE88A}"/>
              </a:ext>
            </a:extLst>
          </p:cNvPr>
          <p:cNvGraphicFramePr>
            <a:graphicFrameLocks noGrp="1"/>
          </p:cNvGraphicFramePr>
          <p:nvPr>
            <p:extLst>
              <p:ext uri="{D42A27DB-BD31-4B8C-83A1-F6EECF244321}">
                <p14:modId xmlns:p14="http://schemas.microsoft.com/office/powerpoint/2010/main" val="3909324088"/>
              </p:ext>
            </p:extLst>
          </p:nvPr>
        </p:nvGraphicFramePr>
        <p:xfrm>
          <a:off x="251521" y="2848453"/>
          <a:ext cx="7488832" cy="1371600"/>
        </p:xfrm>
        <a:graphic>
          <a:graphicData uri="http://schemas.openxmlformats.org/drawingml/2006/table">
            <a:tbl>
              <a:tblPr firstRow="1" bandRow="1">
                <a:tableStyleId>{5C22544A-7EE6-4342-B048-85BDC9FD1C3A}</a:tableStyleId>
              </a:tblPr>
              <a:tblGrid>
                <a:gridCol w="473799">
                  <a:extLst>
                    <a:ext uri="{9D8B030D-6E8A-4147-A177-3AD203B41FA5}">
                      <a16:colId xmlns:a16="http://schemas.microsoft.com/office/drawing/2014/main" val="2111643551"/>
                    </a:ext>
                  </a:extLst>
                </a:gridCol>
                <a:gridCol w="1712663">
                  <a:extLst>
                    <a:ext uri="{9D8B030D-6E8A-4147-A177-3AD203B41FA5}">
                      <a16:colId xmlns:a16="http://schemas.microsoft.com/office/drawing/2014/main" val="3496698623"/>
                    </a:ext>
                  </a:extLst>
                </a:gridCol>
                <a:gridCol w="1219399">
                  <a:extLst>
                    <a:ext uri="{9D8B030D-6E8A-4147-A177-3AD203B41FA5}">
                      <a16:colId xmlns:a16="http://schemas.microsoft.com/office/drawing/2014/main" val="2412127249"/>
                    </a:ext>
                  </a:extLst>
                </a:gridCol>
                <a:gridCol w="1263740">
                  <a:extLst>
                    <a:ext uri="{9D8B030D-6E8A-4147-A177-3AD203B41FA5}">
                      <a16:colId xmlns:a16="http://schemas.microsoft.com/office/drawing/2014/main" val="650456131"/>
                    </a:ext>
                  </a:extLst>
                </a:gridCol>
                <a:gridCol w="1571092">
                  <a:extLst>
                    <a:ext uri="{9D8B030D-6E8A-4147-A177-3AD203B41FA5}">
                      <a16:colId xmlns:a16="http://schemas.microsoft.com/office/drawing/2014/main" val="50722332"/>
                    </a:ext>
                  </a:extLst>
                </a:gridCol>
                <a:gridCol w="1248139">
                  <a:extLst>
                    <a:ext uri="{9D8B030D-6E8A-4147-A177-3AD203B41FA5}">
                      <a16:colId xmlns:a16="http://schemas.microsoft.com/office/drawing/2014/main" val="195453089"/>
                    </a:ext>
                  </a:extLst>
                </a:gridCol>
              </a:tblGrid>
              <a:tr h="370840">
                <a:tc>
                  <a:txBody>
                    <a:bodyPr/>
                    <a:lstStyle/>
                    <a:p>
                      <a:pPr algn="ctr"/>
                      <a:endParaRPr lang="zh-CN" altLang="en-US" sz="1200" dirty="0"/>
                    </a:p>
                  </a:txBody>
                  <a:tcPr anchor="ctr">
                    <a:solidFill>
                      <a:schemeClr val="accent2"/>
                    </a:solidFill>
                  </a:tcPr>
                </a:tc>
                <a:tc>
                  <a:txBody>
                    <a:bodyPr/>
                    <a:lstStyle/>
                    <a:p>
                      <a:pPr algn="ctr"/>
                      <a:r>
                        <a:rPr lang="zh-CN" altLang="en-US" sz="1200" dirty="0"/>
                        <a:t>专业背景</a:t>
                      </a:r>
                    </a:p>
                  </a:txBody>
                  <a:tcPr anchor="ctr">
                    <a:solidFill>
                      <a:schemeClr val="accent2"/>
                    </a:solidFill>
                  </a:tcPr>
                </a:tc>
                <a:tc>
                  <a:txBody>
                    <a:bodyPr/>
                    <a:lstStyle/>
                    <a:p>
                      <a:pPr algn="ctr"/>
                      <a:r>
                        <a:rPr lang="zh-CN" altLang="en-US" sz="1200" dirty="0"/>
                        <a:t>是否了解过配音方面的知识</a:t>
                      </a:r>
                    </a:p>
                  </a:txBody>
                  <a:tcPr anchor="ctr">
                    <a:solidFill>
                      <a:schemeClr val="accent2"/>
                    </a:solidFill>
                  </a:tcPr>
                </a:tc>
                <a:tc>
                  <a:txBody>
                    <a:bodyPr/>
                    <a:lstStyle/>
                    <a:p>
                      <a:pPr algn="ctr"/>
                      <a:r>
                        <a:rPr lang="zh-CN" altLang="en-US" sz="1200" dirty="0"/>
                        <a:t>是否有过配音、诗朗诵经验</a:t>
                      </a:r>
                    </a:p>
                  </a:txBody>
                  <a:tcPr anchor="ctr">
                    <a:solidFill>
                      <a:schemeClr val="accent2"/>
                    </a:solidFill>
                  </a:tcPr>
                </a:tc>
                <a:tc>
                  <a:txBody>
                    <a:bodyPr/>
                    <a:lstStyle/>
                    <a:p>
                      <a:pPr algn="ctr"/>
                      <a:r>
                        <a:rPr lang="zh-CN" altLang="en-US" sz="1200" dirty="0"/>
                        <a:t>肺部、咽部、口腔是否出现（过）病变</a:t>
                      </a:r>
                    </a:p>
                  </a:txBody>
                  <a:tcPr anchor="ctr">
                    <a:solidFill>
                      <a:schemeClr val="accent2"/>
                    </a:solidFill>
                  </a:tcPr>
                </a:tc>
                <a:tc>
                  <a:txBody>
                    <a:bodyPr/>
                    <a:lstStyle/>
                    <a:p>
                      <a:pPr algn="ctr"/>
                      <a:r>
                        <a:rPr lang="zh-CN" altLang="en-US" sz="1200" dirty="0"/>
                        <a:t>身体其他部位是否做过手术</a:t>
                      </a:r>
                    </a:p>
                  </a:txBody>
                  <a:tcPr anchor="ctr">
                    <a:solidFill>
                      <a:schemeClr val="accent2"/>
                    </a:solidFill>
                  </a:tcPr>
                </a:tc>
                <a:extLst>
                  <a:ext uri="{0D108BD9-81ED-4DB2-BD59-A6C34878D82A}">
                    <a16:rowId xmlns:a16="http://schemas.microsoft.com/office/drawing/2014/main" val="2797501612"/>
                  </a:ext>
                </a:extLst>
              </a:tr>
              <a:tr h="370840">
                <a:tc>
                  <a:txBody>
                    <a:bodyPr/>
                    <a:lstStyle/>
                    <a:p>
                      <a:pPr algn="ctr"/>
                      <a:r>
                        <a:rPr lang="zh-CN" altLang="en-US" sz="1200" dirty="0"/>
                        <a:t>女</a:t>
                      </a:r>
                      <a:r>
                        <a:rPr lang="en-US" altLang="zh-CN" sz="1200" dirty="0"/>
                        <a:t>B</a:t>
                      </a:r>
                      <a:endParaRPr lang="zh-CN" altLang="en-US" sz="1200" dirty="0"/>
                    </a:p>
                  </a:txBody>
                  <a:tcPr anchor="ctr"/>
                </a:tc>
                <a:tc>
                  <a:txBody>
                    <a:bodyPr/>
                    <a:lstStyle/>
                    <a:p>
                      <a:pPr algn="ctr"/>
                      <a:r>
                        <a:rPr lang="zh-CN" altLang="en-US" sz="1200" dirty="0"/>
                        <a:t>北京大学中文系硕三学生</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extLst>
                  <a:ext uri="{0D108BD9-81ED-4DB2-BD59-A6C34878D82A}">
                    <a16:rowId xmlns:a16="http://schemas.microsoft.com/office/drawing/2014/main" val="275259011"/>
                  </a:ext>
                </a:extLst>
              </a:tr>
              <a:tr h="370840">
                <a:tc>
                  <a:txBody>
                    <a:bodyPr/>
                    <a:lstStyle/>
                    <a:p>
                      <a:pPr algn="ctr"/>
                      <a:r>
                        <a:rPr lang="zh-CN" altLang="en-US" sz="1200" dirty="0"/>
                        <a:t>男</a:t>
                      </a:r>
                      <a:r>
                        <a:rPr lang="en-US" altLang="zh-CN" sz="1200" dirty="0"/>
                        <a:t>B</a:t>
                      </a:r>
                      <a:endParaRPr lang="zh-CN" altLang="en-US" sz="1200" dirty="0"/>
                    </a:p>
                  </a:txBody>
                  <a:tcPr anchor="ctr"/>
                </a:tc>
                <a:tc>
                  <a:txBody>
                    <a:bodyPr/>
                    <a:lstStyle/>
                    <a:p>
                      <a:pPr algn="ctr"/>
                      <a:r>
                        <a:rPr lang="zh-CN" altLang="en-US" sz="1200" dirty="0"/>
                        <a:t>北京大学数学系硕三学生</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tc>
                  <a:txBody>
                    <a:bodyPr/>
                    <a:lstStyle/>
                    <a:p>
                      <a:pPr algn="ctr"/>
                      <a:r>
                        <a:rPr lang="zh-CN" altLang="en-US" sz="1200" dirty="0"/>
                        <a:t>否</a:t>
                      </a:r>
                    </a:p>
                  </a:txBody>
                  <a:tcPr anchor="ctr"/>
                </a:tc>
                <a:extLst>
                  <a:ext uri="{0D108BD9-81ED-4DB2-BD59-A6C34878D82A}">
                    <a16:rowId xmlns:a16="http://schemas.microsoft.com/office/drawing/2014/main" val="2510976897"/>
                  </a:ext>
                </a:extLst>
              </a:tr>
            </a:tbl>
          </a:graphicData>
        </a:graphic>
      </p:graphicFrame>
    </p:spTree>
    <p:extLst>
      <p:ext uri="{BB962C8B-B14F-4D97-AF65-F5344CB8AC3E}">
        <p14:creationId xmlns:p14="http://schemas.microsoft.com/office/powerpoint/2010/main" val="30244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1580</Words>
  <Application>Microsoft Office PowerPoint</Application>
  <PresentationFormat>全屏显示(16:9)</PresentationFormat>
  <Paragraphs>244</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黑体</vt:lpstr>
      <vt:lpstr>华文细黑</vt:lpstr>
      <vt:lpstr>微软雅黑</vt:lpstr>
      <vt:lpstr>Arial</vt:lpstr>
      <vt:lpstr>Calibri</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极简毕业答辩</dc:title>
  <dc:creator>第一PPT</dc:creator>
  <cp:keywords>www.1ppt.com</cp:keywords>
  <dc:description>www.1ppt.com</dc:description>
  <cp:lastModifiedBy>孙 静怡</cp:lastModifiedBy>
  <cp:revision>27</cp:revision>
  <dcterms:created xsi:type="dcterms:W3CDTF">2016-04-09T09:29:00Z</dcterms:created>
  <dcterms:modified xsi:type="dcterms:W3CDTF">2021-12-07T15:53:28Z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