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59" r:id="rId8"/>
    <p:sldId id="25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Why the detour?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we needed to change our Toolkit?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wish to continue to work along these lines and see how far we can take the concept.</a:t>
            </a:r>
          </a:p>
          <a:p>
            <a:endParaRPr lang="en-US" dirty="0"/>
          </a:p>
          <a:p>
            <a:r>
              <a:rPr lang="en-US" dirty="0" smtClean="0"/>
              <a:t>Thus we sincerely  felt the need to Level-Up using the Real World programming tools!</a:t>
            </a:r>
          </a:p>
          <a:p>
            <a:endParaRPr lang="en-US" dirty="0"/>
          </a:p>
          <a:p>
            <a:r>
              <a:rPr lang="en-US" dirty="0" smtClean="0"/>
              <a:t>Hence, we chose to use the Python Scientific Stack to gain experience with various libraries we will be using next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shall show you our Major project.</a:t>
            </a:r>
          </a:p>
          <a:p>
            <a:endParaRPr lang="en-US" dirty="0"/>
          </a:p>
          <a:p>
            <a:r>
              <a:rPr lang="en-US" dirty="0" smtClean="0"/>
              <a:t>The Application of Python Libraries for Real World usage in </a:t>
            </a:r>
            <a:r>
              <a:rPr lang="en-US" dirty="0" smtClean="0">
                <a:solidFill>
                  <a:srgbClr val="0070C0"/>
                </a:solidFill>
              </a:rPr>
              <a:t>Data Analysis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Visualizations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27168" cy="1371600"/>
          </a:xfrm>
        </p:spPr>
        <p:txBody>
          <a:bodyPr/>
          <a:lstStyle/>
          <a:p>
            <a:r>
              <a:rPr lang="en-US" dirty="0" smtClean="0"/>
              <a:t>Language and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Mathematical Enquiry into Languages  revealed to us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The Art and Science of Logic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And Boolean Algebra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 smtClean="0"/>
              <a:t>But so far, no enquiry has been made towards the direction concerning the relationship between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Structure of Brain- </a:t>
            </a:r>
            <a:r>
              <a:rPr lang="en-US" i="1" dirty="0" smtClean="0">
                <a:solidFill>
                  <a:srgbClr val="00B050"/>
                </a:solidFill>
              </a:rPr>
              <a:t>Languages</a:t>
            </a:r>
            <a:r>
              <a:rPr lang="en-US" i="1" dirty="0" smtClean="0">
                <a:solidFill>
                  <a:srgbClr val="0070C0"/>
                </a:solidFill>
              </a:rPr>
              <a:t> - </a:t>
            </a:r>
            <a:r>
              <a:rPr lang="en-US" i="1" dirty="0" smtClean="0">
                <a:solidFill>
                  <a:schemeClr val="tx2"/>
                </a:solidFill>
              </a:rPr>
              <a:t>Geometry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Connectome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Structure of Human Brain using </a:t>
            </a:r>
          </a:p>
          <a:p>
            <a:endParaRPr lang="en-US" dirty="0" smtClean="0"/>
          </a:p>
          <a:p>
            <a:r>
              <a:rPr lang="en-US" sz="1800" dirty="0" smtClean="0">
                <a:solidFill>
                  <a:srgbClr val="FF0000"/>
                </a:solidFill>
              </a:rPr>
              <a:t>Functional Magnetic Resonance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Imaging </a:t>
            </a:r>
            <a:r>
              <a:rPr lang="en-US" sz="1800" dirty="0" smtClean="0">
                <a:solidFill>
                  <a:srgbClr val="0070C0"/>
                </a:solidFill>
              </a:rPr>
              <a:t>[ f-</a:t>
            </a:r>
            <a:r>
              <a:rPr lang="en-US" sz="1800" dirty="0" err="1" smtClean="0">
                <a:solidFill>
                  <a:srgbClr val="0070C0"/>
                </a:solidFill>
              </a:rPr>
              <a:t>mri</a:t>
            </a:r>
            <a:r>
              <a:rPr lang="en-US" sz="1800" dirty="0" smtClean="0">
                <a:solidFill>
                  <a:srgbClr val="0070C0"/>
                </a:solidFill>
              </a:rPr>
              <a:t> ]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Users\abhinav\LINUX\Desktop\12-white-matter-fibers-HCP-dataset-arcuate-fasciculus-and-pons-le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62580"/>
            <a:ext cx="3954884" cy="40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have, as a knowledge curators, have gathered a tremendous amount of data regarding Languages.</a:t>
            </a:r>
          </a:p>
          <a:p>
            <a:endParaRPr lang="en-US" dirty="0"/>
          </a:p>
          <a:p>
            <a:r>
              <a:rPr lang="en-US" dirty="0" smtClean="0"/>
              <a:t>And the computers have become approachable enough to process various kinds of languages with the least effort.</a:t>
            </a:r>
          </a:p>
          <a:p>
            <a:endParaRPr lang="en-US" dirty="0"/>
          </a:p>
          <a:p>
            <a:r>
              <a:rPr lang="en-US" dirty="0" err="1" smtClean="0">
                <a:latin typeface="+mj-lt"/>
              </a:rPr>
              <a:t>Suomi</a:t>
            </a:r>
            <a:r>
              <a:rPr lang="en-US" dirty="0" smtClean="0">
                <a:latin typeface="+mj-lt"/>
              </a:rPr>
              <a:t>     - Finnish</a:t>
            </a:r>
          </a:p>
          <a:p>
            <a:r>
              <a:rPr lang="ja-JP" altLang="en-US" b="0" dirty="0" smtClean="0">
                <a:latin typeface="+mj-lt"/>
              </a:rPr>
              <a:t>日本語       </a:t>
            </a:r>
            <a:r>
              <a:rPr lang="en-US" altLang="ja-JP" b="0" dirty="0" smtClean="0">
                <a:latin typeface="+mj-lt"/>
              </a:rPr>
              <a:t>- Japanese</a:t>
            </a:r>
          </a:p>
          <a:p>
            <a:endParaRPr lang="en-US" altLang="ja-JP" b="0" dirty="0">
              <a:latin typeface="+mj-lt"/>
            </a:endParaRPr>
          </a:p>
          <a:p>
            <a:r>
              <a:rPr lang="en-US" dirty="0" smtClean="0"/>
              <a:t>And birth of Man-made artificial languages!</a:t>
            </a:r>
            <a:endParaRPr lang="en-US" altLang="ja-JP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32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unexplored Mathematical Relationships hidden within languages.</a:t>
            </a:r>
          </a:p>
          <a:p>
            <a:endParaRPr lang="en-US" sz="2400" dirty="0"/>
          </a:p>
          <a:p>
            <a:r>
              <a:rPr lang="en-US" sz="2400" dirty="0" smtClean="0"/>
              <a:t>Esperanto   </a:t>
            </a:r>
            <a:r>
              <a:rPr lang="en-US" sz="2400" dirty="0"/>
              <a:t>- An Artificial </a:t>
            </a:r>
            <a:r>
              <a:rPr lang="en-US" sz="2400" dirty="0" smtClean="0"/>
              <a:t>Language </a:t>
            </a:r>
          </a:p>
          <a:p>
            <a:endParaRPr lang="en-US" sz="2400" dirty="0"/>
          </a:p>
          <a:p>
            <a:r>
              <a:rPr lang="en-US" sz="2400" dirty="0" smtClean="0"/>
              <a:t>Highly Logical Human language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63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Real Goal!</a:t>
            </a:r>
            <a:endParaRPr lang="en-US" dirty="0"/>
          </a:p>
        </p:txBody>
      </p:sp>
      <p:pic>
        <p:nvPicPr>
          <p:cNvPr id="4" name="Picture 2" descr="C:\Users\abhinav\LINUX\Desktop\51aBl4OcbgL._SX329_BO1,204,203,200_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901100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17728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We wish to apply the principles used in </a:t>
            </a:r>
            <a:r>
              <a:rPr lang="en-US" sz="2400" dirty="0" err="1" smtClean="0"/>
              <a:t>thisbook</a:t>
            </a:r>
            <a:r>
              <a:rPr lang="en-US" sz="2400" dirty="0" smtClean="0"/>
              <a:t> and explore those structures within the context of Mathematics and Structure of Languages.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Boole?</a:t>
            </a:r>
            <a:br>
              <a:rPr lang="en-US" dirty="0"/>
            </a:b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87" y="1124744"/>
            <a:ext cx="5525759" cy="339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1433480"/>
            <a:ext cx="26853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When we plot verbs like 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Estas</a:t>
            </a:r>
            <a:r>
              <a:rPr lang="en-US" b="1" dirty="0" smtClean="0">
                <a:solidFill>
                  <a:srgbClr val="0070C0"/>
                </a:solidFill>
              </a:rPr>
              <a:t> -&gt; </a:t>
            </a:r>
            <a:r>
              <a:rPr lang="en-US" b="1" dirty="0" err="1" smtClean="0">
                <a:solidFill>
                  <a:srgbClr val="0070C0"/>
                </a:solidFill>
              </a:rPr>
              <a:t>Est</a:t>
            </a:r>
            <a:r>
              <a:rPr lang="en-US" b="1" dirty="0" smtClean="0">
                <a:solidFill>
                  <a:srgbClr val="0070C0"/>
                </a:solidFill>
              </a:rPr>
              <a:t> + AS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 Present, First Person )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Estos</a:t>
            </a:r>
            <a:r>
              <a:rPr lang="en-US" b="1" dirty="0" smtClean="0">
                <a:solidFill>
                  <a:srgbClr val="0070C0"/>
                </a:solidFill>
              </a:rPr>
              <a:t> -&gt; </a:t>
            </a:r>
            <a:r>
              <a:rPr lang="en-US" b="1" dirty="0" err="1" smtClean="0">
                <a:solidFill>
                  <a:srgbClr val="0070C0"/>
                </a:solidFill>
              </a:rPr>
              <a:t>Est</a:t>
            </a:r>
            <a:r>
              <a:rPr lang="en-US" b="1" dirty="0" smtClean="0">
                <a:solidFill>
                  <a:srgbClr val="0070C0"/>
                </a:solidFill>
              </a:rPr>
              <a:t> + OS</a:t>
            </a:r>
          </a:p>
          <a:p>
            <a:r>
              <a:rPr lang="en-US" dirty="0">
                <a:solidFill>
                  <a:srgbClr val="00B050"/>
                </a:solidFill>
              </a:rPr>
              <a:t>( </a:t>
            </a:r>
            <a:r>
              <a:rPr lang="en-US" dirty="0" smtClean="0">
                <a:solidFill>
                  <a:srgbClr val="00B050"/>
                </a:solidFill>
              </a:rPr>
              <a:t>Future, </a:t>
            </a:r>
            <a:r>
              <a:rPr lang="en-US" dirty="0">
                <a:solidFill>
                  <a:srgbClr val="00B050"/>
                </a:solidFill>
              </a:rPr>
              <a:t>First Person 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5284713"/>
            <a:ext cx="6228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Eventually we hope to establish relationships like</a:t>
            </a:r>
          </a:p>
          <a:p>
            <a:endParaRPr lang="en-US" sz="2000" b="1" i="1" dirty="0"/>
          </a:p>
          <a:p>
            <a:r>
              <a:rPr lang="en-US" sz="2000" b="1" i="1" dirty="0" smtClean="0"/>
              <a:t>Sentence </a:t>
            </a:r>
            <a:r>
              <a:rPr lang="en-US" sz="2000" b="1" i="1" dirty="0"/>
              <a:t>(s</a:t>
            </a:r>
            <a:r>
              <a:rPr lang="en-US" sz="2000" b="1" i="1" dirty="0" smtClean="0"/>
              <a:t>) = Noun </a:t>
            </a:r>
            <a:r>
              <a:rPr lang="en-US" sz="2000" b="1" i="1" dirty="0"/>
              <a:t>+ Verbs^2 - </a:t>
            </a:r>
            <a:r>
              <a:rPr lang="en-US" sz="2000" b="1" i="1" dirty="0" err="1" smtClean="0"/>
              <a:t>Cases_degree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028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Mathematica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relied Heavily on </a:t>
            </a:r>
            <a:r>
              <a:rPr lang="en-US" dirty="0" err="1" smtClean="0"/>
              <a:t>Mathematica</a:t>
            </a:r>
            <a:r>
              <a:rPr lang="en-US" dirty="0" smtClean="0"/>
              <a:t>™</a:t>
            </a:r>
          </a:p>
          <a:p>
            <a:r>
              <a:rPr lang="en-US" dirty="0" smtClean="0"/>
              <a:t>for our previous two projects.</a:t>
            </a:r>
          </a:p>
          <a:p>
            <a:endParaRPr lang="en-US" dirty="0"/>
          </a:p>
          <a:p>
            <a:r>
              <a:rPr lang="en-US" dirty="0" smtClean="0"/>
              <a:t>Closed Source</a:t>
            </a:r>
          </a:p>
          <a:p>
            <a:r>
              <a:rPr lang="en-US" dirty="0" smtClean="0"/>
              <a:t>Costs A-Lot</a:t>
            </a:r>
          </a:p>
          <a:p>
            <a:r>
              <a:rPr lang="en-US" dirty="0" smtClean="0"/>
              <a:t>Underdeveloped Language Processing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capabilities</a:t>
            </a:r>
            <a:endParaRPr lang="en-US" dirty="0"/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What After College ?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C:\Users\abhinav\LINUX\Desktop\Mathematica_8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2794992" cy="291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Community Driven</a:t>
            </a:r>
          </a:p>
          <a:p>
            <a:r>
              <a:rPr lang="en-US" dirty="0" smtClean="0"/>
              <a:t>Industry Strength – NLTK library</a:t>
            </a:r>
          </a:p>
          <a:p>
            <a:r>
              <a:rPr lang="en-US" dirty="0" smtClean="0"/>
              <a:t>Wonderful Libraries</a:t>
            </a:r>
          </a:p>
          <a:p>
            <a:r>
              <a:rPr lang="en-US" dirty="0" smtClean="0"/>
              <a:t>Free!</a:t>
            </a:r>
            <a:endParaRPr lang="en-US" dirty="0"/>
          </a:p>
        </p:txBody>
      </p:sp>
      <p:pic>
        <p:nvPicPr>
          <p:cNvPr id="3074" name="Picture 2" descr="C:\Users\abhinav\LINUX\Desktop\python 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7728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bhinav\LINUX\Desktop\anaconda 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82" y="451376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78</TotalTime>
  <Words>340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Why the detour?</vt:lpstr>
      <vt:lpstr>Language and Mathematics</vt:lpstr>
      <vt:lpstr>Recent Advances</vt:lpstr>
      <vt:lpstr>Recent Advances</vt:lpstr>
      <vt:lpstr>Our Belief</vt:lpstr>
      <vt:lpstr>Our Real Goal!</vt:lpstr>
      <vt:lpstr>Beyond Boole? </vt:lpstr>
      <vt:lpstr>Mathematica</vt:lpstr>
      <vt:lpstr>Python</vt:lpstr>
      <vt:lpstr>Changing the Toolkit</vt:lpstr>
      <vt:lpstr>Skills Gained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the detour?</dc:title>
  <dc:creator>Osiris</dc:creator>
  <cp:lastModifiedBy>abhinav</cp:lastModifiedBy>
  <cp:revision>24</cp:revision>
  <dcterms:created xsi:type="dcterms:W3CDTF">2015-12-02T16:23:36Z</dcterms:created>
  <dcterms:modified xsi:type="dcterms:W3CDTF">2015-12-02T17:51:14Z</dcterms:modified>
</cp:coreProperties>
</file>