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6"/>
  </p:notesMasterIdLst>
  <p:sldIdLst>
    <p:sldId id="327" r:id="rId2"/>
    <p:sldId id="397" r:id="rId3"/>
    <p:sldId id="340" r:id="rId4"/>
    <p:sldId id="402" r:id="rId5"/>
    <p:sldId id="328" r:id="rId6"/>
    <p:sldId id="398" r:id="rId7"/>
    <p:sldId id="399" r:id="rId8"/>
    <p:sldId id="400" r:id="rId9"/>
    <p:sldId id="344" r:id="rId10"/>
    <p:sldId id="401" r:id="rId11"/>
    <p:sldId id="341" r:id="rId12"/>
    <p:sldId id="403" r:id="rId13"/>
    <p:sldId id="404" r:id="rId14"/>
    <p:sldId id="405" r:id="rId15"/>
    <p:sldId id="406" r:id="rId16"/>
    <p:sldId id="407" r:id="rId17"/>
    <p:sldId id="408" r:id="rId18"/>
    <p:sldId id="345" r:id="rId19"/>
    <p:sldId id="545" r:id="rId20"/>
    <p:sldId id="546" r:id="rId21"/>
    <p:sldId id="547" r:id="rId22"/>
    <p:sldId id="548" r:id="rId23"/>
    <p:sldId id="549" r:id="rId24"/>
    <p:sldId id="550" r:id="rId25"/>
    <p:sldId id="551" r:id="rId26"/>
    <p:sldId id="552" r:id="rId27"/>
    <p:sldId id="553" r:id="rId28"/>
    <p:sldId id="554" r:id="rId29"/>
    <p:sldId id="353" r:id="rId30"/>
    <p:sldId id="409" r:id="rId31"/>
    <p:sldId id="410" r:id="rId32"/>
    <p:sldId id="411" r:id="rId33"/>
    <p:sldId id="572" r:id="rId34"/>
    <p:sldId id="573" r:id="rId35"/>
    <p:sldId id="574" r:id="rId36"/>
    <p:sldId id="354" r:id="rId37"/>
    <p:sldId id="415" r:id="rId38"/>
    <p:sldId id="416" r:id="rId39"/>
    <p:sldId id="417" r:id="rId40"/>
    <p:sldId id="418" r:id="rId41"/>
    <p:sldId id="414" r:id="rId42"/>
    <p:sldId id="419" r:id="rId43"/>
    <p:sldId id="420" r:id="rId44"/>
    <p:sldId id="356" r:id="rId45"/>
    <p:sldId id="35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559" r:id="rId64"/>
    <p:sldId id="560" r:id="rId65"/>
    <p:sldId id="485" r:id="rId66"/>
    <p:sldId id="486" r:id="rId67"/>
    <p:sldId id="487" r:id="rId68"/>
    <p:sldId id="488" r:id="rId69"/>
    <p:sldId id="489" r:id="rId70"/>
    <p:sldId id="490" r:id="rId71"/>
    <p:sldId id="491" r:id="rId72"/>
    <p:sldId id="492" r:id="rId73"/>
    <p:sldId id="493" r:id="rId74"/>
    <p:sldId id="494" r:id="rId75"/>
    <p:sldId id="495" r:id="rId76"/>
    <p:sldId id="496" r:id="rId77"/>
    <p:sldId id="497" r:id="rId78"/>
    <p:sldId id="498" r:id="rId79"/>
    <p:sldId id="499" r:id="rId80"/>
    <p:sldId id="500" r:id="rId81"/>
    <p:sldId id="501" r:id="rId82"/>
    <p:sldId id="502" r:id="rId83"/>
    <p:sldId id="503" r:id="rId84"/>
    <p:sldId id="504" r:id="rId85"/>
    <p:sldId id="505" r:id="rId86"/>
    <p:sldId id="506" r:id="rId87"/>
    <p:sldId id="507" r:id="rId88"/>
    <p:sldId id="508" r:id="rId89"/>
    <p:sldId id="509" r:id="rId90"/>
    <p:sldId id="510" r:id="rId91"/>
    <p:sldId id="511" r:id="rId92"/>
    <p:sldId id="512" r:id="rId93"/>
    <p:sldId id="580" r:id="rId94"/>
    <p:sldId id="513" r:id="rId95"/>
    <p:sldId id="514" r:id="rId96"/>
    <p:sldId id="515" r:id="rId97"/>
    <p:sldId id="516" r:id="rId98"/>
    <p:sldId id="517" r:id="rId99"/>
    <p:sldId id="518" r:id="rId100"/>
    <p:sldId id="519" r:id="rId101"/>
    <p:sldId id="520" r:id="rId102"/>
    <p:sldId id="521" r:id="rId103"/>
    <p:sldId id="522" r:id="rId104"/>
    <p:sldId id="523" r:id="rId105"/>
    <p:sldId id="524" r:id="rId106"/>
    <p:sldId id="525" r:id="rId107"/>
    <p:sldId id="526" r:id="rId108"/>
    <p:sldId id="527" r:id="rId109"/>
    <p:sldId id="528" r:id="rId110"/>
    <p:sldId id="529" r:id="rId111"/>
    <p:sldId id="530" r:id="rId112"/>
    <p:sldId id="531" r:id="rId113"/>
    <p:sldId id="532" r:id="rId114"/>
    <p:sldId id="533" r:id="rId115"/>
    <p:sldId id="534" r:id="rId116"/>
    <p:sldId id="535" r:id="rId117"/>
    <p:sldId id="536" r:id="rId118"/>
    <p:sldId id="537" r:id="rId119"/>
    <p:sldId id="538" r:id="rId120"/>
    <p:sldId id="539" r:id="rId121"/>
    <p:sldId id="540" r:id="rId122"/>
    <p:sldId id="541" r:id="rId123"/>
    <p:sldId id="542" r:id="rId124"/>
    <p:sldId id="543" r:id="rId125"/>
  </p:sldIdLst>
  <p:sldSz cx="9144000" cy="6858000" type="screen4x3"/>
  <p:notesSz cx="6858000" cy="9144000"/>
  <p:defaultTextStyle>
    <a:defPPr>
      <a:defRPr lang="en-US"/>
    </a:defPPr>
    <a:lvl1pPr algn="l" rtl="0" eaLnBrk="0" fontAlgn="base" hangingPunct="0">
      <a:spcBef>
        <a:spcPct val="0"/>
      </a:spcBef>
      <a:spcAft>
        <a:spcPct val="0"/>
      </a:spcAft>
      <a:defRPr kumimoji="1" sz="3200" b="1" kern="1200">
        <a:solidFill>
          <a:schemeClr val="folHlink"/>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chemeClr val="folHlink"/>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chemeClr val="folHlink"/>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chemeClr val="folHlink"/>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chemeClr val="folHlink"/>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kern="1200">
        <a:solidFill>
          <a:schemeClr val="folHlink"/>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kern="1200">
        <a:solidFill>
          <a:schemeClr val="folHlink"/>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kern="1200">
        <a:solidFill>
          <a:schemeClr val="folHlink"/>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kern="1200">
        <a:solidFill>
          <a:schemeClr val="folHlink"/>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8E4"/>
    <a:srgbClr val="ECF4F2"/>
    <a:srgbClr val="FF0000"/>
    <a:srgbClr val="66FF33"/>
    <a:srgbClr val="0000FF"/>
    <a:srgbClr val="40150C"/>
    <a:srgbClr val="4B0601"/>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737" autoAdjust="0"/>
  </p:normalViewPr>
  <p:slideViewPr>
    <p:cSldViewPr showGuides="1">
      <p:cViewPr varScale="1">
        <p:scale>
          <a:sx n="104" d="100"/>
          <a:sy n="104" d="100"/>
        </p:scale>
        <p:origin x="86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4.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image" Target="../media/image10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image" Target="../media/image122.wmf"/><Relationship Id="rId18" Type="http://schemas.openxmlformats.org/officeDocument/2006/relationships/image" Target="../media/image127.wmf"/><Relationship Id="rId3" Type="http://schemas.openxmlformats.org/officeDocument/2006/relationships/image" Target="../media/image112.wmf"/><Relationship Id="rId7" Type="http://schemas.openxmlformats.org/officeDocument/2006/relationships/image" Target="../media/image116.wmf"/><Relationship Id="rId12" Type="http://schemas.openxmlformats.org/officeDocument/2006/relationships/image" Target="../media/image121.emf"/><Relationship Id="rId17" Type="http://schemas.openxmlformats.org/officeDocument/2006/relationships/image" Target="../media/image126.wmf"/><Relationship Id="rId2" Type="http://schemas.openxmlformats.org/officeDocument/2006/relationships/image" Target="../media/image111.wmf"/><Relationship Id="rId16" Type="http://schemas.openxmlformats.org/officeDocument/2006/relationships/image" Target="../media/image125.wmf"/><Relationship Id="rId20" Type="http://schemas.openxmlformats.org/officeDocument/2006/relationships/image" Target="../media/image129.wmf"/><Relationship Id="rId1" Type="http://schemas.openxmlformats.org/officeDocument/2006/relationships/image" Target="../media/image110.emf"/><Relationship Id="rId6" Type="http://schemas.openxmlformats.org/officeDocument/2006/relationships/image" Target="../media/image115.emf"/><Relationship Id="rId11" Type="http://schemas.openxmlformats.org/officeDocument/2006/relationships/image" Target="../media/image120.wmf"/><Relationship Id="rId5" Type="http://schemas.openxmlformats.org/officeDocument/2006/relationships/image" Target="../media/image114.wmf"/><Relationship Id="rId15" Type="http://schemas.openxmlformats.org/officeDocument/2006/relationships/image" Target="../media/image124.wmf"/><Relationship Id="rId10" Type="http://schemas.openxmlformats.org/officeDocument/2006/relationships/image" Target="../media/image119.wmf"/><Relationship Id="rId19" Type="http://schemas.openxmlformats.org/officeDocument/2006/relationships/image" Target="../media/image128.wmf"/><Relationship Id="rId4" Type="http://schemas.openxmlformats.org/officeDocument/2006/relationships/image" Target="../media/image113.wmf"/><Relationship Id="rId9" Type="http://schemas.openxmlformats.org/officeDocument/2006/relationships/image" Target="../media/image118.wmf"/><Relationship Id="rId14"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image" Target="../media/image132.emf"/><Relationship Id="rId7" Type="http://schemas.openxmlformats.org/officeDocument/2006/relationships/image" Target="../media/image136.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10" Type="http://schemas.openxmlformats.org/officeDocument/2006/relationships/image" Target="../media/image139.emf"/><Relationship Id="rId4" Type="http://schemas.openxmlformats.org/officeDocument/2006/relationships/image" Target="../media/image133.emf"/><Relationship Id="rId9" Type="http://schemas.openxmlformats.org/officeDocument/2006/relationships/image" Target="../media/image13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09.wmf"/><Relationship Id="rId4" Type="http://schemas.openxmlformats.org/officeDocument/2006/relationships/image" Target="../media/image14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image" Target="../media/image145.emf"/><Relationship Id="rId7" Type="http://schemas.openxmlformats.org/officeDocument/2006/relationships/image" Target="../media/image149.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5" Type="http://schemas.openxmlformats.org/officeDocument/2006/relationships/image" Target="../media/image147.emf"/><Relationship Id="rId4" Type="http://schemas.openxmlformats.org/officeDocument/2006/relationships/image" Target="../media/image14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image" Target="../media/image161.wmf"/><Relationship Id="rId7" Type="http://schemas.openxmlformats.org/officeDocument/2006/relationships/image" Target="../media/image165.e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emf"/><Relationship Id="rId5" Type="http://schemas.openxmlformats.org/officeDocument/2006/relationships/image" Target="../media/image163.emf"/><Relationship Id="rId4" Type="http://schemas.openxmlformats.org/officeDocument/2006/relationships/image" Target="../media/image16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8.wmf"/><Relationship Id="rId7" Type="http://schemas.openxmlformats.org/officeDocument/2006/relationships/image" Target="../media/image182.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5" Type="http://schemas.openxmlformats.org/officeDocument/2006/relationships/image" Target="../media/image203.wmf"/><Relationship Id="rId4" Type="http://schemas.openxmlformats.org/officeDocument/2006/relationships/image" Target="../media/image2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1.emf"/><Relationship Id="rId3" Type="http://schemas.openxmlformats.org/officeDocument/2006/relationships/image" Target="../media/image206.emf"/><Relationship Id="rId7" Type="http://schemas.openxmlformats.org/officeDocument/2006/relationships/image" Target="../media/image210.emf"/><Relationship Id="rId12" Type="http://schemas.openxmlformats.org/officeDocument/2006/relationships/image" Target="../media/image215.emf"/><Relationship Id="rId2" Type="http://schemas.openxmlformats.org/officeDocument/2006/relationships/image" Target="../media/image205.emf"/><Relationship Id="rId1" Type="http://schemas.openxmlformats.org/officeDocument/2006/relationships/image" Target="../media/image204.emf"/><Relationship Id="rId6" Type="http://schemas.openxmlformats.org/officeDocument/2006/relationships/image" Target="../media/image209.emf"/><Relationship Id="rId11" Type="http://schemas.openxmlformats.org/officeDocument/2006/relationships/image" Target="../media/image214.emf"/><Relationship Id="rId5" Type="http://schemas.openxmlformats.org/officeDocument/2006/relationships/image" Target="../media/image208.emf"/><Relationship Id="rId10" Type="http://schemas.openxmlformats.org/officeDocument/2006/relationships/image" Target="../media/image213.emf"/><Relationship Id="rId4" Type="http://schemas.openxmlformats.org/officeDocument/2006/relationships/image" Target="../media/image207.emf"/><Relationship Id="rId9" Type="http://schemas.openxmlformats.org/officeDocument/2006/relationships/image" Target="../media/image21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 Id="rId4" Type="http://schemas.openxmlformats.org/officeDocument/2006/relationships/image" Target="../media/image230.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38.emf"/><Relationship Id="rId13" Type="http://schemas.openxmlformats.org/officeDocument/2006/relationships/image" Target="../media/image243.emf"/><Relationship Id="rId3" Type="http://schemas.openxmlformats.org/officeDocument/2006/relationships/image" Target="../media/image233.emf"/><Relationship Id="rId7" Type="http://schemas.openxmlformats.org/officeDocument/2006/relationships/image" Target="../media/image237.emf"/><Relationship Id="rId12" Type="http://schemas.openxmlformats.org/officeDocument/2006/relationships/image" Target="../media/image242.emf"/><Relationship Id="rId2" Type="http://schemas.openxmlformats.org/officeDocument/2006/relationships/image" Target="../media/image232.emf"/><Relationship Id="rId1" Type="http://schemas.openxmlformats.org/officeDocument/2006/relationships/image" Target="../media/image231.emf"/><Relationship Id="rId6" Type="http://schemas.openxmlformats.org/officeDocument/2006/relationships/image" Target="../media/image236.emf"/><Relationship Id="rId11" Type="http://schemas.openxmlformats.org/officeDocument/2006/relationships/image" Target="../media/image241.emf"/><Relationship Id="rId5" Type="http://schemas.openxmlformats.org/officeDocument/2006/relationships/image" Target="../media/image235.emf"/><Relationship Id="rId15" Type="http://schemas.openxmlformats.org/officeDocument/2006/relationships/image" Target="../media/image245.emf"/><Relationship Id="rId10" Type="http://schemas.openxmlformats.org/officeDocument/2006/relationships/image" Target="../media/image240.emf"/><Relationship Id="rId4" Type="http://schemas.openxmlformats.org/officeDocument/2006/relationships/image" Target="../media/image234.emf"/><Relationship Id="rId9" Type="http://schemas.openxmlformats.org/officeDocument/2006/relationships/image" Target="../media/image239.emf"/><Relationship Id="rId14" Type="http://schemas.openxmlformats.org/officeDocument/2006/relationships/image" Target="../media/image24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image" Target="../media/image246.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52.emf"/><Relationship Id="rId2" Type="http://schemas.openxmlformats.org/officeDocument/2006/relationships/image" Target="../media/image251.emf"/><Relationship Id="rId1" Type="http://schemas.openxmlformats.org/officeDocument/2006/relationships/image" Target="../media/image250.wmf"/><Relationship Id="rId5" Type="http://schemas.openxmlformats.org/officeDocument/2006/relationships/image" Target="../media/image254.emf"/><Relationship Id="rId4" Type="http://schemas.openxmlformats.org/officeDocument/2006/relationships/image" Target="../media/image25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58.emf"/><Relationship Id="rId2" Type="http://schemas.openxmlformats.org/officeDocument/2006/relationships/image" Target="../media/image257.emf"/><Relationship Id="rId1" Type="http://schemas.openxmlformats.org/officeDocument/2006/relationships/image" Target="../media/image256.emf"/><Relationship Id="rId5" Type="http://schemas.openxmlformats.org/officeDocument/2006/relationships/image" Target="../media/image260.wmf"/><Relationship Id="rId4" Type="http://schemas.openxmlformats.org/officeDocument/2006/relationships/image" Target="../media/image25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6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64.emf"/><Relationship Id="rId1" Type="http://schemas.openxmlformats.org/officeDocument/2006/relationships/image" Target="../media/image263.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66.wmf"/><Relationship Id="rId1" Type="http://schemas.openxmlformats.org/officeDocument/2006/relationships/image" Target="../media/image265.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69.wmf"/><Relationship Id="rId1" Type="http://schemas.openxmlformats.org/officeDocument/2006/relationships/image" Target="../media/image26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71.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73.emf"/><Relationship Id="rId1" Type="http://schemas.openxmlformats.org/officeDocument/2006/relationships/image" Target="../media/image27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wmf"/><Relationship Id="rId1" Type="http://schemas.openxmlformats.org/officeDocument/2006/relationships/image" Target="../media/image275.emf"/><Relationship Id="rId6" Type="http://schemas.openxmlformats.org/officeDocument/2006/relationships/image" Target="../media/image280.emf"/><Relationship Id="rId5" Type="http://schemas.openxmlformats.org/officeDocument/2006/relationships/image" Target="../media/image279.emf"/><Relationship Id="rId4" Type="http://schemas.openxmlformats.org/officeDocument/2006/relationships/image" Target="../media/image278.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83.emf"/><Relationship Id="rId2" Type="http://schemas.openxmlformats.org/officeDocument/2006/relationships/image" Target="../media/image282.emf"/><Relationship Id="rId1" Type="http://schemas.openxmlformats.org/officeDocument/2006/relationships/image" Target="../media/image281.emf"/><Relationship Id="rId5" Type="http://schemas.openxmlformats.org/officeDocument/2006/relationships/image" Target="../media/image285.emf"/><Relationship Id="rId4" Type="http://schemas.openxmlformats.org/officeDocument/2006/relationships/image" Target="../media/image284.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4" Type="http://schemas.openxmlformats.org/officeDocument/2006/relationships/image" Target="../media/image29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2.emf"/><Relationship Id="rId2" Type="http://schemas.openxmlformats.org/officeDocument/2006/relationships/image" Target="../media/image301.emf"/><Relationship Id="rId1" Type="http://schemas.openxmlformats.org/officeDocument/2006/relationships/image" Target="../media/image30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58586E5-004E-44CF-A63C-4CE564EA6EBA}" type="datetimeFigureOut">
              <a:rPr lang="zh-CN" altLang="en-US"/>
              <a:pPr>
                <a:defRPr/>
              </a:pPr>
              <a:t>2022/8/31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B273FBC-952E-4DB1-8FDA-67F68ABB5B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 descr="Large confetti"/>
          <p:cNvSpPr>
            <a:spLocks noChangeArrowheads="1"/>
          </p:cNvSpPr>
          <p:nvPr/>
        </p:nvSpPr>
        <p:spPr bwMode="ltGray">
          <a:xfrm>
            <a:off x="484188" y="1549400"/>
            <a:ext cx="8158162" cy="1689100"/>
          </a:xfrm>
          <a:prstGeom prst="rect">
            <a:avLst/>
          </a:prstGeom>
          <a:pattFill prst="lgConfetti">
            <a:fgClr>
              <a:schemeClr val="accent2">
                <a:alpha val="50195"/>
              </a:schemeClr>
            </a:fgClr>
            <a:bgClr>
              <a:schemeClr val="folHlink"/>
            </a:bgClr>
          </a:patt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5" name="AutoShape 5"/>
          <p:cNvSpPr>
            <a:spLocks noChangeArrowheads="1"/>
          </p:cNvSpPr>
          <p:nvPr/>
        </p:nvSpPr>
        <p:spPr bwMode="ltGray">
          <a:xfrm>
            <a:off x="228600" y="3206750"/>
            <a:ext cx="8686800" cy="77788"/>
          </a:xfrm>
          <a:prstGeom prst="roundRect">
            <a:avLst>
              <a:gd name="adj" fmla="val 50000"/>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6" name="AutoShape 57"/>
          <p:cNvSpPr>
            <a:spLocks noChangeArrowheads="1"/>
          </p:cNvSpPr>
          <p:nvPr/>
        </p:nvSpPr>
        <p:spPr bwMode="ltGray">
          <a:xfrm>
            <a:off x="228600" y="1482725"/>
            <a:ext cx="8686800" cy="77788"/>
          </a:xfrm>
          <a:prstGeom prst="roundRect">
            <a:avLst>
              <a:gd name="adj" fmla="val 50000"/>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7" name="AutoShape 58"/>
          <p:cNvSpPr>
            <a:spLocks noChangeArrowheads="1"/>
          </p:cNvSpPr>
          <p:nvPr/>
        </p:nvSpPr>
        <p:spPr bwMode="ltGray">
          <a:xfrm>
            <a:off x="8623300" y="1246188"/>
            <a:ext cx="77788" cy="2235200"/>
          </a:xfrm>
          <a:prstGeom prst="roundRect">
            <a:avLst>
              <a:gd name="adj" fmla="val 50000"/>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8" name="AutoShape 59"/>
          <p:cNvSpPr>
            <a:spLocks noChangeArrowheads="1"/>
          </p:cNvSpPr>
          <p:nvPr/>
        </p:nvSpPr>
        <p:spPr bwMode="ltGray">
          <a:xfrm>
            <a:off x="434975" y="1252538"/>
            <a:ext cx="77788" cy="2235200"/>
          </a:xfrm>
          <a:prstGeom prst="roundRect">
            <a:avLst>
              <a:gd name="adj" fmla="val 50000"/>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9" name="AutoShape 61"/>
          <p:cNvSpPr>
            <a:spLocks noChangeArrowheads="1"/>
          </p:cNvSpPr>
          <p:nvPr/>
        </p:nvSpPr>
        <p:spPr bwMode="ltGray">
          <a:xfrm>
            <a:off x="2830513" y="5783263"/>
            <a:ext cx="3481387" cy="77787"/>
          </a:xfrm>
          <a:prstGeom prst="roundRect">
            <a:avLst>
              <a:gd name="adj" fmla="val 50000"/>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10" name="Rectangle 62" descr="Large confetti"/>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3135" name="Rectangle 63"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r>
              <a:rPr lang="zh-CN" altLang="en-US"/>
              <a:t>单击此处编辑母版标题样式</a:t>
            </a:r>
          </a:p>
        </p:txBody>
      </p:sp>
      <p:sp>
        <p:nvSpPr>
          <p:cNvPr id="3136" name="Rectangle 64"/>
          <p:cNvSpPr>
            <a:spLocks noGrp="1" noChangeArrowheads="1"/>
          </p:cNvSpPr>
          <p:nvPr>
            <p:ph type="subTitle" idx="1"/>
          </p:nvPr>
        </p:nvSpPr>
        <p:spPr>
          <a:xfrm>
            <a:off x="1371600" y="3746500"/>
            <a:ext cx="6400800" cy="1752600"/>
          </a:xfrm>
        </p:spPr>
        <p:txBody>
          <a:bodyPr/>
          <a:lstStyle>
            <a:lvl1pPr marL="0" indent="0" algn="ctr">
              <a:buFontTx/>
              <a:buNone/>
              <a:defRPr/>
            </a:lvl1pPr>
          </a:lstStyle>
          <a:p>
            <a:r>
              <a:rPr lang="zh-CN" altLang="en-US"/>
              <a:t>单击此处编辑母版副标题样式</a:t>
            </a:r>
          </a:p>
        </p:txBody>
      </p:sp>
      <p:sp>
        <p:nvSpPr>
          <p:cNvPr id="11" name="Rectangle 6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kumimoji="0" sz="1400" b="0">
                <a:solidFill>
                  <a:schemeClr val="tx1"/>
                </a:solidFill>
                <a:ea typeface="宋体" pitchFamily="2" charset="-122"/>
              </a:defRPr>
            </a:lvl1pPr>
          </a:lstStyle>
          <a:p>
            <a:pPr>
              <a:defRPr/>
            </a:pPr>
            <a:endParaRPr lang="en-US" altLang="zh-CN"/>
          </a:p>
        </p:txBody>
      </p:sp>
      <p:sp>
        <p:nvSpPr>
          <p:cNvPr id="12" name="Rectangle 6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SzTx/>
              <a:defRPr kumimoji="0" sz="1400" b="0">
                <a:solidFill>
                  <a:schemeClr val="tx1"/>
                </a:solidFill>
                <a:ea typeface="宋体" pitchFamily="2" charset="-122"/>
              </a:defRPr>
            </a:lvl1pPr>
          </a:lstStyle>
          <a:p>
            <a:pPr>
              <a:defRPr/>
            </a:pPr>
            <a:endParaRPr lang="en-US" altLang="zh-CN"/>
          </a:p>
        </p:txBody>
      </p:sp>
      <p:sp>
        <p:nvSpPr>
          <p:cNvPr id="13" name="Rectangle 67"/>
          <p:cNvSpPr>
            <a:spLocks noGrp="1" noChangeArrowheads="1"/>
          </p:cNvSpPr>
          <p:nvPr>
            <p:ph type="sldNum" sz="quarter" idx="12"/>
          </p:nvPr>
        </p:nvSpPr>
        <p:spPr>
          <a:xfrm>
            <a:off x="6553200" y="6248400"/>
            <a:ext cx="1905000" cy="457200"/>
          </a:xfrm>
          <a:noFill/>
        </p:spPr>
        <p:txBody>
          <a:bodyPr anchor="b" anchorCtr="0"/>
          <a:lstStyle>
            <a:lvl1pPr>
              <a:defRPr>
                <a:solidFill>
                  <a:schemeClr val="tx1"/>
                </a:solidFill>
              </a:defRPr>
            </a:lvl1pPr>
          </a:lstStyle>
          <a:p>
            <a:pPr>
              <a:defRPr/>
            </a:pPr>
            <a:fld id="{83B3C4C4-AF0F-42D5-B8D8-89D9C210CBDB}" type="slidenum">
              <a:rPr lang="zh-CN" altLang="en-US"/>
              <a:pPr>
                <a:defRPr/>
              </a:pPr>
              <a:t>‹#›</a:t>
            </a:fld>
            <a:endParaRPr lang="en-US" altLang="zh-CN"/>
          </a:p>
        </p:txBody>
      </p:sp>
    </p:spTree>
    <p:extLst>
      <p:ext uri="{BB962C8B-B14F-4D97-AF65-F5344CB8AC3E}">
        <p14:creationId xmlns:p14="http://schemas.microsoft.com/office/powerpoint/2010/main" val="108767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2" descr="Large confetti"/>
          <p:cNvSpPr>
            <a:spLocks noGrp="1" noChangeArrowheads="1"/>
          </p:cNvSpPr>
          <p:nvPr>
            <p:ph type="sldNum" sz="quarter" idx="10"/>
          </p:nvPr>
        </p:nvSpPr>
        <p:spPr>
          <a:ln/>
        </p:spPr>
        <p:txBody>
          <a:bodyPr/>
          <a:lstStyle>
            <a:lvl1pPr>
              <a:defRPr/>
            </a:lvl1pPr>
          </a:lstStyle>
          <a:p>
            <a:pPr>
              <a:defRPr/>
            </a:pPr>
            <a:fld id="{65756F0C-4CA3-4AFA-968A-BD0229B908E0}" type="slidenum">
              <a:rPr lang="zh-CN" altLang="en-US"/>
              <a:pPr>
                <a:defRPr/>
              </a:pPr>
              <a:t>‹#›</a:t>
            </a:fld>
            <a:endParaRPr lang="en-US" altLang="zh-CN"/>
          </a:p>
        </p:txBody>
      </p:sp>
    </p:spTree>
    <p:extLst>
      <p:ext uri="{BB962C8B-B14F-4D97-AF65-F5344CB8AC3E}">
        <p14:creationId xmlns:p14="http://schemas.microsoft.com/office/powerpoint/2010/main" val="35183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60363"/>
            <a:ext cx="1943100" cy="57356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360363"/>
            <a:ext cx="5676900" cy="57356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2" descr="Large confetti"/>
          <p:cNvSpPr>
            <a:spLocks noGrp="1" noChangeArrowheads="1"/>
          </p:cNvSpPr>
          <p:nvPr>
            <p:ph type="sldNum" sz="quarter" idx="10"/>
          </p:nvPr>
        </p:nvSpPr>
        <p:spPr>
          <a:ln/>
        </p:spPr>
        <p:txBody>
          <a:bodyPr/>
          <a:lstStyle>
            <a:lvl1pPr>
              <a:defRPr/>
            </a:lvl1pPr>
          </a:lstStyle>
          <a:p>
            <a:pPr>
              <a:defRPr/>
            </a:pPr>
            <a:fld id="{A11A808C-D228-4BCA-BAB4-808782CACCC2}" type="slidenum">
              <a:rPr lang="zh-CN" altLang="en-US"/>
              <a:pPr>
                <a:defRPr/>
              </a:pPr>
              <a:t>‹#›</a:t>
            </a:fld>
            <a:endParaRPr lang="en-US" altLang="zh-CN"/>
          </a:p>
        </p:txBody>
      </p:sp>
    </p:spTree>
    <p:extLst>
      <p:ext uri="{BB962C8B-B14F-4D97-AF65-F5344CB8AC3E}">
        <p14:creationId xmlns:p14="http://schemas.microsoft.com/office/powerpoint/2010/main" val="284984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60363"/>
            <a:ext cx="7772400" cy="5735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2" descr="Large confetti"/>
          <p:cNvSpPr>
            <a:spLocks noGrp="1" noChangeArrowheads="1"/>
          </p:cNvSpPr>
          <p:nvPr>
            <p:ph type="sldNum" sz="quarter" idx="10"/>
          </p:nvPr>
        </p:nvSpPr>
        <p:spPr>
          <a:ln/>
        </p:spPr>
        <p:txBody>
          <a:bodyPr/>
          <a:lstStyle>
            <a:lvl1pPr>
              <a:defRPr/>
            </a:lvl1pPr>
          </a:lstStyle>
          <a:p>
            <a:pPr>
              <a:defRPr/>
            </a:pPr>
            <a:fld id="{A67993AD-F7A4-489A-8FE9-EDEAEF7B9270}" type="slidenum">
              <a:rPr lang="zh-CN" altLang="en-US"/>
              <a:pPr>
                <a:defRPr/>
              </a:pPr>
              <a:t>‹#›</a:t>
            </a:fld>
            <a:endParaRPr lang="en-US" altLang="zh-CN"/>
          </a:p>
        </p:txBody>
      </p:sp>
    </p:spTree>
    <p:extLst>
      <p:ext uri="{BB962C8B-B14F-4D97-AF65-F5344CB8AC3E}">
        <p14:creationId xmlns:p14="http://schemas.microsoft.com/office/powerpoint/2010/main" val="372466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60363"/>
            <a:ext cx="7467600" cy="630237"/>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371600"/>
            <a:ext cx="37338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371600"/>
            <a:ext cx="37338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2" descr="Large confetti"/>
          <p:cNvSpPr>
            <a:spLocks noGrp="1" noChangeArrowheads="1"/>
          </p:cNvSpPr>
          <p:nvPr>
            <p:ph type="sldNum" sz="quarter" idx="10"/>
          </p:nvPr>
        </p:nvSpPr>
        <p:spPr>
          <a:ln/>
        </p:spPr>
        <p:txBody>
          <a:bodyPr/>
          <a:lstStyle>
            <a:lvl1pPr>
              <a:defRPr/>
            </a:lvl1pPr>
          </a:lstStyle>
          <a:p>
            <a:pPr>
              <a:defRPr/>
            </a:pPr>
            <a:fld id="{9707D703-B0AB-4D33-94A8-096633DCA1FE}" type="slidenum">
              <a:rPr lang="zh-CN" altLang="en-US"/>
              <a:pPr>
                <a:defRPr/>
              </a:pPr>
              <a:t>‹#›</a:t>
            </a:fld>
            <a:endParaRPr lang="en-US" altLang="zh-CN"/>
          </a:p>
        </p:txBody>
      </p:sp>
    </p:spTree>
    <p:extLst>
      <p:ext uri="{BB962C8B-B14F-4D97-AF65-F5344CB8AC3E}">
        <p14:creationId xmlns:p14="http://schemas.microsoft.com/office/powerpoint/2010/main" val="2905952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60363"/>
            <a:ext cx="7467600" cy="630237"/>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371600"/>
            <a:ext cx="37338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371600"/>
            <a:ext cx="3733800"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810000"/>
            <a:ext cx="3733800"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2" descr="Large confetti"/>
          <p:cNvSpPr>
            <a:spLocks noGrp="1" noChangeArrowheads="1"/>
          </p:cNvSpPr>
          <p:nvPr>
            <p:ph type="sldNum" sz="quarter" idx="10"/>
          </p:nvPr>
        </p:nvSpPr>
        <p:spPr>
          <a:ln/>
        </p:spPr>
        <p:txBody>
          <a:bodyPr/>
          <a:lstStyle>
            <a:lvl1pPr>
              <a:defRPr/>
            </a:lvl1pPr>
          </a:lstStyle>
          <a:p>
            <a:pPr>
              <a:defRPr/>
            </a:pPr>
            <a:fld id="{F79A2ABF-B4C4-4841-A6A9-2D273F85A28A}" type="slidenum">
              <a:rPr lang="zh-CN" altLang="en-US"/>
              <a:pPr>
                <a:defRPr/>
              </a:pPr>
              <a:t>‹#›</a:t>
            </a:fld>
            <a:endParaRPr lang="en-US" altLang="zh-CN"/>
          </a:p>
        </p:txBody>
      </p:sp>
    </p:spTree>
    <p:extLst>
      <p:ext uri="{BB962C8B-B14F-4D97-AF65-F5344CB8AC3E}">
        <p14:creationId xmlns:p14="http://schemas.microsoft.com/office/powerpoint/2010/main" val="3130637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60363"/>
            <a:ext cx="7467600" cy="630237"/>
          </a:xfrm>
        </p:spPr>
        <p:txBody>
          <a:bodyPr/>
          <a:lstStyle/>
          <a:p>
            <a:r>
              <a:rPr lang="zh-CN" altLang="en-US"/>
              <a:t>单击此处编辑母版标题样式</a:t>
            </a:r>
          </a:p>
        </p:txBody>
      </p:sp>
      <p:sp>
        <p:nvSpPr>
          <p:cNvPr id="3" name="表格占位符 2"/>
          <p:cNvSpPr>
            <a:spLocks noGrp="1"/>
          </p:cNvSpPr>
          <p:nvPr>
            <p:ph type="tbl" idx="1"/>
          </p:nvPr>
        </p:nvSpPr>
        <p:spPr>
          <a:xfrm>
            <a:off x="838200" y="1371600"/>
            <a:ext cx="7620000" cy="4724400"/>
          </a:xfrm>
        </p:spPr>
        <p:txBody>
          <a:bodyPr/>
          <a:lstStyle/>
          <a:p>
            <a:pPr lvl="0"/>
            <a:endParaRPr lang="zh-CN" altLang="en-US" noProof="0"/>
          </a:p>
        </p:txBody>
      </p:sp>
      <p:sp>
        <p:nvSpPr>
          <p:cNvPr id="4" name="Rectangle 62" descr="Large confetti"/>
          <p:cNvSpPr>
            <a:spLocks noGrp="1" noChangeArrowheads="1"/>
          </p:cNvSpPr>
          <p:nvPr>
            <p:ph type="sldNum" sz="quarter" idx="10"/>
          </p:nvPr>
        </p:nvSpPr>
        <p:spPr>
          <a:ln/>
        </p:spPr>
        <p:txBody>
          <a:bodyPr/>
          <a:lstStyle>
            <a:lvl1pPr>
              <a:defRPr/>
            </a:lvl1pPr>
          </a:lstStyle>
          <a:p>
            <a:pPr>
              <a:defRPr/>
            </a:pPr>
            <a:fld id="{C2409F3A-66FB-4113-831C-9F1502A8E480}" type="slidenum">
              <a:rPr lang="zh-CN" altLang="en-US"/>
              <a:pPr>
                <a:defRPr/>
              </a:pPr>
              <a:t>‹#›</a:t>
            </a:fld>
            <a:endParaRPr lang="en-US" altLang="zh-CN"/>
          </a:p>
        </p:txBody>
      </p:sp>
    </p:spTree>
    <p:extLst>
      <p:ext uri="{BB962C8B-B14F-4D97-AF65-F5344CB8AC3E}">
        <p14:creationId xmlns:p14="http://schemas.microsoft.com/office/powerpoint/2010/main" val="331037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2" descr="Large confetti"/>
          <p:cNvSpPr>
            <a:spLocks noGrp="1" noChangeArrowheads="1"/>
          </p:cNvSpPr>
          <p:nvPr>
            <p:ph type="sldNum" sz="quarter" idx="10"/>
          </p:nvPr>
        </p:nvSpPr>
        <p:spPr>
          <a:ln/>
        </p:spPr>
        <p:txBody>
          <a:bodyPr/>
          <a:lstStyle>
            <a:lvl1pPr>
              <a:defRPr/>
            </a:lvl1pPr>
          </a:lstStyle>
          <a:p>
            <a:pPr>
              <a:defRPr/>
            </a:pPr>
            <a:fld id="{ED3362B0-45AB-4B8E-A1A8-33094342E1B6}" type="slidenum">
              <a:rPr lang="zh-CN" altLang="en-US"/>
              <a:pPr>
                <a:defRPr/>
              </a:pPr>
              <a:t>‹#›</a:t>
            </a:fld>
            <a:endParaRPr lang="en-US" altLang="zh-CN"/>
          </a:p>
        </p:txBody>
      </p:sp>
    </p:spTree>
    <p:extLst>
      <p:ext uri="{BB962C8B-B14F-4D97-AF65-F5344CB8AC3E}">
        <p14:creationId xmlns:p14="http://schemas.microsoft.com/office/powerpoint/2010/main" val="358731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2" descr="Large confetti"/>
          <p:cNvSpPr>
            <a:spLocks noGrp="1" noChangeArrowheads="1"/>
          </p:cNvSpPr>
          <p:nvPr>
            <p:ph type="sldNum" sz="quarter" idx="10"/>
          </p:nvPr>
        </p:nvSpPr>
        <p:spPr>
          <a:ln/>
        </p:spPr>
        <p:txBody>
          <a:bodyPr/>
          <a:lstStyle>
            <a:lvl1pPr>
              <a:defRPr/>
            </a:lvl1pPr>
          </a:lstStyle>
          <a:p>
            <a:pPr>
              <a:defRPr/>
            </a:pPr>
            <a:fld id="{7E097CF4-32FE-41DD-9C9B-A862765C730B}" type="slidenum">
              <a:rPr lang="zh-CN" altLang="en-US"/>
              <a:pPr>
                <a:defRPr/>
              </a:pPr>
              <a:t>‹#›</a:t>
            </a:fld>
            <a:endParaRPr lang="en-US" altLang="zh-CN"/>
          </a:p>
        </p:txBody>
      </p:sp>
    </p:spTree>
    <p:extLst>
      <p:ext uri="{BB962C8B-B14F-4D97-AF65-F5344CB8AC3E}">
        <p14:creationId xmlns:p14="http://schemas.microsoft.com/office/powerpoint/2010/main" val="18778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371600"/>
            <a:ext cx="3733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371600"/>
            <a:ext cx="3733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2" descr="Large confetti"/>
          <p:cNvSpPr>
            <a:spLocks noGrp="1" noChangeArrowheads="1"/>
          </p:cNvSpPr>
          <p:nvPr>
            <p:ph type="sldNum" sz="quarter" idx="10"/>
          </p:nvPr>
        </p:nvSpPr>
        <p:spPr>
          <a:ln/>
        </p:spPr>
        <p:txBody>
          <a:bodyPr/>
          <a:lstStyle>
            <a:lvl1pPr>
              <a:defRPr/>
            </a:lvl1pPr>
          </a:lstStyle>
          <a:p>
            <a:pPr>
              <a:defRPr/>
            </a:pPr>
            <a:fld id="{EF98C2DF-FA14-4B90-906C-062258A103DB}" type="slidenum">
              <a:rPr lang="zh-CN" altLang="en-US"/>
              <a:pPr>
                <a:defRPr/>
              </a:pPr>
              <a:t>‹#›</a:t>
            </a:fld>
            <a:endParaRPr lang="en-US" altLang="zh-CN"/>
          </a:p>
        </p:txBody>
      </p:sp>
    </p:spTree>
    <p:extLst>
      <p:ext uri="{BB962C8B-B14F-4D97-AF65-F5344CB8AC3E}">
        <p14:creationId xmlns:p14="http://schemas.microsoft.com/office/powerpoint/2010/main" val="119415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2" descr="Large confetti"/>
          <p:cNvSpPr>
            <a:spLocks noGrp="1" noChangeArrowheads="1"/>
          </p:cNvSpPr>
          <p:nvPr>
            <p:ph type="sldNum" sz="quarter" idx="10"/>
          </p:nvPr>
        </p:nvSpPr>
        <p:spPr>
          <a:ln/>
        </p:spPr>
        <p:txBody>
          <a:bodyPr/>
          <a:lstStyle>
            <a:lvl1pPr>
              <a:defRPr/>
            </a:lvl1pPr>
          </a:lstStyle>
          <a:p>
            <a:pPr>
              <a:defRPr/>
            </a:pPr>
            <a:fld id="{4ED40B01-4576-4333-AE3B-07EBD6985AAF}" type="slidenum">
              <a:rPr lang="zh-CN" altLang="en-US"/>
              <a:pPr>
                <a:defRPr/>
              </a:pPr>
              <a:t>‹#›</a:t>
            </a:fld>
            <a:endParaRPr lang="en-US" altLang="zh-CN"/>
          </a:p>
        </p:txBody>
      </p:sp>
    </p:spTree>
    <p:extLst>
      <p:ext uri="{BB962C8B-B14F-4D97-AF65-F5344CB8AC3E}">
        <p14:creationId xmlns:p14="http://schemas.microsoft.com/office/powerpoint/2010/main" val="154164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2" descr="Large confetti"/>
          <p:cNvSpPr>
            <a:spLocks noGrp="1" noChangeArrowheads="1"/>
          </p:cNvSpPr>
          <p:nvPr>
            <p:ph type="sldNum" sz="quarter" idx="10"/>
          </p:nvPr>
        </p:nvSpPr>
        <p:spPr>
          <a:ln/>
        </p:spPr>
        <p:txBody>
          <a:bodyPr/>
          <a:lstStyle>
            <a:lvl1pPr>
              <a:defRPr/>
            </a:lvl1pPr>
          </a:lstStyle>
          <a:p>
            <a:pPr>
              <a:defRPr/>
            </a:pPr>
            <a:fld id="{4C235628-2501-4EC0-A042-63EC6225BF78}" type="slidenum">
              <a:rPr lang="zh-CN" altLang="en-US"/>
              <a:pPr>
                <a:defRPr/>
              </a:pPr>
              <a:t>‹#›</a:t>
            </a:fld>
            <a:endParaRPr lang="en-US" altLang="zh-CN"/>
          </a:p>
        </p:txBody>
      </p:sp>
    </p:spTree>
    <p:extLst>
      <p:ext uri="{BB962C8B-B14F-4D97-AF65-F5344CB8AC3E}">
        <p14:creationId xmlns:p14="http://schemas.microsoft.com/office/powerpoint/2010/main" val="353856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2" descr="Large confetti"/>
          <p:cNvSpPr>
            <a:spLocks noGrp="1" noChangeArrowheads="1"/>
          </p:cNvSpPr>
          <p:nvPr>
            <p:ph type="sldNum" sz="quarter" idx="10"/>
          </p:nvPr>
        </p:nvSpPr>
        <p:spPr>
          <a:ln/>
        </p:spPr>
        <p:txBody>
          <a:bodyPr/>
          <a:lstStyle>
            <a:lvl1pPr>
              <a:defRPr/>
            </a:lvl1pPr>
          </a:lstStyle>
          <a:p>
            <a:pPr>
              <a:defRPr/>
            </a:pPr>
            <a:fld id="{B67F0CCF-5FA4-4E2E-90AA-AAA3FA1B8E4A}" type="slidenum">
              <a:rPr lang="zh-CN" altLang="en-US"/>
              <a:pPr>
                <a:defRPr/>
              </a:pPr>
              <a:t>‹#›</a:t>
            </a:fld>
            <a:endParaRPr lang="en-US" altLang="zh-CN"/>
          </a:p>
        </p:txBody>
      </p:sp>
    </p:spTree>
    <p:extLst>
      <p:ext uri="{BB962C8B-B14F-4D97-AF65-F5344CB8AC3E}">
        <p14:creationId xmlns:p14="http://schemas.microsoft.com/office/powerpoint/2010/main" val="226195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2" descr="Large confetti"/>
          <p:cNvSpPr>
            <a:spLocks noGrp="1" noChangeArrowheads="1"/>
          </p:cNvSpPr>
          <p:nvPr>
            <p:ph type="sldNum" sz="quarter" idx="10"/>
          </p:nvPr>
        </p:nvSpPr>
        <p:spPr>
          <a:ln/>
        </p:spPr>
        <p:txBody>
          <a:bodyPr/>
          <a:lstStyle>
            <a:lvl1pPr>
              <a:defRPr/>
            </a:lvl1pPr>
          </a:lstStyle>
          <a:p>
            <a:pPr>
              <a:defRPr/>
            </a:pPr>
            <a:fld id="{4305849A-CFAB-4A17-BDCD-22C3CDE47A2A}" type="slidenum">
              <a:rPr lang="zh-CN" altLang="en-US"/>
              <a:pPr>
                <a:defRPr/>
              </a:pPr>
              <a:t>‹#›</a:t>
            </a:fld>
            <a:endParaRPr lang="en-US" altLang="zh-CN"/>
          </a:p>
        </p:txBody>
      </p:sp>
    </p:spTree>
    <p:extLst>
      <p:ext uri="{BB962C8B-B14F-4D97-AF65-F5344CB8AC3E}">
        <p14:creationId xmlns:p14="http://schemas.microsoft.com/office/powerpoint/2010/main" val="4114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2" descr="Large confetti"/>
          <p:cNvSpPr>
            <a:spLocks noGrp="1" noChangeArrowheads="1"/>
          </p:cNvSpPr>
          <p:nvPr>
            <p:ph type="sldNum" sz="quarter" idx="10"/>
          </p:nvPr>
        </p:nvSpPr>
        <p:spPr>
          <a:ln/>
        </p:spPr>
        <p:txBody>
          <a:bodyPr/>
          <a:lstStyle>
            <a:lvl1pPr>
              <a:defRPr/>
            </a:lvl1pPr>
          </a:lstStyle>
          <a:p>
            <a:pPr>
              <a:defRPr/>
            </a:pPr>
            <a:fld id="{8F92E382-AD36-4F61-AD79-9F12E311AC5A}" type="slidenum">
              <a:rPr lang="zh-CN" altLang="en-US"/>
              <a:pPr>
                <a:defRPr/>
              </a:pPr>
              <a:t>‹#›</a:t>
            </a:fld>
            <a:endParaRPr lang="en-US" altLang="zh-CN"/>
          </a:p>
        </p:txBody>
      </p:sp>
    </p:spTree>
    <p:extLst>
      <p:ext uri="{BB962C8B-B14F-4D97-AF65-F5344CB8AC3E}">
        <p14:creationId xmlns:p14="http://schemas.microsoft.com/office/powerpoint/2010/main" val="158450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 Target="../slides/slide3.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8" descr="Large confetti"/>
          <p:cNvSpPr>
            <a:spLocks noGrp="1" noChangeArrowheads="1"/>
          </p:cNvSpPr>
          <p:nvPr>
            <p:ph type="title"/>
          </p:nvPr>
        </p:nvSpPr>
        <p:spPr bwMode="auto">
          <a:xfrm>
            <a:off x="685800" y="360363"/>
            <a:ext cx="74676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59"/>
          <p:cNvSpPr>
            <a:spLocks noGrp="1" noChangeArrowheads="1"/>
          </p:cNvSpPr>
          <p:nvPr>
            <p:ph type="body" idx="1"/>
          </p:nvPr>
        </p:nvSpPr>
        <p:spPr bwMode="auto">
          <a:xfrm>
            <a:off x="838200" y="1371600"/>
            <a:ext cx="7620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endParaRPr lang="zh-CN" altLang="en-US" smtClean="0"/>
          </a:p>
        </p:txBody>
      </p:sp>
      <p:sp>
        <p:nvSpPr>
          <p:cNvPr id="1028" name="Rectangle 66"/>
          <p:cNvSpPr>
            <a:spLocks noChangeArrowheads="1"/>
          </p:cNvSpPr>
          <p:nvPr/>
        </p:nvSpPr>
        <p:spPr bwMode="auto">
          <a:xfrm>
            <a:off x="0" y="1066800"/>
            <a:ext cx="8458200" cy="87313"/>
          </a:xfrm>
          <a:prstGeom prst="rect">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1029" name="Rectangle 68"/>
          <p:cNvSpPr>
            <a:spLocks noChangeArrowheads="1"/>
          </p:cNvSpPr>
          <p:nvPr/>
        </p:nvSpPr>
        <p:spPr bwMode="auto">
          <a:xfrm>
            <a:off x="7067550" y="6553200"/>
            <a:ext cx="2076450" cy="79375"/>
          </a:xfrm>
          <a:prstGeom prst="rect">
            <a:avLst/>
          </a:prstGeom>
          <a:solidFill>
            <a:schemeClr val="bg2"/>
          </a:solidFill>
          <a:ln>
            <a:noFill/>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defRPr/>
            </a:pPr>
            <a:endParaRPr lang="zh-CN" altLang="en-US" sz="2400" b="0">
              <a:solidFill>
                <a:schemeClr val="tx1"/>
              </a:solidFill>
            </a:endParaRPr>
          </a:p>
        </p:txBody>
      </p:sp>
      <p:sp>
        <p:nvSpPr>
          <p:cNvPr id="2110" name="Rectangle 62" descr="Large confetti"/>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w="9525">
            <a:noFill/>
            <a:miter lim="800000"/>
            <a:headEnd/>
            <a:tailEnd/>
          </a:ln>
          <a:effectLst/>
        </p:spPr>
        <p:txBody>
          <a:bodyPr vert="horz" wrap="square" lIns="91440" tIns="45720" rIns="91440" bIns="45720" numCol="1" anchor="ctr" anchorCtr="1" compatLnSpc="1">
            <a:prstTxWarp prst="textNoShape">
              <a:avLst/>
            </a:prstTxWarp>
          </a:bodyPr>
          <a:lstStyle>
            <a:lvl1pPr algn="r" eaLnBrk="1" hangingPunct="1">
              <a:defRPr kumimoji="0" sz="1400" b="0">
                <a:solidFill>
                  <a:schemeClr val="bg1"/>
                </a:solidFill>
              </a:defRPr>
            </a:lvl1pPr>
          </a:lstStyle>
          <a:p>
            <a:pPr>
              <a:defRPr/>
            </a:pPr>
            <a:fld id="{8A656213-9209-4016-BA3D-080C97C0605F}" type="slidenum">
              <a:rPr lang="zh-CN" altLang="en-US"/>
              <a:pPr>
                <a:defRPr/>
              </a:pPr>
              <a:t>‹#›</a:t>
            </a:fld>
            <a:endParaRPr lang="en-US" altLang="zh-CN"/>
          </a:p>
        </p:txBody>
      </p:sp>
      <p:sp>
        <p:nvSpPr>
          <p:cNvPr id="1031" name="AutoShape 8">
            <a:hlinkClick r:id="" action="ppaction://hlinkshowjump?jump=nextslide" highlightClick="1"/>
          </p:cNvPr>
          <p:cNvSpPr>
            <a:spLocks noChangeArrowheads="1"/>
          </p:cNvSpPr>
          <p:nvPr userDrawn="1"/>
        </p:nvSpPr>
        <p:spPr bwMode="auto">
          <a:xfrm>
            <a:off x="7596188" y="6570663"/>
            <a:ext cx="323850" cy="287337"/>
          </a:xfrm>
          <a:prstGeom prst="actionButtonForwardNext">
            <a:avLst/>
          </a:prstGeom>
          <a:solidFill>
            <a:srgbClr val="FFFFCC"/>
          </a:solidFill>
          <a:ln w="9525">
            <a:solidFill>
              <a:srgbClr val="339966"/>
            </a:solidFill>
            <a:miter lim="800000"/>
            <a:headEnd/>
            <a:tailEnd/>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SzPct val="85000"/>
              <a:defRPr/>
            </a:pPr>
            <a:endParaRPr lang="zh-CN" altLang="en-US"/>
          </a:p>
        </p:txBody>
      </p:sp>
      <p:sp>
        <p:nvSpPr>
          <p:cNvPr id="1032" name="AutoShape 10">
            <a:hlinkClick r:id="" action="ppaction://hlinkshowjump?jump=previousslide" highlightClick="1"/>
          </p:cNvPr>
          <p:cNvSpPr>
            <a:spLocks noChangeArrowheads="1"/>
          </p:cNvSpPr>
          <p:nvPr userDrawn="1"/>
        </p:nvSpPr>
        <p:spPr bwMode="auto">
          <a:xfrm>
            <a:off x="7019925" y="6570663"/>
            <a:ext cx="323850" cy="287337"/>
          </a:xfrm>
          <a:prstGeom prst="actionButtonBackPrevious">
            <a:avLst/>
          </a:prstGeom>
          <a:solidFill>
            <a:srgbClr val="FFFFCC"/>
          </a:solidFill>
          <a:ln w="9525">
            <a:solidFill>
              <a:srgbClr val="339966"/>
            </a:solidFill>
            <a:miter lim="800000"/>
            <a:headEnd/>
            <a:tailEnd/>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SzPct val="85000"/>
              <a:defRPr/>
            </a:pPr>
            <a:endParaRPr lang="zh-CN" altLang="en-US"/>
          </a:p>
        </p:txBody>
      </p:sp>
      <p:sp>
        <p:nvSpPr>
          <p:cNvPr id="1033" name="AutoShape 11">
            <a:hlinkClick r:id="rId17" action="ppaction://hlinksldjump" highlightClick="1"/>
          </p:cNvPr>
          <p:cNvSpPr>
            <a:spLocks noChangeArrowheads="1"/>
          </p:cNvSpPr>
          <p:nvPr userDrawn="1"/>
        </p:nvSpPr>
        <p:spPr bwMode="auto">
          <a:xfrm>
            <a:off x="8604250" y="6524625"/>
            <a:ext cx="395288" cy="333375"/>
          </a:xfrm>
          <a:prstGeom prst="actionButtonHome">
            <a:avLst/>
          </a:prstGeom>
          <a:solidFill>
            <a:schemeClr val="accent1"/>
          </a:solidFill>
          <a:ln w="9525">
            <a:solidFill>
              <a:srgbClr val="FF9900"/>
            </a:solidFill>
            <a:miter lim="800000"/>
            <a:headEnd/>
            <a:tailEnd/>
          </a:ln>
        </p:spPr>
        <p:txBody>
          <a:bodyPr wrap="none" anchor="ctr"/>
          <a:lstStyle>
            <a:lvl1pPr eaLnBrk="0" hangingPunct="0">
              <a:defRPr kumimoji="1" sz="3200" b="1">
                <a:solidFill>
                  <a:schemeClr val="folHlink"/>
                </a:solidFill>
                <a:latin typeface="Times New Roman" panose="02020603050405020304" pitchFamily="18" charset="0"/>
                <a:ea typeface="宋体" panose="02010600030101010101" pitchFamily="2" charset="-122"/>
              </a:defRPr>
            </a:lvl1pPr>
            <a:lvl2pPr marL="742950" indent="-285750" eaLnBrk="0" hangingPunct="0">
              <a:defRPr kumimoji="1" sz="3200" b="1">
                <a:solidFill>
                  <a:schemeClr val="folHlink"/>
                </a:solidFill>
                <a:latin typeface="Times New Roman" panose="02020603050405020304" pitchFamily="18" charset="0"/>
                <a:ea typeface="宋体" panose="02010600030101010101" pitchFamily="2" charset="-122"/>
              </a:defRPr>
            </a:lvl2pPr>
            <a:lvl3pPr marL="1143000" indent="-228600" eaLnBrk="0" hangingPunct="0">
              <a:defRPr kumimoji="1" sz="3200" b="1">
                <a:solidFill>
                  <a:schemeClr val="folHlink"/>
                </a:solidFill>
                <a:latin typeface="Times New Roman" panose="02020603050405020304" pitchFamily="18" charset="0"/>
                <a:ea typeface="宋体" panose="02010600030101010101" pitchFamily="2" charset="-122"/>
              </a:defRPr>
            </a:lvl3pPr>
            <a:lvl4pPr marL="1600200" indent="-228600" eaLnBrk="0" hangingPunct="0">
              <a:defRPr kumimoji="1" sz="3200" b="1">
                <a:solidFill>
                  <a:schemeClr val="folHlink"/>
                </a:solidFill>
                <a:latin typeface="Times New Roman" panose="02020603050405020304" pitchFamily="18" charset="0"/>
                <a:ea typeface="宋体" panose="02010600030101010101" pitchFamily="2" charset="-122"/>
              </a:defRPr>
            </a:lvl4pPr>
            <a:lvl5pPr marL="2057400" indent="-228600" eaLnBrk="0" hangingPunct="0">
              <a:defRPr kumimoji="1" sz="3200" b="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lnSpc>
                <a:spcPct val="95000"/>
              </a:lnSpc>
              <a:spcBef>
                <a:spcPct val="40000"/>
              </a:spcBef>
              <a:spcAft>
                <a:spcPct val="0"/>
              </a:spcAft>
              <a:buSzPct val="85000"/>
              <a:defRPr kumimoji="1" sz="3200" b="1">
                <a:solidFill>
                  <a:schemeClr val="folHlink"/>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SzPct val="85000"/>
              <a:defRPr/>
            </a:pPr>
            <a:endParaRPr lang="zh-CN" altLang="en-US"/>
          </a:p>
        </p:txBody>
      </p:sp>
    </p:spTree>
  </p:cSld>
  <p:clrMap bg1="lt1" tx1="dk1" bg2="lt2" tx2="dk2" accent1="accent1" accent2="accent2" accent3="accent3" accent4="accent4" accent5="accent5" accent6="accent6" hlink="hlink" folHlink="folHlink"/>
  <p:sldLayoutIdLst>
    <p:sldLayoutId id="2147484051"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Lst>
  <p:timing>
    <p:tnLst>
      <p:par>
        <p:cTn id="1" dur="indefinite" restart="never" nodeType="tmRoot"/>
      </p:par>
    </p:tnLst>
  </p:timing>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600" b="1">
          <a:solidFill>
            <a:schemeClr val="tx2"/>
          </a:solidFill>
          <a:latin typeface="Times New Roman" pitchFamily="18" charset="0"/>
          <a:ea typeface="宋体" pitchFamily="2" charset="-122"/>
        </a:defRPr>
      </a:lvl9pPr>
    </p:titleStyle>
    <p:bodyStyle>
      <a:lvl1pPr marL="342900" indent="-342900" algn="l" rtl="0" eaLnBrk="0" fontAlgn="base" hangingPunct="0">
        <a:lnSpc>
          <a:spcPct val="105000"/>
        </a:lnSpc>
        <a:spcBef>
          <a:spcPct val="60000"/>
        </a:spcBef>
        <a:spcAft>
          <a:spcPct val="0"/>
        </a:spcAft>
        <a:buSzPct val="85000"/>
        <a:buBlip>
          <a:blip r:embed="rId18"/>
        </a:buBlip>
        <a:defRPr kumimoji="1" sz="2800" b="1">
          <a:solidFill>
            <a:schemeClr val="tx1"/>
          </a:solidFill>
          <a:latin typeface="+mn-lt"/>
          <a:ea typeface="+mn-ea"/>
          <a:cs typeface="+mn-cs"/>
        </a:defRPr>
      </a:lvl1pPr>
      <a:lvl2pPr marL="742950" indent="-285750" algn="l" rtl="0" eaLnBrk="0" fontAlgn="base" hangingPunct="0">
        <a:spcBef>
          <a:spcPct val="35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image" Target="../media/image19.png"/></Relationships>
</file>

<file path=ppt/slides/_rels/slide100.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image" Target="../media/image1.png"/><Relationship Id="rId7"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67.jpeg"/><Relationship Id="rId5" Type="http://schemas.openxmlformats.org/officeDocument/2006/relationships/image" Target="../media/image265.wmf"/><Relationship Id="rId4" Type="http://schemas.openxmlformats.org/officeDocument/2006/relationships/oleObject" Target="../embeddings/oleObject230.bin"/><Relationship Id="rId9" Type="http://schemas.openxmlformats.org/officeDocument/2006/relationships/slide" Target="slide44.xml"/></Relationships>
</file>

<file path=ppt/slides/_rels/slide101.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70.jpeg"/><Relationship Id="rId7"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png"/><Relationship Id="rId5" Type="http://schemas.openxmlformats.org/officeDocument/2006/relationships/image" Target="../media/image268.wmf"/><Relationship Id="rId4" Type="http://schemas.openxmlformats.org/officeDocument/2006/relationships/oleObject" Target="../embeddings/oleObject232.bin"/><Relationship Id="rId9" Type="http://schemas.openxmlformats.org/officeDocument/2006/relationships/slide" Target="slide44.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slide" Target="slide44.xml"/><Relationship Id="rId5" Type="http://schemas.openxmlformats.org/officeDocument/2006/relationships/image" Target="../media/image271.emf"/><Relationship Id="rId4" Type="http://schemas.openxmlformats.org/officeDocument/2006/relationships/oleObject" Target="../embeddings/oleObject234.bin"/></Relationships>
</file>

<file path=ppt/slides/_rels/slide103.x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image" Target="../media/image1.png"/><Relationship Id="rId7" Type="http://schemas.openxmlformats.org/officeDocument/2006/relationships/oleObject" Target="../embeddings/oleObject236.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72.wmf"/><Relationship Id="rId5" Type="http://schemas.openxmlformats.org/officeDocument/2006/relationships/oleObject" Target="../embeddings/oleObject235.bin"/><Relationship Id="rId4" Type="http://schemas.openxmlformats.org/officeDocument/2006/relationships/image" Target="../media/image274.png"/><Relationship Id="rId9" Type="http://schemas.openxmlformats.org/officeDocument/2006/relationships/slide" Target="slide44.xml"/></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79.emf"/><Relationship Id="rId3" Type="http://schemas.openxmlformats.org/officeDocument/2006/relationships/oleObject" Target="../embeddings/oleObject237.bin"/><Relationship Id="rId7" Type="http://schemas.openxmlformats.org/officeDocument/2006/relationships/image" Target="../media/image276.wmf"/><Relationship Id="rId12" Type="http://schemas.openxmlformats.org/officeDocument/2006/relationships/oleObject" Target="../embeddings/oleObject241.bin"/><Relationship Id="rId2" Type="http://schemas.openxmlformats.org/officeDocument/2006/relationships/slideLayout" Target="../slideLayouts/slideLayout2.xml"/><Relationship Id="rId16" Type="http://schemas.openxmlformats.org/officeDocument/2006/relationships/slide" Target="slide44.xml"/><Relationship Id="rId1" Type="http://schemas.openxmlformats.org/officeDocument/2006/relationships/vmlDrawing" Target="../drawings/vmlDrawing52.vml"/><Relationship Id="rId6" Type="http://schemas.openxmlformats.org/officeDocument/2006/relationships/oleObject" Target="../embeddings/oleObject238.bin"/><Relationship Id="rId11" Type="http://schemas.openxmlformats.org/officeDocument/2006/relationships/image" Target="../media/image278.emf"/><Relationship Id="rId5" Type="http://schemas.openxmlformats.org/officeDocument/2006/relationships/image" Target="../media/image1.png"/><Relationship Id="rId15" Type="http://schemas.openxmlformats.org/officeDocument/2006/relationships/image" Target="../media/image280.emf"/><Relationship Id="rId10" Type="http://schemas.openxmlformats.org/officeDocument/2006/relationships/oleObject" Target="../embeddings/oleObject240.bin"/><Relationship Id="rId4" Type="http://schemas.openxmlformats.org/officeDocument/2006/relationships/image" Target="../media/image275.emf"/><Relationship Id="rId9" Type="http://schemas.openxmlformats.org/officeDocument/2006/relationships/image" Target="../media/image277.emf"/><Relationship Id="rId14" Type="http://schemas.openxmlformats.org/officeDocument/2006/relationships/oleObject" Target="../embeddings/oleObject242.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285.emf"/><Relationship Id="rId3" Type="http://schemas.openxmlformats.org/officeDocument/2006/relationships/image" Target="../media/image1.png"/><Relationship Id="rId7" Type="http://schemas.openxmlformats.org/officeDocument/2006/relationships/image" Target="../media/image282.emf"/><Relationship Id="rId12"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44.bin"/><Relationship Id="rId11" Type="http://schemas.openxmlformats.org/officeDocument/2006/relationships/image" Target="../media/image284.emf"/><Relationship Id="rId5" Type="http://schemas.openxmlformats.org/officeDocument/2006/relationships/image" Target="../media/image281.emf"/><Relationship Id="rId15" Type="http://schemas.openxmlformats.org/officeDocument/2006/relationships/slide" Target="slide44.xml"/><Relationship Id="rId10" Type="http://schemas.openxmlformats.org/officeDocument/2006/relationships/oleObject" Target="../embeddings/oleObject246.bin"/><Relationship Id="rId4" Type="http://schemas.openxmlformats.org/officeDocument/2006/relationships/oleObject" Target="../embeddings/oleObject243.bin"/><Relationship Id="rId9" Type="http://schemas.openxmlformats.org/officeDocument/2006/relationships/image" Target="../media/image283.emf"/><Relationship Id="rId14" Type="http://schemas.openxmlformats.org/officeDocument/2006/relationships/image" Target="../media/image286.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7.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8.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9.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1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9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9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9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image" Target="../media/image1.png"/><Relationship Id="rId3" Type="http://schemas.openxmlformats.org/officeDocument/2006/relationships/oleObject" Target="../embeddings/oleObject248.bin"/><Relationship Id="rId7" Type="http://schemas.openxmlformats.org/officeDocument/2006/relationships/image" Target="../media/image295.wmf"/><Relationship Id="rId12"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49.bin"/><Relationship Id="rId11" Type="http://schemas.openxmlformats.org/officeDocument/2006/relationships/image" Target="../media/image297.wmf"/><Relationship Id="rId5" Type="http://schemas.openxmlformats.org/officeDocument/2006/relationships/image" Target="../media/image298.png"/><Relationship Id="rId10" Type="http://schemas.openxmlformats.org/officeDocument/2006/relationships/oleObject" Target="../embeddings/oleObject251.bin"/><Relationship Id="rId4" Type="http://schemas.openxmlformats.org/officeDocument/2006/relationships/image" Target="../media/image294.wmf"/><Relationship Id="rId9" Type="http://schemas.openxmlformats.org/officeDocument/2006/relationships/image" Target="../media/image296.wmf"/></Relationships>
</file>

<file path=ppt/slides/_rels/slide11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9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254.bin"/><Relationship Id="rId3" Type="http://schemas.openxmlformats.org/officeDocument/2006/relationships/oleObject" Target="../embeddings/oleObject252.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301.emf"/><Relationship Id="rId11" Type="http://schemas.openxmlformats.org/officeDocument/2006/relationships/slide" Target="slide44.xml"/><Relationship Id="rId5" Type="http://schemas.openxmlformats.org/officeDocument/2006/relationships/oleObject" Target="../embeddings/oleObject253.bin"/><Relationship Id="rId10" Type="http://schemas.openxmlformats.org/officeDocument/2006/relationships/image" Target="../media/image303.png"/><Relationship Id="rId4" Type="http://schemas.openxmlformats.org/officeDocument/2006/relationships/image" Target="../media/image300.emf"/><Relationship Id="rId9" Type="http://schemas.openxmlformats.org/officeDocument/2006/relationships/image" Target="../media/image302.emf"/></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4.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22.png"/><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5.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6.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7.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8.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9.png"/><Relationship Id="rId1" Type="http://schemas.openxmlformats.org/officeDocument/2006/relationships/slideLayout" Target="../slideLayouts/slideLayout2.xml"/><Relationship Id="rId5" Type="http://schemas.openxmlformats.org/officeDocument/2006/relationships/slide" Target="slide44.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8.xml"/><Relationship Id="rId1" Type="http://schemas.openxmlformats.org/officeDocument/2006/relationships/slideLayout" Target="../slideLayouts/slideLayout7.xml"/><Relationship Id="rId4" Type="http://schemas.openxmlformats.org/officeDocument/2006/relationships/slide" Target="slide3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17.x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3" Type="http://schemas.openxmlformats.org/officeDocument/2006/relationships/image" Target="../media/image1.png"/><Relationship Id="rId7" Type="http://schemas.openxmlformats.org/officeDocument/2006/relationships/image" Target="../media/image32.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3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3.wmf"/><Relationship Id="rId14" Type="http://schemas.openxmlformats.org/officeDocument/2006/relationships/slide" Target="sl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44.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7.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png"/><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38.wmf"/><Relationship Id="rId4" Type="http://schemas.openxmlformats.org/officeDocument/2006/relationships/oleObject" Target="../embeddings/oleObject10.bin"/><Relationship Id="rId9" Type="http://schemas.openxmlformats.org/officeDocument/2006/relationships/image" Target="../media/image40.wmf"/></Relationships>
</file>

<file path=ppt/slides/_rels/slide3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4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5.xml"/><Relationship Id="rId1" Type="http://schemas.openxmlformats.org/officeDocument/2006/relationships/slideLayout" Target="../slideLayouts/slideLayout7.xml"/><Relationship Id="rId5" Type="http://schemas.openxmlformats.org/officeDocument/2006/relationships/slide" Target="slide102.xml"/><Relationship Id="rId4" Type="http://schemas.openxmlformats.org/officeDocument/2006/relationships/slide" Target="slide6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image" Target="../media/image1.png"/><Relationship Id="rId7" Type="http://schemas.openxmlformats.org/officeDocument/2006/relationships/image" Target="../media/image43.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42.w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oleObject" Target="../embeddings/oleObject15.bin"/><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png"/><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image" Target="../media/image1.png"/><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46.w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png"/><Relationship Id="rId7" Type="http://schemas.openxmlformats.org/officeDocument/2006/relationships/image" Target="../media/image49.emf"/><Relationship Id="rId12"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51.emf"/><Relationship Id="rId5" Type="http://schemas.openxmlformats.org/officeDocument/2006/relationships/image" Target="../media/image48.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50.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56.emf"/><Relationship Id="rId3" Type="http://schemas.openxmlformats.org/officeDocument/2006/relationships/image" Target="../media/image1.png"/><Relationship Id="rId7" Type="http://schemas.openxmlformats.org/officeDocument/2006/relationships/image" Target="../media/image53.emf"/><Relationship Id="rId12"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54.emf"/><Relationship Id="rId14" Type="http://schemas.openxmlformats.org/officeDocument/2006/relationships/slide" Target="slide44.xml"/></Relationships>
</file>

<file path=ppt/slides/_rels/slide5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33.bin"/><Relationship Id="rId18" Type="http://schemas.openxmlformats.org/officeDocument/2006/relationships/image" Target="../media/image64.wmf"/><Relationship Id="rId26" Type="http://schemas.openxmlformats.org/officeDocument/2006/relationships/slide" Target="slide44.xml"/><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61.wmf"/><Relationship Id="rId17" Type="http://schemas.openxmlformats.org/officeDocument/2006/relationships/oleObject" Target="../embeddings/oleObject35.bin"/><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0.vml"/><Relationship Id="rId6" Type="http://schemas.openxmlformats.org/officeDocument/2006/relationships/image" Target="../media/image58.wmf"/><Relationship Id="rId11" Type="http://schemas.openxmlformats.org/officeDocument/2006/relationships/oleObject" Target="../embeddings/oleObject32.bin"/><Relationship Id="rId24" Type="http://schemas.openxmlformats.org/officeDocument/2006/relationships/image" Target="../media/image67.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60.wmf"/><Relationship Id="rId19" Type="http://schemas.openxmlformats.org/officeDocument/2006/relationships/oleObject" Target="../embeddings/oleObject36.bin"/><Relationship Id="rId4" Type="http://schemas.openxmlformats.org/officeDocument/2006/relationships/image" Target="../media/image57.wmf"/><Relationship Id="rId9" Type="http://schemas.openxmlformats.org/officeDocument/2006/relationships/oleObject" Target="../embeddings/oleObject31.bin"/><Relationship Id="rId14" Type="http://schemas.openxmlformats.org/officeDocument/2006/relationships/image" Target="../media/image62.wmf"/><Relationship Id="rId22" Type="http://schemas.openxmlformats.org/officeDocument/2006/relationships/image" Target="../media/image66.wmf"/></Relationships>
</file>

<file path=ppt/slides/_rels/slide53.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44.bin"/><Relationship Id="rId18" Type="http://schemas.openxmlformats.org/officeDocument/2006/relationships/image" Target="../media/image75.wmf"/><Relationship Id="rId26" Type="http://schemas.openxmlformats.org/officeDocument/2006/relationships/image" Target="../media/image79.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72.wmf"/><Relationship Id="rId17" Type="http://schemas.openxmlformats.org/officeDocument/2006/relationships/oleObject" Target="../embeddings/oleObject46.bin"/><Relationship Id="rId25"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74.wmf"/><Relationship Id="rId20" Type="http://schemas.openxmlformats.org/officeDocument/2006/relationships/image" Target="../media/image76.wmf"/><Relationship Id="rId29" Type="http://schemas.openxmlformats.org/officeDocument/2006/relationships/image" Target="../media/image1.png"/><Relationship Id="rId1" Type="http://schemas.openxmlformats.org/officeDocument/2006/relationships/vmlDrawing" Target="../drawings/vmlDrawing11.vml"/><Relationship Id="rId6" Type="http://schemas.openxmlformats.org/officeDocument/2006/relationships/image" Target="../media/image69.wmf"/><Relationship Id="rId11" Type="http://schemas.openxmlformats.org/officeDocument/2006/relationships/oleObject" Target="../embeddings/oleObject43.bin"/><Relationship Id="rId24" Type="http://schemas.openxmlformats.org/officeDocument/2006/relationships/image" Target="../media/image78.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80.wmf"/><Relationship Id="rId10" Type="http://schemas.openxmlformats.org/officeDocument/2006/relationships/image" Target="../media/image71.wmf"/><Relationship Id="rId19" Type="http://schemas.openxmlformats.org/officeDocument/2006/relationships/oleObject" Target="../embeddings/oleObject47.bin"/><Relationship Id="rId4" Type="http://schemas.openxmlformats.org/officeDocument/2006/relationships/image" Target="../media/image68.wmf"/><Relationship Id="rId9" Type="http://schemas.openxmlformats.org/officeDocument/2006/relationships/oleObject" Target="../embeddings/oleObject42.bin"/><Relationship Id="rId14" Type="http://schemas.openxmlformats.org/officeDocument/2006/relationships/image" Target="../media/image73.wmf"/><Relationship Id="rId22" Type="http://schemas.openxmlformats.org/officeDocument/2006/relationships/image" Target="../media/image77.wmf"/><Relationship Id="rId27" Type="http://schemas.openxmlformats.org/officeDocument/2006/relationships/oleObject" Target="../embeddings/oleObject51.bin"/><Relationship Id="rId30" Type="http://schemas.openxmlformats.org/officeDocument/2006/relationships/slide" Target="slide44.xml"/></Relationships>
</file>

<file path=ppt/slides/_rels/slide54.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57.bin"/><Relationship Id="rId18" Type="http://schemas.openxmlformats.org/officeDocument/2006/relationships/image" Target="../media/image88.wmf"/><Relationship Id="rId3" Type="http://schemas.openxmlformats.org/officeDocument/2006/relationships/oleObject" Target="../embeddings/oleObject52.bin"/><Relationship Id="rId21" Type="http://schemas.openxmlformats.org/officeDocument/2006/relationships/image" Target="../media/image1.png"/><Relationship Id="rId7" Type="http://schemas.openxmlformats.org/officeDocument/2006/relationships/oleObject" Target="../embeddings/oleObject54.bin"/><Relationship Id="rId12" Type="http://schemas.openxmlformats.org/officeDocument/2006/relationships/image" Target="../media/image85.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2.vml"/><Relationship Id="rId6" Type="http://schemas.openxmlformats.org/officeDocument/2006/relationships/image" Target="../media/image82.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84.wmf"/><Relationship Id="rId19" Type="http://schemas.openxmlformats.org/officeDocument/2006/relationships/oleObject" Target="../embeddings/oleObject60.bin"/><Relationship Id="rId4" Type="http://schemas.openxmlformats.org/officeDocument/2006/relationships/image" Target="../media/image81.wmf"/><Relationship Id="rId9" Type="http://schemas.openxmlformats.org/officeDocument/2006/relationships/oleObject" Target="../embeddings/oleObject55.bin"/><Relationship Id="rId14" Type="http://schemas.openxmlformats.org/officeDocument/2006/relationships/image" Target="../media/image86.wmf"/><Relationship Id="rId22" Type="http://schemas.openxmlformats.org/officeDocument/2006/relationships/slide" Target="slide44.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94.wmf"/><Relationship Id="rId3" Type="http://schemas.openxmlformats.org/officeDocument/2006/relationships/image" Target="../media/image1.png"/><Relationship Id="rId7" Type="http://schemas.openxmlformats.org/officeDocument/2006/relationships/image" Target="../media/image91.wmf"/><Relationship Id="rId12"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slide" Target="slide44.xml"/><Relationship Id="rId1" Type="http://schemas.openxmlformats.org/officeDocument/2006/relationships/vmlDrawing" Target="../drawings/vmlDrawing13.vml"/><Relationship Id="rId6" Type="http://schemas.openxmlformats.org/officeDocument/2006/relationships/oleObject" Target="../embeddings/oleObject62.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92.wmf"/><Relationship Id="rId14" Type="http://schemas.openxmlformats.org/officeDocument/2006/relationships/oleObject" Target="../embeddings/oleObject66.bin"/></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44.xml"/><Relationship Id="rId5" Type="http://schemas.openxmlformats.org/officeDocument/2006/relationships/image" Target="../media/image96.wmf"/><Relationship Id="rId4" Type="http://schemas.openxmlformats.org/officeDocument/2006/relationships/oleObject" Target="../embeddings/oleObject67.bin"/></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44.xml"/><Relationship Id="rId5" Type="http://schemas.openxmlformats.org/officeDocument/2006/relationships/image" Target="../media/image97.wmf"/><Relationship Id="rId4" Type="http://schemas.openxmlformats.org/officeDocument/2006/relationships/oleObject" Target="../embeddings/oleObject68.bin"/></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9.wmf"/><Relationship Id="rId11" Type="http://schemas.openxmlformats.org/officeDocument/2006/relationships/image" Target="../media/image1.png"/><Relationship Id="rId5" Type="http://schemas.openxmlformats.org/officeDocument/2006/relationships/oleObject" Target="../embeddings/oleObject7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2.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44.xml"/><Relationship Id="rId5" Type="http://schemas.openxmlformats.org/officeDocument/2006/relationships/image" Target="../media/image103.png"/><Relationship Id="rId4" Type="http://schemas.openxmlformats.org/officeDocument/2006/relationships/image" Target="../media/image98.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104.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104.png"/><Relationship Id="rId5" Type="http://schemas.openxmlformats.org/officeDocument/2006/relationships/oleObject" Target="../embeddings/oleObject76.bin"/><Relationship Id="rId4" Type="http://schemas.openxmlformats.org/officeDocument/2006/relationships/image" Target="../media/image105.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1.png"/><Relationship Id="rId7" Type="http://schemas.openxmlformats.org/officeDocument/2006/relationships/image" Target="../media/image107.wmf"/><Relationship Id="rId12"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8.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108.wmf"/></Relationships>
</file>

<file path=ppt/slides/_rels/slide66.xml.rels><?xml version="1.0" encoding="UTF-8" standalone="yes"?>
<Relationships xmlns="http://schemas.openxmlformats.org/package/2006/relationships"><Relationship Id="rId13" Type="http://schemas.openxmlformats.org/officeDocument/2006/relationships/image" Target="../media/image114.wmf"/><Relationship Id="rId18" Type="http://schemas.openxmlformats.org/officeDocument/2006/relationships/oleObject" Target="../embeddings/oleObject88.bin"/><Relationship Id="rId26" Type="http://schemas.openxmlformats.org/officeDocument/2006/relationships/oleObject" Target="../embeddings/oleObject92.bin"/><Relationship Id="rId39" Type="http://schemas.openxmlformats.org/officeDocument/2006/relationships/image" Target="../media/image127.wmf"/><Relationship Id="rId21" Type="http://schemas.openxmlformats.org/officeDocument/2006/relationships/image" Target="../media/image118.wmf"/><Relationship Id="rId34" Type="http://schemas.openxmlformats.org/officeDocument/2006/relationships/oleObject" Target="../embeddings/oleObject96.bin"/><Relationship Id="rId42" Type="http://schemas.openxmlformats.org/officeDocument/2006/relationships/oleObject" Target="../embeddings/oleObject100.bin"/><Relationship Id="rId7" Type="http://schemas.openxmlformats.org/officeDocument/2006/relationships/image" Target="../media/image111.wmf"/><Relationship Id="rId2" Type="http://schemas.openxmlformats.org/officeDocument/2006/relationships/slideLayout" Target="../slideLayouts/slideLayout7.xml"/><Relationship Id="rId16" Type="http://schemas.openxmlformats.org/officeDocument/2006/relationships/oleObject" Target="../embeddings/oleObject87.bin"/><Relationship Id="rId20" Type="http://schemas.openxmlformats.org/officeDocument/2006/relationships/oleObject" Target="../embeddings/oleObject89.bin"/><Relationship Id="rId29" Type="http://schemas.openxmlformats.org/officeDocument/2006/relationships/image" Target="../media/image122.wmf"/><Relationship Id="rId41" Type="http://schemas.openxmlformats.org/officeDocument/2006/relationships/image" Target="../media/image128.wmf"/><Relationship Id="rId1" Type="http://schemas.openxmlformats.org/officeDocument/2006/relationships/vmlDrawing" Target="../drawings/vmlDrawing21.vml"/><Relationship Id="rId6" Type="http://schemas.openxmlformats.org/officeDocument/2006/relationships/oleObject" Target="../embeddings/oleObject82.bin"/><Relationship Id="rId11" Type="http://schemas.openxmlformats.org/officeDocument/2006/relationships/image" Target="../media/image113.wmf"/><Relationship Id="rId24" Type="http://schemas.openxmlformats.org/officeDocument/2006/relationships/oleObject" Target="../embeddings/oleObject91.bin"/><Relationship Id="rId32" Type="http://schemas.openxmlformats.org/officeDocument/2006/relationships/oleObject" Target="../embeddings/oleObject95.bin"/><Relationship Id="rId37" Type="http://schemas.openxmlformats.org/officeDocument/2006/relationships/image" Target="../media/image126.wmf"/><Relationship Id="rId40" Type="http://schemas.openxmlformats.org/officeDocument/2006/relationships/oleObject" Target="../embeddings/oleObject99.bin"/><Relationship Id="rId5" Type="http://schemas.openxmlformats.org/officeDocument/2006/relationships/image" Target="../media/image110.emf"/><Relationship Id="rId15" Type="http://schemas.openxmlformats.org/officeDocument/2006/relationships/image" Target="../media/image115.emf"/><Relationship Id="rId23" Type="http://schemas.openxmlformats.org/officeDocument/2006/relationships/image" Target="../media/image119.wmf"/><Relationship Id="rId28" Type="http://schemas.openxmlformats.org/officeDocument/2006/relationships/oleObject" Target="../embeddings/oleObject93.bin"/><Relationship Id="rId36" Type="http://schemas.openxmlformats.org/officeDocument/2006/relationships/oleObject" Target="../embeddings/oleObject97.bin"/><Relationship Id="rId10" Type="http://schemas.openxmlformats.org/officeDocument/2006/relationships/oleObject" Target="../embeddings/oleObject84.bin"/><Relationship Id="rId19" Type="http://schemas.openxmlformats.org/officeDocument/2006/relationships/image" Target="../media/image117.wmf"/><Relationship Id="rId31" Type="http://schemas.openxmlformats.org/officeDocument/2006/relationships/image" Target="../media/image123.wmf"/><Relationship Id="rId44" Type="http://schemas.openxmlformats.org/officeDocument/2006/relationships/slide" Target="slide44.xml"/><Relationship Id="rId4" Type="http://schemas.openxmlformats.org/officeDocument/2006/relationships/oleObject" Target="../embeddings/oleObject81.bin"/><Relationship Id="rId9" Type="http://schemas.openxmlformats.org/officeDocument/2006/relationships/image" Target="../media/image112.wmf"/><Relationship Id="rId14" Type="http://schemas.openxmlformats.org/officeDocument/2006/relationships/oleObject" Target="../embeddings/oleObject86.bin"/><Relationship Id="rId22" Type="http://schemas.openxmlformats.org/officeDocument/2006/relationships/oleObject" Target="../embeddings/oleObject90.bin"/><Relationship Id="rId27" Type="http://schemas.openxmlformats.org/officeDocument/2006/relationships/image" Target="../media/image121.emf"/><Relationship Id="rId30" Type="http://schemas.openxmlformats.org/officeDocument/2006/relationships/oleObject" Target="../embeddings/oleObject94.bin"/><Relationship Id="rId35" Type="http://schemas.openxmlformats.org/officeDocument/2006/relationships/image" Target="../media/image125.wmf"/><Relationship Id="rId43" Type="http://schemas.openxmlformats.org/officeDocument/2006/relationships/image" Target="../media/image129.wmf"/><Relationship Id="rId8" Type="http://schemas.openxmlformats.org/officeDocument/2006/relationships/oleObject" Target="../embeddings/oleObject83.bin"/><Relationship Id="rId3" Type="http://schemas.openxmlformats.org/officeDocument/2006/relationships/image" Target="../media/image1.png"/><Relationship Id="rId12" Type="http://schemas.openxmlformats.org/officeDocument/2006/relationships/oleObject" Target="../embeddings/oleObject85.bin"/><Relationship Id="rId17" Type="http://schemas.openxmlformats.org/officeDocument/2006/relationships/image" Target="../media/image116.wmf"/><Relationship Id="rId25" Type="http://schemas.openxmlformats.org/officeDocument/2006/relationships/image" Target="../media/image120.wmf"/><Relationship Id="rId33" Type="http://schemas.openxmlformats.org/officeDocument/2006/relationships/image" Target="../media/image124.wmf"/><Relationship Id="rId38" Type="http://schemas.openxmlformats.org/officeDocument/2006/relationships/oleObject" Target="../embeddings/oleObject98.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34.emf"/><Relationship Id="rId18" Type="http://schemas.openxmlformats.org/officeDocument/2006/relationships/oleObject" Target="../embeddings/oleObject108.bin"/><Relationship Id="rId3" Type="http://schemas.openxmlformats.org/officeDocument/2006/relationships/oleObject" Target="../embeddings/oleObject101.bin"/><Relationship Id="rId21" Type="http://schemas.openxmlformats.org/officeDocument/2006/relationships/image" Target="../media/image138.emf"/><Relationship Id="rId7" Type="http://schemas.openxmlformats.org/officeDocument/2006/relationships/image" Target="../media/image1.png"/><Relationship Id="rId12" Type="http://schemas.openxmlformats.org/officeDocument/2006/relationships/oleObject" Target="../embeddings/oleObject105.bin"/><Relationship Id="rId17" Type="http://schemas.openxmlformats.org/officeDocument/2006/relationships/image" Target="../media/image136.emf"/><Relationship Id="rId2" Type="http://schemas.openxmlformats.org/officeDocument/2006/relationships/slideLayout" Target="../slideLayouts/slideLayout7.xml"/><Relationship Id="rId16" Type="http://schemas.openxmlformats.org/officeDocument/2006/relationships/oleObject" Target="../embeddings/oleObject107.bin"/><Relationship Id="rId20" Type="http://schemas.openxmlformats.org/officeDocument/2006/relationships/oleObject" Target="../embeddings/oleObject109.bin"/><Relationship Id="rId1" Type="http://schemas.openxmlformats.org/officeDocument/2006/relationships/vmlDrawing" Target="../drawings/vmlDrawing22.vml"/><Relationship Id="rId6" Type="http://schemas.openxmlformats.org/officeDocument/2006/relationships/image" Target="../media/image131.emf"/><Relationship Id="rId11" Type="http://schemas.openxmlformats.org/officeDocument/2006/relationships/image" Target="../media/image133.emf"/><Relationship Id="rId24" Type="http://schemas.openxmlformats.org/officeDocument/2006/relationships/slide" Target="slide44.xml"/><Relationship Id="rId5" Type="http://schemas.openxmlformats.org/officeDocument/2006/relationships/oleObject" Target="../embeddings/oleObject102.bin"/><Relationship Id="rId15" Type="http://schemas.openxmlformats.org/officeDocument/2006/relationships/image" Target="../media/image135.emf"/><Relationship Id="rId23" Type="http://schemas.openxmlformats.org/officeDocument/2006/relationships/image" Target="../media/image139.emf"/><Relationship Id="rId10" Type="http://schemas.openxmlformats.org/officeDocument/2006/relationships/oleObject" Target="../embeddings/oleObject104.bin"/><Relationship Id="rId19" Type="http://schemas.openxmlformats.org/officeDocument/2006/relationships/image" Target="../media/image137.emf"/><Relationship Id="rId4" Type="http://schemas.openxmlformats.org/officeDocument/2006/relationships/image" Target="../media/image130.emf"/><Relationship Id="rId9" Type="http://schemas.openxmlformats.org/officeDocument/2006/relationships/image" Target="../media/image132.emf"/><Relationship Id="rId14" Type="http://schemas.openxmlformats.org/officeDocument/2006/relationships/oleObject" Target="../embeddings/oleObject106.bin"/><Relationship Id="rId22" Type="http://schemas.openxmlformats.org/officeDocument/2006/relationships/oleObject" Target="../embeddings/oleObject110.bin"/></Relationships>
</file>

<file path=ppt/slides/_rels/slide68.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slide" Target="slide44.xml"/><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140.wmf"/><Relationship Id="rId11" Type="http://schemas.openxmlformats.org/officeDocument/2006/relationships/image" Target="../media/image1.png"/><Relationship Id="rId5" Type="http://schemas.openxmlformats.org/officeDocument/2006/relationships/oleObject" Target="../embeddings/oleObject112.bin"/><Relationship Id="rId10" Type="http://schemas.openxmlformats.org/officeDocument/2006/relationships/image" Target="../media/image142.wmf"/><Relationship Id="rId4" Type="http://schemas.openxmlformats.org/officeDocument/2006/relationships/image" Target="../media/image109.wmf"/><Relationship Id="rId9" Type="http://schemas.openxmlformats.org/officeDocument/2006/relationships/oleObject" Target="../embeddings/oleObject114.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47.emf"/><Relationship Id="rId18" Type="http://schemas.openxmlformats.org/officeDocument/2006/relationships/oleObject" Target="../embeddings/oleObject122.bin"/><Relationship Id="rId3" Type="http://schemas.openxmlformats.org/officeDocument/2006/relationships/image" Target="../media/image1.png"/><Relationship Id="rId7" Type="http://schemas.openxmlformats.org/officeDocument/2006/relationships/image" Target="../media/image144.emf"/><Relationship Id="rId12" Type="http://schemas.openxmlformats.org/officeDocument/2006/relationships/oleObject" Target="../embeddings/oleObject119.bin"/><Relationship Id="rId17" Type="http://schemas.openxmlformats.org/officeDocument/2006/relationships/image" Target="../media/image149.emf"/><Relationship Id="rId2" Type="http://schemas.openxmlformats.org/officeDocument/2006/relationships/slideLayout" Target="../slideLayouts/slideLayout7.xml"/><Relationship Id="rId16" Type="http://schemas.openxmlformats.org/officeDocument/2006/relationships/oleObject" Target="../embeddings/oleObject121.bin"/><Relationship Id="rId20" Type="http://schemas.openxmlformats.org/officeDocument/2006/relationships/slide" Target="slide44.xml"/><Relationship Id="rId1" Type="http://schemas.openxmlformats.org/officeDocument/2006/relationships/vmlDrawing" Target="../drawings/vmlDrawing24.vml"/><Relationship Id="rId6" Type="http://schemas.openxmlformats.org/officeDocument/2006/relationships/oleObject" Target="../embeddings/oleObject116.bin"/><Relationship Id="rId11" Type="http://schemas.openxmlformats.org/officeDocument/2006/relationships/image" Target="../media/image146.emf"/><Relationship Id="rId5" Type="http://schemas.openxmlformats.org/officeDocument/2006/relationships/image" Target="../media/image143.emf"/><Relationship Id="rId15" Type="http://schemas.openxmlformats.org/officeDocument/2006/relationships/image" Target="../media/image148.emf"/><Relationship Id="rId10" Type="http://schemas.openxmlformats.org/officeDocument/2006/relationships/oleObject" Target="../embeddings/oleObject118.bin"/><Relationship Id="rId19" Type="http://schemas.openxmlformats.org/officeDocument/2006/relationships/image" Target="../media/image150.emf"/><Relationship Id="rId4" Type="http://schemas.openxmlformats.org/officeDocument/2006/relationships/oleObject" Target="../embeddings/oleObject115.bin"/><Relationship Id="rId9" Type="http://schemas.openxmlformats.org/officeDocument/2006/relationships/image" Target="../media/image145.emf"/><Relationship Id="rId14" Type="http://schemas.openxmlformats.org/officeDocument/2006/relationships/oleObject" Target="../embeddings/oleObject120.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slide" Target="slide44.xml"/><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2.wmf"/><Relationship Id="rId11" Type="http://schemas.openxmlformats.org/officeDocument/2006/relationships/image" Target="../media/image154.wmf"/><Relationship Id="rId5" Type="http://schemas.openxmlformats.org/officeDocument/2006/relationships/oleObject" Target="../embeddings/oleObject124.bin"/><Relationship Id="rId10" Type="http://schemas.openxmlformats.org/officeDocument/2006/relationships/oleObject" Target="../embeddings/oleObject126.bin"/><Relationship Id="rId4" Type="http://schemas.openxmlformats.org/officeDocument/2006/relationships/image" Target="../media/image151.wmf"/><Relationship Id="rId9" Type="http://schemas.openxmlformats.org/officeDocument/2006/relationships/image" Target="../media/image1.png"/></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7.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56.wmf"/><Relationship Id="rId5" Type="http://schemas.openxmlformats.org/officeDocument/2006/relationships/oleObject" Target="../embeddings/oleObject128.bin"/><Relationship Id="rId10" Type="http://schemas.openxmlformats.org/officeDocument/2006/relationships/slide" Target="slide44.xml"/><Relationship Id="rId4" Type="http://schemas.openxmlformats.org/officeDocument/2006/relationships/image" Target="../media/image155.wmf"/><Relationship Id="rId9" Type="http://schemas.openxmlformats.org/officeDocument/2006/relationships/image" Target="../media/image157.wmf"/></Relationships>
</file>

<file path=ppt/slides/_rels/slide7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oleObject" Target="../embeddings/oleObject130.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58.wmf"/><Relationship Id="rId5" Type="http://schemas.openxmlformats.org/officeDocument/2006/relationships/oleObject" Target="../embeddings/oleObject131.bin"/><Relationship Id="rId4" Type="http://schemas.openxmlformats.org/officeDocument/2006/relationships/image" Target="../media/image155.wmf"/></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163.emf"/><Relationship Id="rId18" Type="http://schemas.openxmlformats.org/officeDocument/2006/relationships/oleObject" Target="../embeddings/oleObject139.bin"/><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oleObject" Target="../embeddings/oleObject136.bin"/><Relationship Id="rId17" Type="http://schemas.openxmlformats.org/officeDocument/2006/relationships/image" Target="../media/image165.emf"/><Relationship Id="rId2" Type="http://schemas.openxmlformats.org/officeDocument/2006/relationships/slideLayout" Target="../slideLayouts/slideLayout2.xml"/><Relationship Id="rId16" Type="http://schemas.openxmlformats.org/officeDocument/2006/relationships/oleObject" Target="../embeddings/oleObject138.bin"/><Relationship Id="rId20" Type="http://schemas.openxmlformats.org/officeDocument/2006/relationships/slide" Target="slide44.xml"/><Relationship Id="rId1" Type="http://schemas.openxmlformats.org/officeDocument/2006/relationships/vmlDrawing" Target="../drawings/vmlDrawing28.vml"/><Relationship Id="rId6" Type="http://schemas.openxmlformats.org/officeDocument/2006/relationships/image" Target="../media/image160.wmf"/><Relationship Id="rId11" Type="http://schemas.openxmlformats.org/officeDocument/2006/relationships/image" Target="../media/image1.png"/><Relationship Id="rId5" Type="http://schemas.openxmlformats.org/officeDocument/2006/relationships/oleObject" Target="../embeddings/oleObject133.bin"/><Relationship Id="rId15" Type="http://schemas.openxmlformats.org/officeDocument/2006/relationships/image" Target="../media/image164.emf"/><Relationship Id="rId10" Type="http://schemas.openxmlformats.org/officeDocument/2006/relationships/image" Target="../media/image162.wmf"/><Relationship Id="rId19" Type="http://schemas.openxmlformats.org/officeDocument/2006/relationships/image" Target="../media/image166.emf"/><Relationship Id="rId4" Type="http://schemas.openxmlformats.org/officeDocument/2006/relationships/image" Target="../media/image159.wmf"/><Relationship Id="rId9" Type="http://schemas.openxmlformats.org/officeDocument/2006/relationships/oleObject" Target="../embeddings/oleObject135.bin"/><Relationship Id="rId14" Type="http://schemas.openxmlformats.org/officeDocument/2006/relationships/oleObject" Target="../embeddings/oleObject137.bin"/></Relationships>
</file>

<file path=ppt/slides/_rels/slide75.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slide" Target="slide44.xml"/><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68.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43.bin"/><Relationship Id="rId14" Type="http://schemas.openxmlformats.org/officeDocument/2006/relationships/image" Target="../media/image1.png"/></Relationships>
</file>

<file path=ppt/slides/_rels/slide76.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73.wmf"/><Relationship Id="rId11" Type="http://schemas.openxmlformats.org/officeDocument/2006/relationships/slide" Target="slide44.xml"/><Relationship Id="rId5" Type="http://schemas.openxmlformats.org/officeDocument/2006/relationships/oleObject" Target="../embeddings/oleObject146.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48.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80.wmf"/><Relationship Id="rId18" Type="http://schemas.openxmlformats.org/officeDocument/2006/relationships/slide" Target="slide44.xml"/><Relationship Id="rId3" Type="http://schemas.openxmlformats.org/officeDocument/2006/relationships/image" Target="../media/image1.png"/><Relationship Id="rId7" Type="http://schemas.openxmlformats.org/officeDocument/2006/relationships/image" Target="../media/image177.wmf"/><Relationship Id="rId12" Type="http://schemas.openxmlformats.org/officeDocument/2006/relationships/oleObject" Target="../embeddings/oleObject153.bin"/><Relationship Id="rId17" Type="http://schemas.openxmlformats.org/officeDocument/2006/relationships/image" Target="../media/image182.wmf"/><Relationship Id="rId2" Type="http://schemas.openxmlformats.org/officeDocument/2006/relationships/slideLayout" Target="../slideLayouts/slideLayout2.xml"/><Relationship Id="rId16" Type="http://schemas.openxmlformats.org/officeDocument/2006/relationships/oleObject" Target="../embeddings/oleObject155.bin"/><Relationship Id="rId1" Type="http://schemas.openxmlformats.org/officeDocument/2006/relationships/vmlDrawing" Target="../drawings/vmlDrawing31.vml"/><Relationship Id="rId6" Type="http://schemas.openxmlformats.org/officeDocument/2006/relationships/oleObject" Target="../embeddings/oleObject150.bin"/><Relationship Id="rId11" Type="http://schemas.openxmlformats.org/officeDocument/2006/relationships/image" Target="../media/image179.wmf"/><Relationship Id="rId5" Type="http://schemas.openxmlformats.org/officeDocument/2006/relationships/image" Target="../media/image176.wmf"/><Relationship Id="rId15" Type="http://schemas.openxmlformats.org/officeDocument/2006/relationships/image" Target="../media/image181.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78.wmf"/><Relationship Id="rId14" Type="http://schemas.openxmlformats.org/officeDocument/2006/relationships/oleObject" Target="../embeddings/oleObject154.bin"/></Relationships>
</file>

<file path=ppt/slides/_rels/slide78.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image" Target="../media/image1.png"/><Relationship Id="rId18" Type="http://schemas.openxmlformats.org/officeDocument/2006/relationships/slide" Target="slide44.xml"/><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87.wmf"/><Relationship Id="rId17" Type="http://schemas.openxmlformats.org/officeDocument/2006/relationships/image" Target="../media/image189.wmf"/><Relationship Id="rId2" Type="http://schemas.openxmlformats.org/officeDocument/2006/relationships/slideLayout" Target="../slideLayouts/slideLayout2.xml"/><Relationship Id="rId16" Type="http://schemas.openxmlformats.org/officeDocument/2006/relationships/oleObject" Target="../embeddings/oleObject162.bin"/><Relationship Id="rId1" Type="http://schemas.openxmlformats.org/officeDocument/2006/relationships/vmlDrawing" Target="../drawings/vmlDrawing32.vml"/><Relationship Id="rId6" Type="http://schemas.openxmlformats.org/officeDocument/2006/relationships/image" Target="../media/image184.w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image" Target="../media/image188.wmf"/><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59.bin"/><Relationship Id="rId14" Type="http://schemas.openxmlformats.org/officeDocument/2006/relationships/oleObject" Target="../embeddings/oleObject161.bin"/></Relationships>
</file>

<file path=ppt/slides/_rels/slide79.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image" Target="../media/image1.png"/><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9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91.w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166.bin"/><Relationship Id="rId14" Type="http://schemas.openxmlformats.org/officeDocument/2006/relationships/slide" Target="slide44.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png"/></Relationships>
</file>

<file path=ppt/slides/_rels/slide8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68.bin"/><Relationship Id="rId7"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96.wmf"/><Relationship Id="rId5" Type="http://schemas.openxmlformats.org/officeDocument/2006/relationships/oleObject" Target="../embeddings/oleObject169.bin"/><Relationship Id="rId4" Type="http://schemas.openxmlformats.org/officeDocument/2006/relationships/image" Target="../media/image195.wmf"/></Relationships>
</file>

<file path=ppt/slides/_rels/slide8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70.bin"/><Relationship Id="rId7"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98.wmf"/><Relationship Id="rId5" Type="http://schemas.openxmlformats.org/officeDocument/2006/relationships/oleObject" Target="../embeddings/oleObject171.bin"/><Relationship Id="rId4" Type="http://schemas.openxmlformats.org/officeDocument/2006/relationships/image" Target="../media/image197.wmf"/></Relationships>
</file>

<file path=ppt/slides/_rels/slide82.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slide" Target="slide44.xml"/><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20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00.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175.bin"/><Relationship Id="rId14" Type="http://schemas.openxmlformats.org/officeDocument/2006/relationships/image" Target="../media/image1.png"/></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208.emf"/><Relationship Id="rId18" Type="http://schemas.openxmlformats.org/officeDocument/2006/relationships/oleObject" Target="../embeddings/oleObject184.bin"/><Relationship Id="rId26" Type="http://schemas.openxmlformats.org/officeDocument/2006/relationships/oleObject" Target="../embeddings/oleObject188.bin"/><Relationship Id="rId3" Type="http://schemas.openxmlformats.org/officeDocument/2006/relationships/image" Target="../media/image1.png"/><Relationship Id="rId21" Type="http://schemas.openxmlformats.org/officeDocument/2006/relationships/image" Target="../media/image212.emf"/><Relationship Id="rId7" Type="http://schemas.openxmlformats.org/officeDocument/2006/relationships/image" Target="../media/image205.emf"/><Relationship Id="rId12" Type="http://schemas.openxmlformats.org/officeDocument/2006/relationships/oleObject" Target="../embeddings/oleObject181.bin"/><Relationship Id="rId17" Type="http://schemas.openxmlformats.org/officeDocument/2006/relationships/image" Target="../media/image210.emf"/><Relationship Id="rId25" Type="http://schemas.openxmlformats.org/officeDocument/2006/relationships/image" Target="../media/image214.emf"/><Relationship Id="rId2" Type="http://schemas.openxmlformats.org/officeDocument/2006/relationships/slideLayout" Target="../slideLayouts/slideLayout2.xml"/><Relationship Id="rId16" Type="http://schemas.openxmlformats.org/officeDocument/2006/relationships/oleObject" Target="../embeddings/oleObject183.bin"/><Relationship Id="rId20" Type="http://schemas.openxmlformats.org/officeDocument/2006/relationships/oleObject" Target="../embeddings/oleObject185.bin"/><Relationship Id="rId1" Type="http://schemas.openxmlformats.org/officeDocument/2006/relationships/vmlDrawing" Target="../drawings/vmlDrawing37.vml"/><Relationship Id="rId6" Type="http://schemas.openxmlformats.org/officeDocument/2006/relationships/oleObject" Target="../embeddings/oleObject178.bin"/><Relationship Id="rId11" Type="http://schemas.openxmlformats.org/officeDocument/2006/relationships/image" Target="../media/image207.emf"/><Relationship Id="rId24" Type="http://schemas.openxmlformats.org/officeDocument/2006/relationships/oleObject" Target="../embeddings/oleObject187.bin"/><Relationship Id="rId5" Type="http://schemas.openxmlformats.org/officeDocument/2006/relationships/image" Target="../media/image204.emf"/><Relationship Id="rId15" Type="http://schemas.openxmlformats.org/officeDocument/2006/relationships/image" Target="../media/image209.emf"/><Relationship Id="rId23" Type="http://schemas.openxmlformats.org/officeDocument/2006/relationships/image" Target="../media/image213.emf"/><Relationship Id="rId28" Type="http://schemas.openxmlformats.org/officeDocument/2006/relationships/slide" Target="slide44.xml"/><Relationship Id="rId10" Type="http://schemas.openxmlformats.org/officeDocument/2006/relationships/oleObject" Target="../embeddings/oleObject180.bin"/><Relationship Id="rId19" Type="http://schemas.openxmlformats.org/officeDocument/2006/relationships/image" Target="../media/image211.emf"/><Relationship Id="rId4" Type="http://schemas.openxmlformats.org/officeDocument/2006/relationships/oleObject" Target="../embeddings/oleObject177.bin"/><Relationship Id="rId9" Type="http://schemas.openxmlformats.org/officeDocument/2006/relationships/image" Target="../media/image206.emf"/><Relationship Id="rId14" Type="http://schemas.openxmlformats.org/officeDocument/2006/relationships/oleObject" Target="../embeddings/oleObject182.bin"/><Relationship Id="rId22" Type="http://schemas.openxmlformats.org/officeDocument/2006/relationships/oleObject" Target="../embeddings/oleObject186.bin"/><Relationship Id="rId27" Type="http://schemas.openxmlformats.org/officeDocument/2006/relationships/image" Target="../media/image215.emf"/></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6.png"/><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85.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image" Target="../media/image220.png"/><Relationship Id="rId7" Type="http://schemas.openxmlformats.org/officeDocument/2006/relationships/oleObject" Target="../embeddings/oleObject190.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217.wmf"/><Relationship Id="rId11" Type="http://schemas.openxmlformats.org/officeDocument/2006/relationships/slide" Target="slide44.xml"/><Relationship Id="rId5" Type="http://schemas.openxmlformats.org/officeDocument/2006/relationships/oleObject" Target="../embeddings/oleObject189.bin"/><Relationship Id="rId10" Type="http://schemas.openxmlformats.org/officeDocument/2006/relationships/image" Target="../media/image219.wmf"/><Relationship Id="rId4" Type="http://schemas.openxmlformats.org/officeDocument/2006/relationships/image" Target="../media/image1.png"/><Relationship Id="rId9" Type="http://schemas.openxmlformats.org/officeDocument/2006/relationships/oleObject" Target="../embeddings/oleObject191.bin"/></Relationships>
</file>

<file path=ppt/slides/_rels/slide86.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21.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image" Target="../media/image224.png"/><Relationship Id="rId7"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22.wmf"/><Relationship Id="rId5" Type="http://schemas.openxmlformats.org/officeDocument/2006/relationships/oleObject" Target="../embeddings/oleObject192.bin"/><Relationship Id="rId4" Type="http://schemas.openxmlformats.org/officeDocument/2006/relationships/image" Target="../media/image1.png"/><Relationship Id="rId9" Type="http://schemas.openxmlformats.org/officeDocument/2006/relationships/slide" Target="slide4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94.bin"/><Relationship Id="rId7"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png"/><Relationship Id="rId5" Type="http://schemas.openxmlformats.org/officeDocument/2006/relationships/image" Target="../media/image226.png"/><Relationship Id="rId4" Type="http://schemas.openxmlformats.org/officeDocument/2006/relationships/image" Target="../media/image225.w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image" Target="../media/image1.png"/><Relationship Id="rId7" Type="http://schemas.openxmlformats.org/officeDocument/2006/relationships/image" Target="../media/image228.emf"/><Relationship Id="rId12" Type="http://schemas.openxmlformats.org/officeDocument/2006/relationships/slide" Target="slide44.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96.bin"/><Relationship Id="rId11" Type="http://schemas.openxmlformats.org/officeDocument/2006/relationships/image" Target="../media/image230.emf"/><Relationship Id="rId5" Type="http://schemas.openxmlformats.org/officeDocument/2006/relationships/image" Target="../media/image227.e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229.emf"/></Relationships>
</file>

<file path=ppt/slides/_rels/slide91.xml.rels><?xml version="1.0" encoding="UTF-8" standalone="yes"?>
<Relationships xmlns="http://schemas.openxmlformats.org/package/2006/relationships"><Relationship Id="rId13" Type="http://schemas.openxmlformats.org/officeDocument/2006/relationships/image" Target="../media/image235.emf"/><Relationship Id="rId18" Type="http://schemas.openxmlformats.org/officeDocument/2006/relationships/oleObject" Target="../embeddings/oleObject206.bin"/><Relationship Id="rId26" Type="http://schemas.openxmlformats.org/officeDocument/2006/relationships/oleObject" Target="../embeddings/oleObject210.bin"/><Relationship Id="rId3" Type="http://schemas.openxmlformats.org/officeDocument/2006/relationships/image" Target="../media/image1.png"/><Relationship Id="rId21" Type="http://schemas.openxmlformats.org/officeDocument/2006/relationships/image" Target="../media/image239.emf"/><Relationship Id="rId34" Type="http://schemas.openxmlformats.org/officeDocument/2006/relationships/slide" Target="slide44.xml"/><Relationship Id="rId7" Type="http://schemas.openxmlformats.org/officeDocument/2006/relationships/image" Target="../media/image232.emf"/><Relationship Id="rId12" Type="http://schemas.openxmlformats.org/officeDocument/2006/relationships/oleObject" Target="../embeddings/oleObject203.bin"/><Relationship Id="rId17" Type="http://schemas.openxmlformats.org/officeDocument/2006/relationships/image" Target="../media/image237.emf"/><Relationship Id="rId25" Type="http://schemas.openxmlformats.org/officeDocument/2006/relationships/image" Target="../media/image241.emf"/><Relationship Id="rId33" Type="http://schemas.openxmlformats.org/officeDocument/2006/relationships/image" Target="../media/image245.emf"/><Relationship Id="rId2" Type="http://schemas.openxmlformats.org/officeDocument/2006/relationships/slideLayout" Target="../slideLayouts/slideLayout2.xml"/><Relationship Id="rId16" Type="http://schemas.openxmlformats.org/officeDocument/2006/relationships/oleObject" Target="../embeddings/oleObject205.bin"/><Relationship Id="rId20" Type="http://schemas.openxmlformats.org/officeDocument/2006/relationships/oleObject" Target="../embeddings/oleObject207.bin"/><Relationship Id="rId29" Type="http://schemas.openxmlformats.org/officeDocument/2006/relationships/image" Target="../media/image243.emf"/><Relationship Id="rId1" Type="http://schemas.openxmlformats.org/officeDocument/2006/relationships/vmlDrawing" Target="../drawings/vmlDrawing42.vml"/><Relationship Id="rId6" Type="http://schemas.openxmlformats.org/officeDocument/2006/relationships/oleObject" Target="../embeddings/oleObject200.bin"/><Relationship Id="rId11" Type="http://schemas.openxmlformats.org/officeDocument/2006/relationships/image" Target="../media/image234.emf"/><Relationship Id="rId24" Type="http://schemas.openxmlformats.org/officeDocument/2006/relationships/oleObject" Target="../embeddings/oleObject209.bin"/><Relationship Id="rId32" Type="http://schemas.openxmlformats.org/officeDocument/2006/relationships/oleObject" Target="../embeddings/oleObject213.bin"/><Relationship Id="rId5" Type="http://schemas.openxmlformats.org/officeDocument/2006/relationships/image" Target="../media/image231.emf"/><Relationship Id="rId15" Type="http://schemas.openxmlformats.org/officeDocument/2006/relationships/image" Target="../media/image236.emf"/><Relationship Id="rId23" Type="http://schemas.openxmlformats.org/officeDocument/2006/relationships/image" Target="../media/image240.emf"/><Relationship Id="rId28" Type="http://schemas.openxmlformats.org/officeDocument/2006/relationships/oleObject" Target="../embeddings/oleObject211.bin"/><Relationship Id="rId10" Type="http://schemas.openxmlformats.org/officeDocument/2006/relationships/oleObject" Target="../embeddings/oleObject202.bin"/><Relationship Id="rId19" Type="http://schemas.openxmlformats.org/officeDocument/2006/relationships/image" Target="../media/image238.emf"/><Relationship Id="rId31" Type="http://schemas.openxmlformats.org/officeDocument/2006/relationships/image" Target="../media/image244.emf"/><Relationship Id="rId4" Type="http://schemas.openxmlformats.org/officeDocument/2006/relationships/oleObject" Target="../embeddings/oleObject199.bin"/><Relationship Id="rId9" Type="http://schemas.openxmlformats.org/officeDocument/2006/relationships/image" Target="../media/image233.emf"/><Relationship Id="rId14" Type="http://schemas.openxmlformats.org/officeDocument/2006/relationships/oleObject" Target="../embeddings/oleObject204.bin"/><Relationship Id="rId22" Type="http://schemas.openxmlformats.org/officeDocument/2006/relationships/oleObject" Target="../embeddings/oleObject208.bin"/><Relationship Id="rId27" Type="http://schemas.openxmlformats.org/officeDocument/2006/relationships/image" Target="../media/image242.emf"/><Relationship Id="rId30" Type="http://schemas.openxmlformats.org/officeDocument/2006/relationships/oleObject" Target="../embeddings/oleObject212.bin"/><Relationship Id="rId8" Type="http://schemas.openxmlformats.org/officeDocument/2006/relationships/oleObject" Target="../embeddings/oleObject201.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16.bin"/><Relationship Id="rId3" Type="http://schemas.openxmlformats.org/officeDocument/2006/relationships/image" Target="../media/image1.png"/><Relationship Id="rId7" Type="http://schemas.openxmlformats.org/officeDocument/2006/relationships/image" Target="../media/image247.e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15.bin"/><Relationship Id="rId5" Type="http://schemas.openxmlformats.org/officeDocument/2006/relationships/image" Target="../media/image246.emf"/><Relationship Id="rId10" Type="http://schemas.openxmlformats.org/officeDocument/2006/relationships/slide" Target="slide44.xml"/><Relationship Id="rId4" Type="http://schemas.openxmlformats.org/officeDocument/2006/relationships/oleObject" Target="../embeddings/oleObject214.bin"/><Relationship Id="rId9" Type="http://schemas.openxmlformats.org/officeDocument/2006/relationships/image" Target="../media/image248.emf"/></Relationships>
</file>

<file path=ppt/slides/_rels/slide93.xml.rels><?xml version="1.0" encoding="UTF-8" standalone="yes"?>
<Relationships xmlns="http://schemas.openxmlformats.org/package/2006/relationships"><Relationship Id="rId2" Type="http://schemas.openxmlformats.org/officeDocument/2006/relationships/image" Target="../media/image249.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251.emf"/><Relationship Id="rId13" Type="http://schemas.openxmlformats.org/officeDocument/2006/relationships/slide" Target="slide44.xml"/><Relationship Id="rId3" Type="http://schemas.openxmlformats.org/officeDocument/2006/relationships/image" Target="../media/image255.png"/><Relationship Id="rId7" Type="http://schemas.openxmlformats.org/officeDocument/2006/relationships/oleObject" Target="../embeddings/oleObject218.bin"/><Relationship Id="rId12" Type="http://schemas.openxmlformats.org/officeDocument/2006/relationships/image" Target="../media/image253.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50.wmf"/><Relationship Id="rId11" Type="http://schemas.openxmlformats.org/officeDocument/2006/relationships/oleObject" Target="../embeddings/oleObject220.bin"/><Relationship Id="rId5" Type="http://schemas.openxmlformats.org/officeDocument/2006/relationships/oleObject" Target="../embeddings/oleObject217.bin"/><Relationship Id="rId15" Type="http://schemas.openxmlformats.org/officeDocument/2006/relationships/image" Target="../media/image254.emf"/><Relationship Id="rId10" Type="http://schemas.openxmlformats.org/officeDocument/2006/relationships/image" Target="../media/image252.emf"/><Relationship Id="rId4" Type="http://schemas.openxmlformats.org/officeDocument/2006/relationships/image" Target="../media/image1.png"/><Relationship Id="rId9" Type="http://schemas.openxmlformats.org/officeDocument/2006/relationships/oleObject" Target="../embeddings/oleObject219.bin"/><Relationship Id="rId14" Type="http://schemas.openxmlformats.org/officeDocument/2006/relationships/oleObject" Target="../embeddings/oleObject221.bin"/></Relationships>
</file>

<file path=ppt/slides/_rels/slide96.x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oleObject" Target="../embeddings/oleObject226.bin"/><Relationship Id="rId3" Type="http://schemas.openxmlformats.org/officeDocument/2006/relationships/image" Target="../media/image261.png"/><Relationship Id="rId7" Type="http://schemas.openxmlformats.org/officeDocument/2006/relationships/oleObject" Target="../embeddings/oleObject223.bin"/><Relationship Id="rId12" Type="http://schemas.openxmlformats.org/officeDocument/2006/relationships/image" Target="../media/image259.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256.e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slide" Target="slide44.xml"/><Relationship Id="rId10" Type="http://schemas.openxmlformats.org/officeDocument/2006/relationships/image" Target="../media/image258.emf"/><Relationship Id="rId4" Type="http://schemas.openxmlformats.org/officeDocument/2006/relationships/image" Target="../media/image1.png"/><Relationship Id="rId9" Type="http://schemas.openxmlformats.org/officeDocument/2006/relationships/oleObject" Target="../embeddings/oleObject224.bin"/><Relationship Id="rId14" Type="http://schemas.openxmlformats.org/officeDocument/2006/relationships/image" Target="../media/image260.wmf"/></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slide" Target="slide44.xml"/><Relationship Id="rId5" Type="http://schemas.openxmlformats.org/officeDocument/2006/relationships/image" Target="../media/image262.wmf"/><Relationship Id="rId4" Type="http://schemas.openxmlformats.org/officeDocument/2006/relationships/oleObject" Target="../embeddings/oleObject227.bin"/></Relationships>
</file>

<file path=ppt/slides/_rels/slide98.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image" Target="../media/image1.png"/><Relationship Id="rId7" Type="http://schemas.openxmlformats.org/officeDocument/2006/relationships/image" Target="../media/image264.e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29.bin"/><Relationship Id="rId5" Type="http://schemas.openxmlformats.org/officeDocument/2006/relationships/image" Target="../media/image263.emf"/><Relationship Id="rId4" Type="http://schemas.openxmlformats.org/officeDocument/2006/relationships/oleObject" Target="../embeddings/oleObject228.bin"/></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descr="Large confetti"/>
          <p:cNvSpPr>
            <a:spLocks noGrp="1" noChangeArrowheads="1"/>
          </p:cNvSpPr>
          <p:nvPr>
            <p:ph type="ctrTitle"/>
          </p:nvPr>
        </p:nvSpPr>
        <p:spPr>
          <a:blipFill dpi="0" rotWithShape="0">
            <a:blip r:embed="rId2"/>
            <a:srcRect/>
            <a:tile tx="0" ty="0" sx="100000" sy="100000" flip="none" algn="tl"/>
          </a:blipFill>
        </p:spPr>
        <p:txBody>
          <a:bodyPr/>
          <a:lstStyle/>
          <a:p>
            <a:pPr eaLnBrk="1" hangingPunct="1"/>
            <a:r>
              <a:rPr lang="zh-CN" altLang="en-US" sz="4000" smtClean="0">
                <a:latin typeface="宋体" panose="02010600030101010101" pitchFamily="2" charset="-122"/>
              </a:rPr>
              <a:t>第</a:t>
            </a:r>
            <a:r>
              <a:rPr lang="en-US" altLang="zh-CN" sz="4000" smtClean="0">
                <a:latin typeface="宋体" panose="02010600030101010101" pitchFamily="2" charset="-122"/>
              </a:rPr>
              <a:t>1</a:t>
            </a:r>
            <a:r>
              <a:rPr lang="zh-CN" altLang="en-US" sz="4000" smtClean="0">
                <a:latin typeface="宋体" panose="02010600030101010101" pitchFamily="2" charset="-122"/>
              </a:rPr>
              <a:t>章 数字逻辑基础</a:t>
            </a:r>
            <a:r>
              <a:rPr lang="zh-CN" altLang="en-US" sz="4000" smtClean="0"/>
              <a:t> </a:t>
            </a:r>
          </a:p>
        </p:txBody>
      </p:sp>
      <p:sp>
        <p:nvSpPr>
          <p:cNvPr id="15363" name="Rectangle 5"/>
          <p:cNvSpPr>
            <a:spLocks noGrp="1" noChangeArrowheads="1"/>
          </p:cNvSpPr>
          <p:nvPr>
            <p:ph type="subTitle" idx="1"/>
          </p:nvPr>
        </p:nvSpPr>
        <p:spPr>
          <a:xfrm>
            <a:off x="1403350" y="4797425"/>
            <a:ext cx="6400800" cy="698500"/>
          </a:xfrm>
        </p:spPr>
        <p:txBody>
          <a:bodyPr/>
          <a:lstStyle/>
          <a:p>
            <a:pPr eaLnBrk="1" hangingPunct="1">
              <a:lnSpc>
                <a:spcPct val="95000"/>
              </a:lnSpc>
              <a:spcBef>
                <a:spcPct val="40000"/>
              </a:spcBef>
            </a:pPr>
            <a:r>
              <a:rPr lang="zh-CN" altLang="en-US" sz="3200" smtClean="0"/>
              <a:t>广东工业大学计算机学院</a:t>
            </a:r>
            <a:endParaRPr lang="en-US" altLang="zh-CN"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a:t>
            </a:r>
            <a:r>
              <a:rPr lang="en-US" altLang="zh-CN" sz="3200" smtClean="0">
                <a:solidFill>
                  <a:srgbClr val="FF9900"/>
                </a:solidFill>
                <a:latin typeface="宋体" panose="02010600030101010101" pitchFamily="2" charset="-122"/>
              </a:rPr>
              <a:t>1.2 </a:t>
            </a:r>
            <a:r>
              <a:rPr lang="zh-CN" altLang="en-US" sz="3200" smtClean="0">
                <a:solidFill>
                  <a:srgbClr val="FF9900"/>
                </a:solidFill>
                <a:latin typeface="宋体" panose="02010600030101010101" pitchFamily="2" charset="-122"/>
              </a:rPr>
              <a:t>数字抽象</a:t>
            </a:r>
            <a:r>
              <a:rPr lang="zh-CN" altLang="en-US" smtClean="0">
                <a:solidFill>
                  <a:srgbClr val="FF9900"/>
                </a:solidFill>
                <a:latin typeface="宋体" panose="02010600030101010101" pitchFamily="2" charset="-122"/>
              </a:rPr>
              <a:t> </a:t>
            </a:r>
          </a:p>
        </p:txBody>
      </p:sp>
      <p:sp>
        <p:nvSpPr>
          <p:cNvPr id="132099" name="Rectangle 3"/>
          <p:cNvSpPr>
            <a:spLocks noGrp="1" noChangeArrowheads="1"/>
          </p:cNvSpPr>
          <p:nvPr>
            <p:ph type="body" idx="4294967295"/>
          </p:nvPr>
        </p:nvSpPr>
        <p:spPr>
          <a:xfrm>
            <a:off x="539750" y="5013325"/>
            <a:ext cx="8604250" cy="865188"/>
          </a:xfrm>
        </p:spPr>
        <p:txBody>
          <a:bodyPr/>
          <a:lstStyle/>
          <a:p>
            <a:pPr eaLnBrk="1" hangingPunct="1">
              <a:buFontTx/>
              <a:buNone/>
            </a:pPr>
            <a:r>
              <a:rPr lang="zh-CN" altLang="en-US" smtClean="0"/>
              <a:t>目前的数字系统中，常用前一种方式表示数字信号。 </a:t>
            </a:r>
          </a:p>
        </p:txBody>
      </p:sp>
      <p:pic>
        <p:nvPicPr>
          <p:cNvPr id="132103" name="Picture 7" descr="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3850" y="1484313"/>
            <a:ext cx="60928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5" name="Rectangle 9"/>
          <p:cNvSpPr>
            <a:spLocks noChangeArrowheads="1"/>
          </p:cNvSpPr>
          <p:nvPr/>
        </p:nvSpPr>
        <p:spPr bwMode="auto">
          <a:xfrm>
            <a:off x="323850" y="1557338"/>
            <a:ext cx="1655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r>
              <a:rPr lang="zh-CN" altLang="en-US" sz="2400">
                <a:solidFill>
                  <a:schemeClr val="folHlink"/>
                </a:solidFill>
              </a:rPr>
              <a:t>数字信号：</a:t>
            </a:r>
          </a:p>
        </p:txBody>
      </p:sp>
      <p:sp>
        <p:nvSpPr>
          <p:cNvPr id="132106" name="Rectangle 10"/>
          <p:cNvSpPr>
            <a:spLocks noChangeArrowheads="1"/>
          </p:cNvSpPr>
          <p:nvPr/>
        </p:nvSpPr>
        <p:spPr bwMode="auto">
          <a:xfrm>
            <a:off x="179388" y="2276475"/>
            <a:ext cx="26638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40000"/>
              </a:spcBef>
              <a:buFontTx/>
              <a:buNone/>
            </a:pPr>
            <a:r>
              <a:rPr lang="zh-CN" altLang="en-US" sz="2400">
                <a:solidFill>
                  <a:schemeClr val="folHlink"/>
                </a:solidFill>
              </a:rPr>
              <a:t>用电位高低来表示：</a:t>
            </a:r>
          </a:p>
        </p:txBody>
      </p:sp>
      <p:sp>
        <p:nvSpPr>
          <p:cNvPr id="132107" name="Rectangle 11"/>
          <p:cNvSpPr>
            <a:spLocks noChangeArrowheads="1"/>
          </p:cNvSpPr>
          <p:nvPr/>
        </p:nvSpPr>
        <p:spPr bwMode="auto">
          <a:xfrm>
            <a:off x="179388" y="3429000"/>
            <a:ext cx="2665412"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40000"/>
              </a:spcBef>
              <a:buFontTx/>
              <a:buNone/>
            </a:pPr>
            <a:r>
              <a:rPr lang="zh-CN" altLang="en-US" sz="2400">
                <a:solidFill>
                  <a:schemeClr val="folHlink"/>
                </a:solidFill>
              </a:rPr>
              <a:t>用脉冲有无来表示：</a:t>
            </a:r>
          </a:p>
        </p:txBody>
      </p:sp>
      <p:pic>
        <p:nvPicPr>
          <p:cNvPr id="132108" name="Picture 12" descr="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2198"/>
          <a:stretch>
            <a:fillRect/>
          </a:stretch>
        </p:blipFill>
        <p:spPr bwMode="auto">
          <a:xfrm>
            <a:off x="2863850" y="1484313"/>
            <a:ext cx="6100763"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9" name="Picture 13" descr="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3850" y="1484313"/>
            <a:ext cx="610076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AutoShape 14">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5"/>
                                        </p:tgtEl>
                                        <p:attrNameLst>
                                          <p:attrName>style.visibility</p:attrName>
                                        </p:attrNameLst>
                                      </p:cBhvr>
                                      <p:to>
                                        <p:strVal val="visible"/>
                                      </p:to>
                                    </p:set>
                                    <p:animEffect transition="in" filter="wipe(left)">
                                      <p:cBhvr>
                                        <p:cTn id="7" dur="500"/>
                                        <p:tgtEl>
                                          <p:spTgt spid="132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wipe(left)">
                                      <p:cBhvr>
                                        <p:cTn id="12" dur="3000"/>
                                        <p:tgtEl>
                                          <p:spTgt spid="132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6"/>
                                        </p:tgtEl>
                                        <p:attrNameLst>
                                          <p:attrName>style.visibility</p:attrName>
                                        </p:attrNameLst>
                                      </p:cBhvr>
                                      <p:to>
                                        <p:strVal val="visible"/>
                                      </p:to>
                                    </p:set>
                                    <p:animEffect transition="in" filter="wipe(left)">
                                      <p:cBhvr>
                                        <p:cTn id="17" dur="500"/>
                                        <p:tgtEl>
                                          <p:spTgt spid="132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108"/>
                                        </p:tgtEl>
                                        <p:attrNameLst>
                                          <p:attrName>style.visibility</p:attrName>
                                        </p:attrNameLst>
                                      </p:cBhvr>
                                      <p:to>
                                        <p:strVal val="visible"/>
                                      </p:to>
                                    </p:set>
                                    <p:animEffect transition="in" filter="wipe(left)">
                                      <p:cBhvr>
                                        <p:cTn id="22" dur="5000"/>
                                        <p:tgtEl>
                                          <p:spTgt spid="1321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7"/>
                                        </p:tgtEl>
                                        <p:attrNameLst>
                                          <p:attrName>style.visibility</p:attrName>
                                        </p:attrNameLst>
                                      </p:cBhvr>
                                      <p:to>
                                        <p:strVal val="visible"/>
                                      </p:to>
                                    </p:set>
                                    <p:animEffect transition="in" filter="wipe(left)">
                                      <p:cBhvr>
                                        <p:cTn id="27" dur="500"/>
                                        <p:tgtEl>
                                          <p:spTgt spid="132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109"/>
                                        </p:tgtEl>
                                        <p:attrNameLst>
                                          <p:attrName>style.visibility</p:attrName>
                                        </p:attrNameLst>
                                      </p:cBhvr>
                                      <p:to>
                                        <p:strVal val="visible"/>
                                      </p:to>
                                    </p:set>
                                    <p:animEffect transition="in" filter="wipe(left)">
                                      <p:cBhvr>
                                        <p:cTn id="32" dur="5000"/>
                                        <p:tgtEl>
                                          <p:spTgt spid="132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32099">
                                            <p:txEl>
                                              <p:pRg st="0" end="0"/>
                                            </p:txEl>
                                          </p:spTgt>
                                        </p:tgtEl>
                                        <p:attrNameLst>
                                          <p:attrName>style.visibility</p:attrName>
                                        </p:attrNameLst>
                                      </p:cBhvr>
                                      <p:to>
                                        <p:strVal val="visible"/>
                                      </p:to>
                                    </p:set>
                                    <p:animEffect transition="in" filter="wipe(up)">
                                      <p:cBhvr>
                                        <p:cTn id="37" dur="5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p:bldP spid="132106" grpId="0"/>
      <p:bldP spid="13210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descr="Large confetti"/>
          <p:cNvSpPr>
            <a:spLocks noGrp="1" noChangeArrowheads="1"/>
          </p:cNvSpPr>
          <p:nvPr>
            <p:ph type="title"/>
          </p:nvPr>
        </p:nvSpPr>
        <p:spPr/>
        <p:txBody>
          <a:bodyPr/>
          <a:lstStyle/>
          <a:p>
            <a:r>
              <a:rPr lang="en-US" altLang="zh-CN" b="0" smtClean="0"/>
              <a:t>【</a:t>
            </a:r>
            <a:r>
              <a:rPr lang="zh-CN" altLang="en-US" b="0" smtClean="0"/>
              <a:t>例</a:t>
            </a:r>
            <a:r>
              <a:rPr lang="en-US" altLang="zh-CN" b="0" smtClean="0"/>
              <a:t>1-23】</a:t>
            </a:r>
            <a:r>
              <a:rPr lang="zh-CN" altLang="en-US" b="0" smtClean="0"/>
              <a:t>用卡诺图化简</a:t>
            </a:r>
          </a:p>
        </p:txBody>
      </p:sp>
      <p:sp>
        <p:nvSpPr>
          <p:cNvPr id="116739" name="Rectangle 3"/>
          <p:cNvSpPr>
            <a:spLocks noChangeArrowheads="1"/>
          </p:cNvSpPr>
          <p:nvPr/>
        </p:nvSpPr>
        <p:spPr bwMode="auto">
          <a:xfrm>
            <a:off x="0" y="319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63172" name="Object 4"/>
          <p:cNvGraphicFramePr>
            <a:graphicFrameLocks noChangeAspect="1"/>
          </p:cNvGraphicFramePr>
          <p:nvPr/>
        </p:nvGraphicFramePr>
        <p:xfrm>
          <a:off x="395288" y="1830388"/>
          <a:ext cx="4608512" cy="1096962"/>
        </p:xfrm>
        <a:graphic>
          <a:graphicData uri="http://schemas.openxmlformats.org/presentationml/2006/ole">
            <mc:AlternateContent xmlns:mc="http://schemas.openxmlformats.org/markup-compatibility/2006">
              <mc:Choice xmlns:v="urn:schemas-microsoft-com:vml" Requires="v">
                <p:oleObj spid="_x0000_s116749" name="公式" r:id="rId4" imgW="2120900" imgH="482600" progId="Equation.3">
                  <p:embed/>
                </p:oleObj>
              </mc:Choice>
              <mc:Fallback>
                <p:oleObj name="公式" r:id="rId4" imgW="21209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30388"/>
                        <a:ext cx="4608512"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 name="Picture 291" descr="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196975"/>
            <a:ext cx="32766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174" name="Freeform 6"/>
          <p:cNvSpPr>
            <a:spLocks/>
          </p:cNvSpPr>
          <p:nvPr/>
        </p:nvSpPr>
        <p:spPr bwMode="auto">
          <a:xfrm>
            <a:off x="8172450" y="1914525"/>
            <a:ext cx="514350" cy="488950"/>
          </a:xfrm>
          <a:custGeom>
            <a:avLst/>
            <a:gdLst>
              <a:gd name="T0" fmla="*/ 2147483646 w 324"/>
              <a:gd name="T1" fmla="*/ 2147483646 h 308"/>
              <a:gd name="T2" fmla="*/ 2147483646 w 324"/>
              <a:gd name="T3" fmla="*/ 2147483646 h 308"/>
              <a:gd name="T4" fmla="*/ 2147483646 w 324"/>
              <a:gd name="T5" fmla="*/ 2147483646 h 308"/>
              <a:gd name="T6" fmla="*/ 2147483646 w 324"/>
              <a:gd name="T7" fmla="*/ 2147483646 h 308"/>
              <a:gd name="T8" fmla="*/ 2147483646 w 324"/>
              <a:gd name="T9" fmla="*/ 2147483646 h 308"/>
              <a:gd name="T10" fmla="*/ 2147483646 w 324"/>
              <a:gd name="T11" fmla="*/ 2147483646 h 308"/>
              <a:gd name="T12" fmla="*/ 2147483646 w 324"/>
              <a:gd name="T13" fmla="*/ 0 h 308"/>
              <a:gd name="T14" fmla="*/ 0 60000 65536"/>
              <a:gd name="T15" fmla="*/ 0 60000 65536"/>
              <a:gd name="T16" fmla="*/ 0 60000 65536"/>
              <a:gd name="T17" fmla="*/ 0 60000 65536"/>
              <a:gd name="T18" fmla="*/ 0 60000 65536"/>
              <a:gd name="T19" fmla="*/ 0 60000 65536"/>
              <a:gd name="T20" fmla="*/ 0 60000 65536"/>
              <a:gd name="T21" fmla="*/ 0 w 324"/>
              <a:gd name="T22" fmla="*/ 0 h 308"/>
              <a:gd name="T23" fmla="*/ 324 w 324"/>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3175" name="Freeform 7"/>
          <p:cNvSpPr>
            <a:spLocks/>
          </p:cNvSpPr>
          <p:nvPr/>
        </p:nvSpPr>
        <p:spPr bwMode="auto">
          <a:xfrm>
            <a:off x="6103938" y="1843088"/>
            <a:ext cx="484187" cy="512762"/>
          </a:xfrm>
          <a:custGeom>
            <a:avLst/>
            <a:gdLst>
              <a:gd name="T0" fmla="*/ 2147483646 w 305"/>
              <a:gd name="T1" fmla="*/ 0 h 323"/>
              <a:gd name="T2" fmla="*/ 2147483646 w 305"/>
              <a:gd name="T3" fmla="*/ 2147483646 h 323"/>
              <a:gd name="T4" fmla="*/ 2147483646 w 305"/>
              <a:gd name="T5" fmla="*/ 2147483646 h 323"/>
              <a:gd name="T6" fmla="*/ 2147483646 w 305"/>
              <a:gd name="T7" fmla="*/ 2147483646 h 323"/>
              <a:gd name="T8" fmla="*/ 2147483646 w 305"/>
              <a:gd name="T9" fmla="*/ 2147483646 h 323"/>
              <a:gd name="T10" fmla="*/ 2147483646 w 305"/>
              <a:gd name="T11" fmla="*/ 2147483646 h 323"/>
              <a:gd name="T12" fmla="*/ 0 w 305"/>
              <a:gd name="T13" fmla="*/ 2147483646 h 323"/>
              <a:gd name="T14" fmla="*/ 0 60000 65536"/>
              <a:gd name="T15" fmla="*/ 0 60000 65536"/>
              <a:gd name="T16" fmla="*/ 0 60000 65536"/>
              <a:gd name="T17" fmla="*/ 0 60000 65536"/>
              <a:gd name="T18" fmla="*/ 0 60000 65536"/>
              <a:gd name="T19" fmla="*/ 0 60000 65536"/>
              <a:gd name="T20" fmla="*/ 0 60000 65536"/>
              <a:gd name="T21" fmla="*/ 0 w 305"/>
              <a:gd name="T22" fmla="*/ 0 h 323"/>
              <a:gd name="T23" fmla="*/ 305 w 30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3176" name="Freeform 8"/>
          <p:cNvSpPr>
            <a:spLocks/>
          </p:cNvSpPr>
          <p:nvPr/>
        </p:nvSpPr>
        <p:spPr bwMode="auto">
          <a:xfrm>
            <a:off x="6156325" y="3933825"/>
            <a:ext cx="520700" cy="501650"/>
          </a:xfrm>
          <a:custGeom>
            <a:avLst/>
            <a:gdLst>
              <a:gd name="T0" fmla="*/ 0 w 328"/>
              <a:gd name="T1" fmla="*/ 2147483646 h 316"/>
              <a:gd name="T2" fmla="*/ 2147483646 w 328"/>
              <a:gd name="T3" fmla="*/ 2147483646 h 316"/>
              <a:gd name="T4" fmla="*/ 2147483646 w 328"/>
              <a:gd name="T5" fmla="*/ 2147483646 h 316"/>
              <a:gd name="T6" fmla="*/ 2147483646 w 328"/>
              <a:gd name="T7" fmla="*/ 2147483646 h 316"/>
              <a:gd name="T8" fmla="*/ 2147483646 w 328"/>
              <a:gd name="T9" fmla="*/ 2147483646 h 316"/>
              <a:gd name="T10" fmla="*/ 2147483646 w 328"/>
              <a:gd name="T11" fmla="*/ 2147483646 h 316"/>
              <a:gd name="T12" fmla="*/ 2147483646 w 328"/>
              <a:gd name="T13" fmla="*/ 2147483646 h 316"/>
              <a:gd name="T14" fmla="*/ 0 60000 65536"/>
              <a:gd name="T15" fmla="*/ 0 60000 65536"/>
              <a:gd name="T16" fmla="*/ 0 60000 65536"/>
              <a:gd name="T17" fmla="*/ 0 60000 65536"/>
              <a:gd name="T18" fmla="*/ 0 60000 65536"/>
              <a:gd name="T19" fmla="*/ 0 60000 65536"/>
              <a:gd name="T20" fmla="*/ 0 60000 65536"/>
              <a:gd name="T21" fmla="*/ 0 w 328"/>
              <a:gd name="T22" fmla="*/ 0 h 316"/>
              <a:gd name="T23" fmla="*/ 328 w 328"/>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3177" name="Freeform 9"/>
          <p:cNvSpPr>
            <a:spLocks/>
          </p:cNvSpPr>
          <p:nvPr/>
        </p:nvSpPr>
        <p:spPr bwMode="auto">
          <a:xfrm>
            <a:off x="8153400" y="3963988"/>
            <a:ext cx="522288" cy="471487"/>
          </a:xfrm>
          <a:custGeom>
            <a:avLst/>
            <a:gdLst>
              <a:gd name="T0" fmla="*/ 2147483646 w 329"/>
              <a:gd name="T1" fmla="*/ 2147483646 h 297"/>
              <a:gd name="T2" fmla="*/ 2147483646 w 329"/>
              <a:gd name="T3" fmla="*/ 2147483646 h 297"/>
              <a:gd name="T4" fmla="*/ 2147483646 w 329"/>
              <a:gd name="T5" fmla="*/ 2147483646 h 297"/>
              <a:gd name="T6" fmla="*/ 2147483646 w 329"/>
              <a:gd name="T7" fmla="*/ 2147483646 h 297"/>
              <a:gd name="T8" fmla="*/ 2147483646 w 329"/>
              <a:gd name="T9" fmla="*/ 2147483646 h 297"/>
              <a:gd name="T10" fmla="*/ 2147483646 w 329"/>
              <a:gd name="T11" fmla="*/ 2147483646 h 297"/>
              <a:gd name="T12" fmla="*/ 2147483646 w 329"/>
              <a:gd name="T13" fmla="*/ 2147483646 h 297"/>
              <a:gd name="T14" fmla="*/ 0 60000 65536"/>
              <a:gd name="T15" fmla="*/ 0 60000 65536"/>
              <a:gd name="T16" fmla="*/ 0 60000 65536"/>
              <a:gd name="T17" fmla="*/ 0 60000 65536"/>
              <a:gd name="T18" fmla="*/ 0 60000 65536"/>
              <a:gd name="T19" fmla="*/ 0 60000 65536"/>
              <a:gd name="T20" fmla="*/ 0 60000 65536"/>
              <a:gd name="T21" fmla="*/ 0 w 329"/>
              <a:gd name="T22" fmla="*/ 0 h 297"/>
              <a:gd name="T23" fmla="*/ 329 w 329"/>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6" name="Text Box 10"/>
          <p:cNvSpPr txBox="1">
            <a:spLocks noChangeArrowheads="1"/>
          </p:cNvSpPr>
          <p:nvPr/>
        </p:nvSpPr>
        <p:spPr bwMode="auto">
          <a:xfrm>
            <a:off x="827088" y="2997200"/>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Arial" panose="020B0604020202020204" pitchFamily="34" charset="0"/>
                <a:ea typeface="楷体_GB2312"/>
                <a:cs typeface="楷体_GB2312"/>
              </a:rPr>
              <a:t>化简结果：</a:t>
            </a:r>
          </a:p>
        </p:txBody>
      </p:sp>
      <p:graphicFrame>
        <p:nvGraphicFramePr>
          <p:cNvPr id="263179" name="Object 11"/>
          <p:cNvGraphicFramePr>
            <a:graphicFrameLocks noChangeAspect="1"/>
          </p:cNvGraphicFramePr>
          <p:nvPr/>
        </p:nvGraphicFramePr>
        <p:xfrm>
          <a:off x="755650" y="3573463"/>
          <a:ext cx="4129088" cy="1079500"/>
        </p:xfrm>
        <a:graphic>
          <a:graphicData uri="http://schemas.openxmlformats.org/presentationml/2006/ole">
            <mc:AlternateContent xmlns:mc="http://schemas.openxmlformats.org/markup-compatibility/2006">
              <mc:Choice xmlns:v="urn:schemas-microsoft-com:vml" Requires="v">
                <p:oleObj spid="_x0000_s116750" name="公式" r:id="rId7" imgW="1930400" imgH="482600" progId="Equation.3">
                  <p:embed/>
                </p:oleObj>
              </mc:Choice>
              <mc:Fallback>
                <p:oleObj name="公式" r:id="rId7" imgW="1930400" imgH="482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573463"/>
                        <a:ext cx="41290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8" name="AutoShape 12">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wipe(left)">
                                      <p:cBhvr>
                                        <p:cTn id="7" dur="1000"/>
                                        <p:tgtEl>
                                          <p:spTgt spid="26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10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3175"/>
                                        </p:tgtEl>
                                        <p:attrNameLst>
                                          <p:attrName>style.visibility</p:attrName>
                                        </p:attrNameLst>
                                      </p:cBhvr>
                                      <p:to>
                                        <p:strVal val="visible"/>
                                      </p:to>
                                    </p:set>
                                    <p:animEffect transition="in" filter="dissolve">
                                      <p:cBhvr>
                                        <p:cTn id="17" dur="500"/>
                                        <p:tgtEl>
                                          <p:spTgt spid="263175"/>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63174"/>
                                        </p:tgtEl>
                                        <p:attrNameLst>
                                          <p:attrName>style.visibility</p:attrName>
                                        </p:attrNameLst>
                                      </p:cBhvr>
                                      <p:to>
                                        <p:strVal val="visible"/>
                                      </p:to>
                                    </p:set>
                                    <p:animEffect transition="in" filter="dissolve">
                                      <p:cBhvr>
                                        <p:cTn id="21" dur="500"/>
                                        <p:tgtEl>
                                          <p:spTgt spid="263174"/>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63176"/>
                                        </p:tgtEl>
                                        <p:attrNameLst>
                                          <p:attrName>style.visibility</p:attrName>
                                        </p:attrNameLst>
                                      </p:cBhvr>
                                      <p:to>
                                        <p:strVal val="visible"/>
                                      </p:to>
                                    </p:set>
                                    <p:animEffect transition="in" filter="dissolve">
                                      <p:cBhvr>
                                        <p:cTn id="25" dur="500"/>
                                        <p:tgtEl>
                                          <p:spTgt spid="263176"/>
                                        </p:tgtEl>
                                      </p:cBhvr>
                                    </p:animEffect>
                                  </p:childTnLst>
                                </p:cTn>
                              </p:par>
                            </p:childTnLst>
                          </p:cTn>
                        </p:par>
                        <p:par>
                          <p:cTn id="26" fill="hold" nodeType="afterGroup">
                            <p:stCondLst>
                              <p:cond delay="1500"/>
                            </p:stCondLst>
                            <p:childTnLst>
                              <p:par>
                                <p:cTn id="27" presetID="9" presetClass="entr" presetSubtype="0" fill="hold" nodeType="afterEffect">
                                  <p:stCondLst>
                                    <p:cond delay="0"/>
                                  </p:stCondLst>
                                  <p:childTnLst>
                                    <p:set>
                                      <p:cBhvr>
                                        <p:cTn id="28" dur="1" fill="hold">
                                          <p:stCondLst>
                                            <p:cond delay="0"/>
                                          </p:stCondLst>
                                        </p:cTn>
                                        <p:tgtEl>
                                          <p:spTgt spid="263177"/>
                                        </p:tgtEl>
                                        <p:attrNameLst>
                                          <p:attrName>style.visibility</p:attrName>
                                        </p:attrNameLst>
                                      </p:cBhvr>
                                      <p:to>
                                        <p:strVal val="visible"/>
                                      </p:to>
                                    </p:set>
                                    <p:animEffect transition="in" filter="dissolve">
                                      <p:cBhvr>
                                        <p:cTn id="29" dur="500"/>
                                        <p:tgtEl>
                                          <p:spTgt spid="263177"/>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263179"/>
                                        </p:tgtEl>
                                        <p:attrNameLst>
                                          <p:attrName>style.visibility</p:attrName>
                                        </p:attrNameLst>
                                      </p:cBhvr>
                                      <p:to>
                                        <p:strVal val="visible"/>
                                      </p:to>
                                    </p:set>
                                    <p:animEffect transition="in" filter="wipe(left)">
                                      <p:cBhvr>
                                        <p:cTn id="33" dur="1000"/>
                                        <p:tgtEl>
                                          <p:spTgt spid="263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58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844675"/>
            <a:ext cx="34194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3" descr="Large confetti"/>
          <p:cNvSpPr>
            <a:spLocks noGrp="1" noChangeArrowheads="1"/>
          </p:cNvSpPr>
          <p:nvPr>
            <p:ph type="title"/>
          </p:nvPr>
        </p:nvSpPr>
        <p:spPr/>
        <p:txBody>
          <a:bodyPr/>
          <a:lstStyle/>
          <a:p>
            <a:r>
              <a:rPr lang="en-US" altLang="zh-CN" b="0" smtClean="0"/>
              <a:t>【</a:t>
            </a:r>
            <a:r>
              <a:rPr lang="zh-CN" altLang="en-US" b="0" smtClean="0"/>
              <a:t>例</a:t>
            </a:r>
            <a:r>
              <a:rPr lang="en-US" altLang="zh-CN" b="0" smtClean="0"/>
              <a:t>1-24】</a:t>
            </a:r>
            <a:r>
              <a:rPr lang="zh-CN" altLang="en-US" b="0" smtClean="0"/>
              <a:t>用卡诺图化简</a:t>
            </a:r>
          </a:p>
        </p:txBody>
      </p:sp>
      <p:graphicFrame>
        <p:nvGraphicFramePr>
          <p:cNvPr id="264196" name="Object 4"/>
          <p:cNvGraphicFramePr>
            <a:graphicFrameLocks noChangeAspect="1"/>
          </p:cNvGraphicFramePr>
          <p:nvPr/>
        </p:nvGraphicFramePr>
        <p:xfrm>
          <a:off x="323850" y="1484313"/>
          <a:ext cx="7146925" cy="606425"/>
        </p:xfrm>
        <a:graphic>
          <a:graphicData uri="http://schemas.openxmlformats.org/presentationml/2006/ole">
            <mc:AlternateContent xmlns:mc="http://schemas.openxmlformats.org/markup-compatibility/2006">
              <mc:Choice xmlns:v="urn:schemas-microsoft-com:vml" Requires="v">
                <p:oleObj spid="_x0000_s117783" name="公式" r:id="rId4" imgW="3289300" imgH="266700" progId="Equation.3">
                  <p:embed/>
                </p:oleObj>
              </mc:Choice>
              <mc:Fallback>
                <p:oleObj name="公式" r:id="rId4" imgW="3289300" imgH="266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484313"/>
                        <a:ext cx="71469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Freeform 5"/>
          <p:cNvSpPr>
            <a:spLocks/>
          </p:cNvSpPr>
          <p:nvPr/>
        </p:nvSpPr>
        <p:spPr bwMode="auto">
          <a:xfrm>
            <a:off x="8120063" y="2674938"/>
            <a:ext cx="514350" cy="488950"/>
          </a:xfrm>
          <a:custGeom>
            <a:avLst/>
            <a:gdLst>
              <a:gd name="T0" fmla="*/ 2147483646 w 324"/>
              <a:gd name="T1" fmla="*/ 2147483646 h 308"/>
              <a:gd name="T2" fmla="*/ 2147483646 w 324"/>
              <a:gd name="T3" fmla="*/ 2147483646 h 308"/>
              <a:gd name="T4" fmla="*/ 2147483646 w 324"/>
              <a:gd name="T5" fmla="*/ 2147483646 h 308"/>
              <a:gd name="T6" fmla="*/ 2147483646 w 324"/>
              <a:gd name="T7" fmla="*/ 2147483646 h 308"/>
              <a:gd name="T8" fmla="*/ 2147483646 w 324"/>
              <a:gd name="T9" fmla="*/ 2147483646 h 308"/>
              <a:gd name="T10" fmla="*/ 2147483646 w 324"/>
              <a:gd name="T11" fmla="*/ 2147483646 h 308"/>
              <a:gd name="T12" fmla="*/ 2147483646 w 324"/>
              <a:gd name="T13" fmla="*/ 0 h 308"/>
              <a:gd name="T14" fmla="*/ 0 60000 65536"/>
              <a:gd name="T15" fmla="*/ 0 60000 65536"/>
              <a:gd name="T16" fmla="*/ 0 60000 65536"/>
              <a:gd name="T17" fmla="*/ 0 60000 65536"/>
              <a:gd name="T18" fmla="*/ 0 60000 65536"/>
              <a:gd name="T19" fmla="*/ 0 60000 65536"/>
              <a:gd name="T20" fmla="*/ 0 60000 65536"/>
              <a:gd name="T21" fmla="*/ 0 w 324"/>
              <a:gd name="T22" fmla="*/ 0 h 308"/>
              <a:gd name="T23" fmla="*/ 324 w 324"/>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4198" name="Freeform 6"/>
          <p:cNvSpPr>
            <a:spLocks/>
          </p:cNvSpPr>
          <p:nvPr/>
        </p:nvSpPr>
        <p:spPr bwMode="auto">
          <a:xfrm>
            <a:off x="6051550" y="2603500"/>
            <a:ext cx="484188" cy="512763"/>
          </a:xfrm>
          <a:custGeom>
            <a:avLst/>
            <a:gdLst>
              <a:gd name="T0" fmla="*/ 2147483646 w 305"/>
              <a:gd name="T1" fmla="*/ 0 h 323"/>
              <a:gd name="T2" fmla="*/ 2147483646 w 305"/>
              <a:gd name="T3" fmla="*/ 2147483646 h 323"/>
              <a:gd name="T4" fmla="*/ 2147483646 w 305"/>
              <a:gd name="T5" fmla="*/ 2147483646 h 323"/>
              <a:gd name="T6" fmla="*/ 2147483646 w 305"/>
              <a:gd name="T7" fmla="*/ 2147483646 h 323"/>
              <a:gd name="T8" fmla="*/ 2147483646 w 305"/>
              <a:gd name="T9" fmla="*/ 2147483646 h 323"/>
              <a:gd name="T10" fmla="*/ 2147483646 w 305"/>
              <a:gd name="T11" fmla="*/ 2147483646 h 323"/>
              <a:gd name="T12" fmla="*/ 0 w 305"/>
              <a:gd name="T13" fmla="*/ 2147483646 h 323"/>
              <a:gd name="T14" fmla="*/ 0 60000 65536"/>
              <a:gd name="T15" fmla="*/ 0 60000 65536"/>
              <a:gd name="T16" fmla="*/ 0 60000 65536"/>
              <a:gd name="T17" fmla="*/ 0 60000 65536"/>
              <a:gd name="T18" fmla="*/ 0 60000 65536"/>
              <a:gd name="T19" fmla="*/ 0 60000 65536"/>
              <a:gd name="T20" fmla="*/ 0 60000 65536"/>
              <a:gd name="T21" fmla="*/ 0 w 305"/>
              <a:gd name="T22" fmla="*/ 0 h 323"/>
              <a:gd name="T23" fmla="*/ 305 w 30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4199" name="Freeform 7"/>
          <p:cNvSpPr>
            <a:spLocks/>
          </p:cNvSpPr>
          <p:nvPr/>
        </p:nvSpPr>
        <p:spPr bwMode="auto">
          <a:xfrm>
            <a:off x="6103938" y="4694238"/>
            <a:ext cx="520700" cy="501650"/>
          </a:xfrm>
          <a:custGeom>
            <a:avLst/>
            <a:gdLst>
              <a:gd name="T0" fmla="*/ 0 w 328"/>
              <a:gd name="T1" fmla="*/ 2147483646 h 316"/>
              <a:gd name="T2" fmla="*/ 2147483646 w 328"/>
              <a:gd name="T3" fmla="*/ 2147483646 h 316"/>
              <a:gd name="T4" fmla="*/ 2147483646 w 328"/>
              <a:gd name="T5" fmla="*/ 2147483646 h 316"/>
              <a:gd name="T6" fmla="*/ 2147483646 w 328"/>
              <a:gd name="T7" fmla="*/ 2147483646 h 316"/>
              <a:gd name="T8" fmla="*/ 2147483646 w 328"/>
              <a:gd name="T9" fmla="*/ 2147483646 h 316"/>
              <a:gd name="T10" fmla="*/ 2147483646 w 328"/>
              <a:gd name="T11" fmla="*/ 2147483646 h 316"/>
              <a:gd name="T12" fmla="*/ 2147483646 w 328"/>
              <a:gd name="T13" fmla="*/ 2147483646 h 316"/>
              <a:gd name="T14" fmla="*/ 0 60000 65536"/>
              <a:gd name="T15" fmla="*/ 0 60000 65536"/>
              <a:gd name="T16" fmla="*/ 0 60000 65536"/>
              <a:gd name="T17" fmla="*/ 0 60000 65536"/>
              <a:gd name="T18" fmla="*/ 0 60000 65536"/>
              <a:gd name="T19" fmla="*/ 0 60000 65536"/>
              <a:gd name="T20" fmla="*/ 0 60000 65536"/>
              <a:gd name="T21" fmla="*/ 0 w 328"/>
              <a:gd name="T22" fmla="*/ 0 h 316"/>
              <a:gd name="T23" fmla="*/ 328 w 328"/>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4200" name="Freeform 8"/>
          <p:cNvSpPr>
            <a:spLocks/>
          </p:cNvSpPr>
          <p:nvPr/>
        </p:nvSpPr>
        <p:spPr bwMode="auto">
          <a:xfrm>
            <a:off x="8101013" y="4724400"/>
            <a:ext cx="522287" cy="471488"/>
          </a:xfrm>
          <a:custGeom>
            <a:avLst/>
            <a:gdLst>
              <a:gd name="T0" fmla="*/ 2147483646 w 329"/>
              <a:gd name="T1" fmla="*/ 2147483646 h 297"/>
              <a:gd name="T2" fmla="*/ 2147483646 w 329"/>
              <a:gd name="T3" fmla="*/ 2147483646 h 297"/>
              <a:gd name="T4" fmla="*/ 2147483646 w 329"/>
              <a:gd name="T5" fmla="*/ 2147483646 h 297"/>
              <a:gd name="T6" fmla="*/ 2147483646 w 329"/>
              <a:gd name="T7" fmla="*/ 2147483646 h 297"/>
              <a:gd name="T8" fmla="*/ 2147483646 w 329"/>
              <a:gd name="T9" fmla="*/ 2147483646 h 297"/>
              <a:gd name="T10" fmla="*/ 2147483646 w 329"/>
              <a:gd name="T11" fmla="*/ 2147483646 h 297"/>
              <a:gd name="T12" fmla="*/ 2147483646 w 329"/>
              <a:gd name="T13" fmla="*/ 2147483646 h 297"/>
              <a:gd name="T14" fmla="*/ 0 60000 65536"/>
              <a:gd name="T15" fmla="*/ 0 60000 65536"/>
              <a:gd name="T16" fmla="*/ 0 60000 65536"/>
              <a:gd name="T17" fmla="*/ 0 60000 65536"/>
              <a:gd name="T18" fmla="*/ 0 60000 65536"/>
              <a:gd name="T19" fmla="*/ 0 60000 65536"/>
              <a:gd name="T20" fmla="*/ 0 60000 65536"/>
              <a:gd name="T21" fmla="*/ 0 w 329"/>
              <a:gd name="T22" fmla="*/ 0 h 297"/>
              <a:gd name="T23" fmla="*/ 329 w 329"/>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4201" name="Text Box 9"/>
          <p:cNvSpPr txBox="1">
            <a:spLocks noChangeArrowheads="1"/>
          </p:cNvSpPr>
          <p:nvPr/>
        </p:nvSpPr>
        <p:spPr bwMode="auto">
          <a:xfrm>
            <a:off x="827088" y="2997200"/>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Arial" panose="020B0604020202020204" pitchFamily="34" charset="0"/>
                <a:ea typeface="楷体_GB2312"/>
                <a:cs typeface="楷体_GB2312"/>
              </a:rPr>
              <a:t>化简结果：</a:t>
            </a:r>
          </a:p>
        </p:txBody>
      </p:sp>
      <p:graphicFrame>
        <p:nvGraphicFramePr>
          <p:cNvPr id="264202" name="Object 10"/>
          <p:cNvGraphicFramePr>
            <a:graphicFrameLocks noChangeAspect="1"/>
          </p:cNvGraphicFramePr>
          <p:nvPr/>
        </p:nvGraphicFramePr>
        <p:xfrm>
          <a:off x="755650" y="3587750"/>
          <a:ext cx="3586163" cy="1136650"/>
        </p:xfrm>
        <a:graphic>
          <a:graphicData uri="http://schemas.openxmlformats.org/presentationml/2006/ole">
            <mc:AlternateContent xmlns:mc="http://schemas.openxmlformats.org/markup-compatibility/2006">
              <mc:Choice xmlns:v="urn:schemas-microsoft-com:vml" Requires="v">
                <p:oleObj spid="_x0000_s117784" name="公式" r:id="rId7" imgW="1676400" imgH="508000" progId="Equation.3">
                  <p:embed/>
                </p:oleObj>
              </mc:Choice>
              <mc:Fallback>
                <p:oleObj name="公式" r:id="rId7" imgW="1676400" imgH="508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587750"/>
                        <a:ext cx="358616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6227763" y="2713038"/>
            <a:ext cx="990600" cy="457200"/>
            <a:chOff x="4416" y="3792"/>
            <a:chExt cx="624" cy="288"/>
          </a:xfrm>
        </p:grpSpPr>
        <p:sp>
          <p:nvSpPr>
            <p:cNvPr id="117780" name="Line 12"/>
            <p:cNvSpPr>
              <a:spLocks noChangeShapeType="1"/>
            </p:cNvSpPr>
            <p:nvPr/>
          </p:nvSpPr>
          <p:spPr bwMode="auto">
            <a:xfrm flipH="1">
              <a:off x="4512" y="4080"/>
              <a:ext cx="43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1" name="Arc 13"/>
            <p:cNvSpPr>
              <a:spLocks/>
            </p:cNvSpPr>
            <p:nvPr/>
          </p:nvSpPr>
          <p:spPr bwMode="auto">
            <a:xfrm flipH="1" flipV="1">
              <a:off x="4416" y="3792"/>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782" name="Arc 14"/>
            <p:cNvSpPr>
              <a:spLocks/>
            </p:cNvSpPr>
            <p:nvPr/>
          </p:nvSpPr>
          <p:spPr bwMode="auto">
            <a:xfrm flipV="1">
              <a:off x="4896" y="3792"/>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15"/>
          <p:cNvGrpSpPr>
            <a:grpSpLocks/>
          </p:cNvGrpSpPr>
          <p:nvPr/>
        </p:nvGrpSpPr>
        <p:grpSpPr bwMode="auto">
          <a:xfrm>
            <a:off x="6156325" y="4724400"/>
            <a:ext cx="1068388" cy="457200"/>
            <a:chOff x="3454" y="3552"/>
            <a:chExt cx="673" cy="288"/>
          </a:xfrm>
        </p:grpSpPr>
        <p:sp>
          <p:nvSpPr>
            <p:cNvPr id="117777" name="Line 16"/>
            <p:cNvSpPr>
              <a:spLocks noChangeShapeType="1"/>
            </p:cNvSpPr>
            <p:nvPr/>
          </p:nvSpPr>
          <p:spPr bwMode="auto">
            <a:xfrm rot="10778321" flipH="1">
              <a:off x="3549" y="3552"/>
              <a:ext cx="48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8" name="Arc 17"/>
            <p:cNvSpPr>
              <a:spLocks/>
            </p:cNvSpPr>
            <p:nvPr/>
          </p:nvSpPr>
          <p:spPr bwMode="auto">
            <a:xfrm rot="10778321" flipH="1" flipV="1">
              <a:off x="4031" y="3553"/>
              <a:ext cx="96" cy="287"/>
            </a:xfrm>
            <a:custGeom>
              <a:avLst/>
              <a:gdLst>
                <a:gd name="T0" fmla="*/ 0 w 21600"/>
                <a:gd name="T1" fmla="*/ 0 h 21605"/>
                <a:gd name="T2" fmla="*/ 0 w 21600"/>
                <a:gd name="T3" fmla="*/ 0 h 21605"/>
                <a:gd name="T4" fmla="*/ 0 w 21600"/>
                <a:gd name="T5" fmla="*/ 0 h 21605"/>
                <a:gd name="T6" fmla="*/ 0 60000 65536"/>
                <a:gd name="T7" fmla="*/ 0 60000 65536"/>
                <a:gd name="T8" fmla="*/ 0 60000 65536"/>
                <a:gd name="T9" fmla="*/ 0 w 21600"/>
                <a:gd name="T10" fmla="*/ 0 h 21605"/>
                <a:gd name="T11" fmla="*/ 21600 w 21600"/>
                <a:gd name="T12" fmla="*/ 21605 h 21605"/>
              </a:gdLst>
              <a:ahLst/>
              <a:cxnLst>
                <a:cxn ang="T6">
                  <a:pos x="T0" y="T1"/>
                </a:cxn>
                <a:cxn ang="T7">
                  <a:pos x="T2" y="T3"/>
                </a:cxn>
                <a:cxn ang="T8">
                  <a:pos x="T4" y="T5"/>
                </a:cxn>
              </a:cxnLst>
              <a:rect l="T9" t="T10" r="T11" b="T12"/>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779" name="Arc 18"/>
            <p:cNvSpPr>
              <a:spLocks/>
            </p:cNvSpPr>
            <p:nvPr/>
          </p:nvSpPr>
          <p:spPr bwMode="auto">
            <a:xfrm rot="10778321" flipV="1">
              <a:off x="3454" y="3553"/>
              <a:ext cx="145" cy="2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4211" name="Text Box 19"/>
          <p:cNvSpPr txBox="1">
            <a:spLocks noChangeArrowheads="1"/>
          </p:cNvSpPr>
          <p:nvPr/>
        </p:nvSpPr>
        <p:spPr bwMode="auto">
          <a:xfrm>
            <a:off x="684213" y="5157788"/>
            <a:ext cx="59039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Arial" panose="020B0604020202020204" pitchFamily="34" charset="0"/>
                <a:ea typeface="楷体_GB2312"/>
                <a:cs typeface="楷体_GB2312"/>
              </a:rPr>
              <a:t>注意：</a:t>
            </a:r>
            <a:r>
              <a:rPr kumimoji="0" lang="zh-CN" altLang="en-US">
                <a:latin typeface="Arial" panose="020B0604020202020204" pitchFamily="34" charset="0"/>
              </a:rPr>
              <a:t>图中的多余包围圈，因为圈中并没有包含新的没被其他圈包围的最小项。</a:t>
            </a:r>
          </a:p>
        </p:txBody>
      </p:sp>
      <p:sp>
        <p:nvSpPr>
          <p:cNvPr id="264212" name="AutoShape 20"/>
          <p:cNvSpPr>
            <a:spLocks noChangeArrowheads="1"/>
          </p:cNvSpPr>
          <p:nvPr/>
        </p:nvSpPr>
        <p:spPr bwMode="auto">
          <a:xfrm>
            <a:off x="6227763" y="4005263"/>
            <a:ext cx="2305050" cy="1079500"/>
          </a:xfrm>
          <a:prstGeom prst="flowChartAlternateProcess">
            <a:avLst/>
          </a:prstGeom>
          <a:noFill/>
          <a:ln w="38100">
            <a:solidFill>
              <a:srgbClr val="66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64213" name="Line 21"/>
          <p:cNvSpPr>
            <a:spLocks noChangeShapeType="1"/>
          </p:cNvSpPr>
          <p:nvPr/>
        </p:nvSpPr>
        <p:spPr bwMode="auto">
          <a:xfrm flipV="1">
            <a:off x="4859338" y="4508500"/>
            <a:ext cx="1368425" cy="792163"/>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76" name="AutoShape 22">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wipe(left)">
                                      <p:cBhvr>
                                        <p:cTn id="7" dur="1000"/>
                                        <p:tgtEl>
                                          <p:spTgt spid="264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10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4198"/>
                                        </p:tgtEl>
                                        <p:attrNameLst>
                                          <p:attrName>style.visibility</p:attrName>
                                        </p:attrNameLst>
                                      </p:cBhvr>
                                      <p:to>
                                        <p:strVal val="visible"/>
                                      </p:to>
                                    </p:set>
                                    <p:animEffect transition="in" filter="dissolve">
                                      <p:cBhvr>
                                        <p:cTn id="17" dur="500"/>
                                        <p:tgtEl>
                                          <p:spTgt spid="264198"/>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64197"/>
                                        </p:tgtEl>
                                        <p:attrNameLst>
                                          <p:attrName>style.visibility</p:attrName>
                                        </p:attrNameLst>
                                      </p:cBhvr>
                                      <p:to>
                                        <p:strVal val="visible"/>
                                      </p:to>
                                    </p:set>
                                    <p:animEffect transition="in" filter="dissolve">
                                      <p:cBhvr>
                                        <p:cTn id="21" dur="500"/>
                                        <p:tgtEl>
                                          <p:spTgt spid="264197"/>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64199"/>
                                        </p:tgtEl>
                                        <p:attrNameLst>
                                          <p:attrName>style.visibility</p:attrName>
                                        </p:attrNameLst>
                                      </p:cBhvr>
                                      <p:to>
                                        <p:strVal val="visible"/>
                                      </p:to>
                                    </p:set>
                                    <p:animEffect transition="in" filter="dissolve">
                                      <p:cBhvr>
                                        <p:cTn id="25" dur="500"/>
                                        <p:tgtEl>
                                          <p:spTgt spid="264199"/>
                                        </p:tgtEl>
                                      </p:cBhvr>
                                    </p:animEffect>
                                  </p:childTnLst>
                                </p:cTn>
                              </p:par>
                            </p:childTnLst>
                          </p:cTn>
                        </p:par>
                        <p:par>
                          <p:cTn id="26" fill="hold" nodeType="afterGroup">
                            <p:stCondLst>
                              <p:cond delay="1500"/>
                            </p:stCondLst>
                            <p:childTnLst>
                              <p:par>
                                <p:cTn id="27" presetID="9" presetClass="entr" presetSubtype="0" fill="hold" nodeType="afterEffect">
                                  <p:stCondLst>
                                    <p:cond delay="0"/>
                                  </p:stCondLst>
                                  <p:childTnLst>
                                    <p:set>
                                      <p:cBhvr>
                                        <p:cTn id="28" dur="1" fill="hold">
                                          <p:stCondLst>
                                            <p:cond delay="0"/>
                                          </p:stCondLst>
                                        </p:cTn>
                                        <p:tgtEl>
                                          <p:spTgt spid="264200"/>
                                        </p:tgtEl>
                                        <p:attrNameLst>
                                          <p:attrName>style.visibility</p:attrName>
                                        </p:attrNameLst>
                                      </p:cBhvr>
                                      <p:to>
                                        <p:strVal val="visible"/>
                                      </p:to>
                                    </p:set>
                                    <p:animEffect transition="in" filter="dissolve">
                                      <p:cBhvr>
                                        <p:cTn id="29" dur="500"/>
                                        <p:tgtEl>
                                          <p:spTgt spid="2642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4201"/>
                                        </p:tgtEl>
                                        <p:attrNameLst>
                                          <p:attrName>style.visibility</p:attrName>
                                        </p:attrNameLst>
                                      </p:cBhvr>
                                      <p:to>
                                        <p:strVal val="visible"/>
                                      </p:to>
                                    </p:set>
                                    <p:animEffect transition="in" filter="wipe(left)">
                                      <p:cBhvr>
                                        <p:cTn id="43" dur="1000"/>
                                        <p:tgtEl>
                                          <p:spTgt spid="264201"/>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264202"/>
                                        </p:tgtEl>
                                        <p:attrNameLst>
                                          <p:attrName>style.visibility</p:attrName>
                                        </p:attrNameLst>
                                      </p:cBhvr>
                                      <p:to>
                                        <p:strVal val="visible"/>
                                      </p:to>
                                    </p:set>
                                    <p:animEffect transition="in" filter="wipe(left)">
                                      <p:cBhvr>
                                        <p:cTn id="47" dur="1000"/>
                                        <p:tgtEl>
                                          <p:spTgt spid="264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4211"/>
                                        </p:tgtEl>
                                        <p:attrNameLst>
                                          <p:attrName>style.visibility</p:attrName>
                                        </p:attrNameLst>
                                      </p:cBhvr>
                                      <p:to>
                                        <p:strVal val="visible"/>
                                      </p:to>
                                    </p:set>
                                    <p:animEffect transition="in" filter="wipe(left)">
                                      <p:cBhvr>
                                        <p:cTn id="52" dur="1000"/>
                                        <p:tgtEl>
                                          <p:spTgt spid="264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64213"/>
                                        </p:tgtEl>
                                        <p:attrNameLst>
                                          <p:attrName>style.visibility</p:attrName>
                                        </p:attrNameLst>
                                      </p:cBhvr>
                                      <p:to>
                                        <p:strVal val="visible"/>
                                      </p:to>
                                    </p:set>
                                    <p:animEffect transition="in" filter="wipe(down)">
                                      <p:cBhvr>
                                        <p:cTn id="57" dur="500"/>
                                        <p:tgtEl>
                                          <p:spTgt spid="264213"/>
                                        </p:tgtEl>
                                      </p:cBhvr>
                                    </p:animEffect>
                                  </p:childTnLst>
                                </p:cTn>
                              </p:par>
                            </p:childTnLst>
                          </p:cTn>
                        </p:par>
                        <p:par>
                          <p:cTn id="58" fill="hold" nodeType="afterGroup">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264212"/>
                                        </p:tgtEl>
                                        <p:attrNameLst>
                                          <p:attrName>style.visibility</p:attrName>
                                        </p:attrNameLst>
                                      </p:cBhvr>
                                      <p:to>
                                        <p:strVal val="visible"/>
                                      </p:to>
                                    </p:set>
                                    <p:animEffect transition="in" filter="wipe(down)">
                                      <p:cBhvr>
                                        <p:cTn id="61" dur="500"/>
                                        <p:tgtEl>
                                          <p:spTgt spid="26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1" grpId="0"/>
      <p:bldP spid="264211" grpId="0"/>
      <p:bldP spid="26421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descr="Large confetti"/>
          <p:cNvSpPr>
            <a:spLocks noGrp="1" noChangeArrowheads="1"/>
          </p:cNvSpPr>
          <p:nvPr>
            <p:ph type="title"/>
          </p:nvPr>
        </p:nvSpPr>
        <p:spPr/>
        <p:txBody>
          <a:bodyPr/>
          <a:lstStyle/>
          <a:p>
            <a:r>
              <a:rPr lang="en-US" altLang="zh-CN" b="0" smtClean="0"/>
              <a:t>1.3.4  </a:t>
            </a:r>
            <a:r>
              <a:rPr lang="zh-CN" altLang="en-US" b="0" smtClean="0"/>
              <a:t>逻辑门电路</a:t>
            </a:r>
          </a:p>
        </p:txBody>
      </p:sp>
      <p:sp>
        <p:nvSpPr>
          <p:cNvPr id="118787" name="Rectangle 3"/>
          <p:cNvSpPr>
            <a:spLocks noGrp="1" noChangeArrowheads="1"/>
          </p:cNvSpPr>
          <p:nvPr>
            <p:ph idx="1"/>
          </p:nvPr>
        </p:nvSpPr>
        <p:spPr/>
        <p:txBody>
          <a:bodyPr/>
          <a:lstStyle/>
          <a:p>
            <a:pPr>
              <a:buFontTx/>
              <a:buNone/>
            </a:pPr>
            <a:r>
              <a:rPr lang="en-US" altLang="zh-CN" b="0" smtClean="0"/>
              <a:t>1</a:t>
            </a:r>
            <a:r>
              <a:rPr lang="zh-CN" altLang="en-US" b="0" smtClean="0"/>
              <a:t>．简单的分立元件门电路</a:t>
            </a:r>
          </a:p>
          <a:p>
            <a:pPr lvl="1">
              <a:buFont typeface="Wingdings" panose="05000000000000000000" pitchFamily="2" charset="2"/>
              <a:buNone/>
            </a:pPr>
            <a:r>
              <a:rPr lang="en-US" altLang="zh-CN" b="1" smtClean="0"/>
              <a:t>1) </a:t>
            </a:r>
            <a:r>
              <a:rPr lang="zh-CN" altLang="en-US" b="1" smtClean="0"/>
              <a:t>二极管与门</a:t>
            </a:r>
          </a:p>
        </p:txBody>
      </p:sp>
      <p:grpSp>
        <p:nvGrpSpPr>
          <p:cNvPr id="2" name="Group 4"/>
          <p:cNvGrpSpPr>
            <a:grpSpLocks/>
          </p:cNvGrpSpPr>
          <p:nvPr/>
        </p:nvGrpSpPr>
        <p:grpSpPr bwMode="auto">
          <a:xfrm>
            <a:off x="1104900" y="2425700"/>
            <a:ext cx="2744788" cy="2944813"/>
            <a:chOff x="696" y="1439"/>
            <a:chExt cx="1729" cy="1855"/>
          </a:xfrm>
        </p:grpSpPr>
        <p:sp>
          <p:nvSpPr>
            <p:cNvPr id="118852" name="Text Box 5"/>
            <p:cNvSpPr txBox="1">
              <a:spLocks noChangeArrowheads="1"/>
            </p:cNvSpPr>
            <p:nvPr/>
          </p:nvSpPr>
          <p:spPr bwMode="auto">
            <a:xfrm>
              <a:off x="2017" y="2261"/>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Y</a:t>
              </a:r>
            </a:p>
          </p:txBody>
        </p:sp>
        <p:sp>
          <p:nvSpPr>
            <p:cNvPr id="118853" name="Text Box 6"/>
            <p:cNvSpPr txBox="1">
              <a:spLocks noChangeArrowheads="1"/>
            </p:cNvSpPr>
            <p:nvPr/>
          </p:nvSpPr>
          <p:spPr bwMode="auto">
            <a:xfrm>
              <a:off x="722" y="2066"/>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A</a:t>
              </a:r>
            </a:p>
          </p:txBody>
        </p:sp>
        <p:sp>
          <p:nvSpPr>
            <p:cNvPr id="118854" name="Text Box 7"/>
            <p:cNvSpPr txBox="1">
              <a:spLocks noChangeArrowheads="1"/>
            </p:cNvSpPr>
            <p:nvPr/>
          </p:nvSpPr>
          <p:spPr bwMode="auto">
            <a:xfrm>
              <a:off x="696" y="2532"/>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B</a:t>
              </a:r>
            </a:p>
          </p:txBody>
        </p:sp>
        <p:sp>
          <p:nvSpPr>
            <p:cNvPr id="118855" name="Text Box 8"/>
            <p:cNvSpPr txBox="1">
              <a:spLocks noChangeArrowheads="1"/>
            </p:cNvSpPr>
            <p:nvPr/>
          </p:nvSpPr>
          <p:spPr bwMode="auto">
            <a:xfrm>
              <a:off x="1837" y="1877"/>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i="1"/>
                <a:t>R</a:t>
              </a:r>
              <a:r>
                <a:rPr kumimoji="0" lang="en-US" altLang="zh-CN" sz="2400" baseline="-25000"/>
                <a:t>0</a:t>
              </a:r>
            </a:p>
          </p:txBody>
        </p:sp>
        <p:sp>
          <p:nvSpPr>
            <p:cNvPr id="118856" name="Text Box 9"/>
            <p:cNvSpPr txBox="1">
              <a:spLocks noChangeArrowheads="1"/>
            </p:cNvSpPr>
            <p:nvPr/>
          </p:nvSpPr>
          <p:spPr bwMode="auto">
            <a:xfrm>
              <a:off x="1076" y="2379"/>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D</a:t>
              </a:r>
              <a:r>
                <a:rPr kumimoji="0" lang="en-US" altLang="zh-CN" sz="2400" baseline="-25000">
                  <a:solidFill>
                    <a:srgbClr val="0033CC"/>
                  </a:solidFill>
                </a:rPr>
                <a:t>2</a:t>
              </a:r>
            </a:p>
          </p:txBody>
        </p:sp>
        <p:sp>
          <p:nvSpPr>
            <p:cNvPr id="118857" name="Oval 10"/>
            <p:cNvSpPr>
              <a:spLocks noChangeArrowheads="1"/>
            </p:cNvSpPr>
            <p:nvPr/>
          </p:nvSpPr>
          <p:spPr bwMode="auto">
            <a:xfrm flipV="1">
              <a:off x="1760" y="1616"/>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58" name="Line 11"/>
            <p:cNvSpPr>
              <a:spLocks noChangeShapeType="1"/>
            </p:cNvSpPr>
            <p:nvPr/>
          </p:nvSpPr>
          <p:spPr bwMode="auto">
            <a:xfrm flipV="1">
              <a:off x="1070" y="2704"/>
              <a:ext cx="71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59" name="Line 12"/>
            <p:cNvSpPr>
              <a:spLocks noChangeShapeType="1"/>
            </p:cNvSpPr>
            <p:nvPr/>
          </p:nvSpPr>
          <p:spPr bwMode="auto">
            <a:xfrm flipH="1" flipV="1">
              <a:off x="1780" y="1665"/>
              <a:ext cx="0" cy="10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0" name="Line 13"/>
            <p:cNvSpPr>
              <a:spLocks noChangeShapeType="1"/>
            </p:cNvSpPr>
            <p:nvPr/>
          </p:nvSpPr>
          <p:spPr bwMode="auto">
            <a:xfrm flipH="1" flipV="1">
              <a:off x="1070" y="2277"/>
              <a:ext cx="11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1" name="Oval 14"/>
            <p:cNvSpPr>
              <a:spLocks noChangeArrowheads="1"/>
            </p:cNvSpPr>
            <p:nvPr/>
          </p:nvSpPr>
          <p:spPr bwMode="auto">
            <a:xfrm flipV="1">
              <a:off x="1028" y="2686"/>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2" name="Oval 15"/>
            <p:cNvSpPr>
              <a:spLocks noChangeArrowheads="1"/>
            </p:cNvSpPr>
            <p:nvPr/>
          </p:nvSpPr>
          <p:spPr bwMode="auto">
            <a:xfrm flipV="1">
              <a:off x="1028" y="2256"/>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3" name="Oval 16"/>
            <p:cNvSpPr>
              <a:spLocks noChangeArrowheads="1"/>
            </p:cNvSpPr>
            <p:nvPr/>
          </p:nvSpPr>
          <p:spPr bwMode="auto">
            <a:xfrm flipV="1">
              <a:off x="2188" y="2251"/>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4" name="Line 17"/>
            <p:cNvSpPr>
              <a:spLocks noChangeShapeType="1"/>
            </p:cNvSpPr>
            <p:nvPr/>
          </p:nvSpPr>
          <p:spPr bwMode="auto">
            <a:xfrm flipH="1" flipV="1">
              <a:off x="1363" y="2614"/>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5" name="Line 18"/>
            <p:cNvSpPr>
              <a:spLocks noChangeShapeType="1"/>
            </p:cNvSpPr>
            <p:nvPr/>
          </p:nvSpPr>
          <p:spPr bwMode="auto">
            <a:xfrm flipH="1" flipV="1">
              <a:off x="1363" y="2187"/>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6" name="AutoShape 19"/>
            <p:cNvSpPr>
              <a:spLocks noChangeArrowheads="1"/>
            </p:cNvSpPr>
            <p:nvPr/>
          </p:nvSpPr>
          <p:spPr bwMode="auto">
            <a:xfrm rot="5400000" flipV="1">
              <a:off x="1333" y="2620"/>
              <a:ext cx="227" cy="167"/>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7" name="AutoShape 20"/>
            <p:cNvSpPr>
              <a:spLocks noChangeArrowheads="1"/>
            </p:cNvSpPr>
            <p:nvPr/>
          </p:nvSpPr>
          <p:spPr bwMode="auto">
            <a:xfrm rot="5400000" flipV="1">
              <a:off x="1333" y="2190"/>
              <a:ext cx="227" cy="167"/>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8" name="Rectangle 21"/>
            <p:cNvSpPr>
              <a:spLocks noChangeArrowheads="1"/>
            </p:cNvSpPr>
            <p:nvPr/>
          </p:nvSpPr>
          <p:spPr bwMode="auto">
            <a:xfrm flipV="1">
              <a:off x="1738" y="1846"/>
              <a:ext cx="84" cy="272"/>
            </a:xfrm>
            <a:prstGeom prst="rect">
              <a:avLst/>
            </a:prstGeom>
            <a:solidFill>
              <a:schemeClr val="bg1"/>
            </a:solidFill>
            <a:ln w="38100">
              <a:solidFill>
                <a:schemeClr val="tx1"/>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69" name="Oval 22"/>
            <p:cNvSpPr>
              <a:spLocks noChangeArrowheads="1"/>
            </p:cNvSpPr>
            <p:nvPr/>
          </p:nvSpPr>
          <p:spPr bwMode="auto">
            <a:xfrm flipV="1">
              <a:off x="1028" y="3089"/>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70" name="Oval 23"/>
            <p:cNvSpPr>
              <a:spLocks noChangeArrowheads="1"/>
            </p:cNvSpPr>
            <p:nvPr/>
          </p:nvSpPr>
          <p:spPr bwMode="auto">
            <a:xfrm flipV="1">
              <a:off x="2200" y="3087"/>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71" name="Line 24"/>
            <p:cNvSpPr>
              <a:spLocks noChangeShapeType="1"/>
            </p:cNvSpPr>
            <p:nvPr/>
          </p:nvSpPr>
          <p:spPr bwMode="auto">
            <a:xfrm>
              <a:off x="1070" y="3113"/>
              <a:ext cx="11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72" name="Line 25"/>
            <p:cNvSpPr>
              <a:spLocks noChangeShapeType="1"/>
            </p:cNvSpPr>
            <p:nvPr/>
          </p:nvSpPr>
          <p:spPr bwMode="auto">
            <a:xfrm>
              <a:off x="1781" y="3113"/>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73" name="Line 26"/>
            <p:cNvSpPr>
              <a:spLocks noChangeShapeType="1"/>
            </p:cNvSpPr>
            <p:nvPr/>
          </p:nvSpPr>
          <p:spPr bwMode="auto">
            <a:xfrm>
              <a:off x="1697" y="3294"/>
              <a:ext cx="16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74" name="Text Box 27"/>
            <p:cNvSpPr txBox="1">
              <a:spLocks noChangeArrowheads="1"/>
            </p:cNvSpPr>
            <p:nvPr/>
          </p:nvSpPr>
          <p:spPr bwMode="auto">
            <a:xfrm>
              <a:off x="1076" y="1937"/>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D</a:t>
              </a:r>
              <a:r>
                <a:rPr kumimoji="0" lang="en-US" altLang="zh-CN" sz="2400" baseline="-25000">
                  <a:solidFill>
                    <a:srgbClr val="0033CC"/>
                  </a:solidFill>
                </a:rPr>
                <a:t>1</a:t>
              </a:r>
            </a:p>
          </p:txBody>
        </p:sp>
        <p:sp>
          <p:nvSpPr>
            <p:cNvPr id="118875" name="Text Box 28"/>
            <p:cNvSpPr txBox="1">
              <a:spLocks noChangeArrowheads="1"/>
            </p:cNvSpPr>
            <p:nvPr/>
          </p:nvSpPr>
          <p:spPr bwMode="auto">
            <a:xfrm>
              <a:off x="1823" y="1439"/>
              <a:ext cx="53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CC</a:t>
              </a:r>
            </a:p>
            <a:p>
              <a:pPr eaLnBrk="1" hangingPunct="1">
                <a:lnSpc>
                  <a:spcPct val="100000"/>
                </a:lnSpc>
                <a:spcBef>
                  <a:spcPct val="0"/>
                </a:spcBef>
                <a:buSzTx/>
                <a:buFontTx/>
                <a:buNone/>
              </a:pPr>
              <a:r>
                <a:rPr kumimoji="0" lang="en-US" altLang="zh-CN" sz="2000">
                  <a:solidFill>
                    <a:srgbClr val="0033CC"/>
                  </a:solidFill>
                </a:rPr>
                <a:t>+10V</a:t>
              </a:r>
            </a:p>
          </p:txBody>
        </p:sp>
        <p:sp>
          <p:nvSpPr>
            <p:cNvPr id="118876" name="Oval 29"/>
            <p:cNvSpPr>
              <a:spLocks noChangeArrowheads="1"/>
            </p:cNvSpPr>
            <p:nvPr/>
          </p:nvSpPr>
          <p:spPr bwMode="auto">
            <a:xfrm flipV="1">
              <a:off x="1758" y="2256"/>
              <a:ext cx="42" cy="45"/>
            </a:xfrm>
            <a:prstGeom prst="ellipse">
              <a:avLst/>
            </a:prstGeom>
            <a:solidFill>
              <a:schemeClr val="tx1"/>
            </a:solidFill>
            <a:ln w="28575">
              <a:solidFill>
                <a:schemeClr val="tx1"/>
              </a:solidFill>
              <a:round/>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77" name="Oval 30"/>
            <p:cNvSpPr>
              <a:spLocks noChangeArrowheads="1"/>
            </p:cNvSpPr>
            <p:nvPr/>
          </p:nvSpPr>
          <p:spPr bwMode="auto">
            <a:xfrm flipV="1">
              <a:off x="1760" y="3091"/>
              <a:ext cx="42" cy="45"/>
            </a:xfrm>
            <a:prstGeom prst="ellipse">
              <a:avLst/>
            </a:prstGeom>
            <a:solidFill>
              <a:schemeClr val="tx1"/>
            </a:solidFill>
            <a:ln w="28575">
              <a:solidFill>
                <a:schemeClr val="tx1"/>
              </a:solidFill>
              <a:round/>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cxnSp>
        <p:nvCxnSpPr>
          <p:cNvPr id="265247" name="AutoShape 31"/>
          <p:cNvCxnSpPr>
            <a:cxnSpLocks noChangeShapeType="1"/>
          </p:cNvCxnSpPr>
          <p:nvPr/>
        </p:nvCxnSpPr>
        <p:spPr bwMode="auto">
          <a:xfrm flipV="1">
            <a:off x="315913" y="3935413"/>
            <a:ext cx="730250" cy="431800"/>
          </a:xfrm>
          <a:prstGeom prst="bentConnector3">
            <a:avLst>
              <a:gd name="adj1" fmla="val 50000"/>
            </a:avLst>
          </a:prstGeom>
          <a:noFill/>
          <a:ln w="38100">
            <a:solidFill>
              <a:srgbClr val="0033CC"/>
            </a:solidFill>
            <a:miter lim="800000"/>
            <a:headEnd/>
            <a:tailEnd/>
          </a:ln>
          <a:extLst>
            <a:ext uri="{909E8E84-426E-40DD-AFC4-6F175D3DCCD1}">
              <a14:hiddenFill xmlns:a14="http://schemas.microsoft.com/office/drawing/2010/main">
                <a:noFill/>
              </a14:hiddenFill>
            </a:ext>
          </a:extLst>
        </p:spPr>
      </p:cxnSp>
      <p:sp>
        <p:nvSpPr>
          <p:cNvPr id="265248" name="Text Box 32"/>
          <p:cNvSpPr txBox="1">
            <a:spLocks noChangeArrowheads="1"/>
          </p:cNvSpPr>
          <p:nvPr/>
        </p:nvSpPr>
        <p:spPr bwMode="auto">
          <a:xfrm>
            <a:off x="635000" y="3460750"/>
            <a:ext cx="557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3V</a:t>
            </a:r>
          </a:p>
        </p:txBody>
      </p:sp>
      <p:sp>
        <p:nvSpPr>
          <p:cNvPr id="265249" name="Text Box 33"/>
          <p:cNvSpPr txBox="1">
            <a:spLocks noChangeArrowheads="1"/>
          </p:cNvSpPr>
          <p:nvPr/>
        </p:nvSpPr>
        <p:spPr bwMode="auto">
          <a:xfrm>
            <a:off x="231775" y="4356100"/>
            <a:ext cx="557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0V</a:t>
            </a:r>
          </a:p>
        </p:txBody>
      </p:sp>
      <p:sp>
        <p:nvSpPr>
          <p:cNvPr id="265250" name="Text Box 34"/>
          <p:cNvSpPr txBox="1">
            <a:spLocks noChangeArrowheads="1"/>
          </p:cNvSpPr>
          <p:nvPr/>
        </p:nvSpPr>
        <p:spPr bwMode="auto">
          <a:xfrm>
            <a:off x="1854200" y="5765800"/>
            <a:ext cx="122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符号</a:t>
            </a:r>
            <a:r>
              <a:rPr lang="en-US" altLang="zh-CN"/>
              <a:t>:</a:t>
            </a:r>
          </a:p>
        </p:txBody>
      </p:sp>
      <p:sp>
        <p:nvSpPr>
          <p:cNvPr id="265251" name="Text Box 35"/>
          <p:cNvSpPr txBox="1">
            <a:spLocks noChangeArrowheads="1"/>
          </p:cNvSpPr>
          <p:nvPr/>
        </p:nvSpPr>
        <p:spPr bwMode="auto">
          <a:xfrm>
            <a:off x="5524500" y="5853113"/>
            <a:ext cx="272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rPr>
              <a:t>与门</a:t>
            </a:r>
            <a:r>
              <a:rPr lang="zh-CN" altLang="en-US" sz="2400">
                <a:ea typeface="楷体_GB2312"/>
                <a:cs typeface="楷体_GB2312"/>
              </a:rPr>
              <a:t>（</a:t>
            </a:r>
            <a:r>
              <a:rPr lang="en-US" altLang="zh-CN" sz="2400">
                <a:ea typeface="楷体_GB2312"/>
                <a:cs typeface="楷体_GB2312"/>
              </a:rPr>
              <a:t>AND gate)</a:t>
            </a:r>
          </a:p>
        </p:txBody>
      </p:sp>
      <p:grpSp>
        <p:nvGrpSpPr>
          <p:cNvPr id="3" name="Group 36"/>
          <p:cNvGrpSpPr>
            <a:grpSpLocks/>
          </p:cNvGrpSpPr>
          <p:nvPr/>
        </p:nvGrpSpPr>
        <p:grpSpPr bwMode="auto">
          <a:xfrm>
            <a:off x="188913" y="3246438"/>
            <a:ext cx="1008062" cy="1774825"/>
            <a:chOff x="119" y="1948"/>
            <a:chExt cx="635" cy="1118"/>
          </a:xfrm>
        </p:grpSpPr>
        <p:sp>
          <p:nvSpPr>
            <p:cNvPr id="118850" name="Rectangle 37"/>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8851" name="Text Box 38"/>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0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0 V</a:t>
              </a:r>
            </a:p>
          </p:txBody>
        </p:sp>
      </p:grpSp>
      <p:sp>
        <p:nvSpPr>
          <p:cNvPr id="265255" name="AutoShape 39"/>
          <p:cNvSpPr>
            <a:spLocks noChangeArrowheads="1"/>
          </p:cNvSpPr>
          <p:nvPr/>
        </p:nvSpPr>
        <p:spPr bwMode="auto">
          <a:xfrm>
            <a:off x="309563" y="2613025"/>
            <a:ext cx="1760537" cy="525463"/>
          </a:xfrm>
          <a:prstGeom prst="wedgeRoundRectCallout">
            <a:avLst>
              <a:gd name="adj1" fmla="val 33227"/>
              <a:gd name="adj2" fmla="val 89579"/>
              <a:gd name="adj3" fmla="val 16667"/>
            </a:avLst>
          </a:prstGeom>
          <a:solidFill>
            <a:srgbClr val="FFFFCC"/>
          </a:solidFill>
          <a:ln w="9525">
            <a:solidFill>
              <a:srgbClr val="996600"/>
            </a:solidFill>
            <a:miter lim="800000"/>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lang="en-US" altLang="zh-CN" sz="2400" i="1">
                <a:solidFill>
                  <a:srgbClr val="FF0066"/>
                </a:solidFill>
              </a:rPr>
              <a:t>U</a:t>
            </a:r>
            <a:r>
              <a:rPr lang="en-US" altLang="zh-CN" sz="2400" baseline="-25000">
                <a:solidFill>
                  <a:srgbClr val="FF0066"/>
                </a:solidFill>
              </a:rPr>
              <a:t>D </a:t>
            </a:r>
            <a:r>
              <a:rPr lang="en-US" altLang="zh-CN" sz="2400">
                <a:solidFill>
                  <a:srgbClr val="FF0066"/>
                </a:solidFill>
              </a:rPr>
              <a:t>= 0.7 V</a:t>
            </a:r>
          </a:p>
        </p:txBody>
      </p:sp>
      <p:grpSp>
        <p:nvGrpSpPr>
          <p:cNvPr id="4" name="Group 40"/>
          <p:cNvGrpSpPr>
            <a:grpSpLocks/>
          </p:cNvGrpSpPr>
          <p:nvPr/>
        </p:nvGrpSpPr>
        <p:grpSpPr bwMode="auto">
          <a:xfrm>
            <a:off x="179388" y="3208338"/>
            <a:ext cx="1008062" cy="1774825"/>
            <a:chOff x="119" y="1948"/>
            <a:chExt cx="635" cy="1118"/>
          </a:xfrm>
        </p:grpSpPr>
        <p:sp>
          <p:nvSpPr>
            <p:cNvPr id="118848" name="Rectangle 41"/>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8849" name="Text Box 42"/>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0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3 V</a:t>
              </a:r>
            </a:p>
          </p:txBody>
        </p:sp>
      </p:grpSp>
      <p:grpSp>
        <p:nvGrpSpPr>
          <p:cNvPr id="5" name="Group 43"/>
          <p:cNvGrpSpPr>
            <a:grpSpLocks/>
          </p:cNvGrpSpPr>
          <p:nvPr/>
        </p:nvGrpSpPr>
        <p:grpSpPr bwMode="auto">
          <a:xfrm>
            <a:off x="179388" y="3203575"/>
            <a:ext cx="1008062" cy="1774825"/>
            <a:chOff x="119" y="1948"/>
            <a:chExt cx="635" cy="1118"/>
          </a:xfrm>
        </p:grpSpPr>
        <p:sp>
          <p:nvSpPr>
            <p:cNvPr id="118846" name="Rectangle 44"/>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8847" name="Text Box 45"/>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3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0 V</a:t>
              </a:r>
            </a:p>
          </p:txBody>
        </p:sp>
      </p:grpSp>
      <p:grpSp>
        <p:nvGrpSpPr>
          <p:cNvPr id="6" name="Group 46"/>
          <p:cNvGrpSpPr>
            <a:grpSpLocks/>
          </p:cNvGrpSpPr>
          <p:nvPr/>
        </p:nvGrpSpPr>
        <p:grpSpPr bwMode="auto">
          <a:xfrm>
            <a:off x="166688" y="3195638"/>
            <a:ext cx="1008062" cy="1774825"/>
            <a:chOff x="119" y="1948"/>
            <a:chExt cx="635" cy="1118"/>
          </a:xfrm>
        </p:grpSpPr>
        <p:sp>
          <p:nvSpPr>
            <p:cNvPr id="118844" name="Rectangle 47"/>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8845" name="Text Box 48"/>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3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3 V</a:t>
              </a:r>
            </a:p>
          </p:txBody>
        </p:sp>
      </p:grpSp>
      <p:sp>
        <p:nvSpPr>
          <p:cNvPr id="265265" name="Rectangle 49"/>
          <p:cNvSpPr>
            <a:spLocks noChangeArrowheads="1"/>
          </p:cNvSpPr>
          <p:nvPr/>
        </p:nvSpPr>
        <p:spPr bwMode="auto">
          <a:xfrm>
            <a:off x="241300" y="2470150"/>
            <a:ext cx="3541713" cy="3108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65266" name="Text Box 50"/>
          <p:cNvSpPr txBox="1">
            <a:spLocks noChangeArrowheads="1"/>
          </p:cNvSpPr>
          <p:nvPr/>
        </p:nvSpPr>
        <p:spPr bwMode="auto">
          <a:xfrm>
            <a:off x="1573213" y="2400300"/>
            <a:ext cx="1300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真值表</a:t>
            </a:r>
          </a:p>
        </p:txBody>
      </p:sp>
      <p:sp>
        <p:nvSpPr>
          <p:cNvPr id="265267" name="Text Box 51"/>
          <p:cNvSpPr txBox="1">
            <a:spLocks noChangeArrowheads="1"/>
          </p:cNvSpPr>
          <p:nvPr/>
        </p:nvSpPr>
        <p:spPr bwMode="auto">
          <a:xfrm>
            <a:off x="1258888" y="2963863"/>
            <a:ext cx="110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A     B</a:t>
            </a:r>
          </a:p>
        </p:txBody>
      </p:sp>
      <p:sp>
        <p:nvSpPr>
          <p:cNvPr id="265268" name="Text Box 52"/>
          <p:cNvSpPr txBox="1">
            <a:spLocks noChangeArrowheads="1"/>
          </p:cNvSpPr>
          <p:nvPr/>
        </p:nvSpPr>
        <p:spPr bwMode="auto">
          <a:xfrm>
            <a:off x="2706688" y="2963863"/>
            <a:ext cx="492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p>
        </p:txBody>
      </p:sp>
      <p:sp>
        <p:nvSpPr>
          <p:cNvPr id="265269" name="Text Box 53"/>
          <p:cNvSpPr txBox="1">
            <a:spLocks noChangeArrowheads="1"/>
          </p:cNvSpPr>
          <p:nvPr/>
        </p:nvSpPr>
        <p:spPr bwMode="auto">
          <a:xfrm>
            <a:off x="1362075" y="3444875"/>
            <a:ext cx="1066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SzTx/>
              <a:buFontTx/>
              <a:buNone/>
            </a:pPr>
            <a:r>
              <a:rPr lang="en-US" altLang="zh-CN">
                <a:solidFill>
                  <a:srgbClr val="0033CC"/>
                </a:solidFill>
                <a:ea typeface="楷体_GB2312"/>
                <a:cs typeface="楷体_GB2312"/>
              </a:rPr>
              <a:t>0     0</a:t>
            </a:r>
          </a:p>
          <a:p>
            <a:pPr eaLnBrk="1" hangingPunct="1">
              <a:lnSpc>
                <a:spcPct val="90000"/>
              </a:lnSpc>
              <a:spcBef>
                <a:spcPct val="0"/>
              </a:spcBef>
              <a:buSzTx/>
              <a:buFontTx/>
              <a:buNone/>
            </a:pPr>
            <a:r>
              <a:rPr lang="en-US" altLang="zh-CN">
                <a:solidFill>
                  <a:srgbClr val="0033CC"/>
                </a:solidFill>
                <a:ea typeface="楷体_GB2312"/>
                <a:cs typeface="楷体_GB2312"/>
              </a:rPr>
              <a:t>0     1</a:t>
            </a:r>
          </a:p>
          <a:p>
            <a:pPr eaLnBrk="1" hangingPunct="1">
              <a:lnSpc>
                <a:spcPct val="90000"/>
              </a:lnSpc>
              <a:spcBef>
                <a:spcPct val="0"/>
              </a:spcBef>
              <a:buSzTx/>
              <a:buFontTx/>
              <a:buNone/>
            </a:pPr>
            <a:r>
              <a:rPr lang="en-US" altLang="zh-CN">
                <a:solidFill>
                  <a:srgbClr val="0033CC"/>
                </a:solidFill>
                <a:ea typeface="楷体_GB2312"/>
                <a:cs typeface="楷体_GB2312"/>
              </a:rPr>
              <a:t>1     0</a:t>
            </a:r>
          </a:p>
          <a:p>
            <a:pPr eaLnBrk="1" hangingPunct="1">
              <a:lnSpc>
                <a:spcPct val="90000"/>
              </a:lnSpc>
              <a:spcBef>
                <a:spcPct val="0"/>
              </a:spcBef>
              <a:buSzTx/>
              <a:buFontTx/>
              <a:buNone/>
            </a:pPr>
            <a:r>
              <a:rPr lang="en-US" altLang="zh-CN">
                <a:solidFill>
                  <a:srgbClr val="0033CC"/>
                </a:solidFill>
                <a:ea typeface="楷体_GB2312"/>
                <a:cs typeface="楷体_GB2312"/>
              </a:rPr>
              <a:t>1     1</a:t>
            </a:r>
          </a:p>
        </p:txBody>
      </p:sp>
      <p:sp>
        <p:nvSpPr>
          <p:cNvPr id="265270" name="Text Box 54"/>
          <p:cNvSpPr txBox="1">
            <a:spLocks noChangeArrowheads="1"/>
          </p:cNvSpPr>
          <p:nvPr/>
        </p:nvSpPr>
        <p:spPr bwMode="auto">
          <a:xfrm>
            <a:off x="2706688" y="3436938"/>
            <a:ext cx="3619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SzTx/>
              <a:buFontTx/>
              <a:buNone/>
            </a:pPr>
            <a:r>
              <a:rPr lang="en-US" altLang="zh-CN">
                <a:solidFill>
                  <a:srgbClr val="0033CC"/>
                </a:solidFill>
                <a:ea typeface="楷体_GB2312"/>
                <a:cs typeface="楷体_GB2312"/>
              </a:rPr>
              <a:t>0</a:t>
            </a:r>
          </a:p>
          <a:p>
            <a:pPr eaLnBrk="1" hangingPunct="1">
              <a:lnSpc>
                <a:spcPct val="90000"/>
              </a:lnSpc>
              <a:spcBef>
                <a:spcPct val="0"/>
              </a:spcBef>
              <a:buSzTx/>
              <a:buFontTx/>
              <a:buNone/>
            </a:pPr>
            <a:r>
              <a:rPr lang="en-US" altLang="zh-CN">
                <a:solidFill>
                  <a:srgbClr val="0033CC"/>
                </a:solidFill>
                <a:ea typeface="楷体_GB2312"/>
                <a:cs typeface="楷体_GB2312"/>
              </a:rPr>
              <a:t>0</a:t>
            </a:r>
          </a:p>
          <a:p>
            <a:pPr eaLnBrk="1" hangingPunct="1">
              <a:lnSpc>
                <a:spcPct val="90000"/>
              </a:lnSpc>
              <a:spcBef>
                <a:spcPct val="0"/>
              </a:spcBef>
              <a:buSzTx/>
              <a:buFontTx/>
              <a:buNone/>
            </a:pPr>
            <a:r>
              <a:rPr lang="en-US" altLang="zh-CN">
                <a:solidFill>
                  <a:srgbClr val="0033CC"/>
                </a:solidFill>
                <a:ea typeface="楷体_GB2312"/>
                <a:cs typeface="楷体_GB2312"/>
              </a:rPr>
              <a:t>0</a:t>
            </a:r>
          </a:p>
          <a:p>
            <a:pPr eaLnBrk="1" hangingPunct="1">
              <a:lnSpc>
                <a:spcPct val="90000"/>
              </a:lnSpc>
              <a:spcBef>
                <a:spcPct val="0"/>
              </a:spcBef>
              <a:buSzTx/>
              <a:buFontTx/>
              <a:buNone/>
            </a:pPr>
            <a:r>
              <a:rPr lang="en-US" altLang="zh-CN">
                <a:solidFill>
                  <a:srgbClr val="0033CC"/>
                </a:solidFill>
                <a:ea typeface="楷体_GB2312"/>
                <a:cs typeface="楷体_GB2312"/>
              </a:rPr>
              <a:t>1</a:t>
            </a:r>
          </a:p>
        </p:txBody>
      </p:sp>
      <p:grpSp>
        <p:nvGrpSpPr>
          <p:cNvPr id="7" name="Group 55"/>
          <p:cNvGrpSpPr>
            <a:grpSpLocks/>
          </p:cNvGrpSpPr>
          <p:nvPr/>
        </p:nvGrpSpPr>
        <p:grpSpPr bwMode="auto">
          <a:xfrm>
            <a:off x="1082675" y="2963863"/>
            <a:ext cx="2165350" cy="2057400"/>
            <a:chOff x="1233" y="864"/>
            <a:chExt cx="1364" cy="1296"/>
          </a:xfrm>
        </p:grpSpPr>
        <p:sp>
          <p:nvSpPr>
            <p:cNvPr id="118838" name="Line 56"/>
            <p:cNvSpPr>
              <a:spLocks noChangeShapeType="1"/>
            </p:cNvSpPr>
            <p:nvPr/>
          </p:nvSpPr>
          <p:spPr bwMode="auto">
            <a:xfrm>
              <a:off x="1248" y="1152"/>
              <a:ext cx="1344"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9" name="Line 57"/>
            <p:cNvSpPr>
              <a:spLocks noChangeShapeType="1"/>
            </p:cNvSpPr>
            <p:nvPr/>
          </p:nvSpPr>
          <p:spPr bwMode="auto">
            <a:xfrm>
              <a:off x="2112" y="864"/>
              <a:ext cx="0" cy="129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0" name="Rectangle 58"/>
            <p:cNvSpPr>
              <a:spLocks noChangeArrowheads="1"/>
            </p:cNvSpPr>
            <p:nvPr/>
          </p:nvSpPr>
          <p:spPr bwMode="auto">
            <a:xfrm>
              <a:off x="1248" y="864"/>
              <a:ext cx="1344" cy="1296"/>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a:solidFill>
                  <a:srgbClr val="0033CC"/>
                </a:solidFill>
              </a:endParaRPr>
            </a:p>
          </p:txBody>
        </p:sp>
        <p:sp>
          <p:nvSpPr>
            <p:cNvPr id="118841" name="Line 59"/>
            <p:cNvSpPr>
              <a:spLocks noChangeShapeType="1"/>
            </p:cNvSpPr>
            <p:nvPr/>
          </p:nvSpPr>
          <p:spPr bwMode="auto">
            <a:xfrm>
              <a:off x="1233" y="1426"/>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2" name="Line 60"/>
            <p:cNvSpPr>
              <a:spLocks noChangeShapeType="1"/>
            </p:cNvSpPr>
            <p:nvPr/>
          </p:nvSpPr>
          <p:spPr bwMode="auto">
            <a:xfrm>
              <a:off x="1253" y="1666"/>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43" name="Line 61"/>
            <p:cNvSpPr>
              <a:spLocks noChangeShapeType="1"/>
            </p:cNvSpPr>
            <p:nvPr/>
          </p:nvSpPr>
          <p:spPr bwMode="auto">
            <a:xfrm>
              <a:off x="1248" y="1914"/>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5278" name="Text Box 62"/>
          <p:cNvSpPr txBox="1">
            <a:spLocks noChangeArrowheads="1"/>
          </p:cNvSpPr>
          <p:nvPr/>
        </p:nvSpPr>
        <p:spPr bwMode="auto">
          <a:xfrm>
            <a:off x="1501775" y="5060950"/>
            <a:ext cx="203676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 = AB</a:t>
            </a:r>
          </a:p>
        </p:txBody>
      </p:sp>
      <p:sp>
        <p:nvSpPr>
          <p:cNvPr id="265279" name="Text Box 63"/>
          <p:cNvSpPr txBox="1">
            <a:spLocks noChangeArrowheads="1"/>
          </p:cNvSpPr>
          <p:nvPr/>
        </p:nvSpPr>
        <p:spPr bwMode="auto">
          <a:xfrm>
            <a:off x="5334000" y="2132013"/>
            <a:ext cx="2698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电压关系表</a:t>
            </a:r>
          </a:p>
        </p:txBody>
      </p:sp>
      <p:sp>
        <p:nvSpPr>
          <p:cNvPr id="265280" name="Text Box 64"/>
          <p:cNvSpPr txBox="1">
            <a:spLocks noChangeArrowheads="1"/>
          </p:cNvSpPr>
          <p:nvPr/>
        </p:nvSpPr>
        <p:spPr bwMode="auto">
          <a:xfrm>
            <a:off x="3956050" y="27146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A</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sp>
        <p:nvSpPr>
          <p:cNvPr id="265281" name="Text Box 65"/>
          <p:cNvSpPr txBox="1">
            <a:spLocks noChangeArrowheads="1"/>
          </p:cNvSpPr>
          <p:nvPr/>
        </p:nvSpPr>
        <p:spPr bwMode="auto">
          <a:xfrm>
            <a:off x="4859338" y="2700338"/>
            <a:ext cx="862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B</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sp>
        <p:nvSpPr>
          <p:cNvPr id="265282" name="Text Box 66"/>
          <p:cNvSpPr txBox="1">
            <a:spLocks noChangeArrowheads="1"/>
          </p:cNvSpPr>
          <p:nvPr/>
        </p:nvSpPr>
        <p:spPr bwMode="auto">
          <a:xfrm>
            <a:off x="7743825" y="2722563"/>
            <a:ext cx="1171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Y</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sp>
        <p:nvSpPr>
          <p:cNvPr id="265283" name="Text Box 67"/>
          <p:cNvSpPr txBox="1">
            <a:spLocks noChangeArrowheads="1"/>
          </p:cNvSpPr>
          <p:nvPr/>
        </p:nvSpPr>
        <p:spPr bwMode="auto">
          <a:xfrm>
            <a:off x="6064250" y="2740025"/>
            <a:ext cx="147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D</a:t>
            </a:r>
            <a:r>
              <a:rPr lang="en-US" altLang="zh-CN" baseline="-25000">
                <a:solidFill>
                  <a:srgbClr val="FF0066"/>
                </a:solidFill>
                <a:ea typeface="楷体_GB2312"/>
                <a:cs typeface="楷体_GB2312"/>
              </a:rPr>
              <a:t>1</a:t>
            </a:r>
            <a:r>
              <a:rPr lang="en-US" altLang="zh-CN">
                <a:solidFill>
                  <a:srgbClr val="FF0066"/>
                </a:solidFill>
                <a:ea typeface="楷体_GB2312"/>
                <a:cs typeface="楷体_GB2312"/>
              </a:rPr>
              <a:t>      D</a:t>
            </a:r>
            <a:r>
              <a:rPr lang="en-US" altLang="zh-CN" baseline="-25000">
                <a:solidFill>
                  <a:srgbClr val="FF0066"/>
                </a:solidFill>
                <a:ea typeface="楷体_GB2312"/>
                <a:cs typeface="楷体_GB2312"/>
              </a:rPr>
              <a:t>2</a:t>
            </a:r>
          </a:p>
        </p:txBody>
      </p:sp>
      <p:sp>
        <p:nvSpPr>
          <p:cNvPr id="265284" name="Text Box 68"/>
          <p:cNvSpPr txBox="1">
            <a:spLocks noChangeArrowheads="1"/>
          </p:cNvSpPr>
          <p:nvPr/>
        </p:nvSpPr>
        <p:spPr bwMode="auto">
          <a:xfrm>
            <a:off x="4165600" y="32829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0        0</a:t>
            </a:r>
          </a:p>
        </p:txBody>
      </p:sp>
      <p:sp>
        <p:nvSpPr>
          <p:cNvPr id="265285" name="Text Box 69"/>
          <p:cNvSpPr txBox="1">
            <a:spLocks noChangeArrowheads="1"/>
          </p:cNvSpPr>
          <p:nvPr/>
        </p:nvSpPr>
        <p:spPr bwMode="auto">
          <a:xfrm>
            <a:off x="4165600" y="37401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0        3</a:t>
            </a:r>
          </a:p>
        </p:txBody>
      </p:sp>
      <p:sp>
        <p:nvSpPr>
          <p:cNvPr id="265286" name="Text Box 70"/>
          <p:cNvSpPr txBox="1">
            <a:spLocks noChangeArrowheads="1"/>
          </p:cNvSpPr>
          <p:nvPr/>
        </p:nvSpPr>
        <p:spPr bwMode="auto">
          <a:xfrm>
            <a:off x="4165600" y="42354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3        0</a:t>
            </a:r>
          </a:p>
        </p:txBody>
      </p:sp>
      <p:sp>
        <p:nvSpPr>
          <p:cNvPr id="265287" name="Text Box 71"/>
          <p:cNvSpPr txBox="1">
            <a:spLocks noChangeArrowheads="1"/>
          </p:cNvSpPr>
          <p:nvPr/>
        </p:nvSpPr>
        <p:spPr bwMode="auto">
          <a:xfrm>
            <a:off x="4165600" y="47085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3        3</a:t>
            </a:r>
          </a:p>
        </p:txBody>
      </p:sp>
      <p:sp>
        <p:nvSpPr>
          <p:cNvPr id="265288" name="Text Box 72"/>
          <p:cNvSpPr txBox="1">
            <a:spLocks noChangeArrowheads="1"/>
          </p:cNvSpPr>
          <p:nvPr/>
        </p:nvSpPr>
        <p:spPr bwMode="auto">
          <a:xfrm>
            <a:off x="5832475" y="32559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89" name="Text Box 73"/>
          <p:cNvSpPr txBox="1">
            <a:spLocks noChangeArrowheads="1"/>
          </p:cNvSpPr>
          <p:nvPr/>
        </p:nvSpPr>
        <p:spPr bwMode="auto">
          <a:xfrm>
            <a:off x="6746875" y="32559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90" name="Text Box 74"/>
          <p:cNvSpPr txBox="1">
            <a:spLocks noChangeArrowheads="1"/>
          </p:cNvSpPr>
          <p:nvPr/>
        </p:nvSpPr>
        <p:spPr bwMode="auto">
          <a:xfrm>
            <a:off x="7931150" y="3255963"/>
            <a:ext cx="95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0.7</a:t>
            </a:r>
          </a:p>
        </p:txBody>
      </p:sp>
      <p:sp>
        <p:nvSpPr>
          <p:cNvPr id="265291" name="Text Box 75"/>
          <p:cNvSpPr txBox="1">
            <a:spLocks noChangeArrowheads="1"/>
          </p:cNvSpPr>
          <p:nvPr/>
        </p:nvSpPr>
        <p:spPr bwMode="auto">
          <a:xfrm>
            <a:off x="5832475" y="37131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92" name="Text Box 76"/>
          <p:cNvSpPr txBox="1">
            <a:spLocks noChangeArrowheads="1"/>
          </p:cNvSpPr>
          <p:nvPr/>
        </p:nvSpPr>
        <p:spPr bwMode="auto">
          <a:xfrm>
            <a:off x="6746875" y="37131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截止</a:t>
            </a:r>
          </a:p>
        </p:txBody>
      </p:sp>
      <p:sp>
        <p:nvSpPr>
          <p:cNvPr id="265293" name="Text Box 77"/>
          <p:cNvSpPr txBox="1">
            <a:spLocks noChangeArrowheads="1"/>
          </p:cNvSpPr>
          <p:nvPr/>
        </p:nvSpPr>
        <p:spPr bwMode="auto">
          <a:xfrm>
            <a:off x="7931150" y="3713163"/>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0.7</a:t>
            </a:r>
          </a:p>
        </p:txBody>
      </p:sp>
      <p:sp>
        <p:nvSpPr>
          <p:cNvPr id="265294" name="Text Box 78"/>
          <p:cNvSpPr txBox="1">
            <a:spLocks noChangeArrowheads="1"/>
          </p:cNvSpPr>
          <p:nvPr/>
        </p:nvSpPr>
        <p:spPr bwMode="auto">
          <a:xfrm>
            <a:off x="5832475" y="42084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截止</a:t>
            </a:r>
          </a:p>
        </p:txBody>
      </p:sp>
      <p:sp>
        <p:nvSpPr>
          <p:cNvPr id="265295" name="Text Box 79"/>
          <p:cNvSpPr txBox="1">
            <a:spLocks noChangeArrowheads="1"/>
          </p:cNvSpPr>
          <p:nvPr/>
        </p:nvSpPr>
        <p:spPr bwMode="auto">
          <a:xfrm>
            <a:off x="6746875" y="42084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96" name="Text Box 80"/>
          <p:cNvSpPr txBox="1">
            <a:spLocks noChangeArrowheads="1"/>
          </p:cNvSpPr>
          <p:nvPr/>
        </p:nvSpPr>
        <p:spPr bwMode="auto">
          <a:xfrm>
            <a:off x="7931150" y="4208463"/>
            <a:ext cx="879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0.7</a:t>
            </a:r>
          </a:p>
        </p:txBody>
      </p:sp>
      <p:sp>
        <p:nvSpPr>
          <p:cNvPr id="265297" name="Text Box 81"/>
          <p:cNvSpPr txBox="1">
            <a:spLocks noChangeArrowheads="1"/>
          </p:cNvSpPr>
          <p:nvPr/>
        </p:nvSpPr>
        <p:spPr bwMode="auto">
          <a:xfrm>
            <a:off x="5832475" y="46815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98" name="Text Box 82"/>
          <p:cNvSpPr txBox="1">
            <a:spLocks noChangeArrowheads="1"/>
          </p:cNvSpPr>
          <p:nvPr/>
        </p:nvSpPr>
        <p:spPr bwMode="auto">
          <a:xfrm>
            <a:off x="6746875" y="46815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5299" name="Text Box 83"/>
          <p:cNvSpPr txBox="1">
            <a:spLocks noChangeArrowheads="1"/>
          </p:cNvSpPr>
          <p:nvPr/>
        </p:nvSpPr>
        <p:spPr bwMode="auto">
          <a:xfrm>
            <a:off x="7931150" y="4681538"/>
            <a:ext cx="866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3.7</a:t>
            </a:r>
          </a:p>
        </p:txBody>
      </p:sp>
      <p:grpSp>
        <p:nvGrpSpPr>
          <p:cNvPr id="8" name="Group 84"/>
          <p:cNvGrpSpPr>
            <a:grpSpLocks/>
          </p:cNvGrpSpPr>
          <p:nvPr/>
        </p:nvGrpSpPr>
        <p:grpSpPr bwMode="auto">
          <a:xfrm>
            <a:off x="3846513" y="2682875"/>
            <a:ext cx="4835525" cy="2517775"/>
            <a:chOff x="2567" y="1559"/>
            <a:chExt cx="3046" cy="1586"/>
          </a:xfrm>
        </p:grpSpPr>
        <p:sp>
          <p:nvSpPr>
            <p:cNvPr id="118831" name="Line 85"/>
            <p:cNvSpPr>
              <a:spLocks noChangeShapeType="1"/>
            </p:cNvSpPr>
            <p:nvPr/>
          </p:nvSpPr>
          <p:spPr bwMode="auto">
            <a:xfrm>
              <a:off x="2573" y="1926"/>
              <a:ext cx="3023"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Line 86"/>
            <p:cNvSpPr>
              <a:spLocks noChangeShapeType="1"/>
            </p:cNvSpPr>
            <p:nvPr/>
          </p:nvSpPr>
          <p:spPr bwMode="auto">
            <a:xfrm>
              <a:off x="3765" y="1561"/>
              <a:ext cx="0" cy="15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3" name="Line 87"/>
            <p:cNvSpPr>
              <a:spLocks noChangeShapeType="1"/>
            </p:cNvSpPr>
            <p:nvPr/>
          </p:nvSpPr>
          <p:spPr bwMode="auto">
            <a:xfrm>
              <a:off x="5020" y="1561"/>
              <a:ext cx="0" cy="15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4" name="Rectangle 88"/>
            <p:cNvSpPr>
              <a:spLocks noChangeArrowheads="1"/>
            </p:cNvSpPr>
            <p:nvPr/>
          </p:nvSpPr>
          <p:spPr bwMode="auto">
            <a:xfrm>
              <a:off x="2567" y="1559"/>
              <a:ext cx="3041" cy="1575"/>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8835" name="Line 89"/>
            <p:cNvSpPr>
              <a:spLocks noChangeShapeType="1"/>
            </p:cNvSpPr>
            <p:nvPr/>
          </p:nvSpPr>
          <p:spPr bwMode="auto">
            <a:xfrm>
              <a:off x="2576" y="2217"/>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6" name="Line 90"/>
            <p:cNvSpPr>
              <a:spLocks noChangeShapeType="1"/>
            </p:cNvSpPr>
            <p:nvPr/>
          </p:nvSpPr>
          <p:spPr bwMode="auto">
            <a:xfrm>
              <a:off x="2579" y="2507"/>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7" name="Line 91"/>
            <p:cNvSpPr>
              <a:spLocks noChangeShapeType="1"/>
            </p:cNvSpPr>
            <p:nvPr/>
          </p:nvSpPr>
          <p:spPr bwMode="auto">
            <a:xfrm>
              <a:off x="2590" y="2858"/>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65308" name="Object 92"/>
          <p:cNvGraphicFramePr>
            <a:graphicFrameLocks noChangeAspect="1"/>
          </p:cNvGraphicFramePr>
          <p:nvPr/>
        </p:nvGraphicFramePr>
        <p:xfrm>
          <a:off x="3203575" y="5627688"/>
          <a:ext cx="2089150" cy="969962"/>
        </p:xfrm>
        <a:graphic>
          <a:graphicData uri="http://schemas.openxmlformats.org/presentationml/2006/ole">
            <mc:AlternateContent xmlns:mc="http://schemas.openxmlformats.org/markup-compatibility/2006">
              <mc:Choice xmlns:v="urn:schemas-microsoft-com:vml" Requires="v">
                <p:oleObj spid="_x0000_s118878" name="Visio" r:id="rId4" imgW="910742" imgH="424499" progId="Visio.Drawing.11">
                  <p:embed/>
                </p:oleObj>
              </mc:Choice>
              <mc:Fallback>
                <p:oleObj name="Visio" r:id="rId4" imgW="910742" imgH="424499" progId="Visio.Drawing.11">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5627688"/>
                        <a:ext cx="2089150"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30" name="AutoShape 93">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3" presetClass="entr" presetSubtype="10" fill="hold" grpId="0" nodeType="afterEffect">
                                  <p:stCondLst>
                                    <p:cond delay="1000"/>
                                  </p:stCondLst>
                                  <p:childTnLst>
                                    <p:set>
                                      <p:cBhvr>
                                        <p:cTn id="13" dur="1" fill="hold">
                                          <p:stCondLst>
                                            <p:cond delay="0"/>
                                          </p:stCondLst>
                                        </p:cTn>
                                        <p:tgtEl>
                                          <p:spTgt spid="265255"/>
                                        </p:tgtEl>
                                        <p:attrNameLst>
                                          <p:attrName>style.visibility</p:attrName>
                                        </p:attrNameLst>
                                      </p:cBhvr>
                                      <p:to>
                                        <p:strVal val="visible"/>
                                      </p:to>
                                    </p:set>
                                    <p:animEffect transition="in" filter="blinds(horizontal)">
                                      <p:cBhvr>
                                        <p:cTn id="14" dur="500"/>
                                        <p:tgtEl>
                                          <p:spTgt spid="2652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65247"/>
                                        </p:tgtEl>
                                        <p:attrNameLst>
                                          <p:attrName>style.visibility</p:attrName>
                                        </p:attrNameLst>
                                      </p:cBhvr>
                                      <p:to>
                                        <p:strVal val="visible"/>
                                      </p:to>
                                    </p:set>
                                    <p:animEffect transition="in" filter="wipe(left)">
                                      <p:cBhvr>
                                        <p:cTn id="19" dur="500"/>
                                        <p:tgtEl>
                                          <p:spTgt spid="265247"/>
                                        </p:tgtEl>
                                      </p:cBhvr>
                                    </p:animEffect>
                                  </p:childTnLst>
                                </p:cTn>
                              </p:par>
                            </p:childTnLst>
                          </p:cTn>
                        </p:par>
                        <p:par>
                          <p:cTn id="20" fill="hold" nodeType="afterGroup">
                            <p:stCondLst>
                              <p:cond delay="500"/>
                            </p:stCondLst>
                            <p:childTnLst>
                              <p:par>
                                <p:cTn id="21" presetID="22" presetClass="entr" presetSubtype="8" fill="hold" grpId="0" nodeType="afterEffect">
                                  <p:stCondLst>
                                    <p:cond delay="1000"/>
                                  </p:stCondLst>
                                  <p:childTnLst>
                                    <p:set>
                                      <p:cBhvr>
                                        <p:cTn id="22" dur="1" fill="hold">
                                          <p:stCondLst>
                                            <p:cond delay="0"/>
                                          </p:stCondLst>
                                        </p:cTn>
                                        <p:tgtEl>
                                          <p:spTgt spid="265249"/>
                                        </p:tgtEl>
                                        <p:attrNameLst>
                                          <p:attrName>style.visibility</p:attrName>
                                        </p:attrNameLst>
                                      </p:cBhvr>
                                      <p:to>
                                        <p:strVal val="visible"/>
                                      </p:to>
                                    </p:set>
                                    <p:animEffect transition="in" filter="wipe(left)">
                                      <p:cBhvr>
                                        <p:cTn id="23" dur="500"/>
                                        <p:tgtEl>
                                          <p:spTgt spid="265249"/>
                                        </p:tgtEl>
                                      </p:cBhvr>
                                    </p:animEffect>
                                  </p:childTnLst>
                                </p:cTn>
                              </p:par>
                            </p:childTnLst>
                          </p:cTn>
                        </p:par>
                        <p:par>
                          <p:cTn id="24" fill="hold" nodeType="afterGroup">
                            <p:stCondLst>
                              <p:cond delay="2000"/>
                            </p:stCondLst>
                            <p:childTnLst>
                              <p:par>
                                <p:cTn id="25" presetID="22" presetClass="entr" presetSubtype="8" fill="hold" grpId="0" nodeType="afterEffect">
                                  <p:stCondLst>
                                    <p:cond delay="1000"/>
                                  </p:stCondLst>
                                  <p:childTnLst>
                                    <p:set>
                                      <p:cBhvr>
                                        <p:cTn id="26" dur="1" fill="hold">
                                          <p:stCondLst>
                                            <p:cond delay="0"/>
                                          </p:stCondLst>
                                        </p:cTn>
                                        <p:tgtEl>
                                          <p:spTgt spid="265248"/>
                                        </p:tgtEl>
                                        <p:attrNameLst>
                                          <p:attrName>style.visibility</p:attrName>
                                        </p:attrNameLst>
                                      </p:cBhvr>
                                      <p:to>
                                        <p:strVal val="visible"/>
                                      </p:to>
                                    </p:set>
                                    <p:animEffect transition="in" filter="wipe(left)">
                                      <p:cBhvr>
                                        <p:cTn id="27" dur="500"/>
                                        <p:tgtEl>
                                          <p:spTgt spid="2652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79"/>
                                        </p:tgtEl>
                                        <p:attrNameLst>
                                          <p:attrName>style.visibility</p:attrName>
                                        </p:attrNameLst>
                                      </p:cBhvr>
                                      <p:to>
                                        <p:strVal val="visible"/>
                                      </p:to>
                                    </p:set>
                                    <p:animEffect transition="in" filter="wipe(left)">
                                      <p:cBhvr>
                                        <p:cTn id="32" dur="500"/>
                                        <p:tgtEl>
                                          <p:spTgt spid="265279"/>
                                        </p:tgtEl>
                                      </p:cBhvr>
                                    </p:animEffect>
                                  </p:childTnLst>
                                </p:cTn>
                              </p:par>
                            </p:childTnLst>
                          </p:cTn>
                        </p:par>
                        <p:par>
                          <p:cTn id="33" fill="hold" nodeType="afterGroup">
                            <p:stCondLst>
                              <p:cond delay="500"/>
                            </p:stCondLst>
                            <p:childTnLst>
                              <p:par>
                                <p:cTn id="34" presetID="17" presetClass="entr" presetSubtype="1" fill="hold" nodeType="after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ppt_h/2"/>
                                          </p:val>
                                        </p:tav>
                                        <p:tav tm="100000">
                                          <p:val>
                                            <p:strVal val="#ppt_y"/>
                                          </p:val>
                                        </p:tav>
                                      </p:tavLst>
                                    </p:anim>
                                    <p:anim calcmode="lin" valueType="num">
                                      <p:cBhvr>
                                        <p:cTn id="38" dur="500" fill="hold"/>
                                        <p:tgtEl>
                                          <p:spTgt spid="8"/>
                                        </p:tgtEl>
                                        <p:attrNameLst>
                                          <p:attrName>ppt_w</p:attrName>
                                        </p:attrNameLst>
                                      </p:cBhvr>
                                      <p:tavLst>
                                        <p:tav tm="0">
                                          <p:val>
                                            <p:strVal val="#ppt_w"/>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22" presetClass="entr" presetSubtype="8" fill="hold" grpId="0" nodeType="afterEffect">
                                  <p:stCondLst>
                                    <p:cond delay="1000"/>
                                  </p:stCondLst>
                                  <p:childTnLst>
                                    <p:set>
                                      <p:cBhvr>
                                        <p:cTn id="42" dur="1" fill="hold">
                                          <p:stCondLst>
                                            <p:cond delay="0"/>
                                          </p:stCondLst>
                                        </p:cTn>
                                        <p:tgtEl>
                                          <p:spTgt spid="265280">
                                            <p:txEl>
                                              <p:pRg st="0" end="0"/>
                                            </p:txEl>
                                          </p:spTgt>
                                        </p:tgtEl>
                                        <p:attrNameLst>
                                          <p:attrName>style.visibility</p:attrName>
                                        </p:attrNameLst>
                                      </p:cBhvr>
                                      <p:to>
                                        <p:strVal val="visible"/>
                                      </p:to>
                                    </p:set>
                                    <p:animEffect transition="in" filter="wipe(left)">
                                      <p:cBhvr>
                                        <p:cTn id="43" dur="500"/>
                                        <p:tgtEl>
                                          <p:spTgt spid="265280">
                                            <p:txEl>
                                              <p:pRg st="0" end="0"/>
                                            </p:txEl>
                                          </p:spTgt>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65281">
                                            <p:txEl>
                                              <p:pRg st="0" end="0"/>
                                            </p:txEl>
                                          </p:spTgt>
                                        </p:tgtEl>
                                        <p:attrNameLst>
                                          <p:attrName>style.visibility</p:attrName>
                                        </p:attrNameLst>
                                      </p:cBhvr>
                                      <p:to>
                                        <p:strVal val="visible"/>
                                      </p:to>
                                    </p:set>
                                    <p:animEffect transition="in" filter="wipe(left)">
                                      <p:cBhvr>
                                        <p:cTn id="47" dur="500"/>
                                        <p:tgtEl>
                                          <p:spTgt spid="265281">
                                            <p:txEl>
                                              <p:pRg st="0" end="0"/>
                                            </p:txEl>
                                          </p:spTgt>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65283">
                                            <p:txEl>
                                              <p:pRg st="0" end="0"/>
                                            </p:txEl>
                                          </p:spTgt>
                                        </p:tgtEl>
                                        <p:attrNameLst>
                                          <p:attrName>style.visibility</p:attrName>
                                        </p:attrNameLst>
                                      </p:cBhvr>
                                      <p:to>
                                        <p:strVal val="visible"/>
                                      </p:to>
                                    </p:set>
                                    <p:animEffect transition="in" filter="wipe(left)">
                                      <p:cBhvr>
                                        <p:cTn id="51" dur="500"/>
                                        <p:tgtEl>
                                          <p:spTgt spid="265283">
                                            <p:txEl>
                                              <p:pRg st="0" end="0"/>
                                            </p:txEl>
                                          </p:spTgt>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65282">
                                            <p:txEl>
                                              <p:pRg st="0" end="0"/>
                                            </p:txEl>
                                          </p:spTgt>
                                        </p:tgtEl>
                                        <p:attrNameLst>
                                          <p:attrName>style.visibility</p:attrName>
                                        </p:attrNameLst>
                                      </p:cBhvr>
                                      <p:to>
                                        <p:strVal val="visible"/>
                                      </p:to>
                                    </p:set>
                                    <p:animEffect transition="in" filter="wipe(left)">
                                      <p:cBhvr>
                                        <p:cTn id="55" dur="500"/>
                                        <p:tgtEl>
                                          <p:spTgt spid="265282">
                                            <p:txEl>
                                              <p:pRg st="0" end="0"/>
                                            </p:txEl>
                                          </p:spTgt>
                                        </p:tgtEl>
                                      </p:cBhvr>
                                    </p:animEffect>
                                  </p:childTnLst>
                                </p:cTn>
                              </p:par>
                            </p:childTnLst>
                          </p:cTn>
                        </p:par>
                        <p:par>
                          <p:cTn id="56" fill="hold" nodeType="afterGroup">
                            <p:stCondLst>
                              <p:cond delay="5000"/>
                            </p:stCondLst>
                            <p:childTnLst>
                              <p:par>
                                <p:cTn id="57" presetID="22" presetClass="entr" presetSubtype="8" fill="hold" grpId="0" nodeType="afterEffect">
                                  <p:stCondLst>
                                    <p:cond delay="1000"/>
                                  </p:stCondLst>
                                  <p:childTnLst>
                                    <p:set>
                                      <p:cBhvr>
                                        <p:cTn id="58" dur="1" fill="hold">
                                          <p:stCondLst>
                                            <p:cond delay="0"/>
                                          </p:stCondLst>
                                        </p:cTn>
                                        <p:tgtEl>
                                          <p:spTgt spid="265284">
                                            <p:txEl>
                                              <p:pRg st="0" end="0"/>
                                            </p:txEl>
                                          </p:spTgt>
                                        </p:tgtEl>
                                        <p:attrNameLst>
                                          <p:attrName>style.visibility</p:attrName>
                                        </p:attrNameLst>
                                      </p:cBhvr>
                                      <p:to>
                                        <p:strVal val="visible"/>
                                      </p:to>
                                    </p:set>
                                    <p:animEffect transition="in" filter="wipe(left)">
                                      <p:cBhvr>
                                        <p:cTn id="59" dur="500"/>
                                        <p:tgtEl>
                                          <p:spTgt spid="265284">
                                            <p:txEl>
                                              <p:pRg st="0" end="0"/>
                                            </p:txEl>
                                          </p:spTgt>
                                        </p:tgtEl>
                                      </p:cBhvr>
                                    </p:animEffect>
                                  </p:childTnLst>
                                </p:cTn>
                              </p:par>
                            </p:childTnLst>
                          </p:cTn>
                        </p:par>
                        <p:par>
                          <p:cTn id="60" fill="hold" nodeType="afterGroup">
                            <p:stCondLst>
                              <p:cond delay="6500"/>
                            </p:stCondLst>
                            <p:childTnLst>
                              <p:par>
                                <p:cTn id="61" presetID="22" presetClass="entr" presetSubtype="1" fill="hold" nodeType="afterEffect">
                                  <p:stCondLst>
                                    <p:cond delay="1000"/>
                                  </p:stCondLst>
                                  <p:childTnLst>
                                    <p:set>
                                      <p:cBhvr>
                                        <p:cTn id="62" dur="1" fill="hold">
                                          <p:stCondLst>
                                            <p:cond delay="0"/>
                                          </p:stCondLst>
                                        </p:cTn>
                                        <p:tgtEl>
                                          <p:spTgt spid="3"/>
                                        </p:tgtEl>
                                        <p:attrNameLst>
                                          <p:attrName>style.visibility</p:attrName>
                                        </p:attrNameLst>
                                      </p:cBhvr>
                                      <p:to>
                                        <p:strVal val="visible"/>
                                      </p:to>
                                    </p:set>
                                    <p:animEffect transition="in" filter="wipe(up)">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65288">
                                            <p:txEl>
                                              <p:pRg st="0" end="0"/>
                                            </p:txEl>
                                          </p:spTgt>
                                        </p:tgtEl>
                                        <p:attrNameLst>
                                          <p:attrName>style.visibility</p:attrName>
                                        </p:attrNameLst>
                                      </p:cBhvr>
                                      <p:to>
                                        <p:strVal val="visible"/>
                                      </p:to>
                                    </p:set>
                                    <p:animEffect transition="in" filter="wipe(left)">
                                      <p:cBhvr>
                                        <p:cTn id="68" dur="500"/>
                                        <p:tgtEl>
                                          <p:spTgt spid="265288">
                                            <p:txEl>
                                              <p:pRg st="0" end="0"/>
                                            </p:txEl>
                                          </p:spTgt>
                                        </p:tgtEl>
                                      </p:cBhvr>
                                    </p:animEffect>
                                  </p:childTnLst>
                                </p:cTn>
                              </p:par>
                            </p:childTnLst>
                          </p:cTn>
                        </p:par>
                        <p:par>
                          <p:cTn id="69" fill="hold" nodeType="afterGroup">
                            <p:stCondLst>
                              <p:cond delay="500"/>
                            </p:stCondLst>
                            <p:childTnLst>
                              <p:par>
                                <p:cTn id="70" presetID="22" presetClass="entr" presetSubtype="8" fill="hold" grpId="0" nodeType="afterEffect">
                                  <p:stCondLst>
                                    <p:cond delay="1000"/>
                                  </p:stCondLst>
                                  <p:childTnLst>
                                    <p:set>
                                      <p:cBhvr>
                                        <p:cTn id="71" dur="1" fill="hold">
                                          <p:stCondLst>
                                            <p:cond delay="0"/>
                                          </p:stCondLst>
                                        </p:cTn>
                                        <p:tgtEl>
                                          <p:spTgt spid="265289">
                                            <p:txEl>
                                              <p:pRg st="0" end="0"/>
                                            </p:txEl>
                                          </p:spTgt>
                                        </p:tgtEl>
                                        <p:attrNameLst>
                                          <p:attrName>style.visibility</p:attrName>
                                        </p:attrNameLst>
                                      </p:cBhvr>
                                      <p:to>
                                        <p:strVal val="visible"/>
                                      </p:to>
                                    </p:set>
                                    <p:animEffect transition="in" filter="wipe(left)">
                                      <p:cBhvr>
                                        <p:cTn id="72" dur="500"/>
                                        <p:tgtEl>
                                          <p:spTgt spid="265289">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65290">
                                            <p:txEl>
                                              <p:pRg st="0" end="0"/>
                                            </p:txEl>
                                          </p:spTgt>
                                        </p:tgtEl>
                                        <p:attrNameLst>
                                          <p:attrName>style.visibility</p:attrName>
                                        </p:attrNameLst>
                                      </p:cBhvr>
                                      <p:to>
                                        <p:strVal val="visible"/>
                                      </p:to>
                                    </p:set>
                                    <p:animEffect transition="in" filter="dissolve">
                                      <p:cBhvr>
                                        <p:cTn id="77" dur="500"/>
                                        <p:tgtEl>
                                          <p:spTgt spid="265290">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5285">
                                            <p:txEl>
                                              <p:pRg st="0" end="0"/>
                                            </p:txEl>
                                          </p:spTgt>
                                        </p:tgtEl>
                                        <p:attrNameLst>
                                          <p:attrName>style.visibility</p:attrName>
                                        </p:attrNameLst>
                                      </p:cBhvr>
                                      <p:to>
                                        <p:strVal val="visible"/>
                                      </p:to>
                                    </p:set>
                                    <p:animEffect transition="in" filter="wipe(left)">
                                      <p:cBhvr>
                                        <p:cTn id="82" dur="500"/>
                                        <p:tgtEl>
                                          <p:spTgt spid="265285">
                                            <p:txEl>
                                              <p:pRg st="0" end="0"/>
                                            </p:txEl>
                                          </p:spTgt>
                                        </p:tgtEl>
                                      </p:cBhvr>
                                    </p:animEffect>
                                  </p:childTnLst>
                                </p:cTn>
                              </p:par>
                            </p:childTnLst>
                          </p:cTn>
                        </p:par>
                        <p:par>
                          <p:cTn id="83" fill="hold" nodeType="afterGroup">
                            <p:stCondLst>
                              <p:cond delay="500"/>
                            </p:stCondLst>
                            <p:childTnLst>
                              <p:par>
                                <p:cTn id="84" presetID="22" presetClass="entr" presetSubtype="1" fill="hold" nodeType="afterEffect">
                                  <p:stCondLst>
                                    <p:cond delay="1000"/>
                                  </p:stCondLst>
                                  <p:childTnLst>
                                    <p:set>
                                      <p:cBhvr>
                                        <p:cTn id="85" dur="1" fill="hold">
                                          <p:stCondLst>
                                            <p:cond delay="0"/>
                                          </p:stCondLst>
                                        </p:cTn>
                                        <p:tgtEl>
                                          <p:spTgt spid="4"/>
                                        </p:tgtEl>
                                        <p:attrNameLst>
                                          <p:attrName>style.visibility</p:attrName>
                                        </p:attrNameLst>
                                      </p:cBhvr>
                                      <p:to>
                                        <p:strVal val="visible"/>
                                      </p:to>
                                    </p:set>
                                    <p:animEffect transition="in" filter="wipe(up)">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65291">
                                            <p:txEl>
                                              <p:pRg st="0" end="0"/>
                                            </p:txEl>
                                          </p:spTgt>
                                        </p:tgtEl>
                                        <p:attrNameLst>
                                          <p:attrName>style.visibility</p:attrName>
                                        </p:attrNameLst>
                                      </p:cBhvr>
                                      <p:to>
                                        <p:strVal val="visible"/>
                                      </p:to>
                                    </p:set>
                                    <p:animEffect transition="in" filter="wipe(left)">
                                      <p:cBhvr>
                                        <p:cTn id="91" dur="500"/>
                                        <p:tgtEl>
                                          <p:spTgt spid="265291">
                                            <p:txEl>
                                              <p:pRg st="0" end="0"/>
                                            </p:txEl>
                                          </p:spTgt>
                                        </p:tgtEl>
                                      </p:cBhvr>
                                    </p:animEffect>
                                  </p:childTnLst>
                                </p:cTn>
                              </p:par>
                            </p:childTnLst>
                          </p:cTn>
                        </p:par>
                        <p:par>
                          <p:cTn id="92" fill="hold" nodeType="afterGroup">
                            <p:stCondLst>
                              <p:cond delay="500"/>
                            </p:stCondLst>
                            <p:childTnLst>
                              <p:par>
                                <p:cTn id="93" presetID="22" presetClass="entr" presetSubtype="8" fill="hold" grpId="0" nodeType="afterEffect">
                                  <p:stCondLst>
                                    <p:cond delay="1000"/>
                                  </p:stCondLst>
                                  <p:childTnLst>
                                    <p:set>
                                      <p:cBhvr>
                                        <p:cTn id="94" dur="1" fill="hold">
                                          <p:stCondLst>
                                            <p:cond delay="0"/>
                                          </p:stCondLst>
                                        </p:cTn>
                                        <p:tgtEl>
                                          <p:spTgt spid="265292">
                                            <p:txEl>
                                              <p:pRg st="0" end="0"/>
                                            </p:txEl>
                                          </p:spTgt>
                                        </p:tgtEl>
                                        <p:attrNameLst>
                                          <p:attrName>style.visibility</p:attrName>
                                        </p:attrNameLst>
                                      </p:cBhvr>
                                      <p:to>
                                        <p:strVal val="visible"/>
                                      </p:to>
                                    </p:set>
                                    <p:animEffect transition="in" filter="wipe(left)">
                                      <p:cBhvr>
                                        <p:cTn id="95" dur="500"/>
                                        <p:tgtEl>
                                          <p:spTgt spid="265292">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65293">
                                            <p:txEl>
                                              <p:pRg st="0" end="0"/>
                                            </p:txEl>
                                          </p:spTgt>
                                        </p:tgtEl>
                                        <p:attrNameLst>
                                          <p:attrName>style.visibility</p:attrName>
                                        </p:attrNameLst>
                                      </p:cBhvr>
                                      <p:to>
                                        <p:strVal val="visible"/>
                                      </p:to>
                                    </p:set>
                                    <p:animEffect transition="in" filter="dissolve">
                                      <p:cBhvr>
                                        <p:cTn id="100" dur="500"/>
                                        <p:tgtEl>
                                          <p:spTgt spid="265293">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65286">
                                            <p:txEl>
                                              <p:pRg st="0" end="0"/>
                                            </p:txEl>
                                          </p:spTgt>
                                        </p:tgtEl>
                                        <p:attrNameLst>
                                          <p:attrName>style.visibility</p:attrName>
                                        </p:attrNameLst>
                                      </p:cBhvr>
                                      <p:to>
                                        <p:strVal val="visible"/>
                                      </p:to>
                                    </p:set>
                                    <p:animEffect transition="in" filter="wipe(left)">
                                      <p:cBhvr>
                                        <p:cTn id="105" dur="500"/>
                                        <p:tgtEl>
                                          <p:spTgt spid="265286">
                                            <p:txEl>
                                              <p:pRg st="0" end="0"/>
                                            </p:txEl>
                                          </p:spTgt>
                                        </p:tgtEl>
                                      </p:cBhvr>
                                    </p:animEffect>
                                  </p:childTnLst>
                                </p:cTn>
                              </p:par>
                            </p:childTnLst>
                          </p:cTn>
                        </p:par>
                        <p:par>
                          <p:cTn id="106" fill="hold" nodeType="afterGroup">
                            <p:stCondLst>
                              <p:cond delay="500"/>
                            </p:stCondLst>
                            <p:childTnLst>
                              <p:par>
                                <p:cTn id="107" presetID="22" presetClass="entr" presetSubtype="1" fill="hold" nodeType="afterEffect">
                                  <p:stCondLst>
                                    <p:cond delay="1000"/>
                                  </p:stCondLst>
                                  <p:childTnLst>
                                    <p:set>
                                      <p:cBhvr>
                                        <p:cTn id="108" dur="1" fill="hold">
                                          <p:stCondLst>
                                            <p:cond delay="0"/>
                                          </p:stCondLst>
                                        </p:cTn>
                                        <p:tgtEl>
                                          <p:spTgt spid="5"/>
                                        </p:tgtEl>
                                        <p:attrNameLst>
                                          <p:attrName>style.visibility</p:attrName>
                                        </p:attrNameLst>
                                      </p:cBhvr>
                                      <p:to>
                                        <p:strVal val="visible"/>
                                      </p:to>
                                    </p:set>
                                    <p:animEffect transition="in" filter="wipe(up)">
                                      <p:cBhvr>
                                        <p:cTn id="109" dur="500"/>
                                        <p:tgtEl>
                                          <p:spTgt spid="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5294">
                                            <p:txEl>
                                              <p:pRg st="0" end="0"/>
                                            </p:txEl>
                                          </p:spTgt>
                                        </p:tgtEl>
                                        <p:attrNameLst>
                                          <p:attrName>style.visibility</p:attrName>
                                        </p:attrNameLst>
                                      </p:cBhvr>
                                      <p:to>
                                        <p:strVal val="visible"/>
                                      </p:to>
                                    </p:set>
                                    <p:animEffect transition="in" filter="wipe(left)">
                                      <p:cBhvr>
                                        <p:cTn id="114" dur="500"/>
                                        <p:tgtEl>
                                          <p:spTgt spid="265294">
                                            <p:txEl>
                                              <p:pRg st="0" end="0"/>
                                            </p:txEl>
                                          </p:spTgt>
                                        </p:tgtEl>
                                      </p:cBhvr>
                                    </p:animEffect>
                                  </p:childTnLst>
                                </p:cTn>
                              </p:par>
                            </p:childTnLst>
                          </p:cTn>
                        </p:par>
                        <p:par>
                          <p:cTn id="115" fill="hold" nodeType="afterGroup">
                            <p:stCondLst>
                              <p:cond delay="500"/>
                            </p:stCondLst>
                            <p:childTnLst>
                              <p:par>
                                <p:cTn id="116" presetID="22" presetClass="entr" presetSubtype="8" fill="hold" grpId="0" nodeType="afterEffect">
                                  <p:stCondLst>
                                    <p:cond delay="1000"/>
                                  </p:stCondLst>
                                  <p:childTnLst>
                                    <p:set>
                                      <p:cBhvr>
                                        <p:cTn id="117" dur="1" fill="hold">
                                          <p:stCondLst>
                                            <p:cond delay="0"/>
                                          </p:stCondLst>
                                        </p:cTn>
                                        <p:tgtEl>
                                          <p:spTgt spid="265295">
                                            <p:txEl>
                                              <p:pRg st="0" end="0"/>
                                            </p:txEl>
                                          </p:spTgt>
                                        </p:tgtEl>
                                        <p:attrNameLst>
                                          <p:attrName>style.visibility</p:attrName>
                                        </p:attrNameLst>
                                      </p:cBhvr>
                                      <p:to>
                                        <p:strVal val="visible"/>
                                      </p:to>
                                    </p:set>
                                    <p:animEffect transition="in" filter="wipe(left)">
                                      <p:cBhvr>
                                        <p:cTn id="118" dur="500"/>
                                        <p:tgtEl>
                                          <p:spTgt spid="265295">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65296">
                                            <p:txEl>
                                              <p:pRg st="0" end="0"/>
                                            </p:txEl>
                                          </p:spTgt>
                                        </p:tgtEl>
                                        <p:attrNameLst>
                                          <p:attrName>style.visibility</p:attrName>
                                        </p:attrNameLst>
                                      </p:cBhvr>
                                      <p:to>
                                        <p:strVal val="visible"/>
                                      </p:to>
                                    </p:set>
                                    <p:animEffect transition="in" filter="dissolve">
                                      <p:cBhvr>
                                        <p:cTn id="123" dur="500"/>
                                        <p:tgtEl>
                                          <p:spTgt spid="265296">
                                            <p:txEl>
                                              <p:pRg st="0" end="0"/>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65287">
                                            <p:txEl>
                                              <p:pRg st="0" end="0"/>
                                            </p:txEl>
                                          </p:spTgt>
                                        </p:tgtEl>
                                        <p:attrNameLst>
                                          <p:attrName>style.visibility</p:attrName>
                                        </p:attrNameLst>
                                      </p:cBhvr>
                                      <p:to>
                                        <p:strVal val="visible"/>
                                      </p:to>
                                    </p:set>
                                    <p:animEffect transition="in" filter="wipe(left)">
                                      <p:cBhvr>
                                        <p:cTn id="128" dur="500"/>
                                        <p:tgtEl>
                                          <p:spTgt spid="265287">
                                            <p:txEl>
                                              <p:pRg st="0" end="0"/>
                                            </p:txEl>
                                          </p:spTgt>
                                        </p:tgtEl>
                                      </p:cBhvr>
                                    </p:animEffect>
                                  </p:childTnLst>
                                </p:cTn>
                              </p:par>
                            </p:childTnLst>
                          </p:cTn>
                        </p:par>
                        <p:par>
                          <p:cTn id="129" fill="hold" nodeType="afterGroup">
                            <p:stCondLst>
                              <p:cond delay="500"/>
                            </p:stCondLst>
                            <p:childTnLst>
                              <p:par>
                                <p:cTn id="130" presetID="22" presetClass="entr" presetSubtype="1" fill="hold" nodeType="afterEffect">
                                  <p:stCondLst>
                                    <p:cond delay="1000"/>
                                  </p:stCondLst>
                                  <p:childTnLst>
                                    <p:set>
                                      <p:cBhvr>
                                        <p:cTn id="131" dur="1" fill="hold">
                                          <p:stCondLst>
                                            <p:cond delay="0"/>
                                          </p:stCondLst>
                                        </p:cTn>
                                        <p:tgtEl>
                                          <p:spTgt spid="6"/>
                                        </p:tgtEl>
                                        <p:attrNameLst>
                                          <p:attrName>style.visibility</p:attrName>
                                        </p:attrNameLst>
                                      </p:cBhvr>
                                      <p:to>
                                        <p:strVal val="visible"/>
                                      </p:to>
                                    </p:set>
                                    <p:animEffect transition="in" filter="wipe(up)">
                                      <p:cBhvr>
                                        <p:cTn id="132" dur="500"/>
                                        <p:tgtEl>
                                          <p:spTgt spid="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65297">
                                            <p:txEl>
                                              <p:pRg st="0" end="0"/>
                                            </p:txEl>
                                          </p:spTgt>
                                        </p:tgtEl>
                                        <p:attrNameLst>
                                          <p:attrName>style.visibility</p:attrName>
                                        </p:attrNameLst>
                                      </p:cBhvr>
                                      <p:to>
                                        <p:strVal val="visible"/>
                                      </p:to>
                                    </p:set>
                                    <p:animEffect transition="in" filter="wipe(left)">
                                      <p:cBhvr>
                                        <p:cTn id="137" dur="500"/>
                                        <p:tgtEl>
                                          <p:spTgt spid="265297">
                                            <p:txEl>
                                              <p:pRg st="0" end="0"/>
                                            </p:txEl>
                                          </p:spTgt>
                                        </p:tgtEl>
                                      </p:cBhvr>
                                    </p:animEffect>
                                  </p:childTnLst>
                                </p:cTn>
                              </p:par>
                            </p:childTnLst>
                          </p:cTn>
                        </p:par>
                        <p:par>
                          <p:cTn id="138" fill="hold" nodeType="afterGroup">
                            <p:stCondLst>
                              <p:cond delay="500"/>
                            </p:stCondLst>
                            <p:childTnLst>
                              <p:par>
                                <p:cTn id="139" presetID="22" presetClass="entr" presetSubtype="8" fill="hold" grpId="0" nodeType="afterEffect">
                                  <p:stCondLst>
                                    <p:cond delay="1000"/>
                                  </p:stCondLst>
                                  <p:childTnLst>
                                    <p:set>
                                      <p:cBhvr>
                                        <p:cTn id="140" dur="1" fill="hold">
                                          <p:stCondLst>
                                            <p:cond delay="0"/>
                                          </p:stCondLst>
                                        </p:cTn>
                                        <p:tgtEl>
                                          <p:spTgt spid="265298">
                                            <p:txEl>
                                              <p:pRg st="0" end="0"/>
                                            </p:txEl>
                                          </p:spTgt>
                                        </p:tgtEl>
                                        <p:attrNameLst>
                                          <p:attrName>style.visibility</p:attrName>
                                        </p:attrNameLst>
                                      </p:cBhvr>
                                      <p:to>
                                        <p:strVal val="visible"/>
                                      </p:to>
                                    </p:set>
                                    <p:animEffect transition="in" filter="wipe(left)">
                                      <p:cBhvr>
                                        <p:cTn id="141" dur="500"/>
                                        <p:tgtEl>
                                          <p:spTgt spid="265298">
                                            <p:txEl>
                                              <p:pRg st="0" end="0"/>
                                            </p:txEl>
                                          </p:spTgt>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265299">
                                            <p:txEl>
                                              <p:pRg st="0" end="0"/>
                                            </p:txEl>
                                          </p:spTgt>
                                        </p:tgtEl>
                                        <p:attrNameLst>
                                          <p:attrName>style.visibility</p:attrName>
                                        </p:attrNameLst>
                                      </p:cBhvr>
                                      <p:to>
                                        <p:strVal val="visible"/>
                                      </p:to>
                                    </p:set>
                                    <p:animEffect transition="in" filter="dissolve">
                                      <p:cBhvr>
                                        <p:cTn id="146" dur="500"/>
                                        <p:tgtEl>
                                          <p:spTgt spid="265299">
                                            <p:txEl>
                                              <p:pRg st="0" end="0"/>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65265"/>
                                        </p:tgtEl>
                                        <p:attrNameLst>
                                          <p:attrName>style.visibility</p:attrName>
                                        </p:attrNameLst>
                                      </p:cBhvr>
                                      <p:to>
                                        <p:strVal val="visible"/>
                                      </p:to>
                                    </p:set>
                                    <p:animEffect transition="in" filter="wipe(left)">
                                      <p:cBhvr>
                                        <p:cTn id="151" dur="500"/>
                                        <p:tgtEl>
                                          <p:spTgt spid="265265"/>
                                        </p:tgtEl>
                                      </p:cBhvr>
                                    </p:animEffect>
                                  </p:childTnLst>
                                </p:cTn>
                              </p:par>
                            </p:childTnLst>
                          </p:cTn>
                        </p:par>
                        <p:par>
                          <p:cTn id="152" fill="hold" nodeType="afterGroup">
                            <p:stCondLst>
                              <p:cond delay="500"/>
                            </p:stCondLst>
                            <p:childTnLst>
                              <p:par>
                                <p:cTn id="153" presetID="22" presetClass="entr" presetSubtype="8" fill="hold" grpId="0" nodeType="afterEffect">
                                  <p:stCondLst>
                                    <p:cond delay="1000"/>
                                  </p:stCondLst>
                                  <p:childTnLst>
                                    <p:set>
                                      <p:cBhvr>
                                        <p:cTn id="154" dur="1" fill="hold">
                                          <p:stCondLst>
                                            <p:cond delay="0"/>
                                          </p:stCondLst>
                                        </p:cTn>
                                        <p:tgtEl>
                                          <p:spTgt spid="265266"/>
                                        </p:tgtEl>
                                        <p:attrNameLst>
                                          <p:attrName>style.visibility</p:attrName>
                                        </p:attrNameLst>
                                      </p:cBhvr>
                                      <p:to>
                                        <p:strVal val="visible"/>
                                      </p:to>
                                    </p:set>
                                    <p:animEffect transition="in" filter="wipe(left)">
                                      <p:cBhvr>
                                        <p:cTn id="155" dur="500"/>
                                        <p:tgtEl>
                                          <p:spTgt spid="265266"/>
                                        </p:tgtEl>
                                      </p:cBhvr>
                                    </p:animEffect>
                                  </p:childTnLst>
                                </p:cTn>
                              </p:par>
                            </p:childTnLst>
                          </p:cTn>
                        </p:par>
                        <p:par>
                          <p:cTn id="156" fill="hold" nodeType="afterGroup">
                            <p:stCondLst>
                              <p:cond delay="2000"/>
                            </p:stCondLst>
                            <p:childTnLst>
                              <p:par>
                                <p:cTn id="157" presetID="17" presetClass="entr" presetSubtype="1" fill="hold" nodeType="afterEffect">
                                  <p:stCondLst>
                                    <p:cond delay="1000"/>
                                  </p:stCondLst>
                                  <p:childTnLst>
                                    <p:set>
                                      <p:cBhvr>
                                        <p:cTn id="158" dur="1" fill="hold">
                                          <p:stCondLst>
                                            <p:cond delay="0"/>
                                          </p:stCondLst>
                                        </p:cTn>
                                        <p:tgtEl>
                                          <p:spTgt spid="7"/>
                                        </p:tgtEl>
                                        <p:attrNameLst>
                                          <p:attrName>style.visibility</p:attrName>
                                        </p:attrNameLst>
                                      </p:cBhvr>
                                      <p:to>
                                        <p:strVal val="visible"/>
                                      </p:to>
                                    </p:set>
                                    <p:anim calcmode="lin" valueType="num">
                                      <p:cBhvr>
                                        <p:cTn id="159" dur="500" fill="hold"/>
                                        <p:tgtEl>
                                          <p:spTgt spid="7"/>
                                        </p:tgtEl>
                                        <p:attrNameLst>
                                          <p:attrName>ppt_x</p:attrName>
                                        </p:attrNameLst>
                                      </p:cBhvr>
                                      <p:tavLst>
                                        <p:tav tm="0">
                                          <p:val>
                                            <p:strVal val="#ppt_x"/>
                                          </p:val>
                                        </p:tav>
                                        <p:tav tm="100000">
                                          <p:val>
                                            <p:strVal val="#ppt_x"/>
                                          </p:val>
                                        </p:tav>
                                      </p:tavLst>
                                    </p:anim>
                                    <p:anim calcmode="lin" valueType="num">
                                      <p:cBhvr>
                                        <p:cTn id="160" dur="500" fill="hold"/>
                                        <p:tgtEl>
                                          <p:spTgt spid="7"/>
                                        </p:tgtEl>
                                        <p:attrNameLst>
                                          <p:attrName>ppt_y</p:attrName>
                                        </p:attrNameLst>
                                      </p:cBhvr>
                                      <p:tavLst>
                                        <p:tav tm="0">
                                          <p:val>
                                            <p:strVal val="#ppt_y-#ppt_h/2"/>
                                          </p:val>
                                        </p:tav>
                                        <p:tav tm="100000">
                                          <p:val>
                                            <p:strVal val="#ppt_y"/>
                                          </p:val>
                                        </p:tav>
                                      </p:tavLst>
                                    </p:anim>
                                    <p:anim calcmode="lin" valueType="num">
                                      <p:cBhvr>
                                        <p:cTn id="161" dur="500" fill="hold"/>
                                        <p:tgtEl>
                                          <p:spTgt spid="7"/>
                                        </p:tgtEl>
                                        <p:attrNameLst>
                                          <p:attrName>ppt_w</p:attrName>
                                        </p:attrNameLst>
                                      </p:cBhvr>
                                      <p:tavLst>
                                        <p:tav tm="0">
                                          <p:val>
                                            <p:strVal val="#ppt_w"/>
                                          </p:val>
                                        </p:tav>
                                        <p:tav tm="100000">
                                          <p:val>
                                            <p:strVal val="#ppt_w"/>
                                          </p:val>
                                        </p:tav>
                                      </p:tavLst>
                                    </p:anim>
                                    <p:anim calcmode="lin" valueType="num">
                                      <p:cBhvr>
                                        <p:cTn id="162" dur="500" fill="hold"/>
                                        <p:tgtEl>
                                          <p:spTgt spid="7"/>
                                        </p:tgtEl>
                                        <p:attrNameLst>
                                          <p:attrName>ppt_h</p:attrName>
                                        </p:attrNameLst>
                                      </p:cBhvr>
                                      <p:tavLst>
                                        <p:tav tm="0">
                                          <p:val>
                                            <p:fltVal val="0"/>
                                          </p:val>
                                        </p:tav>
                                        <p:tav tm="100000">
                                          <p:val>
                                            <p:strVal val="#ppt_h"/>
                                          </p:val>
                                        </p:tav>
                                      </p:tavLst>
                                    </p:anim>
                                  </p:childTnLst>
                                </p:cTn>
                              </p:par>
                            </p:childTnLst>
                          </p:cTn>
                        </p:par>
                        <p:par>
                          <p:cTn id="163" fill="hold" nodeType="afterGroup">
                            <p:stCondLst>
                              <p:cond delay="3500"/>
                            </p:stCondLst>
                            <p:childTnLst>
                              <p:par>
                                <p:cTn id="164" presetID="22" presetClass="entr" presetSubtype="8" fill="hold" grpId="0" nodeType="afterEffect">
                                  <p:stCondLst>
                                    <p:cond delay="1000"/>
                                  </p:stCondLst>
                                  <p:childTnLst>
                                    <p:set>
                                      <p:cBhvr>
                                        <p:cTn id="165" dur="1" fill="hold">
                                          <p:stCondLst>
                                            <p:cond delay="0"/>
                                          </p:stCondLst>
                                        </p:cTn>
                                        <p:tgtEl>
                                          <p:spTgt spid="265267">
                                            <p:txEl>
                                              <p:pRg st="0" end="0"/>
                                            </p:txEl>
                                          </p:spTgt>
                                        </p:tgtEl>
                                        <p:attrNameLst>
                                          <p:attrName>style.visibility</p:attrName>
                                        </p:attrNameLst>
                                      </p:cBhvr>
                                      <p:to>
                                        <p:strVal val="visible"/>
                                      </p:to>
                                    </p:set>
                                    <p:animEffect transition="in" filter="wipe(left)">
                                      <p:cBhvr>
                                        <p:cTn id="166" dur="500"/>
                                        <p:tgtEl>
                                          <p:spTgt spid="265267">
                                            <p:txEl>
                                              <p:pRg st="0" end="0"/>
                                            </p:txEl>
                                          </p:spTgt>
                                        </p:tgtEl>
                                      </p:cBhvr>
                                    </p:animEffect>
                                  </p:childTnLst>
                                </p:cTn>
                              </p:par>
                            </p:childTnLst>
                          </p:cTn>
                        </p:par>
                        <p:par>
                          <p:cTn id="167" fill="hold" nodeType="afterGroup">
                            <p:stCondLst>
                              <p:cond delay="5000"/>
                            </p:stCondLst>
                            <p:childTnLst>
                              <p:par>
                                <p:cTn id="168" presetID="22" presetClass="entr" presetSubtype="8" fill="hold" grpId="0" nodeType="afterEffect">
                                  <p:stCondLst>
                                    <p:cond delay="1000"/>
                                  </p:stCondLst>
                                  <p:childTnLst>
                                    <p:set>
                                      <p:cBhvr>
                                        <p:cTn id="169" dur="1" fill="hold">
                                          <p:stCondLst>
                                            <p:cond delay="0"/>
                                          </p:stCondLst>
                                        </p:cTn>
                                        <p:tgtEl>
                                          <p:spTgt spid="265268">
                                            <p:txEl>
                                              <p:pRg st="0" end="0"/>
                                            </p:txEl>
                                          </p:spTgt>
                                        </p:tgtEl>
                                        <p:attrNameLst>
                                          <p:attrName>style.visibility</p:attrName>
                                        </p:attrNameLst>
                                      </p:cBhvr>
                                      <p:to>
                                        <p:strVal val="visible"/>
                                      </p:to>
                                    </p:set>
                                    <p:animEffect transition="in" filter="wipe(left)">
                                      <p:cBhvr>
                                        <p:cTn id="170" dur="500"/>
                                        <p:tgtEl>
                                          <p:spTgt spid="265268">
                                            <p:txEl>
                                              <p:pRg st="0" end="0"/>
                                            </p:txEl>
                                          </p:spTgt>
                                        </p:tgtEl>
                                      </p:cBhvr>
                                    </p:animEffect>
                                  </p:childTnLst>
                                </p:cTn>
                              </p:par>
                            </p:childTnLst>
                          </p:cTn>
                        </p:par>
                        <p:par>
                          <p:cTn id="171" fill="hold" nodeType="afterGroup">
                            <p:stCondLst>
                              <p:cond delay="6500"/>
                            </p:stCondLst>
                            <p:childTnLst>
                              <p:par>
                                <p:cTn id="172" presetID="22" presetClass="entr" presetSubtype="1" fill="hold" grpId="0" nodeType="afterEffect">
                                  <p:stCondLst>
                                    <p:cond delay="1000"/>
                                  </p:stCondLst>
                                  <p:childTnLst>
                                    <p:set>
                                      <p:cBhvr>
                                        <p:cTn id="173" dur="1" fill="hold">
                                          <p:stCondLst>
                                            <p:cond delay="0"/>
                                          </p:stCondLst>
                                        </p:cTn>
                                        <p:tgtEl>
                                          <p:spTgt spid="265269"/>
                                        </p:tgtEl>
                                        <p:attrNameLst>
                                          <p:attrName>style.visibility</p:attrName>
                                        </p:attrNameLst>
                                      </p:cBhvr>
                                      <p:to>
                                        <p:strVal val="visible"/>
                                      </p:to>
                                    </p:set>
                                    <p:animEffect transition="in" filter="wipe(up)">
                                      <p:cBhvr>
                                        <p:cTn id="174" dur="500"/>
                                        <p:tgtEl>
                                          <p:spTgt spid="265269"/>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265270"/>
                                        </p:tgtEl>
                                        <p:attrNameLst>
                                          <p:attrName>style.visibility</p:attrName>
                                        </p:attrNameLst>
                                      </p:cBhvr>
                                      <p:to>
                                        <p:strVal val="visible"/>
                                      </p:to>
                                    </p:set>
                                    <p:animEffect transition="in" filter="wipe(up)">
                                      <p:cBhvr>
                                        <p:cTn id="179" dur="500"/>
                                        <p:tgtEl>
                                          <p:spTgt spid="265270"/>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65278"/>
                                        </p:tgtEl>
                                        <p:attrNameLst>
                                          <p:attrName>style.visibility</p:attrName>
                                        </p:attrNameLst>
                                      </p:cBhvr>
                                      <p:to>
                                        <p:strVal val="visible"/>
                                      </p:to>
                                    </p:set>
                                    <p:animEffect transition="in" filter="wipe(left)">
                                      <p:cBhvr>
                                        <p:cTn id="184" dur="500"/>
                                        <p:tgtEl>
                                          <p:spTgt spid="265278"/>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265250"/>
                                        </p:tgtEl>
                                        <p:attrNameLst>
                                          <p:attrName>style.visibility</p:attrName>
                                        </p:attrNameLst>
                                      </p:cBhvr>
                                      <p:to>
                                        <p:strVal val="visible"/>
                                      </p:to>
                                    </p:set>
                                    <p:animEffect transition="in" filter="wipe(left)">
                                      <p:cBhvr>
                                        <p:cTn id="189" dur="500"/>
                                        <p:tgtEl>
                                          <p:spTgt spid="265250"/>
                                        </p:tgtEl>
                                      </p:cBhvr>
                                    </p:animEffect>
                                  </p:childTnLst>
                                </p:cTn>
                              </p:par>
                            </p:childTnLst>
                          </p:cTn>
                        </p:par>
                        <p:par>
                          <p:cTn id="190" fill="hold" nodeType="afterGroup">
                            <p:stCondLst>
                              <p:cond delay="500"/>
                            </p:stCondLst>
                            <p:childTnLst>
                              <p:par>
                                <p:cTn id="191" presetID="22" presetClass="entr" presetSubtype="8" fill="hold" nodeType="afterEffect">
                                  <p:stCondLst>
                                    <p:cond delay="0"/>
                                  </p:stCondLst>
                                  <p:childTnLst>
                                    <p:set>
                                      <p:cBhvr>
                                        <p:cTn id="192" dur="1" fill="hold">
                                          <p:stCondLst>
                                            <p:cond delay="0"/>
                                          </p:stCondLst>
                                        </p:cTn>
                                        <p:tgtEl>
                                          <p:spTgt spid="265308"/>
                                        </p:tgtEl>
                                        <p:attrNameLst>
                                          <p:attrName>style.visibility</p:attrName>
                                        </p:attrNameLst>
                                      </p:cBhvr>
                                      <p:to>
                                        <p:strVal val="visible"/>
                                      </p:to>
                                    </p:set>
                                    <p:animEffect transition="in" filter="wipe(left)">
                                      <p:cBhvr>
                                        <p:cTn id="193" dur="1000"/>
                                        <p:tgtEl>
                                          <p:spTgt spid="265308"/>
                                        </p:tgtEl>
                                      </p:cBhvr>
                                    </p:animEffect>
                                  </p:childTnLst>
                                </p:cTn>
                              </p:par>
                            </p:childTnLst>
                          </p:cTn>
                        </p:par>
                        <p:par>
                          <p:cTn id="194" fill="hold" nodeType="afterGroup">
                            <p:stCondLst>
                              <p:cond delay="1500"/>
                            </p:stCondLst>
                            <p:childTnLst>
                              <p:par>
                                <p:cTn id="195" presetID="22" presetClass="entr" presetSubtype="8" fill="hold" nodeType="afterEffect">
                                  <p:stCondLst>
                                    <p:cond delay="1000"/>
                                  </p:stCondLst>
                                  <p:childTnLst>
                                    <p:set>
                                      <p:cBhvr>
                                        <p:cTn id="196" dur="1" fill="hold">
                                          <p:stCondLst>
                                            <p:cond delay="0"/>
                                          </p:stCondLst>
                                        </p:cTn>
                                        <p:tgtEl>
                                          <p:spTgt spid="265251">
                                            <p:txEl>
                                              <p:pRg st="0" end="0"/>
                                            </p:txEl>
                                          </p:spTgt>
                                        </p:tgtEl>
                                        <p:attrNameLst>
                                          <p:attrName>style.visibility</p:attrName>
                                        </p:attrNameLst>
                                      </p:cBhvr>
                                      <p:to>
                                        <p:strVal val="visible"/>
                                      </p:to>
                                    </p:set>
                                    <p:animEffect transition="in" filter="wipe(left)">
                                      <p:cBhvr>
                                        <p:cTn id="197" dur="500"/>
                                        <p:tgtEl>
                                          <p:spTgt spid="265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8" grpId="0" animBg="1" autoUpdateAnimBg="0"/>
      <p:bldP spid="265249" grpId="0" animBg="1" autoUpdateAnimBg="0"/>
      <p:bldP spid="265250" grpId="0" autoUpdateAnimBg="0"/>
      <p:bldP spid="265255" grpId="0" animBg="1" autoUpdateAnimBg="0"/>
      <p:bldP spid="265265" grpId="0" animBg="1"/>
      <p:bldP spid="265266" grpId="0" autoUpdateAnimBg="0"/>
      <p:bldP spid="265267" grpId="0" build="p" autoUpdateAnimBg="0" advAuto="1000"/>
      <p:bldP spid="265268" grpId="0" build="p" autoUpdateAnimBg="0" advAuto="1000"/>
      <p:bldP spid="265269" grpId="0" autoUpdateAnimBg="0"/>
      <p:bldP spid="265270" grpId="0" autoUpdateAnimBg="0"/>
      <p:bldP spid="265278" grpId="0" animBg="1" autoUpdateAnimBg="0"/>
      <p:bldP spid="265279" grpId="0" autoUpdateAnimBg="0"/>
      <p:bldP spid="265280" grpId="0" build="p" autoUpdateAnimBg="0" advAuto="1000"/>
      <p:bldP spid="265281" grpId="0" build="p" autoUpdateAnimBg="0" advAuto="0"/>
      <p:bldP spid="265282" grpId="0" build="p" autoUpdateAnimBg="0" advAuto="0"/>
      <p:bldP spid="265283" grpId="0" build="p" autoUpdateAnimBg="0" advAuto="0"/>
      <p:bldP spid="265284" grpId="0" build="p" autoUpdateAnimBg="0" advAuto="1000"/>
      <p:bldP spid="265285" grpId="0" build="p" autoUpdateAnimBg="0"/>
      <p:bldP spid="265286" grpId="0" build="p" autoUpdateAnimBg="0"/>
      <p:bldP spid="265287" grpId="0" build="p" autoUpdateAnimBg="0"/>
      <p:bldP spid="265288" grpId="0" build="p" autoUpdateAnimBg="0"/>
      <p:bldP spid="265289" grpId="0" build="p" autoUpdateAnimBg="0" advAuto="1000"/>
      <p:bldP spid="265290" grpId="0" build="p" autoUpdateAnimBg="0"/>
      <p:bldP spid="265291" grpId="0" build="p" autoUpdateAnimBg="0"/>
      <p:bldP spid="265292" grpId="0" build="p" autoUpdateAnimBg="0" advAuto="1000"/>
      <p:bldP spid="265293" grpId="0" build="p" autoUpdateAnimBg="0"/>
      <p:bldP spid="265294" grpId="0" build="p" autoUpdateAnimBg="0"/>
      <p:bldP spid="265295" grpId="0" build="p" autoUpdateAnimBg="0" advAuto="1000"/>
      <p:bldP spid="265296" grpId="0" build="p" autoUpdateAnimBg="0"/>
      <p:bldP spid="265297" grpId="0" build="p" autoUpdateAnimBg="0"/>
      <p:bldP spid="265298" grpId="0" build="p" autoUpdateAnimBg="0" advAuto="1000"/>
      <p:bldP spid="265299"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p:txBody>
          <a:bodyPr/>
          <a:lstStyle/>
          <a:p>
            <a:pPr lvl="1">
              <a:buFont typeface="Wingdings" panose="05000000000000000000" pitchFamily="2" charset="2"/>
              <a:buNone/>
            </a:pPr>
            <a:r>
              <a:rPr lang="en-US" altLang="zh-CN" b="1" smtClean="0"/>
              <a:t>2) </a:t>
            </a:r>
            <a:r>
              <a:rPr lang="zh-CN" altLang="en-US" b="1" smtClean="0"/>
              <a:t>二极管或门</a:t>
            </a:r>
          </a:p>
        </p:txBody>
      </p:sp>
      <p:sp>
        <p:nvSpPr>
          <p:cNvPr id="266244" name="Text Box 4"/>
          <p:cNvSpPr txBox="1">
            <a:spLocks noChangeArrowheads="1"/>
          </p:cNvSpPr>
          <p:nvPr/>
        </p:nvSpPr>
        <p:spPr bwMode="auto">
          <a:xfrm>
            <a:off x="7858125" y="2336800"/>
            <a:ext cx="117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Y</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cxnSp>
        <p:nvCxnSpPr>
          <p:cNvPr id="266245" name="AutoShape 5"/>
          <p:cNvCxnSpPr>
            <a:cxnSpLocks noChangeShapeType="1"/>
          </p:cNvCxnSpPr>
          <p:nvPr/>
        </p:nvCxnSpPr>
        <p:spPr bwMode="auto">
          <a:xfrm flipV="1">
            <a:off x="330200" y="2852738"/>
            <a:ext cx="730250" cy="431800"/>
          </a:xfrm>
          <a:prstGeom prst="bentConnector3">
            <a:avLst>
              <a:gd name="adj1" fmla="val 50000"/>
            </a:avLst>
          </a:prstGeom>
          <a:noFill/>
          <a:ln w="38100">
            <a:solidFill>
              <a:srgbClr val="0033CC"/>
            </a:solidFill>
            <a:miter lim="800000"/>
            <a:headEnd/>
            <a:tailEnd/>
          </a:ln>
          <a:extLst>
            <a:ext uri="{909E8E84-426E-40DD-AFC4-6F175D3DCCD1}">
              <a14:hiddenFill xmlns:a14="http://schemas.microsoft.com/office/drawing/2010/main">
                <a:noFill/>
              </a14:hiddenFill>
            </a:ext>
          </a:extLst>
        </p:spPr>
      </p:cxnSp>
      <p:sp>
        <p:nvSpPr>
          <p:cNvPr id="266246" name="Text Box 6"/>
          <p:cNvSpPr txBox="1">
            <a:spLocks noChangeArrowheads="1"/>
          </p:cNvSpPr>
          <p:nvPr/>
        </p:nvSpPr>
        <p:spPr bwMode="auto">
          <a:xfrm>
            <a:off x="649288" y="2378075"/>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3V</a:t>
            </a:r>
          </a:p>
        </p:txBody>
      </p:sp>
      <p:sp>
        <p:nvSpPr>
          <p:cNvPr id="266247" name="Text Box 7"/>
          <p:cNvSpPr txBox="1">
            <a:spLocks noChangeArrowheads="1"/>
          </p:cNvSpPr>
          <p:nvPr/>
        </p:nvSpPr>
        <p:spPr bwMode="auto">
          <a:xfrm>
            <a:off x="246063" y="3273425"/>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0V</a:t>
            </a:r>
          </a:p>
        </p:txBody>
      </p:sp>
      <p:sp>
        <p:nvSpPr>
          <p:cNvPr id="266248" name="Text Box 8"/>
          <p:cNvSpPr txBox="1">
            <a:spLocks noChangeArrowheads="1"/>
          </p:cNvSpPr>
          <p:nvPr/>
        </p:nvSpPr>
        <p:spPr bwMode="auto">
          <a:xfrm>
            <a:off x="1330325" y="5594350"/>
            <a:ext cx="3324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符号</a:t>
            </a:r>
            <a:r>
              <a:rPr lang="en-US" altLang="zh-CN"/>
              <a:t>:</a:t>
            </a:r>
          </a:p>
        </p:txBody>
      </p:sp>
      <p:sp>
        <p:nvSpPr>
          <p:cNvPr id="266249" name="Text Box 9"/>
          <p:cNvSpPr txBox="1">
            <a:spLocks noChangeArrowheads="1"/>
          </p:cNvSpPr>
          <p:nvPr/>
        </p:nvSpPr>
        <p:spPr bwMode="auto">
          <a:xfrm>
            <a:off x="5053013" y="5710238"/>
            <a:ext cx="4090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rPr>
              <a:t>或门</a:t>
            </a:r>
            <a:r>
              <a:rPr lang="zh-CN" altLang="en-US" sz="2400">
                <a:ea typeface="楷体_GB2312"/>
                <a:cs typeface="楷体_GB2312"/>
              </a:rPr>
              <a:t>（</a:t>
            </a:r>
            <a:r>
              <a:rPr lang="en-US" altLang="zh-CN" sz="2400">
                <a:ea typeface="楷体_GB2312"/>
                <a:cs typeface="楷体_GB2312"/>
              </a:rPr>
              <a:t>OR gate)</a:t>
            </a:r>
          </a:p>
        </p:txBody>
      </p:sp>
      <p:grpSp>
        <p:nvGrpSpPr>
          <p:cNvPr id="2" name="Group 10"/>
          <p:cNvGrpSpPr>
            <a:grpSpLocks/>
          </p:cNvGrpSpPr>
          <p:nvPr/>
        </p:nvGrpSpPr>
        <p:grpSpPr bwMode="auto">
          <a:xfrm>
            <a:off x="203200" y="2163763"/>
            <a:ext cx="1008063" cy="1774825"/>
            <a:chOff x="119" y="1948"/>
            <a:chExt cx="635" cy="1118"/>
          </a:xfrm>
        </p:grpSpPr>
        <p:sp>
          <p:nvSpPr>
            <p:cNvPr id="119897" name="Rectangle 11" descr="未命名"/>
            <p:cNvSpPr>
              <a:spLocks noChangeArrowheads="1"/>
            </p:cNvSpPr>
            <p:nvPr/>
          </p:nvSpPr>
          <p:spPr bwMode="auto">
            <a:xfrm>
              <a:off x="119" y="1948"/>
              <a:ext cx="635" cy="1118"/>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9898" name="Text Box 12" descr="未命名"/>
            <p:cNvSpPr txBox="1">
              <a:spLocks noChangeArrowheads="1"/>
            </p:cNvSpPr>
            <p:nvPr/>
          </p:nvSpPr>
          <p:spPr bwMode="auto">
            <a:xfrm>
              <a:off x="350" y="2141"/>
              <a:ext cx="399" cy="748"/>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0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0 V</a:t>
              </a:r>
            </a:p>
          </p:txBody>
        </p:sp>
      </p:grpSp>
      <p:sp>
        <p:nvSpPr>
          <p:cNvPr id="266253" name="AutoShape 13"/>
          <p:cNvSpPr>
            <a:spLocks noChangeArrowheads="1"/>
          </p:cNvSpPr>
          <p:nvPr/>
        </p:nvSpPr>
        <p:spPr bwMode="auto">
          <a:xfrm>
            <a:off x="498475" y="4081463"/>
            <a:ext cx="1760538" cy="525462"/>
          </a:xfrm>
          <a:prstGeom prst="wedgeRoundRectCallout">
            <a:avLst>
              <a:gd name="adj1" fmla="val 41616"/>
              <a:gd name="adj2" fmla="val -158458"/>
              <a:gd name="adj3" fmla="val 16667"/>
            </a:avLst>
          </a:prstGeom>
          <a:solidFill>
            <a:srgbClr val="FFFFCC"/>
          </a:solidFill>
          <a:ln w="9525">
            <a:solidFill>
              <a:srgbClr val="996600"/>
            </a:solidFill>
            <a:miter lim="800000"/>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lang="en-US" altLang="zh-CN" sz="2400" i="1">
                <a:solidFill>
                  <a:srgbClr val="FF0066"/>
                </a:solidFill>
              </a:rPr>
              <a:t>U</a:t>
            </a:r>
            <a:r>
              <a:rPr lang="en-US" altLang="zh-CN" sz="2400" baseline="-25000">
                <a:solidFill>
                  <a:srgbClr val="FF0066"/>
                </a:solidFill>
              </a:rPr>
              <a:t>D </a:t>
            </a:r>
            <a:r>
              <a:rPr lang="en-US" altLang="zh-CN" sz="2400">
                <a:solidFill>
                  <a:srgbClr val="FF0066"/>
                </a:solidFill>
              </a:rPr>
              <a:t>= 0.7 V</a:t>
            </a:r>
          </a:p>
        </p:txBody>
      </p:sp>
      <p:grpSp>
        <p:nvGrpSpPr>
          <p:cNvPr id="3" name="Group 14"/>
          <p:cNvGrpSpPr>
            <a:grpSpLocks/>
          </p:cNvGrpSpPr>
          <p:nvPr/>
        </p:nvGrpSpPr>
        <p:grpSpPr bwMode="auto">
          <a:xfrm>
            <a:off x="193675" y="2168525"/>
            <a:ext cx="1008063" cy="1774825"/>
            <a:chOff x="119" y="1948"/>
            <a:chExt cx="635" cy="1118"/>
          </a:xfrm>
        </p:grpSpPr>
        <p:sp>
          <p:nvSpPr>
            <p:cNvPr id="119895" name="Rectangle 15" descr="未命名"/>
            <p:cNvSpPr>
              <a:spLocks noChangeArrowheads="1"/>
            </p:cNvSpPr>
            <p:nvPr/>
          </p:nvSpPr>
          <p:spPr bwMode="auto">
            <a:xfrm>
              <a:off x="119" y="1948"/>
              <a:ext cx="635" cy="1118"/>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9896" name="Text Box 16" descr="未命名"/>
            <p:cNvSpPr txBox="1">
              <a:spLocks noChangeArrowheads="1"/>
            </p:cNvSpPr>
            <p:nvPr/>
          </p:nvSpPr>
          <p:spPr bwMode="auto">
            <a:xfrm>
              <a:off x="350" y="2141"/>
              <a:ext cx="399" cy="748"/>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0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3 V</a:t>
              </a:r>
            </a:p>
          </p:txBody>
        </p:sp>
      </p:grpSp>
      <p:grpSp>
        <p:nvGrpSpPr>
          <p:cNvPr id="4" name="Group 17"/>
          <p:cNvGrpSpPr>
            <a:grpSpLocks/>
          </p:cNvGrpSpPr>
          <p:nvPr/>
        </p:nvGrpSpPr>
        <p:grpSpPr bwMode="auto">
          <a:xfrm>
            <a:off x="193675" y="2178050"/>
            <a:ext cx="1008063" cy="1774825"/>
            <a:chOff x="119" y="1948"/>
            <a:chExt cx="635" cy="1118"/>
          </a:xfrm>
        </p:grpSpPr>
        <p:sp>
          <p:nvSpPr>
            <p:cNvPr id="119893" name="Rectangle 18"/>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9894" name="Text Box 19"/>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3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0 V</a:t>
              </a:r>
            </a:p>
          </p:txBody>
        </p:sp>
      </p:grpSp>
      <p:grpSp>
        <p:nvGrpSpPr>
          <p:cNvPr id="5" name="Group 20"/>
          <p:cNvGrpSpPr>
            <a:grpSpLocks/>
          </p:cNvGrpSpPr>
          <p:nvPr/>
        </p:nvGrpSpPr>
        <p:grpSpPr bwMode="auto">
          <a:xfrm>
            <a:off x="249238" y="2170113"/>
            <a:ext cx="1008062" cy="1774825"/>
            <a:chOff x="119" y="1948"/>
            <a:chExt cx="635" cy="1118"/>
          </a:xfrm>
        </p:grpSpPr>
        <p:sp>
          <p:nvSpPr>
            <p:cNvPr id="119891" name="Rectangle 21"/>
            <p:cNvSpPr>
              <a:spLocks noChangeArrowheads="1"/>
            </p:cNvSpPr>
            <p:nvPr/>
          </p:nvSpPr>
          <p:spPr bwMode="auto">
            <a:xfrm>
              <a:off x="119" y="1948"/>
              <a:ext cx="635" cy="11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sz="2400" b="0"/>
            </a:p>
          </p:txBody>
        </p:sp>
        <p:sp>
          <p:nvSpPr>
            <p:cNvPr id="119892" name="Text Box 22"/>
            <p:cNvSpPr txBox="1">
              <a:spLocks noChangeArrowheads="1"/>
            </p:cNvSpPr>
            <p:nvPr/>
          </p:nvSpPr>
          <p:spPr bwMode="auto">
            <a:xfrm>
              <a:off x="350" y="2141"/>
              <a:ext cx="399" cy="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solidFill>
                    <a:srgbClr val="0033CC"/>
                  </a:solidFill>
                </a:rPr>
                <a:t>3 V</a:t>
              </a:r>
            </a:p>
            <a:p>
              <a:pPr eaLnBrk="1" hangingPunct="1">
                <a:lnSpc>
                  <a:spcPct val="100000"/>
                </a:lnSpc>
                <a:spcBef>
                  <a:spcPct val="0"/>
                </a:spcBef>
                <a:buSzTx/>
                <a:buFontTx/>
                <a:buNone/>
              </a:pPr>
              <a:endParaRPr lang="en-US" altLang="zh-CN" sz="2400">
                <a:solidFill>
                  <a:srgbClr val="0033CC"/>
                </a:solidFill>
              </a:endParaRPr>
            </a:p>
            <a:p>
              <a:pPr eaLnBrk="1" hangingPunct="1">
                <a:lnSpc>
                  <a:spcPct val="100000"/>
                </a:lnSpc>
                <a:spcBef>
                  <a:spcPct val="0"/>
                </a:spcBef>
                <a:buSzTx/>
                <a:buFontTx/>
                <a:buNone/>
              </a:pPr>
              <a:r>
                <a:rPr lang="en-US" altLang="zh-CN" sz="2400">
                  <a:solidFill>
                    <a:srgbClr val="0033CC"/>
                  </a:solidFill>
                </a:rPr>
                <a:t>3 V</a:t>
              </a:r>
            </a:p>
          </p:txBody>
        </p:sp>
      </p:grpSp>
      <p:grpSp>
        <p:nvGrpSpPr>
          <p:cNvPr id="6" name="Group 23"/>
          <p:cNvGrpSpPr>
            <a:grpSpLocks/>
          </p:cNvGrpSpPr>
          <p:nvPr/>
        </p:nvGrpSpPr>
        <p:grpSpPr bwMode="auto">
          <a:xfrm>
            <a:off x="1169988" y="2146300"/>
            <a:ext cx="2703512" cy="2752725"/>
            <a:chOff x="737" y="1084"/>
            <a:chExt cx="1703" cy="1734"/>
          </a:xfrm>
        </p:grpSpPr>
        <p:sp>
          <p:nvSpPr>
            <p:cNvPr id="119868" name="Text Box 24"/>
            <p:cNvSpPr txBox="1">
              <a:spLocks noChangeArrowheads="1"/>
            </p:cNvSpPr>
            <p:nvPr/>
          </p:nvSpPr>
          <p:spPr bwMode="auto">
            <a:xfrm>
              <a:off x="2032" y="1408"/>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Y</a:t>
              </a:r>
            </a:p>
          </p:txBody>
        </p:sp>
        <p:sp>
          <p:nvSpPr>
            <p:cNvPr id="119869" name="Text Box 25"/>
            <p:cNvSpPr txBox="1">
              <a:spLocks noChangeArrowheads="1"/>
            </p:cNvSpPr>
            <p:nvPr/>
          </p:nvSpPr>
          <p:spPr bwMode="auto">
            <a:xfrm>
              <a:off x="737" y="1213"/>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A</a:t>
              </a:r>
            </a:p>
          </p:txBody>
        </p:sp>
        <p:sp>
          <p:nvSpPr>
            <p:cNvPr id="119870" name="Text Box 26"/>
            <p:cNvSpPr txBox="1">
              <a:spLocks noChangeArrowheads="1"/>
            </p:cNvSpPr>
            <p:nvPr/>
          </p:nvSpPr>
          <p:spPr bwMode="auto">
            <a:xfrm>
              <a:off x="758" y="1650"/>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solidFill>
                    <a:srgbClr val="FF0066"/>
                  </a:solidFill>
                </a:rPr>
                <a:t>u</a:t>
              </a:r>
              <a:r>
                <a:rPr kumimoji="0" lang="en-US" altLang="zh-CN" sz="2400" baseline="-25000">
                  <a:solidFill>
                    <a:srgbClr val="FF0066"/>
                  </a:solidFill>
                </a:rPr>
                <a:t>B</a:t>
              </a:r>
            </a:p>
          </p:txBody>
        </p:sp>
        <p:sp>
          <p:nvSpPr>
            <p:cNvPr id="119871" name="Text Box 27"/>
            <p:cNvSpPr txBox="1">
              <a:spLocks noChangeArrowheads="1"/>
            </p:cNvSpPr>
            <p:nvPr/>
          </p:nvSpPr>
          <p:spPr bwMode="auto">
            <a:xfrm>
              <a:off x="1910" y="2022"/>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i="1"/>
                <a:t>R</a:t>
              </a:r>
              <a:r>
                <a:rPr kumimoji="0" lang="en-US" altLang="zh-CN" sz="2400" baseline="-25000"/>
                <a:t>O</a:t>
              </a:r>
            </a:p>
          </p:txBody>
        </p:sp>
        <p:sp>
          <p:nvSpPr>
            <p:cNvPr id="119872" name="Text Box 28"/>
            <p:cNvSpPr txBox="1">
              <a:spLocks noChangeArrowheads="1"/>
            </p:cNvSpPr>
            <p:nvPr/>
          </p:nvSpPr>
          <p:spPr bwMode="auto">
            <a:xfrm>
              <a:off x="1091" y="152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D</a:t>
              </a:r>
              <a:r>
                <a:rPr kumimoji="0" lang="en-US" altLang="zh-CN" sz="2400" baseline="-25000">
                  <a:solidFill>
                    <a:srgbClr val="0033CC"/>
                  </a:solidFill>
                </a:rPr>
                <a:t>2</a:t>
              </a:r>
            </a:p>
          </p:txBody>
        </p:sp>
        <p:sp>
          <p:nvSpPr>
            <p:cNvPr id="119873" name="Line 29"/>
            <p:cNvSpPr>
              <a:spLocks noChangeShapeType="1"/>
            </p:cNvSpPr>
            <p:nvPr/>
          </p:nvSpPr>
          <p:spPr bwMode="auto">
            <a:xfrm flipV="1">
              <a:off x="1085" y="1851"/>
              <a:ext cx="71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4" name="Line 30"/>
            <p:cNvSpPr>
              <a:spLocks noChangeShapeType="1"/>
            </p:cNvSpPr>
            <p:nvPr/>
          </p:nvSpPr>
          <p:spPr bwMode="auto">
            <a:xfrm flipH="1" flipV="1">
              <a:off x="1795" y="1431"/>
              <a:ext cx="10" cy="1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5" name="Line 31"/>
            <p:cNvSpPr>
              <a:spLocks noChangeShapeType="1"/>
            </p:cNvSpPr>
            <p:nvPr/>
          </p:nvSpPr>
          <p:spPr bwMode="auto">
            <a:xfrm flipH="1" flipV="1">
              <a:off x="1085" y="1424"/>
              <a:ext cx="11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6" name="Oval 32"/>
            <p:cNvSpPr>
              <a:spLocks noChangeArrowheads="1"/>
            </p:cNvSpPr>
            <p:nvPr/>
          </p:nvSpPr>
          <p:spPr bwMode="auto">
            <a:xfrm flipV="1">
              <a:off x="1043" y="1833"/>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9877" name="Oval 33"/>
            <p:cNvSpPr>
              <a:spLocks noChangeArrowheads="1"/>
            </p:cNvSpPr>
            <p:nvPr/>
          </p:nvSpPr>
          <p:spPr bwMode="auto">
            <a:xfrm flipV="1">
              <a:off x="1043" y="1403"/>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9878" name="Oval 34"/>
            <p:cNvSpPr>
              <a:spLocks noChangeArrowheads="1"/>
            </p:cNvSpPr>
            <p:nvPr/>
          </p:nvSpPr>
          <p:spPr bwMode="auto">
            <a:xfrm flipV="1">
              <a:off x="2203" y="1398"/>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119879" name="Group 35"/>
            <p:cNvGrpSpPr>
              <a:grpSpLocks/>
            </p:cNvGrpSpPr>
            <p:nvPr/>
          </p:nvGrpSpPr>
          <p:grpSpPr bwMode="auto">
            <a:xfrm rot="-10764723">
              <a:off x="1373" y="1307"/>
              <a:ext cx="167" cy="227"/>
              <a:chOff x="1363" y="1753"/>
              <a:chExt cx="167" cy="227"/>
            </a:xfrm>
          </p:grpSpPr>
          <p:sp>
            <p:nvSpPr>
              <p:cNvPr id="119889" name="Line 36"/>
              <p:cNvSpPr>
                <a:spLocks noChangeShapeType="1"/>
              </p:cNvSpPr>
              <p:nvPr/>
            </p:nvSpPr>
            <p:spPr bwMode="auto">
              <a:xfrm flipH="1" flipV="1">
                <a:off x="1363" y="1780"/>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90" name="AutoShape 37"/>
              <p:cNvSpPr>
                <a:spLocks noChangeArrowheads="1"/>
              </p:cNvSpPr>
              <p:nvPr/>
            </p:nvSpPr>
            <p:spPr bwMode="auto">
              <a:xfrm rot="5400000" flipV="1">
                <a:off x="1333" y="1783"/>
                <a:ext cx="227" cy="167"/>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sp>
          <p:nvSpPr>
            <p:cNvPr id="119880" name="Rectangle 38"/>
            <p:cNvSpPr>
              <a:spLocks noChangeArrowheads="1"/>
            </p:cNvSpPr>
            <p:nvPr/>
          </p:nvSpPr>
          <p:spPr bwMode="auto">
            <a:xfrm flipV="1">
              <a:off x="1763" y="2010"/>
              <a:ext cx="84" cy="292"/>
            </a:xfrm>
            <a:prstGeom prst="rect">
              <a:avLst/>
            </a:prstGeom>
            <a:solidFill>
              <a:schemeClr val="bg1"/>
            </a:solidFill>
            <a:ln w="38100">
              <a:solidFill>
                <a:schemeClr val="tx1"/>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9881" name="Oval 39"/>
            <p:cNvSpPr>
              <a:spLocks noChangeArrowheads="1"/>
            </p:cNvSpPr>
            <p:nvPr/>
          </p:nvSpPr>
          <p:spPr bwMode="auto">
            <a:xfrm flipV="1">
              <a:off x="1783" y="2603"/>
              <a:ext cx="42"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9882" name="Text Box 40"/>
            <p:cNvSpPr txBox="1">
              <a:spLocks noChangeArrowheads="1"/>
            </p:cNvSpPr>
            <p:nvPr/>
          </p:nvSpPr>
          <p:spPr bwMode="auto">
            <a:xfrm>
              <a:off x="1091" y="1084"/>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0033CC"/>
                  </a:solidFill>
                </a:rPr>
                <a:t>D</a:t>
              </a:r>
              <a:r>
                <a:rPr kumimoji="0" lang="en-US" altLang="zh-CN" sz="2400" baseline="-25000">
                  <a:solidFill>
                    <a:srgbClr val="0033CC"/>
                  </a:solidFill>
                </a:rPr>
                <a:t>1</a:t>
              </a:r>
            </a:p>
          </p:txBody>
        </p:sp>
        <p:sp>
          <p:nvSpPr>
            <p:cNvPr id="119883" name="Text Box 41"/>
            <p:cNvSpPr txBox="1">
              <a:spLocks noChangeArrowheads="1"/>
            </p:cNvSpPr>
            <p:nvPr/>
          </p:nvSpPr>
          <p:spPr bwMode="auto">
            <a:xfrm>
              <a:off x="1876" y="2338"/>
              <a:ext cx="45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SS</a:t>
              </a:r>
            </a:p>
            <a:p>
              <a:pPr eaLnBrk="1" hangingPunct="1">
                <a:lnSpc>
                  <a:spcPct val="100000"/>
                </a:lnSpc>
                <a:spcBef>
                  <a:spcPct val="0"/>
                </a:spcBef>
                <a:buSzTx/>
                <a:buFontTx/>
                <a:buNone/>
              </a:pPr>
              <a:r>
                <a:rPr kumimoji="0" lang="en-US" altLang="zh-CN" sz="2000">
                  <a:solidFill>
                    <a:srgbClr val="0033CC"/>
                  </a:solidFill>
                </a:rPr>
                <a:t>-10V</a:t>
              </a:r>
            </a:p>
          </p:txBody>
        </p:sp>
        <p:sp>
          <p:nvSpPr>
            <p:cNvPr id="119884" name="Oval 42"/>
            <p:cNvSpPr>
              <a:spLocks noChangeArrowheads="1"/>
            </p:cNvSpPr>
            <p:nvPr/>
          </p:nvSpPr>
          <p:spPr bwMode="auto">
            <a:xfrm flipV="1">
              <a:off x="1778" y="1403"/>
              <a:ext cx="42" cy="45"/>
            </a:xfrm>
            <a:prstGeom prst="ellipse">
              <a:avLst/>
            </a:prstGeom>
            <a:solidFill>
              <a:schemeClr val="tx1"/>
            </a:solidFill>
            <a:ln w="28575">
              <a:solidFill>
                <a:schemeClr val="tx1"/>
              </a:solidFill>
              <a:round/>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119885" name="Group 43"/>
            <p:cNvGrpSpPr>
              <a:grpSpLocks/>
            </p:cNvGrpSpPr>
            <p:nvPr/>
          </p:nvGrpSpPr>
          <p:grpSpPr bwMode="auto">
            <a:xfrm rot="-10764723">
              <a:off x="1373" y="1739"/>
              <a:ext cx="167" cy="227"/>
              <a:chOff x="1363" y="1753"/>
              <a:chExt cx="167" cy="227"/>
            </a:xfrm>
          </p:grpSpPr>
          <p:sp>
            <p:nvSpPr>
              <p:cNvPr id="119887" name="Line 44"/>
              <p:cNvSpPr>
                <a:spLocks noChangeShapeType="1"/>
              </p:cNvSpPr>
              <p:nvPr/>
            </p:nvSpPr>
            <p:spPr bwMode="auto">
              <a:xfrm flipH="1" flipV="1">
                <a:off x="1363" y="1780"/>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88" name="AutoShape 45"/>
              <p:cNvSpPr>
                <a:spLocks noChangeArrowheads="1"/>
              </p:cNvSpPr>
              <p:nvPr/>
            </p:nvSpPr>
            <p:spPr bwMode="auto">
              <a:xfrm rot="5400000" flipV="1">
                <a:off x="1333" y="1783"/>
                <a:ext cx="227" cy="167"/>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sp>
          <p:nvSpPr>
            <p:cNvPr id="119886" name="Oval 46"/>
            <p:cNvSpPr>
              <a:spLocks noChangeArrowheads="1"/>
            </p:cNvSpPr>
            <p:nvPr/>
          </p:nvSpPr>
          <p:spPr bwMode="auto">
            <a:xfrm flipV="1">
              <a:off x="1778" y="1830"/>
              <a:ext cx="42" cy="45"/>
            </a:xfrm>
            <a:prstGeom prst="ellipse">
              <a:avLst/>
            </a:prstGeom>
            <a:solidFill>
              <a:schemeClr val="tx1"/>
            </a:solidFill>
            <a:ln w="28575">
              <a:solidFill>
                <a:schemeClr val="tx1"/>
              </a:solidFill>
              <a:round/>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sp>
        <p:nvSpPr>
          <p:cNvPr id="266287" name="Rectangle 47"/>
          <p:cNvSpPr>
            <a:spLocks noChangeArrowheads="1"/>
          </p:cNvSpPr>
          <p:nvPr/>
        </p:nvSpPr>
        <p:spPr bwMode="auto">
          <a:xfrm>
            <a:off x="280988" y="1924050"/>
            <a:ext cx="3597275" cy="3275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66288" name="Text Box 48"/>
          <p:cNvSpPr txBox="1">
            <a:spLocks noChangeArrowheads="1"/>
          </p:cNvSpPr>
          <p:nvPr/>
        </p:nvSpPr>
        <p:spPr bwMode="auto">
          <a:xfrm>
            <a:off x="1573213" y="202565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真值表</a:t>
            </a:r>
          </a:p>
        </p:txBody>
      </p:sp>
      <p:sp>
        <p:nvSpPr>
          <p:cNvPr id="266289" name="Text Box 49"/>
          <p:cNvSpPr txBox="1">
            <a:spLocks noChangeArrowheads="1"/>
          </p:cNvSpPr>
          <p:nvPr/>
        </p:nvSpPr>
        <p:spPr bwMode="auto">
          <a:xfrm>
            <a:off x="1258888" y="2589213"/>
            <a:ext cx="110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A     B</a:t>
            </a:r>
          </a:p>
        </p:txBody>
      </p:sp>
      <p:sp>
        <p:nvSpPr>
          <p:cNvPr id="266290" name="Text Box 50"/>
          <p:cNvSpPr txBox="1">
            <a:spLocks noChangeArrowheads="1"/>
          </p:cNvSpPr>
          <p:nvPr/>
        </p:nvSpPr>
        <p:spPr bwMode="auto">
          <a:xfrm>
            <a:off x="2706688" y="2589213"/>
            <a:ext cx="492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p>
        </p:txBody>
      </p:sp>
      <p:sp>
        <p:nvSpPr>
          <p:cNvPr id="266291" name="Text Box 51"/>
          <p:cNvSpPr txBox="1">
            <a:spLocks noChangeArrowheads="1"/>
          </p:cNvSpPr>
          <p:nvPr/>
        </p:nvSpPr>
        <p:spPr bwMode="auto">
          <a:xfrm>
            <a:off x="1362075" y="3070225"/>
            <a:ext cx="1066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SzTx/>
              <a:buFontTx/>
              <a:buNone/>
            </a:pPr>
            <a:r>
              <a:rPr lang="en-US" altLang="zh-CN">
                <a:solidFill>
                  <a:srgbClr val="0033CC"/>
                </a:solidFill>
                <a:ea typeface="楷体_GB2312"/>
                <a:cs typeface="楷体_GB2312"/>
              </a:rPr>
              <a:t>0     0</a:t>
            </a:r>
          </a:p>
          <a:p>
            <a:pPr eaLnBrk="1" hangingPunct="1">
              <a:lnSpc>
                <a:spcPct val="90000"/>
              </a:lnSpc>
              <a:spcBef>
                <a:spcPct val="0"/>
              </a:spcBef>
              <a:buSzTx/>
              <a:buFontTx/>
              <a:buNone/>
            </a:pPr>
            <a:r>
              <a:rPr lang="en-US" altLang="zh-CN">
                <a:solidFill>
                  <a:srgbClr val="0033CC"/>
                </a:solidFill>
                <a:ea typeface="楷体_GB2312"/>
                <a:cs typeface="楷体_GB2312"/>
              </a:rPr>
              <a:t>0     1</a:t>
            </a:r>
          </a:p>
          <a:p>
            <a:pPr eaLnBrk="1" hangingPunct="1">
              <a:lnSpc>
                <a:spcPct val="90000"/>
              </a:lnSpc>
              <a:spcBef>
                <a:spcPct val="0"/>
              </a:spcBef>
              <a:buSzTx/>
              <a:buFontTx/>
              <a:buNone/>
            </a:pPr>
            <a:r>
              <a:rPr lang="en-US" altLang="zh-CN">
                <a:solidFill>
                  <a:srgbClr val="0033CC"/>
                </a:solidFill>
                <a:ea typeface="楷体_GB2312"/>
                <a:cs typeface="楷体_GB2312"/>
              </a:rPr>
              <a:t>1     0</a:t>
            </a:r>
          </a:p>
          <a:p>
            <a:pPr eaLnBrk="1" hangingPunct="1">
              <a:lnSpc>
                <a:spcPct val="90000"/>
              </a:lnSpc>
              <a:spcBef>
                <a:spcPct val="0"/>
              </a:spcBef>
              <a:buSzTx/>
              <a:buFontTx/>
              <a:buNone/>
            </a:pPr>
            <a:r>
              <a:rPr lang="en-US" altLang="zh-CN">
                <a:solidFill>
                  <a:srgbClr val="0033CC"/>
                </a:solidFill>
                <a:ea typeface="楷体_GB2312"/>
                <a:cs typeface="楷体_GB2312"/>
              </a:rPr>
              <a:t>1     1</a:t>
            </a:r>
          </a:p>
        </p:txBody>
      </p:sp>
      <p:sp>
        <p:nvSpPr>
          <p:cNvPr id="266292" name="Text Box 52"/>
          <p:cNvSpPr txBox="1">
            <a:spLocks noChangeArrowheads="1"/>
          </p:cNvSpPr>
          <p:nvPr/>
        </p:nvSpPr>
        <p:spPr bwMode="auto">
          <a:xfrm>
            <a:off x="2706688" y="3062288"/>
            <a:ext cx="3619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SzTx/>
              <a:buFontTx/>
              <a:buNone/>
            </a:pPr>
            <a:r>
              <a:rPr lang="en-US" altLang="zh-CN">
                <a:solidFill>
                  <a:srgbClr val="0033CC"/>
                </a:solidFill>
                <a:ea typeface="楷体_GB2312"/>
                <a:cs typeface="楷体_GB2312"/>
              </a:rPr>
              <a:t>0</a:t>
            </a:r>
          </a:p>
          <a:p>
            <a:pPr eaLnBrk="1" hangingPunct="1">
              <a:lnSpc>
                <a:spcPct val="90000"/>
              </a:lnSpc>
              <a:spcBef>
                <a:spcPct val="0"/>
              </a:spcBef>
              <a:buSzTx/>
              <a:buFontTx/>
              <a:buNone/>
            </a:pPr>
            <a:r>
              <a:rPr lang="en-US" altLang="zh-CN">
                <a:solidFill>
                  <a:srgbClr val="0033CC"/>
                </a:solidFill>
                <a:ea typeface="楷体_GB2312"/>
                <a:cs typeface="楷体_GB2312"/>
              </a:rPr>
              <a:t>1</a:t>
            </a:r>
          </a:p>
          <a:p>
            <a:pPr eaLnBrk="1" hangingPunct="1">
              <a:lnSpc>
                <a:spcPct val="90000"/>
              </a:lnSpc>
              <a:spcBef>
                <a:spcPct val="0"/>
              </a:spcBef>
              <a:buSzTx/>
              <a:buFontTx/>
              <a:buNone/>
            </a:pPr>
            <a:r>
              <a:rPr lang="en-US" altLang="zh-CN">
                <a:solidFill>
                  <a:srgbClr val="0033CC"/>
                </a:solidFill>
                <a:ea typeface="楷体_GB2312"/>
                <a:cs typeface="楷体_GB2312"/>
              </a:rPr>
              <a:t>1</a:t>
            </a:r>
          </a:p>
          <a:p>
            <a:pPr eaLnBrk="1" hangingPunct="1">
              <a:lnSpc>
                <a:spcPct val="90000"/>
              </a:lnSpc>
              <a:spcBef>
                <a:spcPct val="0"/>
              </a:spcBef>
              <a:buSzTx/>
              <a:buFontTx/>
              <a:buNone/>
            </a:pPr>
            <a:r>
              <a:rPr lang="en-US" altLang="zh-CN">
                <a:solidFill>
                  <a:srgbClr val="0033CC"/>
                </a:solidFill>
                <a:ea typeface="楷体_GB2312"/>
                <a:cs typeface="楷体_GB2312"/>
              </a:rPr>
              <a:t>1</a:t>
            </a:r>
          </a:p>
        </p:txBody>
      </p:sp>
      <p:grpSp>
        <p:nvGrpSpPr>
          <p:cNvPr id="9" name="Group 53"/>
          <p:cNvGrpSpPr>
            <a:grpSpLocks/>
          </p:cNvGrpSpPr>
          <p:nvPr/>
        </p:nvGrpSpPr>
        <p:grpSpPr bwMode="auto">
          <a:xfrm>
            <a:off x="1082675" y="2589213"/>
            <a:ext cx="2165350" cy="2057400"/>
            <a:chOff x="1233" y="864"/>
            <a:chExt cx="1364" cy="1296"/>
          </a:xfrm>
        </p:grpSpPr>
        <p:sp>
          <p:nvSpPr>
            <p:cNvPr id="119862" name="Line 54"/>
            <p:cNvSpPr>
              <a:spLocks noChangeShapeType="1"/>
            </p:cNvSpPr>
            <p:nvPr/>
          </p:nvSpPr>
          <p:spPr bwMode="auto">
            <a:xfrm>
              <a:off x="1248" y="1152"/>
              <a:ext cx="1344"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3" name="Line 55"/>
            <p:cNvSpPr>
              <a:spLocks noChangeShapeType="1"/>
            </p:cNvSpPr>
            <p:nvPr/>
          </p:nvSpPr>
          <p:spPr bwMode="auto">
            <a:xfrm>
              <a:off x="2112" y="864"/>
              <a:ext cx="0" cy="129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4" name="Rectangle 56"/>
            <p:cNvSpPr>
              <a:spLocks noChangeArrowheads="1"/>
            </p:cNvSpPr>
            <p:nvPr/>
          </p:nvSpPr>
          <p:spPr bwMode="auto">
            <a:xfrm>
              <a:off x="1248" y="864"/>
              <a:ext cx="1344" cy="1296"/>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lang="zh-CN" altLang="en-US">
                <a:solidFill>
                  <a:srgbClr val="0033CC"/>
                </a:solidFill>
              </a:endParaRPr>
            </a:p>
          </p:txBody>
        </p:sp>
        <p:sp>
          <p:nvSpPr>
            <p:cNvPr id="119865" name="Line 57"/>
            <p:cNvSpPr>
              <a:spLocks noChangeShapeType="1"/>
            </p:cNvSpPr>
            <p:nvPr/>
          </p:nvSpPr>
          <p:spPr bwMode="auto">
            <a:xfrm>
              <a:off x="1233" y="1426"/>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6" name="Line 58"/>
            <p:cNvSpPr>
              <a:spLocks noChangeShapeType="1"/>
            </p:cNvSpPr>
            <p:nvPr/>
          </p:nvSpPr>
          <p:spPr bwMode="auto">
            <a:xfrm>
              <a:off x="1253" y="1666"/>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7" name="Line 59"/>
            <p:cNvSpPr>
              <a:spLocks noChangeShapeType="1"/>
            </p:cNvSpPr>
            <p:nvPr/>
          </p:nvSpPr>
          <p:spPr bwMode="auto">
            <a:xfrm>
              <a:off x="1248" y="1914"/>
              <a:ext cx="1344"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300" name="Text Box 60"/>
          <p:cNvSpPr txBox="1">
            <a:spLocks noChangeArrowheads="1"/>
          </p:cNvSpPr>
          <p:nvPr/>
        </p:nvSpPr>
        <p:spPr bwMode="auto">
          <a:xfrm>
            <a:off x="5414963" y="1757363"/>
            <a:ext cx="346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电压关系表</a:t>
            </a:r>
          </a:p>
        </p:txBody>
      </p:sp>
      <p:sp>
        <p:nvSpPr>
          <p:cNvPr id="266301" name="Text Box 61"/>
          <p:cNvSpPr txBox="1">
            <a:spLocks noChangeArrowheads="1"/>
          </p:cNvSpPr>
          <p:nvPr/>
        </p:nvSpPr>
        <p:spPr bwMode="auto">
          <a:xfrm>
            <a:off x="4037013" y="233997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A</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sp>
        <p:nvSpPr>
          <p:cNvPr id="266302" name="Text Box 62"/>
          <p:cNvSpPr txBox="1">
            <a:spLocks noChangeArrowheads="1"/>
          </p:cNvSpPr>
          <p:nvPr/>
        </p:nvSpPr>
        <p:spPr bwMode="auto">
          <a:xfrm>
            <a:off x="4940300" y="2325688"/>
            <a:ext cx="862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B</a:t>
            </a:r>
            <a:r>
              <a:rPr lang="en-US" altLang="zh-CN">
                <a:solidFill>
                  <a:srgbClr val="FF0066"/>
                </a:solidFill>
                <a:ea typeface="楷体_GB2312"/>
                <a:cs typeface="楷体_GB2312"/>
              </a:rPr>
              <a:t>/</a:t>
            </a:r>
            <a:r>
              <a:rPr lang="en-US" altLang="zh-CN" sz="2400">
                <a:solidFill>
                  <a:srgbClr val="FF0066"/>
                </a:solidFill>
                <a:ea typeface="楷体_GB2312"/>
                <a:cs typeface="楷体_GB2312"/>
              </a:rPr>
              <a:t>V</a:t>
            </a:r>
          </a:p>
        </p:txBody>
      </p:sp>
      <p:sp>
        <p:nvSpPr>
          <p:cNvPr id="266303" name="Text Box 63"/>
          <p:cNvSpPr txBox="1">
            <a:spLocks noChangeArrowheads="1"/>
          </p:cNvSpPr>
          <p:nvPr/>
        </p:nvSpPr>
        <p:spPr bwMode="auto">
          <a:xfrm>
            <a:off x="6145213" y="2365375"/>
            <a:ext cx="147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D</a:t>
            </a:r>
            <a:r>
              <a:rPr lang="en-US" altLang="zh-CN" baseline="-25000">
                <a:solidFill>
                  <a:srgbClr val="FF0066"/>
                </a:solidFill>
                <a:ea typeface="楷体_GB2312"/>
                <a:cs typeface="楷体_GB2312"/>
              </a:rPr>
              <a:t>1</a:t>
            </a:r>
            <a:r>
              <a:rPr lang="en-US" altLang="zh-CN">
                <a:solidFill>
                  <a:srgbClr val="FF0066"/>
                </a:solidFill>
                <a:ea typeface="楷体_GB2312"/>
                <a:cs typeface="楷体_GB2312"/>
              </a:rPr>
              <a:t>      D</a:t>
            </a:r>
            <a:r>
              <a:rPr lang="en-US" altLang="zh-CN" baseline="-25000">
                <a:solidFill>
                  <a:srgbClr val="FF0066"/>
                </a:solidFill>
                <a:ea typeface="楷体_GB2312"/>
                <a:cs typeface="楷体_GB2312"/>
              </a:rPr>
              <a:t>2</a:t>
            </a:r>
          </a:p>
        </p:txBody>
      </p:sp>
      <p:sp>
        <p:nvSpPr>
          <p:cNvPr id="266304" name="Text Box 64"/>
          <p:cNvSpPr txBox="1">
            <a:spLocks noChangeArrowheads="1"/>
          </p:cNvSpPr>
          <p:nvPr/>
        </p:nvSpPr>
        <p:spPr bwMode="auto">
          <a:xfrm>
            <a:off x="4246563" y="29083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0        0</a:t>
            </a:r>
          </a:p>
        </p:txBody>
      </p:sp>
      <p:sp>
        <p:nvSpPr>
          <p:cNvPr id="266305" name="Text Box 65"/>
          <p:cNvSpPr txBox="1">
            <a:spLocks noChangeArrowheads="1"/>
          </p:cNvSpPr>
          <p:nvPr/>
        </p:nvSpPr>
        <p:spPr bwMode="auto">
          <a:xfrm>
            <a:off x="4246563" y="33655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0        3</a:t>
            </a:r>
          </a:p>
        </p:txBody>
      </p:sp>
      <p:sp>
        <p:nvSpPr>
          <p:cNvPr id="266306" name="Text Box 66"/>
          <p:cNvSpPr txBox="1">
            <a:spLocks noChangeArrowheads="1"/>
          </p:cNvSpPr>
          <p:nvPr/>
        </p:nvSpPr>
        <p:spPr bwMode="auto">
          <a:xfrm>
            <a:off x="4246563" y="38608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3        0</a:t>
            </a:r>
          </a:p>
        </p:txBody>
      </p:sp>
      <p:sp>
        <p:nvSpPr>
          <p:cNvPr id="266307" name="Text Box 67"/>
          <p:cNvSpPr txBox="1">
            <a:spLocks noChangeArrowheads="1"/>
          </p:cNvSpPr>
          <p:nvPr/>
        </p:nvSpPr>
        <p:spPr bwMode="auto">
          <a:xfrm>
            <a:off x="4246563" y="433387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3        3</a:t>
            </a:r>
          </a:p>
        </p:txBody>
      </p:sp>
      <p:sp>
        <p:nvSpPr>
          <p:cNvPr id="266308" name="Text Box 68"/>
          <p:cNvSpPr txBox="1">
            <a:spLocks noChangeArrowheads="1"/>
          </p:cNvSpPr>
          <p:nvPr/>
        </p:nvSpPr>
        <p:spPr bwMode="auto">
          <a:xfrm>
            <a:off x="5913438" y="28813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09" name="Text Box 69"/>
          <p:cNvSpPr txBox="1">
            <a:spLocks noChangeArrowheads="1"/>
          </p:cNvSpPr>
          <p:nvPr/>
        </p:nvSpPr>
        <p:spPr bwMode="auto">
          <a:xfrm>
            <a:off x="6827838" y="28813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10" name="Text Box 70"/>
          <p:cNvSpPr txBox="1">
            <a:spLocks noChangeArrowheads="1"/>
          </p:cNvSpPr>
          <p:nvPr/>
        </p:nvSpPr>
        <p:spPr bwMode="auto">
          <a:xfrm>
            <a:off x="7853363" y="2867025"/>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latin typeface="Symbol" panose="05050102010706020507" pitchFamily="18" charset="2"/>
                <a:ea typeface="楷体_GB2312"/>
                <a:cs typeface="楷体_GB2312"/>
              </a:rPr>
              <a:t>- </a:t>
            </a:r>
            <a:r>
              <a:rPr lang="en-US" altLang="zh-CN">
                <a:solidFill>
                  <a:srgbClr val="0033CC"/>
                </a:solidFill>
                <a:ea typeface="楷体_GB2312"/>
                <a:cs typeface="楷体_GB2312"/>
              </a:rPr>
              <a:t>0.7</a:t>
            </a:r>
          </a:p>
        </p:txBody>
      </p:sp>
      <p:sp>
        <p:nvSpPr>
          <p:cNvPr id="266311" name="Text Box 71"/>
          <p:cNvSpPr txBox="1">
            <a:spLocks noChangeArrowheads="1"/>
          </p:cNvSpPr>
          <p:nvPr/>
        </p:nvSpPr>
        <p:spPr bwMode="auto">
          <a:xfrm>
            <a:off x="5913438" y="33385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截止</a:t>
            </a:r>
          </a:p>
        </p:txBody>
      </p:sp>
      <p:sp>
        <p:nvSpPr>
          <p:cNvPr id="266312" name="Text Box 72"/>
          <p:cNvSpPr txBox="1">
            <a:spLocks noChangeArrowheads="1"/>
          </p:cNvSpPr>
          <p:nvPr/>
        </p:nvSpPr>
        <p:spPr bwMode="auto">
          <a:xfrm>
            <a:off x="6827838" y="33385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13" name="Text Box 73"/>
          <p:cNvSpPr txBox="1">
            <a:spLocks noChangeArrowheads="1"/>
          </p:cNvSpPr>
          <p:nvPr/>
        </p:nvSpPr>
        <p:spPr bwMode="auto">
          <a:xfrm>
            <a:off x="8040688" y="3338513"/>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2.3</a:t>
            </a:r>
          </a:p>
        </p:txBody>
      </p:sp>
      <p:sp>
        <p:nvSpPr>
          <p:cNvPr id="266314" name="Text Box 74"/>
          <p:cNvSpPr txBox="1">
            <a:spLocks noChangeArrowheads="1"/>
          </p:cNvSpPr>
          <p:nvPr/>
        </p:nvSpPr>
        <p:spPr bwMode="auto">
          <a:xfrm>
            <a:off x="5913438" y="38338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15" name="Text Box 75"/>
          <p:cNvSpPr txBox="1">
            <a:spLocks noChangeArrowheads="1"/>
          </p:cNvSpPr>
          <p:nvPr/>
        </p:nvSpPr>
        <p:spPr bwMode="auto">
          <a:xfrm>
            <a:off x="6827838" y="38338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截止</a:t>
            </a:r>
          </a:p>
        </p:txBody>
      </p:sp>
      <p:sp>
        <p:nvSpPr>
          <p:cNvPr id="266316" name="Text Box 76"/>
          <p:cNvSpPr txBox="1">
            <a:spLocks noChangeArrowheads="1"/>
          </p:cNvSpPr>
          <p:nvPr/>
        </p:nvSpPr>
        <p:spPr bwMode="auto">
          <a:xfrm>
            <a:off x="8040688" y="3833813"/>
            <a:ext cx="879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2.3</a:t>
            </a:r>
          </a:p>
        </p:txBody>
      </p:sp>
      <p:sp>
        <p:nvSpPr>
          <p:cNvPr id="266317" name="Text Box 77"/>
          <p:cNvSpPr txBox="1">
            <a:spLocks noChangeArrowheads="1"/>
          </p:cNvSpPr>
          <p:nvPr/>
        </p:nvSpPr>
        <p:spPr bwMode="auto">
          <a:xfrm>
            <a:off x="5913438" y="43068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18" name="Text Box 78"/>
          <p:cNvSpPr txBox="1">
            <a:spLocks noChangeArrowheads="1"/>
          </p:cNvSpPr>
          <p:nvPr/>
        </p:nvSpPr>
        <p:spPr bwMode="auto">
          <a:xfrm>
            <a:off x="6827838" y="43068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导通</a:t>
            </a:r>
          </a:p>
        </p:txBody>
      </p:sp>
      <p:sp>
        <p:nvSpPr>
          <p:cNvPr id="266319" name="Text Box 79"/>
          <p:cNvSpPr txBox="1">
            <a:spLocks noChangeArrowheads="1"/>
          </p:cNvSpPr>
          <p:nvPr/>
        </p:nvSpPr>
        <p:spPr bwMode="auto">
          <a:xfrm>
            <a:off x="8040688" y="4306888"/>
            <a:ext cx="72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2.3</a:t>
            </a:r>
          </a:p>
        </p:txBody>
      </p:sp>
      <p:grpSp>
        <p:nvGrpSpPr>
          <p:cNvPr id="10" name="Group 80"/>
          <p:cNvGrpSpPr>
            <a:grpSpLocks/>
          </p:cNvGrpSpPr>
          <p:nvPr/>
        </p:nvGrpSpPr>
        <p:grpSpPr bwMode="auto">
          <a:xfrm>
            <a:off x="3927475" y="2308225"/>
            <a:ext cx="4835525" cy="2517775"/>
            <a:chOff x="2567" y="1559"/>
            <a:chExt cx="3046" cy="1586"/>
          </a:xfrm>
        </p:grpSpPr>
        <p:sp>
          <p:nvSpPr>
            <p:cNvPr id="119855" name="Line 81"/>
            <p:cNvSpPr>
              <a:spLocks noChangeShapeType="1"/>
            </p:cNvSpPr>
            <p:nvPr/>
          </p:nvSpPr>
          <p:spPr bwMode="auto">
            <a:xfrm>
              <a:off x="2573" y="1926"/>
              <a:ext cx="3023"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6" name="Line 82"/>
            <p:cNvSpPr>
              <a:spLocks noChangeShapeType="1"/>
            </p:cNvSpPr>
            <p:nvPr/>
          </p:nvSpPr>
          <p:spPr bwMode="auto">
            <a:xfrm>
              <a:off x="3765" y="1561"/>
              <a:ext cx="0" cy="15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7" name="Line 83"/>
            <p:cNvSpPr>
              <a:spLocks noChangeShapeType="1"/>
            </p:cNvSpPr>
            <p:nvPr/>
          </p:nvSpPr>
          <p:spPr bwMode="auto">
            <a:xfrm>
              <a:off x="5020" y="1561"/>
              <a:ext cx="0" cy="15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8" name="Rectangle 84"/>
            <p:cNvSpPr>
              <a:spLocks noChangeArrowheads="1"/>
            </p:cNvSpPr>
            <p:nvPr/>
          </p:nvSpPr>
          <p:spPr bwMode="auto">
            <a:xfrm>
              <a:off x="2567" y="1559"/>
              <a:ext cx="3041" cy="1575"/>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19859" name="Line 85"/>
            <p:cNvSpPr>
              <a:spLocks noChangeShapeType="1"/>
            </p:cNvSpPr>
            <p:nvPr/>
          </p:nvSpPr>
          <p:spPr bwMode="auto">
            <a:xfrm>
              <a:off x="2576" y="2217"/>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60" name="Line 86"/>
            <p:cNvSpPr>
              <a:spLocks noChangeShapeType="1"/>
            </p:cNvSpPr>
            <p:nvPr/>
          </p:nvSpPr>
          <p:spPr bwMode="auto">
            <a:xfrm>
              <a:off x="2579" y="2507"/>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61" name="Line 87"/>
            <p:cNvSpPr>
              <a:spLocks noChangeShapeType="1"/>
            </p:cNvSpPr>
            <p:nvPr/>
          </p:nvSpPr>
          <p:spPr bwMode="auto">
            <a:xfrm>
              <a:off x="2590" y="2858"/>
              <a:ext cx="3023" cy="0"/>
            </a:xfrm>
            <a:prstGeom prst="line">
              <a:avLst/>
            </a:prstGeom>
            <a:noFill/>
            <a:ln w="28575">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8" name="Text Box 88"/>
          <p:cNvSpPr txBox="1">
            <a:spLocks noChangeArrowheads="1"/>
          </p:cNvSpPr>
          <p:nvPr/>
        </p:nvSpPr>
        <p:spPr bwMode="auto">
          <a:xfrm>
            <a:off x="1227138" y="4710113"/>
            <a:ext cx="2389187"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 = A + B</a:t>
            </a:r>
          </a:p>
        </p:txBody>
      </p:sp>
      <p:graphicFrame>
        <p:nvGraphicFramePr>
          <p:cNvPr id="119852" name="Object 89"/>
          <p:cNvGraphicFramePr>
            <a:graphicFrameLocks noChangeAspect="1"/>
          </p:cNvGraphicFramePr>
          <p:nvPr/>
        </p:nvGraphicFramePr>
        <p:xfrm>
          <a:off x="4514850" y="3752850"/>
          <a:ext cx="114300" cy="203200"/>
        </p:xfrm>
        <a:graphic>
          <a:graphicData uri="http://schemas.openxmlformats.org/presentationml/2006/ole">
            <mc:AlternateContent xmlns:mc="http://schemas.openxmlformats.org/markup-compatibility/2006">
              <mc:Choice xmlns:v="urn:schemas-microsoft-com:vml" Requires="v">
                <p:oleObj spid="_x0000_s119899" name="Equation" r:id="rId5" imgW="114201" imgH="203024" progId="Equation.3">
                  <p:embed/>
                </p:oleObj>
              </mc:Choice>
              <mc:Fallback>
                <p:oleObj name="Equation" r:id="rId5" imgW="114201" imgH="203024" progId="Equation.3">
                  <p:embed/>
                  <p:pic>
                    <p:nvPicPr>
                      <p:cNvPr id="0" name="Object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752850"/>
                        <a:ext cx="1143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0" name="Object 90"/>
          <p:cNvGraphicFramePr>
            <a:graphicFrameLocks noChangeAspect="1"/>
          </p:cNvGraphicFramePr>
          <p:nvPr/>
        </p:nvGraphicFramePr>
        <p:xfrm>
          <a:off x="2555875" y="5445125"/>
          <a:ext cx="2376488" cy="1012825"/>
        </p:xfrm>
        <a:graphic>
          <a:graphicData uri="http://schemas.openxmlformats.org/presentationml/2006/ole">
            <mc:AlternateContent xmlns:mc="http://schemas.openxmlformats.org/markup-compatibility/2006">
              <mc:Choice xmlns:v="urn:schemas-microsoft-com:vml" Requires="v">
                <p:oleObj spid="_x0000_s119900" name="Visio" r:id="rId7" imgW="910742" imgH="424499" progId="Visio.Drawing.11">
                  <p:embed/>
                </p:oleObj>
              </mc:Choice>
              <mc:Fallback>
                <p:oleObj name="Visio" r:id="rId7" imgW="910742" imgH="424499" progId="Visio.Drawing.11">
                  <p:embed/>
                  <p:pic>
                    <p:nvPicPr>
                      <p:cNvPr id="0" name="Object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445125"/>
                        <a:ext cx="2376488"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54" name="AutoShape 91">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3" presetClass="entr" presetSubtype="10" fill="hold" grpId="0" nodeType="afterEffect">
                                  <p:stCondLst>
                                    <p:cond delay="1000"/>
                                  </p:stCondLst>
                                  <p:childTnLst>
                                    <p:set>
                                      <p:cBhvr>
                                        <p:cTn id="11" dur="1" fill="hold">
                                          <p:stCondLst>
                                            <p:cond delay="0"/>
                                          </p:stCondLst>
                                        </p:cTn>
                                        <p:tgtEl>
                                          <p:spTgt spid="266253"/>
                                        </p:tgtEl>
                                        <p:attrNameLst>
                                          <p:attrName>style.visibility</p:attrName>
                                        </p:attrNameLst>
                                      </p:cBhvr>
                                      <p:to>
                                        <p:strVal val="visible"/>
                                      </p:to>
                                    </p:set>
                                    <p:animEffect transition="in" filter="blinds(horizontal)">
                                      <p:cBhvr>
                                        <p:cTn id="12" dur="500"/>
                                        <p:tgtEl>
                                          <p:spTgt spid="266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5"/>
                                        </p:tgtEl>
                                        <p:attrNameLst>
                                          <p:attrName>style.visibility</p:attrName>
                                        </p:attrNameLst>
                                      </p:cBhvr>
                                      <p:to>
                                        <p:strVal val="visible"/>
                                      </p:to>
                                    </p:set>
                                    <p:animEffect transition="in" filter="wipe(left)">
                                      <p:cBhvr>
                                        <p:cTn id="17" dur="500"/>
                                        <p:tgtEl>
                                          <p:spTgt spid="266245"/>
                                        </p:tgtEl>
                                      </p:cBhvr>
                                    </p:animEffect>
                                  </p:childTnLst>
                                </p:cTn>
                              </p:par>
                            </p:childTnLst>
                          </p:cTn>
                        </p:par>
                        <p:par>
                          <p:cTn id="18" fill="hold" nodeType="afterGroup">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266247"/>
                                        </p:tgtEl>
                                        <p:attrNameLst>
                                          <p:attrName>style.visibility</p:attrName>
                                        </p:attrNameLst>
                                      </p:cBhvr>
                                      <p:to>
                                        <p:strVal val="visible"/>
                                      </p:to>
                                    </p:set>
                                    <p:animEffect transition="in" filter="wipe(left)">
                                      <p:cBhvr>
                                        <p:cTn id="21" dur="500"/>
                                        <p:tgtEl>
                                          <p:spTgt spid="266247"/>
                                        </p:tgtEl>
                                      </p:cBhvr>
                                    </p:animEffect>
                                  </p:childTnLst>
                                </p:cTn>
                              </p:par>
                            </p:childTnLst>
                          </p:cTn>
                        </p:par>
                        <p:par>
                          <p:cTn id="22" fill="hold" nodeType="afterGroup">
                            <p:stCondLst>
                              <p:cond delay="2000"/>
                            </p:stCondLst>
                            <p:childTnLst>
                              <p:par>
                                <p:cTn id="23" presetID="22" presetClass="entr" presetSubtype="8" fill="hold" grpId="0" nodeType="afterEffect">
                                  <p:stCondLst>
                                    <p:cond delay="1000"/>
                                  </p:stCondLst>
                                  <p:childTnLst>
                                    <p:set>
                                      <p:cBhvr>
                                        <p:cTn id="24" dur="1" fill="hold">
                                          <p:stCondLst>
                                            <p:cond delay="0"/>
                                          </p:stCondLst>
                                        </p:cTn>
                                        <p:tgtEl>
                                          <p:spTgt spid="266246"/>
                                        </p:tgtEl>
                                        <p:attrNameLst>
                                          <p:attrName>style.visibility</p:attrName>
                                        </p:attrNameLst>
                                      </p:cBhvr>
                                      <p:to>
                                        <p:strVal val="visible"/>
                                      </p:to>
                                    </p:set>
                                    <p:animEffect transition="in" filter="wipe(left)">
                                      <p:cBhvr>
                                        <p:cTn id="25" dur="500"/>
                                        <p:tgtEl>
                                          <p:spTgt spid="2662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6300"/>
                                        </p:tgtEl>
                                        <p:attrNameLst>
                                          <p:attrName>style.visibility</p:attrName>
                                        </p:attrNameLst>
                                      </p:cBhvr>
                                      <p:to>
                                        <p:strVal val="visible"/>
                                      </p:to>
                                    </p:set>
                                    <p:animEffect transition="in" filter="wipe(left)">
                                      <p:cBhvr>
                                        <p:cTn id="30" dur="500"/>
                                        <p:tgtEl>
                                          <p:spTgt spid="266300"/>
                                        </p:tgtEl>
                                      </p:cBhvr>
                                    </p:animEffect>
                                  </p:childTnLst>
                                </p:cTn>
                              </p:par>
                            </p:childTnLst>
                          </p:cTn>
                        </p:par>
                        <p:par>
                          <p:cTn id="31" fill="hold" nodeType="afterGroup">
                            <p:stCondLst>
                              <p:cond delay="500"/>
                            </p:stCondLst>
                            <p:childTnLst>
                              <p:par>
                                <p:cTn id="32" presetID="17" presetClass="entr" presetSubtype="1" fill="hold" nodeType="afterEffect">
                                  <p:stCondLst>
                                    <p:cond delay="100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ppt_h/2"/>
                                          </p:val>
                                        </p:tav>
                                        <p:tav tm="100000">
                                          <p:val>
                                            <p:strVal val="#ppt_y"/>
                                          </p:val>
                                        </p:tav>
                                      </p:tavLst>
                                    </p:anim>
                                    <p:anim calcmode="lin" valueType="num">
                                      <p:cBhvr>
                                        <p:cTn id="36" dur="500" fill="hold"/>
                                        <p:tgtEl>
                                          <p:spTgt spid="10"/>
                                        </p:tgtEl>
                                        <p:attrNameLst>
                                          <p:attrName>ppt_w</p:attrName>
                                        </p:attrNameLst>
                                      </p:cBhvr>
                                      <p:tavLst>
                                        <p:tav tm="0">
                                          <p:val>
                                            <p:strVal val="#ppt_w"/>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childTnLst>
                                </p:cTn>
                              </p:par>
                            </p:childTnLst>
                          </p:cTn>
                        </p:par>
                        <p:par>
                          <p:cTn id="38" fill="hold" nodeType="afterGroup">
                            <p:stCondLst>
                              <p:cond delay="2000"/>
                            </p:stCondLst>
                            <p:childTnLst>
                              <p:par>
                                <p:cTn id="39" presetID="22" presetClass="entr" presetSubtype="8" fill="hold" grpId="0" nodeType="afterEffect">
                                  <p:stCondLst>
                                    <p:cond delay="1000"/>
                                  </p:stCondLst>
                                  <p:childTnLst>
                                    <p:set>
                                      <p:cBhvr>
                                        <p:cTn id="40" dur="1" fill="hold">
                                          <p:stCondLst>
                                            <p:cond delay="0"/>
                                          </p:stCondLst>
                                        </p:cTn>
                                        <p:tgtEl>
                                          <p:spTgt spid="266301">
                                            <p:txEl>
                                              <p:pRg st="0" end="0"/>
                                            </p:txEl>
                                          </p:spTgt>
                                        </p:tgtEl>
                                        <p:attrNameLst>
                                          <p:attrName>style.visibility</p:attrName>
                                        </p:attrNameLst>
                                      </p:cBhvr>
                                      <p:to>
                                        <p:strVal val="visible"/>
                                      </p:to>
                                    </p:set>
                                    <p:animEffect transition="in" filter="wipe(left)">
                                      <p:cBhvr>
                                        <p:cTn id="41" dur="500"/>
                                        <p:tgtEl>
                                          <p:spTgt spid="266301">
                                            <p:txEl>
                                              <p:pRg st="0" end="0"/>
                                            </p:txEl>
                                          </p:spTgt>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266302">
                                            <p:txEl>
                                              <p:pRg st="0" end="0"/>
                                            </p:txEl>
                                          </p:spTgt>
                                        </p:tgtEl>
                                        <p:attrNameLst>
                                          <p:attrName>style.visibility</p:attrName>
                                        </p:attrNameLst>
                                      </p:cBhvr>
                                      <p:to>
                                        <p:strVal val="visible"/>
                                      </p:to>
                                    </p:set>
                                    <p:animEffect transition="in" filter="wipe(left)">
                                      <p:cBhvr>
                                        <p:cTn id="45" dur="500"/>
                                        <p:tgtEl>
                                          <p:spTgt spid="266302">
                                            <p:txEl>
                                              <p:pRg st="0" end="0"/>
                                            </p:txEl>
                                          </p:spTgt>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66303">
                                            <p:txEl>
                                              <p:pRg st="0" end="0"/>
                                            </p:txEl>
                                          </p:spTgt>
                                        </p:tgtEl>
                                        <p:attrNameLst>
                                          <p:attrName>style.visibility</p:attrName>
                                        </p:attrNameLst>
                                      </p:cBhvr>
                                      <p:to>
                                        <p:strVal val="visible"/>
                                      </p:to>
                                    </p:set>
                                    <p:animEffect transition="in" filter="wipe(left)">
                                      <p:cBhvr>
                                        <p:cTn id="49" dur="500"/>
                                        <p:tgtEl>
                                          <p:spTgt spid="266303">
                                            <p:txEl>
                                              <p:pRg st="0" end="0"/>
                                            </p:txEl>
                                          </p:spTgt>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66244">
                                            <p:txEl>
                                              <p:pRg st="0" end="0"/>
                                            </p:txEl>
                                          </p:spTgt>
                                        </p:tgtEl>
                                        <p:attrNameLst>
                                          <p:attrName>style.visibility</p:attrName>
                                        </p:attrNameLst>
                                      </p:cBhvr>
                                      <p:to>
                                        <p:strVal val="visible"/>
                                      </p:to>
                                    </p:set>
                                    <p:animEffect transition="in" filter="wipe(left)">
                                      <p:cBhvr>
                                        <p:cTn id="53" dur="500"/>
                                        <p:tgtEl>
                                          <p:spTgt spid="266244">
                                            <p:txEl>
                                              <p:pRg st="0" end="0"/>
                                            </p:txEl>
                                          </p:spTgt>
                                        </p:tgtEl>
                                      </p:cBhvr>
                                    </p:animEffect>
                                  </p:childTnLst>
                                </p:cTn>
                              </p:par>
                            </p:childTnLst>
                          </p:cTn>
                        </p:par>
                        <p:par>
                          <p:cTn id="54" fill="hold" nodeType="afterGroup">
                            <p:stCondLst>
                              <p:cond delay="5000"/>
                            </p:stCondLst>
                            <p:childTnLst>
                              <p:par>
                                <p:cTn id="55" presetID="22" presetClass="entr" presetSubtype="8" fill="hold" grpId="0" nodeType="afterEffect">
                                  <p:stCondLst>
                                    <p:cond delay="1000"/>
                                  </p:stCondLst>
                                  <p:childTnLst>
                                    <p:set>
                                      <p:cBhvr>
                                        <p:cTn id="56" dur="1" fill="hold">
                                          <p:stCondLst>
                                            <p:cond delay="0"/>
                                          </p:stCondLst>
                                        </p:cTn>
                                        <p:tgtEl>
                                          <p:spTgt spid="266304">
                                            <p:txEl>
                                              <p:pRg st="0" end="0"/>
                                            </p:txEl>
                                          </p:spTgt>
                                        </p:tgtEl>
                                        <p:attrNameLst>
                                          <p:attrName>style.visibility</p:attrName>
                                        </p:attrNameLst>
                                      </p:cBhvr>
                                      <p:to>
                                        <p:strVal val="visible"/>
                                      </p:to>
                                    </p:set>
                                    <p:animEffect transition="in" filter="wipe(left)">
                                      <p:cBhvr>
                                        <p:cTn id="57" dur="500"/>
                                        <p:tgtEl>
                                          <p:spTgt spid="266304">
                                            <p:txEl>
                                              <p:pRg st="0" end="0"/>
                                            </p:txEl>
                                          </p:spTgt>
                                        </p:tgtEl>
                                      </p:cBhvr>
                                    </p:animEffect>
                                  </p:childTnLst>
                                </p:cTn>
                              </p:par>
                            </p:childTnLst>
                          </p:cTn>
                        </p:par>
                        <p:par>
                          <p:cTn id="58" fill="hold" nodeType="afterGroup">
                            <p:stCondLst>
                              <p:cond delay="6500"/>
                            </p:stCondLst>
                            <p:childTnLst>
                              <p:par>
                                <p:cTn id="59" presetID="22" presetClass="entr" presetSubtype="1" fill="hold" nodeType="afterEffect">
                                  <p:stCondLst>
                                    <p:cond delay="1000"/>
                                  </p:stCondLst>
                                  <p:childTnLst>
                                    <p:set>
                                      <p:cBhvr>
                                        <p:cTn id="60" dur="1" fill="hold">
                                          <p:stCondLst>
                                            <p:cond delay="0"/>
                                          </p:stCondLst>
                                        </p:cTn>
                                        <p:tgtEl>
                                          <p:spTgt spid="2"/>
                                        </p:tgtEl>
                                        <p:attrNameLst>
                                          <p:attrName>style.visibility</p:attrName>
                                        </p:attrNameLst>
                                      </p:cBhvr>
                                      <p:to>
                                        <p:strVal val="visible"/>
                                      </p:to>
                                    </p:set>
                                    <p:animEffect transition="in" filter="wipe(up)">
                                      <p:cBhvr>
                                        <p:cTn id="61" dur="500"/>
                                        <p:tgtEl>
                                          <p:spTgt spid="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6308">
                                            <p:txEl>
                                              <p:pRg st="0" end="0"/>
                                            </p:txEl>
                                          </p:spTgt>
                                        </p:tgtEl>
                                        <p:attrNameLst>
                                          <p:attrName>style.visibility</p:attrName>
                                        </p:attrNameLst>
                                      </p:cBhvr>
                                      <p:to>
                                        <p:strVal val="visible"/>
                                      </p:to>
                                    </p:set>
                                    <p:animEffect transition="in" filter="wipe(left)">
                                      <p:cBhvr>
                                        <p:cTn id="66" dur="500"/>
                                        <p:tgtEl>
                                          <p:spTgt spid="266308">
                                            <p:txEl>
                                              <p:pRg st="0" end="0"/>
                                            </p:txEl>
                                          </p:spTgt>
                                        </p:tgtEl>
                                      </p:cBhvr>
                                    </p:animEffect>
                                  </p:childTnLst>
                                </p:cTn>
                              </p:par>
                            </p:childTnLst>
                          </p:cTn>
                        </p:par>
                        <p:par>
                          <p:cTn id="67" fill="hold" nodeType="afterGroup">
                            <p:stCondLst>
                              <p:cond delay="500"/>
                            </p:stCondLst>
                            <p:childTnLst>
                              <p:par>
                                <p:cTn id="68" presetID="22" presetClass="entr" presetSubtype="8" fill="hold" grpId="0" nodeType="afterEffect">
                                  <p:stCondLst>
                                    <p:cond delay="1000"/>
                                  </p:stCondLst>
                                  <p:childTnLst>
                                    <p:set>
                                      <p:cBhvr>
                                        <p:cTn id="69" dur="1" fill="hold">
                                          <p:stCondLst>
                                            <p:cond delay="0"/>
                                          </p:stCondLst>
                                        </p:cTn>
                                        <p:tgtEl>
                                          <p:spTgt spid="266309">
                                            <p:txEl>
                                              <p:pRg st="0" end="0"/>
                                            </p:txEl>
                                          </p:spTgt>
                                        </p:tgtEl>
                                        <p:attrNameLst>
                                          <p:attrName>style.visibility</p:attrName>
                                        </p:attrNameLst>
                                      </p:cBhvr>
                                      <p:to>
                                        <p:strVal val="visible"/>
                                      </p:to>
                                    </p:set>
                                    <p:animEffect transition="in" filter="wipe(left)">
                                      <p:cBhvr>
                                        <p:cTn id="70" dur="500"/>
                                        <p:tgtEl>
                                          <p:spTgt spid="266309">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66310">
                                            <p:txEl>
                                              <p:pRg st="0" end="0"/>
                                            </p:txEl>
                                          </p:spTgt>
                                        </p:tgtEl>
                                        <p:attrNameLst>
                                          <p:attrName>style.visibility</p:attrName>
                                        </p:attrNameLst>
                                      </p:cBhvr>
                                      <p:to>
                                        <p:strVal val="visible"/>
                                      </p:to>
                                    </p:set>
                                    <p:animEffect transition="in" filter="dissolve">
                                      <p:cBhvr>
                                        <p:cTn id="75" dur="500"/>
                                        <p:tgtEl>
                                          <p:spTgt spid="266310">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66305">
                                            <p:txEl>
                                              <p:pRg st="0" end="0"/>
                                            </p:txEl>
                                          </p:spTgt>
                                        </p:tgtEl>
                                        <p:attrNameLst>
                                          <p:attrName>style.visibility</p:attrName>
                                        </p:attrNameLst>
                                      </p:cBhvr>
                                      <p:to>
                                        <p:strVal val="visible"/>
                                      </p:to>
                                    </p:set>
                                    <p:animEffect transition="in" filter="wipe(left)">
                                      <p:cBhvr>
                                        <p:cTn id="80" dur="500"/>
                                        <p:tgtEl>
                                          <p:spTgt spid="266305">
                                            <p:txEl>
                                              <p:pRg st="0" end="0"/>
                                            </p:txEl>
                                          </p:spTgt>
                                        </p:tgtEl>
                                      </p:cBhvr>
                                    </p:animEffect>
                                  </p:childTnLst>
                                </p:cTn>
                              </p:par>
                            </p:childTnLst>
                          </p:cTn>
                        </p:par>
                        <p:par>
                          <p:cTn id="81" fill="hold" nodeType="afterGroup">
                            <p:stCondLst>
                              <p:cond delay="500"/>
                            </p:stCondLst>
                            <p:childTnLst>
                              <p:par>
                                <p:cTn id="82" presetID="22" presetClass="entr" presetSubtype="1" fill="hold" nodeType="afterEffect">
                                  <p:stCondLst>
                                    <p:cond delay="1000"/>
                                  </p:stCondLst>
                                  <p:childTnLst>
                                    <p:set>
                                      <p:cBhvr>
                                        <p:cTn id="83" dur="1" fill="hold">
                                          <p:stCondLst>
                                            <p:cond delay="0"/>
                                          </p:stCondLst>
                                        </p:cTn>
                                        <p:tgtEl>
                                          <p:spTgt spid="3"/>
                                        </p:tgtEl>
                                        <p:attrNameLst>
                                          <p:attrName>style.visibility</p:attrName>
                                        </p:attrNameLst>
                                      </p:cBhvr>
                                      <p:to>
                                        <p:strVal val="visible"/>
                                      </p:to>
                                    </p:set>
                                    <p:animEffect transition="in" filter="wipe(up)">
                                      <p:cBhvr>
                                        <p:cTn id="84" dur="500"/>
                                        <p:tgtEl>
                                          <p:spTgt spid="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6311">
                                            <p:txEl>
                                              <p:pRg st="0" end="0"/>
                                            </p:txEl>
                                          </p:spTgt>
                                        </p:tgtEl>
                                        <p:attrNameLst>
                                          <p:attrName>style.visibility</p:attrName>
                                        </p:attrNameLst>
                                      </p:cBhvr>
                                      <p:to>
                                        <p:strVal val="visible"/>
                                      </p:to>
                                    </p:set>
                                    <p:animEffect transition="in" filter="wipe(left)">
                                      <p:cBhvr>
                                        <p:cTn id="89" dur="500"/>
                                        <p:tgtEl>
                                          <p:spTgt spid="266311">
                                            <p:txEl>
                                              <p:pRg st="0" end="0"/>
                                            </p:txEl>
                                          </p:spTgt>
                                        </p:tgtEl>
                                      </p:cBhvr>
                                    </p:animEffect>
                                  </p:childTnLst>
                                </p:cTn>
                              </p:par>
                            </p:childTnLst>
                          </p:cTn>
                        </p:par>
                        <p:par>
                          <p:cTn id="90" fill="hold" nodeType="afterGroup">
                            <p:stCondLst>
                              <p:cond delay="500"/>
                            </p:stCondLst>
                            <p:childTnLst>
                              <p:par>
                                <p:cTn id="91" presetID="22" presetClass="entr" presetSubtype="8" fill="hold" grpId="0" nodeType="afterEffect">
                                  <p:stCondLst>
                                    <p:cond delay="1000"/>
                                  </p:stCondLst>
                                  <p:childTnLst>
                                    <p:set>
                                      <p:cBhvr>
                                        <p:cTn id="92" dur="1" fill="hold">
                                          <p:stCondLst>
                                            <p:cond delay="0"/>
                                          </p:stCondLst>
                                        </p:cTn>
                                        <p:tgtEl>
                                          <p:spTgt spid="266312">
                                            <p:txEl>
                                              <p:pRg st="0" end="0"/>
                                            </p:txEl>
                                          </p:spTgt>
                                        </p:tgtEl>
                                        <p:attrNameLst>
                                          <p:attrName>style.visibility</p:attrName>
                                        </p:attrNameLst>
                                      </p:cBhvr>
                                      <p:to>
                                        <p:strVal val="visible"/>
                                      </p:to>
                                    </p:set>
                                    <p:animEffect transition="in" filter="wipe(left)">
                                      <p:cBhvr>
                                        <p:cTn id="93" dur="500"/>
                                        <p:tgtEl>
                                          <p:spTgt spid="266312">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266313">
                                            <p:txEl>
                                              <p:pRg st="0" end="0"/>
                                            </p:txEl>
                                          </p:spTgt>
                                        </p:tgtEl>
                                        <p:attrNameLst>
                                          <p:attrName>style.visibility</p:attrName>
                                        </p:attrNameLst>
                                      </p:cBhvr>
                                      <p:to>
                                        <p:strVal val="visible"/>
                                      </p:to>
                                    </p:set>
                                    <p:animEffect transition="in" filter="dissolve">
                                      <p:cBhvr>
                                        <p:cTn id="98" dur="500"/>
                                        <p:tgtEl>
                                          <p:spTgt spid="266313">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66306">
                                            <p:txEl>
                                              <p:pRg st="0" end="0"/>
                                            </p:txEl>
                                          </p:spTgt>
                                        </p:tgtEl>
                                        <p:attrNameLst>
                                          <p:attrName>style.visibility</p:attrName>
                                        </p:attrNameLst>
                                      </p:cBhvr>
                                      <p:to>
                                        <p:strVal val="visible"/>
                                      </p:to>
                                    </p:set>
                                    <p:animEffect transition="in" filter="wipe(left)">
                                      <p:cBhvr>
                                        <p:cTn id="103" dur="500"/>
                                        <p:tgtEl>
                                          <p:spTgt spid="266306">
                                            <p:txEl>
                                              <p:pRg st="0" end="0"/>
                                            </p:txEl>
                                          </p:spTgt>
                                        </p:tgtEl>
                                      </p:cBhvr>
                                    </p:animEffect>
                                  </p:childTnLst>
                                </p:cTn>
                              </p:par>
                            </p:childTnLst>
                          </p:cTn>
                        </p:par>
                        <p:par>
                          <p:cTn id="104" fill="hold" nodeType="afterGroup">
                            <p:stCondLst>
                              <p:cond delay="500"/>
                            </p:stCondLst>
                            <p:childTnLst>
                              <p:par>
                                <p:cTn id="105" presetID="22" presetClass="entr" presetSubtype="1" fill="hold" nodeType="afterEffect">
                                  <p:stCondLst>
                                    <p:cond delay="1000"/>
                                  </p:stCondLst>
                                  <p:childTnLst>
                                    <p:set>
                                      <p:cBhvr>
                                        <p:cTn id="106" dur="1" fill="hold">
                                          <p:stCondLst>
                                            <p:cond delay="0"/>
                                          </p:stCondLst>
                                        </p:cTn>
                                        <p:tgtEl>
                                          <p:spTgt spid="4"/>
                                        </p:tgtEl>
                                        <p:attrNameLst>
                                          <p:attrName>style.visibility</p:attrName>
                                        </p:attrNameLst>
                                      </p:cBhvr>
                                      <p:to>
                                        <p:strVal val="visible"/>
                                      </p:to>
                                    </p:set>
                                    <p:animEffect transition="in" filter="wipe(up)">
                                      <p:cBhvr>
                                        <p:cTn id="107" dur="500"/>
                                        <p:tgtEl>
                                          <p:spTgt spid="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66314">
                                            <p:txEl>
                                              <p:pRg st="0" end="0"/>
                                            </p:txEl>
                                          </p:spTgt>
                                        </p:tgtEl>
                                        <p:attrNameLst>
                                          <p:attrName>style.visibility</p:attrName>
                                        </p:attrNameLst>
                                      </p:cBhvr>
                                      <p:to>
                                        <p:strVal val="visible"/>
                                      </p:to>
                                    </p:set>
                                    <p:animEffect transition="in" filter="wipe(left)">
                                      <p:cBhvr>
                                        <p:cTn id="112" dur="500"/>
                                        <p:tgtEl>
                                          <p:spTgt spid="266314">
                                            <p:txEl>
                                              <p:pRg st="0" end="0"/>
                                            </p:txEl>
                                          </p:spTgt>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1000"/>
                                  </p:stCondLst>
                                  <p:childTnLst>
                                    <p:set>
                                      <p:cBhvr>
                                        <p:cTn id="115" dur="1" fill="hold">
                                          <p:stCondLst>
                                            <p:cond delay="0"/>
                                          </p:stCondLst>
                                        </p:cTn>
                                        <p:tgtEl>
                                          <p:spTgt spid="266315">
                                            <p:txEl>
                                              <p:pRg st="0" end="0"/>
                                            </p:txEl>
                                          </p:spTgt>
                                        </p:tgtEl>
                                        <p:attrNameLst>
                                          <p:attrName>style.visibility</p:attrName>
                                        </p:attrNameLst>
                                      </p:cBhvr>
                                      <p:to>
                                        <p:strVal val="visible"/>
                                      </p:to>
                                    </p:set>
                                    <p:animEffect transition="in" filter="wipe(left)">
                                      <p:cBhvr>
                                        <p:cTn id="116" dur="500"/>
                                        <p:tgtEl>
                                          <p:spTgt spid="266315">
                                            <p:txEl>
                                              <p:pRg st="0" end="0"/>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266316">
                                            <p:txEl>
                                              <p:pRg st="0" end="0"/>
                                            </p:txEl>
                                          </p:spTgt>
                                        </p:tgtEl>
                                        <p:attrNameLst>
                                          <p:attrName>style.visibility</p:attrName>
                                        </p:attrNameLst>
                                      </p:cBhvr>
                                      <p:to>
                                        <p:strVal val="visible"/>
                                      </p:to>
                                    </p:set>
                                    <p:animEffect transition="in" filter="dissolve">
                                      <p:cBhvr>
                                        <p:cTn id="121" dur="500"/>
                                        <p:tgtEl>
                                          <p:spTgt spid="266316">
                                            <p:txEl>
                                              <p:pRg st="0" end="0"/>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66307">
                                            <p:txEl>
                                              <p:pRg st="0" end="0"/>
                                            </p:txEl>
                                          </p:spTgt>
                                        </p:tgtEl>
                                        <p:attrNameLst>
                                          <p:attrName>style.visibility</p:attrName>
                                        </p:attrNameLst>
                                      </p:cBhvr>
                                      <p:to>
                                        <p:strVal val="visible"/>
                                      </p:to>
                                    </p:set>
                                    <p:animEffect transition="in" filter="wipe(left)">
                                      <p:cBhvr>
                                        <p:cTn id="126" dur="500"/>
                                        <p:tgtEl>
                                          <p:spTgt spid="266307">
                                            <p:txEl>
                                              <p:pRg st="0" end="0"/>
                                            </p:txEl>
                                          </p:spTgt>
                                        </p:tgtEl>
                                      </p:cBhvr>
                                    </p:animEffect>
                                  </p:childTnLst>
                                </p:cTn>
                              </p:par>
                            </p:childTnLst>
                          </p:cTn>
                        </p:par>
                        <p:par>
                          <p:cTn id="127" fill="hold" nodeType="afterGroup">
                            <p:stCondLst>
                              <p:cond delay="500"/>
                            </p:stCondLst>
                            <p:childTnLst>
                              <p:par>
                                <p:cTn id="128" presetID="22" presetClass="entr" presetSubtype="1" fill="hold" nodeType="afterEffect">
                                  <p:stCondLst>
                                    <p:cond delay="1000"/>
                                  </p:stCondLst>
                                  <p:childTnLst>
                                    <p:set>
                                      <p:cBhvr>
                                        <p:cTn id="129" dur="1" fill="hold">
                                          <p:stCondLst>
                                            <p:cond delay="0"/>
                                          </p:stCondLst>
                                        </p:cTn>
                                        <p:tgtEl>
                                          <p:spTgt spid="5"/>
                                        </p:tgtEl>
                                        <p:attrNameLst>
                                          <p:attrName>style.visibility</p:attrName>
                                        </p:attrNameLst>
                                      </p:cBhvr>
                                      <p:to>
                                        <p:strVal val="visible"/>
                                      </p:to>
                                    </p:set>
                                    <p:animEffect transition="in" filter="wipe(up)">
                                      <p:cBhvr>
                                        <p:cTn id="130" dur="500"/>
                                        <p:tgtEl>
                                          <p:spTgt spid="5"/>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66317">
                                            <p:txEl>
                                              <p:pRg st="0" end="0"/>
                                            </p:txEl>
                                          </p:spTgt>
                                        </p:tgtEl>
                                        <p:attrNameLst>
                                          <p:attrName>style.visibility</p:attrName>
                                        </p:attrNameLst>
                                      </p:cBhvr>
                                      <p:to>
                                        <p:strVal val="visible"/>
                                      </p:to>
                                    </p:set>
                                    <p:animEffect transition="in" filter="wipe(left)">
                                      <p:cBhvr>
                                        <p:cTn id="135" dur="500"/>
                                        <p:tgtEl>
                                          <p:spTgt spid="266317">
                                            <p:txEl>
                                              <p:pRg st="0" end="0"/>
                                            </p:txEl>
                                          </p:spTgt>
                                        </p:tgtEl>
                                      </p:cBhvr>
                                    </p:animEffect>
                                  </p:childTnLst>
                                </p:cTn>
                              </p:par>
                            </p:childTnLst>
                          </p:cTn>
                        </p:par>
                        <p:par>
                          <p:cTn id="136" fill="hold" nodeType="afterGroup">
                            <p:stCondLst>
                              <p:cond delay="500"/>
                            </p:stCondLst>
                            <p:childTnLst>
                              <p:par>
                                <p:cTn id="137" presetID="22" presetClass="entr" presetSubtype="8" fill="hold" grpId="0" nodeType="afterEffect">
                                  <p:stCondLst>
                                    <p:cond delay="1000"/>
                                  </p:stCondLst>
                                  <p:childTnLst>
                                    <p:set>
                                      <p:cBhvr>
                                        <p:cTn id="138" dur="1" fill="hold">
                                          <p:stCondLst>
                                            <p:cond delay="0"/>
                                          </p:stCondLst>
                                        </p:cTn>
                                        <p:tgtEl>
                                          <p:spTgt spid="266318">
                                            <p:txEl>
                                              <p:pRg st="0" end="0"/>
                                            </p:txEl>
                                          </p:spTgt>
                                        </p:tgtEl>
                                        <p:attrNameLst>
                                          <p:attrName>style.visibility</p:attrName>
                                        </p:attrNameLst>
                                      </p:cBhvr>
                                      <p:to>
                                        <p:strVal val="visible"/>
                                      </p:to>
                                    </p:set>
                                    <p:animEffect transition="in" filter="wipe(left)">
                                      <p:cBhvr>
                                        <p:cTn id="139" dur="500"/>
                                        <p:tgtEl>
                                          <p:spTgt spid="266318">
                                            <p:txEl>
                                              <p:pRg st="0" end="0"/>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66319">
                                            <p:txEl>
                                              <p:pRg st="0" end="0"/>
                                            </p:txEl>
                                          </p:spTgt>
                                        </p:tgtEl>
                                        <p:attrNameLst>
                                          <p:attrName>style.visibility</p:attrName>
                                        </p:attrNameLst>
                                      </p:cBhvr>
                                      <p:to>
                                        <p:strVal val="visible"/>
                                      </p:to>
                                    </p:set>
                                    <p:animEffect transition="in" filter="dissolve">
                                      <p:cBhvr>
                                        <p:cTn id="144" dur="500"/>
                                        <p:tgtEl>
                                          <p:spTgt spid="266319">
                                            <p:txEl>
                                              <p:pRg st="0" end="0"/>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66287"/>
                                        </p:tgtEl>
                                        <p:attrNameLst>
                                          <p:attrName>style.visibility</p:attrName>
                                        </p:attrNameLst>
                                      </p:cBhvr>
                                      <p:to>
                                        <p:strVal val="visible"/>
                                      </p:to>
                                    </p:set>
                                    <p:animEffect transition="in" filter="wipe(left)">
                                      <p:cBhvr>
                                        <p:cTn id="149" dur="500"/>
                                        <p:tgtEl>
                                          <p:spTgt spid="266287"/>
                                        </p:tgtEl>
                                      </p:cBhvr>
                                    </p:animEffect>
                                  </p:childTnLst>
                                </p:cTn>
                              </p:par>
                            </p:childTnLst>
                          </p:cTn>
                        </p:par>
                        <p:par>
                          <p:cTn id="150" fill="hold" nodeType="afterGroup">
                            <p:stCondLst>
                              <p:cond delay="500"/>
                            </p:stCondLst>
                            <p:childTnLst>
                              <p:par>
                                <p:cTn id="151" presetID="22" presetClass="entr" presetSubtype="8" fill="hold" grpId="0" nodeType="afterEffect">
                                  <p:stCondLst>
                                    <p:cond delay="1000"/>
                                  </p:stCondLst>
                                  <p:childTnLst>
                                    <p:set>
                                      <p:cBhvr>
                                        <p:cTn id="152" dur="1" fill="hold">
                                          <p:stCondLst>
                                            <p:cond delay="0"/>
                                          </p:stCondLst>
                                        </p:cTn>
                                        <p:tgtEl>
                                          <p:spTgt spid="266288"/>
                                        </p:tgtEl>
                                        <p:attrNameLst>
                                          <p:attrName>style.visibility</p:attrName>
                                        </p:attrNameLst>
                                      </p:cBhvr>
                                      <p:to>
                                        <p:strVal val="visible"/>
                                      </p:to>
                                    </p:set>
                                    <p:animEffect transition="in" filter="wipe(left)">
                                      <p:cBhvr>
                                        <p:cTn id="153" dur="500"/>
                                        <p:tgtEl>
                                          <p:spTgt spid="266288"/>
                                        </p:tgtEl>
                                      </p:cBhvr>
                                    </p:animEffect>
                                  </p:childTnLst>
                                </p:cTn>
                              </p:par>
                            </p:childTnLst>
                          </p:cTn>
                        </p:par>
                        <p:par>
                          <p:cTn id="154" fill="hold" nodeType="afterGroup">
                            <p:stCondLst>
                              <p:cond delay="2000"/>
                            </p:stCondLst>
                            <p:childTnLst>
                              <p:par>
                                <p:cTn id="155" presetID="17" presetClass="entr" presetSubtype="1" fill="hold" nodeType="afterEffect">
                                  <p:stCondLst>
                                    <p:cond delay="1000"/>
                                  </p:stCondLst>
                                  <p:childTnLst>
                                    <p:set>
                                      <p:cBhvr>
                                        <p:cTn id="156" dur="1" fill="hold">
                                          <p:stCondLst>
                                            <p:cond delay="0"/>
                                          </p:stCondLst>
                                        </p:cTn>
                                        <p:tgtEl>
                                          <p:spTgt spid="9"/>
                                        </p:tgtEl>
                                        <p:attrNameLst>
                                          <p:attrName>style.visibility</p:attrName>
                                        </p:attrNameLst>
                                      </p:cBhvr>
                                      <p:to>
                                        <p:strVal val="visible"/>
                                      </p:to>
                                    </p:set>
                                    <p:anim calcmode="lin" valueType="num">
                                      <p:cBhvr>
                                        <p:cTn id="157" dur="500" fill="hold"/>
                                        <p:tgtEl>
                                          <p:spTgt spid="9"/>
                                        </p:tgtEl>
                                        <p:attrNameLst>
                                          <p:attrName>ppt_x</p:attrName>
                                        </p:attrNameLst>
                                      </p:cBhvr>
                                      <p:tavLst>
                                        <p:tav tm="0">
                                          <p:val>
                                            <p:strVal val="#ppt_x"/>
                                          </p:val>
                                        </p:tav>
                                        <p:tav tm="100000">
                                          <p:val>
                                            <p:strVal val="#ppt_x"/>
                                          </p:val>
                                        </p:tav>
                                      </p:tavLst>
                                    </p:anim>
                                    <p:anim calcmode="lin" valueType="num">
                                      <p:cBhvr>
                                        <p:cTn id="158" dur="500" fill="hold"/>
                                        <p:tgtEl>
                                          <p:spTgt spid="9"/>
                                        </p:tgtEl>
                                        <p:attrNameLst>
                                          <p:attrName>ppt_y</p:attrName>
                                        </p:attrNameLst>
                                      </p:cBhvr>
                                      <p:tavLst>
                                        <p:tav tm="0">
                                          <p:val>
                                            <p:strVal val="#ppt_y-#ppt_h/2"/>
                                          </p:val>
                                        </p:tav>
                                        <p:tav tm="100000">
                                          <p:val>
                                            <p:strVal val="#ppt_y"/>
                                          </p:val>
                                        </p:tav>
                                      </p:tavLst>
                                    </p:anim>
                                    <p:anim calcmode="lin" valueType="num">
                                      <p:cBhvr>
                                        <p:cTn id="159" dur="500" fill="hold"/>
                                        <p:tgtEl>
                                          <p:spTgt spid="9"/>
                                        </p:tgtEl>
                                        <p:attrNameLst>
                                          <p:attrName>ppt_w</p:attrName>
                                        </p:attrNameLst>
                                      </p:cBhvr>
                                      <p:tavLst>
                                        <p:tav tm="0">
                                          <p:val>
                                            <p:strVal val="#ppt_w"/>
                                          </p:val>
                                        </p:tav>
                                        <p:tav tm="100000">
                                          <p:val>
                                            <p:strVal val="#ppt_w"/>
                                          </p:val>
                                        </p:tav>
                                      </p:tavLst>
                                    </p:anim>
                                    <p:anim calcmode="lin" valueType="num">
                                      <p:cBhvr>
                                        <p:cTn id="160" dur="500" fill="hold"/>
                                        <p:tgtEl>
                                          <p:spTgt spid="9"/>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3500"/>
                            </p:stCondLst>
                            <p:childTnLst>
                              <p:par>
                                <p:cTn id="162" presetID="22" presetClass="entr" presetSubtype="8" fill="hold" grpId="0" nodeType="afterEffect">
                                  <p:stCondLst>
                                    <p:cond delay="1000"/>
                                  </p:stCondLst>
                                  <p:childTnLst>
                                    <p:set>
                                      <p:cBhvr>
                                        <p:cTn id="163" dur="1" fill="hold">
                                          <p:stCondLst>
                                            <p:cond delay="0"/>
                                          </p:stCondLst>
                                        </p:cTn>
                                        <p:tgtEl>
                                          <p:spTgt spid="266289">
                                            <p:txEl>
                                              <p:pRg st="0" end="0"/>
                                            </p:txEl>
                                          </p:spTgt>
                                        </p:tgtEl>
                                        <p:attrNameLst>
                                          <p:attrName>style.visibility</p:attrName>
                                        </p:attrNameLst>
                                      </p:cBhvr>
                                      <p:to>
                                        <p:strVal val="visible"/>
                                      </p:to>
                                    </p:set>
                                    <p:animEffect transition="in" filter="wipe(left)">
                                      <p:cBhvr>
                                        <p:cTn id="164" dur="500"/>
                                        <p:tgtEl>
                                          <p:spTgt spid="266289">
                                            <p:txEl>
                                              <p:pRg st="0" end="0"/>
                                            </p:txEl>
                                          </p:spTgt>
                                        </p:tgtEl>
                                      </p:cBhvr>
                                    </p:animEffect>
                                  </p:childTnLst>
                                </p:cTn>
                              </p:par>
                            </p:childTnLst>
                          </p:cTn>
                        </p:par>
                        <p:par>
                          <p:cTn id="165" fill="hold" nodeType="afterGroup">
                            <p:stCondLst>
                              <p:cond delay="5000"/>
                            </p:stCondLst>
                            <p:childTnLst>
                              <p:par>
                                <p:cTn id="166" presetID="22" presetClass="entr" presetSubtype="8" fill="hold" grpId="0" nodeType="afterEffect">
                                  <p:stCondLst>
                                    <p:cond delay="1000"/>
                                  </p:stCondLst>
                                  <p:childTnLst>
                                    <p:set>
                                      <p:cBhvr>
                                        <p:cTn id="167" dur="1" fill="hold">
                                          <p:stCondLst>
                                            <p:cond delay="0"/>
                                          </p:stCondLst>
                                        </p:cTn>
                                        <p:tgtEl>
                                          <p:spTgt spid="266290">
                                            <p:txEl>
                                              <p:pRg st="0" end="0"/>
                                            </p:txEl>
                                          </p:spTgt>
                                        </p:tgtEl>
                                        <p:attrNameLst>
                                          <p:attrName>style.visibility</p:attrName>
                                        </p:attrNameLst>
                                      </p:cBhvr>
                                      <p:to>
                                        <p:strVal val="visible"/>
                                      </p:to>
                                    </p:set>
                                    <p:animEffect transition="in" filter="wipe(left)">
                                      <p:cBhvr>
                                        <p:cTn id="168" dur="500"/>
                                        <p:tgtEl>
                                          <p:spTgt spid="266290">
                                            <p:txEl>
                                              <p:pRg st="0" end="0"/>
                                            </p:txEl>
                                          </p:spTgt>
                                        </p:tgtEl>
                                      </p:cBhvr>
                                    </p:animEffect>
                                  </p:childTnLst>
                                </p:cTn>
                              </p:par>
                            </p:childTnLst>
                          </p:cTn>
                        </p:par>
                        <p:par>
                          <p:cTn id="169" fill="hold" nodeType="afterGroup">
                            <p:stCondLst>
                              <p:cond delay="6500"/>
                            </p:stCondLst>
                            <p:childTnLst>
                              <p:par>
                                <p:cTn id="170" presetID="22" presetClass="entr" presetSubtype="1" fill="hold" grpId="0" nodeType="afterEffect">
                                  <p:stCondLst>
                                    <p:cond delay="1000"/>
                                  </p:stCondLst>
                                  <p:childTnLst>
                                    <p:set>
                                      <p:cBhvr>
                                        <p:cTn id="171" dur="1" fill="hold">
                                          <p:stCondLst>
                                            <p:cond delay="0"/>
                                          </p:stCondLst>
                                        </p:cTn>
                                        <p:tgtEl>
                                          <p:spTgt spid="266291"/>
                                        </p:tgtEl>
                                        <p:attrNameLst>
                                          <p:attrName>style.visibility</p:attrName>
                                        </p:attrNameLst>
                                      </p:cBhvr>
                                      <p:to>
                                        <p:strVal val="visible"/>
                                      </p:to>
                                    </p:set>
                                    <p:animEffect transition="in" filter="wipe(up)">
                                      <p:cBhvr>
                                        <p:cTn id="172" dur="500"/>
                                        <p:tgtEl>
                                          <p:spTgt spid="26629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266292"/>
                                        </p:tgtEl>
                                        <p:attrNameLst>
                                          <p:attrName>style.visibility</p:attrName>
                                        </p:attrNameLst>
                                      </p:cBhvr>
                                      <p:to>
                                        <p:strVal val="visible"/>
                                      </p:to>
                                    </p:set>
                                    <p:animEffect transition="in" filter="wipe(up)">
                                      <p:cBhvr>
                                        <p:cTn id="177" dur="500"/>
                                        <p:tgtEl>
                                          <p:spTgt spid="26629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66328"/>
                                        </p:tgtEl>
                                        <p:attrNameLst>
                                          <p:attrName>style.visibility</p:attrName>
                                        </p:attrNameLst>
                                      </p:cBhvr>
                                      <p:to>
                                        <p:strVal val="visible"/>
                                      </p:to>
                                    </p:set>
                                    <p:animEffect transition="in" filter="wipe(left)">
                                      <p:cBhvr>
                                        <p:cTn id="182" dur="500"/>
                                        <p:tgtEl>
                                          <p:spTgt spid="26632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66248"/>
                                        </p:tgtEl>
                                        <p:attrNameLst>
                                          <p:attrName>style.visibility</p:attrName>
                                        </p:attrNameLst>
                                      </p:cBhvr>
                                      <p:to>
                                        <p:strVal val="visible"/>
                                      </p:to>
                                    </p:set>
                                    <p:animEffect transition="in" filter="wipe(left)">
                                      <p:cBhvr>
                                        <p:cTn id="187" dur="500"/>
                                        <p:tgtEl>
                                          <p:spTgt spid="266248"/>
                                        </p:tgtEl>
                                      </p:cBhvr>
                                    </p:animEffect>
                                  </p:childTnLst>
                                </p:cTn>
                              </p:par>
                            </p:childTnLst>
                          </p:cTn>
                        </p:par>
                        <p:par>
                          <p:cTn id="188" fill="hold" nodeType="afterGroup">
                            <p:stCondLst>
                              <p:cond delay="500"/>
                            </p:stCondLst>
                            <p:childTnLst>
                              <p:par>
                                <p:cTn id="189" presetID="22" presetClass="entr" presetSubtype="8" fill="hold" nodeType="afterEffect">
                                  <p:stCondLst>
                                    <p:cond delay="0"/>
                                  </p:stCondLst>
                                  <p:childTnLst>
                                    <p:set>
                                      <p:cBhvr>
                                        <p:cTn id="190" dur="1" fill="hold">
                                          <p:stCondLst>
                                            <p:cond delay="0"/>
                                          </p:stCondLst>
                                        </p:cTn>
                                        <p:tgtEl>
                                          <p:spTgt spid="266330"/>
                                        </p:tgtEl>
                                        <p:attrNameLst>
                                          <p:attrName>style.visibility</p:attrName>
                                        </p:attrNameLst>
                                      </p:cBhvr>
                                      <p:to>
                                        <p:strVal val="visible"/>
                                      </p:to>
                                    </p:set>
                                    <p:animEffect transition="in" filter="wipe(left)">
                                      <p:cBhvr>
                                        <p:cTn id="191" dur="1000"/>
                                        <p:tgtEl>
                                          <p:spTgt spid="266330"/>
                                        </p:tgtEl>
                                      </p:cBhvr>
                                    </p:animEffect>
                                  </p:childTnLst>
                                </p:cTn>
                              </p:par>
                            </p:childTnLst>
                          </p:cTn>
                        </p:par>
                        <p:par>
                          <p:cTn id="192" fill="hold" nodeType="afterGroup">
                            <p:stCondLst>
                              <p:cond delay="1500"/>
                            </p:stCondLst>
                            <p:childTnLst>
                              <p:par>
                                <p:cTn id="193" presetID="22" presetClass="entr" presetSubtype="8" fill="hold" grpId="0" nodeType="afterEffect">
                                  <p:stCondLst>
                                    <p:cond delay="1000"/>
                                  </p:stCondLst>
                                  <p:childTnLst>
                                    <p:set>
                                      <p:cBhvr>
                                        <p:cTn id="194" dur="1" fill="hold">
                                          <p:stCondLst>
                                            <p:cond delay="0"/>
                                          </p:stCondLst>
                                        </p:cTn>
                                        <p:tgtEl>
                                          <p:spTgt spid="266249">
                                            <p:txEl>
                                              <p:pRg st="0" end="0"/>
                                            </p:txEl>
                                          </p:spTgt>
                                        </p:tgtEl>
                                        <p:attrNameLst>
                                          <p:attrName>style.visibility</p:attrName>
                                        </p:attrNameLst>
                                      </p:cBhvr>
                                      <p:to>
                                        <p:strVal val="visible"/>
                                      </p:to>
                                    </p:set>
                                    <p:animEffect transition="in" filter="wipe(left)">
                                      <p:cBhvr>
                                        <p:cTn id="195" dur="500"/>
                                        <p:tgtEl>
                                          <p:spTgt spid="2662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advAuto="0"/>
      <p:bldP spid="266246" grpId="0" autoUpdateAnimBg="0"/>
      <p:bldP spid="266247" grpId="0" autoUpdateAnimBg="0"/>
      <p:bldP spid="266248" grpId="0" autoUpdateAnimBg="0"/>
      <p:bldP spid="266249" grpId="0" build="p" autoUpdateAnimBg="0" advAuto="1000"/>
      <p:bldP spid="266253" grpId="0" animBg="1" autoUpdateAnimBg="0"/>
      <p:bldP spid="266287" grpId="0" animBg="1"/>
      <p:bldP spid="266288" grpId="0" autoUpdateAnimBg="0"/>
      <p:bldP spid="266289" grpId="0" build="p" autoUpdateAnimBg="0" advAuto="1000"/>
      <p:bldP spid="266290" grpId="0" build="p" autoUpdateAnimBg="0" advAuto="1000"/>
      <p:bldP spid="266291" grpId="0" autoUpdateAnimBg="0"/>
      <p:bldP spid="266292" grpId="0" autoUpdateAnimBg="0"/>
      <p:bldP spid="266300" grpId="0" autoUpdateAnimBg="0"/>
      <p:bldP spid="266301" grpId="0" build="p" autoUpdateAnimBg="0" advAuto="1000"/>
      <p:bldP spid="266302" grpId="0" build="p" autoUpdateAnimBg="0" advAuto="0"/>
      <p:bldP spid="266303" grpId="0" build="p" autoUpdateAnimBg="0" advAuto="0"/>
      <p:bldP spid="266304" grpId="0" build="p" autoUpdateAnimBg="0" advAuto="1000"/>
      <p:bldP spid="266305" grpId="0" build="p" autoUpdateAnimBg="0"/>
      <p:bldP spid="266306" grpId="0" build="p" autoUpdateAnimBg="0"/>
      <p:bldP spid="266307" grpId="0" build="p" autoUpdateAnimBg="0"/>
      <p:bldP spid="266308" grpId="0" build="p" autoUpdateAnimBg="0"/>
      <p:bldP spid="266309" grpId="0" build="p" autoUpdateAnimBg="0" advAuto="1000"/>
      <p:bldP spid="266310" grpId="0" build="p" autoUpdateAnimBg="0"/>
      <p:bldP spid="266311" grpId="0" build="p" autoUpdateAnimBg="0"/>
      <p:bldP spid="266312" grpId="0" build="p" autoUpdateAnimBg="0" advAuto="1000"/>
      <p:bldP spid="266313" grpId="0" build="p" autoUpdateAnimBg="0"/>
      <p:bldP spid="266314" grpId="0" build="p" autoUpdateAnimBg="0"/>
      <p:bldP spid="266315" grpId="0" build="p" autoUpdateAnimBg="0" advAuto="1000"/>
      <p:bldP spid="266316" grpId="0" build="p" autoUpdateAnimBg="0"/>
      <p:bldP spid="266317" grpId="0" build="p" autoUpdateAnimBg="0"/>
      <p:bldP spid="266318" grpId="0" build="p" autoUpdateAnimBg="0" advAuto="1000"/>
      <p:bldP spid="266319" grpId="0" build="p" autoUpdateAnimBg="0"/>
      <p:bldP spid="26632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idx="1"/>
          </p:nvPr>
        </p:nvSpPr>
        <p:spPr>
          <a:xfrm>
            <a:off x="304800" y="1268413"/>
            <a:ext cx="8540750" cy="1008062"/>
          </a:xfrm>
        </p:spPr>
        <p:txBody>
          <a:bodyPr/>
          <a:lstStyle/>
          <a:p>
            <a:pPr lvl="1">
              <a:buFont typeface="Wingdings" panose="05000000000000000000" pitchFamily="2" charset="2"/>
              <a:buNone/>
            </a:pPr>
            <a:r>
              <a:rPr lang="en-US" altLang="zh-CN" b="1" smtClean="0"/>
              <a:t>3) </a:t>
            </a:r>
            <a:r>
              <a:rPr lang="zh-CN" altLang="en-US" b="1" smtClean="0"/>
              <a:t>三极管非门</a:t>
            </a:r>
            <a:r>
              <a:rPr lang="en-US" altLang="zh-CN" b="1" smtClean="0"/>
              <a:t>(</a:t>
            </a:r>
            <a:r>
              <a:rPr lang="zh-CN" altLang="en-US" b="1" smtClean="0"/>
              <a:t>反相器</a:t>
            </a:r>
            <a:r>
              <a:rPr lang="en-US" altLang="zh-CN" b="1" smtClean="0"/>
              <a:t>)</a:t>
            </a:r>
          </a:p>
        </p:txBody>
      </p:sp>
      <p:graphicFrame>
        <p:nvGraphicFramePr>
          <p:cNvPr id="267267" name="Object 3"/>
          <p:cNvGraphicFramePr>
            <a:graphicFrameLocks noChangeAspect="1"/>
          </p:cNvGraphicFramePr>
          <p:nvPr/>
        </p:nvGraphicFramePr>
        <p:xfrm>
          <a:off x="684213" y="1844675"/>
          <a:ext cx="2090737" cy="511175"/>
        </p:xfrm>
        <a:graphic>
          <a:graphicData uri="http://schemas.openxmlformats.org/presentationml/2006/ole">
            <mc:AlternateContent xmlns:mc="http://schemas.openxmlformats.org/markup-compatibility/2006">
              <mc:Choice xmlns:v="urn:schemas-microsoft-com:vml" Requires="v">
                <p:oleObj spid="_x0000_s120912" name="公式" r:id="rId3" imgW="746831" imgH="91250" progId="Equation.3">
                  <p:embed/>
                </p:oleObj>
              </mc:Choice>
              <mc:Fallback>
                <p:oleObj name="公式" r:id="rId3" imgW="746831" imgH="9125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2090737" cy="5111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8" name="Text Box 4"/>
          <p:cNvSpPr txBox="1">
            <a:spLocks noChangeArrowheads="1"/>
          </p:cNvSpPr>
          <p:nvPr/>
        </p:nvSpPr>
        <p:spPr bwMode="auto">
          <a:xfrm>
            <a:off x="3132138" y="1844675"/>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latin typeface="宋体" panose="02010600030101010101" pitchFamily="2" charset="-122"/>
              </a:rPr>
              <a:t>T </a:t>
            </a:r>
            <a:r>
              <a:rPr lang="zh-CN" altLang="en-US">
                <a:solidFill>
                  <a:srgbClr val="0033CC"/>
                </a:solidFill>
                <a:latin typeface="宋体" panose="02010600030101010101" pitchFamily="2" charset="-122"/>
              </a:rPr>
              <a:t>截止</a:t>
            </a:r>
          </a:p>
        </p:txBody>
      </p:sp>
      <p:graphicFrame>
        <p:nvGraphicFramePr>
          <p:cNvPr id="267269" name="Object 5"/>
          <p:cNvGraphicFramePr>
            <a:graphicFrameLocks noChangeAspect="1"/>
          </p:cNvGraphicFramePr>
          <p:nvPr/>
        </p:nvGraphicFramePr>
        <p:xfrm>
          <a:off x="684213" y="2492375"/>
          <a:ext cx="3252787" cy="560388"/>
        </p:xfrm>
        <a:graphic>
          <a:graphicData uri="http://schemas.openxmlformats.org/presentationml/2006/ole">
            <mc:AlternateContent xmlns:mc="http://schemas.openxmlformats.org/markup-compatibility/2006">
              <mc:Choice xmlns:v="urn:schemas-microsoft-com:vml" Requires="v">
                <p:oleObj spid="_x0000_s120913" name="Equation" r:id="rId6" imgW="1358900" imgH="228600" progId="Equation.3">
                  <p:embed/>
                </p:oleObj>
              </mc:Choice>
              <mc:Fallback>
                <p:oleObj name="Equation" r:id="rId6" imgW="13589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492375"/>
                        <a:ext cx="3252787" cy="560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p:cNvGraphicFramePr>
            <a:graphicFrameLocks noChangeAspect="1"/>
          </p:cNvGraphicFramePr>
          <p:nvPr/>
        </p:nvGraphicFramePr>
        <p:xfrm>
          <a:off x="755650" y="3068638"/>
          <a:ext cx="1970088" cy="506412"/>
        </p:xfrm>
        <a:graphic>
          <a:graphicData uri="http://schemas.openxmlformats.org/presentationml/2006/ole">
            <mc:AlternateContent xmlns:mc="http://schemas.openxmlformats.org/markup-compatibility/2006">
              <mc:Choice xmlns:v="urn:schemas-microsoft-com:vml" Requires="v">
                <p:oleObj spid="_x0000_s120914" name="公式" r:id="rId8" imgW="777453" imgH="91250" progId="Equation.3">
                  <p:embed/>
                </p:oleObj>
              </mc:Choice>
              <mc:Fallback>
                <p:oleObj name="公式" r:id="rId8" imgW="777453" imgH="9125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3068638"/>
                        <a:ext cx="1970088" cy="5064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1" name="Text Box 7"/>
          <p:cNvSpPr txBox="1">
            <a:spLocks noChangeArrowheads="1"/>
          </p:cNvSpPr>
          <p:nvPr/>
        </p:nvSpPr>
        <p:spPr bwMode="auto">
          <a:xfrm>
            <a:off x="3132138" y="3068638"/>
            <a:ext cx="1643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latin typeface="宋体" panose="02010600030101010101" pitchFamily="2" charset="-122"/>
              </a:rPr>
              <a:t>T </a:t>
            </a:r>
            <a:r>
              <a:rPr lang="zh-CN" altLang="en-US">
                <a:solidFill>
                  <a:srgbClr val="0033CC"/>
                </a:solidFill>
                <a:latin typeface="宋体" panose="02010600030101010101" pitchFamily="2" charset="-122"/>
              </a:rPr>
              <a:t>导通</a:t>
            </a:r>
          </a:p>
        </p:txBody>
      </p:sp>
      <p:graphicFrame>
        <p:nvGraphicFramePr>
          <p:cNvPr id="267272" name="Object 8"/>
          <p:cNvGraphicFramePr>
            <a:graphicFrameLocks noChangeAspect="1"/>
          </p:cNvGraphicFramePr>
          <p:nvPr/>
        </p:nvGraphicFramePr>
        <p:xfrm>
          <a:off x="755650" y="3573463"/>
          <a:ext cx="2519363" cy="571500"/>
        </p:xfrm>
        <a:graphic>
          <a:graphicData uri="http://schemas.openxmlformats.org/presentationml/2006/ole">
            <mc:AlternateContent xmlns:mc="http://schemas.openxmlformats.org/markup-compatibility/2006">
              <mc:Choice xmlns:v="urn:schemas-microsoft-com:vml" Requires="v">
                <p:oleObj spid="_x0000_s120915" name="公式" r:id="rId10" imgW="967563" imgH="98926" progId="Equation.3">
                  <p:embed/>
                </p:oleObj>
              </mc:Choice>
              <mc:Fallback>
                <p:oleObj name="公式" r:id="rId10" imgW="967563" imgH="98926"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3573463"/>
                        <a:ext cx="2519363" cy="571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Text Box 9"/>
          <p:cNvSpPr txBox="1">
            <a:spLocks noChangeArrowheads="1"/>
          </p:cNvSpPr>
          <p:nvPr/>
        </p:nvSpPr>
        <p:spPr bwMode="auto">
          <a:xfrm>
            <a:off x="539750" y="4221163"/>
            <a:ext cx="230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电压关系表</a:t>
            </a:r>
          </a:p>
        </p:txBody>
      </p:sp>
      <p:grpSp>
        <p:nvGrpSpPr>
          <p:cNvPr id="2" name="Group 10"/>
          <p:cNvGrpSpPr>
            <a:grpSpLocks/>
          </p:cNvGrpSpPr>
          <p:nvPr/>
        </p:nvGrpSpPr>
        <p:grpSpPr bwMode="auto">
          <a:xfrm>
            <a:off x="539750" y="5013325"/>
            <a:ext cx="2111375" cy="1371600"/>
            <a:chOff x="349" y="1403"/>
            <a:chExt cx="1330" cy="864"/>
          </a:xfrm>
        </p:grpSpPr>
        <p:sp>
          <p:nvSpPr>
            <p:cNvPr id="120908" name="Line 11"/>
            <p:cNvSpPr>
              <a:spLocks noChangeShapeType="1"/>
            </p:cNvSpPr>
            <p:nvPr/>
          </p:nvSpPr>
          <p:spPr bwMode="auto">
            <a:xfrm flipV="1">
              <a:off x="349" y="1403"/>
              <a:ext cx="1330"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9" name="Line 12"/>
            <p:cNvSpPr>
              <a:spLocks noChangeShapeType="1"/>
            </p:cNvSpPr>
            <p:nvPr/>
          </p:nvSpPr>
          <p:spPr bwMode="auto">
            <a:xfrm>
              <a:off x="350" y="1753"/>
              <a:ext cx="1285"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10" name="Line 13"/>
            <p:cNvSpPr>
              <a:spLocks noChangeShapeType="1"/>
            </p:cNvSpPr>
            <p:nvPr/>
          </p:nvSpPr>
          <p:spPr bwMode="auto">
            <a:xfrm>
              <a:off x="349" y="2267"/>
              <a:ext cx="1330"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11" name="Line 14"/>
            <p:cNvSpPr>
              <a:spLocks noChangeShapeType="1"/>
            </p:cNvSpPr>
            <p:nvPr/>
          </p:nvSpPr>
          <p:spPr bwMode="auto">
            <a:xfrm>
              <a:off x="1058" y="1403"/>
              <a:ext cx="0" cy="86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7279" name="Text Box 15"/>
          <p:cNvSpPr txBox="1">
            <a:spLocks noChangeArrowheads="1"/>
          </p:cNvSpPr>
          <p:nvPr/>
        </p:nvSpPr>
        <p:spPr bwMode="auto">
          <a:xfrm>
            <a:off x="681038" y="5016500"/>
            <a:ext cx="831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I</a:t>
            </a:r>
            <a:r>
              <a:rPr lang="en-US" altLang="zh-CN">
                <a:solidFill>
                  <a:srgbClr val="FF0066"/>
                </a:solidFill>
                <a:ea typeface="楷体_GB2312"/>
                <a:cs typeface="楷体_GB2312"/>
              </a:rPr>
              <a:t>/V</a:t>
            </a:r>
          </a:p>
        </p:txBody>
      </p:sp>
      <p:sp>
        <p:nvSpPr>
          <p:cNvPr id="267280" name="Text Box 16"/>
          <p:cNvSpPr txBox="1">
            <a:spLocks noChangeArrowheads="1"/>
          </p:cNvSpPr>
          <p:nvPr/>
        </p:nvSpPr>
        <p:spPr bwMode="auto">
          <a:xfrm>
            <a:off x="1763713" y="5013325"/>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u</a:t>
            </a:r>
            <a:r>
              <a:rPr lang="en-US" altLang="zh-CN" baseline="-25000">
                <a:solidFill>
                  <a:srgbClr val="FF0066"/>
                </a:solidFill>
                <a:ea typeface="楷体_GB2312"/>
                <a:cs typeface="楷体_GB2312"/>
              </a:rPr>
              <a:t>O</a:t>
            </a:r>
            <a:r>
              <a:rPr lang="en-US" altLang="zh-CN">
                <a:solidFill>
                  <a:srgbClr val="FF0066"/>
                </a:solidFill>
                <a:ea typeface="楷体_GB2312"/>
                <a:cs typeface="楷体_GB2312"/>
              </a:rPr>
              <a:t>/V</a:t>
            </a:r>
          </a:p>
        </p:txBody>
      </p:sp>
      <p:sp>
        <p:nvSpPr>
          <p:cNvPr id="267281" name="Text Box 17"/>
          <p:cNvSpPr txBox="1">
            <a:spLocks noChangeArrowheads="1"/>
          </p:cNvSpPr>
          <p:nvPr/>
        </p:nvSpPr>
        <p:spPr bwMode="auto">
          <a:xfrm>
            <a:off x="822325" y="5546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a:t>
            </a:r>
          </a:p>
        </p:txBody>
      </p:sp>
      <p:sp>
        <p:nvSpPr>
          <p:cNvPr id="267282" name="Text Box 18"/>
          <p:cNvSpPr txBox="1">
            <a:spLocks noChangeArrowheads="1"/>
          </p:cNvSpPr>
          <p:nvPr/>
        </p:nvSpPr>
        <p:spPr bwMode="auto">
          <a:xfrm>
            <a:off x="1876425" y="5546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5</a:t>
            </a:r>
          </a:p>
        </p:txBody>
      </p:sp>
      <p:sp>
        <p:nvSpPr>
          <p:cNvPr id="267283" name="Text Box 19"/>
          <p:cNvSpPr txBox="1">
            <a:spLocks noChangeArrowheads="1"/>
          </p:cNvSpPr>
          <p:nvPr/>
        </p:nvSpPr>
        <p:spPr bwMode="auto">
          <a:xfrm>
            <a:off x="822325" y="5927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5</a:t>
            </a:r>
          </a:p>
        </p:txBody>
      </p:sp>
      <p:sp>
        <p:nvSpPr>
          <p:cNvPr id="267284" name="Text Box 20"/>
          <p:cNvSpPr txBox="1">
            <a:spLocks noChangeArrowheads="1"/>
          </p:cNvSpPr>
          <p:nvPr/>
        </p:nvSpPr>
        <p:spPr bwMode="auto">
          <a:xfrm>
            <a:off x="1806575" y="5927725"/>
            <a:ext cx="62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0.3</a:t>
            </a:r>
          </a:p>
        </p:txBody>
      </p:sp>
      <p:sp>
        <p:nvSpPr>
          <p:cNvPr id="267285" name="Text Box 21"/>
          <p:cNvSpPr txBox="1">
            <a:spLocks noChangeArrowheads="1"/>
          </p:cNvSpPr>
          <p:nvPr/>
        </p:nvSpPr>
        <p:spPr bwMode="auto">
          <a:xfrm>
            <a:off x="3471863" y="4243388"/>
            <a:ext cx="1604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真值表</a:t>
            </a:r>
          </a:p>
        </p:txBody>
      </p:sp>
      <p:grpSp>
        <p:nvGrpSpPr>
          <p:cNvPr id="3" name="Group 22"/>
          <p:cNvGrpSpPr>
            <a:grpSpLocks/>
          </p:cNvGrpSpPr>
          <p:nvPr/>
        </p:nvGrpSpPr>
        <p:grpSpPr bwMode="auto">
          <a:xfrm>
            <a:off x="3424238" y="5013325"/>
            <a:ext cx="1406525" cy="1398588"/>
            <a:chOff x="2169" y="1403"/>
            <a:chExt cx="886" cy="881"/>
          </a:xfrm>
        </p:grpSpPr>
        <p:sp>
          <p:nvSpPr>
            <p:cNvPr id="120904" name="Line 23"/>
            <p:cNvSpPr>
              <a:spLocks noChangeShapeType="1"/>
            </p:cNvSpPr>
            <p:nvPr/>
          </p:nvSpPr>
          <p:spPr bwMode="auto">
            <a:xfrm>
              <a:off x="2169" y="1403"/>
              <a:ext cx="88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5" name="Line 24"/>
            <p:cNvSpPr>
              <a:spLocks noChangeShapeType="1"/>
            </p:cNvSpPr>
            <p:nvPr/>
          </p:nvSpPr>
          <p:spPr bwMode="auto">
            <a:xfrm>
              <a:off x="2178" y="1753"/>
              <a:ext cx="841"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6" name="Line 25"/>
            <p:cNvSpPr>
              <a:spLocks noChangeShapeType="1"/>
            </p:cNvSpPr>
            <p:nvPr/>
          </p:nvSpPr>
          <p:spPr bwMode="auto">
            <a:xfrm>
              <a:off x="2169" y="2267"/>
              <a:ext cx="841"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7" name="Line 26"/>
            <p:cNvSpPr>
              <a:spLocks noChangeShapeType="1"/>
            </p:cNvSpPr>
            <p:nvPr/>
          </p:nvSpPr>
          <p:spPr bwMode="auto">
            <a:xfrm>
              <a:off x="2612" y="1414"/>
              <a:ext cx="0" cy="87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7291" name="Text Box 27"/>
          <p:cNvSpPr txBox="1">
            <a:spLocks noChangeArrowheads="1"/>
          </p:cNvSpPr>
          <p:nvPr/>
        </p:nvSpPr>
        <p:spPr bwMode="auto">
          <a:xfrm>
            <a:off x="3494088" y="5546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a:t>
            </a:r>
          </a:p>
        </p:txBody>
      </p:sp>
      <p:sp>
        <p:nvSpPr>
          <p:cNvPr id="267292" name="Text Box 28"/>
          <p:cNvSpPr txBox="1">
            <a:spLocks noChangeArrowheads="1"/>
          </p:cNvSpPr>
          <p:nvPr/>
        </p:nvSpPr>
        <p:spPr bwMode="auto">
          <a:xfrm>
            <a:off x="3519488" y="5927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1</a:t>
            </a:r>
          </a:p>
        </p:txBody>
      </p:sp>
      <p:sp>
        <p:nvSpPr>
          <p:cNvPr id="267293" name="Text Box 29"/>
          <p:cNvSpPr txBox="1">
            <a:spLocks noChangeArrowheads="1"/>
          </p:cNvSpPr>
          <p:nvPr/>
        </p:nvSpPr>
        <p:spPr bwMode="auto">
          <a:xfrm>
            <a:off x="4267200" y="5546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1</a:t>
            </a:r>
          </a:p>
        </p:txBody>
      </p:sp>
      <p:sp>
        <p:nvSpPr>
          <p:cNvPr id="267294" name="Text Box 30"/>
          <p:cNvSpPr txBox="1">
            <a:spLocks noChangeArrowheads="1"/>
          </p:cNvSpPr>
          <p:nvPr/>
        </p:nvSpPr>
        <p:spPr bwMode="auto">
          <a:xfrm>
            <a:off x="4267200" y="5927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a:t>
            </a:r>
          </a:p>
        </p:txBody>
      </p:sp>
      <p:sp>
        <p:nvSpPr>
          <p:cNvPr id="267295" name="Text Box 31"/>
          <p:cNvSpPr txBox="1">
            <a:spLocks noChangeArrowheads="1"/>
          </p:cNvSpPr>
          <p:nvPr/>
        </p:nvSpPr>
        <p:spPr bwMode="auto">
          <a:xfrm>
            <a:off x="3424238" y="5018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A</a:t>
            </a:r>
            <a:endParaRPr lang="en-US" altLang="zh-CN">
              <a:solidFill>
                <a:srgbClr val="FF0066"/>
              </a:solidFill>
              <a:ea typeface="楷体_GB2312"/>
              <a:cs typeface="楷体_GB2312"/>
            </a:endParaRPr>
          </a:p>
        </p:txBody>
      </p:sp>
      <p:sp>
        <p:nvSpPr>
          <p:cNvPr id="267296" name="Text Box 32"/>
          <p:cNvSpPr txBox="1">
            <a:spLocks noChangeArrowheads="1"/>
          </p:cNvSpPr>
          <p:nvPr/>
        </p:nvSpPr>
        <p:spPr bwMode="auto">
          <a:xfrm>
            <a:off x="4267200" y="5018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endParaRPr lang="en-US" altLang="zh-CN">
              <a:solidFill>
                <a:srgbClr val="FF0066"/>
              </a:solidFill>
              <a:ea typeface="楷体_GB2312"/>
              <a:cs typeface="楷体_GB2312"/>
            </a:endParaRPr>
          </a:p>
        </p:txBody>
      </p:sp>
      <p:sp>
        <p:nvSpPr>
          <p:cNvPr id="267297" name="Text Box 33"/>
          <p:cNvSpPr txBox="1">
            <a:spLocks noChangeArrowheads="1"/>
          </p:cNvSpPr>
          <p:nvPr/>
        </p:nvSpPr>
        <p:spPr bwMode="auto">
          <a:xfrm>
            <a:off x="7018338" y="4365625"/>
            <a:ext cx="130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符号</a:t>
            </a:r>
          </a:p>
        </p:txBody>
      </p:sp>
      <p:graphicFrame>
        <p:nvGraphicFramePr>
          <p:cNvPr id="267298" name="Object 34"/>
          <p:cNvGraphicFramePr>
            <a:graphicFrameLocks noChangeAspect="1"/>
          </p:cNvGraphicFramePr>
          <p:nvPr/>
        </p:nvGraphicFramePr>
        <p:xfrm>
          <a:off x="5329238" y="5207000"/>
          <a:ext cx="1127125" cy="528638"/>
        </p:xfrm>
        <a:graphic>
          <a:graphicData uri="http://schemas.openxmlformats.org/presentationml/2006/ole">
            <mc:AlternateContent xmlns:mc="http://schemas.openxmlformats.org/markup-compatibility/2006">
              <mc:Choice xmlns:v="urn:schemas-microsoft-com:vml" Requires="v">
                <p:oleObj spid="_x0000_s120916" name="Equation" r:id="rId12" imgW="327483" imgH="91250" progId="Equation.3">
                  <p:embed/>
                </p:oleObj>
              </mc:Choice>
              <mc:Fallback>
                <p:oleObj name="Equation" r:id="rId12" imgW="327483" imgH="91250"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9238" y="5207000"/>
                        <a:ext cx="1127125" cy="5286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99" name="Text Box 35"/>
          <p:cNvSpPr txBox="1">
            <a:spLocks noChangeArrowheads="1"/>
          </p:cNvSpPr>
          <p:nvPr/>
        </p:nvSpPr>
        <p:spPr bwMode="auto">
          <a:xfrm>
            <a:off x="5292725" y="4365625"/>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函数式</a:t>
            </a:r>
          </a:p>
        </p:txBody>
      </p:sp>
      <p:graphicFrame>
        <p:nvGraphicFramePr>
          <p:cNvPr id="267300" name="Object 36"/>
          <p:cNvGraphicFramePr>
            <a:graphicFrameLocks noChangeAspect="1"/>
          </p:cNvGraphicFramePr>
          <p:nvPr/>
        </p:nvGraphicFramePr>
        <p:xfrm>
          <a:off x="6659563" y="5229225"/>
          <a:ext cx="2449512" cy="838200"/>
        </p:xfrm>
        <a:graphic>
          <a:graphicData uri="http://schemas.openxmlformats.org/presentationml/2006/ole">
            <mc:AlternateContent xmlns:mc="http://schemas.openxmlformats.org/markup-compatibility/2006">
              <mc:Choice xmlns:v="urn:schemas-microsoft-com:vml" Requires="v">
                <p:oleObj spid="_x0000_s120917" name="Visio" r:id="rId14" imgW="820826" imgH="338927" progId="Visio.Drawing.11">
                  <p:embed/>
                </p:oleObj>
              </mc:Choice>
              <mc:Fallback>
                <p:oleObj name="Visio" r:id="rId14" imgW="820826" imgH="338927" progId="Visio.Drawing.11">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9563" y="5229225"/>
                        <a:ext cx="24495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7"/>
          <p:cNvGrpSpPr>
            <a:grpSpLocks/>
          </p:cNvGrpSpPr>
          <p:nvPr/>
        </p:nvGrpSpPr>
        <p:grpSpPr bwMode="auto">
          <a:xfrm>
            <a:off x="5292725" y="1125538"/>
            <a:ext cx="3671888" cy="3095625"/>
            <a:chOff x="3334" y="709"/>
            <a:chExt cx="2313" cy="1950"/>
          </a:xfrm>
        </p:grpSpPr>
        <p:grpSp>
          <p:nvGrpSpPr>
            <p:cNvPr id="120863" name="Group 38"/>
            <p:cNvGrpSpPr>
              <a:grpSpLocks/>
            </p:cNvGrpSpPr>
            <p:nvPr/>
          </p:nvGrpSpPr>
          <p:grpSpPr bwMode="auto">
            <a:xfrm>
              <a:off x="3334" y="709"/>
              <a:ext cx="2253" cy="1950"/>
              <a:chOff x="3391" y="597"/>
              <a:chExt cx="2253" cy="1950"/>
            </a:xfrm>
          </p:grpSpPr>
          <p:sp>
            <p:nvSpPr>
              <p:cNvPr id="120866" name="Rectangle 39"/>
              <p:cNvSpPr>
                <a:spLocks noChangeArrowheads="1"/>
              </p:cNvSpPr>
              <p:nvPr/>
            </p:nvSpPr>
            <p:spPr bwMode="auto">
              <a:xfrm>
                <a:off x="3391" y="631"/>
                <a:ext cx="2253" cy="1916"/>
              </a:xfrm>
              <a:prstGeom prst="rect">
                <a:avLst/>
              </a:prstGeom>
              <a:solidFill>
                <a:srgbClr val="FFFFCC"/>
              </a:solidFill>
              <a:ln w="9525">
                <a:solidFill>
                  <a:srgbClr val="996600"/>
                </a:solidFill>
                <a:miter lim="800000"/>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120867" name="Group 40"/>
              <p:cNvGrpSpPr>
                <a:grpSpLocks/>
              </p:cNvGrpSpPr>
              <p:nvPr/>
            </p:nvGrpSpPr>
            <p:grpSpPr bwMode="auto">
              <a:xfrm>
                <a:off x="3393" y="597"/>
                <a:ext cx="2156" cy="1885"/>
                <a:chOff x="3393" y="597"/>
                <a:chExt cx="2156" cy="1885"/>
              </a:xfrm>
            </p:grpSpPr>
            <p:grpSp>
              <p:nvGrpSpPr>
                <p:cNvPr id="120868" name="Group 41"/>
                <p:cNvGrpSpPr>
                  <a:grpSpLocks/>
                </p:cNvGrpSpPr>
                <p:nvPr/>
              </p:nvGrpSpPr>
              <p:grpSpPr bwMode="auto">
                <a:xfrm>
                  <a:off x="4441" y="1689"/>
                  <a:ext cx="195" cy="268"/>
                  <a:chOff x="2228" y="986"/>
                  <a:chExt cx="195" cy="268"/>
                </a:xfrm>
              </p:grpSpPr>
              <p:sp>
                <p:nvSpPr>
                  <p:cNvPr id="120901" name="Line 42"/>
                  <p:cNvSpPr>
                    <a:spLocks noChangeShapeType="1"/>
                  </p:cNvSpPr>
                  <p:nvPr/>
                </p:nvSpPr>
                <p:spPr bwMode="auto">
                  <a:xfrm>
                    <a:off x="2228" y="1024"/>
                    <a:ext cx="0"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2" name="Line 43"/>
                  <p:cNvSpPr>
                    <a:spLocks noChangeShapeType="1"/>
                  </p:cNvSpPr>
                  <p:nvPr/>
                </p:nvSpPr>
                <p:spPr bwMode="auto">
                  <a:xfrm flipV="1">
                    <a:off x="2228" y="986"/>
                    <a:ext cx="165" cy="1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903" name="Line 44"/>
                  <p:cNvSpPr>
                    <a:spLocks noChangeShapeType="1"/>
                  </p:cNvSpPr>
                  <p:nvPr/>
                </p:nvSpPr>
                <p:spPr bwMode="auto">
                  <a:xfrm>
                    <a:off x="2228" y="1175"/>
                    <a:ext cx="195" cy="79"/>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869" name="Line 45"/>
                <p:cNvSpPr>
                  <a:spLocks noChangeShapeType="1"/>
                </p:cNvSpPr>
                <p:nvPr/>
              </p:nvSpPr>
              <p:spPr bwMode="auto">
                <a:xfrm flipH="1">
                  <a:off x="4597" y="991"/>
                  <a:ext cx="1" cy="7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0" name="Line 46"/>
                <p:cNvSpPr>
                  <a:spLocks noChangeShapeType="1"/>
                </p:cNvSpPr>
                <p:nvPr/>
              </p:nvSpPr>
              <p:spPr bwMode="auto">
                <a:xfrm>
                  <a:off x="4607" y="1948"/>
                  <a:ext cx="0" cy="5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1" name="Line 47"/>
                <p:cNvSpPr>
                  <a:spLocks noChangeShapeType="1"/>
                </p:cNvSpPr>
                <p:nvPr/>
              </p:nvSpPr>
              <p:spPr bwMode="auto">
                <a:xfrm flipV="1">
                  <a:off x="3785" y="2347"/>
                  <a:ext cx="13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2" name="Line 48"/>
                <p:cNvSpPr>
                  <a:spLocks noChangeShapeType="1"/>
                </p:cNvSpPr>
                <p:nvPr/>
              </p:nvSpPr>
              <p:spPr bwMode="auto">
                <a:xfrm>
                  <a:off x="4535" y="2466"/>
                  <a:ext cx="149"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49"/>
                <p:cNvSpPr>
                  <a:spLocks noChangeShapeType="1"/>
                </p:cNvSpPr>
                <p:nvPr/>
              </p:nvSpPr>
              <p:spPr bwMode="auto">
                <a:xfrm>
                  <a:off x="3777" y="1844"/>
                  <a:ext cx="67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Rectangle 50"/>
                <p:cNvSpPr>
                  <a:spLocks noChangeArrowheads="1"/>
                </p:cNvSpPr>
                <p:nvPr/>
              </p:nvSpPr>
              <p:spPr bwMode="auto">
                <a:xfrm rot="16200000" flipH="1">
                  <a:off x="4009" y="1721"/>
                  <a:ext cx="91" cy="251"/>
                </a:xfrm>
                <a:prstGeom prst="rect">
                  <a:avLst/>
                </a:prstGeom>
                <a:solidFill>
                  <a:schemeClr val="bg1"/>
                </a:solidFill>
                <a:ln w="38100">
                  <a:solidFill>
                    <a:schemeClr val="tx1"/>
                  </a:solidFill>
                  <a:miter lim="800000"/>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75" name="Line 51"/>
                <p:cNvSpPr>
                  <a:spLocks noChangeShapeType="1"/>
                </p:cNvSpPr>
                <p:nvPr/>
              </p:nvSpPr>
              <p:spPr bwMode="auto">
                <a:xfrm>
                  <a:off x="4599" y="1620"/>
                  <a:ext cx="5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6" name="Text Box 52"/>
                <p:cNvSpPr txBox="1">
                  <a:spLocks noChangeArrowheads="1"/>
                </p:cNvSpPr>
                <p:nvPr/>
              </p:nvSpPr>
              <p:spPr bwMode="auto">
                <a:xfrm>
                  <a:off x="4614" y="597"/>
                  <a:ext cx="53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CC</a:t>
                  </a:r>
                </a:p>
                <a:p>
                  <a:pPr algn="ctr" eaLnBrk="1" hangingPunct="1">
                    <a:lnSpc>
                      <a:spcPct val="100000"/>
                    </a:lnSpc>
                    <a:spcBef>
                      <a:spcPct val="0"/>
                    </a:spcBef>
                    <a:buSzTx/>
                    <a:buFontTx/>
                    <a:buNone/>
                  </a:pPr>
                  <a:r>
                    <a:rPr kumimoji="0" lang="en-US" altLang="zh-CN" sz="2400">
                      <a:solidFill>
                        <a:srgbClr val="0033CC"/>
                      </a:solidFill>
                    </a:rPr>
                    <a:t>+5V</a:t>
                  </a:r>
                </a:p>
              </p:txBody>
            </p:sp>
            <p:sp>
              <p:nvSpPr>
                <p:cNvPr id="120877" name="Text Box 53"/>
                <p:cNvSpPr txBox="1">
                  <a:spLocks noChangeArrowheads="1"/>
                </p:cNvSpPr>
                <p:nvPr/>
              </p:nvSpPr>
              <p:spPr bwMode="auto">
                <a:xfrm>
                  <a:off x="4622" y="1303"/>
                  <a:ext cx="5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000"/>
                    <a:t>1 k</a:t>
                  </a:r>
                  <a:r>
                    <a:rPr kumimoji="0" lang="en-US" altLang="zh-CN" sz="2000">
                      <a:sym typeface="Symbol" panose="05050102010706020507" pitchFamily="18" charset="2"/>
                    </a:rPr>
                    <a:t></a:t>
                  </a:r>
                  <a:endParaRPr kumimoji="0" lang="en-US" altLang="zh-CN" sz="2000"/>
                </a:p>
              </p:txBody>
            </p:sp>
            <p:sp>
              <p:nvSpPr>
                <p:cNvPr id="120878" name="Text Box 54"/>
                <p:cNvSpPr txBox="1">
                  <a:spLocks noChangeArrowheads="1"/>
                </p:cNvSpPr>
                <p:nvPr/>
              </p:nvSpPr>
              <p:spPr bwMode="auto">
                <a:xfrm>
                  <a:off x="4665" y="1081"/>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i="1"/>
                    <a:t>R</a:t>
                  </a:r>
                  <a:r>
                    <a:rPr kumimoji="0" lang="en-US" altLang="zh-CN" sz="2400" baseline="-25000"/>
                    <a:t>c</a:t>
                  </a:r>
                </a:p>
              </p:txBody>
            </p:sp>
            <p:sp>
              <p:nvSpPr>
                <p:cNvPr id="120879" name="Text Box 55"/>
                <p:cNvSpPr txBox="1">
                  <a:spLocks noChangeArrowheads="1"/>
                </p:cNvSpPr>
                <p:nvPr/>
              </p:nvSpPr>
              <p:spPr bwMode="auto">
                <a:xfrm>
                  <a:off x="3812" y="1505"/>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i="1"/>
                    <a:t>R</a:t>
                  </a:r>
                  <a:r>
                    <a:rPr kumimoji="0" lang="en-US" altLang="zh-CN" sz="2400" baseline="-25000"/>
                    <a:t>b</a:t>
                  </a:r>
                </a:p>
              </p:txBody>
            </p:sp>
            <p:sp>
              <p:nvSpPr>
                <p:cNvPr id="120880" name="Text Box 56"/>
                <p:cNvSpPr txBox="1">
                  <a:spLocks noChangeArrowheads="1"/>
                </p:cNvSpPr>
                <p:nvPr/>
              </p:nvSpPr>
              <p:spPr bwMode="auto">
                <a:xfrm>
                  <a:off x="4644" y="16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rPr>
                    <a:t>T</a:t>
                  </a:r>
                </a:p>
              </p:txBody>
            </p:sp>
            <p:sp>
              <p:nvSpPr>
                <p:cNvPr id="120881" name="Text Box 57"/>
                <p:cNvSpPr txBox="1">
                  <a:spLocks noChangeArrowheads="1"/>
                </p:cNvSpPr>
                <p:nvPr/>
              </p:nvSpPr>
              <p:spPr bwMode="auto">
                <a:xfrm>
                  <a:off x="5281" y="150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latin typeface="黑体" panose="02010609060101010101" pitchFamily="49" charset="-122"/>
                      <a:ea typeface="黑体" panose="02010609060101010101" pitchFamily="49" charset="-122"/>
                    </a:rPr>
                    <a:t>+</a:t>
                  </a:r>
                </a:p>
              </p:txBody>
            </p:sp>
            <p:sp>
              <p:nvSpPr>
                <p:cNvPr id="120882" name="Text Box 58"/>
                <p:cNvSpPr txBox="1">
                  <a:spLocks noChangeArrowheads="1"/>
                </p:cNvSpPr>
                <p:nvPr/>
              </p:nvSpPr>
              <p:spPr bwMode="auto">
                <a:xfrm>
                  <a:off x="5281" y="214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latin typeface="黑体" panose="02010609060101010101" pitchFamily="49" charset="-122"/>
                      <a:ea typeface="黑体" panose="02010609060101010101" pitchFamily="49" charset="-122"/>
                    </a:rPr>
                    <a:t>-</a:t>
                  </a:r>
                </a:p>
              </p:txBody>
            </p:sp>
            <p:sp>
              <p:nvSpPr>
                <p:cNvPr id="120883" name="Text Box 59"/>
                <p:cNvSpPr txBox="1">
                  <a:spLocks noChangeArrowheads="1"/>
                </p:cNvSpPr>
                <p:nvPr/>
              </p:nvSpPr>
              <p:spPr bwMode="auto">
                <a:xfrm>
                  <a:off x="3430" y="1693"/>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latin typeface="黑体" panose="02010609060101010101" pitchFamily="49" charset="-122"/>
                      <a:ea typeface="黑体" panose="02010609060101010101" pitchFamily="49" charset="-122"/>
                    </a:rPr>
                    <a:t>+</a:t>
                  </a:r>
                </a:p>
              </p:txBody>
            </p:sp>
            <p:sp>
              <p:nvSpPr>
                <p:cNvPr id="120884" name="Text Box 60"/>
                <p:cNvSpPr txBox="1">
                  <a:spLocks noChangeArrowheads="1"/>
                </p:cNvSpPr>
                <p:nvPr/>
              </p:nvSpPr>
              <p:spPr bwMode="auto">
                <a:xfrm>
                  <a:off x="3430" y="219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a:solidFill>
                        <a:srgbClr val="FF0066"/>
                      </a:solidFill>
                      <a:latin typeface="黑体" panose="02010609060101010101" pitchFamily="49" charset="-122"/>
                      <a:ea typeface="黑体" panose="02010609060101010101" pitchFamily="49" charset="-122"/>
                    </a:rPr>
                    <a:t>-</a:t>
                  </a:r>
                </a:p>
              </p:txBody>
            </p:sp>
            <p:sp>
              <p:nvSpPr>
                <p:cNvPr id="120885" name="Text Box 61"/>
                <p:cNvSpPr txBox="1">
                  <a:spLocks noChangeArrowheads="1"/>
                </p:cNvSpPr>
                <p:nvPr/>
              </p:nvSpPr>
              <p:spPr bwMode="auto">
                <a:xfrm>
                  <a:off x="3393" y="192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i="1">
                      <a:solidFill>
                        <a:srgbClr val="0033CC"/>
                      </a:solidFill>
                    </a:rPr>
                    <a:t>u</a:t>
                  </a:r>
                  <a:r>
                    <a:rPr kumimoji="0" lang="en-US" altLang="zh-CN" sz="2400" baseline="-25000">
                      <a:solidFill>
                        <a:srgbClr val="0033CC"/>
                      </a:solidFill>
                    </a:rPr>
                    <a:t>I</a:t>
                  </a:r>
                </a:p>
              </p:txBody>
            </p:sp>
            <p:sp>
              <p:nvSpPr>
                <p:cNvPr id="120886" name="Text Box 62"/>
                <p:cNvSpPr txBox="1">
                  <a:spLocks noChangeArrowheads="1"/>
                </p:cNvSpPr>
                <p:nvPr/>
              </p:nvSpPr>
              <p:spPr bwMode="auto">
                <a:xfrm>
                  <a:off x="5226" y="1775"/>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400" i="1">
                      <a:solidFill>
                        <a:srgbClr val="0033CC"/>
                      </a:solidFill>
                    </a:rPr>
                    <a:t>u</a:t>
                  </a:r>
                  <a:r>
                    <a:rPr kumimoji="0" lang="en-US" altLang="zh-CN" sz="2400" baseline="-25000">
                      <a:solidFill>
                        <a:srgbClr val="0033CC"/>
                      </a:solidFill>
                    </a:rPr>
                    <a:t>O</a:t>
                  </a:r>
                </a:p>
              </p:txBody>
            </p:sp>
            <p:sp>
              <p:nvSpPr>
                <p:cNvPr id="120887" name="Text Box 63"/>
                <p:cNvSpPr txBox="1">
                  <a:spLocks noChangeArrowheads="1"/>
                </p:cNvSpPr>
                <p:nvPr/>
              </p:nvSpPr>
              <p:spPr bwMode="auto">
                <a:xfrm>
                  <a:off x="3766" y="1895"/>
                  <a:ext cx="5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en-US" altLang="zh-CN" sz="2000"/>
                    <a:t>4.3 k</a:t>
                  </a:r>
                  <a:r>
                    <a:rPr kumimoji="0" lang="en-US" altLang="zh-CN" sz="2000">
                      <a:latin typeface="Symbol" panose="05050102010706020507" pitchFamily="18" charset="2"/>
                      <a:sym typeface="Symbol" panose="05050102010706020507" pitchFamily="18" charset="2"/>
                    </a:rPr>
                    <a:t></a:t>
                  </a:r>
                  <a:endParaRPr kumimoji="0" lang="en-US" altLang="zh-CN" sz="2000">
                    <a:latin typeface="Symbol" panose="05050102010706020507" pitchFamily="18" charset="2"/>
                  </a:endParaRPr>
                </a:p>
              </p:txBody>
            </p:sp>
            <p:sp>
              <p:nvSpPr>
                <p:cNvPr id="120888" name="Text Box 64"/>
                <p:cNvSpPr txBox="1">
                  <a:spLocks noChangeArrowheads="1"/>
                </p:cNvSpPr>
                <p:nvPr/>
              </p:nvSpPr>
              <p:spPr bwMode="auto">
                <a:xfrm>
                  <a:off x="4577" y="1915"/>
                  <a:ext cx="6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l-GR" altLang="zh-CN" sz="2000" i="1">
                      <a:solidFill>
                        <a:srgbClr val="0033CC"/>
                      </a:solidFill>
                    </a:rPr>
                    <a:t>β</a:t>
                  </a:r>
                  <a:r>
                    <a:rPr kumimoji="0" lang="en-US" altLang="zh-CN" sz="2000" i="1">
                      <a:solidFill>
                        <a:srgbClr val="0033CC"/>
                      </a:solidFill>
                    </a:rPr>
                    <a:t> </a:t>
                  </a:r>
                  <a:r>
                    <a:rPr kumimoji="0" lang="en-US" altLang="zh-CN" sz="2000">
                      <a:solidFill>
                        <a:srgbClr val="0033CC"/>
                      </a:solidFill>
                    </a:rPr>
                    <a:t>= 30</a:t>
                  </a:r>
                  <a:endParaRPr kumimoji="0" lang="el-GR" altLang="zh-CN" sz="2000">
                    <a:solidFill>
                      <a:srgbClr val="0033CC"/>
                    </a:solidFill>
                  </a:endParaRPr>
                </a:p>
              </p:txBody>
            </p:sp>
            <p:sp>
              <p:nvSpPr>
                <p:cNvPr id="120889" name="Line 65"/>
                <p:cNvSpPr>
                  <a:spLocks noChangeShapeType="1"/>
                </p:cNvSpPr>
                <p:nvPr/>
              </p:nvSpPr>
              <p:spPr bwMode="auto">
                <a:xfrm>
                  <a:off x="4426" y="1112"/>
                  <a:ext cx="0" cy="317"/>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20890" name="Line 66"/>
                <p:cNvSpPr>
                  <a:spLocks noChangeShapeType="1"/>
                </p:cNvSpPr>
                <p:nvPr/>
              </p:nvSpPr>
              <p:spPr bwMode="auto">
                <a:xfrm>
                  <a:off x="4123" y="1752"/>
                  <a:ext cx="293" cy="0"/>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20891" name="Text Box 67"/>
                <p:cNvSpPr txBox="1">
                  <a:spLocks noChangeArrowheads="1"/>
                </p:cNvSpPr>
                <p:nvPr/>
              </p:nvSpPr>
              <p:spPr bwMode="auto">
                <a:xfrm>
                  <a:off x="4134" y="1423"/>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i="1">
                      <a:solidFill>
                        <a:srgbClr val="0033CC"/>
                      </a:solidFill>
                    </a:rPr>
                    <a:t>i</a:t>
                  </a:r>
                  <a:r>
                    <a:rPr kumimoji="0" lang="en-US" altLang="zh-CN" sz="2400" baseline="-25000">
                      <a:solidFill>
                        <a:srgbClr val="0033CC"/>
                      </a:solidFill>
                    </a:rPr>
                    <a:t>B</a:t>
                  </a:r>
                </a:p>
              </p:txBody>
            </p:sp>
            <p:sp>
              <p:nvSpPr>
                <p:cNvPr id="120892" name="Text Box 68"/>
                <p:cNvSpPr txBox="1">
                  <a:spLocks noChangeArrowheads="1"/>
                </p:cNvSpPr>
                <p:nvPr/>
              </p:nvSpPr>
              <p:spPr bwMode="auto">
                <a:xfrm>
                  <a:off x="4170" y="1069"/>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i="1">
                      <a:solidFill>
                        <a:srgbClr val="0033CC"/>
                      </a:solidFill>
                    </a:rPr>
                    <a:t>i</a:t>
                  </a:r>
                  <a:r>
                    <a:rPr kumimoji="0" lang="en-US" altLang="zh-CN" sz="2400" baseline="-25000">
                      <a:solidFill>
                        <a:srgbClr val="0033CC"/>
                      </a:solidFill>
                    </a:rPr>
                    <a:t>C</a:t>
                  </a:r>
                </a:p>
              </p:txBody>
            </p:sp>
            <p:sp>
              <p:nvSpPr>
                <p:cNvPr id="120893" name="Oval 69"/>
                <p:cNvSpPr>
                  <a:spLocks noChangeArrowheads="1"/>
                </p:cNvSpPr>
                <p:nvPr/>
              </p:nvSpPr>
              <p:spPr bwMode="auto">
                <a:xfrm>
                  <a:off x="3725" y="2309"/>
                  <a:ext cx="64" cy="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4" name="Rectangle 70"/>
                <p:cNvSpPr>
                  <a:spLocks noChangeArrowheads="1"/>
                </p:cNvSpPr>
                <p:nvPr/>
              </p:nvSpPr>
              <p:spPr bwMode="auto">
                <a:xfrm>
                  <a:off x="4558" y="1257"/>
                  <a:ext cx="84" cy="272"/>
                </a:xfrm>
                <a:prstGeom prst="rect">
                  <a:avLst/>
                </a:prstGeom>
                <a:solidFill>
                  <a:schemeClr val="bg1"/>
                </a:solidFill>
                <a:ln w="38100">
                  <a:solidFill>
                    <a:schemeClr val="tx1"/>
                  </a:solidFill>
                  <a:miter lim="800000"/>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5" name="Oval 71"/>
                <p:cNvSpPr>
                  <a:spLocks noChangeArrowheads="1"/>
                </p:cNvSpPr>
                <p:nvPr/>
              </p:nvSpPr>
              <p:spPr bwMode="auto">
                <a:xfrm>
                  <a:off x="3719" y="1807"/>
                  <a:ext cx="64" cy="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6" name="Oval 72"/>
                <p:cNvSpPr>
                  <a:spLocks noChangeArrowheads="1"/>
                </p:cNvSpPr>
                <p:nvPr/>
              </p:nvSpPr>
              <p:spPr bwMode="auto">
                <a:xfrm>
                  <a:off x="5184" y="2305"/>
                  <a:ext cx="64" cy="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7" name="Oval 73"/>
                <p:cNvSpPr>
                  <a:spLocks noChangeArrowheads="1"/>
                </p:cNvSpPr>
                <p:nvPr/>
              </p:nvSpPr>
              <p:spPr bwMode="auto">
                <a:xfrm>
                  <a:off x="5178" y="1583"/>
                  <a:ext cx="64" cy="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8" name="Oval 74"/>
                <p:cNvSpPr>
                  <a:spLocks noChangeArrowheads="1"/>
                </p:cNvSpPr>
                <p:nvPr/>
              </p:nvSpPr>
              <p:spPr bwMode="auto">
                <a:xfrm>
                  <a:off x="4566" y="927"/>
                  <a:ext cx="64" cy="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899" name="Oval 75"/>
                <p:cNvSpPr>
                  <a:spLocks noChangeArrowheads="1"/>
                </p:cNvSpPr>
                <p:nvPr/>
              </p:nvSpPr>
              <p:spPr bwMode="auto">
                <a:xfrm>
                  <a:off x="4570" y="1592"/>
                  <a:ext cx="57" cy="56"/>
                </a:xfrm>
                <a:prstGeom prst="ellipse">
                  <a:avLst/>
                </a:prstGeom>
                <a:solidFill>
                  <a:schemeClr val="tx1"/>
                </a:solidFill>
                <a:ln w="9525">
                  <a:solidFill>
                    <a:schemeClr val="tx1"/>
                  </a:solidFill>
                  <a:round/>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20900" name="Oval 76"/>
                <p:cNvSpPr>
                  <a:spLocks noChangeArrowheads="1"/>
                </p:cNvSpPr>
                <p:nvPr/>
              </p:nvSpPr>
              <p:spPr bwMode="auto">
                <a:xfrm>
                  <a:off x="4580" y="2322"/>
                  <a:ext cx="57" cy="56"/>
                </a:xfrm>
                <a:prstGeom prst="ellipse">
                  <a:avLst/>
                </a:prstGeom>
                <a:solidFill>
                  <a:schemeClr val="tx1"/>
                </a:solidFill>
                <a:ln w="9525">
                  <a:solidFill>
                    <a:schemeClr val="tx1"/>
                  </a:solidFill>
                  <a:round/>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grpSp>
        <p:sp>
          <p:nvSpPr>
            <p:cNvPr id="120864" name="Text Box 77"/>
            <p:cNvSpPr txBox="1">
              <a:spLocks noChangeArrowheads="1"/>
            </p:cNvSpPr>
            <p:nvPr/>
          </p:nvSpPr>
          <p:spPr bwMode="auto">
            <a:xfrm>
              <a:off x="3424" y="157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lang="en-US" altLang="zh-CN" i="1">
                  <a:solidFill>
                    <a:srgbClr val="FF0066"/>
                  </a:solidFill>
                </a:rPr>
                <a:t>A</a:t>
              </a:r>
            </a:p>
          </p:txBody>
        </p:sp>
        <p:sp>
          <p:nvSpPr>
            <p:cNvPr id="120865" name="Text Box 78"/>
            <p:cNvSpPr txBox="1">
              <a:spLocks noChangeArrowheads="1"/>
            </p:cNvSpPr>
            <p:nvPr/>
          </p:nvSpPr>
          <p:spPr bwMode="auto">
            <a:xfrm>
              <a:off x="5192" y="1434"/>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lang="en-US" altLang="zh-CN" i="1">
                  <a:solidFill>
                    <a:srgbClr val="FF0066"/>
                  </a:solidFill>
                </a:rPr>
                <a:t>Y</a:t>
              </a:r>
            </a:p>
          </p:txBody>
        </p:sp>
      </p:grpSp>
      <p:sp>
        <p:nvSpPr>
          <p:cNvPr id="120862" name="AutoShape 79">
            <a:hlinkClick r:id="rId1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wipe(left)">
                                      <p:cBhvr>
                                        <p:cTn id="12" dur="500"/>
                                        <p:tgtEl>
                                          <p:spTgt spid="267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67268"/>
                                        </p:tgtEl>
                                        <p:attrNameLst>
                                          <p:attrName>style.visibility</p:attrName>
                                        </p:attrNameLst>
                                      </p:cBhvr>
                                      <p:to>
                                        <p:strVal val="visible"/>
                                      </p:to>
                                    </p:set>
                                    <p:animEffect transition="in" filter="wipe(left)">
                                      <p:cBhvr>
                                        <p:cTn id="17" dur="75"/>
                                        <p:tgtEl>
                                          <p:spTgt spid="267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7269"/>
                                        </p:tgtEl>
                                        <p:attrNameLst>
                                          <p:attrName>style.visibility</p:attrName>
                                        </p:attrNameLst>
                                      </p:cBhvr>
                                      <p:to>
                                        <p:strVal val="visible"/>
                                      </p:to>
                                    </p:set>
                                    <p:animEffect transition="in" filter="wipe(left)">
                                      <p:cBhvr>
                                        <p:cTn id="22" dur="500"/>
                                        <p:tgtEl>
                                          <p:spTgt spid="267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7270"/>
                                        </p:tgtEl>
                                        <p:attrNameLst>
                                          <p:attrName>style.visibility</p:attrName>
                                        </p:attrNameLst>
                                      </p:cBhvr>
                                      <p:to>
                                        <p:strVal val="visible"/>
                                      </p:to>
                                    </p:set>
                                    <p:animEffect transition="in" filter="wipe(left)">
                                      <p:cBhvr>
                                        <p:cTn id="27" dur="500"/>
                                        <p:tgtEl>
                                          <p:spTgt spid="267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71"/>
                                        </p:tgtEl>
                                        <p:attrNameLst>
                                          <p:attrName>style.visibility</p:attrName>
                                        </p:attrNameLst>
                                      </p:cBhvr>
                                      <p:to>
                                        <p:strVal val="visible"/>
                                      </p:to>
                                    </p:set>
                                    <p:animEffect transition="in" filter="wipe(left)">
                                      <p:cBhvr>
                                        <p:cTn id="32" dur="500"/>
                                        <p:tgtEl>
                                          <p:spTgt spid="2672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7272"/>
                                        </p:tgtEl>
                                        <p:attrNameLst>
                                          <p:attrName>style.visibility</p:attrName>
                                        </p:attrNameLst>
                                      </p:cBhvr>
                                      <p:to>
                                        <p:strVal val="visible"/>
                                      </p:to>
                                    </p:set>
                                    <p:animEffect transition="in" filter="wipe(left)">
                                      <p:cBhvr>
                                        <p:cTn id="37" dur="500"/>
                                        <p:tgtEl>
                                          <p:spTgt spid="267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73"/>
                                        </p:tgtEl>
                                        <p:attrNameLst>
                                          <p:attrName>style.visibility</p:attrName>
                                        </p:attrNameLst>
                                      </p:cBhvr>
                                      <p:to>
                                        <p:strVal val="visible"/>
                                      </p:to>
                                    </p:set>
                                    <p:animEffect transition="in" filter="wipe(left)">
                                      <p:cBhvr>
                                        <p:cTn id="42" dur="500"/>
                                        <p:tgtEl>
                                          <p:spTgt spid="267273"/>
                                        </p:tgtEl>
                                      </p:cBhvr>
                                    </p:animEffect>
                                  </p:childTnLst>
                                </p:cTn>
                              </p:par>
                            </p:childTnLst>
                          </p:cTn>
                        </p:par>
                        <p:par>
                          <p:cTn id="43" fill="hold" nodeType="afterGroup">
                            <p:stCondLst>
                              <p:cond delay="500"/>
                            </p:stCondLst>
                            <p:childTnLst>
                              <p:par>
                                <p:cTn id="44" presetID="17"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ppt_x-#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7279">
                                            <p:txEl>
                                              <p:pRg st="0" end="0"/>
                                            </p:txEl>
                                          </p:spTgt>
                                        </p:tgtEl>
                                        <p:attrNameLst>
                                          <p:attrName>style.visibility</p:attrName>
                                        </p:attrNameLst>
                                      </p:cBhvr>
                                      <p:to>
                                        <p:strVal val="visible"/>
                                      </p:to>
                                    </p:set>
                                    <p:animEffect transition="in" filter="wipe(left)">
                                      <p:cBhvr>
                                        <p:cTn id="53" dur="500"/>
                                        <p:tgtEl>
                                          <p:spTgt spid="267279">
                                            <p:txEl>
                                              <p:pRg st="0" end="0"/>
                                            </p:txEl>
                                          </p:spTgt>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67280">
                                            <p:txEl>
                                              <p:pRg st="0" end="0"/>
                                            </p:txEl>
                                          </p:spTgt>
                                        </p:tgtEl>
                                        <p:attrNameLst>
                                          <p:attrName>style.visibility</p:attrName>
                                        </p:attrNameLst>
                                      </p:cBhvr>
                                      <p:to>
                                        <p:strVal val="visible"/>
                                      </p:to>
                                    </p:set>
                                    <p:animEffect transition="in" filter="wipe(left)">
                                      <p:cBhvr>
                                        <p:cTn id="57" dur="500"/>
                                        <p:tgtEl>
                                          <p:spTgt spid="267280">
                                            <p:txEl>
                                              <p:pRg st="0" end="0"/>
                                            </p:txEl>
                                          </p:spTgt>
                                        </p:tgtEl>
                                      </p:cBhvr>
                                    </p:animEffect>
                                  </p:childTnLst>
                                </p:cTn>
                              </p:par>
                            </p:childTnLst>
                          </p:cTn>
                        </p:par>
                        <p:par>
                          <p:cTn id="58" fill="hold" nodeType="afterGroup">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267281">
                                            <p:txEl>
                                              <p:pRg st="0" end="0"/>
                                            </p:txEl>
                                          </p:spTgt>
                                        </p:tgtEl>
                                        <p:attrNameLst>
                                          <p:attrName>style.visibility</p:attrName>
                                        </p:attrNameLst>
                                      </p:cBhvr>
                                      <p:to>
                                        <p:strVal val="visible"/>
                                      </p:to>
                                    </p:set>
                                    <p:animEffect transition="in" filter="wipe(left)">
                                      <p:cBhvr>
                                        <p:cTn id="61" dur="500"/>
                                        <p:tgtEl>
                                          <p:spTgt spid="267281">
                                            <p:txEl>
                                              <p:pRg st="0" end="0"/>
                                            </p:txEl>
                                          </p:spTgt>
                                        </p:tgtEl>
                                      </p:cBhvr>
                                    </p:animEffec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67282">
                                            <p:txEl>
                                              <p:pRg st="0" end="0"/>
                                            </p:txEl>
                                          </p:spTgt>
                                        </p:tgtEl>
                                        <p:attrNameLst>
                                          <p:attrName>style.visibility</p:attrName>
                                        </p:attrNameLst>
                                      </p:cBhvr>
                                      <p:to>
                                        <p:strVal val="visible"/>
                                      </p:to>
                                    </p:set>
                                    <p:animEffect transition="in" filter="wipe(left)">
                                      <p:cBhvr>
                                        <p:cTn id="65" dur="500"/>
                                        <p:tgtEl>
                                          <p:spTgt spid="267282">
                                            <p:txEl>
                                              <p:pRg st="0" end="0"/>
                                            </p:txEl>
                                          </p:spTgt>
                                        </p:tgtEl>
                                      </p:cBhvr>
                                    </p:animEffect>
                                  </p:childTnLst>
                                </p:cTn>
                              </p:par>
                            </p:childTnLst>
                          </p:cTn>
                        </p:par>
                        <p:par>
                          <p:cTn id="66" fill="hold" nodeType="afterGroup">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67283">
                                            <p:txEl>
                                              <p:pRg st="0" end="0"/>
                                            </p:txEl>
                                          </p:spTgt>
                                        </p:tgtEl>
                                        <p:attrNameLst>
                                          <p:attrName>style.visibility</p:attrName>
                                        </p:attrNameLst>
                                      </p:cBhvr>
                                      <p:to>
                                        <p:strVal val="visible"/>
                                      </p:to>
                                    </p:set>
                                    <p:animEffect transition="in" filter="wipe(left)">
                                      <p:cBhvr>
                                        <p:cTn id="69" dur="500"/>
                                        <p:tgtEl>
                                          <p:spTgt spid="267283">
                                            <p:txEl>
                                              <p:pRg st="0" end="0"/>
                                            </p:txEl>
                                          </p:spTgt>
                                        </p:tgtEl>
                                      </p:cBhvr>
                                    </p:animEffect>
                                  </p:childTnLst>
                                </p:cTn>
                              </p:par>
                            </p:childTnLst>
                          </p:cTn>
                        </p:par>
                        <p:par>
                          <p:cTn id="70" fill="hold" nodeType="afterGroup">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67284">
                                            <p:txEl>
                                              <p:pRg st="0" end="0"/>
                                            </p:txEl>
                                          </p:spTgt>
                                        </p:tgtEl>
                                        <p:attrNameLst>
                                          <p:attrName>style.visibility</p:attrName>
                                        </p:attrNameLst>
                                      </p:cBhvr>
                                      <p:to>
                                        <p:strVal val="visible"/>
                                      </p:to>
                                    </p:set>
                                    <p:animEffect transition="in" filter="wipe(left)">
                                      <p:cBhvr>
                                        <p:cTn id="73" dur="500"/>
                                        <p:tgtEl>
                                          <p:spTgt spid="267284">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7285"/>
                                        </p:tgtEl>
                                        <p:attrNameLst>
                                          <p:attrName>style.visibility</p:attrName>
                                        </p:attrNameLst>
                                      </p:cBhvr>
                                      <p:to>
                                        <p:strVal val="visible"/>
                                      </p:to>
                                    </p:set>
                                    <p:animEffect transition="in" filter="wipe(left)">
                                      <p:cBhvr>
                                        <p:cTn id="78" dur="500"/>
                                        <p:tgtEl>
                                          <p:spTgt spid="267285"/>
                                        </p:tgtEl>
                                      </p:cBhvr>
                                    </p:animEffect>
                                  </p:childTnLst>
                                </p:cTn>
                              </p:par>
                            </p:childTnLst>
                          </p:cTn>
                        </p:par>
                        <p:par>
                          <p:cTn id="79" fill="hold" nodeType="afterGroup">
                            <p:stCondLst>
                              <p:cond delay="500"/>
                            </p:stCondLst>
                            <p:childTnLst>
                              <p:par>
                                <p:cTn id="80" presetID="17" presetClass="entr" presetSubtype="8" fill="hold" nodeType="afterEffect">
                                  <p:stCondLst>
                                    <p:cond delay="50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ppt_x</p:attrName>
                                        </p:attrNameLst>
                                      </p:cBhvr>
                                      <p:tavLst>
                                        <p:tav tm="0">
                                          <p:val>
                                            <p:strVal val="#ppt_x-#ppt_w/2"/>
                                          </p:val>
                                        </p:tav>
                                        <p:tav tm="100000">
                                          <p:val>
                                            <p:strVal val="#ppt_x"/>
                                          </p:val>
                                        </p:tav>
                                      </p:tavLst>
                                    </p:anim>
                                    <p:anim calcmode="lin" valueType="num">
                                      <p:cBhvr>
                                        <p:cTn id="83" dur="500" fill="hold"/>
                                        <p:tgtEl>
                                          <p:spTgt spid="3"/>
                                        </p:tgtEl>
                                        <p:attrNameLst>
                                          <p:attrName>ppt_y</p:attrName>
                                        </p:attrNameLst>
                                      </p:cBhvr>
                                      <p:tavLst>
                                        <p:tav tm="0">
                                          <p:val>
                                            <p:strVal val="#ppt_y"/>
                                          </p:val>
                                        </p:tav>
                                        <p:tav tm="100000">
                                          <p:val>
                                            <p:strVal val="#ppt_y"/>
                                          </p:val>
                                        </p:tav>
                                      </p:tavLst>
                                    </p:anim>
                                    <p:anim calcmode="lin" valueType="num">
                                      <p:cBhvr>
                                        <p:cTn id="84" dur="500" fill="hold"/>
                                        <p:tgtEl>
                                          <p:spTgt spid="3"/>
                                        </p:tgtEl>
                                        <p:attrNameLst>
                                          <p:attrName>ppt_w</p:attrName>
                                        </p:attrNameLst>
                                      </p:cBhvr>
                                      <p:tavLst>
                                        <p:tav tm="0">
                                          <p:val>
                                            <p:fltVal val="0"/>
                                          </p:val>
                                        </p:tav>
                                        <p:tav tm="100000">
                                          <p:val>
                                            <p:strVal val="#ppt_w"/>
                                          </p:val>
                                        </p:tav>
                                      </p:tavLst>
                                    </p:anim>
                                    <p:anim calcmode="lin" valueType="num">
                                      <p:cBhvr>
                                        <p:cTn id="85" dur="500" fill="hold"/>
                                        <p:tgtEl>
                                          <p:spTgt spid="3"/>
                                        </p:tgtEl>
                                        <p:attrNameLst>
                                          <p:attrName>ppt_h</p:attrName>
                                        </p:attrNameLst>
                                      </p:cBhvr>
                                      <p:tavLst>
                                        <p:tav tm="0">
                                          <p:val>
                                            <p:strVal val="#ppt_h"/>
                                          </p:val>
                                        </p:tav>
                                        <p:tav tm="100000">
                                          <p:val>
                                            <p:strVal val="#ppt_h"/>
                                          </p:val>
                                        </p:tav>
                                      </p:tavLst>
                                    </p:anim>
                                  </p:childTnLst>
                                </p:cTn>
                              </p:par>
                            </p:childTnLst>
                          </p:cTn>
                        </p:par>
                        <p:par>
                          <p:cTn id="86" fill="hold" nodeType="afterGroup">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67295">
                                            <p:txEl>
                                              <p:pRg st="0" end="0"/>
                                            </p:txEl>
                                          </p:spTgt>
                                        </p:tgtEl>
                                        <p:attrNameLst>
                                          <p:attrName>style.visibility</p:attrName>
                                        </p:attrNameLst>
                                      </p:cBhvr>
                                      <p:to>
                                        <p:strVal val="visible"/>
                                      </p:to>
                                    </p:set>
                                    <p:animEffect transition="in" filter="wipe(left)">
                                      <p:cBhvr>
                                        <p:cTn id="89" dur="500"/>
                                        <p:tgtEl>
                                          <p:spTgt spid="267295">
                                            <p:txEl>
                                              <p:pRg st="0" end="0"/>
                                            </p:txEl>
                                          </p:spTgt>
                                        </p:tgtEl>
                                      </p:cBhvr>
                                    </p:animEffect>
                                  </p:childTnLst>
                                </p:cTn>
                              </p:par>
                            </p:childTnLst>
                          </p:cTn>
                        </p:par>
                        <p:par>
                          <p:cTn id="90" fill="hold" nodeType="afterGroup">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267296">
                                            <p:txEl>
                                              <p:pRg st="0" end="0"/>
                                            </p:txEl>
                                          </p:spTgt>
                                        </p:tgtEl>
                                        <p:attrNameLst>
                                          <p:attrName>style.visibility</p:attrName>
                                        </p:attrNameLst>
                                      </p:cBhvr>
                                      <p:to>
                                        <p:strVal val="visible"/>
                                      </p:to>
                                    </p:set>
                                    <p:animEffect transition="in" filter="wipe(left)">
                                      <p:cBhvr>
                                        <p:cTn id="93" dur="500"/>
                                        <p:tgtEl>
                                          <p:spTgt spid="267296">
                                            <p:txEl>
                                              <p:pRg st="0" end="0"/>
                                            </p:txEl>
                                          </p:spTgt>
                                        </p:tgtEl>
                                      </p:cBhvr>
                                    </p:animEffect>
                                  </p:childTnLst>
                                </p:cTn>
                              </p:par>
                            </p:childTnLst>
                          </p:cTn>
                        </p:par>
                        <p:par>
                          <p:cTn id="94" fill="hold" nodeType="afterGroup">
                            <p:stCondLst>
                              <p:cond delay="2500"/>
                            </p:stCondLst>
                            <p:childTnLst>
                              <p:par>
                                <p:cTn id="95" presetID="22" presetClass="entr" presetSubtype="8" fill="hold" grpId="0" nodeType="afterEffect">
                                  <p:stCondLst>
                                    <p:cond delay="0"/>
                                  </p:stCondLst>
                                  <p:childTnLst>
                                    <p:set>
                                      <p:cBhvr>
                                        <p:cTn id="96" dur="1" fill="hold">
                                          <p:stCondLst>
                                            <p:cond delay="0"/>
                                          </p:stCondLst>
                                        </p:cTn>
                                        <p:tgtEl>
                                          <p:spTgt spid="267291">
                                            <p:txEl>
                                              <p:pRg st="0" end="0"/>
                                            </p:txEl>
                                          </p:spTgt>
                                        </p:tgtEl>
                                        <p:attrNameLst>
                                          <p:attrName>style.visibility</p:attrName>
                                        </p:attrNameLst>
                                      </p:cBhvr>
                                      <p:to>
                                        <p:strVal val="visible"/>
                                      </p:to>
                                    </p:set>
                                    <p:animEffect transition="in" filter="wipe(left)">
                                      <p:cBhvr>
                                        <p:cTn id="97" dur="500"/>
                                        <p:tgtEl>
                                          <p:spTgt spid="267291">
                                            <p:txEl>
                                              <p:pRg st="0" end="0"/>
                                            </p:txEl>
                                          </p:spTgt>
                                        </p:tgtEl>
                                      </p:cBhvr>
                                    </p:animEffect>
                                  </p:childTnLst>
                                </p:cTn>
                              </p:par>
                            </p:childTnLst>
                          </p:cTn>
                        </p:par>
                        <p:par>
                          <p:cTn id="98" fill="hold" nodeType="afterGroup">
                            <p:stCondLst>
                              <p:cond delay="3000"/>
                            </p:stCondLst>
                            <p:childTnLst>
                              <p:par>
                                <p:cTn id="99" presetID="22" presetClass="entr" presetSubtype="8" fill="hold" grpId="0" nodeType="afterEffect">
                                  <p:stCondLst>
                                    <p:cond delay="0"/>
                                  </p:stCondLst>
                                  <p:childTnLst>
                                    <p:set>
                                      <p:cBhvr>
                                        <p:cTn id="100" dur="1" fill="hold">
                                          <p:stCondLst>
                                            <p:cond delay="0"/>
                                          </p:stCondLst>
                                        </p:cTn>
                                        <p:tgtEl>
                                          <p:spTgt spid="267292">
                                            <p:txEl>
                                              <p:pRg st="0" end="0"/>
                                            </p:txEl>
                                          </p:spTgt>
                                        </p:tgtEl>
                                        <p:attrNameLst>
                                          <p:attrName>style.visibility</p:attrName>
                                        </p:attrNameLst>
                                      </p:cBhvr>
                                      <p:to>
                                        <p:strVal val="visible"/>
                                      </p:to>
                                    </p:set>
                                    <p:animEffect transition="in" filter="wipe(left)">
                                      <p:cBhvr>
                                        <p:cTn id="101" dur="500"/>
                                        <p:tgtEl>
                                          <p:spTgt spid="267292">
                                            <p:txEl>
                                              <p:pRg st="0" end="0"/>
                                            </p:txEl>
                                          </p:spTgt>
                                        </p:tgtEl>
                                      </p:cBhvr>
                                    </p:animEffect>
                                  </p:childTnLst>
                                </p:cTn>
                              </p:par>
                            </p:childTnLst>
                          </p:cTn>
                        </p:par>
                        <p:par>
                          <p:cTn id="102" fill="hold" nodeType="afterGroup">
                            <p:stCondLst>
                              <p:cond delay="3500"/>
                            </p:stCondLst>
                            <p:childTnLst>
                              <p:par>
                                <p:cTn id="103" presetID="22" presetClass="entr" presetSubtype="8" fill="hold" grpId="0" nodeType="afterEffect">
                                  <p:stCondLst>
                                    <p:cond delay="0"/>
                                  </p:stCondLst>
                                  <p:childTnLst>
                                    <p:set>
                                      <p:cBhvr>
                                        <p:cTn id="104" dur="1" fill="hold">
                                          <p:stCondLst>
                                            <p:cond delay="0"/>
                                          </p:stCondLst>
                                        </p:cTn>
                                        <p:tgtEl>
                                          <p:spTgt spid="267293">
                                            <p:txEl>
                                              <p:pRg st="0" end="0"/>
                                            </p:txEl>
                                          </p:spTgt>
                                        </p:tgtEl>
                                        <p:attrNameLst>
                                          <p:attrName>style.visibility</p:attrName>
                                        </p:attrNameLst>
                                      </p:cBhvr>
                                      <p:to>
                                        <p:strVal val="visible"/>
                                      </p:to>
                                    </p:set>
                                    <p:animEffect transition="in" filter="wipe(left)">
                                      <p:cBhvr>
                                        <p:cTn id="105" dur="500"/>
                                        <p:tgtEl>
                                          <p:spTgt spid="267293">
                                            <p:txEl>
                                              <p:pRg st="0" end="0"/>
                                            </p:txEl>
                                          </p:spTgt>
                                        </p:tgtEl>
                                      </p:cBhvr>
                                    </p:animEffect>
                                  </p:childTnLst>
                                </p:cTn>
                              </p:par>
                            </p:childTnLst>
                          </p:cTn>
                        </p:par>
                        <p:par>
                          <p:cTn id="106" fill="hold" nodeType="afterGroup">
                            <p:stCondLst>
                              <p:cond delay="4000"/>
                            </p:stCondLst>
                            <p:childTnLst>
                              <p:par>
                                <p:cTn id="107" presetID="22" presetClass="entr" presetSubtype="8" fill="hold" grpId="0" nodeType="afterEffect">
                                  <p:stCondLst>
                                    <p:cond delay="0"/>
                                  </p:stCondLst>
                                  <p:childTnLst>
                                    <p:set>
                                      <p:cBhvr>
                                        <p:cTn id="108" dur="1" fill="hold">
                                          <p:stCondLst>
                                            <p:cond delay="0"/>
                                          </p:stCondLst>
                                        </p:cTn>
                                        <p:tgtEl>
                                          <p:spTgt spid="267294">
                                            <p:txEl>
                                              <p:pRg st="0" end="0"/>
                                            </p:txEl>
                                          </p:spTgt>
                                        </p:tgtEl>
                                        <p:attrNameLst>
                                          <p:attrName>style.visibility</p:attrName>
                                        </p:attrNameLst>
                                      </p:cBhvr>
                                      <p:to>
                                        <p:strVal val="visible"/>
                                      </p:to>
                                    </p:set>
                                    <p:animEffect transition="in" filter="wipe(left)">
                                      <p:cBhvr>
                                        <p:cTn id="109" dur="500"/>
                                        <p:tgtEl>
                                          <p:spTgt spid="267294">
                                            <p:txEl>
                                              <p:pRg st="0" end="0"/>
                                            </p:txEl>
                                          </p:spTgt>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7299"/>
                                        </p:tgtEl>
                                        <p:attrNameLst>
                                          <p:attrName>style.visibility</p:attrName>
                                        </p:attrNameLst>
                                      </p:cBhvr>
                                      <p:to>
                                        <p:strVal val="visible"/>
                                      </p:to>
                                    </p:set>
                                    <p:animEffect transition="in" filter="wipe(left)">
                                      <p:cBhvr>
                                        <p:cTn id="114" dur="500"/>
                                        <p:tgtEl>
                                          <p:spTgt spid="267299"/>
                                        </p:tgtEl>
                                      </p:cBhvr>
                                    </p:animEffect>
                                  </p:childTnLst>
                                </p:cTn>
                              </p:par>
                            </p:childTnLst>
                          </p:cTn>
                        </p:par>
                        <p:par>
                          <p:cTn id="115" fill="hold" nodeType="afterGroup">
                            <p:stCondLst>
                              <p:cond delay="500"/>
                            </p:stCondLst>
                            <p:childTnLst>
                              <p:par>
                                <p:cTn id="116" presetID="22" presetClass="entr" presetSubtype="8" fill="hold" nodeType="afterEffect">
                                  <p:stCondLst>
                                    <p:cond delay="1000"/>
                                  </p:stCondLst>
                                  <p:childTnLst>
                                    <p:set>
                                      <p:cBhvr>
                                        <p:cTn id="117" dur="1" fill="hold">
                                          <p:stCondLst>
                                            <p:cond delay="0"/>
                                          </p:stCondLst>
                                        </p:cTn>
                                        <p:tgtEl>
                                          <p:spTgt spid="267298"/>
                                        </p:tgtEl>
                                        <p:attrNameLst>
                                          <p:attrName>style.visibility</p:attrName>
                                        </p:attrNameLst>
                                      </p:cBhvr>
                                      <p:to>
                                        <p:strVal val="visible"/>
                                      </p:to>
                                    </p:set>
                                    <p:animEffect transition="in" filter="wipe(left)">
                                      <p:cBhvr>
                                        <p:cTn id="118" dur="500"/>
                                        <p:tgtEl>
                                          <p:spTgt spid="26729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67297"/>
                                        </p:tgtEl>
                                        <p:attrNameLst>
                                          <p:attrName>style.visibility</p:attrName>
                                        </p:attrNameLst>
                                      </p:cBhvr>
                                      <p:to>
                                        <p:strVal val="visible"/>
                                      </p:to>
                                    </p:set>
                                    <p:animEffect transition="in" filter="wipe(left)">
                                      <p:cBhvr>
                                        <p:cTn id="123" dur="500"/>
                                        <p:tgtEl>
                                          <p:spTgt spid="267297"/>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67300"/>
                                        </p:tgtEl>
                                        <p:attrNameLst>
                                          <p:attrName>style.visibility</p:attrName>
                                        </p:attrNameLst>
                                      </p:cBhvr>
                                      <p:to>
                                        <p:strVal val="visible"/>
                                      </p:to>
                                    </p:set>
                                    <p:animEffect transition="in" filter="wipe(left)">
                                      <p:cBhvr>
                                        <p:cTn id="127" dur="500"/>
                                        <p:tgtEl>
                                          <p:spTgt spid="2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71" grpId="0" autoUpdateAnimBg="0"/>
      <p:bldP spid="267273" grpId="0" autoUpdateAnimBg="0"/>
      <p:bldP spid="267279" grpId="0" build="p" autoUpdateAnimBg="0" advAuto="1000"/>
      <p:bldP spid="267280" grpId="0" build="p" autoUpdateAnimBg="0" advAuto="1000"/>
      <p:bldP spid="267281" grpId="0" build="p" autoUpdateAnimBg="0" advAuto="1000"/>
      <p:bldP spid="267282" grpId="0" build="p" autoUpdateAnimBg="0" advAuto="1000"/>
      <p:bldP spid="267283" grpId="0" build="p" autoUpdateAnimBg="0" advAuto="1000"/>
      <p:bldP spid="267284" grpId="0" build="p" autoUpdateAnimBg="0" advAuto="1000"/>
      <p:bldP spid="267285" grpId="0" autoUpdateAnimBg="0"/>
      <p:bldP spid="267291" grpId="0" build="p" autoUpdateAnimBg="0"/>
      <p:bldP spid="267292" grpId="0" build="p" autoUpdateAnimBg="0" advAuto="1000"/>
      <p:bldP spid="267293" grpId="0" build="p" autoUpdateAnimBg="0" advAuto="1000"/>
      <p:bldP spid="267294" grpId="0" build="p" autoUpdateAnimBg="0" advAuto="1000"/>
      <p:bldP spid="267295" grpId="0" build="p" autoUpdateAnimBg="0" advAuto="1000"/>
      <p:bldP spid="267296" grpId="0" build="p" autoUpdateAnimBg="0" advAuto="1000"/>
      <p:bldP spid="267297" grpId="0" autoUpdateAnimBg="0"/>
      <p:bldP spid="26729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838200" y="1371600"/>
            <a:ext cx="7620000" cy="976313"/>
          </a:xfrm>
        </p:spPr>
        <p:txBody>
          <a:bodyPr/>
          <a:lstStyle/>
          <a:p>
            <a:pPr lvl="1">
              <a:buFont typeface="Wingdings" panose="05000000000000000000" pitchFamily="2" charset="2"/>
              <a:buNone/>
            </a:pPr>
            <a:r>
              <a:rPr lang="en-US" altLang="zh-CN" b="1" smtClean="0"/>
              <a:t>4)  MOS</a:t>
            </a:r>
            <a:r>
              <a:rPr lang="zh-CN" altLang="en-US" b="1" smtClean="0"/>
              <a:t>三极管非门</a:t>
            </a:r>
          </a:p>
        </p:txBody>
      </p:sp>
      <p:sp>
        <p:nvSpPr>
          <p:cNvPr id="268291" name="Text Box 3"/>
          <p:cNvSpPr txBox="1">
            <a:spLocks noChangeArrowheads="1"/>
          </p:cNvSpPr>
          <p:nvPr/>
        </p:nvSpPr>
        <p:spPr bwMode="auto">
          <a:xfrm>
            <a:off x="3059113" y="1844675"/>
            <a:ext cx="2065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rPr>
              <a:t>MOS</a:t>
            </a:r>
            <a:r>
              <a:rPr lang="zh-CN" altLang="zh-CN">
                <a:solidFill>
                  <a:srgbClr val="0033CC"/>
                </a:solidFill>
                <a:latin typeface="宋体" panose="02010600030101010101" pitchFamily="2" charset="-122"/>
              </a:rPr>
              <a:t>管截止</a:t>
            </a:r>
            <a:endParaRPr lang="zh-CN" altLang="en-US">
              <a:solidFill>
                <a:srgbClr val="0033CC"/>
              </a:solidFill>
            </a:endParaRPr>
          </a:p>
        </p:txBody>
      </p:sp>
      <p:graphicFrame>
        <p:nvGraphicFramePr>
          <p:cNvPr id="268292" name="Object 4"/>
          <p:cNvGraphicFramePr>
            <a:graphicFrameLocks noChangeAspect="1"/>
          </p:cNvGraphicFramePr>
          <p:nvPr/>
        </p:nvGraphicFramePr>
        <p:xfrm>
          <a:off x="971550" y="2492375"/>
          <a:ext cx="3311525" cy="550863"/>
        </p:xfrm>
        <a:graphic>
          <a:graphicData uri="http://schemas.openxmlformats.org/presentationml/2006/ole">
            <mc:AlternateContent xmlns:mc="http://schemas.openxmlformats.org/markup-compatibility/2006">
              <mc:Choice xmlns:v="urn:schemas-microsoft-com:vml" Requires="v">
                <p:oleObj spid="_x0000_s121885" name="Equation" r:id="rId4" imgW="1196375" imgH="76326" progId="Equation.3">
                  <p:embed/>
                </p:oleObj>
              </mc:Choice>
              <mc:Fallback>
                <p:oleObj name="Equation" r:id="rId4" imgW="1196375" imgH="7632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492375"/>
                        <a:ext cx="3311525" cy="550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395288" y="3119438"/>
            <a:ext cx="2913062" cy="569912"/>
            <a:chOff x="426" y="1167"/>
            <a:chExt cx="1835" cy="359"/>
          </a:xfrm>
        </p:grpSpPr>
        <p:sp>
          <p:nvSpPr>
            <p:cNvPr id="121883" name="Text Box 6"/>
            <p:cNvSpPr txBox="1">
              <a:spLocks noChangeArrowheads="1"/>
            </p:cNvSpPr>
            <p:nvPr/>
          </p:nvSpPr>
          <p:spPr bwMode="auto">
            <a:xfrm>
              <a:off x="426" y="116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endParaRPr lang="zh-CN" altLang="en-US">
                <a:solidFill>
                  <a:srgbClr val="FF0066"/>
                </a:solidFill>
                <a:ea typeface="楷体_GB2312"/>
                <a:cs typeface="楷体_GB2312"/>
              </a:endParaRPr>
            </a:p>
          </p:txBody>
        </p:sp>
        <p:graphicFrame>
          <p:nvGraphicFramePr>
            <p:cNvPr id="121884" name="Object 7"/>
            <p:cNvGraphicFramePr>
              <a:graphicFrameLocks noChangeAspect="1"/>
            </p:cNvGraphicFramePr>
            <p:nvPr/>
          </p:nvGraphicFramePr>
          <p:xfrm>
            <a:off x="776" y="1201"/>
            <a:ext cx="1485" cy="325"/>
          </p:xfrm>
          <a:graphic>
            <a:graphicData uri="http://schemas.openxmlformats.org/presentationml/2006/ole">
              <mc:AlternateContent xmlns:mc="http://schemas.openxmlformats.org/markup-compatibility/2006">
                <mc:Choice xmlns:v="urn:schemas-microsoft-com:vml" Requires="v">
                  <p:oleObj spid="_x0000_s121886" name="Equation" r:id="rId6" imgW="853582" imgH="91250" progId="Equation.3">
                    <p:embed/>
                  </p:oleObj>
                </mc:Choice>
                <mc:Fallback>
                  <p:oleObj name="Equation" r:id="rId6" imgW="853582" imgH="9125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 y="1201"/>
                          <a:ext cx="1485" cy="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8296" name="Text Box 8"/>
          <p:cNvSpPr txBox="1">
            <a:spLocks noChangeArrowheads="1"/>
          </p:cNvSpPr>
          <p:nvPr/>
        </p:nvSpPr>
        <p:spPr bwMode="auto">
          <a:xfrm>
            <a:off x="3348038" y="3284538"/>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rPr>
              <a:t>MOS </a:t>
            </a:r>
            <a:r>
              <a:rPr lang="zh-CN" altLang="zh-CN">
                <a:solidFill>
                  <a:srgbClr val="0033CC"/>
                </a:solidFill>
                <a:latin typeface="宋体" panose="02010600030101010101" pitchFamily="2" charset="-122"/>
              </a:rPr>
              <a:t>管导通</a:t>
            </a:r>
            <a:endParaRPr lang="zh-CN" altLang="en-US">
              <a:latin typeface="宋体" panose="02010600030101010101" pitchFamily="2" charset="-122"/>
            </a:endParaRPr>
          </a:p>
        </p:txBody>
      </p:sp>
      <p:graphicFrame>
        <p:nvGraphicFramePr>
          <p:cNvPr id="268297" name="Object 9"/>
          <p:cNvGraphicFramePr>
            <a:graphicFrameLocks noChangeAspect="1"/>
          </p:cNvGraphicFramePr>
          <p:nvPr/>
        </p:nvGraphicFramePr>
        <p:xfrm>
          <a:off x="1042988" y="3860800"/>
          <a:ext cx="2305050" cy="588963"/>
        </p:xfrm>
        <a:graphic>
          <a:graphicData uri="http://schemas.openxmlformats.org/presentationml/2006/ole">
            <mc:AlternateContent xmlns:mc="http://schemas.openxmlformats.org/markup-compatibility/2006">
              <mc:Choice xmlns:v="urn:schemas-microsoft-com:vml" Requires="v">
                <p:oleObj spid="_x0000_s121887" name="Equation" r:id="rId8" imgW="838271" imgH="98926" progId="Equation.3">
                  <p:embed/>
                </p:oleObj>
              </mc:Choice>
              <mc:Fallback>
                <p:oleObj name="Equation" r:id="rId8" imgW="838271" imgH="9892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860800"/>
                        <a:ext cx="2305050" cy="588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8" name="Text Box 10"/>
          <p:cNvSpPr txBox="1">
            <a:spLocks noChangeArrowheads="1"/>
          </p:cNvSpPr>
          <p:nvPr/>
        </p:nvSpPr>
        <p:spPr bwMode="auto">
          <a:xfrm>
            <a:off x="6084888" y="404812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0033CC"/>
                </a:solidFill>
              </a:rPr>
              <a:t>真值表</a:t>
            </a:r>
          </a:p>
        </p:txBody>
      </p:sp>
      <p:grpSp>
        <p:nvGrpSpPr>
          <p:cNvPr id="3" name="Group 11"/>
          <p:cNvGrpSpPr>
            <a:grpSpLocks/>
          </p:cNvGrpSpPr>
          <p:nvPr/>
        </p:nvGrpSpPr>
        <p:grpSpPr bwMode="auto">
          <a:xfrm>
            <a:off x="5856288" y="4670425"/>
            <a:ext cx="1687512" cy="1524000"/>
            <a:chOff x="4007" y="3037"/>
            <a:chExt cx="1063" cy="960"/>
          </a:xfrm>
        </p:grpSpPr>
        <p:sp>
          <p:nvSpPr>
            <p:cNvPr id="121879" name="Line 12"/>
            <p:cNvSpPr>
              <a:spLocks noChangeShapeType="1"/>
            </p:cNvSpPr>
            <p:nvPr/>
          </p:nvSpPr>
          <p:spPr bwMode="auto">
            <a:xfrm>
              <a:off x="4007" y="3037"/>
              <a:ext cx="1063"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Line 13"/>
            <p:cNvSpPr>
              <a:spLocks noChangeShapeType="1"/>
            </p:cNvSpPr>
            <p:nvPr/>
          </p:nvSpPr>
          <p:spPr bwMode="auto">
            <a:xfrm>
              <a:off x="4038" y="3387"/>
              <a:ext cx="1019"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1" name="Line 14"/>
            <p:cNvSpPr>
              <a:spLocks noChangeShapeType="1"/>
            </p:cNvSpPr>
            <p:nvPr/>
          </p:nvSpPr>
          <p:spPr bwMode="auto">
            <a:xfrm>
              <a:off x="4007" y="3997"/>
              <a:ext cx="1063"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Line 15"/>
            <p:cNvSpPr>
              <a:spLocks noChangeShapeType="1"/>
            </p:cNvSpPr>
            <p:nvPr/>
          </p:nvSpPr>
          <p:spPr bwMode="auto">
            <a:xfrm>
              <a:off x="4561" y="3037"/>
              <a:ext cx="0" cy="9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8304" name="Text Box 16"/>
          <p:cNvSpPr txBox="1">
            <a:spLocks noChangeArrowheads="1"/>
          </p:cNvSpPr>
          <p:nvPr/>
        </p:nvSpPr>
        <p:spPr bwMode="auto">
          <a:xfrm>
            <a:off x="6102350" y="52038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a:t>
            </a:r>
          </a:p>
        </p:txBody>
      </p:sp>
      <p:sp>
        <p:nvSpPr>
          <p:cNvPr id="268305" name="Text Box 17"/>
          <p:cNvSpPr txBox="1">
            <a:spLocks noChangeArrowheads="1"/>
          </p:cNvSpPr>
          <p:nvPr/>
        </p:nvSpPr>
        <p:spPr bwMode="auto">
          <a:xfrm>
            <a:off x="6102350" y="5661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1</a:t>
            </a:r>
          </a:p>
        </p:txBody>
      </p:sp>
      <p:sp>
        <p:nvSpPr>
          <p:cNvPr id="268306" name="Text Box 18"/>
          <p:cNvSpPr txBox="1">
            <a:spLocks noChangeArrowheads="1"/>
          </p:cNvSpPr>
          <p:nvPr/>
        </p:nvSpPr>
        <p:spPr bwMode="auto">
          <a:xfrm>
            <a:off x="7108825" y="52133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1</a:t>
            </a:r>
          </a:p>
        </p:txBody>
      </p:sp>
      <p:sp>
        <p:nvSpPr>
          <p:cNvPr id="268307" name="Text Box 19"/>
          <p:cNvSpPr txBox="1">
            <a:spLocks noChangeArrowheads="1"/>
          </p:cNvSpPr>
          <p:nvPr/>
        </p:nvSpPr>
        <p:spPr bwMode="auto">
          <a:xfrm>
            <a:off x="7092950" y="5661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ea typeface="楷体_GB2312"/>
                <a:cs typeface="楷体_GB2312"/>
              </a:rPr>
              <a:t>0</a:t>
            </a:r>
          </a:p>
        </p:txBody>
      </p:sp>
      <p:sp>
        <p:nvSpPr>
          <p:cNvPr id="268308" name="Text Box 20"/>
          <p:cNvSpPr txBox="1">
            <a:spLocks noChangeArrowheads="1"/>
          </p:cNvSpPr>
          <p:nvPr/>
        </p:nvSpPr>
        <p:spPr bwMode="auto">
          <a:xfrm>
            <a:off x="6102350" y="474662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A</a:t>
            </a:r>
            <a:endParaRPr lang="en-US" altLang="zh-CN">
              <a:solidFill>
                <a:srgbClr val="FF0066"/>
              </a:solidFill>
              <a:ea typeface="楷体_GB2312"/>
              <a:cs typeface="楷体_GB2312"/>
            </a:endParaRPr>
          </a:p>
        </p:txBody>
      </p:sp>
      <p:sp>
        <p:nvSpPr>
          <p:cNvPr id="268309" name="Text Box 21"/>
          <p:cNvSpPr txBox="1">
            <a:spLocks noChangeArrowheads="1"/>
          </p:cNvSpPr>
          <p:nvPr/>
        </p:nvSpPr>
        <p:spPr bwMode="auto">
          <a:xfrm>
            <a:off x="7016750" y="4746625"/>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endParaRPr lang="en-US" altLang="zh-CN">
              <a:solidFill>
                <a:srgbClr val="FF0066"/>
              </a:solidFill>
              <a:ea typeface="楷体_GB2312"/>
              <a:cs typeface="楷体_GB2312"/>
            </a:endParaRPr>
          </a:p>
        </p:txBody>
      </p:sp>
      <p:graphicFrame>
        <p:nvGraphicFramePr>
          <p:cNvPr id="268310" name="Object 22"/>
          <p:cNvGraphicFramePr>
            <a:graphicFrameLocks noChangeAspect="1"/>
          </p:cNvGraphicFramePr>
          <p:nvPr/>
        </p:nvGraphicFramePr>
        <p:xfrm>
          <a:off x="1979613" y="5229225"/>
          <a:ext cx="1019175" cy="488950"/>
        </p:xfrm>
        <a:graphic>
          <a:graphicData uri="http://schemas.openxmlformats.org/presentationml/2006/ole">
            <mc:AlternateContent xmlns:mc="http://schemas.openxmlformats.org/markup-compatibility/2006">
              <mc:Choice xmlns:v="urn:schemas-microsoft-com:vml" Requires="v">
                <p:oleObj spid="_x0000_s121888" name="Equation" r:id="rId10" imgW="289631" imgH="76326" progId="Equation.3">
                  <p:embed/>
                </p:oleObj>
              </mc:Choice>
              <mc:Fallback>
                <p:oleObj name="Equation" r:id="rId10" imgW="289631" imgH="76326"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5229225"/>
                        <a:ext cx="1019175"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3"/>
          <p:cNvGrpSpPr>
            <a:grpSpLocks/>
          </p:cNvGrpSpPr>
          <p:nvPr/>
        </p:nvGrpSpPr>
        <p:grpSpPr bwMode="auto">
          <a:xfrm>
            <a:off x="323850" y="1844675"/>
            <a:ext cx="2209800" cy="544513"/>
            <a:chOff x="404" y="852"/>
            <a:chExt cx="1595" cy="343"/>
          </a:xfrm>
        </p:grpSpPr>
        <p:graphicFrame>
          <p:nvGraphicFramePr>
            <p:cNvPr id="121877" name="Object 24"/>
            <p:cNvGraphicFramePr>
              <a:graphicFrameLocks noChangeAspect="1"/>
            </p:cNvGraphicFramePr>
            <p:nvPr/>
          </p:nvGraphicFramePr>
          <p:xfrm>
            <a:off x="882" y="864"/>
            <a:ext cx="1117" cy="331"/>
          </p:xfrm>
          <a:graphic>
            <a:graphicData uri="http://schemas.openxmlformats.org/presentationml/2006/ole">
              <mc:AlternateContent xmlns:mc="http://schemas.openxmlformats.org/markup-compatibility/2006">
                <mc:Choice xmlns:v="urn:schemas-microsoft-com:vml" Requires="v">
                  <p:oleObj spid="_x0000_s121889" name="公式" r:id="rId12" imgW="777453" imgH="91250" progId="Equation.3">
                    <p:embed/>
                  </p:oleObj>
                </mc:Choice>
                <mc:Fallback>
                  <p:oleObj name="公式" r:id="rId12" imgW="777453" imgH="9125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2" y="864"/>
                          <a:ext cx="1117" cy="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8" name="Text Box 25"/>
            <p:cNvSpPr txBox="1">
              <a:spLocks noChangeArrowheads="1"/>
            </p:cNvSpPr>
            <p:nvPr/>
          </p:nvSpPr>
          <p:spPr bwMode="auto">
            <a:xfrm>
              <a:off x="404" y="852"/>
              <a:ext cx="1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endParaRPr lang="zh-CN" altLang="en-US">
                <a:solidFill>
                  <a:srgbClr val="FF0066"/>
                </a:solidFill>
                <a:ea typeface="楷体_GB2312"/>
                <a:cs typeface="楷体_GB2312"/>
              </a:endParaRPr>
            </a:p>
          </p:txBody>
        </p:sp>
      </p:grpSp>
      <p:sp>
        <p:nvSpPr>
          <p:cNvPr id="268314" name="Text Box 26"/>
          <p:cNvSpPr txBox="1">
            <a:spLocks noChangeArrowheads="1"/>
          </p:cNvSpPr>
          <p:nvPr/>
        </p:nvSpPr>
        <p:spPr bwMode="auto">
          <a:xfrm>
            <a:off x="1119188" y="52466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故</a:t>
            </a:r>
          </a:p>
        </p:txBody>
      </p:sp>
      <p:pic>
        <p:nvPicPr>
          <p:cNvPr id="268315" name="Picture 27" descr="1-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765175"/>
            <a:ext cx="20923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6" name="AutoShape 28">
            <a:hlinkClick r:id="rId1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8315"/>
                                        </p:tgtEl>
                                        <p:attrNameLst>
                                          <p:attrName>style.visibility</p:attrName>
                                        </p:attrNameLst>
                                      </p:cBhvr>
                                      <p:to>
                                        <p:strVal val="visible"/>
                                      </p:to>
                                    </p:set>
                                    <p:animEffect transition="in" filter="wipe(left)">
                                      <p:cBhvr>
                                        <p:cTn id="7" dur="1000"/>
                                        <p:tgtEl>
                                          <p:spTgt spid="268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68291"/>
                                        </p:tgtEl>
                                        <p:attrNameLst>
                                          <p:attrName>style.visibility</p:attrName>
                                        </p:attrNameLst>
                                      </p:cBhvr>
                                      <p:to>
                                        <p:strVal val="visible"/>
                                      </p:to>
                                    </p:set>
                                    <p:animEffect transition="in" filter="wipe(left)">
                                      <p:cBhvr>
                                        <p:cTn id="17" dur="75"/>
                                        <p:tgtEl>
                                          <p:spTgt spid="268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8292"/>
                                        </p:tgtEl>
                                        <p:attrNameLst>
                                          <p:attrName>style.visibility</p:attrName>
                                        </p:attrNameLst>
                                      </p:cBhvr>
                                      <p:to>
                                        <p:strVal val="visible"/>
                                      </p:to>
                                    </p:set>
                                    <p:animEffect transition="in" filter="wipe(left)">
                                      <p:cBhvr>
                                        <p:cTn id="22" dur="500"/>
                                        <p:tgtEl>
                                          <p:spTgt spid="268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68296"/>
                                        </p:tgtEl>
                                        <p:attrNameLst>
                                          <p:attrName>style.visibility</p:attrName>
                                        </p:attrNameLst>
                                      </p:cBhvr>
                                      <p:to>
                                        <p:strVal val="visible"/>
                                      </p:to>
                                    </p:set>
                                    <p:animEffect transition="in" filter="wipe(left)">
                                      <p:cBhvr>
                                        <p:cTn id="32" dur="75"/>
                                        <p:tgtEl>
                                          <p:spTgt spid="2682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8297"/>
                                        </p:tgtEl>
                                        <p:attrNameLst>
                                          <p:attrName>style.visibility</p:attrName>
                                        </p:attrNameLst>
                                      </p:cBhvr>
                                      <p:to>
                                        <p:strVal val="visible"/>
                                      </p:to>
                                    </p:set>
                                    <p:animEffect transition="in" filter="wipe(left)">
                                      <p:cBhvr>
                                        <p:cTn id="37" dur="500"/>
                                        <p:tgtEl>
                                          <p:spTgt spid="2682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8"/>
                                        </p:tgtEl>
                                        <p:attrNameLst>
                                          <p:attrName>style.visibility</p:attrName>
                                        </p:attrNameLst>
                                      </p:cBhvr>
                                      <p:to>
                                        <p:strVal val="visible"/>
                                      </p:to>
                                    </p:set>
                                    <p:animEffect transition="in" filter="wipe(left)">
                                      <p:cBhvr>
                                        <p:cTn id="42" dur="500"/>
                                        <p:tgtEl>
                                          <p:spTgt spid="268298"/>
                                        </p:tgtEl>
                                      </p:cBhvr>
                                    </p:animEffect>
                                  </p:childTnLst>
                                </p:cTn>
                              </p:par>
                            </p:childTnLst>
                          </p:cTn>
                        </p:par>
                        <p:par>
                          <p:cTn id="43" fill="hold" nodeType="afterGroup">
                            <p:stCondLst>
                              <p:cond delay="500"/>
                            </p:stCondLst>
                            <p:childTnLst>
                              <p:par>
                                <p:cTn id="44" presetID="17" presetClass="entr" presetSubtype="8"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ppt_x</p:attrName>
                                        </p:attrNameLst>
                                      </p:cBhvr>
                                      <p:tavLst>
                                        <p:tav tm="0">
                                          <p:val>
                                            <p:strVal val="#ppt_x-#ppt_w/2"/>
                                          </p:val>
                                        </p:tav>
                                        <p:tav tm="100000">
                                          <p:val>
                                            <p:strVal val="#ppt_x"/>
                                          </p:val>
                                        </p:tav>
                                      </p:tavLst>
                                    </p:anim>
                                    <p:anim calcmode="lin" valueType="num">
                                      <p:cBhvr>
                                        <p:cTn id="47" dur="500" fill="hold"/>
                                        <p:tgtEl>
                                          <p:spTgt spid="3"/>
                                        </p:tgtEl>
                                        <p:attrNameLst>
                                          <p:attrName>ppt_y</p:attrName>
                                        </p:attrNameLst>
                                      </p:cBhvr>
                                      <p:tavLst>
                                        <p:tav tm="0">
                                          <p:val>
                                            <p:strVal val="#ppt_y"/>
                                          </p:val>
                                        </p:tav>
                                        <p:tav tm="100000">
                                          <p:val>
                                            <p:strVal val="#ppt_y"/>
                                          </p:val>
                                        </p:tav>
                                      </p:tavLst>
                                    </p:anim>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8308"/>
                                        </p:tgtEl>
                                        <p:attrNameLst>
                                          <p:attrName>style.visibility</p:attrName>
                                        </p:attrNameLst>
                                      </p:cBhvr>
                                      <p:to>
                                        <p:strVal val="visible"/>
                                      </p:to>
                                    </p:set>
                                    <p:animEffect transition="in" filter="wipe(left)">
                                      <p:cBhvr>
                                        <p:cTn id="53" dur="500"/>
                                        <p:tgtEl>
                                          <p:spTgt spid="268308"/>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68309"/>
                                        </p:tgtEl>
                                        <p:attrNameLst>
                                          <p:attrName>style.visibility</p:attrName>
                                        </p:attrNameLst>
                                      </p:cBhvr>
                                      <p:to>
                                        <p:strVal val="visible"/>
                                      </p:to>
                                    </p:set>
                                    <p:animEffect transition="in" filter="wipe(left)">
                                      <p:cBhvr>
                                        <p:cTn id="57" dur="500"/>
                                        <p:tgtEl>
                                          <p:spTgt spid="268309"/>
                                        </p:tgtEl>
                                      </p:cBhvr>
                                    </p:animEffect>
                                  </p:childTnLst>
                                </p:cTn>
                              </p:par>
                            </p:childTnLst>
                          </p:cTn>
                        </p:par>
                        <p:par>
                          <p:cTn id="58" fill="hold" nodeType="afterGroup">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268304"/>
                                        </p:tgtEl>
                                        <p:attrNameLst>
                                          <p:attrName>style.visibility</p:attrName>
                                        </p:attrNameLst>
                                      </p:cBhvr>
                                      <p:to>
                                        <p:strVal val="visible"/>
                                      </p:to>
                                    </p:set>
                                    <p:animEffect transition="in" filter="wipe(left)">
                                      <p:cBhvr>
                                        <p:cTn id="61" dur="500"/>
                                        <p:tgtEl>
                                          <p:spTgt spid="268304"/>
                                        </p:tgtEl>
                                      </p:cBhvr>
                                    </p:animEffec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68305"/>
                                        </p:tgtEl>
                                        <p:attrNameLst>
                                          <p:attrName>style.visibility</p:attrName>
                                        </p:attrNameLst>
                                      </p:cBhvr>
                                      <p:to>
                                        <p:strVal val="visible"/>
                                      </p:to>
                                    </p:set>
                                    <p:animEffect transition="in" filter="wipe(left)">
                                      <p:cBhvr>
                                        <p:cTn id="65" dur="500"/>
                                        <p:tgtEl>
                                          <p:spTgt spid="268305"/>
                                        </p:tgtEl>
                                      </p:cBhvr>
                                    </p:animEffect>
                                  </p:childTnLst>
                                </p:cTn>
                              </p:par>
                            </p:childTnLst>
                          </p:cTn>
                        </p:par>
                        <p:par>
                          <p:cTn id="66" fill="hold" nodeType="afterGroup">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68306"/>
                                        </p:tgtEl>
                                        <p:attrNameLst>
                                          <p:attrName>style.visibility</p:attrName>
                                        </p:attrNameLst>
                                      </p:cBhvr>
                                      <p:to>
                                        <p:strVal val="visible"/>
                                      </p:to>
                                    </p:set>
                                    <p:animEffect transition="in" filter="wipe(left)">
                                      <p:cBhvr>
                                        <p:cTn id="69" dur="500"/>
                                        <p:tgtEl>
                                          <p:spTgt spid="268306"/>
                                        </p:tgtEl>
                                      </p:cBhvr>
                                    </p:animEffect>
                                  </p:childTnLst>
                                </p:cTn>
                              </p:par>
                            </p:childTnLst>
                          </p:cTn>
                        </p:par>
                        <p:par>
                          <p:cTn id="70" fill="hold" nodeType="afterGroup">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68307"/>
                                        </p:tgtEl>
                                        <p:attrNameLst>
                                          <p:attrName>style.visibility</p:attrName>
                                        </p:attrNameLst>
                                      </p:cBhvr>
                                      <p:to>
                                        <p:strVal val="visible"/>
                                      </p:to>
                                    </p:set>
                                    <p:animEffect transition="in" filter="wipe(left)">
                                      <p:cBhvr>
                                        <p:cTn id="73" dur="500"/>
                                        <p:tgtEl>
                                          <p:spTgt spid="26830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8314">
                                            <p:txEl>
                                              <p:pRg st="0" end="0"/>
                                            </p:txEl>
                                          </p:spTgt>
                                        </p:tgtEl>
                                        <p:attrNameLst>
                                          <p:attrName>style.visibility</p:attrName>
                                        </p:attrNameLst>
                                      </p:cBhvr>
                                      <p:to>
                                        <p:strVal val="visible"/>
                                      </p:to>
                                    </p:set>
                                    <p:animEffect transition="in" filter="wipe(left)">
                                      <p:cBhvr>
                                        <p:cTn id="78" dur="500"/>
                                        <p:tgtEl>
                                          <p:spTgt spid="268314">
                                            <p:txEl>
                                              <p:pRg st="0" end="0"/>
                                            </p:txEl>
                                          </p:spTgt>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268310"/>
                                        </p:tgtEl>
                                        <p:attrNameLst>
                                          <p:attrName>style.visibility</p:attrName>
                                        </p:attrNameLst>
                                      </p:cBhvr>
                                      <p:to>
                                        <p:strVal val="visible"/>
                                      </p:to>
                                    </p:set>
                                    <p:animEffect transition="in" filter="wipe(left)">
                                      <p:cBhvr>
                                        <p:cTn id="82" dur="500"/>
                                        <p:tgtEl>
                                          <p:spTgt spid="26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P spid="268296" grpId="0" autoUpdateAnimBg="0"/>
      <p:bldP spid="268298" grpId="0" autoUpdateAnimBg="0"/>
      <p:bldP spid="268304" grpId="0" autoUpdateAnimBg="0"/>
      <p:bldP spid="268305" grpId="0" autoUpdateAnimBg="0"/>
      <p:bldP spid="268306" grpId="0" autoUpdateAnimBg="0"/>
      <p:bldP spid="268307" grpId="0" autoUpdateAnimBg="0"/>
      <p:bldP spid="268308" grpId="0" autoUpdateAnimBg="0"/>
      <p:bldP spid="268309" grpId="0" autoUpdateAnimBg="0"/>
      <p:bldP spid="268314"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descr="Large confetti"/>
          <p:cNvSpPr>
            <a:spLocks noGrp="1" noChangeArrowheads="1"/>
          </p:cNvSpPr>
          <p:nvPr>
            <p:ph type="title"/>
          </p:nvPr>
        </p:nvSpPr>
        <p:spPr/>
        <p:txBody>
          <a:bodyPr/>
          <a:lstStyle/>
          <a:p>
            <a:r>
              <a:rPr lang="en-US" altLang="zh-CN" b="0" smtClean="0"/>
              <a:t>1.3.4  </a:t>
            </a:r>
            <a:r>
              <a:rPr lang="zh-CN" altLang="en-US" b="0" smtClean="0"/>
              <a:t>逻辑门电路</a:t>
            </a:r>
          </a:p>
        </p:txBody>
      </p:sp>
      <p:sp>
        <p:nvSpPr>
          <p:cNvPr id="122883" name="Rectangle 3"/>
          <p:cNvSpPr>
            <a:spLocks noGrp="1" noChangeArrowheads="1"/>
          </p:cNvSpPr>
          <p:nvPr>
            <p:ph idx="1"/>
          </p:nvPr>
        </p:nvSpPr>
        <p:spPr>
          <a:xfrm>
            <a:off x="304800" y="1196975"/>
            <a:ext cx="8540750" cy="5400675"/>
          </a:xfrm>
        </p:spPr>
        <p:txBody>
          <a:bodyPr/>
          <a:lstStyle/>
          <a:p>
            <a:pPr>
              <a:lnSpc>
                <a:spcPct val="90000"/>
              </a:lnSpc>
              <a:buFontTx/>
              <a:buNone/>
            </a:pPr>
            <a:r>
              <a:rPr lang="en-US" altLang="zh-CN" smtClean="0"/>
              <a:t>2</a:t>
            </a:r>
            <a:r>
              <a:rPr lang="zh-CN" altLang="en-US" smtClean="0"/>
              <a:t>．</a:t>
            </a:r>
            <a:r>
              <a:rPr lang="en-US" altLang="zh-CN" smtClean="0"/>
              <a:t>TTL</a:t>
            </a:r>
            <a:r>
              <a:rPr lang="zh-CN" altLang="en-US" smtClean="0"/>
              <a:t>集成门电路</a:t>
            </a:r>
          </a:p>
          <a:p>
            <a:pPr lvl="1">
              <a:lnSpc>
                <a:spcPct val="90000"/>
              </a:lnSpc>
              <a:buFont typeface="Wingdings" panose="05000000000000000000" pitchFamily="2" charset="2"/>
              <a:buNone/>
            </a:pPr>
            <a:r>
              <a:rPr lang="zh-CN" altLang="en-US" b="1" smtClean="0"/>
              <a:t>            集成门电路：将构成门电路的元器件和连线都制作在一块半导体芯片上再封装起来的门电路芯片。</a:t>
            </a:r>
          </a:p>
          <a:p>
            <a:pPr lvl="1">
              <a:lnSpc>
                <a:spcPct val="90000"/>
              </a:lnSpc>
              <a:buFont typeface="Wingdings" panose="05000000000000000000" pitchFamily="2" charset="2"/>
              <a:buNone/>
            </a:pPr>
            <a:r>
              <a:rPr lang="zh-CN" altLang="en-US" b="1" smtClean="0"/>
              <a:t>（</a:t>
            </a:r>
            <a:r>
              <a:rPr lang="en-US" altLang="zh-CN" b="1" smtClean="0"/>
              <a:t>1</a:t>
            </a:r>
            <a:r>
              <a:rPr lang="zh-CN" altLang="en-US" b="1" smtClean="0"/>
              <a:t>）按集成度划分：</a:t>
            </a:r>
            <a:br>
              <a:rPr lang="zh-CN" altLang="en-US" b="1" smtClean="0"/>
            </a:br>
            <a:r>
              <a:rPr lang="zh-CN" altLang="en-US" b="1" smtClean="0"/>
              <a:t>小规模集成电路</a:t>
            </a:r>
            <a:r>
              <a:rPr lang="en-US" altLang="zh-CN" b="1" smtClean="0"/>
              <a:t>SSI</a:t>
            </a:r>
            <a:br>
              <a:rPr lang="en-US" altLang="zh-CN" b="1" smtClean="0"/>
            </a:br>
            <a:r>
              <a:rPr lang="zh-CN" altLang="en-US" b="1" smtClean="0"/>
              <a:t>中规模集成电路</a:t>
            </a:r>
            <a:r>
              <a:rPr lang="en-US" altLang="zh-CN" b="1" smtClean="0"/>
              <a:t>MSI</a:t>
            </a:r>
            <a:br>
              <a:rPr lang="en-US" altLang="zh-CN" b="1" smtClean="0"/>
            </a:br>
            <a:r>
              <a:rPr lang="zh-CN" altLang="en-US" b="1" smtClean="0"/>
              <a:t>大规模集成电路</a:t>
            </a:r>
            <a:r>
              <a:rPr lang="en-US" altLang="zh-CN" b="1" smtClean="0"/>
              <a:t>LSI</a:t>
            </a:r>
            <a:br>
              <a:rPr lang="en-US" altLang="zh-CN" b="1" smtClean="0"/>
            </a:br>
            <a:r>
              <a:rPr lang="zh-CN" altLang="en-US" b="1" smtClean="0"/>
              <a:t>超大规模集成电路</a:t>
            </a:r>
            <a:r>
              <a:rPr lang="en-US" altLang="zh-CN" b="1" smtClean="0"/>
              <a:t>VLSI</a:t>
            </a:r>
          </a:p>
          <a:p>
            <a:pPr lvl="1">
              <a:lnSpc>
                <a:spcPct val="90000"/>
              </a:lnSpc>
              <a:buFont typeface="Wingdings" panose="05000000000000000000" pitchFamily="2" charset="2"/>
              <a:buNone/>
            </a:pPr>
            <a:r>
              <a:rPr lang="zh-CN" altLang="en-US" b="1" smtClean="0"/>
              <a:t>（</a:t>
            </a:r>
            <a:r>
              <a:rPr lang="en-US" altLang="zh-CN" b="1" smtClean="0"/>
              <a:t>2</a:t>
            </a:r>
            <a:r>
              <a:rPr lang="zh-CN" altLang="en-US" b="1" smtClean="0"/>
              <a:t>）按构成集成门电路的主要元器件划分：</a:t>
            </a:r>
            <a:br>
              <a:rPr lang="zh-CN" altLang="en-US" b="1" smtClean="0"/>
            </a:br>
            <a:r>
              <a:rPr lang="en-US" altLang="zh-CN" b="1" smtClean="0"/>
              <a:t>TTL</a:t>
            </a:r>
            <a:r>
              <a:rPr lang="zh-CN" altLang="en-US" b="1" smtClean="0"/>
              <a:t>集成门电路</a:t>
            </a:r>
            <a:br>
              <a:rPr lang="zh-CN" altLang="en-US" b="1" smtClean="0"/>
            </a:br>
            <a:r>
              <a:rPr lang="en-US" altLang="zh-CN" b="1" smtClean="0"/>
              <a:t>CMOS</a:t>
            </a:r>
            <a:r>
              <a:rPr lang="zh-CN" altLang="en-US" b="1" smtClean="0"/>
              <a:t>集成门电路</a:t>
            </a:r>
          </a:p>
        </p:txBody>
      </p:sp>
      <p:sp>
        <p:nvSpPr>
          <p:cNvPr id="12288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a:xfrm>
            <a:off x="-323850" y="1341438"/>
            <a:ext cx="4679950" cy="2663825"/>
          </a:xfrm>
        </p:spPr>
        <p:txBody>
          <a:bodyPr/>
          <a:lstStyle/>
          <a:p>
            <a:pPr lvl="1">
              <a:lnSpc>
                <a:spcPct val="90000"/>
              </a:lnSpc>
            </a:pPr>
            <a:r>
              <a:rPr lang="en-US" altLang="zh-CN" b="1" smtClean="0"/>
              <a:t>TTL</a:t>
            </a:r>
            <a:r>
              <a:rPr lang="zh-CN" altLang="en-US" b="1" smtClean="0"/>
              <a:t>是晶体管</a:t>
            </a:r>
            <a:r>
              <a:rPr lang="en-US" altLang="zh-CN" b="1" smtClean="0"/>
              <a:t>—</a:t>
            </a:r>
            <a:r>
              <a:rPr lang="zh-CN" altLang="en-US" b="1" smtClean="0"/>
              <a:t>晶体管逻辑电路的简称。</a:t>
            </a:r>
            <a:r>
              <a:rPr lang="en-US" altLang="zh-CN" b="1" smtClean="0"/>
              <a:t>TTL</a:t>
            </a:r>
            <a:r>
              <a:rPr lang="zh-CN" altLang="en-US" b="1" smtClean="0"/>
              <a:t>集成电路的输入级和输出级都采用半导体三极管。</a:t>
            </a:r>
          </a:p>
          <a:p>
            <a:pPr lvl="1">
              <a:lnSpc>
                <a:spcPct val="90000"/>
              </a:lnSpc>
              <a:buFont typeface="Wingdings" panose="05000000000000000000" pitchFamily="2" charset="2"/>
              <a:buNone/>
            </a:pPr>
            <a:r>
              <a:rPr lang="zh-CN" altLang="en-US" b="1" smtClean="0"/>
              <a:t>（</a:t>
            </a:r>
            <a:r>
              <a:rPr lang="en-US" altLang="zh-CN" b="1" smtClean="0"/>
              <a:t>1</a:t>
            </a:r>
            <a:r>
              <a:rPr lang="zh-CN" altLang="en-US" b="1" smtClean="0"/>
              <a:t>）</a:t>
            </a:r>
            <a:r>
              <a:rPr lang="en-US" altLang="zh-CN" b="1" smtClean="0"/>
              <a:t>TTL</a:t>
            </a:r>
            <a:r>
              <a:rPr lang="zh-CN" altLang="en-US" b="1" smtClean="0"/>
              <a:t>反相器</a:t>
            </a:r>
          </a:p>
        </p:txBody>
      </p:sp>
      <p:pic>
        <p:nvPicPr>
          <p:cNvPr id="270340" name="Picture 4" descr="1-33"/>
          <p:cNvPicPr>
            <a:picLocks noChangeAspect="1" noChangeArrowheads="1"/>
          </p:cNvPicPr>
          <p:nvPr/>
        </p:nvPicPr>
        <p:blipFill>
          <a:blip r:embed="rId2">
            <a:extLst>
              <a:ext uri="{28A0092B-C50C-407E-A947-70E740481C1C}">
                <a14:useLocalDpi xmlns:a14="http://schemas.microsoft.com/office/drawing/2010/main" val="0"/>
              </a:ext>
            </a:extLst>
          </a:blip>
          <a:srcRect r="54140" b="53394"/>
          <a:stretch>
            <a:fillRect/>
          </a:stretch>
        </p:blipFill>
        <p:spPr bwMode="auto">
          <a:xfrm>
            <a:off x="4500563" y="1196975"/>
            <a:ext cx="4643437"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1" name="Text Box 5"/>
          <p:cNvSpPr txBox="1">
            <a:spLocks noChangeArrowheads="1"/>
          </p:cNvSpPr>
          <p:nvPr/>
        </p:nvSpPr>
        <p:spPr bwMode="auto">
          <a:xfrm>
            <a:off x="107950" y="3860800"/>
            <a:ext cx="45561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楷体_GB2312"/>
                <a:ea typeface="楷体_GB2312"/>
                <a:cs typeface="楷体_GB2312"/>
              </a:rPr>
              <a:t>输入端</a:t>
            </a:r>
            <a:r>
              <a:rPr kumimoji="0" lang="en-US" altLang="zh-CN" i="1">
                <a:latin typeface="楷体_GB2312"/>
                <a:ea typeface="楷体_GB2312"/>
                <a:cs typeface="楷体_GB2312"/>
              </a:rPr>
              <a:t>A </a:t>
            </a:r>
            <a:r>
              <a:rPr kumimoji="0" lang="zh-CN" altLang="en-US">
                <a:latin typeface="楷体_GB2312"/>
                <a:ea typeface="楷体_GB2312"/>
                <a:cs typeface="楷体_GB2312"/>
              </a:rPr>
              <a:t>输入</a:t>
            </a:r>
            <a:r>
              <a:rPr kumimoji="0" lang="en-US" altLang="zh-CN">
                <a:latin typeface="楷体_GB2312"/>
                <a:ea typeface="楷体_GB2312"/>
                <a:cs typeface="楷体_GB2312"/>
              </a:rPr>
              <a:t>0 V</a:t>
            </a:r>
            <a:r>
              <a:rPr kumimoji="0" lang="zh-CN" altLang="en-US">
                <a:latin typeface="楷体_GB2312"/>
                <a:ea typeface="楷体_GB2312"/>
                <a:cs typeface="楷体_GB2312"/>
              </a:rPr>
              <a:t>，</a:t>
            </a:r>
            <a:r>
              <a:rPr kumimoji="0" lang="en-US" altLang="zh-CN">
                <a:latin typeface="楷体_GB2312"/>
                <a:ea typeface="楷体_GB2312"/>
                <a:cs typeface="楷体_GB2312"/>
              </a:rPr>
              <a:t>V2</a:t>
            </a:r>
            <a:r>
              <a:rPr kumimoji="0" lang="zh-CN" altLang="en-US">
                <a:latin typeface="楷体_GB2312"/>
                <a:ea typeface="楷体_GB2312"/>
                <a:cs typeface="楷体_GB2312"/>
              </a:rPr>
              <a:t>截止，</a:t>
            </a:r>
            <a:r>
              <a:rPr kumimoji="0" lang="en-US" altLang="zh-CN">
                <a:latin typeface="楷体_GB2312"/>
                <a:ea typeface="楷体_GB2312"/>
                <a:cs typeface="楷体_GB2312"/>
              </a:rPr>
              <a:t>V4</a:t>
            </a:r>
            <a:r>
              <a:rPr kumimoji="0" lang="zh-CN" altLang="en-US">
                <a:latin typeface="楷体_GB2312"/>
                <a:ea typeface="楷体_GB2312"/>
                <a:cs typeface="楷体_GB2312"/>
              </a:rPr>
              <a:t>截止，</a:t>
            </a:r>
            <a:r>
              <a:rPr kumimoji="0" lang="en-US" altLang="zh-CN">
                <a:latin typeface="楷体_GB2312"/>
                <a:ea typeface="楷体_GB2312"/>
                <a:cs typeface="楷体_GB2312"/>
              </a:rPr>
              <a:t>V3</a:t>
            </a:r>
            <a:r>
              <a:rPr kumimoji="0" lang="zh-CN" altLang="en-US">
                <a:latin typeface="楷体_GB2312"/>
                <a:ea typeface="楷体_GB2312"/>
                <a:cs typeface="楷体_GB2312"/>
              </a:rPr>
              <a:t>和</a:t>
            </a:r>
            <a:r>
              <a:rPr kumimoji="0" lang="en-US" altLang="zh-CN">
                <a:latin typeface="楷体_GB2312"/>
                <a:ea typeface="楷体_GB2312"/>
                <a:cs typeface="楷体_GB2312"/>
              </a:rPr>
              <a:t>VD</a:t>
            </a:r>
            <a:r>
              <a:rPr kumimoji="0" lang="zh-CN" altLang="en-US">
                <a:latin typeface="楷体_GB2312"/>
                <a:ea typeface="楷体_GB2312"/>
                <a:cs typeface="楷体_GB2312"/>
              </a:rPr>
              <a:t>导通，输出端</a:t>
            </a:r>
            <a:r>
              <a:rPr kumimoji="0" lang="en-US" altLang="zh-CN" i="1">
                <a:latin typeface="楷体_GB2312"/>
                <a:ea typeface="楷体_GB2312"/>
                <a:cs typeface="楷体_GB2312"/>
              </a:rPr>
              <a:t>Y </a:t>
            </a:r>
            <a:r>
              <a:rPr kumimoji="0" lang="zh-CN" altLang="en-US">
                <a:latin typeface="楷体_GB2312"/>
                <a:ea typeface="楷体_GB2312"/>
                <a:cs typeface="楷体_GB2312"/>
              </a:rPr>
              <a:t>输出</a:t>
            </a:r>
            <a:r>
              <a:rPr kumimoji="0" lang="en-US" altLang="zh-CN">
                <a:latin typeface="楷体_GB2312"/>
                <a:ea typeface="楷体_GB2312"/>
                <a:cs typeface="楷体_GB2312"/>
              </a:rPr>
              <a:t>3.6 V</a:t>
            </a:r>
            <a:r>
              <a:rPr kumimoji="0" lang="zh-CN" altLang="en-US">
                <a:latin typeface="楷体_GB2312"/>
                <a:ea typeface="楷体_GB2312"/>
                <a:cs typeface="楷体_GB2312"/>
              </a:rPr>
              <a:t>。</a:t>
            </a:r>
          </a:p>
        </p:txBody>
      </p:sp>
      <p:sp>
        <p:nvSpPr>
          <p:cNvPr id="270342" name="Text Box 6"/>
          <p:cNvSpPr txBox="1">
            <a:spLocks noChangeArrowheads="1"/>
          </p:cNvSpPr>
          <p:nvPr/>
        </p:nvSpPr>
        <p:spPr bwMode="auto">
          <a:xfrm>
            <a:off x="107950" y="5373688"/>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楷体_GB2312"/>
                <a:ea typeface="楷体_GB2312"/>
                <a:cs typeface="楷体_GB2312"/>
              </a:rPr>
              <a:t>输入端</a:t>
            </a:r>
            <a:r>
              <a:rPr kumimoji="0" lang="en-US" altLang="zh-CN" i="1">
                <a:latin typeface="楷体_GB2312"/>
                <a:ea typeface="楷体_GB2312"/>
                <a:cs typeface="楷体_GB2312"/>
              </a:rPr>
              <a:t>A </a:t>
            </a:r>
            <a:r>
              <a:rPr kumimoji="0" lang="zh-CN" altLang="en-US">
                <a:latin typeface="楷体_GB2312"/>
                <a:ea typeface="楷体_GB2312"/>
                <a:cs typeface="楷体_GB2312"/>
              </a:rPr>
              <a:t>输入</a:t>
            </a:r>
            <a:r>
              <a:rPr kumimoji="0" lang="en-US" altLang="zh-CN">
                <a:latin typeface="楷体_GB2312"/>
                <a:ea typeface="楷体_GB2312"/>
                <a:cs typeface="楷体_GB2312"/>
              </a:rPr>
              <a:t>3.6 V</a:t>
            </a:r>
            <a:r>
              <a:rPr kumimoji="0" lang="zh-CN" altLang="en-US">
                <a:latin typeface="楷体_GB2312"/>
                <a:ea typeface="楷体_GB2312"/>
                <a:cs typeface="楷体_GB2312"/>
              </a:rPr>
              <a:t>时，</a:t>
            </a:r>
            <a:r>
              <a:rPr kumimoji="0" lang="en-US" altLang="zh-CN">
                <a:latin typeface="楷体_GB2312"/>
                <a:ea typeface="楷体_GB2312"/>
                <a:cs typeface="楷体_GB2312"/>
              </a:rPr>
              <a:t>V1</a:t>
            </a:r>
            <a:r>
              <a:rPr kumimoji="0" lang="zh-CN" altLang="en-US">
                <a:latin typeface="楷体_GB2312"/>
                <a:ea typeface="楷体_GB2312"/>
                <a:cs typeface="楷体_GB2312"/>
              </a:rPr>
              <a:t>倒置，</a:t>
            </a:r>
            <a:r>
              <a:rPr kumimoji="0" lang="en-US" altLang="zh-CN">
                <a:latin typeface="楷体_GB2312"/>
                <a:ea typeface="楷体_GB2312"/>
                <a:cs typeface="楷体_GB2312"/>
              </a:rPr>
              <a:t>V2</a:t>
            </a:r>
            <a:r>
              <a:rPr kumimoji="0" lang="zh-CN" altLang="en-US">
                <a:latin typeface="楷体_GB2312"/>
                <a:ea typeface="楷体_GB2312"/>
                <a:cs typeface="楷体_GB2312"/>
              </a:rPr>
              <a:t>导通， </a:t>
            </a:r>
            <a:r>
              <a:rPr kumimoji="0" lang="en-US" altLang="zh-CN">
                <a:latin typeface="楷体_GB2312"/>
                <a:ea typeface="楷体_GB2312"/>
                <a:cs typeface="楷体_GB2312"/>
              </a:rPr>
              <a:t>V4</a:t>
            </a:r>
            <a:r>
              <a:rPr kumimoji="0" lang="zh-CN" altLang="en-US">
                <a:latin typeface="楷体_GB2312"/>
                <a:ea typeface="楷体_GB2312"/>
                <a:cs typeface="楷体_GB2312"/>
              </a:rPr>
              <a:t>导通， </a:t>
            </a:r>
            <a:r>
              <a:rPr kumimoji="0" lang="en-US" altLang="zh-CN">
                <a:latin typeface="楷体_GB2312"/>
                <a:ea typeface="楷体_GB2312"/>
                <a:cs typeface="楷体_GB2312"/>
              </a:rPr>
              <a:t>V3</a:t>
            </a:r>
            <a:r>
              <a:rPr kumimoji="0" lang="zh-CN" altLang="en-US">
                <a:latin typeface="楷体_GB2312"/>
                <a:ea typeface="楷体_GB2312"/>
                <a:cs typeface="楷体_GB2312"/>
              </a:rPr>
              <a:t>和</a:t>
            </a:r>
            <a:r>
              <a:rPr kumimoji="0" lang="en-US" altLang="zh-CN">
                <a:latin typeface="楷体_GB2312"/>
                <a:ea typeface="楷体_GB2312"/>
                <a:cs typeface="楷体_GB2312"/>
              </a:rPr>
              <a:t>VD</a:t>
            </a:r>
            <a:r>
              <a:rPr kumimoji="0" lang="zh-CN" altLang="en-US">
                <a:latin typeface="楷体_GB2312"/>
                <a:ea typeface="楷体_GB2312"/>
                <a:cs typeface="楷体_GB2312"/>
              </a:rPr>
              <a:t>截止，输入端</a:t>
            </a:r>
            <a:r>
              <a:rPr kumimoji="0" lang="en-US" altLang="zh-CN" i="1">
                <a:latin typeface="楷体_GB2312"/>
                <a:ea typeface="楷体_GB2312"/>
                <a:cs typeface="楷体_GB2312"/>
              </a:rPr>
              <a:t>Y </a:t>
            </a:r>
            <a:r>
              <a:rPr kumimoji="0" lang="zh-CN" altLang="en-US">
                <a:latin typeface="楷体_GB2312"/>
                <a:ea typeface="楷体_GB2312"/>
                <a:cs typeface="楷体_GB2312"/>
              </a:rPr>
              <a:t>输出≤</a:t>
            </a:r>
            <a:r>
              <a:rPr kumimoji="0" lang="en-US" altLang="zh-CN">
                <a:latin typeface="楷体_GB2312"/>
                <a:ea typeface="楷体_GB2312"/>
                <a:cs typeface="楷体_GB2312"/>
              </a:rPr>
              <a:t>0.3 V</a:t>
            </a:r>
            <a:r>
              <a:rPr kumimoji="0" lang="zh-CN" altLang="en-US">
                <a:latin typeface="楷体_GB2312"/>
                <a:ea typeface="楷体_GB2312"/>
                <a:cs typeface="楷体_GB2312"/>
              </a:rPr>
              <a:t>。</a:t>
            </a:r>
          </a:p>
        </p:txBody>
      </p:sp>
      <p:sp>
        <p:nvSpPr>
          <p:cNvPr id="123910" name="AutoShape 7">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wipe(left)">
                                      <p:cBhvr>
                                        <p:cTn id="7" dur="1000"/>
                                        <p:tgtEl>
                                          <p:spTgt spid="27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wipe(left)">
                                      <p:cBhvr>
                                        <p:cTn id="12" dur="1000"/>
                                        <p:tgtEl>
                                          <p:spTgt spid="270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42"/>
                                        </p:tgtEl>
                                        <p:attrNameLst>
                                          <p:attrName>style.visibility</p:attrName>
                                        </p:attrNameLst>
                                      </p:cBhvr>
                                      <p:to>
                                        <p:strVal val="visible"/>
                                      </p:to>
                                    </p:set>
                                    <p:animEffect transition="in" filter="wipe(left)">
                                      <p:cBhvr>
                                        <p:cTn id="17" dur="10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p:bldP spid="27034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107950" y="1341438"/>
            <a:ext cx="3906838" cy="792162"/>
          </a:xfrm>
        </p:spPr>
        <p:txBody>
          <a:bodyPr/>
          <a:lstStyle/>
          <a:p>
            <a:pPr lvl="1">
              <a:buFont typeface="Wingdings" panose="05000000000000000000" pitchFamily="2" charset="2"/>
              <a:buNone/>
            </a:pPr>
            <a:r>
              <a:rPr lang="zh-CN" altLang="en-US" b="1" smtClean="0"/>
              <a:t>（</a:t>
            </a:r>
            <a:r>
              <a:rPr lang="en-US" altLang="zh-CN" b="1" smtClean="0"/>
              <a:t>2</a:t>
            </a:r>
            <a:r>
              <a:rPr lang="zh-CN" altLang="en-US" b="1" smtClean="0"/>
              <a:t>）</a:t>
            </a:r>
            <a:r>
              <a:rPr lang="en-US" altLang="zh-CN" b="1" smtClean="0"/>
              <a:t>TTL</a:t>
            </a:r>
            <a:r>
              <a:rPr lang="zh-CN" altLang="en-US" b="1" smtClean="0"/>
              <a:t>与非门</a:t>
            </a:r>
          </a:p>
        </p:txBody>
      </p:sp>
      <p:pic>
        <p:nvPicPr>
          <p:cNvPr id="271364" name="Picture 4" descr="1-33"/>
          <p:cNvPicPr>
            <a:picLocks noChangeAspect="1" noChangeArrowheads="1"/>
          </p:cNvPicPr>
          <p:nvPr/>
        </p:nvPicPr>
        <p:blipFill>
          <a:blip r:embed="rId2">
            <a:extLst>
              <a:ext uri="{28A0092B-C50C-407E-A947-70E740481C1C}">
                <a14:useLocalDpi xmlns:a14="http://schemas.microsoft.com/office/drawing/2010/main" val="0"/>
              </a:ext>
            </a:extLst>
          </a:blip>
          <a:srcRect l="46904" b="51967"/>
          <a:stretch>
            <a:fillRect/>
          </a:stretch>
        </p:blipFill>
        <p:spPr bwMode="auto">
          <a:xfrm>
            <a:off x="4427538" y="1196975"/>
            <a:ext cx="4716462"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5" name="Text Box 5"/>
          <p:cNvSpPr txBox="1">
            <a:spLocks noChangeArrowheads="1"/>
          </p:cNvSpPr>
          <p:nvPr/>
        </p:nvSpPr>
        <p:spPr bwMode="auto">
          <a:xfrm>
            <a:off x="0" y="1989138"/>
            <a:ext cx="3692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SzPct val="85000"/>
              <a:buFont typeface="Wingdings" panose="05000000000000000000" pitchFamily="2" charset="2"/>
              <a:buNone/>
            </a:pPr>
            <a:r>
              <a:rPr kumimoji="0" lang="en-US" altLang="zh-CN">
                <a:latin typeface="楷体_GB2312"/>
                <a:ea typeface="楷体_GB2312"/>
                <a:cs typeface="楷体_GB2312"/>
              </a:rPr>
              <a:t>V1</a:t>
            </a:r>
            <a:r>
              <a:rPr kumimoji="0" lang="zh-CN" altLang="en-US">
                <a:latin typeface="楷体_GB2312"/>
                <a:ea typeface="楷体_GB2312"/>
                <a:cs typeface="楷体_GB2312"/>
              </a:rPr>
              <a:t>使用多发射极三极管。</a:t>
            </a:r>
          </a:p>
        </p:txBody>
      </p:sp>
      <p:sp>
        <p:nvSpPr>
          <p:cNvPr id="271366" name="Text Box 6"/>
          <p:cNvSpPr txBox="1">
            <a:spLocks noChangeArrowheads="1"/>
          </p:cNvSpPr>
          <p:nvPr/>
        </p:nvSpPr>
        <p:spPr bwMode="auto">
          <a:xfrm>
            <a:off x="34925" y="3408363"/>
            <a:ext cx="477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Char char="•"/>
            </a:pPr>
            <a:r>
              <a:rPr kumimoji="0" lang="zh-CN" altLang="en-US">
                <a:latin typeface="楷体_GB2312"/>
                <a:ea typeface="楷体_GB2312"/>
                <a:cs typeface="楷体_GB2312"/>
              </a:rPr>
              <a:t>只要有一个输入端输入</a:t>
            </a:r>
            <a:r>
              <a:rPr kumimoji="0" lang="en-US" altLang="zh-CN">
                <a:latin typeface="楷体_GB2312"/>
                <a:ea typeface="楷体_GB2312"/>
                <a:cs typeface="楷体_GB2312"/>
              </a:rPr>
              <a:t>0 V</a:t>
            </a:r>
            <a:r>
              <a:rPr kumimoji="0" lang="zh-CN" altLang="en-US">
                <a:latin typeface="楷体_GB2312"/>
                <a:ea typeface="楷体_GB2312"/>
                <a:cs typeface="楷体_GB2312"/>
              </a:rPr>
              <a:t>，</a:t>
            </a:r>
            <a:br>
              <a:rPr kumimoji="0" lang="zh-CN" altLang="en-US">
                <a:latin typeface="楷体_GB2312"/>
                <a:ea typeface="楷体_GB2312"/>
                <a:cs typeface="楷体_GB2312"/>
              </a:rPr>
            </a:br>
            <a:r>
              <a:rPr kumimoji="0" lang="zh-CN" altLang="en-US">
                <a:latin typeface="楷体_GB2312"/>
                <a:ea typeface="楷体_GB2312"/>
                <a:cs typeface="楷体_GB2312"/>
              </a:rPr>
              <a:t>就会输出高电平</a:t>
            </a:r>
            <a:r>
              <a:rPr kumimoji="0" lang="en-US" altLang="zh-CN">
                <a:latin typeface="楷体_GB2312"/>
                <a:ea typeface="楷体_GB2312"/>
                <a:cs typeface="楷体_GB2312"/>
              </a:rPr>
              <a:t>3.6V</a:t>
            </a:r>
            <a:r>
              <a:rPr kumimoji="0" lang="zh-CN" altLang="en-US">
                <a:latin typeface="楷体_GB2312"/>
                <a:ea typeface="楷体_GB2312"/>
                <a:cs typeface="楷体_GB2312"/>
              </a:rPr>
              <a:t>。</a:t>
            </a:r>
          </a:p>
        </p:txBody>
      </p:sp>
      <p:sp>
        <p:nvSpPr>
          <p:cNvPr id="271367" name="Text Box 7"/>
          <p:cNvSpPr txBox="1">
            <a:spLocks noChangeArrowheads="1"/>
          </p:cNvSpPr>
          <p:nvPr/>
        </p:nvSpPr>
        <p:spPr bwMode="auto">
          <a:xfrm>
            <a:off x="107950" y="4797425"/>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Char char="•"/>
            </a:pPr>
            <a:r>
              <a:rPr kumimoji="0" lang="zh-CN" altLang="en-US">
                <a:latin typeface="楷体_GB2312"/>
                <a:ea typeface="楷体_GB2312"/>
                <a:cs typeface="楷体_GB2312"/>
              </a:rPr>
              <a:t>当所有输入端都输入高电平</a:t>
            </a:r>
            <a:r>
              <a:rPr kumimoji="0" lang="en-US" altLang="zh-CN">
                <a:latin typeface="楷体_GB2312"/>
                <a:ea typeface="楷体_GB2312"/>
                <a:cs typeface="楷体_GB2312"/>
              </a:rPr>
              <a:t>3.6V</a:t>
            </a:r>
            <a:r>
              <a:rPr kumimoji="0" lang="zh-CN" altLang="en-US">
                <a:latin typeface="楷体_GB2312"/>
                <a:ea typeface="楷体_GB2312"/>
                <a:cs typeface="楷体_GB2312"/>
              </a:rPr>
              <a:t>，</a:t>
            </a:r>
            <a:r>
              <a:rPr kumimoji="0" lang="en-US" altLang="zh-CN">
                <a:latin typeface="楷体_GB2312"/>
                <a:ea typeface="楷体_GB2312"/>
                <a:cs typeface="楷体_GB2312"/>
              </a:rPr>
              <a:t>V4</a:t>
            </a:r>
            <a:r>
              <a:rPr kumimoji="0" lang="zh-CN" altLang="en-US">
                <a:latin typeface="楷体_GB2312"/>
                <a:ea typeface="楷体_GB2312"/>
                <a:cs typeface="楷体_GB2312"/>
              </a:rPr>
              <a:t>才导通，输出低电平。</a:t>
            </a:r>
          </a:p>
        </p:txBody>
      </p:sp>
      <p:sp>
        <p:nvSpPr>
          <p:cNvPr id="124935" name="AutoShape 8">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left)">
                                      <p:cBhvr>
                                        <p:cTn id="7" dur="1000"/>
                                        <p:tgtEl>
                                          <p:spTgt spid="271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5"/>
                                        </p:tgtEl>
                                        <p:attrNameLst>
                                          <p:attrName>style.visibility</p:attrName>
                                        </p:attrNameLst>
                                      </p:cBhvr>
                                      <p:to>
                                        <p:strVal val="visible"/>
                                      </p:to>
                                    </p:set>
                                    <p:animEffect transition="in" filter="wipe(left)">
                                      <p:cBhvr>
                                        <p:cTn id="12" dur="1000"/>
                                        <p:tgtEl>
                                          <p:spTgt spid="271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6"/>
                                        </p:tgtEl>
                                        <p:attrNameLst>
                                          <p:attrName>style.visibility</p:attrName>
                                        </p:attrNameLst>
                                      </p:cBhvr>
                                      <p:to>
                                        <p:strVal val="visible"/>
                                      </p:to>
                                    </p:set>
                                    <p:animEffect transition="in" filter="wipe(left)">
                                      <p:cBhvr>
                                        <p:cTn id="17" dur="1000"/>
                                        <p:tgtEl>
                                          <p:spTgt spid="271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7"/>
                                        </p:tgtEl>
                                        <p:attrNameLst>
                                          <p:attrName>style.visibility</p:attrName>
                                        </p:attrNameLst>
                                      </p:cBhvr>
                                      <p:to>
                                        <p:strVal val="visible"/>
                                      </p:to>
                                    </p:set>
                                    <p:animEffect transition="in" filter="wipe(left)">
                                      <p:cBhvr>
                                        <p:cTn id="22" dur="1000"/>
                                        <p:tgtEl>
                                          <p:spTgt spid="27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p:bldP spid="271366" grpId="0"/>
      <p:bldP spid="27136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a:xfrm>
            <a:off x="0" y="1341438"/>
            <a:ext cx="4411663" cy="792162"/>
          </a:xfrm>
        </p:spPr>
        <p:txBody>
          <a:bodyPr/>
          <a:lstStyle/>
          <a:p>
            <a:pPr marL="990600" lvl="1" indent="-533400">
              <a:buFont typeface="Wingdings" panose="05000000000000000000" pitchFamily="2" charset="2"/>
              <a:buNone/>
            </a:pPr>
            <a:r>
              <a:rPr lang="zh-CN" altLang="en-US" b="1" smtClean="0"/>
              <a:t>（</a:t>
            </a:r>
            <a:r>
              <a:rPr lang="en-US" altLang="zh-CN" b="1" smtClean="0"/>
              <a:t>3</a:t>
            </a:r>
            <a:r>
              <a:rPr lang="zh-CN" altLang="en-US" b="1" smtClean="0"/>
              <a:t>）</a:t>
            </a:r>
            <a:r>
              <a:rPr lang="en-US" altLang="zh-CN" b="1" smtClean="0"/>
              <a:t>TTL</a:t>
            </a:r>
            <a:r>
              <a:rPr lang="zh-CN" altLang="en-US" b="1" smtClean="0"/>
              <a:t>或非门</a:t>
            </a:r>
          </a:p>
          <a:p>
            <a:pPr marL="990600" lvl="1" indent="-533400">
              <a:buFont typeface="Wingdings" panose="05000000000000000000" pitchFamily="2" charset="2"/>
              <a:buNone/>
            </a:pPr>
            <a:endParaRPr lang="zh-CN" altLang="en-US" b="1" smtClean="0"/>
          </a:p>
        </p:txBody>
      </p:sp>
      <p:pic>
        <p:nvPicPr>
          <p:cNvPr id="272388" name="Picture 4" descr="1-33"/>
          <p:cNvPicPr>
            <a:picLocks noChangeAspect="1" noChangeArrowheads="1"/>
          </p:cNvPicPr>
          <p:nvPr/>
        </p:nvPicPr>
        <p:blipFill>
          <a:blip r:embed="rId2">
            <a:extLst>
              <a:ext uri="{28A0092B-C50C-407E-A947-70E740481C1C}">
                <a14:useLocalDpi xmlns:a14="http://schemas.microsoft.com/office/drawing/2010/main" val="0"/>
              </a:ext>
            </a:extLst>
          </a:blip>
          <a:srcRect l="22714" t="46217" r="21976"/>
          <a:stretch>
            <a:fillRect/>
          </a:stretch>
        </p:blipFill>
        <p:spPr bwMode="auto">
          <a:xfrm>
            <a:off x="4391025" y="1196975"/>
            <a:ext cx="475297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9" name="Text Box 5"/>
          <p:cNvSpPr txBox="1">
            <a:spLocks noChangeArrowheads="1"/>
          </p:cNvSpPr>
          <p:nvPr/>
        </p:nvSpPr>
        <p:spPr bwMode="auto">
          <a:xfrm>
            <a:off x="107950" y="1989138"/>
            <a:ext cx="41036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楷体_GB2312"/>
                <a:ea typeface="楷体_GB2312"/>
                <a:cs typeface="楷体_GB2312"/>
              </a:rPr>
              <a:t>只要有一个输入端输入高电平，</a:t>
            </a:r>
            <a:r>
              <a:rPr kumimoji="0" lang="en-US" altLang="zh-CN">
                <a:latin typeface="楷体_GB2312"/>
                <a:ea typeface="楷体_GB2312"/>
                <a:cs typeface="楷体_GB2312"/>
              </a:rPr>
              <a:t>V4</a:t>
            </a:r>
            <a:r>
              <a:rPr kumimoji="0" lang="zh-CN" altLang="en-US">
                <a:latin typeface="楷体_GB2312"/>
                <a:ea typeface="楷体_GB2312"/>
                <a:cs typeface="楷体_GB2312"/>
              </a:rPr>
              <a:t>导通，输出低电平</a:t>
            </a:r>
          </a:p>
        </p:txBody>
      </p:sp>
      <p:sp>
        <p:nvSpPr>
          <p:cNvPr id="272390" name="Text Box 6"/>
          <p:cNvSpPr txBox="1">
            <a:spLocks noChangeArrowheads="1"/>
          </p:cNvSpPr>
          <p:nvPr/>
        </p:nvSpPr>
        <p:spPr bwMode="auto">
          <a:xfrm>
            <a:off x="34925" y="3500438"/>
            <a:ext cx="43195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楷体_GB2312"/>
                <a:ea typeface="楷体_GB2312"/>
                <a:cs typeface="楷体_GB2312"/>
              </a:rPr>
              <a:t>当所有输入端均输入低电平</a:t>
            </a:r>
            <a:r>
              <a:rPr kumimoji="0" lang="en-US" altLang="zh-CN">
                <a:latin typeface="楷体_GB2312"/>
                <a:ea typeface="楷体_GB2312"/>
                <a:cs typeface="楷体_GB2312"/>
              </a:rPr>
              <a:t>0V</a:t>
            </a:r>
            <a:r>
              <a:rPr kumimoji="0" lang="zh-CN" altLang="en-US">
                <a:latin typeface="楷体_GB2312"/>
                <a:ea typeface="楷体_GB2312"/>
                <a:cs typeface="楷体_GB2312"/>
              </a:rPr>
              <a:t>时，输出为高电平。</a:t>
            </a:r>
          </a:p>
        </p:txBody>
      </p:sp>
      <p:sp>
        <p:nvSpPr>
          <p:cNvPr id="272391" name="Text Box 7"/>
          <p:cNvSpPr txBox="1">
            <a:spLocks noChangeArrowheads="1"/>
          </p:cNvSpPr>
          <p:nvPr/>
        </p:nvSpPr>
        <p:spPr bwMode="auto">
          <a:xfrm>
            <a:off x="323850" y="5300663"/>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None/>
            </a:pPr>
            <a:r>
              <a:rPr kumimoji="0" lang="zh-CN" altLang="en-US">
                <a:solidFill>
                  <a:srgbClr val="FF0000"/>
                </a:solidFill>
                <a:latin typeface="楷体_GB2312"/>
                <a:ea typeface="楷体_GB2312"/>
                <a:cs typeface="楷体_GB2312"/>
              </a:rPr>
              <a:t>有了以上</a:t>
            </a:r>
            <a:r>
              <a:rPr kumimoji="0" lang="en-US" altLang="zh-CN">
                <a:solidFill>
                  <a:srgbClr val="FF0000"/>
                </a:solidFill>
                <a:latin typeface="楷体_GB2312"/>
                <a:ea typeface="楷体_GB2312"/>
                <a:cs typeface="楷体_GB2312"/>
              </a:rPr>
              <a:t>3</a:t>
            </a:r>
            <a:r>
              <a:rPr kumimoji="0" lang="zh-CN" altLang="en-US">
                <a:solidFill>
                  <a:srgbClr val="FF0000"/>
                </a:solidFill>
                <a:latin typeface="楷体_GB2312"/>
                <a:ea typeface="楷体_GB2312"/>
                <a:cs typeface="楷体_GB2312"/>
              </a:rPr>
              <a:t>种逻辑门电路，不难组合得到与门、或门、异或门等其他逻辑门电路。</a:t>
            </a:r>
          </a:p>
        </p:txBody>
      </p:sp>
      <p:sp>
        <p:nvSpPr>
          <p:cNvPr id="125959" name="AutoShape 8">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wipe(left)">
                                      <p:cBhvr>
                                        <p:cTn id="7" dur="10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9"/>
                                        </p:tgtEl>
                                        <p:attrNameLst>
                                          <p:attrName>style.visibility</p:attrName>
                                        </p:attrNameLst>
                                      </p:cBhvr>
                                      <p:to>
                                        <p:strVal val="visible"/>
                                      </p:to>
                                    </p:set>
                                    <p:animEffect transition="in" filter="wipe(left)">
                                      <p:cBhvr>
                                        <p:cTn id="12" dur="1000"/>
                                        <p:tgtEl>
                                          <p:spTgt spid="272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90"/>
                                        </p:tgtEl>
                                        <p:attrNameLst>
                                          <p:attrName>style.visibility</p:attrName>
                                        </p:attrNameLst>
                                      </p:cBhvr>
                                      <p:to>
                                        <p:strVal val="visible"/>
                                      </p:to>
                                    </p:set>
                                    <p:animEffect transition="in" filter="wipe(left)">
                                      <p:cBhvr>
                                        <p:cTn id="17" dur="1000"/>
                                        <p:tgtEl>
                                          <p:spTgt spid="272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91"/>
                                        </p:tgtEl>
                                        <p:attrNameLst>
                                          <p:attrName>style.visibility</p:attrName>
                                        </p:attrNameLst>
                                      </p:cBhvr>
                                      <p:to>
                                        <p:strVal val="visible"/>
                                      </p:to>
                                    </p:set>
                                    <p:animEffect transition="in" filter="wipe(left)">
                                      <p:cBhvr>
                                        <p:cTn id="22" dur="1000"/>
                                        <p:tgtEl>
                                          <p:spTgt spid="27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P spid="272390" grpId="0"/>
      <p:bldP spid="2723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a:xfrm>
            <a:off x="900113" y="1341438"/>
            <a:ext cx="7920037" cy="4724400"/>
          </a:xfrm>
        </p:spPr>
        <p:txBody>
          <a:bodyPr/>
          <a:lstStyle/>
          <a:p>
            <a:pPr eaLnBrk="1" hangingPunct="1">
              <a:lnSpc>
                <a:spcPct val="95000"/>
              </a:lnSpc>
              <a:buFontTx/>
              <a:buNone/>
            </a:pPr>
            <a:r>
              <a:rPr lang="zh-CN" altLang="en-US" smtClean="0"/>
              <a:t>     用自然二进制（高电平 “</a:t>
            </a:r>
            <a:r>
              <a:rPr lang="en-US" altLang="zh-CN" smtClean="0"/>
              <a:t>1”</a:t>
            </a:r>
            <a:r>
              <a:rPr lang="zh-CN" altLang="en-US" smtClean="0"/>
              <a:t>，低电平 “</a:t>
            </a:r>
            <a:r>
              <a:rPr lang="en-US" altLang="zh-CN" smtClean="0"/>
              <a:t>0”</a:t>
            </a:r>
            <a:r>
              <a:rPr lang="zh-CN" altLang="en-US" smtClean="0"/>
              <a:t> ） 编码的数字信号不适合在信道中直接传输： </a:t>
            </a:r>
          </a:p>
          <a:p>
            <a:pPr eaLnBrk="1" hangingPunct="1">
              <a:lnSpc>
                <a:spcPct val="95000"/>
              </a:lnSpc>
              <a:buFontTx/>
              <a:buNone/>
            </a:pPr>
            <a:r>
              <a:rPr lang="zh-CN" altLang="en-US" smtClean="0"/>
              <a:t>① 这种类型的数字信号往往存在直流分量和低频分量，而具有电容耦合电路的设备或频带低端受限的信道会过滤掉这些分量；</a:t>
            </a:r>
          </a:p>
          <a:p>
            <a:pPr eaLnBrk="1" hangingPunct="1">
              <a:lnSpc>
                <a:spcPct val="95000"/>
              </a:lnSpc>
              <a:buFontTx/>
              <a:buNone/>
            </a:pPr>
            <a:r>
              <a:rPr lang="zh-CN" altLang="en-US" smtClean="0"/>
              <a:t>② 当出现连续的“</a:t>
            </a:r>
            <a:r>
              <a:rPr lang="en-US" altLang="zh-CN" smtClean="0"/>
              <a:t>0”</a:t>
            </a:r>
            <a:r>
              <a:rPr lang="zh-CN" altLang="en-US" smtClean="0"/>
              <a:t>或“</a:t>
            </a:r>
            <a:r>
              <a:rPr lang="en-US" altLang="zh-CN" smtClean="0"/>
              <a:t>1”</a:t>
            </a:r>
            <a:r>
              <a:rPr lang="zh-CN" altLang="en-US" smtClean="0"/>
              <a:t>数据时，数字信号会出现长时间的低电平或高电平，接收端无法获取定时信息</a:t>
            </a:r>
            <a:r>
              <a:rPr lang="en-US" altLang="zh-CN" smtClean="0"/>
              <a:t>(</a:t>
            </a:r>
            <a:r>
              <a:rPr lang="zh-CN" altLang="en-US" smtClean="0"/>
              <a:t>即同步信息</a:t>
            </a:r>
            <a:r>
              <a:rPr lang="en-US" altLang="zh-CN" smtClean="0"/>
              <a:t>)</a:t>
            </a:r>
            <a:r>
              <a:rPr lang="zh-CN" altLang="en-US" smtClean="0"/>
              <a:t>；</a:t>
            </a:r>
          </a:p>
          <a:p>
            <a:pPr eaLnBrk="1" hangingPunct="1">
              <a:lnSpc>
                <a:spcPct val="95000"/>
              </a:lnSpc>
              <a:buFontTx/>
              <a:buNone/>
            </a:pPr>
            <a:r>
              <a:rPr lang="zh-CN" altLang="en-US" smtClean="0"/>
              <a:t>③ 接收端无法判断是否包含错码。 </a:t>
            </a:r>
          </a:p>
        </p:txBody>
      </p:sp>
      <p:sp>
        <p:nvSpPr>
          <p:cNvPr id="25603" name="Rectangle 2" descr="Large confetti"/>
          <p:cNvSpPr>
            <a:spLocks noChangeArrowheads="1"/>
          </p:cNvSpPr>
          <p:nvPr/>
        </p:nvSpPr>
        <p:spPr bwMode="auto">
          <a:xfrm>
            <a:off x="428625" y="360363"/>
            <a:ext cx="817562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sp>
        <p:nvSpPr>
          <p:cNvPr id="25604" name="AutoShape 1029">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up)">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up)">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descr="Large confetti"/>
          <p:cNvSpPr>
            <a:spLocks noGrp="1" noChangeArrowheads="1"/>
          </p:cNvSpPr>
          <p:nvPr>
            <p:ph type="title"/>
          </p:nvPr>
        </p:nvSpPr>
        <p:spPr/>
        <p:txBody>
          <a:bodyPr/>
          <a:lstStyle/>
          <a:p>
            <a:r>
              <a:rPr lang="en-US" altLang="zh-CN" b="0" smtClean="0"/>
              <a:t>1.3.4  </a:t>
            </a:r>
            <a:r>
              <a:rPr lang="zh-CN" altLang="en-US" b="0" smtClean="0"/>
              <a:t>逻辑门电路</a:t>
            </a:r>
          </a:p>
        </p:txBody>
      </p:sp>
      <p:sp>
        <p:nvSpPr>
          <p:cNvPr id="126979" name="Rectangle 3"/>
          <p:cNvSpPr>
            <a:spLocks noGrp="1" noChangeArrowheads="1"/>
          </p:cNvSpPr>
          <p:nvPr>
            <p:ph idx="1"/>
          </p:nvPr>
        </p:nvSpPr>
        <p:spPr>
          <a:xfrm>
            <a:off x="250825" y="1371600"/>
            <a:ext cx="8207375" cy="2706688"/>
          </a:xfrm>
        </p:spPr>
        <p:txBody>
          <a:bodyPr/>
          <a:lstStyle/>
          <a:p>
            <a:pPr>
              <a:buFontTx/>
              <a:buNone/>
            </a:pPr>
            <a:r>
              <a:rPr lang="en-US" altLang="zh-CN" b="0" smtClean="0"/>
              <a:t>3</a:t>
            </a:r>
            <a:r>
              <a:rPr lang="zh-CN" altLang="en-US" b="0" smtClean="0"/>
              <a:t>．</a:t>
            </a:r>
            <a:r>
              <a:rPr lang="en-US" altLang="zh-CN" b="0" smtClean="0"/>
              <a:t>CMOS</a:t>
            </a:r>
            <a:r>
              <a:rPr lang="zh-CN" altLang="en-US" b="0" smtClean="0"/>
              <a:t>集成门电路</a:t>
            </a:r>
          </a:p>
          <a:p>
            <a:pPr lvl="1">
              <a:buFont typeface="Wingdings" panose="05000000000000000000" pitchFamily="2" charset="2"/>
              <a:buNone/>
            </a:pPr>
            <a:r>
              <a:rPr lang="en-US" altLang="zh-CN" b="1" smtClean="0"/>
              <a:t>          CMOS</a:t>
            </a:r>
            <a:r>
              <a:rPr lang="zh-CN" altLang="en-US" b="1" smtClean="0"/>
              <a:t>集成电路的基本逻辑单元是</a:t>
            </a:r>
            <a:r>
              <a:rPr lang="en-US" altLang="zh-CN" b="1" smtClean="0"/>
              <a:t>PMOS</a:t>
            </a:r>
            <a:r>
              <a:rPr lang="zh-CN" altLang="en-US" b="1" smtClean="0"/>
              <a:t>管和</a:t>
            </a:r>
            <a:r>
              <a:rPr lang="en-US" altLang="zh-CN" b="1" smtClean="0"/>
              <a:t>NMOS</a:t>
            </a:r>
            <a:r>
              <a:rPr lang="zh-CN" altLang="en-US" b="1" smtClean="0"/>
              <a:t>管，它们按互补对称的形式连接起来，因而称为</a:t>
            </a:r>
            <a:r>
              <a:rPr lang="en-US" altLang="zh-CN" b="1" smtClean="0"/>
              <a:t>CMOS</a:t>
            </a:r>
            <a:r>
              <a:rPr lang="zh-CN" altLang="en-US" b="1" smtClean="0"/>
              <a:t>。</a:t>
            </a:r>
          </a:p>
          <a:p>
            <a:pPr lvl="1">
              <a:buFont typeface="Wingdings" panose="05000000000000000000" pitchFamily="2" charset="2"/>
              <a:buNone/>
            </a:pPr>
            <a:r>
              <a:rPr lang="zh-CN" altLang="en-US" b="1" smtClean="0"/>
              <a:t>（</a:t>
            </a:r>
            <a:r>
              <a:rPr lang="en-US" altLang="zh-CN" b="1" smtClean="0"/>
              <a:t>1</a:t>
            </a:r>
            <a:r>
              <a:rPr lang="zh-CN" altLang="en-US" b="1" smtClean="0"/>
              <a:t>）</a:t>
            </a:r>
            <a:r>
              <a:rPr lang="en-US" altLang="zh-CN" b="1" smtClean="0"/>
              <a:t>CMOS</a:t>
            </a:r>
            <a:r>
              <a:rPr lang="zh-CN" altLang="en-US" b="1" smtClean="0"/>
              <a:t>非门</a:t>
            </a:r>
          </a:p>
          <a:p>
            <a:pPr lvl="1">
              <a:buFont typeface="Wingdings" panose="05000000000000000000" pitchFamily="2" charset="2"/>
              <a:buNone/>
            </a:pPr>
            <a:endParaRPr lang="zh-CN" altLang="en-US" b="1" smtClean="0"/>
          </a:p>
        </p:txBody>
      </p:sp>
      <p:sp>
        <p:nvSpPr>
          <p:cNvPr id="273412" name="Text Box 4"/>
          <p:cNvSpPr txBox="1">
            <a:spLocks noChangeArrowheads="1"/>
          </p:cNvSpPr>
          <p:nvPr/>
        </p:nvSpPr>
        <p:spPr bwMode="auto">
          <a:xfrm>
            <a:off x="539750" y="3789363"/>
            <a:ext cx="5545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宋体" panose="02010600030101010101" pitchFamily="2" charset="-122"/>
              </a:rPr>
              <a:t>当</a:t>
            </a:r>
            <a:r>
              <a:rPr kumimoji="0" lang="en-US" altLang="zh-CN" i="1">
                <a:latin typeface="宋体" panose="02010600030101010101" pitchFamily="2" charset="-122"/>
              </a:rPr>
              <a:t>u</a:t>
            </a:r>
            <a:r>
              <a:rPr kumimoji="0" lang="en-US" altLang="zh-CN" i="1" baseline="-25000">
                <a:latin typeface="宋体" panose="02010600030101010101" pitchFamily="2" charset="-122"/>
              </a:rPr>
              <a:t>A</a:t>
            </a:r>
            <a:r>
              <a:rPr kumimoji="0" lang="en-US" altLang="zh-CN">
                <a:latin typeface="宋体" panose="02010600030101010101" pitchFamily="2" charset="-122"/>
              </a:rPr>
              <a:t> = 0V</a:t>
            </a:r>
            <a:r>
              <a:rPr kumimoji="0" lang="zh-CN" altLang="en-US">
                <a:latin typeface="宋体" panose="02010600030101010101" pitchFamily="2" charset="-122"/>
              </a:rPr>
              <a:t>时，</a:t>
            </a:r>
            <a:r>
              <a:rPr kumimoji="0" lang="en-US" altLang="zh-CN">
                <a:latin typeface="宋体" panose="02010600030101010101" pitchFamily="2" charset="-122"/>
              </a:rPr>
              <a:t>V1</a:t>
            </a:r>
            <a:r>
              <a:rPr kumimoji="0" lang="zh-CN" altLang="en-US">
                <a:latin typeface="宋体" panose="02010600030101010101" pitchFamily="2" charset="-122"/>
              </a:rPr>
              <a:t>导通，</a:t>
            </a:r>
            <a:r>
              <a:rPr kumimoji="0" lang="en-US" altLang="zh-CN">
                <a:latin typeface="宋体" panose="02010600030101010101" pitchFamily="2" charset="-122"/>
              </a:rPr>
              <a:t>V2</a:t>
            </a:r>
            <a:r>
              <a:rPr kumimoji="0" lang="zh-CN" altLang="en-US">
                <a:latin typeface="宋体" panose="02010600030101010101" pitchFamily="2" charset="-122"/>
              </a:rPr>
              <a:t>截止，</a:t>
            </a:r>
            <a:r>
              <a:rPr kumimoji="0" lang="en-US" altLang="zh-CN" i="1">
                <a:latin typeface="宋体" panose="02010600030101010101" pitchFamily="2" charset="-122"/>
              </a:rPr>
              <a:t>u</a:t>
            </a:r>
            <a:r>
              <a:rPr kumimoji="0" lang="en-US" altLang="zh-CN" i="1" baseline="-25000">
                <a:latin typeface="宋体" panose="02010600030101010101" pitchFamily="2" charset="-122"/>
              </a:rPr>
              <a:t>Y</a:t>
            </a:r>
            <a:r>
              <a:rPr kumimoji="0" lang="en-US" altLang="zh-CN">
                <a:latin typeface="宋体" panose="02010600030101010101" pitchFamily="2" charset="-122"/>
              </a:rPr>
              <a:t> =V</a:t>
            </a:r>
            <a:r>
              <a:rPr kumimoji="0" lang="en-US" altLang="zh-CN" baseline="-25000">
                <a:latin typeface="宋体" panose="02010600030101010101" pitchFamily="2" charset="-122"/>
              </a:rPr>
              <a:t>DD</a:t>
            </a:r>
            <a:r>
              <a:rPr kumimoji="0" lang="en-US" altLang="zh-CN">
                <a:latin typeface="宋体" panose="02010600030101010101" pitchFamily="2" charset="-122"/>
              </a:rPr>
              <a:t>= 5V</a:t>
            </a:r>
          </a:p>
        </p:txBody>
      </p:sp>
      <p:sp>
        <p:nvSpPr>
          <p:cNvPr id="273413" name="Text Box 5"/>
          <p:cNvSpPr txBox="1">
            <a:spLocks noChangeArrowheads="1"/>
          </p:cNvSpPr>
          <p:nvPr/>
        </p:nvSpPr>
        <p:spPr bwMode="auto">
          <a:xfrm>
            <a:off x="468313" y="4941888"/>
            <a:ext cx="5616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Char char="•"/>
            </a:pPr>
            <a:r>
              <a:rPr kumimoji="0" lang="zh-CN" altLang="en-US">
                <a:latin typeface="宋体" panose="02010600030101010101" pitchFamily="2" charset="-122"/>
              </a:rPr>
              <a:t>当</a:t>
            </a:r>
            <a:r>
              <a:rPr kumimoji="0" lang="en-US" altLang="zh-CN" i="1">
                <a:latin typeface="宋体" panose="02010600030101010101" pitchFamily="2" charset="-122"/>
              </a:rPr>
              <a:t>u</a:t>
            </a:r>
            <a:r>
              <a:rPr kumimoji="0" lang="en-US" altLang="zh-CN" i="1" baseline="-25000">
                <a:latin typeface="宋体" panose="02010600030101010101" pitchFamily="2" charset="-122"/>
              </a:rPr>
              <a:t>A</a:t>
            </a:r>
            <a:r>
              <a:rPr kumimoji="0" lang="en-US" altLang="zh-CN">
                <a:latin typeface="宋体" panose="02010600030101010101" pitchFamily="2" charset="-122"/>
              </a:rPr>
              <a:t> = 5V</a:t>
            </a:r>
            <a:r>
              <a:rPr kumimoji="0" lang="zh-CN" altLang="en-US">
                <a:latin typeface="宋体" panose="02010600030101010101" pitchFamily="2" charset="-122"/>
              </a:rPr>
              <a:t>时，</a:t>
            </a:r>
            <a:r>
              <a:rPr kumimoji="0" lang="en-US" altLang="zh-CN">
                <a:latin typeface="宋体" panose="02010600030101010101" pitchFamily="2" charset="-122"/>
              </a:rPr>
              <a:t>V1</a:t>
            </a:r>
            <a:r>
              <a:rPr kumimoji="0" lang="zh-CN" altLang="en-US">
                <a:latin typeface="宋体" panose="02010600030101010101" pitchFamily="2" charset="-122"/>
              </a:rPr>
              <a:t>截止，</a:t>
            </a:r>
            <a:r>
              <a:rPr kumimoji="0" lang="en-US" altLang="zh-CN">
                <a:latin typeface="宋体" panose="02010600030101010101" pitchFamily="2" charset="-122"/>
              </a:rPr>
              <a:t>V2</a:t>
            </a:r>
            <a:r>
              <a:rPr kumimoji="0" lang="zh-CN" altLang="en-US">
                <a:latin typeface="宋体" panose="02010600030101010101" pitchFamily="2" charset="-122"/>
              </a:rPr>
              <a:t>导通，</a:t>
            </a:r>
            <a:r>
              <a:rPr kumimoji="0" lang="en-US" altLang="zh-CN" i="1">
                <a:latin typeface="宋体" panose="02010600030101010101" pitchFamily="2" charset="-122"/>
              </a:rPr>
              <a:t>u</a:t>
            </a:r>
            <a:r>
              <a:rPr kumimoji="0" lang="en-US" altLang="zh-CN" i="1" baseline="-25000">
                <a:latin typeface="宋体" panose="02010600030101010101" pitchFamily="2" charset="-122"/>
              </a:rPr>
              <a:t>Y</a:t>
            </a:r>
            <a:r>
              <a:rPr kumimoji="0" lang="en-US" altLang="zh-CN">
                <a:latin typeface="宋体" panose="02010600030101010101" pitchFamily="2" charset="-122"/>
              </a:rPr>
              <a:t> =0V</a:t>
            </a:r>
          </a:p>
        </p:txBody>
      </p:sp>
      <p:pic>
        <p:nvPicPr>
          <p:cNvPr id="273414" name="Picture 6" descr="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8" y="3213100"/>
            <a:ext cx="27733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3" name="AutoShape 7">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3414"/>
                                        </p:tgtEl>
                                        <p:attrNameLst>
                                          <p:attrName>style.visibility</p:attrName>
                                        </p:attrNameLst>
                                      </p:cBhvr>
                                      <p:to>
                                        <p:strVal val="visible"/>
                                      </p:to>
                                    </p:set>
                                    <p:animEffect transition="in" filter="wipe(left)">
                                      <p:cBhvr>
                                        <p:cTn id="7" dur="1000"/>
                                        <p:tgtEl>
                                          <p:spTgt spid="273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wipe(left)">
                                      <p:cBhvr>
                                        <p:cTn id="12" dur="10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left)">
                                      <p:cBhvr>
                                        <p:cTn id="17" dur="10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p:bldP spid="27341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p:txBody>
          <a:bodyPr/>
          <a:lstStyle/>
          <a:p>
            <a:pPr lvl="1">
              <a:buFont typeface="Wingdings" panose="05000000000000000000" pitchFamily="2" charset="2"/>
              <a:buNone/>
            </a:pPr>
            <a:r>
              <a:rPr lang="zh-CN" altLang="en-US" b="1" smtClean="0"/>
              <a:t>（</a:t>
            </a:r>
            <a:r>
              <a:rPr lang="en-US" altLang="zh-CN" b="1" smtClean="0"/>
              <a:t>2</a:t>
            </a:r>
            <a:r>
              <a:rPr lang="zh-CN" altLang="en-US" b="1" smtClean="0"/>
              <a:t>）</a:t>
            </a:r>
            <a:r>
              <a:rPr lang="en-US" altLang="zh-CN" b="1" smtClean="0"/>
              <a:t>CMOS</a:t>
            </a:r>
            <a:r>
              <a:rPr lang="zh-CN" altLang="en-US" b="1" smtClean="0"/>
              <a:t>与非门</a:t>
            </a:r>
          </a:p>
        </p:txBody>
      </p:sp>
      <p:pic>
        <p:nvPicPr>
          <p:cNvPr id="274436" name="Picture 4" descr="1-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88913"/>
            <a:ext cx="33845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4437" name="Group 5"/>
          <p:cNvGraphicFramePr>
            <a:graphicFrameLocks noGrp="1"/>
          </p:cNvGraphicFramePr>
          <p:nvPr/>
        </p:nvGraphicFramePr>
        <p:xfrm>
          <a:off x="827088" y="3284538"/>
          <a:ext cx="5545137" cy="2951162"/>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tblGrid>
              <a:tr h="5905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05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05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05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8054" name="AutoShape 5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wipe(left)">
                                      <p:cBhvr>
                                        <p:cTn id="7" dur="1000"/>
                                        <p:tgtEl>
                                          <p:spTgt spid="274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4437"/>
                                        </p:tgtEl>
                                        <p:attrNameLst>
                                          <p:attrName>style.visibility</p:attrName>
                                        </p:attrNameLst>
                                      </p:cBhvr>
                                      <p:to>
                                        <p:strVal val="visible"/>
                                      </p:to>
                                    </p:set>
                                    <p:animEffect transition="in" filter="wipe(left)">
                                      <p:cBhvr>
                                        <p:cTn id="12" dur="10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4294967295"/>
          </p:nvPr>
        </p:nvSpPr>
        <p:spPr>
          <a:xfrm>
            <a:off x="603250" y="1341438"/>
            <a:ext cx="8540750" cy="792162"/>
          </a:xfrm>
        </p:spPr>
        <p:txBody>
          <a:bodyPr/>
          <a:lstStyle/>
          <a:p>
            <a:pPr lvl="1">
              <a:buFont typeface="Wingdings" panose="05000000000000000000" pitchFamily="2" charset="2"/>
              <a:buNone/>
            </a:pPr>
            <a:r>
              <a:rPr lang="zh-CN" altLang="en-US" b="1" smtClean="0"/>
              <a:t>（</a:t>
            </a:r>
            <a:r>
              <a:rPr lang="en-US" altLang="zh-CN" b="1" smtClean="0"/>
              <a:t>3</a:t>
            </a:r>
            <a:r>
              <a:rPr lang="zh-CN" altLang="en-US" b="1" smtClean="0"/>
              <a:t>）</a:t>
            </a:r>
            <a:r>
              <a:rPr lang="en-US" altLang="zh-CN" b="1" smtClean="0"/>
              <a:t>CMOS</a:t>
            </a:r>
            <a:r>
              <a:rPr lang="zh-CN" altLang="en-US" b="1" smtClean="0"/>
              <a:t>或非门</a:t>
            </a:r>
          </a:p>
        </p:txBody>
      </p:sp>
      <p:pic>
        <p:nvPicPr>
          <p:cNvPr id="275459" name="Picture 3" descr="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60350"/>
            <a:ext cx="37766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5460" name="Group 4"/>
          <p:cNvGraphicFramePr>
            <a:graphicFrameLocks noGrp="1"/>
          </p:cNvGraphicFramePr>
          <p:nvPr/>
        </p:nvGraphicFramePr>
        <p:xfrm>
          <a:off x="900113" y="3573463"/>
          <a:ext cx="6481762" cy="2378075"/>
        </p:xfrm>
        <a:graphic>
          <a:graphicData uri="http://schemas.openxmlformats.org/drawingml/2006/table">
            <a:tbl>
              <a:tblPr/>
              <a:tblGrid>
                <a:gridCol w="925512">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927100">
                  <a:extLst>
                    <a:ext uri="{9D8B030D-6E8A-4147-A177-3AD203B41FA5}">
                      <a16:colId xmlns:a16="http://schemas.microsoft.com/office/drawing/2014/main" val="20005"/>
                    </a:ext>
                  </a:extLst>
                </a:gridCol>
                <a:gridCol w="925512">
                  <a:extLst>
                    <a:ext uri="{9D8B030D-6E8A-4147-A177-3AD203B41FA5}">
                      <a16:colId xmlns:a16="http://schemas.microsoft.com/office/drawing/2014/main" val="20006"/>
                    </a:ext>
                  </a:extLst>
                </a:gridCol>
              </a:tblGrid>
              <a:tr h="475615">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r>
                        <a:rPr kumimoji="1" lang="en-US" altLang="zh-CN" sz="24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615">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615">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615">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615">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on</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732" marB="4573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9078" name="AutoShape 54">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wipe(left)">
                                      <p:cBhvr>
                                        <p:cTn id="7" dur="1000"/>
                                        <p:tgtEl>
                                          <p:spTgt spid="275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5460"/>
                                        </p:tgtEl>
                                        <p:attrNameLst>
                                          <p:attrName>style.visibility</p:attrName>
                                        </p:attrNameLst>
                                      </p:cBhvr>
                                      <p:to>
                                        <p:strVal val="visible"/>
                                      </p:to>
                                    </p:set>
                                    <p:animEffect transition="in" filter="wipe(left)">
                                      <p:cBhvr>
                                        <p:cTn id="12" dur="1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descr="Large confetti"/>
          <p:cNvSpPr>
            <a:spLocks noGrp="1" noChangeArrowheads="1"/>
          </p:cNvSpPr>
          <p:nvPr>
            <p:ph type="title"/>
          </p:nvPr>
        </p:nvSpPr>
        <p:spPr/>
        <p:txBody>
          <a:bodyPr/>
          <a:lstStyle/>
          <a:p>
            <a:r>
              <a:rPr lang="en-US" altLang="zh-CN" b="0" smtClean="0"/>
              <a:t>1.3.4  </a:t>
            </a:r>
            <a:r>
              <a:rPr lang="zh-CN" altLang="en-US" b="0" smtClean="0"/>
              <a:t>逻辑门电路</a:t>
            </a:r>
          </a:p>
        </p:txBody>
      </p:sp>
      <p:sp>
        <p:nvSpPr>
          <p:cNvPr id="130051" name="Rectangle 3"/>
          <p:cNvSpPr>
            <a:spLocks noGrp="1" noChangeArrowheads="1"/>
          </p:cNvSpPr>
          <p:nvPr>
            <p:ph idx="1"/>
          </p:nvPr>
        </p:nvSpPr>
        <p:spPr>
          <a:xfrm>
            <a:off x="838200" y="1371600"/>
            <a:ext cx="5027613" cy="4724400"/>
          </a:xfrm>
        </p:spPr>
        <p:txBody>
          <a:bodyPr/>
          <a:lstStyle/>
          <a:p>
            <a:pPr>
              <a:buFontTx/>
              <a:buNone/>
            </a:pPr>
            <a:r>
              <a:rPr lang="en-US" altLang="zh-CN" b="0" smtClean="0"/>
              <a:t>4</a:t>
            </a:r>
            <a:r>
              <a:rPr lang="zh-CN" altLang="en-US" b="0" smtClean="0"/>
              <a:t>．其他集成电路</a:t>
            </a:r>
          </a:p>
          <a:p>
            <a:pPr lvl="1">
              <a:buFont typeface="Wingdings" panose="05000000000000000000" pitchFamily="2" charset="2"/>
              <a:buNone/>
            </a:pPr>
            <a:r>
              <a:rPr lang="en-US" altLang="zh-CN" b="1" smtClean="0"/>
              <a:t>1) </a:t>
            </a:r>
            <a:r>
              <a:rPr lang="zh-CN" altLang="en-US" b="1" smtClean="0"/>
              <a:t>缓冲器</a:t>
            </a:r>
          </a:p>
          <a:p>
            <a:pPr lvl="1"/>
            <a:r>
              <a:rPr lang="zh-CN" altLang="en-US" b="1" smtClean="0"/>
              <a:t>驱动很大电容性负载的逻辑门电路中，通常采用缓冲器</a:t>
            </a:r>
            <a:r>
              <a:rPr lang="en-US" altLang="zh-CN" b="1" smtClean="0"/>
              <a:t>(buffer)</a:t>
            </a:r>
            <a:r>
              <a:rPr lang="zh-CN" altLang="en-US" b="1" smtClean="0"/>
              <a:t>来改善性能。</a:t>
            </a:r>
          </a:p>
          <a:p>
            <a:pPr lvl="1"/>
            <a:r>
              <a:rPr lang="zh-CN" altLang="en-US" b="1" smtClean="0"/>
              <a:t>实现的逻辑关系是</a:t>
            </a:r>
          </a:p>
          <a:p>
            <a:pPr lvl="1">
              <a:buFont typeface="Wingdings" panose="05000000000000000000" pitchFamily="2" charset="2"/>
              <a:buNone/>
            </a:pPr>
            <a:r>
              <a:rPr lang="zh-CN" altLang="en-US" b="1" i="1" smtClean="0"/>
              <a:t>     </a:t>
            </a:r>
            <a:r>
              <a:rPr lang="en-US" altLang="zh-CN" b="1" i="1" smtClean="0"/>
              <a:t>Y</a:t>
            </a:r>
            <a:r>
              <a:rPr lang="en-US" altLang="zh-CN" b="1" smtClean="0">
                <a:latin typeface="MS Gothic"/>
                <a:ea typeface="MS Gothic"/>
                <a:cs typeface="MS Gothic"/>
              </a:rPr>
              <a:t> </a:t>
            </a:r>
            <a:r>
              <a:rPr lang="en-US" altLang="zh-CN" b="1" smtClean="0"/>
              <a:t>=</a:t>
            </a:r>
            <a:r>
              <a:rPr lang="en-US" altLang="zh-CN" b="1" smtClean="0">
                <a:latin typeface="MS Gothic"/>
                <a:ea typeface="MS Gothic"/>
                <a:cs typeface="MS Gothic"/>
              </a:rPr>
              <a:t> </a:t>
            </a:r>
            <a:r>
              <a:rPr lang="en-US" altLang="zh-CN" b="1" i="1" smtClean="0"/>
              <a:t>A</a:t>
            </a:r>
          </a:p>
        </p:txBody>
      </p:sp>
      <p:pic>
        <p:nvPicPr>
          <p:cNvPr id="276484" name="Picture 4" descr="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3213100"/>
            <a:ext cx="2987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AutoShape 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wipe(left)">
                                      <p:cBhvr>
                                        <p:cTn id="7" dur="10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p:txBody>
          <a:bodyPr/>
          <a:lstStyle/>
          <a:p>
            <a:pPr lvl="1">
              <a:buFont typeface="Wingdings" panose="05000000000000000000" pitchFamily="2" charset="2"/>
              <a:buNone/>
            </a:pPr>
            <a:r>
              <a:rPr lang="en-US" altLang="zh-CN" b="1" smtClean="0"/>
              <a:t>2) </a:t>
            </a:r>
            <a:r>
              <a:rPr lang="zh-CN" altLang="en-US" b="1" smtClean="0"/>
              <a:t>三态门</a:t>
            </a:r>
          </a:p>
          <a:p>
            <a:pPr lvl="1"/>
            <a:r>
              <a:rPr lang="zh-CN" altLang="en-US" b="1" smtClean="0"/>
              <a:t>三态门又称三态缓冲器，除了能输出正常状态</a:t>
            </a:r>
            <a:r>
              <a:rPr lang="en-US" altLang="zh-CN" b="1" smtClean="0"/>
              <a:t>0</a:t>
            </a:r>
            <a:r>
              <a:rPr lang="zh-CN" altLang="en-US" b="1" smtClean="0"/>
              <a:t>和</a:t>
            </a:r>
            <a:r>
              <a:rPr lang="en-US" altLang="zh-CN" b="1" smtClean="0"/>
              <a:t>1</a:t>
            </a:r>
            <a:r>
              <a:rPr lang="zh-CN" altLang="en-US" b="1" smtClean="0"/>
              <a:t>外，还可输出高阻态</a:t>
            </a:r>
            <a:r>
              <a:rPr lang="en-US" altLang="zh-CN" b="1" i="1" smtClean="0"/>
              <a:t>Z</a:t>
            </a:r>
            <a:r>
              <a:rPr lang="zh-CN" altLang="en-US" b="1" smtClean="0"/>
              <a:t>。</a:t>
            </a:r>
          </a:p>
          <a:p>
            <a:pPr lvl="1"/>
            <a:r>
              <a:rPr lang="zh-CN" altLang="en-US" b="1" smtClean="0"/>
              <a:t>高阻态</a:t>
            </a:r>
            <a:r>
              <a:rPr lang="en-US" altLang="zh-CN" b="1" i="1" smtClean="0"/>
              <a:t>Z</a:t>
            </a:r>
            <a:r>
              <a:rPr lang="zh-CN" altLang="en-US" b="1" smtClean="0"/>
              <a:t>是不产生输出信号的一种状态。</a:t>
            </a:r>
          </a:p>
        </p:txBody>
      </p:sp>
      <p:graphicFrame>
        <p:nvGraphicFramePr>
          <p:cNvPr id="277508" name="Object 4"/>
          <p:cNvGraphicFramePr>
            <a:graphicFrameLocks noChangeAspect="1"/>
          </p:cNvGraphicFramePr>
          <p:nvPr/>
        </p:nvGraphicFramePr>
        <p:xfrm>
          <a:off x="4932363" y="4076700"/>
          <a:ext cx="1944687" cy="866775"/>
        </p:xfrm>
        <a:graphic>
          <a:graphicData uri="http://schemas.openxmlformats.org/presentationml/2006/ole">
            <mc:AlternateContent xmlns:mc="http://schemas.openxmlformats.org/markup-compatibility/2006">
              <mc:Choice xmlns:v="urn:schemas-microsoft-com:vml" Requires="v">
                <p:oleObj spid="_x0000_s131084" name="公式" r:id="rId3" imgW="1066800" imgH="457200" progId="Equation.3">
                  <p:embed/>
                </p:oleObj>
              </mc:Choice>
              <mc:Fallback>
                <p:oleObj name="公式" r:id="rId3" imgW="10668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076700"/>
                        <a:ext cx="194468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7509" name="Picture 5" descr="1-38"/>
          <p:cNvPicPr>
            <a:picLocks noChangeAspect="1" noChangeArrowheads="1"/>
          </p:cNvPicPr>
          <p:nvPr/>
        </p:nvPicPr>
        <p:blipFill>
          <a:blip r:embed="rId5">
            <a:extLst>
              <a:ext uri="{28A0092B-C50C-407E-A947-70E740481C1C}">
                <a14:useLocalDpi xmlns:a14="http://schemas.microsoft.com/office/drawing/2010/main" val="0"/>
              </a:ext>
            </a:extLst>
          </a:blip>
          <a:srcRect r="75171"/>
          <a:stretch>
            <a:fillRect/>
          </a:stretch>
        </p:blipFill>
        <p:spPr bwMode="auto">
          <a:xfrm>
            <a:off x="1331913" y="3500438"/>
            <a:ext cx="2592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7510" name="Object 6"/>
          <p:cNvGraphicFramePr>
            <a:graphicFrameLocks noChangeAspect="1"/>
          </p:cNvGraphicFramePr>
          <p:nvPr/>
        </p:nvGraphicFramePr>
        <p:xfrm>
          <a:off x="4932363" y="4005263"/>
          <a:ext cx="1871662" cy="938212"/>
        </p:xfrm>
        <a:graphic>
          <a:graphicData uri="http://schemas.openxmlformats.org/presentationml/2006/ole">
            <mc:AlternateContent xmlns:mc="http://schemas.openxmlformats.org/markup-compatibility/2006">
              <mc:Choice xmlns:v="urn:schemas-microsoft-com:vml" Requires="v">
                <p:oleObj spid="_x0000_s131085" name="公式" r:id="rId6" imgW="1054100" imgH="508000" progId="Equation.3">
                  <p:embed/>
                </p:oleObj>
              </mc:Choice>
              <mc:Fallback>
                <p:oleObj name="公式" r:id="rId6" imgW="1054100" imgH="508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4005263"/>
                        <a:ext cx="18716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7511" name="Object 7"/>
          <p:cNvGraphicFramePr>
            <a:graphicFrameLocks noChangeAspect="1"/>
          </p:cNvGraphicFramePr>
          <p:nvPr/>
        </p:nvGraphicFramePr>
        <p:xfrm>
          <a:off x="4932363" y="4003675"/>
          <a:ext cx="1893887" cy="938213"/>
        </p:xfrm>
        <a:graphic>
          <a:graphicData uri="http://schemas.openxmlformats.org/presentationml/2006/ole">
            <mc:AlternateContent xmlns:mc="http://schemas.openxmlformats.org/markup-compatibility/2006">
              <mc:Choice xmlns:v="urn:schemas-microsoft-com:vml" Requires="v">
                <p:oleObj spid="_x0000_s131086" name="公式" r:id="rId8" imgW="1066800" imgH="508000" progId="Equation.3">
                  <p:embed/>
                </p:oleObj>
              </mc:Choice>
              <mc:Fallback>
                <p:oleObj name="公式" r:id="rId8" imgW="1066800" imgH="508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4003675"/>
                        <a:ext cx="18938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7512" name="Object 8"/>
          <p:cNvGraphicFramePr>
            <a:graphicFrameLocks noChangeAspect="1"/>
          </p:cNvGraphicFramePr>
          <p:nvPr/>
        </p:nvGraphicFramePr>
        <p:xfrm>
          <a:off x="4932363" y="4005263"/>
          <a:ext cx="1871662" cy="938212"/>
        </p:xfrm>
        <a:graphic>
          <a:graphicData uri="http://schemas.openxmlformats.org/presentationml/2006/ole">
            <mc:AlternateContent xmlns:mc="http://schemas.openxmlformats.org/markup-compatibility/2006">
              <mc:Choice xmlns:v="urn:schemas-microsoft-com:vml" Requires="v">
                <p:oleObj spid="_x0000_s131087" name="公式" r:id="rId10" imgW="1054100" imgH="508000" progId="Equation.3">
                  <p:embed/>
                </p:oleObj>
              </mc:Choice>
              <mc:Fallback>
                <p:oleObj name="公式" r:id="rId10" imgW="1054100" imgH="508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4005263"/>
                        <a:ext cx="18716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7513" name="Picture 9" descr="1-38"/>
          <p:cNvPicPr>
            <a:picLocks noChangeAspect="1" noChangeArrowheads="1"/>
          </p:cNvPicPr>
          <p:nvPr/>
        </p:nvPicPr>
        <p:blipFill>
          <a:blip r:embed="rId5">
            <a:extLst>
              <a:ext uri="{28A0092B-C50C-407E-A947-70E740481C1C}">
                <a14:useLocalDpi xmlns:a14="http://schemas.microsoft.com/office/drawing/2010/main" val="0"/>
              </a:ext>
            </a:extLst>
          </a:blip>
          <a:srcRect l="24146" r="50342"/>
          <a:stretch>
            <a:fillRect/>
          </a:stretch>
        </p:blipFill>
        <p:spPr bwMode="auto">
          <a:xfrm>
            <a:off x="1258888" y="3429000"/>
            <a:ext cx="26638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4" name="Picture 10" descr="1-38"/>
          <p:cNvPicPr>
            <a:picLocks noChangeAspect="1" noChangeArrowheads="1"/>
          </p:cNvPicPr>
          <p:nvPr/>
        </p:nvPicPr>
        <p:blipFill>
          <a:blip r:embed="rId5">
            <a:extLst>
              <a:ext uri="{28A0092B-C50C-407E-A947-70E740481C1C}">
                <a14:useLocalDpi xmlns:a14="http://schemas.microsoft.com/office/drawing/2010/main" val="0"/>
              </a:ext>
            </a:extLst>
          </a:blip>
          <a:srcRect l="50008" r="23795"/>
          <a:stretch>
            <a:fillRect/>
          </a:stretch>
        </p:blipFill>
        <p:spPr bwMode="auto">
          <a:xfrm>
            <a:off x="1187450" y="3500438"/>
            <a:ext cx="27352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5" name="Picture 11" descr="1-38"/>
          <p:cNvPicPr>
            <a:picLocks noChangeAspect="1" noChangeArrowheads="1"/>
          </p:cNvPicPr>
          <p:nvPr/>
        </p:nvPicPr>
        <p:blipFill>
          <a:blip r:embed="rId5">
            <a:extLst>
              <a:ext uri="{28A0092B-C50C-407E-A947-70E740481C1C}">
                <a14:useLocalDpi xmlns:a14="http://schemas.microsoft.com/office/drawing/2010/main" val="0"/>
              </a:ext>
            </a:extLst>
          </a:blip>
          <a:srcRect l="77238"/>
          <a:stretch>
            <a:fillRect/>
          </a:stretch>
        </p:blipFill>
        <p:spPr bwMode="auto">
          <a:xfrm>
            <a:off x="1403350" y="3500438"/>
            <a:ext cx="23764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3" name="AutoShape 12">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509"/>
                                        </p:tgtEl>
                                        <p:attrNameLst>
                                          <p:attrName>style.visibility</p:attrName>
                                        </p:attrNameLst>
                                      </p:cBhvr>
                                      <p:to>
                                        <p:strVal val="visible"/>
                                      </p:to>
                                    </p:set>
                                    <p:animEffect transition="in" filter="wipe(left)">
                                      <p:cBhvr>
                                        <p:cTn id="7" dur="1000"/>
                                        <p:tgtEl>
                                          <p:spTgt spid="277509"/>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wipe(left)">
                                      <p:cBhvr>
                                        <p:cTn id="11" dur="1000"/>
                                        <p:tgtEl>
                                          <p:spTgt spid="2775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277509"/>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277508"/>
                                        </p:tgtEl>
                                        <p:attrNameLst>
                                          <p:attrName>style.visibility</p:attrName>
                                        </p:attrNameLst>
                                      </p:cBhvr>
                                      <p:to>
                                        <p:strVal val="hidden"/>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277513"/>
                                        </p:tgtEl>
                                        <p:attrNameLst>
                                          <p:attrName>style.visibility</p:attrName>
                                        </p:attrNameLst>
                                      </p:cBhvr>
                                      <p:to>
                                        <p:strVal val="visible"/>
                                      </p:to>
                                    </p:set>
                                    <p:animEffect transition="in" filter="wipe(left)">
                                      <p:cBhvr>
                                        <p:cTn id="21" dur="1000"/>
                                        <p:tgtEl>
                                          <p:spTgt spid="277513"/>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77511"/>
                                        </p:tgtEl>
                                        <p:attrNameLst>
                                          <p:attrName>style.visibility</p:attrName>
                                        </p:attrNameLst>
                                      </p:cBhvr>
                                      <p:to>
                                        <p:strVal val="visible"/>
                                      </p:to>
                                    </p:set>
                                    <p:animEffect transition="in" filter="wipe(left)">
                                      <p:cBhvr>
                                        <p:cTn id="25" dur="1000"/>
                                        <p:tgtEl>
                                          <p:spTgt spid="2775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277511"/>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77513"/>
                                        </p:tgtEl>
                                        <p:attrNameLst>
                                          <p:attrName>style.visibility</p:attrName>
                                        </p:attrNameLst>
                                      </p:cBhvr>
                                      <p:to>
                                        <p:strVal val="hidden"/>
                                      </p:to>
                                    </p:set>
                                  </p:childTnLst>
                                </p:cTn>
                              </p:par>
                            </p:childTnLst>
                          </p:cTn>
                        </p:par>
                        <p:par>
                          <p:cTn id="32" fill="hold" nodeType="afterGroup">
                            <p:stCondLst>
                              <p:cond delay="0"/>
                            </p:stCondLst>
                            <p:childTnLst>
                              <p:par>
                                <p:cTn id="33" presetID="22" presetClass="entr" presetSubtype="8" fill="hold" nodeType="afterEffect">
                                  <p:stCondLst>
                                    <p:cond delay="0"/>
                                  </p:stCondLst>
                                  <p:childTnLst>
                                    <p:set>
                                      <p:cBhvr>
                                        <p:cTn id="34" dur="1" fill="hold">
                                          <p:stCondLst>
                                            <p:cond delay="0"/>
                                          </p:stCondLst>
                                        </p:cTn>
                                        <p:tgtEl>
                                          <p:spTgt spid="277514"/>
                                        </p:tgtEl>
                                        <p:attrNameLst>
                                          <p:attrName>style.visibility</p:attrName>
                                        </p:attrNameLst>
                                      </p:cBhvr>
                                      <p:to>
                                        <p:strVal val="visible"/>
                                      </p:to>
                                    </p:set>
                                    <p:animEffect transition="in" filter="wipe(left)">
                                      <p:cBhvr>
                                        <p:cTn id="35" dur="1000"/>
                                        <p:tgtEl>
                                          <p:spTgt spid="277514"/>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277512"/>
                                        </p:tgtEl>
                                        <p:attrNameLst>
                                          <p:attrName>style.visibility</p:attrName>
                                        </p:attrNameLst>
                                      </p:cBhvr>
                                      <p:to>
                                        <p:strVal val="visible"/>
                                      </p:to>
                                    </p:set>
                                    <p:animEffect transition="in" filter="wipe(left)">
                                      <p:cBhvr>
                                        <p:cTn id="39" dur="1000"/>
                                        <p:tgtEl>
                                          <p:spTgt spid="2775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277512"/>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77514"/>
                                        </p:tgtEl>
                                        <p:attrNameLst>
                                          <p:attrName>style.visibility</p:attrName>
                                        </p:attrNameLst>
                                      </p:cBhvr>
                                      <p:to>
                                        <p:strVal val="hidden"/>
                                      </p:to>
                                    </p:set>
                                  </p:childTnLst>
                                </p:cTn>
                              </p:par>
                            </p:childTnLst>
                          </p:cTn>
                        </p:par>
                        <p:par>
                          <p:cTn id="46" fill="hold" nodeType="afterGroup">
                            <p:stCondLst>
                              <p:cond delay="0"/>
                            </p:stCondLst>
                            <p:childTnLst>
                              <p:par>
                                <p:cTn id="47" presetID="22" presetClass="entr" presetSubtype="8" fill="hold" nodeType="afterEffect">
                                  <p:stCondLst>
                                    <p:cond delay="0"/>
                                  </p:stCondLst>
                                  <p:childTnLst>
                                    <p:set>
                                      <p:cBhvr>
                                        <p:cTn id="48" dur="1" fill="hold">
                                          <p:stCondLst>
                                            <p:cond delay="0"/>
                                          </p:stCondLst>
                                        </p:cTn>
                                        <p:tgtEl>
                                          <p:spTgt spid="277515"/>
                                        </p:tgtEl>
                                        <p:attrNameLst>
                                          <p:attrName>style.visibility</p:attrName>
                                        </p:attrNameLst>
                                      </p:cBhvr>
                                      <p:to>
                                        <p:strVal val="visible"/>
                                      </p:to>
                                    </p:set>
                                    <p:animEffect transition="in" filter="wipe(left)">
                                      <p:cBhvr>
                                        <p:cTn id="49" dur="1000"/>
                                        <p:tgtEl>
                                          <p:spTgt spid="277515"/>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277510"/>
                                        </p:tgtEl>
                                        <p:attrNameLst>
                                          <p:attrName>style.visibility</p:attrName>
                                        </p:attrNameLst>
                                      </p:cBhvr>
                                      <p:to>
                                        <p:strVal val="visible"/>
                                      </p:to>
                                    </p:set>
                                    <p:animEffect transition="in" filter="wipe(left)">
                                      <p:cBhvr>
                                        <p:cTn id="53" dur="1000"/>
                                        <p:tgtEl>
                                          <p:spTgt spid="27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a:xfrm>
            <a:off x="838200" y="549275"/>
            <a:ext cx="7620000" cy="4724400"/>
          </a:xfrm>
        </p:spPr>
        <p:txBody>
          <a:bodyPr/>
          <a:lstStyle/>
          <a:p>
            <a:pPr lvl="1">
              <a:buFont typeface="Wingdings" panose="05000000000000000000" pitchFamily="2" charset="2"/>
              <a:buNone/>
            </a:pPr>
            <a:r>
              <a:rPr lang="en-US" altLang="zh-CN" b="1" smtClean="0"/>
              <a:t>3) </a:t>
            </a:r>
            <a:r>
              <a:rPr lang="zh-CN" altLang="en-US" b="1" smtClean="0"/>
              <a:t>传输门</a:t>
            </a:r>
          </a:p>
          <a:p>
            <a:pPr lvl="1"/>
            <a:r>
              <a:rPr lang="zh-CN" altLang="en-US" b="1" smtClean="0"/>
              <a:t>传输门是一种能实现双向传输信号的逻辑元器件，它既能传输模拟信号，也能传输数字信号。</a:t>
            </a:r>
          </a:p>
          <a:p>
            <a:pPr lvl="1"/>
            <a:r>
              <a:rPr lang="zh-CN" altLang="en-US" b="1" smtClean="0"/>
              <a:t>当控制端</a:t>
            </a:r>
            <a:r>
              <a:rPr lang="en-US" altLang="zh-CN" b="1" i="1" smtClean="0"/>
              <a:t>C</a:t>
            </a:r>
            <a:r>
              <a:rPr lang="en-US" altLang="zh-CN" b="1" i="1" smtClean="0">
                <a:latin typeface="MS Gothic"/>
                <a:ea typeface="MS Gothic"/>
                <a:cs typeface="MS Gothic"/>
              </a:rPr>
              <a:t> </a:t>
            </a:r>
            <a:r>
              <a:rPr lang="en-US" altLang="zh-CN" b="1" smtClean="0"/>
              <a:t>=</a:t>
            </a:r>
            <a:r>
              <a:rPr lang="en-US" altLang="zh-CN" b="1" i="1" smtClean="0">
                <a:latin typeface="MS Gothic"/>
                <a:ea typeface="MS Gothic"/>
                <a:cs typeface="MS Gothic"/>
              </a:rPr>
              <a:t> </a:t>
            </a:r>
            <a:r>
              <a:rPr lang="en-US" altLang="zh-CN" b="1" smtClean="0"/>
              <a:t>1</a:t>
            </a:r>
            <a:r>
              <a:rPr lang="zh-CN" altLang="en-US" b="1" smtClean="0"/>
              <a:t>，</a:t>
            </a:r>
            <a:r>
              <a:rPr lang="en-US" altLang="zh-CN" b="1" smtClean="0"/>
              <a:t>/C=0</a:t>
            </a:r>
            <a:r>
              <a:rPr lang="zh-CN" altLang="en-US" b="1" smtClean="0"/>
              <a:t>时，传输门导通，</a:t>
            </a:r>
            <a:r>
              <a:rPr lang="en-US" altLang="zh-CN" b="1" i="1" smtClean="0"/>
              <a:t>u</a:t>
            </a:r>
            <a:r>
              <a:rPr lang="en-US" altLang="zh-CN" b="1" baseline="-25000" smtClean="0"/>
              <a:t>o</a:t>
            </a:r>
            <a:r>
              <a:rPr lang="en-US" altLang="zh-CN" b="1" baseline="-25000" smtClean="0">
                <a:latin typeface="MS Gothic"/>
                <a:ea typeface="MS Gothic"/>
                <a:cs typeface="MS Gothic"/>
              </a:rPr>
              <a:t> </a:t>
            </a:r>
            <a:r>
              <a:rPr lang="en-US" altLang="zh-CN" b="1" smtClean="0"/>
              <a:t>=</a:t>
            </a:r>
            <a:r>
              <a:rPr lang="en-US" altLang="zh-CN" b="1" baseline="-25000" smtClean="0">
                <a:latin typeface="MS Gothic"/>
                <a:ea typeface="MS Gothic"/>
                <a:cs typeface="MS Gothic"/>
              </a:rPr>
              <a:t> </a:t>
            </a:r>
            <a:r>
              <a:rPr lang="en-US" altLang="zh-CN" b="1" i="1" smtClean="0"/>
              <a:t>u</a:t>
            </a:r>
            <a:r>
              <a:rPr lang="en-US" altLang="zh-CN" b="1" baseline="-25000" smtClean="0"/>
              <a:t>i</a:t>
            </a:r>
            <a:r>
              <a:rPr lang="zh-CN" altLang="en-US" b="1" smtClean="0"/>
              <a:t>；</a:t>
            </a:r>
          </a:p>
          <a:p>
            <a:pPr lvl="1"/>
            <a:r>
              <a:rPr lang="zh-CN" altLang="en-US" b="1" smtClean="0"/>
              <a:t>当控制端</a:t>
            </a:r>
            <a:r>
              <a:rPr lang="en-US" altLang="zh-CN" b="1" i="1" smtClean="0"/>
              <a:t>C</a:t>
            </a:r>
            <a:r>
              <a:rPr lang="en-US" altLang="zh-CN" b="1" i="1" smtClean="0">
                <a:latin typeface="MS Gothic"/>
                <a:ea typeface="MS Gothic"/>
                <a:cs typeface="MS Gothic"/>
              </a:rPr>
              <a:t> </a:t>
            </a:r>
            <a:r>
              <a:rPr lang="en-US" altLang="zh-CN" b="1" smtClean="0"/>
              <a:t>=</a:t>
            </a:r>
            <a:r>
              <a:rPr lang="en-US" altLang="zh-CN" b="1" i="1" smtClean="0">
                <a:latin typeface="MS Gothic"/>
                <a:ea typeface="MS Gothic"/>
                <a:cs typeface="MS Gothic"/>
              </a:rPr>
              <a:t> </a:t>
            </a:r>
            <a:r>
              <a:rPr lang="en-US" altLang="zh-CN" b="1" smtClean="0"/>
              <a:t>0</a:t>
            </a:r>
            <a:r>
              <a:rPr lang="zh-CN" altLang="en-US" b="1" smtClean="0"/>
              <a:t>，</a:t>
            </a:r>
            <a:r>
              <a:rPr lang="en-US" altLang="zh-CN" b="1" smtClean="0"/>
              <a:t>/C=1</a:t>
            </a:r>
            <a:r>
              <a:rPr lang="zh-CN" altLang="en-US" b="1" smtClean="0"/>
              <a:t>时，传输门截止。</a:t>
            </a:r>
          </a:p>
        </p:txBody>
      </p:sp>
      <p:pic>
        <p:nvPicPr>
          <p:cNvPr id="278532" name="Picture 4" descr="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4292600"/>
            <a:ext cx="25193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AutoShape 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wipe(left)">
                                      <p:cBhvr>
                                        <p:cTn id="7" dur="1000"/>
                                        <p:tgtEl>
                                          <p:spTgt spid="27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179388" y="1196975"/>
            <a:ext cx="5230812" cy="4724400"/>
          </a:xfrm>
        </p:spPr>
        <p:txBody>
          <a:bodyPr/>
          <a:lstStyle/>
          <a:p>
            <a:pPr lvl="1">
              <a:buFont typeface="Wingdings" panose="05000000000000000000" pitchFamily="2" charset="2"/>
              <a:buNone/>
            </a:pPr>
            <a:r>
              <a:rPr lang="en-US" altLang="zh-CN" b="1" smtClean="0"/>
              <a:t>4) </a:t>
            </a:r>
            <a:r>
              <a:rPr lang="zh-CN" altLang="en-US" b="1" smtClean="0"/>
              <a:t>具有施密特特性的门电路</a:t>
            </a:r>
          </a:p>
          <a:p>
            <a:pPr lvl="1"/>
            <a:r>
              <a:rPr lang="zh-CN" altLang="en-US" b="1" smtClean="0"/>
              <a:t>有两个阀值电压：上限阀值电压</a:t>
            </a:r>
            <a:r>
              <a:rPr lang="en-US" altLang="zh-CN" b="1" smtClean="0"/>
              <a:t>(</a:t>
            </a:r>
            <a:r>
              <a:rPr lang="en-US" altLang="zh-CN" b="1" i="1" smtClean="0"/>
              <a:t>u</a:t>
            </a:r>
            <a:r>
              <a:rPr lang="en-US" altLang="zh-CN" b="1" baseline="-25000" smtClean="0"/>
              <a:t>T+</a:t>
            </a:r>
            <a:r>
              <a:rPr lang="en-US" altLang="zh-CN" b="1" smtClean="0"/>
              <a:t>)</a:t>
            </a:r>
            <a:r>
              <a:rPr lang="zh-CN" altLang="en-US" b="1" smtClean="0"/>
              <a:t>和下限阀值电压</a:t>
            </a:r>
            <a:r>
              <a:rPr lang="en-US" altLang="zh-CN" b="1" smtClean="0"/>
              <a:t>(</a:t>
            </a:r>
            <a:r>
              <a:rPr lang="en-US" altLang="zh-CN" b="1" i="1" smtClean="0"/>
              <a:t>u</a:t>
            </a:r>
            <a:r>
              <a:rPr lang="en-US" altLang="zh-CN" b="1" baseline="-25000" smtClean="0"/>
              <a:t>T-</a:t>
            </a:r>
            <a:r>
              <a:rPr lang="en-US" altLang="zh-CN" b="1" smtClean="0"/>
              <a:t>)</a:t>
            </a:r>
            <a:r>
              <a:rPr lang="zh-CN" altLang="en-US" b="1" smtClean="0"/>
              <a:t>。</a:t>
            </a:r>
          </a:p>
          <a:p>
            <a:pPr lvl="1"/>
            <a:r>
              <a:rPr lang="zh-CN" altLang="en-US" b="1" smtClean="0"/>
              <a:t>当输入信号由低变高时，输入信号与上限阀值电压</a:t>
            </a:r>
            <a:r>
              <a:rPr lang="en-US" altLang="zh-CN" b="1" smtClean="0"/>
              <a:t>(</a:t>
            </a:r>
            <a:r>
              <a:rPr lang="en-US" altLang="zh-CN" b="1" i="1" smtClean="0"/>
              <a:t>u</a:t>
            </a:r>
            <a:r>
              <a:rPr lang="en-US" altLang="zh-CN" b="1" baseline="-25000" smtClean="0"/>
              <a:t>T+</a:t>
            </a:r>
            <a:r>
              <a:rPr lang="en-US" altLang="zh-CN" b="1" smtClean="0"/>
              <a:t>)</a:t>
            </a:r>
            <a:r>
              <a:rPr lang="zh-CN" altLang="en-US" b="1" smtClean="0"/>
              <a:t>比较；</a:t>
            </a:r>
          </a:p>
          <a:p>
            <a:pPr lvl="1"/>
            <a:r>
              <a:rPr lang="zh-CN" altLang="en-US" b="1" smtClean="0"/>
              <a:t>当输入信号由高变低时，输入信号与下限阀值电压</a:t>
            </a:r>
            <a:r>
              <a:rPr lang="en-US" altLang="zh-CN" b="1" smtClean="0"/>
              <a:t>(</a:t>
            </a:r>
            <a:r>
              <a:rPr lang="en-US" altLang="zh-CN" b="1" i="1" smtClean="0"/>
              <a:t>u</a:t>
            </a:r>
            <a:r>
              <a:rPr lang="en-US" altLang="zh-CN" b="1" baseline="-25000" smtClean="0"/>
              <a:t>T-</a:t>
            </a:r>
            <a:r>
              <a:rPr lang="en-US" altLang="zh-CN" b="1" smtClean="0"/>
              <a:t>)</a:t>
            </a:r>
            <a:r>
              <a:rPr lang="zh-CN" altLang="en-US" b="1" smtClean="0"/>
              <a:t>比较。</a:t>
            </a:r>
          </a:p>
          <a:p>
            <a:pPr lvl="1"/>
            <a:endParaRPr lang="zh-CN" altLang="en-US" b="1" smtClean="0"/>
          </a:p>
        </p:txBody>
      </p:sp>
      <p:grpSp>
        <p:nvGrpSpPr>
          <p:cNvPr id="2" name="Group 3"/>
          <p:cNvGrpSpPr>
            <a:grpSpLocks/>
          </p:cNvGrpSpPr>
          <p:nvPr/>
        </p:nvGrpSpPr>
        <p:grpSpPr bwMode="auto">
          <a:xfrm>
            <a:off x="5580063" y="2206625"/>
            <a:ext cx="3395662" cy="3670300"/>
            <a:chOff x="3420" y="1236"/>
            <a:chExt cx="2340" cy="2497"/>
          </a:xfrm>
        </p:grpSpPr>
        <p:graphicFrame>
          <p:nvGraphicFramePr>
            <p:cNvPr id="133139" name="Object 4"/>
            <p:cNvGraphicFramePr>
              <a:graphicFrameLocks noChangeAspect="1"/>
            </p:cNvGraphicFramePr>
            <p:nvPr/>
          </p:nvGraphicFramePr>
          <p:xfrm>
            <a:off x="3500" y="1848"/>
            <a:ext cx="276" cy="256"/>
          </p:xfrm>
          <a:graphic>
            <a:graphicData uri="http://schemas.openxmlformats.org/presentationml/2006/ole">
              <mc:AlternateContent xmlns:mc="http://schemas.openxmlformats.org/markup-compatibility/2006">
                <mc:Choice xmlns:v="urn:schemas-microsoft-com:vml" Requires="v">
                  <p:oleObj spid="_x0000_s133159" name="公式" r:id="rId3" imgW="129717" imgH="91250" progId="Equation.3">
                    <p:embed/>
                  </p:oleObj>
                </mc:Choice>
                <mc:Fallback>
                  <p:oleObj name="公式" r:id="rId3" imgW="129717" imgH="912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 y="1848"/>
                          <a:ext cx="276"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0" name="Object 5"/>
            <p:cNvGraphicFramePr>
              <a:graphicFrameLocks noChangeAspect="1"/>
            </p:cNvGraphicFramePr>
            <p:nvPr/>
          </p:nvGraphicFramePr>
          <p:xfrm>
            <a:off x="3509" y="2100"/>
            <a:ext cx="264" cy="245"/>
          </p:xfrm>
          <a:graphic>
            <a:graphicData uri="http://schemas.openxmlformats.org/presentationml/2006/ole">
              <mc:AlternateContent xmlns:mc="http://schemas.openxmlformats.org/markup-compatibility/2006">
                <mc:Choice xmlns:v="urn:schemas-microsoft-com:vml" Requires="v">
                  <p:oleObj spid="_x0000_s133160" name="公式" r:id="rId5" imgW="129717" imgH="91250" progId="Equation.3">
                    <p:embed/>
                  </p:oleObj>
                </mc:Choice>
                <mc:Fallback>
                  <p:oleObj name="公式" r:id="rId5" imgW="129717" imgH="9125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 y="2100"/>
                          <a:ext cx="264"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1" name="Line 6"/>
            <p:cNvSpPr>
              <a:spLocks noChangeShapeType="1"/>
            </p:cNvSpPr>
            <p:nvPr/>
          </p:nvSpPr>
          <p:spPr bwMode="auto">
            <a:xfrm>
              <a:off x="3865" y="2469"/>
              <a:ext cx="1675" cy="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2" name="Line 7"/>
            <p:cNvSpPr>
              <a:spLocks noChangeShapeType="1"/>
            </p:cNvSpPr>
            <p:nvPr/>
          </p:nvSpPr>
          <p:spPr bwMode="auto">
            <a:xfrm flipV="1">
              <a:off x="3865" y="1566"/>
              <a:ext cx="0" cy="903"/>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3" name="Line 8"/>
            <p:cNvSpPr>
              <a:spLocks noChangeShapeType="1"/>
            </p:cNvSpPr>
            <p:nvPr/>
          </p:nvSpPr>
          <p:spPr bwMode="auto">
            <a:xfrm>
              <a:off x="3889" y="2025"/>
              <a:ext cx="149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4" name="Line 9"/>
            <p:cNvSpPr>
              <a:spLocks noChangeShapeType="1"/>
            </p:cNvSpPr>
            <p:nvPr/>
          </p:nvSpPr>
          <p:spPr bwMode="auto">
            <a:xfrm>
              <a:off x="3865" y="2263"/>
              <a:ext cx="149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5" name="Text Box 10"/>
            <p:cNvSpPr txBox="1">
              <a:spLocks noChangeArrowheads="1"/>
            </p:cNvSpPr>
            <p:nvPr/>
          </p:nvSpPr>
          <p:spPr bwMode="auto">
            <a:xfrm>
              <a:off x="3657" y="1236"/>
              <a:ext cx="39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 </a:t>
              </a:r>
              <a:r>
                <a:rPr lang="en-US" altLang="zh-CN" i="1"/>
                <a:t>u</a:t>
              </a:r>
              <a:r>
                <a:rPr lang="en-US" altLang="zh-CN" baseline="-25000"/>
                <a:t>I</a:t>
              </a:r>
            </a:p>
          </p:txBody>
        </p:sp>
        <p:sp>
          <p:nvSpPr>
            <p:cNvPr id="133146" name="Text Box 11"/>
            <p:cNvSpPr txBox="1">
              <a:spLocks noChangeArrowheads="1"/>
            </p:cNvSpPr>
            <p:nvPr/>
          </p:nvSpPr>
          <p:spPr bwMode="auto">
            <a:xfrm>
              <a:off x="5540" y="2241"/>
              <a:ext cx="22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lang="en-US" altLang="zh-CN" i="1"/>
                <a:t>t</a:t>
              </a:r>
              <a:endParaRPr lang="en-US" altLang="zh-CN"/>
            </a:p>
          </p:txBody>
        </p:sp>
        <p:sp>
          <p:nvSpPr>
            <p:cNvPr id="133147" name="Rectangle 12"/>
            <p:cNvSpPr>
              <a:spLocks noChangeArrowheads="1"/>
            </p:cNvSpPr>
            <p:nvPr/>
          </p:nvSpPr>
          <p:spPr bwMode="auto">
            <a:xfrm>
              <a:off x="3420" y="2801"/>
              <a:ext cx="64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i="1">
                  <a:solidFill>
                    <a:srgbClr val="FF0066"/>
                  </a:solidFill>
                </a:rPr>
                <a:t>U</a:t>
              </a:r>
              <a:r>
                <a:rPr lang="en-US" altLang="zh-CN" sz="2400" baseline="-25000">
                  <a:solidFill>
                    <a:srgbClr val="FF0066"/>
                  </a:solidFill>
                </a:rPr>
                <a:t>OH</a:t>
              </a:r>
            </a:p>
          </p:txBody>
        </p:sp>
        <p:sp>
          <p:nvSpPr>
            <p:cNvPr id="133148" name="Line 13"/>
            <p:cNvSpPr>
              <a:spLocks noChangeShapeType="1"/>
            </p:cNvSpPr>
            <p:nvPr/>
          </p:nvSpPr>
          <p:spPr bwMode="auto">
            <a:xfrm>
              <a:off x="3865" y="3491"/>
              <a:ext cx="1675" cy="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49" name="Line 14"/>
            <p:cNvSpPr>
              <a:spLocks noChangeShapeType="1"/>
            </p:cNvSpPr>
            <p:nvPr/>
          </p:nvSpPr>
          <p:spPr bwMode="auto">
            <a:xfrm flipV="1">
              <a:off x="3865" y="2696"/>
              <a:ext cx="0" cy="795"/>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0" name="Line 15"/>
            <p:cNvSpPr>
              <a:spLocks noChangeShapeType="1"/>
            </p:cNvSpPr>
            <p:nvPr/>
          </p:nvSpPr>
          <p:spPr bwMode="auto">
            <a:xfrm>
              <a:off x="3865" y="2980"/>
              <a:ext cx="149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1" name="Line 16"/>
            <p:cNvSpPr>
              <a:spLocks noChangeShapeType="1"/>
            </p:cNvSpPr>
            <p:nvPr/>
          </p:nvSpPr>
          <p:spPr bwMode="auto">
            <a:xfrm>
              <a:off x="3909" y="3434"/>
              <a:ext cx="149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2" name="Text Box 17"/>
            <p:cNvSpPr txBox="1">
              <a:spLocks noChangeArrowheads="1"/>
            </p:cNvSpPr>
            <p:nvPr/>
          </p:nvSpPr>
          <p:spPr bwMode="auto">
            <a:xfrm>
              <a:off x="3689" y="2412"/>
              <a:ext cx="57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 </a:t>
              </a:r>
              <a:r>
                <a:rPr lang="en-US" altLang="zh-CN" i="1"/>
                <a:t>u</a:t>
              </a:r>
              <a:r>
                <a:rPr lang="en-US" altLang="zh-CN" baseline="-25000"/>
                <a:t>O</a:t>
              </a:r>
            </a:p>
          </p:txBody>
        </p:sp>
        <p:sp>
          <p:nvSpPr>
            <p:cNvPr id="133153" name="Text Box 18"/>
            <p:cNvSpPr txBox="1">
              <a:spLocks noChangeArrowheads="1"/>
            </p:cNvSpPr>
            <p:nvPr/>
          </p:nvSpPr>
          <p:spPr bwMode="auto">
            <a:xfrm>
              <a:off x="5540" y="3263"/>
              <a:ext cx="22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lang="en-US" altLang="zh-CN" i="1"/>
                <a:t>t</a:t>
              </a:r>
              <a:endParaRPr lang="en-US" altLang="zh-CN"/>
            </a:p>
          </p:txBody>
        </p:sp>
        <p:sp>
          <p:nvSpPr>
            <p:cNvPr id="133154" name="Rectangle 19"/>
            <p:cNvSpPr>
              <a:spLocks noChangeArrowheads="1"/>
            </p:cNvSpPr>
            <p:nvPr/>
          </p:nvSpPr>
          <p:spPr bwMode="auto">
            <a:xfrm>
              <a:off x="3456" y="3224"/>
              <a:ext cx="51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i="1">
                  <a:solidFill>
                    <a:srgbClr val="FF0066"/>
                  </a:solidFill>
                </a:rPr>
                <a:t>U</a:t>
              </a:r>
              <a:r>
                <a:rPr lang="en-US" altLang="zh-CN" sz="2400" baseline="-25000">
                  <a:solidFill>
                    <a:srgbClr val="FF0066"/>
                  </a:solidFill>
                </a:rPr>
                <a:t>OL</a:t>
              </a:r>
            </a:p>
          </p:txBody>
        </p:sp>
        <p:sp>
          <p:nvSpPr>
            <p:cNvPr id="133155" name="Line 20"/>
            <p:cNvSpPr>
              <a:spLocks noChangeShapeType="1"/>
            </p:cNvSpPr>
            <p:nvPr/>
          </p:nvSpPr>
          <p:spPr bwMode="auto">
            <a:xfrm>
              <a:off x="3901" y="1809"/>
              <a:ext cx="149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156" name="Object 21"/>
            <p:cNvGraphicFramePr>
              <a:graphicFrameLocks noChangeAspect="1"/>
            </p:cNvGraphicFramePr>
            <p:nvPr/>
          </p:nvGraphicFramePr>
          <p:xfrm>
            <a:off x="3481" y="1602"/>
            <a:ext cx="289" cy="270"/>
          </p:xfrm>
          <a:graphic>
            <a:graphicData uri="http://schemas.openxmlformats.org/presentationml/2006/ole">
              <mc:AlternateContent xmlns:mc="http://schemas.openxmlformats.org/markup-compatibility/2006">
                <mc:Choice xmlns:v="urn:schemas-microsoft-com:vml" Requires="v">
                  <p:oleObj spid="_x0000_s133161" name="Equation" r:id="rId8" imgW="137373" imgH="98926" progId="Equation.3">
                    <p:embed/>
                  </p:oleObj>
                </mc:Choice>
                <mc:Fallback>
                  <p:oleObj name="Equation" r:id="rId8" imgW="137373" imgH="98926"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1" y="1602"/>
                          <a:ext cx="289" cy="2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7" name="Text Box 22"/>
            <p:cNvSpPr txBox="1">
              <a:spLocks noChangeArrowheads="1"/>
            </p:cNvSpPr>
            <p:nvPr/>
          </p:nvSpPr>
          <p:spPr bwMode="auto">
            <a:xfrm>
              <a:off x="3638" y="3422"/>
              <a:ext cx="27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i="1">
                  <a:ea typeface="楷体_GB2312"/>
                  <a:cs typeface="楷体_GB2312"/>
                </a:rPr>
                <a:t>O</a:t>
              </a:r>
            </a:p>
          </p:txBody>
        </p:sp>
        <p:sp>
          <p:nvSpPr>
            <p:cNvPr id="133158" name="Text Box 23"/>
            <p:cNvSpPr txBox="1">
              <a:spLocks noChangeArrowheads="1"/>
            </p:cNvSpPr>
            <p:nvPr/>
          </p:nvSpPr>
          <p:spPr bwMode="auto">
            <a:xfrm>
              <a:off x="3614" y="2318"/>
              <a:ext cx="27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i="1">
                  <a:ea typeface="楷体_GB2312"/>
                  <a:cs typeface="楷体_GB2312"/>
                </a:rPr>
                <a:t>O</a:t>
              </a:r>
            </a:p>
          </p:txBody>
        </p:sp>
      </p:grpSp>
      <p:sp>
        <p:nvSpPr>
          <p:cNvPr id="279576" name="Line 24"/>
          <p:cNvSpPr>
            <a:spLocks noChangeShapeType="1"/>
          </p:cNvSpPr>
          <p:nvPr/>
        </p:nvSpPr>
        <p:spPr bwMode="auto">
          <a:xfrm flipV="1">
            <a:off x="6246813" y="3025775"/>
            <a:ext cx="1066800" cy="1000125"/>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77" name="Line 25"/>
          <p:cNvSpPr>
            <a:spLocks noChangeShapeType="1"/>
          </p:cNvSpPr>
          <p:nvPr/>
        </p:nvSpPr>
        <p:spPr bwMode="auto">
          <a:xfrm flipH="1" flipV="1">
            <a:off x="7313613" y="3035300"/>
            <a:ext cx="1035050" cy="100965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78" name="Line 26"/>
          <p:cNvSpPr>
            <a:spLocks noChangeShapeType="1"/>
          </p:cNvSpPr>
          <p:nvPr/>
        </p:nvSpPr>
        <p:spPr bwMode="auto">
          <a:xfrm>
            <a:off x="6218238" y="4773613"/>
            <a:ext cx="382587" cy="158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79" name="Line 27"/>
          <p:cNvSpPr>
            <a:spLocks noChangeShapeType="1"/>
          </p:cNvSpPr>
          <p:nvPr/>
        </p:nvSpPr>
        <p:spPr bwMode="auto">
          <a:xfrm flipV="1">
            <a:off x="6599238" y="4775200"/>
            <a:ext cx="33020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0" name="Line 28"/>
          <p:cNvSpPr>
            <a:spLocks noChangeShapeType="1"/>
          </p:cNvSpPr>
          <p:nvPr/>
        </p:nvSpPr>
        <p:spPr bwMode="auto">
          <a:xfrm>
            <a:off x="6923088" y="335915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1" name="Line 29"/>
          <p:cNvSpPr>
            <a:spLocks noChangeShapeType="1"/>
          </p:cNvSpPr>
          <p:nvPr/>
        </p:nvSpPr>
        <p:spPr bwMode="auto">
          <a:xfrm flipH="1">
            <a:off x="6918325" y="4781550"/>
            <a:ext cx="1588" cy="682625"/>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2" name="Line 30"/>
          <p:cNvSpPr>
            <a:spLocks noChangeShapeType="1"/>
          </p:cNvSpPr>
          <p:nvPr/>
        </p:nvSpPr>
        <p:spPr bwMode="auto">
          <a:xfrm flipV="1">
            <a:off x="6904038" y="5422900"/>
            <a:ext cx="842962" cy="2063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3" name="Line 31"/>
          <p:cNvSpPr>
            <a:spLocks noChangeShapeType="1"/>
          </p:cNvSpPr>
          <p:nvPr/>
        </p:nvSpPr>
        <p:spPr bwMode="auto">
          <a:xfrm>
            <a:off x="8002588" y="370205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4" name="Line 32"/>
          <p:cNvSpPr>
            <a:spLocks noChangeShapeType="1"/>
          </p:cNvSpPr>
          <p:nvPr/>
        </p:nvSpPr>
        <p:spPr bwMode="auto">
          <a:xfrm>
            <a:off x="8002588" y="4748213"/>
            <a:ext cx="0" cy="68103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5" name="Line 33"/>
          <p:cNvSpPr>
            <a:spLocks noChangeShapeType="1"/>
          </p:cNvSpPr>
          <p:nvPr/>
        </p:nvSpPr>
        <p:spPr bwMode="auto">
          <a:xfrm>
            <a:off x="7985125" y="4773613"/>
            <a:ext cx="41433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6" name="Line 34"/>
          <p:cNvSpPr>
            <a:spLocks noChangeShapeType="1"/>
          </p:cNvSpPr>
          <p:nvPr/>
        </p:nvSpPr>
        <p:spPr bwMode="auto">
          <a:xfrm rot="5400000">
            <a:off x="6030913" y="4235450"/>
            <a:ext cx="1079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587" name="Line 35"/>
          <p:cNvSpPr>
            <a:spLocks noChangeShapeType="1"/>
          </p:cNvSpPr>
          <p:nvPr/>
        </p:nvSpPr>
        <p:spPr bwMode="auto">
          <a:xfrm flipV="1">
            <a:off x="7170738" y="5422900"/>
            <a:ext cx="842962" cy="2063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79588" name="Picture 36" descr="1-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1557338"/>
            <a:ext cx="23764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89" name="Text Box 37"/>
          <p:cNvSpPr txBox="1">
            <a:spLocks noChangeArrowheads="1"/>
          </p:cNvSpPr>
          <p:nvPr/>
        </p:nvSpPr>
        <p:spPr bwMode="auto">
          <a:xfrm>
            <a:off x="179388" y="5938838"/>
            <a:ext cx="8089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SzPct val="85000"/>
              <a:buFont typeface="Wingdings" panose="05000000000000000000" pitchFamily="2" charset="2"/>
              <a:buChar char=""/>
            </a:pPr>
            <a:r>
              <a:rPr kumimoji="0" lang="zh-CN" altLang="en-US">
                <a:latin typeface="Arial" panose="020B0604020202020204" pitchFamily="34" charset="0"/>
                <a:ea typeface="楷体_GB2312"/>
                <a:cs typeface="楷体_GB2312"/>
              </a:rPr>
              <a:t>主要应用：波形变换、脉冲整形、幅值探测。</a:t>
            </a:r>
          </a:p>
          <a:p>
            <a:pPr eaLnBrk="1" hangingPunct="1">
              <a:lnSpc>
                <a:spcPct val="100000"/>
              </a:lnSpc>
              <a:spcBef>
                <a:spcPct val="0"/>
              </a:spcBef>
              <a:buSzTx/>
              <a:buFontTx/>
              <a:buNone/>
            </a:pPr>
            <a:endParaRPr kumimoji="0" lang="zh-CN" altLang="en-US">
              <a:latin typeface="Arial" panose="020B0604020202020204" pitchFamily="34" charset="0"/>
              <a:ea typeface="楷体_GB2312"/>
              <a:cs typeface="楷体_GB2312"/>
            </a:endParaRPr>
          </a:p>
        </p:txBody>
      </p:sp>
      <p:sp>
        <p:nvSpPr>
          <p:cNvPr id="133138" name="AutoShape 38">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88"/>
                                        </p:tgtEl>
                                        <p:attrNameLst>
                                          <p:attrName>style.visibility</p:attrName>
                                        </p:attrNameLst>
                                      </p:cBhvr>
                                      <p:to>
                                        <p:strVal val="visible"/>
                                      </p:to>
                                    </p:set>
                                    <p:animEffect transition="in" filter="wipe(left)">
                                      <p:cBhvr>
                                        <p:cTn id="7" dur="1000"/>
                                        <p:tgtEl>
                                          <p:spTgt spid="27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76"/>
                                        </p:tgtEl>
                                        <p:attrNameLst>
                                          <p:attrName>style.visibility</p:attrName>
                                        </p:attrNameLst>
                                      </p:cBhvr>
                                      <p:to>
                                        <p:strVal val="visible"/>
                                      </p:to>
                                    </p:set>
                                    <p:animEffect transition="in" filter="wipe(left)">
                                      <p:cBhvr>
                                        <p:cTn id="17" dur="500"/>
                                        <p:tgtEl>
                                          <p:spTgt spid="27957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79577"/>
                                        </p:tgtEl>
                                        <p:attrNameLst>
                                          <p:attrName>style.visibility</p:attrName>
                                        </p:attrNameLst>
                                      </p:cBhvr>
                                      <p:to>
                                        <p:strVal val="visible"/>
                                      </p:to>
                                    </p:set>
                                    <p:animEffect transition="in" filter="wipe(left)">
                                      <p:cBhvr>
                                        <p:cTn id="21" dur="500"/>
                                        <p:tgtEl>
                                          <p:spTgt spid="2795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79578"/>
                                        </p:tgtEl>
                                        <p:attrNameLst>
                                          <p:attrName>style.visibility</p:attrName>
                                        </p:attrNameLst>
                                      </p:cBhvr>
                                      <p:to>
                                        <p:strVal val="visible"/>
                                      </p:to>
                                    </p:set>
                                    <p:animEffect transition="in" filter="wipe(left)">
                                      <p:cBhvr>
                                        <p:cTn id="26" dur="500"/>
                                        <p:tgtEl>
                                          <p:spTgt spid="2795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79586"/>
                                        </p:tgtEl>
                                        <p:attrNameLst>
                                          <p:attrName>style.visibility</p:attrName>
                                        </p:attrNameLst>
                                      </p:cBhvr>
                                      <p:to>
                                        <p:strVal val="visible"/>
                                      </p:to>
                                    </p:set>
                                    <p:animEffect transition="in" filter="wipe(up)">
                                      <p:cBhvr>
                                        <p:cTn id="31" dur="500"/>
                                        <p:tgtEl>
                                          <p:spTgt spid="2795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79579"/>
                                        </p:tgtEl>
                                        <p:attrNameLst>
                                          <p:attrName>style.visibility</p:attrName>
                                        </p:attrNameLst>
                                      </p:cBhvr>
                                      <p:to>
                                        <p:strVal val="visible"/>
                                      </p:to>
                                    </p:set>
                                    <p:animEffect transition="in" filter="wipe(left)">
                                      <p:cBhvr>
                                        <p:cTn id="36" dur="500"/>
                                        <p:tgtEl>
                                          <p:spTgt spid="2795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79580"/>
                                        </p:tgtEl>
                                        <p:attrNameLst>
                                          <p:attrName>style.visibility</p:attrName>
                                        </p:attrNameLst>
                                      </p:cBhvr>
                                      <p:to>
                                        <p:strVal val="visible"/>
                                      </p:to>
                                    </p:set>
                                    <p:animEffect transition="in" filter="wipe(up)">
                                      <p:cBhvr>
                                        <p:cTn id="41" dur="500"/>
                                        <p:tgtEl>
                                          <p:spTgt spid="279580"/>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279581"/>
                                        </p:tgtEl>
                                        <p:attrNameLst>
                                          <p:attrName>style.visibility</p:attrName>
                                        </p:attrNameLst>
                                      </p:cBhvr>
                                      <p:to>
                                        <p:strVal val="visible"/>
                                      </p:to>
                                    </p:set>
                                    <p:animEffect transition="in" filter="wipe(up)">
                                      <p:cBhvr>
                                        <p:cTn id="45" dur="500"/>
                                        <p:tgtEl>
                                          <p:spTgt spid="2795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79582"/>
                                        </p:tgtEl>
                                        <p:attrNameLst>
                                          <p:attrName>style.visibility</p:attrName>
                                        </p:attrNameLst>
                                      </p:cBhvr>
                                      <p:to>
                                        <p:strVal val="visible"/>
                                      </p:to>
                                    </p:set>
                                    <p:animEffect transition="in" filter="wipe(left)">
                                      <p:cBhvr>
                                        <p:cTn id="50" dur="500"/>
                                        <p:tgtEl>
                                          <p:spTgt spid="2795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79587"/>
                                        </p:tgtEl>
                                        <p:attrNameLst>
                                          <p:attrName>style.visibility</p:attrName>
                                        </p:attrNameLst>
                                      </p:cBhvr>
                                      <p:to>
                                        <p:strVal val="visible"/>
                                      </p:to>
                                    </p:set>
                                    <p:animEffect transition="in" filter="wipe(left)">
                                      <p:cBhvr>
                                        <p:cTn id="55" dur="500"/>
                                        <p:tgtEl>
                                          <p:spTgt spid="2795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279583"/>
                                        </p:tgtEl>
                                        <p:attrNameLst>
                                          <p:attrName>style.visibility</p:attrName>
                                        </p:attrNameLst>
                                      </p:cBhvr>
                                      <p:to>
                                        <p:strVal val="visible"/>
                                      </p:to>
                                    </p:set>
                                    <p:animEffect transition="in" filter="wipe(up)">
                                      <p:cBhvr>
                                        <p:cTn id="60" dur="500"/>
                                        <p:tgtEl>
                                          <p:spTgt spid="2795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279584"/>
                                        </p:tgtEl>
                                        <p:attrNameLst>
                                          <p:attrName>style.visibility</p:attrName>
                                        </p:attrNameLst>
                                      </p:cBhvr>
                                      <p:to>
                                        <p:strVal val="visible"/>
                                      </p:to>
                                    </p:set>
                                    <p:animEffect transition="in" filter="wipe(down)">
                                      <p:cBhvr>
                                        <p:cTn id="65" dur="500"/>
                                        <p:tgtEl>
                                          <p:spTgt spid="279584"/>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279585"/>
                                        </p:tgtEl>
                                        <p:attrNameLst>
                                          <p:attrName>style.visibility</p:attrName>
                                        </p:attrNameLst>
                                      </p:cBhvr>
                                      <p:to>
                                        <p:strVal val="visible"/>
                                      </p:to>
                                    </p:set>
                                    <p:animEffect transition="in" filter="wipe(left)">
                                      <p:cBhvr>
                                        <p:cTn id="69" dur="500"/>
                                        <p:tgtEl>
                                          <p:spTgt spid="2795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9589"/>
                                        </p:tgtEl>
                                        <p:attrNameLst>
                                          <p:attrName>style.visibility</p:attrName>
                                        </p:attrNameLst>
                                      </p:cBhvr>
                                      <p:to>
                                        <p:strVal val="visible"/>
                                      </p:to>
                                    </p:set>
                                    <p:animEffect transition="in" filter="wipe(left)">
                                      <p:cBhvr>
                                        <p:cTn id="74" dur="1000"/>
                                        <p:tgtEl>
                                          <p:spTgt spid="2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descr="Large confetti"/>
          <p:cNvSpPr>
            <a:spLocks noGrp="1" noChangeArrowheads="1"/>
          </p:cNvSpPr>
          <p:nvPr>
            <p:ph type="title"/>
          </p:nvPr>
        </p:nvSpPr>
        <p:spPr/>
        <p:txBody>
          <a:bodyPr/>
          <a:lstStyle/>
          <a:p>
            <a:r>
              <a:rPr lang="en-US" altLang="zh-CN" b="0" smtClean="0"/>
              <a:t>1.3.4  </a:t>
            </a:r>
            <a:r>
              <a:rPr lang="zh-CN" altLang="en-US" b="0" smtClean="0"/>
              <a:t>逻辑门电路</a:t>
            </a:r>
          </a:p>
        </p:txBody>
      </p:sp>
      <p:sp>
        <p:nvSpPr>
          <p:cNvPr id="134147" name="Rectangle 3"/>
          <p:cNvSpPr>
            <a:spLocks noGrp="1" noChangeArrowheads="1"/>
          </p:cNvSpPr>
          <p:nvPr>
            <p:ph idx="1"/>
          </p:nvPr>
        </p:nvSpPr>
        <p:spPr>
          <a:xfrm>
            <a:off x="684213" y="1371600"/>
            <a:ext cx="7773987" cy="4724400"/>
          </a:xfrm>
        </p:spPr>
        <p:txBody>
          <a:bodyPr/>
          <a:lstStyle/>
          <a:p>
            <a:pPr>
              <a:buFontTx/>
              <a:buNone/>
            </a:pPr>
            <a:r>
              <a:rPr lang="en-US" altLang="zh-CN" smtClean="0"/>
              <a:t>5</a:t>
            </a:r>
            <a:r>
              <a:rPr lang="zh-CN" altLang="en-US" smtClean="0"/>
              <a:t>．常用的集成门电路芯片</a:t>
            </a:r>
          </a:p>
          <a:p>
            <a:pPr lvl="1"/>
            <a:r>
              <a:rPr lang="en-US" altLang="zh-CN" b="1" smtClean="0"/>
              <a:t>74</a:t>
            </a:r>
            <a:r>
              <a:rPr lang="zh-CN" altLang="en-US" b="1" smtClean="0"/>
              <a:t>系列分为</a:t>
            </a:r>
            <a:r>
              <a:rPr lang="en-US" altLang="zh-CN" b="1" smtClean="0"/>
              <a:t>TTL</a:t>
            </a:r>
            <a:r>
              <a:rPr lang="zh-CN" altLang="en-US" b="1" smtClean="0"/>
              <a:t>及</a:t>
            </a:r>
            <a:r>
              <a:rPr lang="en-US" altLang="zh-CN" b="1" smtClean="0"/>
              <a:t>CMOS</a:t>
            </a:r>
            <a:r>
              <a:rPr lang="zh-CN" altLang="en-US" b="1" smtClean="0"/>
              <a:t>两大类。</a:t>
            </a:r>
          </a:p>
          <a:p>
            <a:pPr lvl="1"/>
            <a:r>
              <a:rPr lang="en-US" altLang="zh-CN" b="1" smtClean="0"/>
              <a:t>TTL</a:t>
            </a:r>
            <a:r>
              <a:rPr lang="zh-CN" altLang="en-US" b="1" smtClean="0"/>
              <a:t>型的工作电平为</a:t>
            </a:r>
            <a:r>
              <a:rPr lang="en-US" altLang="zh-CN" b="1" smtClean="0"/>
              <a:t>5 V</a:t>
            </a:r>
            <a:r>
              <a:rPr lang="zh-CN" altLang="en-US" b="1" smtClean="0"/>
              <a:t>，大致可分为</a:t>
            </a:r>
            <a:r>
              <a:rPr lang="en-US" altLang="zh-CN" b="1" smtClean="0"/>
              <a:t>6</a:t>
            </a:r>
            <a:r>
              <a:rPr lang="zh-CN" altLang="en-US" b="1" smtClean="0"/>
              <a:t>类：</a:t>
            </a:r>
          </a:p>
          <a:p>
            <a:pPr lvl="2"/>
            <a:r>
              <a:rPr lang="en-US" altLang="zh-CN" b="1" smtClean="0"/>
              <a:t>74××(</a:t>
            </a:r>
            <a:r>
              <a:rPr lang="zh-CN" altLang="en-US" b="1" smtClean="0"/>
              <a:t>标准型</a:t>
            </a:r>
            <a:r>
              <a:rPr lang="en-US" altLang="zh-CN" b="1" smtClean="0"/>
              <a:t>)</a:t>
            </a:r>
            <a:r>
              <a:rPr lang="zh-CN" altLang="en-US" b="1" smtClean="0"/>
              <a:t>；</a:t>
            </a:r>
          </a:p>
          <a:p>
            <a:pPr lvl="2"/>
            <a:r>
              <a:rPr lang="en-US" altLang="zh-CN" b="1" smtClean="0"/>
              <a:t>74S××(</a:t>
            </a:r>
            <a:r>
              <a:rPr lang="zh-CN" altLang="en-US" b="1" smtClean="0"/>
              <a:t>肖特基型</a:t>
            </a:r>
            <a:r>
              <a:rPr lang="en-US" altLang="zh-CN" b="1" smtClean="0"/>
              <a:t>)</a:t>
            </a:r>
            <a:r>
              <a:rPr lang="zh-CN" altLang="en-US" b="1" smtClean="0"/>
              <a:t>；</a:t>
            </a:r>
          </a:p>
          <a:p>
            <a:pPr lvl="2"/>
            <a:r>
              <a:rPr lang="en-US" altLang="zh-CN" b="1" smtClean="0"/>
              <a:t>74LS××(</a:t>
            </a:r>
            <a:r>
              <a:rPr lang="zh-CN" altLang="en-US" b="1" smtClean="0"/>
              <a:t>低功耗肖特基型</a:t>
            </a:r>
            <a:r>
              <a:rPr lang="en-US" altLang="zh-CN" b="1" smtClean="0"/>
              <a:t>)</a:t>
            </a:r>
            <a:r>
              <a:rPr lang="zh-CN" altLang="en-US" b="1" smtClean="0"/>
              <a:t>；</a:t>
            </a:r>
          </a:p>
          <a:p>
            <a:pPr lvl="2"/>
            <a:r>
              <a:rPr lang="en-US" altLang="zh-CN" b="1" smtClean="0"/>
              <a:t>74AS××(</a:t>
            </a:r>
            <a:r>
              <a:rPr lang="zh-CN" altLang="en-US" b="1" smtClean="0"/>
              <a:t>改进肖特基型</a:t>
            </a:r>
            <a:r>
              <a:rPr lang="en-US" altLang="zh-CN" b="1" smtClean="0"/>
              <a:t>)</a:t>
            </a:r>
            <a:r>
              <a:rPr lang="zh-CN" altLang="en-US" b="1" smtClean="0"/>
              <a:t>；</a:t>
            </a:r>
          </a:p>
          <a:p>
            <a:pPr lvl="2"/>
            <a:r>
              <a:rPr lang="en-US" altLang="zh-CN" b="1" smtClean="0"/>
              <a:t>74ALS××(</a:t>
            </a:r>
            <a:r>
              <a:rPr lang="zh-CN" altLang="en-US" b="1" smtClean="0"/>
              <a:t>改进低功耗肖特基型</a:t>
            </a:r>
            <a:r>
              <a:rPr lang="en-US" altLang="zh-CN" b="1" smtClean="0"/>
              <a:t>)</a:t>
            </a:r>
            <a:r>
              <a:rPr lang="zh-CN" altLang="en-US" b="1" smtClean="0"/>
              <a:t>；</a:t>
            </a:r>
          </a:p>
          <a:p>
            <a:pPr lvl="2"/>
            <a:r>
              <a:rPr lang="en-US" altLang="zh-CN" b="1" smtClean="0"/>
              <a:t>74F××(</a:t>
            </a:r>
            <a:r>
              <a:rPr lang="zh-CN" altLang="en-US" b="1" smtClean="0"/>
              <a:t>高速肖特基型</a:t>
            </a:r>
            <a:r>
              <a:rPr lang="en-US" altLang="zh-CN" b="1" smtClean="0"/>
              <a:t>)</a:t>
            </a:r>
            <a:r>
              <a:rPr lang="zh-CN" altLang="en-US" b="1" smtClean="0"/>
              <a:t>。</a:t>
            </a:r>
          </a:p>
        </p:txBody>
      </p:sp>
      <p:sp>
        <p:nvSpPr>
          <p:cNvPr id="13414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a:xfrm>
            <a:off x="539750" y="1371600"/>
            <a:ext cx="8064500" cy="4724400"/>
          </a:xfrm>
        </p:spPr>
        <p:txBody>
          <a:bodyPr/>
          <a:lstStyle/>
          <a:p>
            <a:pPr lvl="1"/>
            <a:r>
              <a:rPr lang="zh-CN" altLang="en-US" b="1" smtClean="0"/>
              <a:t>高速</a:t>
            </a:r>
            <a:r>
              <a:rPr lang="en-US" altLang="zh-CN" b="1" smtClean="0"/>
              <a:t>CMOS</a:t>
            </a:r>
            <a:r>
              <a:rPr lang="zh-CN" altLang="en-US" b="1" smtClean="0"/>
              <a:t>型分为</a:t>
            </a:r>
            <a:r>
              <a:rPr lang="en-US" altLang="zh-CN" b="1" smtClean="0"/>
              <a:t>3</a:t>
            </a:r>
            <a:r>
              <a:rPr lang="zh-CN" altLang="en-US" b="1" smtClean="0"/>
              <a:t>类：</a:t>
            </a:r>
          </a:p>
          <a:p>
            <a:pPr lvl="2"/>
            <a:r>
              <a:rPr lang="en-US" altLang="zh-CN" b="1" smtClean="0"/>
              <a:t>74HC××(</a:t>
            </a:r>
            <a:r>
              <a:rPr lang="zh-CN" altLang="en-US" b="1" smtClean="0"/>
              <a:t>带缓冲输出的高速</a:t>
            </a:r>
            <a:r>
              <a:rPr lang="en-US" altLang="zh-CN" b="1" smtClean="0"/>
              <a:t>COMS</a:t>
            </a:r>
            <a:r>
              <a:rPr lang="zh-CN" altLang="en-US" b="1" smtClean="0"/>
              <a:t>电路，使用</a:t>
            </a:r>
            <a:r>
              <a:rPr lang="en-US" altLang="zh-CN" b="1" smtClean="0"/>
              <a:t>COMS</a:t>
            </a:r>
            <a:r>
              <a:rPr lang="zh-CN" altLang="en-US" b="1" smtClean="0"/>
              <a:t>工作电平，为</a:t>
            </a:r>
            <a:r>
              <a:rPr lang="en-US" altLang="zh-CN" b="1" smtClean="0"/>
              <a:t>2V</a:t>
            </a:r>
            <a:r>
              <a:rPr lang="zh-CN" altLang="en-US" b="1" smtClean="0"/>
              <a:t>～</a:t>
            </a:r>
            <a:r>
              <a:rPr lang="en-US" altLang="zh-CN" b="1" smtClean="0"/>
              <a:t>6V)</a:t>
            </a:r>
            <a:r>
              <a:rPr lang="zh-CN" altLang="en-US" b="1" smtClean="0"/>
              <a:t>；</a:t>
            </a:r>
          </a:p>
          <a:p>
            <a:pPr lvl="2"/>
            <a:r>
              <a:rPr lang="en-US" altLang="zh-CN" b="1" smtClean="0"/>
              <a:t>74HCT××(</a:t>
            </a:r>
            <a:r>
              <a:rPr lang="zh-CN" altLang="en-US" b="1" smtClean="0"/>
              <a:t>与</a:t>
            </a:r>
            <a:r>
              <a:rPr lang="en-US" altLang="zh-CN" b="1" smtClean="0"/>
              <a:t>TTL</a:t>
            </a:r>
            <a:r>
              <a:rPr lang="zh-CN" altLang="en-US" b="1" smtClean="0"/>
              <a:t>系列兼容的高速</a:t>
            </a:r>
            <a:r>
              <a:rPr lang="en-US" altLang="zh-CN" b="1" smtClean="0"/>
              <a:t>CMOS</a:t>
            </a:r>
            <a:r>
              <a:rPr lang="zh-CN" altLang="en-US" b="1" smtClean="0"/>
              <a:t>电路，使用</a:t>
            </a:r>
            <a:r>
              <a:rPr lang="en-US" altLang="zh-CN" b="1" smtClean="0"/>
              <a:t>TTL</a:t>
            </a:r>
            <a:r>
              <a:rPr lang="zh-CN" altLang="en-US" b="1" smtClean="0"/>
              <a:t>工作电平</a:t>
            </a:r>
            <a:r>
              <a:rPr lang="en-US" altLang="zh-CN" b="1" smtClean="0"/>
              <a:t>)</a:t>
            </a:r>
            <a:r>
              <a:rPr lang="zh-CN" altLang="en-US" b="1" smtClean="0"/>
              <a:t>；</a:t>
            </a:r>
          </a:p>
          <a:p>
            <a:pPr lvl="2"/>
            <a:r>
              <a:rPr lang="en-US" altLang="zh-CN" b="1" smtClean="0"/>
              <a:t>74HCU××(</a:t>
            </a:r>
            <a:r>
              <a:rPr lang="zh-CN" altLang="en-US" b="1" smtClean="0"/>
              <a:t>无缓冲级的高速</a:t>
            </a:r>
            <a:r>
              <a:rPr lang="en-US" altLang="zh-CN" b="1" smtClean="0"/>
              <a:t>CMOS</a:t>
            </a:r>
            <a:r>
              <a:rPr lang="zh-CN" altLang="en-US" b="1" smtClean="0"/>
              <a:t>电路，使用</a:t>
            </a:r>
            <a:r>
              <a:rPr lang="en-US" altLang="zh-CN" b="1" smtClean="0"/>
              <a:t>CMOS</a:t>
            </a:r>
            <a:r>
              <a:rPr lang="zh-CN" altLang="en-US" b="1" smtClean="0"/>
              <a:t>工作电平</a:t>
            </a:r>
            <a:r>
              <a:rPr lang="en-US" altLang="zh-CN" b="1" smtClean="0"/>
              <a:t>)</a:t>
            </a:r>
            <a:r>
              <a:rPr lang="zh-CN" altLang="en-US" b="1" smtClean="0"/>
              <a:t>。</a:t>
            </a:r>
          </a:p>
          <a:p>
            <a:pPr lvl="1"/>
            <a:r>
              <a:rPr lang="zh-CN" altLang="en-US" b="1" smtClean="0"/>
              <a:t>下面以</a:t>
            </a:r>
            <a:r>
              <a:rPr lang="en-US" altLang="zh-CN" b="1" smtClean="0"/>
              <a:t>74HC</a:t>
            </a:r>
            <a:r>
              <a:rPr lang="zh-CN" altLang="en-US" b="1" smtClean="0"/>
              <a:t>系列为例，介绍常用的</a:t>
            </a:r>
            <a:r>
              <a:rPr lang="en-US" altLang="zh-CN" b="1" smtClean="0"/>
              <a:t>74</a:t>
            </a:r>
            <a:r>
              <a:rPr lang="zh-CN" altLang="en-US" b="1" smtClean="0"/>
              <a:t>系列门电路的逻辑功能。</a:t>
            </a:r>
          </a:p>
          <a:p>
            <a:endParaRPr lang="zh-CN" altLang="en-US" smtClean="0"/>
          </a:p>
        </p:txBody>
      </p:sp>
      <p:sp>
        <p:nvSpPr>
          <p:cNvPr id="135171"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7" name="Picture 3" descr="1-42"/>
          <p:cNvPicPr>
            <a:picLocks noChangeAspect="1" noChangeArrowheads="1"/>
          </p:cNvPicPr>
          <p:nvPr/>
        </p:nvPicPr>
        <p:blipFill>
          <a:blip r:embed="rId2">
            <a:extLst>
              <a:ext uri="{28A0092B-C50C-407E-A947-70E740481C1C}">
                <a14:useLocalDpi xmlns:a14="http://schemas.microsoft.com/office/drawing/2010/main" val="0"/>
              </a:ext>
            </a:extLst>
          </a:blip>
          <a:srcRect r="54129"/>
          <a:stretch>
            <a:fillRect/>
          </a:stretch>
        </p:blipFill>
        <p:spPr bwMode="auto">
          <a:xfrm>
            <a:off x="0" y="1628775"/>
            <a:ext cx="2592388"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Rectangle 4"/>
          <p:cNvSpPr>
            <a:spLocks noGrp="1" noChangeArrowheads="1"/>
          </p:cNvSpPr>
          <p:nvPr>
            <p:ph idx="1"/>
          </p:nvPr>
        </p:nvSpPr>
        <p:spPr>
          <a:xfrm>
            <a:off x="0" y="1196975"/>
            <a:ext cx="6481763" cy="1150938"/>
          </a:xfrm>
        </p:spPr>
        <p:txBody>
          <a:bodyPr/>
          <a:lstStyle/>
          <a:p>
            <a:pPr lvl="1">
              <a:buFont typeface="Wingdings" panose="05000000000000000000" pitchFamily="2" charset="2"/>
              <a:buNone/>
            </a:pPr>
            <a:r>
              <a:rPr lang="en-US" altLang="zh-CN" b="1" smtClean="0"/>
              <a:t>1) </a:t>
            </a:r>
            <a:r>
              <a:rPr lang="en-US" altLang="zh-CN" b="1" smtClean="0">
                <a:latin typeface="MS Mincho"/>
                <a:ea typeface="MS Mincho"/>
                <a:cs typeface="MS Mincho"/>
              </a:rPr>
              <a:t> </a:t>
            </a:r>
            <a:r>
              <a:rPr lang="en-US" altLang="zh-CN" b="1" smtClean="0"/>
              <a:t>74HC00—2</a:t>
            </a:r>
            <a:r>
              <a:rPr lang="zh-CN" altLang="en-US" b="1" smtClean="0"/>
              <a:t>输入与非门</a:t>
            </a:r>
          </a:p>
        </p:txBody>
      </p:sp>
      <p:sp>
        <p:nvSpPr>
          <p:cNvPr id="282629" name="Rectangle 5"/>
          <p:cNvSpPr>
            <a:spLocks noChangeArrowheads="1"/>
          </p:cNvSpPr>
          <p:nvPr/>
        </p:nvSpPr>
        <p:spPr bwMode="auto">
          <a:xfrm>
            <a:off x="6130925" y="260350"/>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zh-CN" altLang="en-US" sz="2400" b="0">
                <a:latin typeface="Calibri"/>
                <a:ea typeface="黑体" panose="02010609060101010101" pitchFamily="49" charset="-122"/>
                <a:cs typeface="Times New Roman" panose="02020603050405020304" pitchFamily="18" charset="0"/>
              </a:rPr>
              <a:t>功能表</a:t>
            </a:r>
            <a:endParaRPr kumimoji="0" lang="zh-CN" altLang="en-US" sz="2400" b="0">
              <a:latin typeface="Arial" panose="020B0604020202020204" pitchFamily="34" charset="0"/>
              <a:ea typeface="黑体" panose="02010609060101010101" pitchFamily="49" charset="-122"/>
              <a:cs typeface="Times New Roman" panose="02020603050405020304" pitchFamily="18" charset="0"/>
            </a:endParaRPr>
          </a:p>
        </p:txBody>
      </p:sp>
      <p:graphicFrame>
        <p:nvGraphicFramePr>
          <p:cNvPr id="282630" name="Group 6"/>
          <p:cNvGraphicFramePr>
            <a:graphicFrameLocks noGrp="1"/>
          </p:cNvGraphicFramePr>
          <p:nvPr/>
        </p:nvGraphicFramePr>
        <p:xfrm>
          <a:off x="5148263" y="765175"/>
          <a:ext cx="3487737" cy="2151063"/>
        </p:xfrm>
        <a:graphic>
          <a:graphicData uri="http://schemas.openxmlformats.org/drawingml/2006/table">
            <a:tbl>
              <a:tblPr/>
              <a:tblGrid>
                <a:gridCol w="1152525">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169987">
                  <a:extLst>
                    <a:ext uri="{9D8B030D-6E8A-4147-A177-3AD203B41FA5}">
                      <a16:colId xmlns:a16="http://schemas.microsoft.com/office/drawing/2014/main" val="20002"/>
                    </a:ext>
                  </a:extLst>
                </a:gridCol>
              </a:tblGrid>
              <a:tr h="411541">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1541">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1541">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04900">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1541">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82656" name="Rectangle 32"/>
          <p:cNvSpPr>
            <a:spLocks noChangeArrowheads="1"/>
          </p:cNvSpPr>
          <p:nvPr/>
        </p:nvSpPr>
        <p:spPr bwMode="auto">
          <a:xfrm>
            <a:off x="5003800" y="3141663"/>
            <a:ext cx="357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b="0">
                <a:cs typeface="Times New Roman" panose="02020603050405020304" pitchFamily="18" charset="0"/>
              </a:rPr>
              <a:t>注：</a:t>
            </a:r>
            <a:r>
              <a:rPr kumimoji="0" lang="en-US" altLang="zh-CN" sz="2400" b="0">
                <a:cs typeface="Times New Roman" panose="02020603050405020304" pitchFamily="18" charset="0"/>
              </a:rPr>
              <a:t>H : </a:t>
            </a:r>
            <a:r>
              <a:rPr kumimoji="0" lang="zh-CN" altLang="en-US" sz="2400" b="0">
                <a:cs typeface="Times New Roman" panose="02020603050405020304" pitchFamily="18" charset="0"/>
              </a:rPr>
              <a:t>高电平 </a:t>
            </a:r>
            <a:r>
              <a:rPr kumimoji="0" lang="en-US" altLang="zh-CN" sz="2400" b="0">
                <a:cs typeface="Times New Roman" panose="02020603050405020304" pitchFamily="18" charset="0"/>
              </a:rPr>
              <a:t>L : </a:t>
            </a:r>
            <a:r>
              <a:rPr kumimoji="0" lang="zh-CN" altLang="en-US" sz="2400" b="0">
                <a:cs typeface="Times New Roman" panose="02020603050405020304" pitchFamily="18" charset="0"/>
              </a:rPr>
              <a:t>低电平</a:t>
            </a:r>
            <a:endParaRPr kumimoji="0" lang="zh-CN" altLang="en-US" sz="2400" b="0">
              <a:latin typeface="Arial" panose="020B0604020202020204" pitchFamily="34" charset="0"/>
            </a:endParaRPr>
          </a:p>
        </p:txBody>
      </p:sp>
      <p:pic>
        <p:nvPicPr>
          <p:cNvPr id="282657" name="Picture 33" descr="1-42"/>
          <p:cNvPicPr>
            <a:picLocks noChangeAspect="1" noChangeArrowheads="1"/>
          </p:cNvPicPr>
          <p:nvPr/>
        </p:nvPicPr>
        <p:blipFill>
          <a:blip r:embed="rId2">
            <a:extLst>
              <a:ext uri="{28A0092B-C50C-407E-A947-70E740481C1C}">
                <a14:useLocalDpi xmlns:a14="http://schemas.microsoft.com/office/drawing/2010/main" val="0"/>
              </a:ext>
            </a:extLst>
          </a:blip>
          <a:srcRect l="54803"/>
          <a:stretch>
            <a:fillRect/>
          </a:stretch>
        </p:blipFill>
        <p:spPr bwMode="auto">
          <a:xfrm>
            <a:off x="2555875" y="1916113"/>
            <a:ext cx="2554288"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58" name="Rectangle 34"/>
          <p:cNvSpPr>
            <a:spLocks noChangeArrowheads="1"/>
          </p:cNvSpPr>
          <p:nvPr/>
        </p:nvSpPr>
        <p:spPr bwMode="auto">
          <a:xfrm>
            <a:off x="6300788" y="3644900"/>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zh-CN" altLang="en-US" sz="2400" b="0">
                <a:latin typeface="Calibri"/>
                <a:ea typeface="黑体" panose="02010609060101010101" pitchFamily="49" charset="-122"/>
                <a:cs typeface="Times New Roman" panose="02020603050405020304" pitchFamily="18" charset="0"/>
              </a:rPr>
              <a:t>真值表</a:t>
            </a:r>
            <a:endParaRPr kumimoji="0" lang="zh-CN" altLang="en-US" sz="2400" b="0">
              <a:latin typeface="Arial" panose="020B0604020202020204" pitchFamily="34" charset="0"/>
              <a:ea typeface="黑体" panose="02010609060101010101" pitchFamily="49" charset="-122"/>
              <a:cs typeface="Times New Roman" panose="02020603050405020304" pitchFamily="18" charset="0"/>
            </a:endParaRPr>
          </a:p>
        </p:txBody>
      </p:sp>
      <p:graphicFrame>
        <p:nvGraphicFramePr>
          <p:cNvPr id="282659" name="Group 35"/>
          <p:cNvGraphicFramePr>
            <a:graphicFrameLocks noGrp="1"/>
          </p:cNvGraphicFramePr>
          <p:nvPr/>
        </p:nvGraphicFramePr>
        <p:xfrm>
          <a:off x="5219700" y="4149725"/>
          <a:ext cx="3487738" cy="2058988"/>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69988">
                  <a:extLst>
                    <a:ext uri="{9D8B030D-6E8A-4147-A177-3AD203B41FA5}">
                      <a16:colId xmlns:a16="http://schemas.microsoft.com/office/drawing/2014/main" val="20002"/>
                    </a:ext>
                  </a:extLst>
                </a:gridCol>
              </a:tblGrid>
              <a:tr h="411798">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p>
                  </a:txBody>
                  <a:tcPr marT="45838" marB="458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p>
                  </a:txBody>
                  <a:tcPr marT="45838" marB="458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p>
                  </a:txBody>
                  <a:tcPr marT="45838" marB="458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798">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838" marB="458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838" marB="458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798">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838" marB="458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798">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838" marB="458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798">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838" marB="458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45838" marB="458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6252" name="AutoShape 61">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wipe(left)">
                                      <p:cBhvr>
                                        <p:cTn id="7" dur="1000"/>
                                        <p:tgtEl>
                                          <p:spTgt spid="28262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82657"/>
                                        </p:tgtEl>
                                        <p:attrNameLst>
                                          <p:attrName>style.visibility</p:attrName>
                                        </p:attrNameLst>
                                      </p:cBhvr>
                                      <p:to>
                                        <p:strVal val="visible"/>
                                      </p:to>
                                    </p:set>
                                    <p:animEffect transition="in" filter="wipe(left)">
                                      <p:cBhvr>
                                        <p:cTn id="11" dur="1000"/>
                                        <p:tgtEl>
                                          <p:spTgt spid="2826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2629"/>
                                        </p:tgtEl>
                                        <p:attrNameLst>
                                          <p:attrName>style.visibility</p:attrName>
                                        </p:attrNameLst>
                                      </p:cBhvr>
                                      <p:to>
                                        <p:strVal val="visible"/>
                                      </p:to>
                                    </p:set>
                                    <p:animEffect transition="in" filter="wipe(left)">
                                      <p:cBhvr>
                                        <p:cTn id="16" dur="1000"/>
                                        <p:tgtEl>
                                          <p:spTgt spid="28262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2630"/>
                                        </p:tgtEl>
                                        <p:attrNameLst>
                                          <p:attrName>style.visibility</p:attrName>
                                        </p:attrNameLst>
                                      </p:cBhvr>
                                      <p:to>
                                        <p:strVal val="visible"/>
                                      </p:to>
                                    </p:set>
                                    <p:animEffect transition="in" filter="wipe(left)">
                                      <p:cBhvr>
                                        <p:cTn id="20" dur="1000"/>
                                        <p:tgtEl>
                                          <p:spTgt spid="282630"/>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82656"/>
                                        </p:tgtEl>
                                        <p:attrNameLst>
                                          <p:attrName>style.visibility</p:attrName>
                                        </p:attrNameLst>
                                      </p:cBhvr>
                                      <p:to>
                                        <p:strVal val="visible"/>
                                      </p:to>
                                    </p:set>
                                    <p:animEffect transition="in" filter="wipe(left)">
                                      <p:cBhvr>
                                        <p:cTn id="24" dur="1000"/>
                                        <p:tgtEl>
                                          <p:spTgt spid="2826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2658"/>
                                        </p:tgtEl>
                                        <p:attrNameLst>
                                          <p:attrName>style.visibility</p:attrName>
                                        </p:attrNameLst>
                                      </p:cBhvr>
                                      <p:to>
                                        <p:strVal val="visible"/>
                                      </p:to>
                                    </p:set>
                                    <p:animEffect transition="in" filter="wipe(left)">
                                      <p:cBhvr>
                                        <p:cTn id="29" dur="1000"/>
                                        <p:tgtEl>
                                          <p:spTgt spid="282658"/>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82659"/>
                                        </p:tgtEl>
                                        <p:attrNameLst>
                                          <p:attrName>style.visibility</p:attrName>
                                        </p:attrNameLst>
                                      </p:cBhvr>
                                      <p:to>
                                        <p:strVal val="visible"/>
                                      </p:to>
                                    </p:set>
                                    <p:animEffect transition="in" filter="wipe(left)">
                                      <p:cBhvr>
                                        <p:cTn id="33" dur="1000"/>
                                        <p:tgtEl>
                                          <p:spTgt spid="28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p:bldP spid="282656" grpId="0"/>
      <p:bldP spid="2826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9" name="Picture 5"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2492375"/>
            <a:ext cx="5106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6" name="Rectangle 3"/>
          <p:cNvSpPr>
            <a:spLocks noGrp="1" noChangeArrowheads="1"/>
          </p:cNvSpPr>
          <p:nvPr>
            <p:ph type="body" idx="4294967295"/>
          </p:nvPr>
        </p:nvSpPr>
        <p:spPr>
          <a:xfrm>
            <a:off x="0" y="1412875"/>
            <a:ext cx="3600450" cy="5111750"/>
          </a:xfrm>
        </p:spPr>
        <p:txBody>
          <a:bodyPr/>
          <a:lstStyle/>
          <a:p>
            <a:pPr eaLnBrk="1" hangingPunct="1">
              <a:lnSpc>
                <a:spcPct val="95000"/>
              </a:lnSpc>
              <a:buFontTx/>
              <a:buNone/>
            </a:pPr>
            <a:r>
              <a:rPr lang="zh-CN" altLang="en-US" sz="2400" smtClean="0"/>
              <a:t>    数字信号在传输时需要选择其他的编码方式，常用的有以下四种 ： </a:t>
            </a:r>
          </a:p>
          <a:p>
            <a:pPr eaLnBrk="1" hangingPunct="1">
              <a:lnSpc>
                <a:spcPct val="95000"/>
              </a:lnSpc>
              <a:buFontTx/>
              <a:buNone/>
            </a:pPr>
            <a:r>
              <a:rPr lang="en-US" altLang="zh-CN" sz="2400" smtClean="0"/>
              <a:t>1</a:t>
            </a:r>
            <a:r>
              <a:rPr lang="zh-CN" altLang="en-US" sz="2400" smtClean="0"/>
              <a:t>． </a:t>
            </a:r>
            <a:r>
              <a:rPr lang="en-US" altLang="zh-CN" sz="2400" smtClean="0"/>
              <a:t>NRZ</a:t>
            </a:r>
            <a:r>
              <a:rPr lang="zh-CN" altLang="en-US" sz="2400" smtClean="0"/>
              <a:t>不归零编码</a:t>
            </a:r>
          </a:p>
          <a:p>
            <a:pPr eaLnBrk="1" hangingPunct="1">
              <a:lnSpc>
                <a:spcPct val="95000"/>
              </a:lnSpc>
            </a:pPr>
            <a:r>
              <a:rPr lang="zh-CN" altLang="en-US" sz="2400" smtClean="0"/>
              <a:t>正电平表示“</a:t>
            </a:r>
            <a:r>
              <a:rPr lang="en-US" altLang="zh-CN" sz="2400" smtClean="0"/>
              <a:t>1”    </a:t>
            </a:r>
            <a:r>
              <a:rPr lang="zh-CN" altLang="en-US" sz="2400" smtClean="0"/>
              <a:t>       负电平表示“</a:t>
            </a:r>
            <a:r>
              <a:rPr lang="en-US" altLang="zh-CN" sz="2400" smtClean="0"/>
              <a:t>0”</a:t>
            </a:r>
            <a:endParaRPr lang="zh-CN" altLang="en-US" sz="2400" smtClean="0"/>
          </a:p>
          <a:p>
            <a:pPr eaLnBrk="1" hangingPunct="1">
              <a:lnSpc>
                <a:spcPct val="95000"/>
              </a:lnSpc>
            </a:pPr>
            <a:r>
              <a:rPr lang="zh-CN" altLang="en-US" sz="2400" smtClean="0"/>
              <a:t>无中性状态、其他状态 </a:t>
            </a:r>
          </a:p>
          <a:p>
            <a:pPr eaLnBrk="1" hangingPunct="1">
              <a:lnSpc>
                <a:spcPct val="95000"/>
              </a:lnSpc>
            </a:pPr>
            <a:r>
              <a:rPr lang="zh-CN" altLang="en-US" sz="2400" smtClean="0"/>
              <a:t>发送能量大，直流分量小，抗干扰能力比较强</a:t>
            </a:r>
          </a:p>
          <a:p>
            <a:pPr eaLnBrk="1" hangingPunct="1">
              <a:lnSpc>
                <a:spcPct val="95000"/>
              </a:lnSpc>
            </a:pPr>
            <a:r>
              <a:rPr lang="zh-CN" altLang="en-US" sz="2400" smtClean="0"/>
              <a:t>需要另外传输同步信号</a:t>
            </a:r>
            <a:r>
              <a:rPr lang="zh-CN" altLang="en-US" smtClean="0"/>
              <a:t> </a:t>
            </a:r>
          </a:p>
        </p:txBody>
      </p:sp>
      <p:sp>
        <p:nvSpPr>
          <p:cNvPr id="26628" name="Rectangle 2" descr="Large confetti"/>
          <p:cNvSpPr>
            <a:spLocks noChangeArrowheads="1"/>
          </p:cNvSpPr>
          <p:nvPr/>
        </p:nvSpPr>
        <p:spPr bwMode="auto">
          <a:xfrm>
            <a:off x="685800" y="360363"/>
            <a:ext cx="81724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pic>
        <p:nvPicPr>
          <p:cNvPr id="134148" name="Picture 4" descr="1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4508500"/>
            <a:ext cx="510381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0" name="Picture 6" descr="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2492375"/>
            <a:ext cx="5113337"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1" name="Picture 7"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3872"/>
          <a:stretch>
            <a:fillRect/>
          </a:stretch>
        </p:blipFill>
        <p:spPr bwMode="auto">
          <a:xfrm>
            <a:off x="3779838" y="2492375"/>
            <a:ext cx="38877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2" name="Picture 8"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9500"/>
          <a:stretch>
            <a:fillRect/>
          </a:stretch>
        </p:blipFill>
        <p:spPr bwMode="auto">
          <a:xfrm>
            <a:off x="3779838" y="2492375"/>
            <a:ext cx="36004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3" name="Picture 9"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36555"/>
          <a:stretch>
            <a:fillRect/>
          </a:stretch>
        </p:blipFill>
        <p:spPr bwMode="auto">
          <a:xfrm>
            <a:off x="3779838" y="2492375"/>
            <a:ext cx="32400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4" name="Picture 10"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3613"/>
          <a:stretch>
            <a:fillRect/>
          </a:stretch>
        </p:blipFill>
        <p:spPr bwMode="auto">
          <a:xfrm>
            <a:off x="3779838" y="2492375"/>
            <a:ext cx="2879725"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5" name="Picture 11"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9239"/>
          <a:stretch>
            <a:fillRect/>
          </a:stretch>
        </p:blipFill>
        <p:spPr bwMode="auto">
          <a:xfrm>
            <a:off x="3779838" y="2492375"/>
            <a:ext cx="25923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6" name="Picture 12"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6294"/>
          <a:stretch>
            <a:fillRect/>
          </a:stretch>
        </p:blipFill>
        <p:spPr bwMode="auto">
          <a:xfrm>
            <a:off x="3779838" y="2492375"/>
            <a:ext cx="2232025"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7" name="Picture 13"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1922"/>
          <a:stretch>
            <a:fillRect/>
          </a:stretch>
        </p:blipFill>
        <p:spPr bwMode="auto">
          <a:xfrm>
            <a:off x="3779838" y="2492375"/>
            <a:ext cx="19446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9" name="Picture 15"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8977"/>
          <a:stretch>
            <a:fillRect/>
          </a:stretch>
        </p:blipFill>
        <p:spPr bwMode="auto">
          <a:xfrm>
            <a:off x="3779838" y="2492375"/>
            <a:ext cx="1584325"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0" name="Picture 16"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6033"/>
          <a:stretch>
            <a:fillRect/>
          </a:stretch>
        </p:blipFill>
        <p:spPr bwMode="auto">
          <a:xfrm>
            <a:off x="3779838" y="2492375"/>
            <a:ext cx="1223962"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1" name="Picture 17"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81691"/>
          <a:stretch>
            <a:fillRect/>
          </a:stretch>
        </p:blipFill>
        <p:spPr bwMode="auto">
          <a:xfrm>
            <a:off x="3779838" y="2492375"/>
            <a:ext cx="93503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AutoShape 18">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46">
                                            <p:txEl>
                                              <p:pRg st="0" end="0"/>
                                            </p:txEl>
                                          </p:spTgt>
                                        </p:tgtEl>
                                        <p:attrNameLst>
                                          <p:attrName>style.visibility</p:attrName>
                                        </p:attrNameLst>
                                      </p:cBhvr>
                                      <p:to>
                                        <p:strVal val="visible"/>
                                      </p:to>
                                    </p:set>
                                    <p:animEffect transition="in" filter="wipe(left)">
                                      <p:cBhvr>
                                        <p:cTn id="7" dur="500"/>
                                        <p:tgtEl>
                                          <p:spTgt spid="134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6">
                                            <p:txEl>
                                              <p:pRg st="1" end="1"/>
                                            </p:txEl>
                                          </p:spTgt>
                                        </p:tgtEl>
                                        <p:attrNameLst>
                                          <p:attrName>style.visibility</p:attrName>
                                        </p:attrNameLst>
                                      </p:cBhvr>
                                      <p:to>
                                        <p:strVal val="visible"/>
                                      </p:to>
                                    </p:set>
                                    <p:animEffect transition="in" filter="wipe(left)">
                                      <p:cBhvr>
                                        <p:cTn id="12" dur="500"/>
                                        <p:tgtEl>
                                          <p:spTgt spid="134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146">
                                            <p:txEl>
                                              <p:pRg st="2" end="2"/>
                                            </p:txEl>
                                          </p:spTgt>
                                        </p:tgtEl>
                                        <p:attrNameLst>
                                          <p:attrName>style.visibility</p:attrName>
                                        </p:attrNameLst>
                                      </p:cBhvr>
                                      <p:to>
                                        <p:strVal val="visible"/>
                                      </p:to>
                                    </p:set>
                                    <p:animEffect transition="in" filter="wipe(left)">
                                      <p:cBhvr>
                                        <p:cTn id="17" dur="500"/>
                                        <p:tgtEl>
                                          <p:spTgt spid="134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4146">
                                            <p:txEl>
                                              <p:pRg st="3" end="3"/>
                                            </p:txEl>
                                          </p:spTgt>
                                        </p:tgtEl>
                                        <p:attrNameLst>
                                          <p:attrName>style.visibility</p:attrName>
                                        </p:attrNameLst>
                                      </p:cBhvr>
                                      <p:to>
                                        <p:strVal val="visible"/>
                                      </p:to>
                                    </p:set>
                                    <p:animEffect transition="in" filter="wipe(left)">
                                      <p:cBhvr>
                                        <p:cTn id="22" dur="500"/>
                                        <p:tgtEl>
                                          <p:spTgt spid="134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4146">
                                            <p:txEl>
                                              <p:pRg st="4" end="4"/>
                                            </p:txEl>
                                          </p:spTgt>
                                        </p:tgtEl>
                                        <p:attrNameLst>
                                          <p:attrName>style.visibility</p:attrName>
                                        </p:attrNameLst>
                                      </p:cBhvr>
                                      <p:to>
                                        <p:strVal val="visible"/>
                                      </p:to>
                                    </p:set>
                                    <p:animEffect transition="in" filter="wipe(left)">
                                      <p:cBhvr>
                                        <p:cTn id="27" dur="500"/>
                                        <p:tgtEl>
                                          <p:spTgt spid="134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4146">
                                            <p:txEl>
                                              <p:pRg st="5" end="5"/>
                                            </p:txEl>
                                          </p:spTgt>
                                        </p:tgtEl>
                                        <p:attrNameLst>
                                          <p:attrName>style.visibility</p:attrName>
                                        </p:attrNameLst>
                                      </p:cBhvr>
                                      <p:to>
                                        <p:strVal val="visible"/>
                                      </p:to>
                                    </p:set>
                                    <p:animEffect transition="in" filter="wipe(left)">
                                      <p:cBhvr>
                                        <p:cTn id="32" dur="500"/>
                                        <p:tgtEl>
                                          <p:spTgt spid="134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48"/>
                                        </p:tgtEl>
                                        <p:attrNameLst>
                                          <p:attrName>style.visibility</p:attrName>
                                        </p:attrNameLst>
                                      </p:cBhvr>
                                      <p:to>
                                        <p:strVal val="visible"/>
                                      </p:to>
                                    </p:set>
                                    <p:animEffect transition="in" filter="wipe(left)">
                                      <p:cBhvr>
                                        <p:cTn id="37" dur="500"/>
                                        <p:tgtEl>
                                          <p:spTgt spid="1341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4150"/>
                                        </p:tgtEl>
                                        <p:attrNameLst>
                                          <p:attrName>style.visibility</p:attrName>
                                        </p:attrNameLst>
                                      </p:cBhvr>
                                      <p:to>
                                        <p:strVal val="visible"/>
                                      </p:to>
                                    </p:set>
                                    <p:animEffect transition="in" filter="wipe(left)">
                                      <p:cBhvr>
                                        <p:cTn id="42" dur="1000"/>
                                        <p:tgtEl>
                                          <p:spTgt spid="1341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4161"/>
                                        </p:tgtEl>
                                        <p:attrNameLst>
                                          <p:attrName>style.visibility</p:attrName>
                                        </p:attrNameLst>
                                      </p:cBhvr>
                                      <p:to>
                                        <p:strVal val="visible"/>
                                      </p:to>
                                    </p:set>
                                    <p:animEffect transition="in" filter="wipe(left)">
                                      <p:cBhvr>
                                        <p:cTn id="47" dur="5000"/>
                                        <p:tgtEl>
                                          <p:spTgt spid="1341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4160"/>
                                        </p:tgtEl>
                                        <p:attrNameLst>
                                          <p:attrName>style.visibility</p:attrName>
                                        </p:attrNameLst>
                                      </p:cBhvr>
                                      <p:to>
                                        <p:strVal val="visible"/>
                                      </p:to>
                                    </p:set>
                                    <p:animEffect transition="in" filter="wipe(left)">
                                      <p:cBhvr>
                                        <p:cTn id="52" dur="5000"/>
                                        <p:tgtEl>
                                          <p:spTgt spid="1341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4159"/>
                                        </p:tgtEl>
                                        <p:attrNameLst>
                                          <p:attrName>style.visibility</p:attrName>
                                        </p:attrNameLst>
                                      </p:cBhvr>
                                      <p:to>
                                        <p:strVal val="visible"/>
                                      </p:to>
                                    </p:set>
                                    <p:animEffect transition="in" filter="wipe(left)">
                                      <p:cBhvr>
                                        <p:cTn id="57" dur="5000"/>
                                        <p:tgtEl>
                                          <p:spTgt spid="1341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4157"/>
                                        </p:tgtEl>
                                        <p:attrNameLst>
                                          <p:attrName>style.visibility</p:attrName>
                                        </p:attrNameLst>
                                      </p:cBhvr>
                                      <p:to>
                                        <p:strVal val="visible"/>
                                      </p:to>
                                    </p:set>
                                    <p:animEffect transition="in" filter="wipe(left)">
                                      <p:cBhvr>
                                        <p:cTn id="62" dur="5000"/>
                                        <p:tgtEl>
                                          <p:spTgt spid="1341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34156"/>
                                        </p:tgtEl>
                                        <p:attrNameLst>
                                          <p:attrName>style.visibility</p:attrName>
                                        </p:attrNameLst>
                                      </p:cBhvr>
                                      <p:to>
                                        <p:strVal val="visible"/>
                                      </p:to>
                                    </p:set>
                                    <p:animEffect transition="in" filter="wipe(left)">
                                      <p:cBhvr>
                                        <p:cTn id="67" dur="5000"/>
                                        <p:tgtEl>
                                          <p:spTgt spid="1341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4155"/>
                                        </p:tgtEl>
                                        <p:attrNameLst>
                                          <p:attrName>style.visibility</p:attrName>
                                        </p:attrNameLst>
                                      </p:cBhvr>
                                      <p:to>
                                        <p:strVal val="visible"/>
                                      </p:to>
                                    </p:set>
                                    <p:animEffect transition="in" filter="wipe(left)">
                                      <p:cBhvr>
                                        <p:cTn id="72" dur="5000"/>
                                        <p:tgtEl>
                                          <p:spTgt spid="1341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34154"/>
                                        </p:tgtEl>
                                        <p:attrNameLst>
                                          <p:attrName>style.visibility</p:attrName>
                                        </p:attrNameLst>
                                      </p:cBhvr>
                                      <p:to>
                                        <p:strVal val="visible"/>
                                      </p:to>
                                    </p:set>
                                    <p:animEffect transition="in" filter="wipe(left)">
                                      <p:cBhvr>
                                        <p:cTn id="77" dur="5000"/>
                                        <p:tgtEl>
                                          <p:spTgt spid="13415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34153"/>
                                        </p:tgtEl>
                                        <p:attrNameLst>
                                          <p:attrName>style.visibility</p:attrName>
                                        </p:attrNameLst>
                                      </p:cBhvr>
                                      <p:to>
                                        <p:strVal val="visible"/>
                                      </p:to>
                                    </p:set>
                                    <p:animEffect transition="in" filter="wipe(left)">
                                      <p:cBhvr>
                                        <p:cTn id="82" dur="5000"/>
                                        <p:tgtEl>
                                          <p:spTgt spid="13415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34152"/>
                                        </p:tgtEl>
                                        <p:attrNameLst>
                                          <p:attrName>style.visibility</p:attrName>
                                        </p:attrNameLst>
                                      </p:cBhvr>
                                      <p:to>
                                        <p:strVal val="visible"/>
                                      </p:to>
                                    </p:set>
                                    <p:animEffect transition="in" filter="wipe(left)">
                                      <p:cBhvr>
                                        <p:cTn id="87" dur="5000"/>
                                        <p:tgtEl>
                                          <p:spTgt spid="13415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34151"/>
                                        </p:tgtEl>
                                        <p:attrNameLst>
                                          <p:attrName>style.visibility</p:attrName>
                                        </p:attrNameLst>
                                      </p:cBhvr>
                                      <p:to>
                                        <p:strVal val="visible"/>
                                      </p:to>
                                    </p:set>
                                    <p:animEffect transition="in" filter="wipe(left)">
                                      <p:cBhvr>
                                        <p:cTn id="92" dur="5000"/>
                                        <p:tgtEl>
                                          <p:spTgt spid="13415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34149"/>
                                        </p:tgtEl>
                                        <p:attrNameLst>
                                          <p:attrName>style.visibility</p:attrName>
                                        </p:attrNameLst>
                                      </p:cBhvr>
                                      <p:to>
                                        <p:strVal val="visible"/>
                                      </p:to>
                                    </p:set>
                                    <p:animEffect transition="in" filter="wipe(left)">
                                      <p:cBhvr>
                                        <p:cTn id="97" dur="50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838200" y="1371600"/>
            <a:ext cx="7620000" cy="1052513"/>
          </a:xfrm>
        </p:spPr>
        <p:txBody>
          <a:bodyPr/>
          <a:lstStyle/>
          <a:p>
            <a:pPr lvl="1">
              <a:buFont typeface="Wingdings" panose="05000000000000000000" pitchFamily="2" charset="2"/>
              <a:buNone/>
            </a:pPr>
            <a:r>
              <a:rPr lang="en-US" altLang="zh-CN" b="1" smtClean="0"/>
              <a:t>2) </a:t>
            </a:r>
            <a:r>
              <a:rPr lang="en-US" altLang="zh-CN" b="1" smtClean="0">
                <a:latin typeface="MS Mincho"/>
                <a:ea typeface="MS Mincho"/>
                <a:cs typeface="MS Mincho"/>
              </a:rPr>
              <a:t> </a:t>
            </a:r>
            <a:r>
              <a:rPr lang="en-US" altLang="zh-CN" b="1" smtClean="0"/>
              <a:t>74HC02—2</a:t>
            </a:r>
            <a:r>
              <a:rPr lang="zh-CN" altLang="en-US" b="1" smtClean="0"/>
              <a:t>输入或非门</a:t>
            </a:r>
          </a:p>
        </p:txBody>
      </p:sp>
      <p:pic>
        <p:nvPicPr>
          <p:cNvPr id="283652" name="Picture 4" descr="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5003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653" name="Rectangle 5"/>
          <p:cNvSpPr>
            <a:spLocks noChangeArrowheads="1"/>
          </p:cNvSpPr>
          <p:nvPr/>
        </p:nvSpPr>
        <p:spPr bwMode="auto">
          <a:xfrm>
            <a:off x="6443663" y="1628775"/>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b="0">
                <a:latin typeface="Arial" panose="020B0604020202020204" pitchFamily="34" charset="0"/>
                <a:ea typeface="黑体" panose="02010609060101010101" pitchFamily="49" charset="-122"/>
                <a:cs typeface="Arial" panose="020B0604020202020204" pitchFamily="34" charset="0"/>
              </a:rPr>
              <a:t>功能表</a:t>
            </a:r>
          </a:p>
        </p:txBody>
      </p:sp>
      <p:graphicFrame>
        <p:nvGraphicFramePr>
          <p:cNvPr id="283654" name="Group 6"/>
          <p:cNvGraphicFramePr>
            <a:graphicFrameLocks noGrp="1"/>
          </p:cNvGraphicFramePr>
          <p:nvPr/>
        </p:nvGraphicFramePr>
        <p:xfrm>
          <a:off x="5508625" y="2349500"/>
          <a:ext cx="3132138" cy="2468563"/>
        </p:xfrm>
        <a:graphic>
          <a:graphicData uri="http://schemas.openxmlformats.org/drawingml/2006/table">
            <a:tbl>
              <a:tblPr/>
              <a:tblGrid>
                <a:gridCol w="998538">
                  <a:extLst>
                    <a:ext uri="{9D8B030D-6E8A-4147-A177-3AD203B41FA5}">
                      <a16:colId xmlns:a16="http://schemas.microsoft.com/office/drawing/2014/main" val="20000"/>
                    </a:ext>
                  </a:extLst>
                </a:gridCol>
                <a:gridCol w="858837">
                  <a:extLst>
                    <a:ext uri="{9D8B030D-6E8A-4147-A177-3AD203B41FA5}">
                      <a16:colId xmlns:a16="http://schemas.microsoft.com/office/drawing/2014/main" val="20001"/>
                    </a:ext>
                  </a:extLst>
                </a:gridCol>
                <a:gridCol w="1274763">
                  <a:extLst>
                    <a:ext uri="{9D8B030D-6E8A-4147-A177-3AD203B41FA5}">
                      <a16:colId xmlns:a16="http://schemas.microsoft.com/office/drawing/2014/main" val="20002"/>
                    </a:ext>
                  </a:extLst>
                </a:gridCol>
              </a:tblGrid>
              <a:tr h="411427">
                <a:tc gridSpan="2">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3683" name="Rectangle 35"/>
          <p:cNvSpPr>
            <a:spLocks noChangeArrowheads="1"/>
          </p:cNvSpPr>
          <p:nvPr/>
        </p:nvSpPr>
        <p:spPr bwMode="auto">
          <a:xfrm>
            <a:off x="3676650" y="5373688"/>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b="0">
                <a:cs typeface="Times New Roman" panose="02020603050405020304" pitchFamily="18" charset="0"/>
              </a:rPr>
              <a:t>注：</a:t>
            </a:r>
            <a:r>
              <a:rPr kumimoji="0" lang="en-US" altLang="zh-CN" sz="2400" b="0">
                <a:cs typeface="Times New Roman" panose="02020603050405020304" pitchFamily="18" charset="0"/>
              </a:rPr>
              <a:t>H</a:t>
            </a:r>
            <a:r>
              <a:rPr kumimoji="0" lang="zh-CN" altLang="en-US" sz="2400" b="0">
                <a:cs typeface="Times New Roman" panose="02020603050405020304" pitchFamily="18" charset="0"/>
              </a:rPr>
              <a:t>为高电平，</a:t>
            </a:r>
            <a:r>
              <a:rPr kumimoji="0" lang="en-US" altLang="zh-CN" sz="2400" b="0">
                <a:cs typeface="Times New Roman" panose="02020603050405020304" pitchFamily="18" charset="0"/>
              </a:rPr>
              <a:t>L</a:t>
            </a:r>
            <a:r>
              <a:rPr kumimoji="0" lang="zh-CN" altLang="en-US" sz="2400" b="0">
                <a:cs typeface="Times New Roman" panose="02020603050405020304" pitchFamily="18" charset="0"/>
              </a:rPr>
              <a:t>为低电平，</a:t>
            </a:r>
            <a:r>
              <a:rPr kumimoji="0" lang="en-US" altLang="zh-CN" sz="2400" b="0">
                <a:cs typeface="Times New Roman" panose="02020603050405020304" pitchFamily="18" charset="0"/>
              </a:rPr>
              <a:t>X</a:t>
            </a:r>
            <a:r>
              <a:rPr kumimoji="0" lang="zh-CN" altLang="en-US" sz="2400" b="0">
                <a:cs typeface="Times New Roman" panose="02020603050405020304" pitchFamily="18" charset="0"/>
              </a:rPr>
              <a:t>为无关</a:t>
            </a:r>
            <a:r>
              <a:rPr kumimoji="0" lang="zh-CN" altLang="en-US" sz="2400" b="0">
                <a:latin typeface="Arial" panose="020B0604020202020204" pitchFamily="34" charset="0"/>
              </a:rPr>
              <a:t> </a:t>
            </a:r>
          </a:p>
        </p:txBody>
      </p:sp>
      <p:sp>
        <p:nvSpPr>
          <p:cNvPr id="137251" name="AutoShape 36">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wipe(left)">
                                      <p:cBhvr>
                                        <p:cTn id="7" dur="10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3"/>
                                        </p:tgtEl>
                                        <p:attrNameLst>
                                          <p:attrName>style.visibility</p:attrName>
                                        </p:attrNameLst>
                                      </p:cBhvr>
                                      <p:to>
                                        <p:strVal val="visible"/>
                                      </p:to>
                                    </p:set>
                                    <p:animEffect transition="in" filter="wipe(left)">
                                      <p:cBhvr>
                                        <p:cTn id="12" dur="1000"/>
                                        <p:tgtEl>
                                          <p:spTgt spid="283653"/>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3654"/>
                                        </p:tgtEl>
                                        <p:attrNameLst>
                                          <p:attrName>style.visibility</p:attrName>
                                        </p:attrNameLst>
                                      </p:cBhvr>
                                      <p:to>
                                        <p:strVal val="visible"/>
                                      </p:to>
                                    </p:set>
                                    <p:animEffect transition="in" filter="wipe(left)">
                                      <p:cBhvr>
                                        <p:cTn id="16" dur="1000"/>
                                        <p:tgtEl>
                                          <p:spTgt spid="283654"/>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83683"/>
                                        </p:tgtEl>
                                        <p:attrNameLst>
                                          <p:attrName>style.visibility</p:attrName>
                                        </p:attrNameLst>
                                      </p:cBhvr>
                                      <p:to>
                                        <p:strVal val="visible"/>
                                      </p:to>
                                    </p:set>
                                    <p:animEffect transition="in" filter="wipe(left)">
                                      <p:cBhvr>
                                        <p:cTn id="20" dur="1000"/>
                                        <p:tgtEl>
                                          <p:spTgt spid="28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8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idx="1"/>
          </p:nvPr>
        </p:nvSpPr>
        <p:spPr>
          <a:xfrm>
            <a:off x="838200" y="1371600"/>
            <a:ext cx="7620000" cy="827088"/>
          </a:xfrm>
        </p:spPr>
        <p:txBody>
          <a:bodyPr/>
          <a:lstStyle/>
          <a:p>
            <a:pPr lvl="1">
              <a:buFont typeface="Wingdings" panose="05000000000000000000" pitchFamily="2" charset="2"/>
              <a:buNone/>
            </a:pPr>
            <a:r>
              <a:rPr lang="en-US" altLang="zh-CN" b="1" smtClean="0"/>
              <a:t>3) </a:t>
            </a:r>
            <a:r>
              <a:rPr lang="en-US" altLang="zh-CN" b="1" smtClean="0">
                <a:latin typeface="MS Mincho"/>
                <a:ea typeface="MS Mincho"/>
                <a:cs typeface="MS Mincho"/>
              </a:rPr>
              <a:t> </a:t>
            </a:r>
            <a:r>
              <a:rPr lang="en-US" altLang="zh-CN" b="1" smtClean="0"/>
              <a:t>74HC04—</a:t>
            </a:r>
            <a:r>
              <a:rPr lang="zh-CN" altLang="en-US" b="1" smtClean="0"/>
              <a:t>非门</a:t>
            </a:r>
            <a:r>
              <a:rPr lang="en-US" altLang="zh-CN" b="1" smtClean="0"/>
              <a:t>(</a:t>
            </a:r>
            <a:r>
              <a:rPr lang="zh-CN" altLang="en-US" b="1" smtClean="0"/>
              <a:t>六反相器</a:t>
            </a:r>
            <a:r>
              <a:rPr lang="en-US" altLang="zh-CN" b="1" smtClean="0"/>
              <a:t>)</a:t>
            </a:r>
          </a:p>
        </p:txBody>
      </p:sp>
      <p:pic>
        <p:nvPicPr>
          <p:cNvPr id="284676" name="Picture 4" descr="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2060575"/>
            <a:ext cx="55800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7" name="Rectangle 5"/>
          <p:cNvSpPr>
            <a:spLocks noChangeArrowheads="1"/>
          </p:cNvSpPr>
          <p:nvPr/>
        </p:nvSpPr>
        <p:spPr bwMode="auto">
          <a:xfrm>
            <a:off x="6662738" y="2060575"/>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b="0">
                <a:latin typeface="Arial" panose="020B0604020202020204" pitchFamily="34" charset="0"/>
                <a:ea typeface="黑体" panose="02010609060101010101" pitchFamily="49" charset="-122"/>
                <a:cs typeface="Arial" panose="020B0604020202020204" pitchFamily="34" charset="0"/>
              </a:rPr>
              <a:t>功能表</a:t>
            </a:r>
          </a:p>
        </p:txBody>
      </p:sp>
      <p:graphicFrame>
        <p:nvGraphicFramePr>
          <p:cNvPr id="284678" name="Group 6"/>
          <p:cNvGraphicFramePr>
            <a:graphicFrameLocks noGrp="1"/>
          </p:cNvGraphicFramePr>
          <p:nvPr/>
        </p:nvGraphicFramePr>
        <p:xfrm>
          <a:off x="6203950" y="2781300"/>
          <a:ext cx="2616200" cy="1646238"/>
        </p:xfrm>
        <a:graphic>
          <a:graphicData uri="http://schemas.openxmlformats.org/drawingml/2006/table">
            <a:tbl>
              <a:tblPr/>
              <a:tblGrid>
                <a:gridCol w="12192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tblGrid>
              <a:tr h="411560">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输入端</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输出端</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560">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560">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560">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8262" name="AutoShape 23">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wipe(left)">
                                      <p:cBhvr>
                                        <p:cTn id="7" dur="1000"/>
                                        <p:tgtEl>
                                          <p:spTgt spid="284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7"/>
                                        </p:tgtEl>
                                        <p:attrNameLst>
                                          <p:attrName>style.visibility</p:attrName>
                                        </p:attrNameLst>
                                      </p:cBhvr>
                                      <p:to>
                                        <p:strVal val="visible"/>
                                      </p:to>
                                    </p:set>
                                    <p:animEffect transition="in" filter="wipe(left)">
                                      <p:cBhvr>
                                        <p:cTn id="12" dur="1000"/>
                                        <p:tgtEl>
                                          <p:spTgt spid="284677"/>
                                        </p:tgtEl>
                                      </p:cBhvr>
                                    </p:animEffect>
                                  </p:childTnLst>
                                </p:cTn>
                              </p:par>
                              <p:par>
                                <p:cTn id="13" presetID="22" presetClass="entr" presetSubtype="8" fill="hold" nodeType="withEffect">
                                  <p:stCondLst>
                                    <p:cond delay="0"/>
                                  </p:stCondLst>
                                  <p:childTnLst>
                                    <p:set>
                                      <p:cBhvr>
                                        <p:cTn id="14" dur="1" fill="hold">
                                          <p:stCondLst>
                                            <p:cond delay="0"/>
                                          </p:stCondLst>
                                        </p:cTn>
                                        <p:tgtEl>
                                          <p:spTgt spid="284678"/>
                                        </p:tgtEl>
                                        <p:attrNameLst>
                                          <p:attrName>style.visibility</p:attrName>
                                        </p:attrNameLst>
                                      </p:cBhvr>
                                      <p:to>
                                        <p:strVal val="visible"/>
                                      </p:to>
                                    </p:set>
                                    <p:animEffect transition="in" filter="wipe(left)">
                                      <p:cBhvr>
                                        <p:cTn id="15" dur="1000"/>
                                        <p:tgtEl>
                                          <p:spTgt spid="284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a:xfrm>
            <a:off x="838200" y="1371600"/>
            <a:ext cx="7620000" cy="676275"/>
          </a:xfrm>
        </p:spPr>
        <p:txBody>
          <a:bodyPr/>
          <a:lstStyle/>
          <a:p>
            <a:pPr lvl="1">
              <a:buFont typeface="Wingdings" panose="05000000000000000000" pitchFamily="2" charset="2"/>
              <a:buNone/>
            </a:pPr>
            <a:r>
              <a:rPr lang="en-US" altLang="zh-CN" b="1" smtClean="0"/>
              <a:t>4) </a:t>
            </a:r>
            <a:r>
              <a:rPr lang="en-US" altLang="zh-CN" b="1" smtClean="0">
                <a:latin typeface="MS Mincho"/>
                <a:ea typeface="MS Mincho"/>
                <a:cs typeface="MS Mincho"/>
              </a:rPr>
              <a:t> </a:t>
            </a:r>
            <a:r>
              <a:rPr lang="en-US" altLang="zh-CN" b="1" smtClean="0"/>
              <a:t>74HC08—2</a:t>
            </a:r>
            <a:r>
              <a:rPr lang="zh-CN" altLang="en-US" b="1" smtClean="0"/>
              <a:t>输入与门</a:t>
            </a:r>
          </a:p>
        </p:txBody>
      </p:sp>
      <p:pic>
        <p:nvPicPr>
          <p:cNvPr id="285700" name="Picture 4" descr="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5038"/>
            <a:ext cx="536416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701" name="Rectangle 5"/>
          <p:cNvSpPr>
            <a:spLocks noChangeArrowheads="1"/>
          </p:cNvSpPr>
          <p:nvPr/>
        </p:nvSpPr>
        <p:spPr bwMode="auto">
          <a:xfrm>
            <a:off x="6659563" y="1989138"/>
            <a:ext cx="137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a:latin typeface="Arial" panose="020B0604020202020204" pitchFamily="34" charset="0"/>
                <a:ea typeface="黑体" panose="02010609060101010101" pitchFamily="49" charset="-122"/>
                <a:cs typeface="Arial" panose="020B0604020202020204" pitchFamily="34" charset="0"/>
              </a:rPr>
              <a:t>功能表</a:t>
            </a:r>
          </a:p>
        </p:txBody>
      </p:sp>
      <p:graphicFrame>
        <p:nvGraphicFramePr>
          <p:cNvPr id="285702" name="Group 6"/>
          <p:cNvGraphicFramePr>
            <a:graphicFrameLocks noGrp="1"/>
          </p:cNvGraphicFramePr>
          <p:nvPr/>
        </p:nvGraphicFramePr>
        <p:xfrm>
          <a:off x="5795963" y="2636838"/>
          <a:ext cx="3097212" cy="2468562"/>
        </p:xfrm>
        <a:graphic>
          <a:graphicData uri="http://schemas.openxmlformats.org/drawingml/2006/table">
            <a:tbl>
              <a:tblPr/>
              <a:tblGrid>
                <a:gridCol w="931862">
                  <a:extLst>
                    <a:ext uri="{9D8B030D-6E8A-4147-A177-3AD203B41FA5}">
                      <a16:colId xmlns:a16="http://schemas.microsoft.com/office/drawing/2014/main" val="20000"/>
                    </a:ext>
                  </a:extLst>
                </a:gridCol>
                <a:gridCol w="92075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411427">
                <a:tc gridSpan="2">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9298" name="AutoShape 35">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1000"/>
                                        <p:tgtEl>
                                          <p:spTgt spid="285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left)">
                                      <p:cBhvr>
                                        <p:cTn id="12" dur="1000"/>
                                        <p:tgtEl>
                                          <p:spTgt spid="285701"/>
                                        </p:tgtEl>
                                      </p:cBhvr>
                                    </p:animEffect>
                                  </p:childTnLst>
                                </p:cTn>
                              </p:par>
                              <p:par>
                                <p:cTn id="13" presetID="22" presetClass="entr" presetSubtype="8" fill="hold" nodeType="withEffect">
                                  <p:stCondLst>
                                    <p:cond delay="0"/>
                                  </p:stCondLst>
                                  <p:childTnLst>
                                    <p:set>
                                      <p:cBhvr>
                                        <p:cTn id="14" dur="1" fill="hold">
                                          <p:stCondLst>
                                            <p:cond delay="0"/>
                                          </p:stCondLst>
                                        </p:cTn>
                                        <p:tgtEl>
                                          <p:spTgt spid="285702"/>
                                        </p:tgtEl>
                                        <p:attrNameLst>
                                          <p:attrName>style.visibility</p:attrName>
                                        </p:attrNameLst>
                                      </p:cBhvr>
                                      <p:to>
                                        <p:strVal val="visible"/>
                                      </p:to>
                                    </p:set>
                                    <p:animEffect transition="in" filter="wipe(left)">
                                      <p:cBhvr>
                                        <p:cTn id="15" dur="1000"/>
                                        <p:tgtEl>
                                          <p:spTgt spid="28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838200" y="1371600"/>
            <a:ext cx="7620000" cy="901700"/>
          </a:xfrm>
        </p:spPr>
        <p:txBody>
          <a:bodyPr/>
          <a:lstStyle/>
          <a:p>
            <a:pPr lvl="1">
              <a:buFont typeface="Wingdings" panose="05000000000000000000" pitchFamily="2" charset="2"/>
              <a:buNone/>
            </a:pPr>
            <a:r>
              <a:rPr lang="en-US" altLang="zh-CN" b="1" smtClean="0"/>
              <a:t>5) </a:t>
            </a:r>
            <a:r>
              <a:rPr lang="en-US" altLang="zh-CN" b="1" smtClean="0">
                <a:latin typeface="MS Mincho"/>
                <a:ea typeface="MS Mincho"/>
                <a:cs typeface="MS Mincho"/>
              </a:rPr>
              <a:t> </a:t>
            </a:r>
            <a:r>
              <a:rPr lang="en-US" altLang="zh-CN" b="1" smtClean="0"/>
              <a:t>74HC32—2</a:t>
            </a:r>
            <a:r>
              <a:rPr lang="zh-CN" altLang="en-US" b="1" smtClean="0"/>
              <a:t>输入或门</a:t>
            </a:r>
          </a:p>
        </p:txBody>
      </p:sp>
      <p:pic>
        <p:nvPicPr>
          <p:cNvPr id="286724" name="Picture 4" descr="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50768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5" name="Rectangle 5"/>
          <p:cNvSpPr>
            <a:spLocks noChangeArrowheads="1"/>
          </p:cNvSpPr>
          <p:nvPr/>
        </p:nvSpPr>
        <p:spPr bwMode="auto">
          <a:xfrm>
            <a:off x="6040438" y="1862138"/>
            <a:ext cx="137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a:latin typeface="Arial" panose="020B0604020202020204" pitchFamily="34" charset="0"/>
                <a:ea typeface="黑体" panose="02010609060101010101" pitchFamily="49" charset="-122"/>
                <a:cs typeface="Arial" panose="020B0604020202020204" pitchFamily="34" charset="0"/>
              </a:rPr>
              <a:t>功能表</a:t>
            </a:r>
          </a:p>
        </p:txBody>
      </p:sp>
      <p:graphicFrame>
        <p:nvGraphicFramePr>
          <p:cNvPr id="286726" name="Group 6"/>
          <p:cNvGraphicFramePr>
            <a:graphicFrameLocks noGrp="1"/>
          </p:cNvGraphicFramePr>
          <p:nvPr/>
        </p:nvGraphicFramePr>
        <p:xfrm>
          <a:off x="5292725" y="2492375"/>
          <a:ext cx="3527425" cy="2468563"/>
        </p:xfrm>
        <a:graphic>
          <a:graphicData uri="http://schemas.openxmlformats.org/drawingml/2006/table">
            <a:tbl>
              <a:tblPr/>
              <a:tblGrid>
                <a:gridCol w="1116013">
                  <a:extLst>
                    <a:ext uri="{9D8B030D-6E8A-4147-A177-3AD203B41FA5}">
                      <a16:colId xmlns:a16="http://schemas.microsoft.com/office/drawing/2014/main" val="20000"/>
                    </a:ext>
                  </a:extLst>
                </a:gridCol>
                <a:gridCol w="11160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11427">
                <a:tc gridSpan="2">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0322" name="AutoShape 35">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wipe(left)">
                                      <p:cBhvr>
                                        <p:cTn id="7" dur="1000"/>
                                        <p:tgtEl>
                                          <p:spTgt spid="286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wipe(left)">
                                      <p:cBhvr>
                                        <p:cTn id="12" dur="1000"/>
                                        <p:tgtEl>
                                          <p:spTgt spid="286725"/>
                                        </p:tgtEl>
                                      </p:cBhvr>
                                    </p:animEffect>
                                  </p:childTnLst>
                                </p:cTn>
                              </p:par>
                              <p:par>
                                <p:cTn id="13" presetID="22" presetClass="entr" presetSubtype="8" fill="hold" nodeType="withEffect">
                                  <p:stCondLst>
                                    <p:cond delay="0"/>
                                  </p:stCondLst>
                                  <p:childTnLst>
                                    <p:set>
                                      <p:cBhvr>
                                        <p:cTn id="14" dur="1" fill="hold">
                                          <p:stCondLst>
                                            <p:cond delay="0"/>
                                          </p:stCondLst>
                                        </p:cTn>
                                        <p:tgtEl>
                                          <p:spTgt spid="286726"/>
                                        </p:tgtEl>
                                        <p:attrNameLst>
                                          <p:attrName>style.visibility</p:attrName>
                                        </p:attrNameLst>
                                      </p:cBhvr>
                                      <p:to>
                                        <p:strVal val="visible"/>
                                      </p:to>
                                    </p:set>
                                    <p:animEffect transition="in" filter="wipe(left)">
                                      <p:cBhvr>
                                        <p:cTn id="15" dur="1000"/>
                                        <p:tgtEl>
                                          <p:spTgt spid="28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a:xfrm>
            <a:off x="838200" y="1371600"/>
            <a:ext cx="7620000" cy="901700"/>
          </a:xfrm>
        </p:spPr>
        <p:txBody>
          <a:bodyPr/>
          <a:lstStyle/>
          <a:p>
            <a:pPr lvl="1">
              <a:buFont typeface="Wingdings" panose="05000000000000000000" pitchFamily="2" charset="2"/>
              <a:buNone/>
            </a:pPr>
            <a:r>
              <a:rPr lang="en-US" altLang="zh-CN" b="1" smtClean="0"/>
              <a:t>6) </a:t>
            </a:r>
            <a:r>
              <a:rPr lang="en-US" altLang="zh-CN" b="1" smtClean="0">
                <a:latin typeface="MS Mincho"/>
                <a:ea typeface="MS Mincho"/>
                <a:cs typeface="MS Mincho"/>
              </a:rPr>
              <a:t> </a:t>
            </a:r>
            <a:r>
              <a:rPr lang="en-US" altLang="zh-CN" b="1" smtClean="0"/>
              <a:t>74HC86—2</a:t>
            </a:r>
            <a:r>
              <a:rPr lang="zh-CN" altLang="en-US" b="1" smtClean="0"/>
              <a:t>输入异或门</a:t>
            </a:r>
          </a:p>
        </p:txBody>
      </p:sp>
      <p:pic>
        <p:nvPicPr>
          <p:cNvPr id="287748" name="Picture 4" descr="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9138"/>
            <a:ext cx="5435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p:cNvSpPr>
            <a:spLocks noChangeArrowheads="1"/>
          </p:cNvSpPr>
          <p:nvPr/>
        </p:nvSpPr>
        <p:spPr bwMode="auto">
          <a:xfrm>
            <a:off x="6300788" y="1989138"/>
            <a:ext cx="137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a:latin typeface="Arial" panose="020B0604020202020204" pitchFamily="34" charset="0"/>
                <a:ea typeface="黑体" panose="02010609060101010101" pitchFamily="49" charset="-122"/>
                <a:cs typeface="Arial" panose="020B0604020202020204" pitchFamily="34" charset="0"/>
              </a:rPr>
              <a:t>功能表</a:t>
            </a:r>
          </a:p>
        </p:txBody>
      </p:sp>
      <p:graphicFrame>
        <p:nvGraphicFramePr>
          <p:cNvPr id="287750" name="Group 6"/>
          <p:cNvGraphicFramePr>
            <a:graphicFrameLocks noGrp="1"/>
          </p:cNvGraphicFramePr>
          <p:nvPr/>
        </p:nvGraphicFramePr>
        <p:xfrm>
          <a:off x="5651500" y="2636838"/>
          <a:ext cx="3024188" cy="2468562"/>
        </p:xfrm>
        <a:graphic>
          <a:graphicData uri="http://schemas.openxmlformats.org/drawingml/2006/table">
            <a:tbl>
              <a:tblPr/>
              <a:tblGrid>
                <a:gridCol w="909638">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1212850">
                  <a:extLst>
                    <a:ext uri="{9D8B030D-6E8A-4147-A177-3AD203B41FA5}">
                      <a16:colId xmlns:a16="http://schemas.microsoft.com/office/drawing/2014/main" val="20002"/>
                    </a:ext>
                  </a:extLst>
                </a:gridCol>
              </a:tblGrid>
              <a:tr h="411427">
                <a:tc gridSpan="2">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输出端</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nB</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nY</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27">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1346" name="AutoShape 35">
            <a:hlinkClick r:id="rId4" action="ppaction://hlinksldjump" highlightClick="1"/>
          </p:cNvPr>
          <p:cNvSpPr>
            <a:spLocks noChangeArrowheads="1"/>
          </p:cNvSpPr>
          <p:nvPr/>
        </p:nvSpPr>
        <p:spPr bwMode="auto">
          <a:xfrm>
            <a:off x="8388350" y="333375"/>
            <a:ext cx="533400" cy="533400"/>
          </a:xfrm>
          <a:prstGeom prst="actionButtonHome">
            <a:avLst/>
          </a:prstGeom>
          <a:solidFill>
            <a:srgbClr val="FF9900"/>
          </a:solidFill>
          <a:ln w="9525">
            <a:solidFill>
              <a:srgbClr val="FF6600"/>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41347" name="AutoShape 36">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wipe(left)">
                                      <p:cBhvr>
                                        <p:cTn id="7" dur="10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Effect transition="in" filter="wipe(left)">
                                      <p:cBhvr>
                                        <p:cTn id="12" dur="1000"/>
                                        <p:tgtEl>
                                          <p:spTgt spid="287749"/>
                                        </p:tgtEl>
                                      </p:cBhvr>
                                    </p:animEffect>
                                  </p:childTnLst>
                                </p:cTn>
                              </p:par>
                              <p:par>
                                <p:cTn id="13" presetID="22" presetClass="entr" presetSubtype="8" fill="hold" nodeType="withEffect">
                                  <p:stCondLst>
                                    <p:cond delay="0"/>
                                  </p:stCondLst>
                                  <p:childTnLst>
                                    <p:set>
                                      <p:cBhvr>
                                        <p:cTn id="14" dur="1" fill="hold">
                                          <p:stCondLst>
                                            <p:cond delay="0"/>
                                          </p:stCondLst>
                                        </p:cTn>
                                        <p:tgtEl>
                                          <p:spTgt spid="287750"/>
                                        </p:tgtEl>
                                        <p:attrNameLst>
                                          <p:attrName>style.visibility</p:attrName>
                                        </p:attrNameLst>
                                      </p:cBhvr>
                                      <p:to>
                                        <p:strVal val="visible"/>
                                      </p:to>
                                    </p:set>
                                    <p:animEffect transition="in" filter="wipe(left)">
                                      <p:cBhvr>
                                        <p:cTn id="15" dur="10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a:xfrm>
            <a:off x="0" y="1412875"/>
            <a:ext cx="3600450" cy="4032250"/>
          </a:xfrm>
        </p:spPr>
        <p:txBody>
          <a:bodyPr/>
          <a:lstStyle/>
          <a:p>
            <a:pPr eaLnBrk="1" hangingPunct="1">
              <a:buFontTx/>
              <a:buNone/>
            </a:pPr>
            <a:r>
              <a:rPr lang="it-IT" altLang="zh-CN" sz="2400" smtClean="0"/>
              <a:t>2</a:t>
            </a:r>
            <a:r>
              <a:rPr lang="zh-CN" altLang="it-IT" sz="2400" smtClean="0"/>
              <a:t>．</a:t>
            </a:r>
            <a:r>
              <a:rPr lang="it-IT" altLang="zh-CN" sz="2400" smtClean="0"/>
              <a:t>NRZ-Inverted           </a:t>
            </a:r>
            <a:r>
              <a:rPr lang="zh-CN" altLang="it-IT" sz="2400" smtClean="0"/>
              <a:t>翻转不归零编码 </a:t>
            </a:r>
            <a:endParaRPr lang="zh-CN" altLang="en-US" sz="2400" smtClean="0"/>
          </a:p>
          <a:p>
            <a:pPr eaLnBrk="1" hangingPunct="1"/>
            <a:r>
              <a:rPr lang="zh-CN" altLang="it-IT" sz="2400" smtClean="0"/>
              <a:t>输入为</a:t>
            </a:r>
            <a:r>
              <a:rPr lang="it-IT" altLang="zh-CN" sz="2400" smtClean="0"/>
              <a:t>0</a:t>
            </a:r>
            <a:r>
              <a:rPr lang="zh-CN" altLang="it-IT" sz="2400" smtClean="0"/>
              <a:t>，输出保持</a:t>
            </a:r>
          </a:p>
          <a:p>
            <a:pPr eaLnBrk="1" hangingPunct="1"/>
            <a:r>
              <a:rPr lang="zh-CN" altLang="it-IT" sz="2400" smtClean="0"/>
              <a:t>输入为</a:t>
            </a:r>
            <a:r>
              <a:rPr lang="it-IT" altLang="zh-CN" sz="2400" smtClean="0"/>
              <a:t>1</a:t>
            </a:r>
            <a:r>
              <a:rPr lang="zh-CN" altLang="it-IT" sz="2400" smtClean="0"/>
              <a:t>，输出翻转 </a:t>
            </a:r>
            <a:endParaRPr lang="zh-CN" altLang="en-US" sz="2400" smtClean="0"/>
          </a:p>
          <a:p>
            <a:pPr eaLnBrk="1" hangingPunct="1"/>
            <a:r>
              <a:rPr lang="zh-CN" altLang="en-US" sz="2400" smtClean="0"/>
              <a:t>需要另外传输同步信号</a:t>
            </a:r>
            <a:r>
              <a:rPr lang="zh-CN" altLang="en-US" smtClean="0"/>
              <a:t> </a:t>
            </a:r>
          </a:p>
        </p:txBody>
      </p:sp>
      <p:sp>
        <p:nvSpPr>
          <p:cNvPr id="27651" name="Rectangle 2" descr="Large confetti"/>
          <p:cNvSpPr>
            <a:spLocks noChangeArrowheads="1"/>
          </p:cNvSpPr>
          <p:nvPr/>
        </p:nvSpPr>
        <p:spPr bwMode="auto">
          <a:xfrm>
            <a:off x="685800" y="360363"/>
            <a:ext cx="81010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pic>
        <p:nvPicPr>
          <p:cNvPr id="135185" name="Picture 17" descr="Snap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4076700"/>
            <a:ext cx="4803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86" name="Picture 18" descr="Snap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2179638"/>
            <a:ext cx="47863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19">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wipe(lef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wipe(lef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wipe(left)">
                                      <p:cBhvr>
                                        <p:cTn id="22" dur="500"/>
                                        <p:tgtEl>
                                          <p:spTgt spid="135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5185"/>
                                        </p:tgtEl>
                                        <p:attrNameLst>
                                          <p:attrName>style.visibility</p:attrName>
                                        </p:attrNameLst>
                                      </p:cBhvr>
                                      <p:to>
                                        <p:strVal val="visible"/>
                                      </p:to>
                                    </p:set>
                                    <p:animEffect transition="in" filter="wipe(left)">
                                      <p:cBhvr>
                                        <p:cTn id="27" dur="1000"/>
                                        <p:tgtEl>
                                          <p:spTgt spid="1351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5186"/>
                                        </p:tgtEl>
                                        <p:attrNameLst>
                                          <p:attrName>style.visibility</p:attrName>
                                        </p:attrNameLst>
                                      </p:cBhvr>
                                      <p:to>
                                        <p:strVal val="visible"/>
                                      </p:to>
                                    </p:set>
                                    <p:animEffect transition="in" filter="wipe(left)">
                                      <p:cBhvr>
                                        <p:cTn id="32" dur="5000"/>
                                        <p:tgtEl>
                                          <p:spTgt spid="13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4294967295"/>
          </p:nvPr>
        </p:nvSpPr>
        <p:spPr>
          <a:xfrm>
            <a:off x="0" y="1196975"/>
            <a:ext cx="8135938" cy="2592388"/>
          </a:xfrm>
        </p:spPr>
        <p:txBody>
          <a:bodyPr/>
          <a:lstStyle/>
          <a:p>
            <a:pPr eaLnBrk="1" hangingPunct="1">
              <a:lnSpc>
                <a:spcPct val="95000"/>
              </a:lnSpc>
              <a:buFontTx/>
              <a:buNone/>
            </a:pPr>
            <a:r>
              <a:rPr lang="en-US" altLang="zh-CN" sz="2400" smtClean="0"/>
              <a:t>3</a:t>
            </a:r>
            <a:r>
              <a:rPr lang="zh-CN" altLang="en-US" sz="2400" smtClean="0"/>
              <a:t>．</a:t>
            </a:r>
            <a:r>
              <a:rPr lang="en-US" altLang="zh-CN" sz="2400" smtClean="0"/>
              <a:t>RZ</a:t>
            </a:r>
            <a:r>
              <a:rPr lang="zh-CN" altLang="en-US" sz="2400" smtClean="0"/>
              <a:t>归零编码</a:t>
            </a:r>
            <a:endParaRPr lang="zh-CN" altLang="en-US" sz="2000" smtClean="0"/>
          </a:p>
          <a:p>
            <a:pPr>
              <a:lnSpc>
                <a:spcPct val="95000"/>
              </a:lnSpc>
            </a:pPr>
            <a:r>
              <a:rPr lang="zh-CN" altLang="en-US" sz="2400" smtClean="0"/>
              <a:t>整个码元分两部分</a:t>
            </a:r>
          </a:p>
          <a:p>
            <a:pPr lvl="1">
              <a:lnSpc>
                <a:spcPct val="90000"/>
              </a:lnSpc>
            </a:pPr>
            <a:r>
              <a:rPr lang="zh-CN" altLang="en-US" sz="2400" b="1" smtClean="0"/>
              <a:t>前半部分为数据：高电平</a:t>
            </a:r>
            <a:r>
              <a:rPr lang="en-US" altLang="zh-CN" sz="2400" b="1" smtClean="0"/>
              <a:t>-- “1” </a:t>
            </a:r>
            <a:r>
              <a:rPr lang="zh-CN" altLang="en-US" sz="2400" b="1" smtClean="0"/>
              <a:t>，低电平</a:t>
            </a:r>
            <a:r>
              <a:rPr lang="en-US" altLang="zh-CN" sz="2400" b="1" smtClean="0"/>
              <a:t>-- “0”</a:t>
            </a:r>
            <a:endParaRPr lang="zh-CN" altLang="en-US" sz="2400" b="1" smtClean="0"/>
          </a:p>
          <a:p>
            <a:pPr lvl="1">
              <a:lnSpc>
                <a:spcPct val="90000"/>
              </a:lnSpc>
            </a:pPr>
            <a:r>
              <a:rPr lang="zh-CN" altLang="en-US" sz="2400" b="1" smtClean="0"/>
              <a:t>后半部分归零位</a:t>
            </a:r>
          </a:p>
          <a:p>
            <a:pPr>
              <a:lnSpc>
                <a:spcPct val="95000"/>
              </a:lnSpc>
            </a:pPr>
            <a:r>
              <a:rPr lang="zh-CN" altLang="en-US" sz="2400" smtClean="0"/>
              <a:t>自带了同步信号，但当出现长串“</a:t>
            </a:r>
            <a:r>
              <a:rPr lang="en-US" altLang="zh-CN" sz="2400" smtClean="0"/>
              <a:t>0”</a:t>
            </a:r>
            <a:r>
              <a:rPr lang="zh-CN" altLang="en-US" sz="2400" smtClean="0"/>
              <a:t>时，将丢失同步信号 </a:t>
            </a:r>
          </a:p>
        </p:txBody>
      </p:sp>
      <p:sp>
        <p:nvSpPr>
          <p:cNvPr id="28675" name="Rectangle 2" descr="Large confetti"/>
          <p:cNvSpPr>
            <a:spLocks noChangeArrowheads="1"/>
          </p:cNvSpPr>
          <p:nvPr/>
        </p:nvSpPr>
        <p:spPr bwMode="auto">
          <a:xfrm>
            <a:off x="685800" y="360363"/>
            <a:ext cx="81010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pic>
        <p:nvPicPr>
          <p:cNvPr id="136200" name="Picture 8" descr="20"/>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5229225"/>
            <a:ext cx="79136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2" name="Picture 10" descr="22"/>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4068763"/>
            <a:ext cx="79136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3" name="Picture 11" descr="23"/>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463" y="4076700"/>
            <a:ext cx="79136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AutoShape 12">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Effect transition="in" filter="wipe(left)">
                                      <p:cBhvr>
                                        <p:cTn id="7" dur="500"/>
                                        <p:tgtEl>
                                          <p:spTgt spid="136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194">
                                            <p:txEl>
                                              <p:pRg st="1" end="1"/>
                                            </p:txEl>
                                          </p:spTgt>
                                        </p:tgtEl>
                                        <p:attrNameLst>
                                          <p:attrName>style.visibility</p:attrName>
                                        </p:attrNameLst>
                                      </p:cBhvr>
                                      <p:to>
                                        <p:strVal val="visible"/>
                                      </p:to>
                                    </p:set>
                                    <p:animEffect transition="in" filter="wipe(left)">
                                      <p:cBhvr>
                                        <p:cTn id="12" dur="500"/>
                                        <p:tgtEl>
                                          <p:spTgt spid="136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194">
                                            <p:txEl>
                                              <p:pRg st="2" end="2"/>
                                            </p:txEl>
                                          </p:spTgt>
                                        </p:tgtEl>
                                        <p:attrNameLst>
                                          <p:attrName>style.visibility</p:attrName>
                                        </p:attrNameLst>
                                      </p:cBhvr>
                                      <p:to>
                                        <p:strVal val="visible"/>
                                      </p:to>
                                    </p:set>
                                    <p:animEffect transition="in" filter="wipe(left)">
                                      <p:cBhvr>
                                        <p:cTn id="17" dur="500"/>
                                        <p:tgtEl>
                                          <p:spTgt spid="136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6194">
                                            <p:txEl>
                                              <p:pRg st="3" end="3"/>
                                            </p:txEl>
                                          </p:spTgt>
                                        </p:tgtEl>
                                        <p:attrNameLst>
                                          <p:attrName>style.visibility</p:attrName>
                                        </p:attrNameLst>
                                      </p:cBhvr>
                                      <p:to>
                                        <p:strVal val="visible"/>
                                      </p:to>
                                    </p:set>
                                    <p:animEffect transition="in" filter="wipe(left)">
                                      <p:cBhvr>
                                        <p:cTn id="22" dur="500"/>
                                        <p:tgtEl>
                                          <p:spTgt spid="1361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6194">
                                            <p:txEl>
                                              <p:pRg st="4" end="4"/>
                                            </p:txEl>
                                          </p:spTgt>
                                        </p:tgtEl>
                                        <p:attrNameLst>
                                          <p:attrName>style.visibility</p:attrName>
                                        </p:attrNameLst>
                                      </p:cBhvr>
                                      <p:to>
                                        <p:strVal val="visible"/>
                                      </p:to>
                                    </p:set>
                                    <p:animEffect transition="in" filter="wipe(left)">
                                      <p:cBhvr>
                                        <p:cTn id="27" dur="500"/>
                                        <p:tgtEl>
                                          <p:spTgt spid="1361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6200"/>
                                        </p:tgtEl>
                                        <p:attrNameLst>
                                          <p:attrName>style.visibility</p:attrName>
                                        </p:attrNameLst>
                                      </p:cBhvr>
                                      <p:to>
                                        <p:strVal val="visible"/>
                                      </p:to>
                                    </p:set>
                                    <p:animEffect transition="in" filter="wipe(left)">
                                      <p:cBhvr>
                                        <p:cTn id="32" dur="2000"/>
                                        <p:tgtEl>
                                          <p:spTgt spid="136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6202"/>
                                        </p:tgtEl>
                                        <p:attrNameLst>
                                          <p:attrName>style.visibility</p:attrName>
                                        </p:attrNameLst>
                                      </p:cBhvr>
                                      <p:to>
                                        <p:strVal val="visible"/>
                                      </p:to>
                                    </p:set>
                                    <p:animEffect transition="in" filter="wipe(left)">
                                      <p:cBhvr>
                                        <p:cTn id="37" dur="3000"/>
                                        <p:tgtEl>
                                          <p:spTgt spid="1362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6203"/>
                                        </p:tgtEl>
                                        <p:attrNameLst>
                                          <p:attrName>style.visibility</p:attrName>
                                        </p:attrNameLst>
                                      </p:cBhvr>
                                      <p:to>
                                        <p:strVal val="visible"/>
                                      </p:to>
                                    </p:set>
                                    <p:animEffect transition="in" filter="wipe(left)">
                                      <p:cBhvr>
                                        <p:cTn id="42" dur="5000"/>
                                        <p:tgtEl>
                                          <p:spTgt spid="136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a:xfrm>
            <a:off x="0" y="1412875"/>
            <a:ext cx="2808288" cy="4679950"/>
          </a:xfrm>
        </p:spPr>
        <p:txBody>
          <a:bodyPr/>
          <a:lstStyle/>
          <a:p>
            <a:pPr eaLnBrk="1" hangingPunct="1">
              <a:lnSpc>
                <a:spcPct val="95000"/>
              </a:lnSpc>
              <a:buFontTx/>
              <a:buNone/>
            </a:pPr>
            <a:r>
              <a:rPr lang="en-US" altLang="zh-CN" sz="2400" smtClean="0"/>
              <a:t>4</a:t>
            </a:r>
            <a:r>
              <a:rPr lang="zh-CN" altLang="en-US" sz="2400" smtClean="0"/>
              <a:t>．曼彻斯特编码 </a:t>
            </a:r>
            <a:endParaRPr lang="zh-CN" altLang="en-US" sz="2000" smtClean="0"/>
          </a:p>
          <a:p>
            <a:pPr>
              <a:lnSpc>
                <a:spcPct val="95000"/>
              </a:lnSpc>
            </a:pPr>
            <a:r>
              <a:rPr lang="zh-CN" altLang="en-US" sz="2400" smtClean="0"/>
              <a:t>每一位的中间有一电平的跳变 </a:t>
            </a:r>
          </a:p>
          <a:p>
            <a:pPr lvl="1">
              <a:lnSpc>
                <a:spcPct val="90000"/>
              </a:lnSpc>
            </a:pPr>
            <a:r>
              <a:rPr lang="zh-CN" altLang="en-US" sz="2400" smtClean="0"/>
              <a:t>从高到低跳变表示“</a:t>
            </a:r>
            <a:r>
              <a:rPr lang="en-US" altLang="zh-CN" sz="2400" smtClean="0"/>
              <a:t>0”</a:t>
            </a:r>
            <a:endParaRPr lang="zh-CN" altLang="en-US" sz="2400" smtClean="0"/>
          </a:p>
          <a:p>
            <a:pPr lvl="1">
              <a:lnSpc>
                <a:spcPct val="90000"/>
              </a:lnSpc>
            </a:pPr>
            <a:r>
              <a:rPr lang="zh-CN" altLang="en-US" sz="2400" smtClean="0"/>
              <a:t>从低到高跳变表示“</a:t>
            </a:r>
            <a:r>
              <a:rPr lang="en-US" altLang="zh-CN" sz="2400" smtClean="0"/>
              <a:t>1” </a:t>
            </a:r>
            <a:endParaRPr lang="zh-CN" altLang="en-US" sz="2400" smtClean="0"/>
          </a:p>
          <a:p>
            <a:pPr>
              <a:lnSpc>
                <a:spcPct val="95000"/>
              </a:lnSpc>
            </a:pPr>
            <a:r>
              <a:rPr lang="zh-CN" altLang="en-US" sz="2400" smtClean="0"/>
              <a:t>位中间的跳变</a:t>
            </a:r>
          </a:p>
          <a:p>
            <a:pPr lvl="1">
              <a:lnSpc>
                <a:spcPct val="90000"/>
              </a:lnSpc>
            </a:pPr>
            <a:r>
              <a:rPr lang="zh-CN" altLang="en-US" sz="2400" smtClean="0"/>
              <a:t>作为时钟信号</a:t>
            </a:r>
          </a:p>
          <a:p>
            <a:pPr lvl="1">
              <a:lnSpc>
                <a:spcPct val="90000"/>
              </a:lnSpc>
            </a:pPr>
            <a:r>
              <a:rPr lang="zh-CN" altLang="en-US" sz="2400" smtClean="0"/>
              <a:t>作为数据信号 </a:t>
            </a:r>
          </a:p>
        </p:txBody>
      </p:sp>
      <p:sp>
        <p:nvSpPr>
          <p:cNvPr id="29699" name="Rectangle 2" descr="Large confetti"/>
          <p:cNvSpPr>
            <a:spLocks noChangeArrowheads="1"/>
          </p:cNvSpPr>
          <p:nvPr/>
        </p:nvSpPr>
        <p:spPr bwMode="auto">
          <a:xfrm>
            <a:off x="685800" y="360363"/>
            <a:ext cx="80295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pic>
        <p:nvPicPr>
          <p:cNvPr id="137223" name="Picture 7" descr="25"/>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625" y="2060575"/>
            <a:ext cx="5794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4" name="Picture 8" descr="24"/>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1841"/>
          <a:stretch>
            <a:fillRect/>
          </a:stretch>
        </p:blipFill>
        <p:spPr bwMode="auto">
          <a:xfrm>
            <a:off x="3349625" y="2060575"/>
            <a:ext cx="57943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AutoShape 9">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animEffect transition="in" filter="wipe(left)">
                                      <p:cBhvr>
                                        <p:cTn id="7" dur="500"/>
                                        <p:tgtEl>
                                          <p:spTgt spid="137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7218">
                                            <p:txEl>
                                              <p:pRg st="1" end="1"/>
                                            </p:txEl>
                                          </p:spTgt>
                                        </p:tgtEl>
                                        <p:attrNameLst>
                                          <p:attrName>style.visibility</p:attrName>
                                        </p:attrNameLst>
                                      </p:cBhvr>
                                      <p:to>
                                        <p:strVal val="visible"/>
                                      </p:to>
                                    </p:set>
                                    <p:animEffect transition="in" filter="wipe(left)">
                                      <p:cBhvr>
                                        <p:cTn id="12" dur="500"/>
                                        <p:tgtEl>
                                          <p:spTgt spid="137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18">
                                            <p:txEl>
                                              <p:pRg st="2" end="2"/>
                                            </p:txEl>
                                          </p:spTgt>
                                        </p:tgtEl>
                                        <p:attrNameLst>
                                          <p:attrName>style.visibility</p:attrName>
                                        </p:attrNameLst>
                                      </p:cBhvr>
                                      <p:to>
                                        <p:strVal val="visible"/>
                                      </p:to>
                                    </p:set>
                                    <p:animEffect transition="in" filter="wipe(left)">
                                      <p:cBhvr>
                                        <p:cTn id="17" dur="500"/>
                                        <p:tgtEl>
                                          <p:spTgt spid="137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7218">
                                            <p:txEl>
                                              <p:pRg st="3" end="3"/>
                                            </p:txEl>
                                          </p:spTgt>
                                        </p:tgtEl>
                                        <p:attrNameLst>
                                          <p:attrName>style.visibility</p:attrName>
                                        </p:attrNameLst>
                                      </p:cBhvr>
                                      <p:to>
                                        <p:strVal val="visible"/>
                                      </p:to>
                                    </p:set>
                                    <p:animEffect transition="in" filter="wipe(left)">
                                      <p:cBhvr>
                                        <p:cTn id="22" dur="500"/>
                                        <p:tgtEl>
                                          <p:spTgt spid="137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7218">
                                            <p:txEl>
                                              <p:pRg st="4" end="4"/>
                                            </p:txEl>
                                          </p:spTgt>
                                        </p:tgtEl>
                                        <p:attrNameLst>
                                          <p:attrName>style.visibility</p:attrName>
                                        </p:attrNameLst>
                                      </p:cBhvr>
                                      <p:to>
                                        <p:strVal val="visible"/>
                                      </p:to>
                                    </p:set>
                                    <p:animEffect transition="in" filter="wipe(left)">
                                      <p:cBhvr>
                                        <p:cTn id="27" dur="500"/>
                                        <p:tgtEl>
                                          <p:spTgt spid="137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7218">
                                            <p:txEl>
                                              <p:pRg st="5" end="5"/>
                                            </p:txEl>
                                          </p:spTgt>
                                        </p:tgtEl>
                                        <p:attrNameLst>
                                          <p:attrName>style.visibility</p:attrName>
                                        </p:attrNameLst>
                                      </p:cBhvr>
                                      <p:to>
                                        <p:strVal val="visible"/>
                                      </p:to>
                                    </p:set>
                                    <p:animEffect transition="in" filter="wipe(left)">
                                      <p:cBhvr>
                                        <p:cTn id="32" dur="500"/>
                                        <p:tgtEl>
                                          <p:spTgt spid="137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7218">
                                            <p:txEl>
                                              <p:pRg st="6" end="6"/>
                                            </p:txEl>
                                          </p:spTgt>
                                        </p:tgtEl>
                                        <p:attrNameLst>
                                          <p:attrName>style.visibility</p:attrName>
                                        </p:attrNameLst>
                                      </p:cBhvr>
                                      <p:to>
                                        <p:strVal val="visible"/>
                                      </p:to>
                                    </p:set>
                                    <p:animEffect transition="in" filter="wipe(left)">
                                      <p:cBhvr>
                                        <p:cTn id="37" dur="500"/>
                                        <p:tgtEl>
                                          <p:spTgt spid="137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7223"/>
                                        </p:tgtEl>
                                        <p:attrNameLst>
                                          <p:attrName>style.visibility</p:attrName>
                                        </p:attrNameLst>
                                      </p:cBhvr>
                                      <p:to>
                                        <p:strVal val="visible"/>
                                      </p:to>
                                    </p:set>
                                    <p:animEffect transition="in" filter="wipe(left)">
                                      <p:cBhvr>
                                        <p:cTn id="42" dur="2000"/>
                                        <p:tgtEl>
                                          <p:spTgt spid="1372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7224"/>
                                        </p:tgtEl>
                                        <p:attrNameLst>
                                          <p:attrName>style.visibility</p:attrName>
                                        </p:attrNameLst>
                                      </p:cBhvr>
                                      <p:to>
                                        <p:strVal val="visible"/>
                                      </p:to>
                                    </p:set>
                                    <p:animEffect transition="in" filter="wipe(left)">
                                      <p:cBhvr>
                                        <p:cTn id="47" dur="50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4294967295"/>
          </p:nvPr>
        </p:nvSpPr>
        <p:spPr>
          <a:xfrm>
            <a:off x="0" y="1412875"/>
            <a:ext cx="3168650" cy="4679950"/>
          </a:xfrm>
        </p:spPr>
        <p:txBody>
          <a:bodyPr/>
          <a:lstStyle/>
          <a:p>
            <a:pPr eaLnBrk="1" hangingPunct="1">
              <a:buFontTx/>
              <a:buNone/>
            </a:pPr>
            <a:r>
              <a:rPr lang="zh-CN" altLang="en-US" sz="2400" smtClean="0"/>
              <a:t>差分曼彻斯特编码 </a:t>
            </a:r>
            <a:endParaRPr lang="zh-CN" altLang="en-US" sz="2000" smtClean="0"/>
          </a:p>
          <a:p>
            <a:r>
              <a:rPr lang="zh-CN" altLang="en-US" sz="2400" smtClean="0"/>
              <a:t>每位开始时：</a:t>
            </a:r>
          </a:p>
          <a:p>
            <a:pPr lvl="1"/>
            <a:r>
              <a:rPr lang="zh-CN" altLang="en-US" sz="2400" smtClean="0"/>
              <a:t>有跳变：“</a:t>
            </a:r>
            <a:r>
              <a:rPr lang="en-US" altLang="zh-CN" sz="2400" smtClean="0"/>
              <a:t>0”</a:t>
            </a:r>
            <a:endParaRPr lang="zh-CN" altLang="en-US" sz="2400" smtClean="0"/>
          </a:p>
          <a:p>
            <a:pPr lvl="1"/>
            <a:r>
              <a:rPr lang="zh-CN" altLang="en-US" sz="2400" smtClean="0"/>
              <a:t>无跳变：“</a:t>
            </a:r>
            <a:r>
              <a:rPr lang="en-US" altLang="zh-CN" sz="2400" smtClean="0"/>
              <a:t>1”</a:t>
            </a:r>
            <a:endParaRPr lang="zh-CN" altLang="en-US" sz="2400" smtClean="0"/>
          </a:p>
          <a:p>
            <a:r>
              <a:rPr lang="zh-CN" altLang="en-US" sz="2400" smtClean="0"/>
              <a:t>位中间的跳变</a:t>
            </a:r>
          </a:p>
          <a:p>
            <a:pPr lvl="1"/>
            <a:r>
              <a:rPr lang="zh-CN" altLang="en-US" sz="2400" smtClean="0"/>
              <a:t>仅作为时钟信号</a:t>
            </a:r>
          </a:p>
        </p:txBody>
      </p:sp>
      <p:sp>
        <p:nvSpPr>
          <p:cNvPr id="30723" name="Rectangle 2" descr="Large confetti"/>
          <p:cNvSpPr>
            <a:spLocks noChangeArrowheads="1"/>
          </p:cNvSpPr>
          <p:nvPr/>
        </p:nvSpPr>
        <p:spPr bwMode="auto">
          <a:xfrm>
            <a:off x="500063" y="360363"/>
            <a:ext cx="81041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3200">
                <a:solidFill>
                  <a:srgbClr val="FF9900"/>
                </a:solidFill>
                <a:latin typeface="宋体" panose="02010600030101010101" pitchFamily="2" charset="-122"/>
              </a:rPr>
              <a:t>1.</a:t>
            </a:r>
            <a:r>
              <a:rPr lang="en-US" altLang="zh-CN" sz="3200">
                <a:solidFill>
                  <a:srgbClr val="FF9900"/>
                </a:solidFill>
                <a:latin typeface="宋体" panose="02010600030101010101" pitchFamily="2" charset="-122"/>
              </a:rPr>
              <a:t>1.3 </a:t>
            </a:r>
            <a:r>
              <a:rPr lang="zh-CN" altLang="en-US" sz="3200">
                <a:solidFill>
                  <a:srgbClr val="FF9900"/>
                </a:solidFill>
                <a:latin typeface="宋体" panose="02010600030101010101" pitchFamily="2" charset="-122"/>
              </a:rPr>
              <a:t>数字信号传输时对</a:t>
            </a:r>
            <a:r>
              <a:rPr lang="zh-CN" altLang="en-US" sz="3200">
                <a:solidFill>
                  <a:srgbClr val="FF9900"/>
                </a:solidFill>
              </a:rPr>
              <a:t>“</a:t>
            </a:r>
            <a:r>
              <a:rPr lang="en-US" altLang="zh-CN" sz="3200">
                <a:solidFill>
                  <a:srgbClr val="FF9900"/>
                </a:solidFill>
                <a:latin typeface="宋体" panose="02010600030101010101" pitchFamily="2" charset="-122"/>
              </a:rPr>
              <a:t>0</a:t>
            </a:r>
            <a:r>
              <a:rPr lang="en-US" altLang="zh-CN" sz="3200">
                <a:solidFill>
                  <a:srgbClr val="FF9900"/>
                </a:solidFill>
              </a:rPr>
              <a:t>”</a:t>
            </a:r>
            <a:r>
              <a:rPr lang="zh-CN" altLang="en-US" sz="3200">
                <a:solidFill>
                  <a:srgbClr val="FF9900"/>
                </a:solidFill>
                <a:latin typeface="宋体" panose="02010600030101010101" pitchFamily="2" charset="-122"/>
              </a:rPr>
              <a:t>、</a:t>
            </a:r>
            <a:r>
              <a:rPr lang="zh-CN" altLang="en-US" sz="3200">
                <a:solidFill>
                  <a:srgbClr val="FF9900"/>
                </a:solidFill>
              </a:rPr>
              <a:t>“</a:t>
            </a:r>
            <a:r>
              <a:rPr lang="en-US" altLang="zh-CN" sz="3200">
                <a:solidFill>
                  <a:srgbClr val="FF9900"/>
                </a:solidFill>
                <a:latin typeface="宋体" panose="02010600030101010101" pitchFamily="2" charset="-122"/>
              </a:rPr>
              <a:t>1</a:t>
            </a:r>
            <a:r>
              <a:rPr lang="en-US" altLang="zh-CN" sz="3200">
                <a:solidFill>
                  <a:srgbClr val="FF9900"/>
                </a:solidFill>
              </a:rPr>
              <a:t>”</a:t>
            </a:r>
            <a:r>
              <a:rPr lang="zh-CN" altLang="en-US" sz="3200">
                <a:solidFill>
                  <a:srgbClr val="FF9900"/>
                </a:solidFill>
                <a:latin typeface="宋体" panose="02010600030101010101" pitchFamily="2" charset="-122"/>
              </a:rPr>
              <a:t>的处理 </a:t>
            </a:r>
          </a:p>
        </p:txBody>
      </p:sp>
      <p:pic>
        <p:nvPicPr>
          <p:cNvPr id="138244" name="Picture 4" descr="25"/>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625" y="2060575"/>
            <a:ext cx="5794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5" name="Picture 5" descr="24"/>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1841"/>
          <a:stretch>
            <a:fillRect/>
          </a:stretch>
        </p:blipFill>
        <p:spPr bwMode="auto">
          <a:xfrm>
            <a:off x="3349625" y="2060575"/>
            <a:ext cx="57943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6" name="Picture 6" descr="24"/>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5975" y="2052638"/>
            <a:ext cx="579437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AutoShape 7">
            <a:hlinkClick r:id="rId5" action="ppaction://hlinksldjump" highlightClick="1"/>
          </p:cNvPr>
          <p:cNvSpPr>
            <a:spLocks noChangeArrowheads="1"/>
          </p:cNvSpPr>
          <p:nvPr/>
        </p:nvSpPr>
        <p:spPr bwMode="auto">
          <a:xfrm>
            <a:off x="8388350" y="333375"/>
            <a:ext cx="533400" cy="533400"/>
          </a:xfrm>
          <a:prstGeom prst="actionButtonHome">
            <a:avLst/>
          </a:prstGeom>
          <a:solidFill>
            <a:srgbClr val="FF9900"/>
          </a:solidFill>
          <a:ln w="9525">
            <a:solidFill>
              <a:srgbClr val="FF6600"/>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30728" name="AutoShape 8">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wipe(left)">
                                      <p:cBhvr>
                                        <p:cTn id="7" dur="500"/>
                                        <p:tgtEl>
                                          <p:spTgt spid="138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8242">
                                            <p:txEl>
                                              <p:pRg st="1" end="1"/>
                                            </p:txEl>
                                          </p:spTgt>
                                        </p:tgtEl>
                                        <p:attrNameLst>
                                          <p:attrName>style.visibility</p:attrName>
                                        </p:attrNameLst>
                                      </p:cBhvr>
                                      <p:to>
                                        <p:strVal val="visible"/>
                                      </p:to>
                                    </p:set>
                                    <p:animEffect transition="in" filter="wipe(left)">
                                      <p:cBhvr>
                                        <p:cTn id="12" dur="500"/>
                                        <p:tgtEl>
                                          <p:spTgt spid="1382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42">
                                            <p:txEl>
                                              <p:pRg st="2" end="2"/>
                                            </p:txEl>
                                          </p:spTgt>
                                        </p:tgtEl>
                                        <p:attrNameLst>
                                          <p:attrName>style.visibility</p:attrName>
                                        </p:attrNameLst>
                                      </p:cBhvr>
                                      <p:to>
                                        <p:strVal val="visible"/>
                                      </p:to>
                                    </p:set>
                                    <p:animEffect transition="in" filter="wipe(left)">
                                      <p:cBhvr>
                                        <p:cTn id="17" dur="500"/>
                                        <p:tgtEl>
                                          <p:spTgt spid="1382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42">
                                            <p:txEl>
                                              <p:pRg st="3" end="3"/>
                                            </p:txEl>
                                          </p:spTgt>
                                        </p:tgtEl>
                                        <p:attrNameLst>
                                          <p:attrName>style.visibility</p:attrName>
                                        </p:attrNameLst>
                                      </p:cBhvr>
                                      <p:to>
                                        <p:strVal val="visible"/>
                                      </p:to>
                                    </p:set>
                                    <p:animEffect transition="in" filter="wipe(left)">
                                      <p:cBhvr>
                                        <p:cTn id="22" dur="500"/>
                                        <p:tgtEl>
                                          <p:spTgt spid="1382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8242">
                                            <p:txEl>
                                              <p:pRg st="4" end="4"/>
                                            </p:txEl>
                                          </p:spTgt>
                                        </p:tgtEl>
                                        <p:attrNameLst>
                                          <p:attrName>style.visibility</p:attrName>
                                        </p:attrNameLst>
                                      </p:cBhvr>
                                      <p:to>
                                        <p:strVal val="visible"/>
                                      </p:to>
                                    </p:set>
                                    <p:animEffect transition="in" filter="wipe(left)">
                                      <p:cBhvr>
                                        <p:cTn id="27" dur="500"/>
                                        <p:tgtEl>
                                          <p:spTgt spid="1382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8242">
                                            <p:txEl>
                                              <p:pRg st="5" end="5"/>
                                            </p:txEl>
                                          </p:spTgt>
                                        </p:tgtEl>
                                        <p:attrNameLst>
                                          <p:attrName>style.visibility</p:attrName>
                                        </p:attrNameLst>
                                      </p:cBhvr>
                                      <p:to>
                                        <p:strVal val="visible"/>
                                      </p:to>
                                    </p:set>
                                    <p:animEffect transition="in" filter="wipe(left)">
                                      <p:cBhvr>
                                        <p:cTn id="32" dur="500"/>
                                        <p:tgtEl>
                                          <p:spTgt spid="1382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8244"/>
                                        </p:tgtEl>
                                        <p:attrNameLst>
                                          <p:attrName>style.visibility</p:attrName>
                                        </p:attrNameLst>
                                      </p:cBhvr>
                                      <p:to>
                                        <p:strVal val="visible"/>
                                      </p:to>
                                    </p:set>
                                    <p:animEffect transition="in" filter="wipe(left)">
                                      <p:cBhvr>
                                        <p:cTn id="37" dur="2000"/>
                                        <p:tgtEl>
                                          <p:spTgt spid="138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8245"/>
                                        </p:tgtEl>
                                        <p:attrNameLst>
                                          <p:attrName>style.visibility</p:attrName>
                                        </p:attrNameLst>
                                      </p:cBhvr>
                                      <p:to>
                                        <p:strVal val="visible"/>
                                      </p:to>
                                    </p:set>
                                    <p:animEffect transition="in" filter="wipe(left)">
                                      <p:cBhvr>
                                        <p:cTn id="42" dur="5000"/>
                                        <p:tgtEl>
                                          <p:spTgt spid="1382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8246"/>
                                        </p:tgtEl>
                                        <p:attrNameLst>
                                          <p:attrName>style.visibility</p:attrName>
                                        </p:attrNameLst>
                                      </p:cBhvr>
                                      <p:to>
                                        <p:strVal val="visible"/>
                                      </p:to>
                                    </p:set>
                                    <p:animEffect transition="in" filter="wipe(left)">
                                      <p:cBhvr>
                                        <p:cTn id="47" dur="50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mtClean="0">
                <a:solidFill>
                  <a:srgbClr val="FF9900"/>
                </a:solidFill>
                <a:latin typeface="宋体" panose="02010600030101010101" pitchFamily="2" charset="-122"/>
              </a:rPr>
              <a:t>1.2 数制与码制</a:t>
            </a:r>
            <a:endParaRPr lang="zh-CN" altLang="en-US" smtClean="0">
              <a:solidFill>
                <a:srgbClr val="FF9900"/>
              </a:solidFill>
              <a:latin typeface="Arial" panose="020B0604020202020204" pitchFamily="34" charset="0"/>
            </a:endParaRPr>
          </a:p>
        </p:txBody>
      </p:sp>
      <p:sp>
        <p:nvSpPr>
          <p:cNvPr id="31747" name="Rectangle 3"/>
          <p:cNvSpPr>
            <a:spLocks noGrp="1" noChangeArrowheads="1"/>
          </p:cNvSpPr>
          <p:nvPr>
            <p:ph type="body" idx="4294967295"/>
          </p:nvPr>
        </p:nvSpPr>
        <p:spPr>
          <a:xfrm>
            <a:off x="539750" y="1371600"/>
            <a:ext cx="8137525" cy="4724400"/>
          </a:xfrm>
        </p:spPr>
        <p:txBody>
          <a:bodyPr/>
          <a:lstStyle/>
          <a:p>
            <a:pPr eaLnBrk="1" hangingPunct="1"/>
            <a:r>
              <a:rPr lang="zh-CN" altLang="en-US" smtClean="0">
                <a:latin typeface="宋体" panose="02010600030101010101" pitchFamily="2" charset="-122"/>
                <a:hlinkClick r:id="rId2" action="ppaction://hlinksldjump"/>
              </a:rPr>
              <a:t>数制</a:t>
            </a:r>
            <a:r>
              <a:rPr lang="zh-CN" altLang="en-US" smtClean="0"/>
              <a:t> </a:t>
            </a:r>
          </a:p>
          <a:p>
            <a:pPr lvl="1" eaLnBrk="1" hangingPunct="1">
              <a:buFont typeface="Wingdings" panose="05000000000000000000" pitchFamily="2" charset="2"/>
              <a:buNone/>
            </a:pPr>
            <a:r>
              <a:rPr lang="zh-CN" altLang="en-US" b="1" smtClean="0">
                <a:latin typeface="宋体" panose="02010600030101010101" pitchFamily="2" charset="-122"/>
              </a:rPr>
              <a:t>  十进制数</a:t>
            </a:r>
            <a:r>
              <a:rPr lang="zh-CN" altLang="en-US" b="1" smtClean="0"/>
              <a:t> ，</a:t>
            </a:r>
            <a:r>
              <a:rPr lang="zh-CN" altLang="en-US" b="1" smtClean="0">
                <a:latin typeface="宋体" panose="02010600030101010101" pitchFamily="2" charset="-122"/>
              </a:rPr>
              <a:t>二进制数</a:t>
            </a:r>
            <a:r>
              <a:rPr lang="zh-CN" altLang="en-US" b="1" smtClean="0"/>
              <a:t> ，</a:t>
            </a:r>
            <a:r>
              <a:rPr lang="zh-CN" altLang="en-US" b="1" smtClean="0">
                <a:latin typeface="宋体" panose="02010600030101010101" pitchFamily="2" charset="-122"/>
              </a:rPr>
              <a:t>八进制数</a:t>
            </a:r>
            <a:r>
              <a:rPr lang="zh-CN" altLang="en-US" b="1" smtClean="0"/>
              <a:t> ，</a:t>
            </a:r>
            <a:r>
              <a:rPr lang="zh-CN" altLang="en-US" b="1" smtClean="0">
                <a:latin typeface="宋体" panose="02010600030101010101" pitchFamily="2" charset="-122"/>
              </a:rPr>
              <a:t>十六进制数</a:t>
            </a:r>
            <a:r>
              <a:rPr lang="zh-CN" altLang="en-US" b="1" smtClean="0"/>
              <a:t> ，</a:t>
            </a:r>
            <a:r>
              <a:rPr lang="zh-CN" altLang="en-US" b="1" smtClean="0">
                <a:latin typeface="宋体" panose="02010600030101010101" pitchFamily="2" charset="-122"/>
              </a:rPr>
              <a:t>数制之间的转换</a:t>
            </a:r>
            <a:r>
              <a:rPr lang="zh-CN" altLang="en-US" b="1" smtClean="0"/>
              <a:t> </a:t>
            </a:r>
          </a:p>
          <a:p>
            <a:pPr eaLnBrk="1" hangingPunct="1"/>
            <a:r>
              <a:rPr lang="zh-CN" altLang="en-US" smtClean="0">
                <a:latin typeface="宋体" panose="02010600030101010101" pitchFamily="2" charset="-122"/>
                <a:hlinkClick r:id="rId3" action="ppaction://hlinksldjump"/>
              </a:rPr>
              <a:t>码制</a:t>
            </a:r>
            <a:r>
              <a:rPr lang="zh-CN" altLang="en-US" smtClean="0">
                <a:hlinkClick r:id="rId3" action="ppaction://hlinksldjump"/>
              </a:rPr>
              <a:t> </a:t>
            </a:r>
            <a:endParaRPr lang="zh-CN" altLang="en-US" smtClean="0"/>
          </a:p>
          <a:p>
            <a:pPr lvl="1" eaLnBrk="1" hangingPunct="1">
              <a:buFont typeface="Wingdings" panose="05000000000000000000" pitchFamily="2" charset="2"/>
              <a:buNone/>
            </a:pPr>
            <a:r>
              <a:rPr lang="zh-CN" altLang="en-US" b="1" smtClean="0">
                <a:latin typeface="宋体" panose="02010600030101010101" pitchFamily="2" charset="-122"/>
              </a:rPr>
              <a:t>  数字的存储形式</a:t>
            </a:r>
            <a:r>
              <a:rPr lang="zh-CN" altLang="en-US" b="1" smtClean="0"/>
              <a:t> ，</a:t>
            </a:r>
            <a:r>
              <a:rPr lang="zh-CN" altLang="en-US" b="1" smtClean="0">
                <a:latin typeface="宋体" panose="02010600030101010101" pitchFamily="2" charset="-122"/>
              </a:rPr>
              <a:t>原码</a:t>
            </a:r>
            <a:r>
              <a:rPr lang="zh-CN" altLang="en-US" b="1" smtClean="0"/>
              <a:t> ，</a:t>
            </a:r>
            <a:r>
              <a:rPr lang="zh-CN" altLang="en-US" b="1" smtClean="0">
                <a:latin typeface="宋体" panose="02010600030101010101" pitchFamily="2" charset="-122"/>
              </a:rPr>
              <a:t>反码</a:t>
            </a:r>
            <a:r>
              <a:rPr lang="zh-CN" altLang="en-US" b="1" smtClean="0"/>
              <a:t> ，</a:t>
            </a:r>
            <a:r>
              <a:rPr lang="zh-CN" altLang="en-US" b="1" smtClean="0">
                <a:latin typeface="宋体" panose="02010600030101010101" pitchFamily="2" charset="-122"/>
              </a:rPr>
              <a:t>补码</a:t>
            </a:r>
            <a:r>
              <a:rPr lang="zh-CN" altLang="en-US" b="1" smtClean="0"/>
              <a:t> </a:t>
            </a:r>
          </a:p>
          <a:p>
            <a:pPr eaLnBrk="1" hangingPunct="1"/>
            <a:r>
              <a:rPr lang="zh-CN" altLang="en-US" smtClean="0">
                <a:latin typeface="宋体" panose="02010600030101010101" pitchFamily="2" charset="-122"/>
                <a:hlinkClick r:id="rId4" action="ppaction://hlinksldjump"/>
              </a:rPr>
              <a:t>常用编码</a:t>
            </a:r>
            <a:r>
              <a:rPr lang="zh-CN" altLang="en-US" smtClean="0">
                <a:hlinkClick r:id="rId4" action="ppaction://hlinksldjump"/>
              </a:rPr>
              <a:t> </a:t>
            </a:r>
            <a:endParaRPr lang="zh-CN" altLang="en-US" smtClean="0"/>
          </a:p>
          <a:p>
            <a:pPr lvl="1" eaLnBrk="1" hangingPunct="1">
              <a:buFont typeface="Wingdings" panose="05000000000000000000" pitchFamily="2" charset="2"/>
              <a:buNone/>
            </a:pPr>
            <a:r>
              <a:rPr lang="zh-CN" altLang="en-US" b="1" smtClean="0">
                <a:latin typeface="宋体" panose="02010600030101010101" pitchFamily="2" charset="-122"/>
              </a:rPr>
              <a:t>  顺序二进制编码，格雷码</a:t>
            </a:r>
            <a:r>
              <a:rPr lang="zh-CN" altLang="en-US" b="1" smtClean="0"/>
              <a:t> （</a:t>
            </a:r>
            <a:r>
              <a:rPr lang="zh-CN" altLang="en-US" b="1" smtClean="0">
                <a:latin typeface="宋体" panose="02010600030101010101" pitchFamily="2" charset="-122"/>
              </a:rPr>
              <a:t>循环码</a:t>
            </a:r>
            <a:r>
              <a:rPr lang="zh-CN" altLang="en-US" b="1" smtClean="0"/>
              <a:t> ），</a:t>
            </a:r>
            <a:r>
              <a:rPr lang="zh-CN" altLang="en-US" b="1" smtClean="0">
                <a:latin typeface="宋体" panose="02010600030101010101" pitchFamily="2" charset="-122"/>
              </a:rPr>
              <a:t>独热码，二</a:t>
            </a:r>
            <a:r>
              <a:rPr lang="zh-CN" altLang="en-US" b="1" smtClean="0"/>
              <a:t>—</a:t>
            </a:r>
            <a:r>
              <a:rPr lang="zh-CN" altLang="en-US" b="1" smtClean="0">
                <a:latin typeface="宋体" panose="02010600030101010101" pitchFamily="2" charset="-122"/>
              </a:rPr>
              <a:t>十进制编码（</a:t>
            </a:r>
            <a:r>
              <a:rPr lang="en-US" altLang="zh-CN" b="1" smtClean="0"/>
              <a:t>BCD</a:t>
            </a:r>
            <a:r>
              <a:rPr lang="zh-CN" altLang="en-US" b="1" smtClean="0">
                <a:latin typeface="宋体" panose="02010600030101010101" pitchFamily="2" charset="-122"/>
              </a:rPr>
              <a:t>码）</a:t>
            </a:r>
            <a:r>
              <a:rPr lang="zh-CN" altLang="en-US" b="1" smtClean="0"/>
              <a:t> ，</a:t>
            </a:r>
            <a:r>
              <a:rPr lang="en-US" altLang="zh-CN" b="1" smtClean="0"/>
              <a:t>ASCII</a:t>
            </a:r>
            <a:r>
              <a:rPr lang="zh-CN" altLang="en-US" b="1" smtClean="0">
                <a:latin typeface="宋体" panose="02010600030101010101" pitchFamily="2" charset="-122"/>
              </a:rPr>
              <a:t>码</a:t>
            </a:r>
            <a:r>
              <a:rPr lang="zh-CN" altLang="en-US" b="1" smtClean="0"/>
              <a:t> </a:t>
            </a:r>
          </a:p>
          <a:p>
            <a:pPr lvl="1" eaLnBrk="1" hangingPunct="1">
              <a:buFont typeface="Wingdings" panose="05000000000000000000" pitchFamily="2" charset="2"/>
              <a:buNone/>
            </a:pPr>
            <a:r>
              <a:rPr lang="zh-CN" altLang="en-US"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1 </a:t>
            </a:r>
            <a:r>
              <a:rPr lang="zh-CN" altLang="en-US" sz="3200" smtClean="0">
                <a:solidFill>
                  <a:srgbClr val="FF9900"/>
                </a:solidFill>
                <a:latin typeface="宋体" panose="02010600030101010101" pitchFamily="2" charset="-122"/>
              </a:rPr>
              <a:t>数制 </a:t>
            </a:r>
          </a:p>
        </p:txBody>
      </p:sp>
      <p:sp>
        <p:nvSpPr>
          <p:cNvPr id="32771" name="Rectangle 3"/>
          <p:cNvSpPr>
            <a:spLocks noGrp="1" noChangeArrowheads="1"/>
          </p:cNvSpPr>
          <p:nvPr>
            <p:ph type="body" idx="4294967295"/>
          </p:nvPr>
        </p:nvSpPr>
        <p:spPr>
          <a:xfrm>
            <a:off x="107950" y="1341438"/>
            <a:ext cx="8686800" cy="4953000"/>
          </a:xfrm>
        </p:spPr>
        <p:txBody>
          <a:bodyPr/>
          <a:lstStyle/>
          <a:p>
            <a:pPr algn="just" eaLnBrk="1" hangingPunct="1">
              <a:buFontTx/>
              <a:buNone/>
            </a:pPr>
            <a:r>
              <a:rPr lang="zh-CN" altLang="en-US" sz="2400" smtClean="0">
                <a:latin typeface="宋体" panose="02010600030101010101" pitchFamily="2" charset="-122"/>
              </a:rPr>
              <a:t>  数制</a:t>
            </a:r>
            <a:r>
              <a:rPr lang="en-US" altLang="zh-CN" sz="2400" smtClean="0">
                <a:latin typeface="宋体" panose="02010600030101010101" pitchFamily="2" charset="-122"/>
              </a:rPr>
              <a:t>(</a:t>
            </a:r>
            <a:r>
              <a:rPr lang="zh-CN" altLang="en-US" sz="2400" smtClean="0">
                <a:latin typeface="宋体" panose="02010600030101010101" pitchFamily="2" charset="-122"/>
              </a:rPr>
              <a:t>计数制</a:t>
            </a:r>
            <a:r>
              <a:rPr lang="en-US" altLang="zh-CN" sz="2400" smtClean="0">
                <a:latin typeface="宋体" panose="02010600030101010101" pitchFamily="2" charset="-122"/>
              </a:rPr>
              <a:t>/</a:t>
            </a:r>
            <a:r>
              <a:rPr lang="zh-CN" altLang="en-US" sz="2400" smtClean="0">
                <a:latin typeface="宋体" panose="02010600030101010101" pitchFamily="2" charset="-122"/>
              </a:rPr>
              <a:t>进位计数制）：用一组固定的符号和统一的规则来表示数值的方法。</a:t>
            </a:r>
            <a:endParaRPr lang="zh-CN" altLang="en-US" sz="2400" smtClean="0">
              <a:solidFill>
                <a:srgbClr val="FF9900"/>
              </a:solidFill>
            </a:endParaRPr>
          </a:p>
          <a:p>
            <a:pPr lvl="1" eaLnBrk="1" hangingPunct="1"/>
            <a:r>
              <a:rPr lang="zh-CN" altLang="en-US" sz="2400" b="1" smtClean="0">
                <a:latin typeface="宋体" panose="02010600030101010101" pitchFamily="2" charset="-122"/>
              </a:rPr>
              <a:t>数码</a:t>
            </a:r>
            <a:r>
              <a:rPr lang="zh-CN" altLang="en-US" sz="2400" smtClean="0">
                <a:latin typeface="宋体" panose="02010600030101010101" pitchFamily="2" charset="-122"/>
              </a:rPr>
              <a:t>：数制中为表示基本数值大小所使用的不同数字符号。例如，十进制有</a:t>
            </a:r>
            <a:r>
              <a:rPr lang="zh-CN" altLang="en-US" sz="2400" smtClean="0"/>
              <a:t>10</a:t>
            </a:r>
            <a:r>
              <a:rPr lang="zh-CN" altLang="en-US" sz="2400" smtClean="0">
                <a:latin typeface="宋体" panose="02010600030101010101" pitchFamily="2" charset="-122"/>
              </a:rPr>
              <a:t>个数码(</a:t>
            </a:r>
            <a:r>
              <a:rPr lang="zh-CN" altLang="en-US" sz="2400" smtClean="0"/>
              <a:t>0~9)</a:t>
            </a:r>
            <a:r>
              <a:rPr lang="zh-CN" altLang="en-US" sz="2400" smtClean="0">
                <a:latin typeface="宋体" panose="02010600030101010101" pitchFamily="2" charset="-122"/>
              </a:rPr>
              <a:t>；二进制有</a:t>
            </a:r>
            <a:r>
              <a:rPr lang="zh-CN" altLang="en-US" sz="2400" smtClean="0"/>
              <a:t>2</a:t>
            </a:r>
            <a:r>
              <a:rPr lang="zh-CN" altLang="en-US" sz="2400" smtClean="0">
                <a:latin typeface="宋体" panose="02010600030101010101" pitchFamily="2" charset="-122"/>
              </a:rPr>
              <a:t>个数码(</a:t>
            </a:r>
            <a:r>
              <a:rPr lang="zh-CN" altLang="en-US" sz="2400" smtClean="0"/>
              <a:t>0</a:t>
            </a:r>
            <a:r>
              <a:rPr lang="zh-CN" altLang="en-US" sz="2400" smtClean="0">
                <a:latin typeface="宋体" panose="02010600030101010101" pitchFamily="2" charset="-122"/>
              </a:rPr>
              <a:t>、</a:t>
            </a:r>
            <a:r>
              <a:rPr lang="zh-CN" altLang="en-US" sz="2400" smtClean="0"/>
              <a:t>1)</a:t>
            </a:r>
          </a:p>
          <a:p>
            <a:pPr lvl="1" eaLnBrk="1" hangingPunct="1"/>
            <a:r>
              <a:rPr lang="zh-CN" altLang="en-US" sz="2400" b="1" smtClean="0">
                <a:latin typeface="宋体" panose="02010600030101010101" pitchFamily="2" charset="-122"/>
              </a:rPr>
              <a:t>基数</a:t>
            </a:r>
            <a:r>
              <a:rPr lang="zh-CN" altLang="en-US" sz="2400" smtClean="0">
                <a:latin typeface="宋体" panose="02010600030101010101" pitchFamily="2" charset="-122"/>
              </a:rPr>
              <a:t>：数制中所使用数码的个数。例如，十进制的基数为</a:t>
            </a:r>
            <a:r>
              <a:rPr lang="zh-CN" altLang="en-US" sz="2400" smtClean="0"/>
              <a:t>10</a:t>
            </a:r>
            <a:r>
              <a:rPr lang="zh-CN" altLang="en-US" sz="2400" smtClean="0">
                <a:latin typeface="宋体" panose="02010600030101010101" pitchFamily="2" charset="-122"/>
              </a:rPr>
              <a:t>；二进制的基数为</a:t>
            </a:r>
            <a:r>
              <a:rPr lang="zh-CN" altLang="en-US" sz="2400" smtClean="0"/>
              <a:t>2 </a:t>
            </a:r>
          </a:p>
          <a:p>
            <a:pPr lvl="1" eaLnBrk="1" hangingPunct="1"/>
            <a:r>
              <a:rPr lang="zh-CN" altLang="en-US" sz="2400" b="1" smtClean="0">
                <a:latin typeface="宋体" panose="02010600030101010101" pitchFamily="2" charset="-122"/>
              </a:rPr>
              <a:t>位权</a:t>
            </a:r>
            <a:r>
              <a:rPr lang="zh-CN" altLang="en-US" sz="2400" smtClean="0">
                <a:latin typeface="宋体" panose="02010600030101010101" pitchFamily="2" charset="-122"/>
              </a:rPr>
              <a:t>：数制中某一位上的</a:t>
            </a:r>
            <a:r>
              <a:rPr lang="zh-CN" altLang="en-US" sz="2400" smtClean="0"/>
              <a:t>1</a:t>
            </a:r>
            <a:r>
              <a:rPr lang="zh-CN" altLang="en-US" sz="2400" smtClean="0">
                <a:latin typeface="宋体" panose="02010600030101010101" pitchFamily="2" charset="-122"/>
              </a:rPr>
              <a:t>所表示数值的大小。例如，十进制的</a:t>
            </a:r>
            <a:r>
              <a:rPr lang="zh-CN" altLang="en-US" sz="2400" smtClean="0"/>
              <a:t>435</a:t>
            </a:r>
            <a:r>
              <a:rPr lang="zh-CN" altLang="en-US" sz="2400" smtClean="0">
                <a:latin typeface="宋体" panose="02010600030101010101" pitchFamily="2" charset="-122"/>
              </a:rPr>
              <a:t>中，</a:t>
            </a:r>
            <a:r>
              <a:rPr lang="zh-CN" altLang="en-US" sz="2400" smtClean="0"/>
              <a:t>4</a:t>
            </a:r>
            <a:r>
              <a:rPr lang="zh-CN" altLang="en-US" sz="2400" smtClean="0">
                <a:latin typeface="宋体" panose="02010600030101010101" pitchFamily="2" charset="-122"/>
              </a:rPr>
              <a:t>位置上的位权是</a:t>
            </a:r>
            <a:r>
              <a:rPr lang="zh-CN" altLang="en-US" sz="2400" smtClean="0"/>
              <a:t>100</a:t>
            </a:r>
            <a:r>
              <a:rPr lang="zh-CN" altLang="en-US" sz="2400" smtClean="0">
                <a:latin typeface="宋体" panose="02010600030101010101" pitchFamily="2" charset="-122"/>
              </a:rPr>
              <a:t>，</a:t>
            </a:r>
            <a:r>
              <a:rPr lang="zh-CN" altLang="en-US" sz="2400" smtClean="0"/>
              <a:t>3</a:t>
            </a:r>
            <a:r>
              <a:rPr lang="zh-CN" altLang="en-US" sz="2400" smtClean="0">
                <a:latin typeface="宋体" panose="02010600030101010101" pitchFamily="2" charset="-122"/>
              </a:rPr>
              <a:t>的位权是</a:t>
            </a:r>
            <a:r>
              <a:rPr lang="zh-CN" altLang="en-US" sz="2400" smtClean="0"/>
              <a:t>10</a:t>
            </a:r>
            <a:r>
              <a:rPr lang="zh-CN" altLang="en-US" sz="2400" smtClean="0">
                <a:latin typeface="宋体" panose="02010600030101010101" pitchFamily="2" charset="-122"/>
              </a:rPr>
              <a:t>，</a:t>
            </a:r>
            <a:r>
              <a:rPr lang="zh-CN" altLang="en-US" sz="2400" smtClean="0"/>
              <a:t>5</a:t>
            </a:r>
            <a:r>
              <a:rPr lang="zh-CN" altLang="en-US" sz="2400" smtClean="0">
                <a:latin typeface="宋体" panose="02010600030101010101" pitchFamily="2" charset="-122"/>
              </a:rPr>
              <a:t>的位权是</a:t>
            </a:r>
            <a:r>
              <a:rPr lang="zh-CN" altLang="en-US" sz="2400" smtClean="0"/>
              <a:t>1  </a:t>
            </a:r>
          </a:p>
        </p:txBody>
      </p:sp>
      <p:sp>
        <p:nvSpPr>
          <p:cNvPr id="32772" name="AutoShape 5">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p:cNvSpPr>
            <a:spLocks noGrp="1" noChangeArrowheads="1"/>
          </p:cNvSpPr>
          <p:nvPr>
            <p:ph type="title"/>
          </p:nvPr>
        </p:nvSpPr>
        <p:spPr/>
        <p:txBody>
          <a:bodyPr/>
          <a:lstStyle/>
          <a:p>
            <a:r>
              <a:rPr lang="en-US" altLang="zh-CN" b="0" smtClean="0"/>
              <a:t>1.2.1  </a:t>
            </a:r>
            <a:r>
              <a:rPr lang="zh-CN" altLang="en-US" b="0" smtClean="0"/>
              <a:t>数制</a:t>
            </a:r>
          </a:p>
        </p:txBody>
      </p:sp>
      <p:sp>
        <p:nvSpPr>
          <p:cNvPr id="33795" name="Rectangle 3"/>
          <p:cNvSpPr>
            <a:spLocks noGrp="1" noChangeArrowheads="1"/>
          </p:cNvSpPr>
          <p:nvPr>
            <p:ph idx="1"/>
          </p:nvPr>
        </p:nvSpPr>
        <p:spPr>
          <a:xfrm>
            <a:off x="250825" y="1341438"/>
            <a:ext cx="8497888" cy="4895850"/>
          </a:xfrm>
        </p:spPr>
        <p:txBody>
          <a:bodyPr/>
          <a:lstStyle/>
          <a:p>
            <a:pPr>
              <a:buFontTx/>
              <a:buNone/>
            </a:pPr>
            <a:r>
              <a:rPr lang="en-US" altLang="zh-CN" smtClean="0"/>
              <a:t>1. </a:t>
            </a:r>
            <a:r>
              <a:rPr lang="zh-CN" altLang="en-US" smtClean="0"/>
              <a:t>十进制数</a:t>
            </a:r>
            <a:r>
              <a:rPr lang="en-US" altLang="zh-CN" smtClean="0"/>
              <a:t>(Decimal)</a:t>
            </a:r>
          </a:p>
          <a:p>
            <a:pPr lvl="1"/>
            <a:r>
              <a:rPr lang="zh-CN" altLang="en-US" b="1" smtClean="0"/>
              <a:t>数码</a:t>
            </a:r>
            <a:r>
              <a:rPr lang="en-US" altLang="zh-CN" b="1" smtClean="0"/>
              <a:t>0</a:t>
            </a:r>
            <a:r>
              <a:rPr lang="zh-CN" altLang="en-US" b="1" smtClean="0"/>
              <a:t>～</a:t>
            </a:r>
            <a:r>
              <a:rPr lang="en-US" altLang="zh-CN" b="1" smtClean="0"/>
              <a:t>9</a:t>
            </a:r>
            <a:r>
              <a:rPr lang="zh-CN" altLang="en-US" b="1" smtClean="0"/>
              <a:t>；</a:t>
            </a:r>
          </a:p>
          <a:p>
            <a:pPr lvl="1"/>
            <a:r>
              <a:rPr lang="zh-CN" altLang="en-US" b="1" smtClean="0"/>
              <a:t>基数</a:t>
            </a:r>
            <a:r>
              <a:rPr lang="en-US" altLang="zh-CN" b="1" smtClean="0"/>
              <a:t>10</a:t>
            </a:r>
            <a:r>
              <a:rPr lang="zh-CN" altLang="en-US" b="1" smtClean="0"/>
              <a:t>；</a:t>
            </a:r>
          </a:p>
          <a:p>
            <a:pPr lvl="1"/>
            <a:r>
              <a:rPr lang="zh-CN" altLang="en-US" b="1" smtClean="0"/>
              <a:t>位权</a:t>
            </a:r>
            <a:r>
              <a:rPr lang="en-US" altLang="zh-CN" b="1" smtClean="0"/>
              <a:t>10</a:t>
            </a:r>
            <a:r>
              <a:rPr lang="en-US" altLang="zh-CN" b="1" baseline="30000" smtClean="0"/>
              <a:t>i</a:t>
            </a:r>
            <a:r>
              <a:rPr lang="zh-CN" altLang="en-US" b="1" smtClean="0"/>
              <a:t>。小数点左边，右至左的位权依次是：</a:t>
            </a:r>
            <a:r>
              <a:rPr lang="en-US" altLang="zh-CN" b="1" smtClean="0"/>
              <a:t>10</a:t>
            </a:r>
            <a:r>
              <a:rPr lang="en-US" altLang="zh-CN" b="1" baseline="30000" smtClean="0"/>
              <a:t>0</a:t>
            </a:r>
            <a:r>
              <a:rPr lang="zh-CN" altLang="en-US" b="1" smtClean="0"/>
              <a:t>、</a:t>
            </a:r>
            <a:r>
              <a:rPr lang="en-US" altLang="zh-CN" b="1" smtClean="0"/>
              <a:t>10</a:t>
            </a:r>
            <a:r>
              <a:rPr lang="en-US" altLang="zh-CN" b="1" baseline="30000" smtClean="0"/>
              <a:t>1</a:t>
            </a:r>
            <a:r>
              <a:rPr lang="zh-CN" altLang="en-US" b="1" smtClean="0"/>
              <a:t>、</a:t>
            </a:r>
            <a:r>
              <a:rPr lang="en-US" altLang="zh-CN" b="1" smtClean="0"/>
              <a:t>10</a:t>
            </a:r>
            <a:r>
              <a:rPr lang="en-US" altLang="zh-CN" b="1" baseline="30000" smtClean="0"/>
              <a:t>2</a:t>
            </a:r>
            <a:r>
              <a:rPr lang="zh-CN" altLang="en-US" b="1" smtClean="0"/>
              <a:t>、</a:t>
            </a:r>
            <a:r>
              <a:rPr lang="en-US" altLang="zh-CN" b="1" smtClean="0"/>
              <a:t>10</a:t>
            </a:r>
            <a:r>
              <a:rPr lang="en-US" altLang="zh-CN" b="1" baseline="30000" smtClean="0"/>
              <a:t>3</a:t>
            </a:r>
            <a:r>
              <a:rPr lang="en-US" altLang="zh-CN" b="1" smtClean="0"/>
              <a:t>……</a:t>
            </a:r>
            <a:br>
              <a:rPr lang="en-US" altLang="zh-CN" b="1" smtClean="0"/>
            </a:br>
            <a:r>
              <a:rPr lang="zh-CN" altLang="en-US" b="1" smtClean="0"/>
              <a:t>小数点右边，左至右的位权依次是：</a:t>
            </a:r>
            <a:r>
              <a:rPr lang="en-US" altLang="zh-CN" b="1" smtClean="0"/>
              <a:t>10</a:t>
            </a:r>
            <a:r>
              <a:rPr lang="en-US" altLang="zh-CN" b="1" baseline="30000" smtClean="0"/>
              <a:t>-1</a:t>
            </a:r>
            <a:r>
              <a:rPr lang="zh-CN" altLang="en-US" b="1" smtClean="0"/>
              <a:t>、</a:t>
            </a:r>
            <a:r>
              <a:rPr lang="en-US" altLang="zh-CN" b="1" smtClean="0"/>
              <a:t>10</a:t>
            </a:r>
            <a:r>
              <a:rPr lang="en-US" altLang="zh-CN" b="1" baseline="30000" smtClean="0"/>
              <a:t>-2</a:t>
            </a:r>
            <a:r>
              <a:rPr lang="zh-CN" altLang="en-US" b="1" smtClean="0"/>
              <a:t>、</a:t>
            </a:r>
            <a:r>
              <a:rPr lang="en-US" altLang="zh-CN" b="1" smtClean="0"/>
              <a:t>10</a:t>
            </a:r>
            <a:r>
              <a:rPr lang="en-US" altLang="zh-CN" b="1" baseline="30000" smtClean="0"/>
              <a:t>-3</a:t>
            </a:r>
            <a:r>
              <a:rPr lang="zh-CN" altLang="en-US" b="1" smtClean="0"/>
              <a:t>、</a:t>
            </a:r>
            <a:r>
              <a:rPr lang="en-US" altLang="zh-CN" b="1" smtClean="0"/>
              <a:t>10</a:t>
            </a:r>
            <a:r>
              <a:rPr lang="en-US" altLang="zh-CN" b="1" baseline="30000" smtClean="0"/>
              <a:t>-4</a:t>
            </a:r>
            <a:r>
              <a:rPr lang="en-US" altLang="zh-CN" b="1" smtClean="0"/>
              <a:t>……</a:t>
            </a:r>
          </a:p>
          <a:p>
            <a:pPr lvl="1"/>
            <a:endParaRPr lang="en-US" altLang="zh-CN" sz="1000" b="1" smtClean="0"/>
          </a:p>
          <a:p>
            <a:pPr lvl="1">
              <a:buFont typeface="Wingdings" panose="05000000000000000000" pitchFamily="2" charset="2"/>
              <a:buNone/>
            </a:pPr>
            <a:r>
              <a:rPr lang="en-US" altLang="zh-CN" b="1" smtClean="0"/>
              <a:t> (826.78)</a:t>
            </a:r>
            <a:r>
              <a:rPr lang="en-US" altLang="zh-CN" b="1" baseline="-25000" smtClean="0"/>
              <a:t>10</a:t>
            </a:r>
            <a:r>
              <a:rPr lang="en-US" altLang="zh-CN" b="1" smtClean="0"/>
              <a:t>=</a:t>
            </a:r>
            <a:r>
              <a:rPr lang="en-US" altLang="zh-CN" b="1" baseline="-25000" smtClean="0">
                <a:ea typeface="MS Gothic"/>
                <a:cs typeface="MS Gothic"/>
              </a:rPr>
              <a:t> </a:t>
            </a:r>
            <a:r>
              <a:rPr lang="en-US" altLang="zh-CN" b="1" smtClean="0"/>
              <a:t>8×10</a:t>
            </a:r>
            <a:r>
              <a:rPr lang="en-US" altLang="zh-CN" b="1" baseline="30000" smtClean="0"/>
              <a:t>2</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2×10</a:t>
            </a:r>
            <a:r>
              <a:rPr lang="en-US" altLang="zh-CN" b="1" baseline="30000" smtClean="0"/>
              <a:t>1</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6×10</a:t>
            </a:r>
            <a:r>
              <a:rPr lang="en-US" altLang="zh-CN" b="1" baseline="30000" smtClean="0"/>
              <a:t>0</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7×10</a:t>
            </a:r>
            <a:r>
              <a:rPr lang="en-US" altLang="zh-CN" b="1" baseline="30000" smtClean="0"/>
              <a:t>-1</a:t>
            </a:r>
            <a:r>
              <a:rPr lang="en-US" altLang="zh-CN" b="1" baseline="-25000" smtClean="0">
                <a:ea typeface="MS Gothic"/>
                <a:cs typeface="MS Gothic"/>
              </a:rPr>
              <a:t/>
            </a:r>
            <a:br>
              <a:rPr lang="en-US" altLang="zh-CN" b="1" baseline="-25000" smtClean="0">
                <a:ea typeface="MS Gothic"/>
                <a:cs typeface="MS Gothic"/>
              </a:rPr>
            </a:b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8×10</a:t>
            </a:r>
            <a:r>
              <a:rPr lang="en-US" altLang="zh-CN" b="1" baseline="30000" smtClean="0"/>
              <a:t>-2</a:t>
            </a:r>
          </a:p>
        </p:txBody>
      </p:sp>
      <p:sp>
        <p:nvSpPr>
          <p:cNvPr id="33796"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827088" y="1341438"/>
            <a:ext cx="7620000" cy="4724400"/>
          </a:xfrm>
        </p:spPr>
        <p:txBody>
          <a:bodyPr/>
          <a:lstStyle/>
          <a:p>
            <a:pPr algn="ctr">
              <a:buFontTx/>
              <a:buNone/>
            </a:pPr>
            <a:r>
              <a:rPr lang="zh-CN" altLang="en-US" sz="4800" smtClean="0">
                <a:solidFill>
                  <a:srgbClr val="FF0000"/>
                </a:solidFill>
              </a:rPr>
              <a:t>数字系统处理什么信息 ？</a:t>
            </a:r>
          </a:p>
          <a:p>
            <a:pPr algn="ctr">
              <a:buFontTx/>
              <a:buNone/>
            </a:pPr>
            <a:r>
              <a:rPr lang="zh-CN" altLang="en-US" sz="3600" smtClean="0">
                <a:solidFill>
                  <a:srgbClr val="0000FF"/>
                </a:solidFill>
              </a:rPr>
              <a:t>数字信号</a:t>
            </a:r>
          </a:p>
          <a:p>
            <a:pPr algn="ctr">
              <a:buFontTx/>
              <a:buNone/>
            </a:pPr>
            <a:r>
              <a:rPr lang="zh-CN" altLang="en-US" sz="3600" smtClean="0">
                <a:solidFill>
                  <a:schemeClr val="folHlink"/>
                </a:solidFill>
              </a:rPr>
              <a:t>二进制形式的数字信号</a:t>
            </a:r>
          </a:p>
          <a:p>
            <a:pPr algn="ctr">
              <a:buFontTx/>
              <a:buNone/>
            </a:pPr>
            <a:r>
              <a:rPr lang="en-US" altLang="zh-CN" sz="3600" smtClean="0">
                <a:solidFill>
                  <a:schemeClr val="folHlink"/>
                </a:solidFill>
              </a:rPr>
              <a:t>0110 1010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20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left)">
                                      <p:cBhvr>
                                        <p:cTn id="12" dur="20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left)">
                                      <p:cBhvr>
                                        <p:cTn id="17" dur="20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wipe(left)">
                                      <p:cBhvr>
                                        <p:cTn id="22" dur="20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Large confetti"/>
          <p:cNvSpPr>
            <a:spLocks noGrp="1" noChangeArrowheads="1"/>
          </p:cNvSpPr>
          <p:nvPr>
            <p:ph type="title"/>
          </p:nvPr>
        </p:nvSpPr>
        <p:spPr/>
        <p:txBody>
          <a:bodyPr/>
          <a:lstStyle/>
          <a:p>
            <a:r>
              <a:rPr lang="en-US" altLang="zh-CN" b="0" smtClean="0"/>
              <a:t>1.2.1  </a:t>
            </a:r>
            <a:r>
              <a:rPr lang="zh-CN" altLang="en-US" b="0" smtClean="0"/>
              <a:t>数制</a:t>
            </a:r>
          </a:p>
        </p:txBody>
      </p:sp>
      <p:sp>
        <p:nvSpPr>
          <p:cNvPr id="34819" name="Rectangle 3"/>
          <p:cNvSpPr>
            <a:spLocks noGrp="1" noChangeArrowheads="1"/>
          </p:cNvSpPr>
          <p:nvPr>
            <p:ph idx="1"/>
          </p:nvPr>
        </p:nvSpPr>
        <p:spPr>
          <a:xfrm>
            <a:off x="539750" y="1371600"/>
            <a:ext cx="8135938" cy="4724400"/>
          </a:xfrm>
        </p:spPr>
        <p:txBody>
          <a:bodyPr/>
          <a:lstStyle/>
          <a:p>
            <a:pPr>
              <a:buFontTx/>
              <a:buNone/>
            </a:pPr>
            <a:r>
              <a:rPr lang="en-US" altLang="zh-CN" smtClean="0"/>
              <a:t>2. </a:t>
            </a:r>
            <a:r>
              <a:rPr lang="zh-CN" altLang="en-US" smtClean="0"/>
              <a:t>二进制数</a:t>
            </a:r>
            <a:r>
              <a:rPr lang="en-US" altLang="zh-CN" smtClean="0"/>
              <a:t>(Binary)</a:t>
            </a:r>
          </a:p>
          <a:p>
            <a:pPr lvl="1"/>
            <a:r>
              <a:rPr lang="zh-CN" altLang="en-US" b="1" smtClean="0"/>
              <a:t>数码</a:t>
            </a:r>
            <a:r>
              <a:rPr lang="en-US" altLang="zh-CN" b="1" smtClean="0"/>
              <a:t>0</a:t>
            </a:r>
            <a:r>
              <a:rPr lang="zh-CN" altLang="en-US" b="1" smtClean="0"/>
              <a:t>、</a:t>
            </a:r>
            <a:r>
              <a:rPr lang="en-US" altLang="zh-CN" b="1" smtClean="0"/>
              <a:t>1</a:t>
            </a:r>
            <a:r>
              <a:rPr lang="zh-CN" altLang="en-US" b="1" smtClean="0"/>
              <a:t>；</a:t>
            </a:r>
          </a:p>
          <a:p>
            <a:pPr lvl="1"/>
            <a:r>
              <a:rPr lang="zh-CN" altLang="en-US" b="1" smtClean="0"/>
              <a:t>基数是</a:t>
            </a:r>
            <a:r>
              <a:rPr lang="en-US" altLang="zh-CN" b="1" smtClean="0"/>
              <a:t>2</a:t>
            </a:r>
            <a:r>
              <a:rPr lang="zh-CN" altLang="en-US" b="1" smtClean="0"/>
              <a:t>；</a:t>
            </a:r>
          </a:p>
          <a:p>
            <a:pPr lvl="1"/>
            <a:r>
              <a:rPr lang="zh-CN" altLang="en-US" b="1" smtClean="0"/>
              <a:t>位权</a:t>
            </a:r>
            <a:r>
              <a:rPr lang="en-US" altLang="zh-CN" b="1" smtClean="0"/>
              <a:t>2</a:t>
            </a:r>
            <a:r>
              <a:rPr lang="en-US" altLang="zh-CN" b="1" baseline="30000" smtClean="0"/>
              <a:t>i</a:t>
            </a:r>
            <a:r>
              <a:rPr lang="zh-CN" altLang="en-US" b="1" smtClean="0"/>
              <a:t>。</a:t>
            </a:r>
          </a:p>
          <a:p>
            <a:pPr lvl="1"/>
            <a:endParaRPr lang="zh-CN" altLang="en-US" b="1" smtClean="0"/>
          </a:p>
          <a:p>
            <a:pPr lvl="1">
              <a:buFont typeface="Wingdings" panose="05000000000000000000" pitchFamily="2" charset="2"/>
              <a:buNone/>
            </a:pPr>
            <a:r>
              <a:rPr lang="zh-CN" altLang="en-US" b="1" smtClean="0"/>
              <a:t> </a:t>
            </a:r>
            <a:r>
              <a:rPr lang="en-US" altLang="zh-CN" b="1" smtClean="0"/>
              <a:t>(1011.101)</a:t>
            </a:r>
            <a:r>
              <a:rPr lang="en-US" altLang="zh-CN" b="1" baseline="-25000" smtClean="0"/>
              <a:t>2</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1×2</a:t>
            </a:r>
            <a:r>
              <a:rPr lang="en-US" altLang="zh-CN" b="1" baseline="30000" smtClean="0"/>
              <a:t>3</a:t>
            </a: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0×2</a:t>
            </a:r>
            <a:r>
              <a:rPr lang="en-US" altLang="zh-CN" b="1" baseline="30000" smtClean="0"/>
              <a:t>2</a:t>
            </a: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1×2</a:t>
            </a:r>
            <a:r>
              <a:rPr lang="en-US" altLang="zh-CN" b="1" baseline="30000" smtClean="0"/>
              <a:t>1</a:t>
            </a: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1×2</a:t>
            </a:r>
            <a:r>
              <a:rPr lang="en-US" altLang="zh-CN" b="1" baseline="30000" smtClean="0"/>
              <a:t>0</a:t>
            </a:r>
            <a:r>
              <a:rPr lang="en-US" altLang="zh-CN" b="1" smtClean="0">
                <a:ea typeface="MS Gothic"/>
                <a:cs typeface="MS Gothic"/>
              </a:rPr>
              <a:t> </a:t>
            </a:r>
            <a:br>
              <a:rPr lang="en-US" altLang="zh-CN" b="1" smtClean="0">
                <a:ea typeface="MS Gothic"/>
                <a:cs typeface="MS Gothic"/>
              </a:rPr>
            </a:b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1×2</a:t>
            </a:r>
            <a:r>
              <a:rPr lang="en-US" altLang="zh-CN" b="1" baseline="30000" smtClean="0"/>
              <a:t>-1</a:t>
            </a: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0×2</a:t>
            </a:r>
            <a:r>
              <a:rPr lang="en-US" altLang="zh-CN" b="1" baseline="30000" smtClean="0"/>
              <a:t>-2</a:t>
            </a:r>
            <a:r>
              <a:rPr lang="en-US" altLang="zh-CN" b="1" smtClean="0">
                <a:ea typeface="MS Gothic"/>
                <a:cs typeface="MS Gothic"/>
              </a:rPr>
              <a:t> </a:t>
            </a:r>
            <a:r>
              <a:rPr lang="en-US" altLang="zh-CN" b="1" smtClean="0"/>
              <a:t>+</a:t>
            </a:r>
            <a:r>
              <a:rPr lang="en-US" altLang="zh-CN" b="1" smtClean="0">
                <a:ea typeface="MS Gothic"/>
                <a:cs typeface="MS Gothic"/>
              </a:rPr>
              <a:t> </a:t>
            </a:r>
            <a:r>
              <a:rPr lang="en-US" altLang="zh-CN" b="1" smtClean="0"/>
              <a:t>1×2</a:t>
            </a:r>
            <a:r>
              <a:rPr lang="en-US" altLang="zh-CN" b="1" baseline="30000" smtClean="0"/>
              <a:t>-3</a:t>
            </a:r>
          </a:p>
        </p:txBody>
      </p:sp>
      <p:sp>
        <p:nvSpPr>
          <p:cNvPr id="34820"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descr="Large confetti"/>
          <p:cNvSpPr>
            <a:spLocks noGrp="1" noChangeArrowheads="1"/>
          </p:cNvSpPr>
          <p:nvPr>
            <p:ph type="title"/>
          </p:nvPr>
        </p:nvSpPr>
        <p:spPr/>
        <p:txBody>
          <a:bodyPr/>
          <a:lstStyle/>
          <a:p>
            <a:r>
              <a:rPr lang="en-US" altLang="zh-CN" b="0" smtClean="0"/>
              <a:t>1.2.1  </a:t>
            </a:r>
            <a:r>
              <a:rPr lang="zh-CN" altLang="en-US" b="0" smtClean="0"/>
              <a:t>数制</a:t>
            </a:r>
          </a:p>
        </p:txBody>
      </p:sp>
      <p:sp>
        <p:nvSpPr>
          <p:cNvPr id="35843" name="Rectangle 3"/>
          <p:cNvSpPr>
            <a:spLocks noGrp="1" noChangeArrowheads="1"/>
          </p:cNvSpPr>
          <p:nvPr>
            <p:ph idx="1"/>
          </p:nvPr>
        </p:nvSpPr>
        <p:spPr>
          <a:xfrm>
            <a:off x="323850" y="1371600"/>
            <a:ext cx="8424863" cy="4724400"/>
          </a:xfrm>
        </p:spPr>
        <p:txBody>
          <a:bodyPr/>
          <a:lstStyle/>
          <a:p>
            <a:pPr>
              <a:buFontTx/>
              <a:buNone/>
            </a:pPr>
            <a:r>
              <a:rPr lang="en-US" altLang="zh-CN" smtClean="0"/>
              <a:t>3. </a:t>
            </a:r>
            <a:r>
              <a:rPr lang="zh-CN" altLang="en-US" smtClean="0"/>
              <a:t>八进制数</a:t>
            </a:r>
            <a:r>
              <a:rPr lang="en-US" altLang="zh-CN" smtClean="0"/>
              <a:t>(Octal)</a:t>
            </a:r>
          </a:p>
          <a:p>
            <a:pPr lvl="1"/>
            <a:r>
              <a:rPr lang="zh-CN" altLang="en-US" b="1" smtClean="0"/>
              <a:t>数码</a:t>
            </a:r>
            <a:r>
              <a:rPr lang="en-US" altLang="zh-CN" b="1" smtClean="0"/>
              <a:t>0</a:t>
            </a:r>
            <a:r>
              <a:rPr lang="zh-CN" altLang="en-US" b="1" smtClean="0"/>
              <a:t>～</a:t>
            </a:r>
            <a:r>
              <a:rPr lang="en-US" altLang="zh-CN" b="1" smtClean="0"/>
              <a:t>7</a:t>
            </a:r>
            <a:r>
              <a:rPr lang="zh-CN" altLang="en-US" b="1" smtClean="0"/>
              <a:t>；</a:t>
            </a:r>
          </a:p>
          <a:p>
            <a:pPr lvl="1"/>
            <a:r>
              <a:rPr lang="zh-CN" altLang="en-US" b="1" smtClean="0"/>
              <a:t>基数是</a:t>
            </a:r>
            <a:r>
              <a:rPr lang="en-US" altLang="zh-CN" b="1" smtClean="0"/>
              <a:t>8</a:t>
            </a:r>
            <a:r>
              <a:rPr lang="zh-CN" altLang="en-US" b="1" smtClean="0"/>
              <a:t>；</a:t>
            </a:r>
          </a:p>
          <a:p>
            <a:pPr lvl="1"/>
            <a:r>
              <a:rPr lang="zh-CN" altLang="en-US" b="1" smtClean="0"/>
              <a:t>位权</a:t>
            </a:r>
            <a:r>
              <a:rPr lang="en-US" altLang="zh-CN" b="1" smtClean="0"/>
              <a:t>8</a:t>
            </a:r>
            <a:r>
              <a:rPr lang="en-US" altLang="zh-CN" b="1" baseline="30000" smtClean="0"/>
              <a:t>i</a:t>
            </a:r>
            <a:r>
              <a:rPr lang="zh-CN" altLang="en-US" b="1" smtClean="0"/>
              <a:t>。</a:t>
            </a:r>
          </a:p>
          <a:p>
            <a:pPr lvl="1"/>
            <a:endParaRPr lang="zh-CN" altLang="en-US" b="1" smtClean="0"/>
          </a:p>
          <a:p>
            <a:pPr lvl="1">
              <a:buFont typeface="Wingdings" panose="05000000000000000000" pitchFamily="2" charset="2"/>
              <a:buNone/>
            </a:pPr>
            <a:r>
              <a:rPr lang="en-US" altLang="zh-CN" b="1" smtClean="0"/>
              <a:t>(723.24)</a:t>
            </a:r>
            <a:r>
              <a:rPr lang="en-US" altLang="zh-CN" b="1" baseline="-25000" smtClean="0"/>
              <a:t>8</a:t>
            </a:r>
            <a:r>
              <a:rPr lang="en-US" altLang="zh-CN" b="1" baseline="-25000" smtClean="0">
                <a:ea typeface="MS Gothic"/>
                <a:cs typeface="MS Gothic"/>
              </a:rPr>
              <a:t> </a:t>
            </a:r>
            <a:r>
              <a:rPr lang="en-US" altLang="zh-CN" b="1" smtClean="0"/>
              <a:t>=7×8</a:t>
            </a:r>
            <a:r>
              <a:rPr lang="en-US" altLang="zh-CN" b="1" baseline="30000" smtClean="0"/>
              <a:t>2</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2×8</a:t>
            </a:r>
            <a:r>
              <a:rPr lang="en-US" altLang="zh-CN" b="1" baseline="30000" smtClean="0"/>
              <a:t>1</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3×8</a:t>
            </a:r>
            <a:r>
              <a:rPr lang="en-US" altLang="zh-CN" b="1" baseline="30000" smtClean="0"/>
              <a:t>0</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2×8</a:t>
            </a:r>
            <a:r>
              <a:rPr lang="en-US" altLang="zh-CN" b="1" baseline="30000" smtClean="0"/>
              <a:t>-1</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4×8</a:t>
            </a:r>
            <a:r>
              <a:rPr lang="en-US" altLang="zh-CN" b="1" baseline="30000" smtClean="0"/>
              <a:t>-2</a:t>
            </a:r>
          </a:p>
        </p:txBody>
      </p:sp>
      <p:sp>
        <p:nvSpPr>
          <p:cNvPr id="3584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Large confetti"/>
          <p:cNvSpPr>
            <a:spLocks noGrp="1" noChangeArrowheads="1"/>
          </p:cNvSpPr>
          <p:nvPr>
            <p:ph type="title"/>
          </p:nvPr>
        </p:nvSpPr>
        <p:spPr/>
        <p:txBody>
          <a:bodyPr/>
          <a:lstStyle/>
          <a:p>
            <a:r>
              <a:rPr lang="en-US" altLang="zh-CN" b="0" smtClean="0"/>
              <a:t>1.2.1  </a:t>
            </a:r>
            <a:r>
              <a:rPr lang="zh-CN" altLang="en-US" b="0" smtClean="0"/>
              <a:t>数制</a:t>
            </a:r>
          </a:p>
        </p:txBody>
      </p:sp>
      <p:sp>
        <p:nvSpPr>
          <p:cNvPr id="36867" name="Rectangle 3"/>
          <p:cNvSpPr>
            <a:spLocks noGrp="1" noChangeArrowheads="1"/>
          </p:cNvSpPr>
          <p:nvPr>
            <p:ph idx="1"/>
          </p:nvPr>
        </p:nvSpPr>
        <p:spPr/>
        <p:txBody>
          <a:bodyPr/>
          <a:lstStyle/>
          <a:p>
            <a:pPr>
              <a:buFontTx/>
              <a:buNone/>
            </a:pPr>
            <a:r>
              <a:rPr lang="en-US" altLang="zh-CN" b="0" smtClean="0"/>
              <a:t>4. </a:t>
            </a:r>
            <a:r>
              <a:rPr lang="zh-CN" altLang="en-US" b="0" smtClean="0"/>
              <a:t>十六进制数</a:t>
            </a:r>
            <a:r>
              <a:rPr lang="en-US" altLang="zh-CN" b="0" smtClean="0"/>
              <a:t>(Hexadecimal)</a:t>
            </a:r>
          </a:p>
          <a:p>
            <a:pPr lvl="1"/>
            <a:r>
              <a:rPr lang="zh-CN" altLang="en-US" b="1" smtClean="0"/>
              <a:t>数码</a:t>
            </a:r>
            <a:r>
              <a:rPr lang="en-US" altLang="zh-CN" b="1" smtClean="0"/>
              <a:t>0</a:t>
            </a:r>
            <a:r>
              <a:rPr lang="zh-CN" altLang="en-US" b="1" smtClean="0"/>
              <a:t>～</a:t>
            </a:r>
            <a:r>
              <a:rPr lang="en-US" altLang="zh-CN" b="1" smtClean="0"/>
              <a:t>9</a:t>
            </a:r>
            <a:r>
              <a:rPr lang="zh-CN" altLang="en-US" b="1" smtClean="0"/>
              <a:t>及</a:t>
            </a:r>
            <a:r>
              <a:rPr lang="en-US" altLang="zh-CN" b="1" smtClean="0"/>
              <a:t>A</a:t>
            </a:r>
            <a:r>
              <a:rPr lang="zh-CN" altLang="en-US" b="1" smtClean="0"/>
              <a:t>～</a:t>
            </a:r>
            <a:r>
              <a:rPr lang="en-US" altLang="zh-CN" b="1" smtClean="0"/>
              <a:t>F</a:t>
            </a:r>
            <a:r>
              <a:rPr lang="zh-CN" altLang="en-US" b="1" smtClean="0"/>
              <a:t>；</a:t>
            </a:r>
          </a:p>
          <a:p>
            <a:pPr lvl="1"/>
            <a:r>
              <a:rPr lang="zh-CN" altLang="en-US" b="1" smtClean="0"/>
              <a:t>基数是</a:t>
            </a:r>
            <a:r>
              <a:rPr lang="en-US" altLang="zh-CN" b="1" smtClean="0"/>
              <a:t>16</a:t>
            </a:r>
            <a:r>
              <a:rPr lang="zh-CN" altLang="en-US" b="1" smtClean="0"/>
              <a:t>；</a:t>
            </a:r>
          </a:p>
          <a:p>
            <a:pPr lvl="1"/>
            <a:r>
              <a:rPr lang="zh-CN" altLang="en-US" b="1" smtClean="0"/>
              <a:t>位权</a:t>
            </a:r>
            <a:r>
              <a:rPr lang="en-US" altLang="zh-CN" b="1" smtClean="0"/>
              <a:t>16</a:t>
            </a:r>
            <a:r>
              <a:rPr lang="en-US" altLang="zh-CN" b="1" baseline="30000" smtClean="0"/>
              <a:t>i</a:t>
            </a:r>
            <a:r>
              <a:rPr lang="zh-CN" altLang="en-US" b="1" smtClean="0"/>
              <a:t>。</a:t>
            </a:r>
          </a:p>
          <a:p>
            <a:pPr lvl="1"/>
            <a:endParaRPr lang="zh-CN" altLang="en-US" b="1" smtClean="0"/>
          </a:p>
          <a:p>
            <a:pPr lvl="1">
              <a:buFont typeface="Wingdings" panose="05000000000000000000" pitchFamily="2" charset="2"/>
              <a:buNone/>
            </a:pPr>
            <a:r>
              <a:rPr lang="zh-CN" altLang="en-US" b="1" smtClean="0"/>
              <a:t> </a:t>
            </a:r>
            <a:r>
              <a:rPr lang="en-US" altLang="zh-CN" b="1" smtClean="0"/>
              <a:t>(2D9.A8)</a:t>
            </a:r>
            <a:r>
              <a:rPr lang="en-US" altLang="zh-CN" b="1" baseline="-25000" smtClean="0"/>
              <a:t>16</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2×16</a:t>
            </a:r>
            <a:r>
              <a:rPr lang="en-US" altLang="zh-CN" b="1" baseline="30000" smtClean="0"/>
              <a:t>2</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13×16</a:t>
            </a:r>
            <a:r>
              <a:rPr lang="en-US" altLang="zh-CN" b="1" baseline="30000" smtClean="0"/>
              <a:t>1</a:t>
            </a:r>
            <a:r>
              <a:rPr lang="en-US" altLang="zh-CN" b="1" baseline="-25000" smtClean="0">
                <a:ea typeface="MS Gothic"/>
                <a:cs typeface="MS Gothic"/>
              </a:rPr>
              <a:t> </a:t>
            </a:r>
            <a:r>
              <a:rPr lang="en-US" altLang="zh-CN" b="1" smtClean="0"/>
              <a:t>+</a:t>
            </a:r>
            <a:r>
              <a:rPr lang="en-US" altLang="zh-CN" b="1" baseline="-25000" smtClean="0">
                <a:ea typeface="MS Gothic"/>
                <a:cs typeface="MS Gothic"/>
              </a:rPr>
              <a:t> </a:t>
            </a:r>
            <a:r>
              <a:rPr lang="en-US" altLang="zh-CN" b="1" smtClean="0"/>
              <a:t>9×16</a:t>
            </a:r>
            <a:r>
              <a:rPr lang="en-US" altLang="zh-CN" b="1" baseline="30000" smtClean="0"/>
              <a:t>0</a:t>
            </a:r>
            <a:r>
              <a:rPr lang="en-US" altLang="zh-CN" b="1" baseline="30000" smtClean="0">
                <a:ea typeface="MS Gothic"/>
                <a:cs typeface="MS Gothic"/>
              </a:rPr>
              <a:t> </a:t>
            </a:r>
            <a:r>
              <a:rPr lang="en-US" altLang="zh-CN" b="1" smtClean="0"/>
              <a:t>+</a:t>
            </a:r>
            <a:r>
              <a:rPr lang="en-US" altLang="zh-CN" b="1" baseline="30000" smtClean="0">
                <a:ea typeface="MS Gothic"/>
                <a:cs typeface="MS Gothic"/>
              </a:rPr>
              <a:t> </a:t>
            </a:r>
            <a:br>
              <a:rPr lang="en-US" altLang="zh-CN" b="1" baseline="30000" smtClean="0">
                <a:ea typeface="MS Gothic"/>
                <a:cs typeface="MS Gothic"/>
              </a:rPr>
            </a:br>
            <a:r>
              <a:rPr lang="en-US" altLang="zh-CN" b="1" baseline="30000" smtClean="0">
                <a:ea typeface="MS Gothic"/>
                <a:cs typeface="MS Gothic"/>
              </a:rPr>
              <a:t>                              </a:t>
            </a:r>
            <a:r>
              <a:rPr lang="en-US" altLang="zh-CN" b="1" smtClean="0"/>
              <a:t>10×16</a:t>
            </a:r>
            <a:r>
              <a:rPr lang="en-US" altLang="zh-CN" b="1" baseline="30000" smtClean="0"/>
              <a:t>-1</a:t>
            </a:r>
            <a:r>
              <a:rPr lang="en-US" altLang="zh-CN" b="1" baseline="30000" smtClean="0">
                <a:ea typeface="MS Gothic"/>
                <a:cs typeface="MS Gothic"/>
              </a:rPr>
              <a:t> </a:t>
            </a:r>
            <a:r>
              <a:rPr lang="en-US" altLang="zh-CN" b="1" smtClean="0"/>
              <a:t>+</a:t>
            </a:r>
            <a:r>
              <a:rPr lang="en-US" altLang="zh-CN" b="1" baseline="30000" smtClean="0">
                <a:ea typeface="MS Gothic"/>
                <a:cs typeface="MS Gothic"/>
              </a:rPr>
              <a:t> </a:t>
            </a:r>
            <a:r>
              <a:rPr lang="en-US" altLang="zh-CN" b="1" smtClean="0"/>
              <a:t>8×16</a:t>
            </a:r>
            <a:r>
              <a:rPr lang="en-US" altLang="zh-CN" b="1" baseline="30000" smtClean="0"/>
              <a:t>-2</a:t>
            </a:r>
          </a:p>
        </p:txBody>
      </p:sp>
      <p:sp>
        <p:nvSpPr>
          <p:cNvPr id="3686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838200" y="1371600"/>
            <a:ext cx="7620000" cy="1352550"/>
          </a:xfrm>
        </p:spPr>
        <p:txBody>
          <a:bodyPr/>
          <a:lstStyle/>
          <a:p>
            <a:pPr lvl="1"/>
            <a:r>
              <a:rPr lang="zh-CN" altLang="en-US" b="1" smtClean="0"/>
              <a:t>任意一个</a:t>
            </a:r>
            <a:r>
              <a:rPr lang="en-US" altLang="zh-CN" b="1" smtClean="0"/>
              <a:t>N</a:t>
            </a:r>
            <a:r>
              <a:rPr lang="zh-CN" altLang="en-US" b="1" smtClean="0"/>
              <a:t>进制数的位权展开式为：</a:t>
            </a:r>
            <a:endParaRPr lang="zh-CN" altLang="en-US" smtClean="0"/>
          </a:p>
        </p:txBody>
      </p:sp>
      <p:sp>
        <p:nvSpPr>
          <p:cNvPr id="3789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93892" name="Object 4"/>
          <p:cNvGraphicFramePr>
            <a:graphicFrameLocks noChangeAspect="1"/>
          </p:cNvGraphicFramePr>
          <p:nvPr/>
        </p:nvGraphicFramePr>
        <p:xfrm>
          <a:off x="992188" y="1804988"/>
          <a:ext cx="7661275" cy="2046287"/>
        </p:xfrm>
        <a:graphic>
          <a:graphicData uri="http://schemas.openxmlformats.org/presentationml/2006/ole">
            <mc:AlternateContent xmlns:mc="http://schemas.openxmlformats.org/markup-compatibility/2006">
              <mc:Choice xmlns:v="urn:schemas-microsoft-com:vml" Requires="v">
                <p:oleObj spid="_x0000_s37895" name="公式" r:id="rId4" imgW="3505200" imgH="939800" progId="Equation.3">
                  <p:embed/>
                </p:oleObj>
              </mc:Choice>
              <mc:Fallback>
                <p:oleObj name="公式" r:id="rId4" imgW="35052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1804988"/>
                        <a:ext cx="7661275"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893" name="Text Box 5"/>
          <p:cNvSpPr txBox="1">
            <a:spLocks noChangeArrowheads="1"/>
          </p:cNvSpPr>
          <p:nvPr/>
        </p:nvSpPr>
        <p:spPr bwMode="auto">
          <a:xfrm>
            <a:off x="465138" y="3686175"/>
            <a:ext cx="7339012"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SzPct val="85000"/>
              <a:buFont typeface="Wingdings" panose="05000000000000000000" pitchFamily="2" charset="2"/>
              <a:buNone/>
            </a:pPr>
            <a:endParaRPr kumimoji="0" lang="zh-CN" altLang="en-US">
              <a:latin typeface="Arial" panose="020B0604020202020204" pitchFamily="34" charset="0"/>
            </a:endParaRPr>
          </a:p>
          <a:p>
            <a:pPr lvl="1" eaLnBrk="1" hangingPunct="1">
              <a:spcBef>
                <a:spcPct val="20000"/>
              </a:spcBef>
              <a:buClr>
                <a:schemeClr val="accent2"/>
              </a:buClr>
              <a:buSzPct val="85000"/>
              <a:buFont typeface="Wingdings" panose="05000000000000000000" pitchFamily="2" charset="2"/>
              <a:buNone/>
            </a:pPr>
            <a:r>
              <a:rPr kumimoji="0" lang="zh-CN" altLang="en-US">
                <a:latin typeface="Arial" panose="020B0604020202020204" pitchFamily="34" charset="0"/>
              </a:rPr>
              <a:t>其中：</a:t>
            </a:r>
            <a:r>
              <a:rPr kumimoji="0" lang="en-US" altLang="zh-CN" i="1">
                <a:latin typeface="Arial" panose="020B0604020202020204" pitchFamily="34" charset="0"/>
              </a:rPr>
              <a:t>k </a:t>
            </a:r>
            <a:r>
              <a:rPr kumimoji="0" lang="en-US" altLang="zh-CN" i="1" baseline="-25000">
                <a:latin typeface="Arial" panose="020B0604020202020204" pitchFamily="34" charset="0"/>
              </a:rPr>
              <a:t>i</a:t>
            </a:r>
            <a:r>
              <a:rPr kumimoji="0" lang="en-US" altLang="zh-CN" i="1">
                <a:latin typeface="Arial" panose="020B0604020202020204" pitchFamily="34" charset="0"/>
              </a:rPr>
              <a:t> </a:t>
            </a:r>
            <a:r>
              <a:rPr kumimoji="0" lang="zh-CN" altLang="en-US">
                <a:latin typeface="Arial" panose="020B0604020202020204" pitchFamily="34" charset="0"/>
              </a:rPr>
              <a:t>为各位置上的数码，</a:t>
            </a:r>
            <a:r>
              <a:rPr kumimoji="0" lang="en-US" altLang="zh-CN" i="1">
                <a:latin typeface="Arial" panose="020B0604020202020204" pitchFamily="34" charset="0"/>
              </a:rPr>
              <a:t>N </a:t>
            </a:r>
            <a:r>
              <a:rPr kumimoji="0" lang="en-US" altLang="zh-CN" i="1" baseline="30000">
                <a:latin typeface="Arial" panose="020B0604020202020204" pitchFamily="34" charset="0"/>
              </a:rPr>
              <a:t>i</a:t>
            </a:r>
            <a:r>
              <a:rPr kumimoji="0" lang="en-US" altLang="zh-CN" i="1">
                <a:latin typeface="Arial" panose="020B0604020202020204" pitchFamily="34" charset="0"/>
              </a:rPr>
              <a:t> </a:t>
            </a:r>
            <a:r>
              <a:rPr kumimoji="0" lang="zh-CN" altLang="en-US">
                <a:latin typeface="Arial" panose="020B0604020202020204" pitchFamily="34" charset="0"/>
              </a:rPr>
              <a:t>为位权。</a:t>
            </a:r>
          </a:p>
          <a:p>
            <a:pPr eaLnBrk="1" hangingPunct="1">
              <a:lnSpc>
                <a:spcPct val="100000"/>
              </a:lnSpc>
              <a:spcBef>
                <a:spcPct val="0"/>
              </a:spcBef>
              <a:buSzTx/>
              <a:buFontTx/>
              <a:buNone/>
            </a:pPr>
            <a:endParaRPr kumimoji="0" lang="zh-CN" altLang="en-US">
              <a:latin typeface="Arial" panose="020B0604020202020204" pitchFamily="34" charset="0"/>
            </a:endParaRPr>
          </a:p>
        </p:txBody>
      </p:sp>
      <p:sp>
        <p:nvSpPr>
          <p:cNvPr id="37894" name="AutoShape 6">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3892"/>
                                        </p:tgtEl>
                                        <p:attrNameLst>
                                          <p:attrName>style.visibility</p:attrName>
                                        </p:attrNameLst>
                                      </p:cBhvr>
                                      <p:to>
                                        <p:strVal val="visible"/>
                                      </p:to>
                                    </p:set>
                                    <p:animEffect transition="in" filter="wipe(left)">
                                      <p:cBhvr>
                                        <p:cTn id="7" dur="1000"/>
                                        <p:tgtEl>
                                          <p:spTgt spid="293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3"/>
                                        </p:tgtEl>
                                        <p:attrNameLst>
                                          <p:attrName>style.visibility</p:attrName>
                                        </p:attrNameLst>
                                      </p:cBhvr>
                                      <p:to>
                                        <p:strVal val="visible"/>
                                      </p:to>
                                    </p:set>
                                    <p:animEffect transition="in" filter="wipe(left)">
                                      <p:cBhvr>
                                        <p:cTn id="12" dur="1000"/>
                                        <p:tgtEl>
                                          <p:spTgt spid="29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Large confetti"/>
          <p:cNvSpPr>
            <a:spLocks noGrp="1" noChangeArrowheads="1"/>
          </p:cNvSpPr>
          <p:nvPr>
            <p:ph type="title"/>
          </p:nvPr>
        </p:nvSpPr>
        <p:spPr/>
        <p:txBody>
          <a:bodyPr/>
          <a:lstStyle/>
          <a:p>
            <a:r>
              <a:rPr lang="en-US" altLang="zh-CN" b="0" smtClean="0"/>
              <a:t>1.2.1  </a:t>
            </a:r>
            <a:r>
              <a:rPr lang="zh-CN" altLang="en-US" b="0" smtClean="0"/>
              <a:t>数制</a:t>
            </a:r>
          </a:p>
        </p:txBody>
      </p:sp>
      <p:sp>
        <p:nvSpPr>
          <p:cNvPr id="38915" name="Rectangle 3"/>
          <p:cNvSpPr>
            <a:spLocks noGrp="1" noChangeArrowheads="1"/>
          </p:cNvSpPr>
          <p:nvPr>
            <p:ph idx="1"/>
          </p:nvPr>
        </p:nvSpPr>
        <p:spPr>
          <a:xfrm>
            <a:off x="0" y="1196975"/>
            <a:ext cx="9144000" cy="5661025"/>
          </a:xfrm>
        </p:spPr>
        <p:txBody>
          <a:bodyPr/>
          <a:lstStyle/>
          <a:p>
            <a:pPr>
              <a:buFontTx/>
              <a:buNone/>
            </a:pPr>
            <a:r>
              <a:rPr lang="en-US" altLang="zh-CN" smtClean="0"/>
              <a:t>5. </a:t>
            </a:r>
            <a:r>
              <a:rPr lang="zh-CN" altLang="en-US" smtClean="0"/>
              <a:t>数制之间的转换</a:t>
            </a:r>
          </a:p>
          <a:p>
            <a:pPr lvl="1">
              <a:buFont typeface="Wingdings" panose="05000000000000000000" pitchFamily="2" charset="2"/>
              <a:buNone/>
            </a:pPr>
            <a:r>
              <a:rPr lang="en-US" altLang="zh-CN" b="1" smtClean="0"/>
              <a:t>(1)</a:t>
            </a:r>
            <a:r>
              <a:rPr lang="zh-CN" altLang="en-US" b="1" smtClean="0"/>
              <a:t>非十进制数转换成十进制数。</a:t>
            </a:r>
            <a:br>
              <a:rPr lang="zh-CN" altLang="en-US" b="1" smtClean="0"/>
            </a:br>
            <a:r>
              <a:rPr lang="zh-CN" altLang="en-US" b="1" smtClean="0"/>
              <a:t>方法：将非十进制数按位权展开后求和。</a:t>
            </a:r>
          </a:p>
          <a:p>
            <a:pPr lvl="1"/>
            <a:r>
              <a:rPr lang="en-US" altLang="zh-CN" b="1" smtClean="0"/>
              <a:t>【</a:t>
            </a:r>
            <a:r>
              <a:rPr lang="zh-CN" altLang="en-US" b="1" smtClean="0">
                <a:ea typeface="黑体" panose="02010609060101010101" pitchFamily="49" charset="-122"/>
              </a:rPr>
              <a:t>例</a:t>
            </a:r>
            <a:r>
              <a:rPr lang="en-US" altLang="zh-CN" b="1" smtClean="0">
                <a:ea typeface="黑体" panose="02010609060101010101" pitchFamily="49" charset="-122"/>
              </a:rPr>
              <a:t>1-1</a:t>
            </a:r>
            <a:r>
              <a:rPr lang="en-US" altLang="zh-CN" b="1" smtClean="0"/>
              <a:t>】</a:t>
            </a:r>
          </a:p>
          <a:p>
            <a:pPr lvl="1">
              <a:buFont typeface="Wingdings" panose="05000000000000000000" pitchFamily="2" charset="2"/>
              <a:buNone/>
            </a:pPr>
            <a:r>
              <a:rPr lang="en-US" altLang="zh-CN" b="1" smtClean="0"/>
              <a:t>(1011.101)</a:t>
            </a:r>
            <a:r>
              <a:rPr lang="en-US" altLang="zh-CN" b="1" baseline="-25000" smtClean="0"/>
              <a:t>2 </a:t>
            </a:r>
            <a:r>
              <a:rPr lang="en-US" altLang="zh-CN" b="1" smtClean="0"/>
              <a:t>=1×2</a:t>
            </a:r>
            <a:r>
              <a:rPr lang="en-US" altLang="zh-CN" b="1" baseline="30000" smtClean="0"/>
              <a:t>3</a:t>
            </a:r>
            <a:r>
              <a:rPr lang="en-US" altLang="zh-CN" b="1" smtClean="0"/>
              <a:t>+0×2</a:t>
            </a:r>
            <a:r>
              <a:rPr lang="en-US" altLang="zh-CN" b="1" baseline="30000" smtClean="0"/>
              <a:t>2</a:t>
            </a:r>
            <a:r>
              <a:rPr lang="en-US" altLang="zh-CN" b="1" smtClean="0"/>
              <a:t>+1×2</a:t>
            </a:r>
            <a:r>
              <a:rPr lang="en-US" altLang="zh-CN" b="1" baseline="30000" smtClean="0"/>
              <a:t>1</a:t>
            </a:r>
            <a:r>
              <a:rPr lang="en-US" altLang="zh-CN" b="1" smtClean="0"/>
              <a:t>+1×2</a:t>
            </a:r>
            <a:r>
              <a:rPr lang="en-US" altLang="zh-CN" b="1" baseline="30000" smtClean="0"/>
              <a:t>0</a:t>
            </a:r>
            <a:r>
              <a:rPr lang="en-US" altLang="zh-CN" b="1" smtClean="0"/>
              <a:t>+1×2</a:t>
            </a:r>
            <a:r>
              <a:rPr lang="en-US" altLang="zh-CN" b="1" baseline="30000" smtClean="0"/>
              <a:t>-1</a:t>
            </a:r>
            <a:r>
              <a:rPr lang="en-US" altLang="zh-CN" b="1" smtClean="0"/>
              <a:t>+0×2</a:t>
            </a:r>
            <a:r>
              <a:rPr lang="en-US" altLang="zh-CN" b="1" baseline="30000" smtClean="0"/>
              <a:t>-2</a:t>
            </a:r>
            <a:br>
              <a:rPr lang="en-US" altLang="zh-CN" b="1" baseline="30000" smtClean="0"/>
            </a:br>
            <a:r>
              <a:rPr lang="en-US" altLang="zh-CN" b="1" smtClean="0"/>
              <a:t>+1×2</a:t>
            </a:r>
            <a:r>
              <a:rPr lang="en-US" altLang="zh-CN" b="1" baseline="30000" smtClean="0"/>
              <a:t>-3</a:t>
            </a:r>
            <a:r>
              <a:rPr lang="en-US" altLang="zh-CN" b="1" smtClean="0"/>
              <a:t> </a:t>
            </a:r>
            <a:r>
              <a:rPr lang="pt-BR" altLang="zh-CN" b="1" smtClean="0"/>
              <a:t>= 8+0+2+1+0.5+0+0.125 = 11.625</a:t>
            </a:r>
          </a:p>
          <a:p>
            <a:pPr lvl="1">
              <a:buFont typeface="Wingdings" panose="05000000000000000000" pitchFamily="2" charset="2"/>
              <a:buNone/>
            </a:pPr>
            <a:r>
              <a:rPr lang="pt-BR" altLang="zh-CN" b="1" smtClean="0"/>
              <a:t>(723.24)</a:t>
            </a:r>
            <a:r>
              <a:rPr lang="pt-BR" altLang="zh-CN" b="1" baseline="-25000" smtClean="0"/>
              <a:t>8</a:t>
            </a:r>
            <a:r>
              <a:rPr lang="pt-BR" altLang="zh-CN" b="1" smtClean="0"/>
              <a:t> =7×8</a:t>
            </a:r>
            <a:r>
              <a:rPr lang="pt-BR" altLang="zh-CN" b="1" baseline="30000" smtClean="0"/>
              <a:t>2</a:t>
            </a:r>
            <a:r>
              <a:rPr lang="pt-BR" altLang="zh-CN" b="1" smtClean="0"/>
              <a:t>+2×8</a:t>
            </a:r>
            <a:r>
              <a:rPr lang="pt-BR" altLang="zh-CN" b="1" baseline="30000" smtClean="0"/>
              <a:t>1</a:t>
            </a:r>
            <a:r>
              <a:rPr lang="pt-BR" altLang="zh-CN" b="1" smtClean="0"/>
              <a:t>+3×8</a:t>
            </a:r>
            <a:r>
              <a:rPr lang="pt-BR" altLang="zh-CN" b="1" baseline="30000" smtClean="0"/>
              <a:t>0</a:t>
            </a:r>
            <a:r>
              <a:rPr lang="pt-BR" altLang="zh-CN" b="1" smtClean="0"/>
              <a:t>+2×8</a:t>
            </a:r>
            <a:r>
              <a:rPr lang="pt-BR" altLang="zh-CN" b="1" baseline="30000" smtClean="0"/>
              <a:t>-1</a:t>
            </a:r>
            <a:r>
              <a:rPr lang="pt-BR" altLang="zh-CN" b="1" smtClean="0"/>
              <a:t>+4×8</a:t>
            </a:r>
            <a:r>
              <a:rPr lang="pt-BR" altLang="zh-CN" b="1" baseline="30000" smtClean="0"/>
              <a:t>-2</a:t>
            </a:r>
            <a:endParaRPr lang="pt-BR" altLang="zh-CN" b="1" smtClean="0"/>
          </a:p>
          <a:p>
            <a:pPr lvl="1">
              <a:buFont typeface="Wingdings" panose="05000000000000000000" pitchFamily="2" charset="2"/>
              <a:buNone/>
            </a:pPr>
            <a:r>
              <a:rPr lang="pt-BR" altLang="zh-CN" b="1" smtClean="0"/>
              <a:t>    = 448+16+3+0.25+0.0625 = 467.3125</a:t>
            </a:r>
          </a:p>
          <a:p>
            <a:pPr lvl="1">
              <a:buFont typeface="Wingdings" panose="05000000000000000000" pitchFamily="2" charset="2"/>
              <a:buNone/>
            </a:pPr>
            <a:r>
              <a:rPr lang="pt-BR" altLang="zh-CN" b="1" smtClean="0"/>
              <a:t>(2D9.A8)</a:t>
            </a:r>
            <a:r>
              <a:rPr lang="pt-BR" altLang="zh-CN" b="1" baseline="-25000" smtClean="0"/>
              <a:t>16</a:t>
            </a:r>
            <a:r>
              <a:rPr lang="pt-BR" altLang="zh-CN" b="1" smtClean="0"/>
              <a:t> =2×16</a:t>
            </a:r>
            <a:r>
              <a:rPr lang="pt-BR" altLang="zh-CN" b="1" baseline="30000" smtClean="0"/>
              <a:t>2</a:t>
            </a:r>
            <a:r>
              <a:rPr lang="pt-BR" altLang="zh-CN" b="1" smtClean="0"/>
              <a:t>+13×16</a:t>
            </a:r>
            <a:r>
              <a:rPr lang="pt-BR" altLang="zh-CN" b="1" baseline="30000" smtClean="0"/>
              <a:t>1</a:t>
            </a:r>
            <a:r>
              <a:rPr lang="pt-BR" altLang="zh-CN" b="1" smtClean="0"/>
              <a:t>+9×16</a:t>
            </a:r>
            <a:r>
              <a:rPr lang="pt-BR" altLang="zh-CN" b="1" baseline="30000" smtClean="0"/>
              <a:t>0</a:t>
            </a:r>
            <a:r>
              <a:rPr lang="pt-BR" altLang="zh-CN" b="1" smtClean="0"/>
              <a:t>+10×16</a:t>
            </a:r>
            <a:r>
              <a:rPr lang="pt-BR" altLang="zh-CN" b="1" baseline="30000" smtClean="0"/>
              <a:t>-1</a:t>
            </a:r>
            <a:r>
              <a:rPr lang="pt-BR" altLang="zh-CN" b="1" smtClean="0"/>
              <a:t>+8×16</a:t>
            </a:r>
            <a:r>
              <a:rPr lang="pt-BR" altLang="zh-CN" b="1" baseline="30000" smtClean="0"/>
              <a:t>-2</a:t>
            </a:r>
            <a:endParaRPr lang="pt-BR" altLang="zh-CN" b="1" smtClean="0"/>
          </a:p>
          <a:p>
            <a:pPr lvl="1">
              <a:buFont typeface="Wingdings" panose="05000000000000000000" pitchFamily="2" charset="2"/>
              <a:buNone/>
            </a:pPr>
            <a:r>
              <a:rPr lang="pt-BR" altLang="zh-CN" b="1" smtClean="0"/>
              <a:t> </a:t>
            </a:r>
            <a:r>
              <a:rPr lang="pt-BR" altLang="zh-CN" b="1" smtClean="0">
                <a:ea typeface="MS Mincho"/>
                <a:cs typeface="MS Mincho"/>
              </a:rPr>
              <a:t> </a:t>
            </a:r>
            <a:r>
              <a:rPr lang="pt-BR" altLang="zh-CN" b="1" smtClean="0"/>
              <a:t>=512+208+9+0.625+0.03125</a:t>
            </a:r>
            <a:r>
              <a:rPr lang="en-US" altLang="zh-CN" b="1" smtClean="0"/>
              <a:t> </a:t>
            </a:r>
            <a:r>
              <a:rPr lang="pt-BR" altLang="zh-CN" b="1" smtClean="0"/>
              <a:t>= 729.65625</a:t>
            </a:r>
            <a:endParaRPr lang="en-US" altLang="zh-CN" b="1" smtClean="0"/>
          </a:p>
        </p:txBody>
      </p:sp>
      <p:sp>
        <p:nvSpPr>
          <p:cNvPr id="38916"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304800" y="620713"/>
            <a:ext cx="8540750" cy="2087562"/>
          </a:xfrm>
        </p:spPr>
        <p:txBody>
          <a:bodyPr/>
          <a:lstStyle/>
          <a:p>
            <a:pPr marL="990600" lvl="1" indent="-533400">
              <a:buFont typeface="Wingdings" panose="05000000000000000000" pitchFamily="2" charset="2"/>
              <a:buNone/>
            </a:pPr>
            <a:r>
              <a:rPr lang="pt-BR" altLang="zh-CN" b="1" smtClean="0"/>
              <a:t>(2) </a:t>
            </a:r>
            <a:r>
              <a:rPr lang="zh-CN" altLang="en-US" b="1" smtClean="0"/>
              <a:t>十进制数转换成非十进制数。</a:t>
            </a:r>
          </a:p>
          <a:p>
            <a:pPr marL="990600" lvl="1" indent="-533400">
              <a:buFont typeface="Wingdings" panose="05000000000000000000" pitchFamily="2" charset="2"/>
              <a:buNone/>
            </a:pPr>
            <a:r>
              <a:rPr lang="zh-CN" altLang="en-US" b="1" smtClean="0"/>
              <a:t>① 整数转换法：连除法，除以基数取余数，从下到上读取余数。</a:t>
            </a:r>
            <a:endParaRPr lang="zh-CN" altLang="en-US" b="1" smtClean="0">
              <a:latin typeface="宋体" panose="02010600030101010101" pitchFamily="2" charset="-122"/>
            </a:endParaRPr>
          </a:p>
          <a:p>
            <a:pPr marL="990600" lvl="1" indent="-533400">
              <a:buFont typeface="Wingdings" panose="05000000000000000000" pitchFamily="2" charset="2"/>
              <a:buNone/>
            </a:pPr>
            <a:r>
              <a:rPr lang="en-US" altLang="zh-CN" b="1" smtClean="0"/>
              <a:t>【</a:t>
            </a:r>
            <a:r>
              <a:rPr lang="zh-CN" altLang="en-US" b="1" smtClean="0">
                <a:ea typeface="黑体" panose="02010609060101010101" pitchFamily="49" charset="-122"/>
              </a:rPr>
              <a:t>例</a:t>
            </a:r>
            <a:r>
              <a:rPr lang="en-US" altLang="zh-CN" b="1" smtClean="0"/>
              <a:t>】</a:t>
            </a:r>
          </a:p>
        </p:txBody>
      </p:sp>
      <p:sp>
        <p:nvSpPr>
          <p:cNvPr id="295939" name="Text Box 3"/>
          <p:cNvSpPr txBox="1">
            <a:spLocks noChangeArrowheads="1"/>
          </p:cNvSpPr>
          <p:nvPr/>
        </p:nvSpPr>
        <p:spPr bwMode="auto">
          <a:xfrm>
            <a:off x="0" y="5616575"/>
            <a:ext cx="8994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spcBef>
                <a:spcPct val="20000"/>
              </a:spcBef>
              <a:buClr>
                <a:schemeClr val="accent2"/>
              </a:buClr>
              <a:buSzPct val="85000"/>
              <a:buFont typeface="Wingdings" panose="05000000000000000000" pitchFamily="2" charset="2"/>
              <a:buNone/>
            </a:pPr>
            <a:r>
              <a:rPr kumimoji="0" lang="zh-CN" altLang="en-US">
                <a:latin typeface="Arial" panose="020B0604020202020204" pitchFamily="34" charset="0"/>
              </a:rPr>
              <a:t>结果： </a:t>
            </a:r>
            <a:r>
              <a:rPr kumimoji="0" lang="en-US" altLang="zh-CN">
                <a:latin typeface="Arial" panose="020B0604020202020204" pitchFamily="34" charset="0"/>
              </a:rPr>
              <a:t>(117)</a:t>
            </a:r>
            <a:r>
              <a:rPr kumimoji="0" lang="en-US" altLang="zh-CN" baseline="-25000">
                <a:latin typeface="Arial" panose="020B0604020202020204" pitchFamily="34" charset="0"/>
              </a:rPr>
              <a:t>10</a:t>
            </a:r>
            <a:r>
              <a:rPr kumimoji="0" lang="en-US" altLang="zh-CN">
                <a:latin typeface="Arial" panose="020B0604020202020204" pitchFamily="34" charset="0"/>
              </a:rPr>
              <a:t> = (1110101)</a:t>
            </a:r>
            <a:r>
              <a:rPr kumimoji="0" lang="en-US" altLang="zh-CN" baseline="-25000">
                <a:latin typeface="Arial" panose="020B0604020202020204" pitchFamily="34" charset="0"/>
              </a:rPr>
              <a:t>2</a:t>
            </a:r>
            <a:r>
              <a:rPr kumimoji="0" lang="en-US" altLang="zh-CN">
                <a:latin typeface="Arial" panose="020B0604020202020204" pitchFamily="34" charset="0"/>
              </a:rPr>
              <a:t> = (165)</a:t>
            </a:r>
            <a:r>
              <a:rPr kumimoji="0" lang="en-US" altLang="zh-CN" baseline="-25000">
                <a:latin typeface="Arial" panose="020B0604020202020204" pitchFamily="34" charset="0"/>
              </a:rPr>
              <a:t>8</a:t>
            </a:r>
            <a:r>
              <a:rPr kumimoji="0" lang="en-US" altLang="zh-CN">
                <a:latin typeface="Arial" panose="020B0604020202020204" pitchFamily="34" charset="0"/>
              </a:rPr>
              <a:t> = (75)</a:t>
            </a:r>
            <a:r>
              <a:rPr kumimoji="0" lang="en-US" altLang="zh-CN" baseline="-25000">
                <a:latin typeface="Arial" panose="020B0604020202020204" pitchFamily="34" charset="0"/>
              </a:rPr>
              <a:t>16</a:t>
            </a:r>
            <a:endParaRPr kumimoji="0" lang="en-US" altLang="zh-CN" b="0" baseline="-25000">
              <a:latin typeface="Arial" panose="020B0604020202020204" pitchFamily="34" charset="0"/>
            </a:endParaRPr>
          </a:p>
        </p:txBody>
      </p:sp>
      <p:sp>
        <p:nvSpPr>
          <p:cNvPr id="295940" name="Text Box 4"/>
          <p:cNvSpPr txBox="1">
            <a:spLocks noChangeArrowheads="1"/>
          </p:cNvSpPr>
          <p:nvPr/>
        </p:nvSpPr>
        <p:spPr bwMode="auto">
          <a:xfrm>
            <a:off x="2730500" y="22288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117</a:t>
            </a:r>
          </a:p>
        </p:txBody>
      </p:sp>
      <p:sp>
        <p:nvSpPr>
          <p:cNvPr id="295941" name="Text Box 5"/>
          <p:cNvSpPr txBox="1">
            <a:spLocks noChangeArrowheads="1"/>
          </p:cNvSpPr>
          <p:nvPr/>
        </p:nvSpPr>
        <p:spPr bwMode="auto">
          <a:xfrm>
            <a:off x="2279650" y="2230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42" name="Text Box 6"/>
          <p:cNvSpPr txBox="1">
            <a:spLocks noChangeArrowheads="1"/>
          </p:cNvSpPr>
          <p:nvPr/>
        </p:nvSpPr>
        <p:spPr bwMode="auto">
          <a:xfrm>
            <a:off x="2728913" y="25908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sz="2400">
                <a:ea typeface="楷体_GB2312"/>
                <a:cs typeface="楷体_GB2312"/>
              </a:rPr>
              <a:t>58</a:t>
            </a:r>
          </a:p>
        </p:txBody>
      </p:sp>
      <p:sp>
        <p:nvSpPr>
          <p:cNvPr id="295943" name="Text Box 7"/>
          <p:cNvSpPr txBox="1">
            <a:spLocks noChangeArrowheads="1"/>
          </p:cNvSpPr>
          <p:nvPr/>
        </p:nvSpPr>
        <p:spPr bwMode="auto">
          <a:xfrm>
            <a:off x="3448050" y="2144713"/>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rPr>
              <a:t>余数</a:t>
            </a:r>
          </a:p>
        </p:txBody>
      </p:sp>
      <p:sp>
        <p:nvSpPr>
          <p:cNvPr id="295944" name="Rectangle 8"/>
          <p:cNvSpPr>
            <a:spLocks noChangeArrowheads="1"/>
          </p:cNvSpPr>
          <p:nvPr/>
        </p:nvSpPr>
        <p:spPr bwMode="auto">
          <a:xfrm>
            <a:off x="2328863" y="2595563"/>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45" name="Text Box 9"/>
          <p:cNvSpPr txBox="1">
            <a:spLocks noChangeArrowheads="1"/>
          </p:cNvSpPr>
          <p:nvPr/>
        </p:nvSpPr>
        <p:spPr bwMode="auto">
          <a:xfrm>
            <a:off x="3706813" y="2640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a:t>
            </a:r>
          </a:p>
        </p:txBody>
      </p:sp>
      <p:sp>
        <p:nvSpPr>
          <p:cNvPr id="295946" name="Text Box 10"/>
          <p:cNvSpPr txBox="1">
            <a:spLocks noChangeArrowheads="1"/>
          </p:cNvSpPr>
          <p:nvPr/>
        </p:nvSpPr>
        <p:spPr bwMode="auto">
          <a:xfrm>
            <a:off x="2855913" y="3073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29</a:t>
            </a:r>
          </a:p>
        </p:txBody>
      </p:sp>
      <p:sp>
        <p:nvSpPr>
          <p:cNvPr id="295947" name="Text Box 11"/>
          <p:cNvSpPr txBox="1">
            <a:spLocks noChangeArrowheads="1"/>
          </p:cNvSpPr>
          <p:nvPr/>
        </p:nvSpPr>
        <p:spPr bwMode="auto">
          <a:xfrm>
            <a:off x="2381250"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48" name="Text Box 12"/>
          <p:cNvSpPr txBox="1">
            <a:spLocks noChangeArrowheads="1"/>
          </p:cNvSpPr>
          <p:nvPr/>
        </p:nvSpPr>
        <p:spPr bwMode="auto">
          <a:xfrm>
            <a:off x="3708400" y="30718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0</a:t>
            </a:r>
          </a:p>
        </p:txBody>
      </p:sp>
      <p:sp>
        <p:nvSpPr>
          <p:cNvPr id="295949" name="Text Box 13"/>
          <p:cNvSpPr txBox="1">
            <a:spLocks noChangeArrowheads="1"/>
          </p:cNvSpPr>
          <p:nvPr/>
        </p:nvSpPr>
        <p:spPr bwMode="auto">
          <a:xfrm>
            <a:off x="2876550" y="34940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14</a:t>
            </a:r>
          </a:p>
        </p:txBody>
      </p:sp>
      <p:sp>
        <p:nvSpPr>
          <p:cNvPr id="295950" name="Text Box 14"/>
          <p:cNvSpPr txBox="1">
            <a:spLocks noChangeArrowheads="1"/>
          </p:cNvSpPr>
          <p:nvPr/>
        </p:nvSpPr>
        <p:spPr bwMode="auto">
          <a:xfrm>
            <a:off x="2439988" y="3495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51" name="Text Box 15"/>
          <p:cNvSpPr txBox="1">
            <a:spLocks noChangeArrowheads="1"/>
          </p:cNvSpPr>
          <p:nvPr/>
        </p:nvSpPr>
        <p:spPr bwMode="auto">
          <a:xfrm>
            <a:off x="3708400" y="3495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a:t>
            </a:r>
          </a:p>
        </p:txBody>
      </p:sp>
      <p:sp>
        <p:nvSpPr>
          <p:cNvPr id="295952" name="Text Box 16"/>
          <p:cNvSpPr txBox="1">
            <a:spLocks noChangeArrowheads="1"/>
          </p:cNvSpPr>
          <p:nvPr/>
        </p:nvSpPr>
        <p:spPr bwMode="auto">
          <a:xfrm>
            <a:off x="2501900" y="3952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53" name="Text Box 17"/>
          <p:cNvSpPr txBox="1">
            <a:spLocks noChangeArrowheads="1"/>
          </p:cNvSpPr>
          <p:nvPr/>
        </p:nvSpPr>
        <p:spPr bwMode="auto">
          <a:xfrm>
            <a:off x="2898775" y="38830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sz="2400">
                <a:ea typeface="楷体_GB2312"/>
                <a:cs typeface="楷体_GB2312"/>
              </a:rPr>
              <a:t>7</a:t>
            </a:r>
          </a:p>
        </p:txBody>
      </p:sp>
      <p:sp>
        <p:nvSpPr>
          <p:cNvPr id="295954" name="Text Box 18"/>
          <p:cNvSpPr txBox="1">
            <a:spLocks noChangeArrowheads="1"/>
          </p:cNvSpPr>
          <p:nvPr/>
        </p:nvSpPr>
        <p:spPr bwMode="auto">
          <a:xfrm>
            <a:off x="3708400" y="3932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0</a:t>
            </a:r>
          </a:p>
        </p:txBody>
      </p:sp>
      <p:sp>
        <p:nvSpPr>
          <p:cNvPr id="295955" name="Text Box 19"/>
          <p:cNvSpPr txBox="1">
            <a:spLocks noChangeArrowheads="1"/>
          </p:cNvSpPr>
          <p:nvPr/>
        </p:nvSpPr>
        <p:spPr bwMode="auto">
          <a:xfrm>
            <a:off x="3708400" y="435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a:t>
            </a:r>
          </a:p>
        </p:txBody>
      </p:sp>
      <p:sp>
        <p:nvSpPr>
          <p:cNvPr id="295956" name="Line 20"/>
          <p:cNvSpPr>
            <a:spLocks noChangeShapeType="1"/>
          </p:cNvSpPr>
          <p:nvPr/>
        </p:nvSpPr>
        <p:spPr bwMode="auto">
          <a:xfrm flipH="1" flipV="1">
            <a:off x="4330700" y="2684463"/>
            <a:ext cx="0" cy="2701925"/>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 name="Group 21"/>
          <p:cNvGrpSpPr>
            <a:grpSpLocks/>
          </p:cNvGrpSpPr>
          <p:nvPr/>
        </p:nvGrpSpPr>
        <p:grpSpPr bwMode="auto">
          <a:xfrm>
            <a:off x="2659063" y="2209800"/>
            <a:ext cx="730250" cy="427038"/>
            <a:chOff x="3306" y="2229"/>
            <a:chExt cx="384" cy="288"/>
          </a:xfrm>
        </p:grpSpPr>
        <p:sp>
          <p:nvSpPr>
            <p:cNvPr id="40020" name="Line 22"/>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1" name="Line 23"/>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4"/>
          <p:cNvGrpSpPr>
            <a:grpSpLocks/>
          </p:cNvGrpSpPr>
          <p:nvPr/>
        </p:nvGrpSpPr>
        <p:grpSpPr bwMode="auto">
          <a:xfrm>
            <a:off x="2697163" y="2628900"/>
            <a:ext cx="760412" cy="427038"/>
            <a:chOff x="3119" y="2432"/>
            <a:chExt cx="369" cy="288"/>
          </a:xfrm>
        </p:grpSpPr>
        <p:sp>
          <p:nvSpPr>
            <p:cNvPr id="40018" name="Line 25"/>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9" name="Line 26"/>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7"/>
          <p:cNvGrpSpPr>
            <a:grpSpLocks/>
          </p:cNvGrpSpPr>
          <p:nvPr/>
        </p:nvGrpSpPr>
        <p:grpSpPr bwMode="auto">
          <a:xfrm>
            <a:off x="2730500" y="3051175"/>
            <a:ext cx="727075" cy="427038"/>
            <a:chOff x="3141" y="2717"/>
            <a:chExt cx="385" cy="289"/>
          </a:xfrm>
        </p:grpSpPr>
        <p:sp>
          <p:nvSpPr>
            <p:cNvPr id="40016" name="Line 28"/>
            <p:cNvSpPr>
              <a:spLocks noChangeShapeType="1"/>
            </p:cNvSpPr>
            <p:nvPr/>
          </p:nvSpPr>
          <p:spPr bwMode="auto">
            <a:xfrm>
              <a:off x="3146" y="271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7" name="Line 29"/>
            <p:cNvSpPr>
              <a:spLocks noChangeShapeType="1"/>
            </p:cNvSpPr>
            <p:nvPr/>
          </p:nvSpPr>
          <p:spPr bwMode="auto">
            <a:xfrm flipV="1">
              <a:off x="3141" y="3006"/>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30"/>
          <p:cNvGrpSpPr>
            <a:grpSpLocks/>
          </p:cNvGrpSpPr>
          <p:nvPr/>
        </p:nvGrpSpPr>
        <p:grpSpPr bwMode="auto">
          <a:xfrm>
            <a:off x="2768600" y="3475038"/>
            <a:ext cx="688975" cy="425450"/>
            <a:chOff x="3380" y="3085"/>
            <a:chExt cx="385" cy="288"/>
          </a:xfrm>
        </p:grpSpPr>
        <p:sp>
          <p:nvSpPr>
            <p:cNvPr id="40014" name="Line 31"/>
            <p:cNvSpPr>
              <a:spLocks noChangeShapeType="1"/>
            </p:cNvSpPr>
            <p:nvPr/>
          </p:nvSpPr>
          <p:spPr bwMode="auto">
            <a:xfrm>
              <a:off x="3388" y="308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5" name="Line 32"/>
            <p:cNvSpPr>
              <a:spLocks noChangeShapeType="1"/>
            </p:cNvSpPr>
            <p:nvPr/>
          </p:nvSpPr>
          <p:spPr bwMode="auto">
            <a:xfrm>
              <a:off x="3380" y="3367"/>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33"/>
          <p:cNvGrpSpPr>
            <a:grpSpLocks/>
          </p:cNvGrpSpPr>
          <p:nvPr/>
        </p:nvGrpSpPr>
        <p:grpSpPr bwMode="auto">
          <a:xfrm>
            <a:off x="2820988" y="3903663"/>
            <a:ext cx="636587" cy="427037"/>
            <a:chOff x="3415" y="3376"/>
            <a:chExt cx="384" cy="288"/>
          </a:xfrm>
        </p:grpSpPr>
        <p:sp>
          <p:nvSpPr>
            <p:cNvPr id="40012" name="Line 34"/>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3" name="Line 35"/>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72" name="Text Box 36"/>
          <p:cNvSpPr txBox="1">
            <a:spLocks noChangeArrowheads="1"/>
          </p:cNvSpPr>
          <p:nvPr/>
        </p:nvSpPr>
        <p:spPr bwMode="auto">
          <a:xfrm>
            <a:off x="2487613" y="4408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73" name="Text Box 37"/>
          <p:cNvSpPr txBox="1">
            <a:spLocks noChangeArrowheads="1"/>
          </p:cNvSpPr>
          <p:nvPr/>
        </p:nvSpPr>
        <p:spPr bwMode="auto">
          <a:xfrm>
            <a:off x="2852738" y="4311650"/>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sz="2400">
                <a:ea typeface="楷体_GB2312"/>
                <a:cs typeface="楷体_GB2312"/>
              </a:rPr>
              <a:t>3</a:t>
            </a:r>
          </a:p>
        </p:txBody>
      </p:sp>
      <p:sp>
        <p:nvSpPr>
          <p:cNvPr id="295974" name="Text Box 38"/>
          <p:cNvSpPr txBox="1">
            <a:spLocks noChangeArrowheads="1"/>
          </p:cNvSpPr>
          <p:nvPr/>
        </p:nvSpPr>
        <p:spPr bwMode="auto">
          <a:xfrm>
            <a:off x="3054350" y="51641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0</a:t>
            </a:r>
          </a:p>
        </p:txBody>
      </p:sp>
      <p:grpSp>
        <p:nvGrpSpPr>
          <p:cNvPr id="7" name="Group 39"/>
          <p:cNvGrpSpPr>
            <a:grpSpLocks/>
          </p:cNvGrpSpPr>
          <p:nvPr/>
        </p:nvGrpSpPr>
        <p:grpSpPr bwMode="auto">
          <a:xfrm>
            <a:off x="2852738" y="4311650"/>
            <a:ext cx="568325" cy="425450"/>
            <a:chOff x="3415" y="3376"/>
            <a:chExt cx="384" cy="288"/>
          </a:xfrm>
        </p:grpSpPr>
        <p:sp>
          <p:nvSpPr>
            <p:cNvPr id="40010" name="Line 40"/>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1" name="Line 41"/>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78" name="Text Box 42"/>
          <p:cNvSpPr txBox="1">
            <a:spLocks noChangeArrowheads="1"/>
          </p:cNvSpPr>
          <p:nvPr/>
        </p:nvSpPr>
        <p:spPr bwMode="auto">
          <a:xfrm>
            <a:off x="2516188" y="481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2</a:t>
            </a:r>
          </a:p>
        </p:txBody>
      </p:sp>
      <p:sp>
        <p:nvSpPr>
          <p:cNvPr id="295979" name="Text Box 43"/>
          <p:cNvSpPr txBox="1">
            <a:spLocks noChangeArrowheads="1"/>
          </p:cNvSpPr>
          <p:nvPr/>
        </p:nvSpPr>
        <p:spPr bwMode="auto">
          <a:xfrm>
            <a:off x="2879725" y="4713288"/>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sz="2400">
                <a:ea typeface="楷体_GB2312"/>
                <a:cs typeface="楷体_GB2312"/>
              </a:rPr>
              <a:t>1</a:t>
            </a:r>
          </a:p>
        </p:txBody>
      </p:sp>
      <p:grpSp>
        <p:nvGrpSpPr>
          <p:cNvPr id="8" name="Group 44"/>
          <p:cNvGrpSpPr>
            <a:grpSpLocks/>
          </p:cNvGrpSpPr>
          <p:nvPr/>
        </p:nvGrpSpPr>
        <p:grpSpPr bwMode="auto">
          <a:xfrm>
            <a:off x="2879725" y="4713288"/>
            <a:ext cx="569913" cy="427037"/>
            <a:chOff x="3415" y="3376"/>
            <a:chExt cx="384" cy="288"/>
          </a:xfrm>
        </p:grpSpPr>
        <p:sp>
          <p:nvSpPr>
            <p:cNvPr id="40008" name="Line 45"/>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9" name="Line 46"/>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83" name="Text Box 47"/>
          <p:cNvSpPr txBox="1">
            <a:spLocks noChangeArrowheads="1"/>
          </p:cNvSpPr>
          <p:nvPr/>
        </p:nvSpPr>
        <p:spPr bwMode="auto">
          <a:xfrm>
            <a:off x="3724275" y="474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a:t>
            </a:r>
          </a:p>
        </p:txBody>
      </p:sp>
      <p:sp>
        <p:nvSpPr>
          <p:cNvPr id="295984" name="Text Box 48"/>
          <p:cNvSpPr txBox="1">
            <a:spLocks noChangeArrowheads="1"/>
          </p:cNvSpPr>
          <p:nvPr/>
        </p:nvSpPr>
        <p:spPr bwMode="auto">
          <a:xfrm>
            <a:off x="3725863" y="5149850"/>
            <a:ext cx="336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sz="2400">
                <a:ea typeface="楷体_GB2312"/>
                <a:cs typeface="楷体_GB2312"/>
              </a:rPr>
              <a:t>1</a:t>
            </a:r>
          </a:p>
        </p:txBody>
      </p:sp>
      <p:sp>
        <p:nvSpPr>
          <p:cNvPr id="295985" name="Text Box 49"/>
          <p:cNvSpPr txBox="1">
            <a:spLocks noChangeArrowheads="1"/>
          </p:cNvSpPr>
          <p:nvPr/>
        </p:nvSpPr>
        <p:spPr bwMode="auto">
          <a:xfrm>
            <a:off x="6384925" y="194151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117</a:t>
            </a:r>
          </a:p>
        </p:txBody>
      </p:sp>
      <p:sp>
        <p:nvSpPr>
          <p:cNvPr id="295986" name="Text Box 50"/>
          <p:cNvSpPr txBox="1">
            <a:spLocks noChangeArrowheads="1"/>
          </p:cNvSpPr>
          <p:nvPr/>
        </p:nvSpPr>
        <p:spPr bwMode="auto">
          <a:xfrm>
            <a:off x="5902325" y="19431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8</a:t>
            </a:r>
          </a:p>
        </p:txBody>
      </p:sp>
      <p:sp>
        <p:nvSpPr>
          <p:cNvPr id="295987" name="Text Box 51"/>
          <p:cNvSpPr txBox="1">
            <a:spLocks noChangeArrowheads="1"/>
          </p:cNvSpPr>
          <p:nvPr/>
        </p:nvSpPr>
        <p:spPr bwMode="auto">
          <a:xfrm>
            <a:off x="6383338" y="2382838"/>
            <a:ext cx="706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a:ea typeface="楷体_GB2312"/>
                <a:cs typeface="楷体_GB2312"/>
              </a:rPr>
              <a:t>14</a:t>
            </a:r>
          </a:p>
        </p:txBody>
      </p:sp>
      <p:sp>
        <p:nvSpPr>
          <p:cNvPr id="295988" name="Text Box 52"/>
          <p:cNvSpPr txBox="1">
            <a:spLocks noChangeArrowheads="1"/>
          </p:cNvSpPr>
          <p:nvPr/>
        </p:nvSpPr>
        <p:spPr bwMode="auto">
          <a:xfrm>
            <a:off x="7153275" y="1903413"/>
            <a:ext cx="90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余数</a:t>
            </a:r>
          </a:p>
        </p:txBody>
      </p:sp>
      <p:sp>
        <p:nvSpPr>
          <p:cNvPr id="295989" name="Rectangle 53"/>
          <p:cNvSpPr>
            <a:spLocks noChangeArrowheads="1"/>
          </p:cNvSpPr>
          <p:nvPr/>
        </p:nvSpPr>
        <p:spPr bwMode="auto">
          <a:xfrm>
            <a:off x="5954713" y="23860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8</a:t>
            </a:r>
          </a:p>
        </p:txBody>
      </p:sp>
      <p:sp>
        <p:nvSpPr>
          <p:cNvPr id="295990" name="Text Box 54"/>
          <p:cNvSpPr txBox="1">
            <a:spLocks noChangeArrowheads="1"/>
          </p:cNvSpPr>
          <p:nvPr/>
        </p:nvSpPr>
        <p:spPr bwMode="auto">
          <a:xfrm>
            <a:off x="7429500" y="23812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5</a:t>
            </a:r>
          </a:p>
        </p:txBody>
      </p:sp>
      <p:sp>
        <p:nvSpPr>
          <p:cNvPr id="295991" name="Text Box 55"/>
          <p:cNvSpPr txBox="1">
            <a:spLocks noChangeArrowheads="1"/>
          </p:cNvSpPr>
          <p:nvPr/>
        </p:nvSpPr>
        <p:spPr bwMode="auto">
          <a:xfrm>
            <a:off x="6648450" y="2846388"/>
            <a:ext cx="43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sp>
        <p:nvSpPr>
          <p:cNvPr id="295992" name="Text Box 56"/>
          <p:cNvSpPr txBox="1">
            <a:spLocks noChangeArrowheads="1"/>
          </p:cNvSpPr>
          <p:nvPr/>
        </p:nvSpPr>
        <p:spPr bwMode="auto">
          <a:xfrm>
            <a:off x="6011863" y="28511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8</a:t>
            </a:r>
          </a:p>
        </p:txBody>
      </p:sp>
      <p:sp>
        <p:nvSpPr>
          <p:cNvPr id="295993" name="Text Box 57"/>
          <p:cNvSpPr txBox="1">
            <a:spLocks noChangeArrowheads="1"/>
          </p:cNvSpPr>
          <p:nvPr/>
        </p:nvSpPr>
        <p:spPr bwMode="auto">
          <a:xfrm>
            <a:off x="7431088" y="2844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6</a:t>
            </a:r>
          </a:p>
        </p:txBody>
      </p:sp>
      <p:grpSp>
        <p:nvGrpSpPr>
          <p:cNvPr id="9" name="Group 58"/>
          <p:cNvGrpSpPr>
            <a:grpSpLocks/>
          </p:cNvGrpSpPr>
          <p:nvPr/>
        </p:nvGrpSpPr>
        <p:grpSpPr bwMode="auto">
          <a:xfrm>
            <a:off x="6308725" y="1973263"/>
            <a:ext cx="781050" cy="457200"/>
            <a:chOff x="3306" y="2229"/>
            <a:chExt cx="384" cy="288"/>
          </a:xfrm>
        </p:grpSpPr>
        <p:sp>
          <p:nvSpPr>
            <p:cNvPr id="40006" name="Line 59"/>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7" name="Line 60"/>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61"/>
          <p:cNvGrpSpPr>
            <a:grpSpLocks/>
          </p:cNvGrpSpPr>
          <p:nvPr/>
        </p:nvGrpSpPr>
        <p:grpSpPr bwMode="auto">
          <a:xfrm>
            <a:off x="6350000" y="2422525"/>
            <a:ext cx="812800" cy="457200"/>
            <a:chOff x="3119" y="2432"/>
            <a:chExt cx="369" cy="288"/>
          </a:xfrm>
        </p:grpSpPr>
        <p:sp>
          <p:nvSpPr>
            <p:cNvPr id="40004" name="Line 62"/>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5" name="Line 63"/>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64"/>
          <p:cNvGrpSpPr>
            <a:grpSpLocks/>
          </p:cNvGrpSpPr>
          <p:nvPr/>
        </p:nvGrpSpPr>
        <p:grpSpPr bwMode="auto">
          <a:xfrm>
            <a:off x="6384925" y="2874963"/>
            <a:ext cx="777875" cy="458787"/>
            <a:chOff x="3141" y="2717"/>
            <a:chExt cx="385" cy="289"/>
          </a:xfrm>
        </p:grpSpPr>
        <p:sp>
          <p:nvSpPr>
            <p:cNvPr id="40002" name="Line 65"/>
            <p:cNvSpPr>
              <a:spLocks noChangeShapeType="1"/>
            </p:cNvSpPr>
            <p:nvPr/>
          </p:nvSpPr>
          <p:spPr bwMode="auto">
            <a:xfrm>
              <a:off x="3146" y="271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3" name="Line 66"/>
            <p:cNvSpPr>
              <a:spLocks noChangeShapeType="1"/>
            </p:cNvSpPr>
            <p:nvPr/>
          </p:nvSpPr>
          <p:spPr bwMode="auto">
            <a:xfrm flipV="1">
              <a:off x="3141" y="3006"/>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6003" name="Text Box 67"/>
          <p:cNvSpPr txBox="1">
            <a:spLocks noChangeArrowheads="1"/>
          </p:cNvSpPr>
          <p:nvPr/>
        </p:nvSpPr>
        <p:spPr bwMode="auto">
          <a:xfrm>
            <a:off x="6719888" y="3357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a:t>
            </a:r>
          </a:p>
        </p:txBody>
      </p:sp>
      <p:sp>
        <p:nvSpPr>
          <p:cNvPr id="296004" name="Text Box 68"/>
          <p:cNvSpPr txBox="1">
            <a:spLocks noChangeArrowheads="1"/>
          </p:cNvSpPr>
          <p:nvPr/>
        </p:nvSpPr>
        <p:spPr bwMode="auto">
          <a:xfrm>
            <a:off x="7439025" y="33432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sp>
        <p:nvSpPr>
          <p:cNvPr id="296005" name="Line 69"/>
          <p:cNvSpPr>
            <a:spLocks noChangeShapeType="1"/>
          </p:cNvSpPr>
          <p:nvPr/>
        </p:nvSpPr>
        <p:spPr bwMode="auto">
          <a:xfrm flipH="1" flipV="1">
            <a:off x="8089900" y="2263775"/>
            <a:ext cx="1588" cy="1439863"/>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6006" name="Text Box 70"/>
          <p:cNvSpPr txBox="1">
            <a:spLocks noChangeArrowheads="1"/>
          </p:cNvSpPr>
          <p:nvPr/>
        </p:nvSpPr>
        <p:spPr bwMode="auto">
          <a:xfrm>
            <a:off x="6375400" y="4067175"/>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117</a:t>
            </a:r>
          </a:p>
        </p:txBody>
      </p:sp>
      <p:sp>
        <p:nvSpPr>
          <p:cNvPr id="296007" name="Text Box 71"/>
          <p:cNvSpPr txBox="1">
            <a:spLocks noChangeArrowheads="1"/>
          </p:cNvSpPr>
          <p:nvPr/>
        </p:nvSpPr>
        <p:spPr bwMode="auto">
          <a:xfrm>
            <a:off x="5726113" y="4068763"/>
            <a:ext cx="574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16</a:t>
            </a:r>
          </a:p>
        </p:txBody>
      </p:sp>
      <p:sp>
        <p:nvSpPr>
          <p:cNvPr id="296008" name="Text Box 72"/>
          <p:cNvSpPr txBox="1">
            <a:spLocks noChangeArrowheads="1"/>
          </p:cNvSpPr>
          <p:nvPr/>
        </p:nvSpPr>
        <p:spPr bwMode="auto">
          <a:xfrm>
            <a:off x="6373813" y="4508500"/>
            <a:ext cx="57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100000"/>
              </a:lnSpc>
              <a:spcBef>
                <a:spcPct val="0"/>
              </a:spcBef>
              <a:buSzTx/>
              <a:buFontTx/>
              <a:buNone/>
            </a:pPr>
            <a:r>
              <a:rPr lang="en-US" altLang="zh-CN">
                <a:ea typeface="楷体_GB2312"/>
                <a:cs typeface="楷体_GB2312"/>
              </a:rPr>
              <a:t>7</a:t>
            </a:r>
          </a:p>
        </p:txBody>
      </p:sp>
      <p:sp>
        <p:nvSpPr>
          <p:cNvPr id="296009" name="Text Box 73"/>
          <p:cNvSpPr txBox="1">
            <a:spLocks noChangeArrowheads="1"/>
          </p:cNvSpPr>
          <p:nvPr/>
        </p:nvSpPr>
        <p:spPr bwMode="auto">
          <a:xfrm>
            <a:off x="7143750" y="4029075"/>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余数</a:t>
            </a:r>
          </a:p>
        </p:txBody>
      </p:sp>
      <p:sp>
        <p:nvSpPr>
          <p:cNvPr id="296010" name="Rectangle 74"/>
          <p:cNvSpPr>
            <a:spLocks noChangeArrowheads="1"/>
          </p:cNvSpPr>
          <p:nvPr/>
        </p:nvSpPr>
        <p:spPr bwMode="auto">
          <a:xfrm>
            <a:off x="5797550" y="4511675"/>
            <a:ext cx="57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16</a:t>
            </a:r>
          </a:p>
        </p:txBody>
      </p:sp>
      <p:sp>
        <p:nvSpPr>
          <p:cNvPr id="296011" name="Text Box 75"/>
          <p:cNvSpPr txBox="1">
            <a:spLocks noChangeArrowheads="1"/>
          </p:cNvSpPr>
          <p:nvPr/>
        </p:nvSpPr>
        <p:spPr bwMode="auto">
          <a:xfrm>
            <a:off x="7419975" y="45069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5</a:t>
            </a:r>
          </a:p>
        </p:txBody>
      </p:sp>
      <p:grpSp>
        <p:nvGrpSpPr>
          <p:cNvPr id="12" name="Group 76"/>
          <p:cNvGrpSpPr>
            <a:grpSpLocks/>
          </p:cNvGrpSpPr>
          <p:nvPr/>
        </p:nvGrpSpPr>
        <p:grpSpPr bwMode="auto">
          <a:xfrm>
            <a:off x="6299200" y="4098925"/>
            <a:ext cx="781050" cy="457200"/>
            <a:chOff x="3306" y="2229"/>
            <a:chExt cx="384" cy="288"/>
          </a:xfrm>
        </p:grpSpPr>
        <p:sp>
          <p:nvSpPr>
            <p:cNvPr id="40000" name="Line 77"/>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1" name="Line 78"/>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9"/>
          <p:cNvGrpSpPr>
            <a:grpSpLocks/>
          </p:cNvGrpSpPr>
          <p:nvPr/>
        </p:nvGrpSpPr>
        <p:grpSpPr bwMode="auto">
          <a:xfrm>
            <a:off x="6340475" y="4548188"/>
            <a:ext cx="812800" cy="457200"/>
            <a:chOff x="3119" y="2432"/>
            <a:chExt cx="369" cy="288"/>
          </a:xfrm>
        </p:grpSpPr>
        <p:sp>
          <p:nvSpPr>
            <p:cNvPr id="39998" name="Line 80"/>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9" name="Line 81"/>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6018" name="Text Box 82"/>
          <p:cNvSpPr txBox="1">
            <a:spLocks noChangeArrowheads="1"/>
          </p:cNvSpPr>
          <p:nvPr/>
        </p:nvSpPr>
        <p:spPr bwMode="auto">
          <a:xfrm>
            <a:off x="6662738" y="5026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a:t>
            </a:r>
          </a:p>
        </p:txBody>
      </p:sp>
      <p:sp>
        <p:nvSpPr>
          <p:cNvPr id="296019" name="Text Box 83"/>
          <p:cNvSpPr txBox="1">
            <a:spLocks noChangeArrowheads="1"/>
          </p:cNvSpPr>
          <p:nvPr/>
        </p:nvSpPr>
        <p:spPr bwMode="auto">
          <a:xfrm>
            <a:off x="7381875" y="50117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7</a:t>
            </a:r>
          </a:p>
        </p:txBody>
      </p:sp>
      <p:sp>
        <p:nvSpPr>
          <p:cNvPr id="296020" name="Line 84"/>
          <p:cNvSpPr>
            <a:spLocks noChangeShapeType="1"/>
          </p:cNvSpPr>
          <p:nvPr/>
        </p:nvSpPr>
        <p:spPr bwMode="auto">
          <a:xfrm flipH="1" flipV="1">
            <a:off x="8101013" y="4508500"/>
            <a:ext cx="0" cy="86360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97" name="AutoShape 8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wipe(left)">
                                      <p:cBhvr>
                                        <p:cTn id="7" dur="500"/>
                                        <p:tgtEl>
                                          <p:spTgt spid="295940"/>
                                        </p:tgtEl>
                                      </p:cBhvr>
                                    </p:animEffect>
                                  </p:childTnLst>
                                </p:cTn>
                              </p:par>
                            </p:childTnLst>
                          </p:cTn>
                        </p:par>
                        <p:par>
                          <p:cTn id="8" fill="hold" nodeType="afterGroup">
                            <p:stCondLst>
                              <p:cond delay="500"/>
                            </p:stCondLst>
                            <p:childTnLst>
                              <p:par>
                                <p:cTn id="9" presetID="22" presetClass="entr" presetSubtype="8"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295941"/>
                                        </p:tgtEl>
                                        <p:attrNameLst>
                                          <p:attrName>style.visibility</p:attrName>
                                        </p:attrNameLst>
                                      </p:cBhvr>
                                      <p:to>
                                        <p:strVal val="visible"/>
                                      </p:to>
                                    </p:set>
                                    <p:animEffect transition="in" filter="wipe(left)">
                                      <p:cBhvr>
                                        <p:cTn id="15" dur="500"/>
                                        <p:tgtEl>
                                          <p:spTgt spid="295941"/>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295942"/>
                                        </p:tgtEl>
                                        <p:attrNameLst>
                                          <p:attrName>style.visibility</p:attrName>
                                        </p:attrNameLst>
                                      </p:cBhvr>
                                      <p:to>
                                        <p:strVal val="visible"/>
                                      </p:to>
                                    </p:set>
                                    <p:animEffect transition="in" filter="wipe(left)">
                                      <p:cBhvr>
                                        <p:cTn id="19" dur="500"/>
                                        <p:tgtEl>
                                          <p:spTgt spid="295942"/>
                                        </p:tgtEl>
                                      </p:cBhvr>
                                    </p:animEffect>
                                  </p:childTnLst>
                                </p:cTn>
                              </p:par>
                            </p:childTnLst>
                          </p:cTn>
                        </p:par>
                        <p:par>
                          <p:cTn id="20" fill="hold" nodeType="afterGroup">
                            <p:stCondLst>
                              <p:cond delay="3500"/>
                            </p:stCondLst>
                            <p:childTnLst>
                              <p:par>
                                <p:cTn id="21" presetID="22" presetClass="entr" presetSubtype="8" fill="hold" grpId="0" nodeType="afterEffect">
                                  <p:stCondLst>
                                    <p:cond delay="500"/>
                                  </p:stCondLst>
                                  <p:childTnLst>
                                    <p:set>
                                      <p:cBhvr>
                                        <p:cTn id="22" dur="1" fill="hold">
                                          <p:stCondLst>
                                            <p:cond delay="0"/>
                                          </p:stCondLst>
                                        </p:cTn>
                                        <p:tgtEl>
                                          <p:spTgt spid="295943"/>
                                        </p:tgtEl>
                                        <p:attrNameLst>
                                          <p:attrName>style.visibility</p:attrName>
                                        </p:attrNameLst>
                                      </p:cBhvr>
                                      <p:to>
                                        <p:strVal val="visible"/>
                                      </p:to>
                                    </p:set>
                                    <p:animEffect transition="in" filter="wipe(left)">
                                      <p:cBhvr>
                                        <p:cTn id="23" dur="500"/>
                                        <p:tgtEl>
                                          <p:spTgt spid="295943"/>
                                        </p:tgtEl>
                                      </p:cBhvr>
                                    </p:animEffect>
                                  </p:childTnLst>
                                </p:cTn>
                              </p:par>
                            </p:childTnLst>
                          </p:cTn>
                        </p:par>
                        <p:par>
                          <p:cTn id="24" fill="hold" nodeType="afterGroup">
                            <p:stCondLst>
                              <p:cond delay="4500"/>
                            </p:stCondLst>
                            <p:childTnLst>
                              <p:par>
                                <p:cTn id="25" presetID="22" presetClass="entr" presetSubtype="8" fill="hold" grpId="0" nodeType="afterEffect">
                                  <p:stCondLst>
                                    <p:cond delay="500"/>
                                  </p:stCondLst>
                                  <p:childTnLst>
                                    <p:set>
                                      <p:cBhvr>
                                        <p:cTn id="26" dur="1" fill="hold">
                                          <p:stCondLst>
                                            <p:cond delay="0"/>
                                          </p:stCondLst>
                                        </p:cTn>
                                        <p:tgtEl>
                                          <p:spTgt spid="295945"/>
                                        </p:tgtEl>
                                        <p:attrNameLst>
                                          <p:attrName>style.visibility</p:attrName>
                                        </p:attrNameLst>
                                      </p:cBhvr>
                                      <p:to>
                                        <p:strVal val="visible"/>
                                      </p:to>
                                    </p:set>
                                    <p:animEffect transition="in" filter="wipe(left)">
                                      <p:cBhvr>
                                        <p:cTn id="27" dur="500"/>
                                        <p:tgtEl>
                                          <p:spTgt spid="295945"/>
                                        </p:tgtEl>
                                      </p:cBhvr>
                                    </p:animEffect>
                                  </p:childTnLst>
                                </p:cTn>
                              </p:par>
                            </p:childTnLst>
                          </p:cTn>
                        </p:par>
                        <p:par>
                          <p:cTn id="28" fill="hold" nodeType="afterGroup">
                            <p:stCondLst>
                              <p:cond delay="5500"/>
                            </p:stCondLst>
                            <p:childTnLst>
                              <p:par>
                                <p:cTn id="29" presetID="22" presetClass="entr" presetSubtype="8" fill="hold" nodeType="afterEffect">
                                  <p:stCondLst>
                                    <p:cond delay="50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6500"/>
                            </p:stCondLst>
                            <p:childTnLst>
                              <p:par>
                                <p:cTn id="33" presetID="22" presetClass="entr" presetSubtype="8" fill="hold" grpId="0" nodeType="afterEffect">
                                  <p:stCondLst>
                                    <p:cond delay="500"/>
                                  </p:stCondLst>
                                  <p:childTnLst>
                                    <p:set>
                                      <p:cBhvr>
                                        <p:cTn id="34" dur="1" fill="hold">
                                          <p:stCondLst>
                                            <p:cond delay="0"/>
                                          </p:stCondLst>
                                        </p:cTn>
                                        <p:tgtEl>
                                          <p:spTgt spid="295944"/>
                                        </p:tgtEl>
                                        <p:attrNameLst>
                                          <p:attrName>style.visibility</p:attrName>
                                        </p:attrNameLst>
                                      </p:cBhvr>
                                      <p:to>
                                        <p:strVal val="visible"/>
                                      </p:to>
                                    </p:set>
                                    <p:animEffect transition="in" filter="wipe(left)">
                                      <p:cBhvr>
                                        <p:cTn id="35" dur="500"/>
                                        <p:tgtEl>
                                          <p:spTgt spid="295944"/>
                                        </p:tgtEl>
                                      </p:cBhvr>
                                    </p:animEffect>
                                  </p:childTnLst>
                                </p:cTn>
                              </p:par>
                            </p:childTnLst>
                          </p:cTn>
                        </p:par>
                        <p:par>
                          <p:cTn id="36" fill="hold" nodeType="afterGroup">
                            <p:stCondLst>
                              <p:cond delay="7500"/>
                            </p:stCondLst>
                            <p:childTnLst>
                              <p:par>
                                <p:cTn id="37" presetID="22" presetClass="entr" presetSubtype="8" fill="hold" grpId="0" nodeType="afterEffect">
                                  <p:stCondLst>
                                    <p:cond delay="500"/>
                                  </p:stCondLst>
                                  <p:childTnLst>
                                    <p:set>
                                      <p:cBhvr>
                                        <p:cTn id="38" dur="1" fill="hold">
                                          <p:stCondLst>
                                            <p:cond delay="0"/>
                                          </p:stCondLst>
                                        </p:cTn>
                                        <p:tgtEl>
                                          <p:spTgt spid="295946"/>
                                        </p:tgtEl>
                                        <p:attrNameLst>
                                          <p:attrName>style.visibility</p:attrName>
                                        </p:attrNameLst>
                                      </p:cBhvr>
                                      <p:to>
                                        <p:strVal val="visible"/>
                                      </p:to>
                                    </p:set>
                                    <p:animEffect transition="in" filter="wipe(left)">
                                      <p:cBhvr>
                                        <p:cTn id="39" dur="500"/>
                                        <p:tgtEl>
                                          <p:spTgt spid="295946"/>
                                        </p:tgtEl>
                                      </p:cBhvr>
                                    </p:animEffect>
                                  </p:childTnLst>
                                </p:cTn>
                              </p:par>
                            </p:childTnLst>
                          </p:cTn>
                        </p:par>
                        <p:par>
                          <p:cTn id="40" fill="hold" nodeType="afterGroup">
                            <p:stCondLst>
                              <p:cond delay="8500"/>
                            </p:stCondLst>
                            <p:childTnLst>
                              <p:par>
                                <p:cTn id="41" presetID="22" presetClass="entr" presetSubtype="8" fill="hold" grpId="0" nodeType="afterEffect">
                                  <p:stCondLst>
                                    <p:cond delay="500"/>
                                  </p:stCondLst>
                                  <p:childTnLst>
                                    <p:set>
                                      <p:cBhvr>
                                        <p:cTn id="42" dur="1" fill="hold">
                                          <p:stCondLst>
                                            <p:cond delay="0"/>
                                          </p:stCondLst>
                                        </p:cTn>
                                        <p:tgtEl>
                                          <p:spTgt spid="295948"/>
                                        </p:tgtEl>
                                        <p:attrNameLst>
                                          <p:attrName>style.visibility</p:attrName>
                                        </p:attrNameLst>
                                      </p:cBhvr>
                                      <p:to>
                                        <p:strVal val="visible"/>
                                      </p:to>
                                    </p:set>
                                    <p:animEffect transition="in" filter="wipe(left)">
                                      <p:cBhvr>
                                        <p:cTn id="43" dur="500"/>
                                        <p:tgtEl>
                                          <p:spTgt spid="295948"/>
                                        </p:tgtEl>
                                      </p:cBhvr>
                                    </p:animEffect>
                                  </p:childTnLst>
                                </p:cTn>
                              </p:par>
                            </p:childTnLst>
                          </p:cTn>
                        </p:par>
                        <p:par>
                          <p:cTn id="44" fill="hold" nodeType="afterGroup">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nodeType="afterGroup">
                            <p:stCondLst>
                              <p:cond delay="10500"/>
                            </p:stCondLst>
                            <p:childTnLst>
                              <p:par>
                                <p:cTn id="49" presetID="22" presetClass="entr" presetSubtype="8" fill="hold" grpId="0" nodeType="afterEffect">
                                  <p:stCondLst>
                                    <p:cond delay="500"/>
                                  </p:stCondLst>
                                  <p:childTnLst>
                                    <p:set>
                                      <p:cBhvr>
                                        <p:cTn id="50" dur="1" fill="hold">
                                          <p:stCondLst>
                                            <p:cond delay="0"/>
                                          </p:stCondLst>
                                        </p:cTn>
                                        <p:tgtEl>
                                          <p:spTgt spid="295947"/>
                                        </p:tgtEl>
                                        <p:attrNameLst>
                                          <p:attrName>style.visibility</p:attrName>
                                        </p:attrNameLst>
                                      </p:cBhvr>
                                      <p:to>
                                        <p:strVal val="visible"/>
                                      </p:to>
                                    </p:set>
                                    <p:animEffect transition="in" filter="wipe(left)">
                                      <p:cBhvr>
                                        <p:cTn id="51" dur="500"/>
                                        <p:tgtEl>
                                          <p:spTgt spid="295947"/>
                                        </p:tgtEl>
                                      </p:cBhvr>
                                    </p:animEffect>
                                  </p:childTnLst>
                                </p:cTn>
                              </p:par>
                            </p:childTnLst>
                          </p:cTn>
                        </p:par>
                        <p:par>
                          <p:cTn id="52" fill="hold" nodeType="afterGroup">
                            <p:stCondLst>
                              <p:cond delay="11500"/>
                            </p:stCondLst>
                            <p:childTnLst>
                              <p:par>
                                <p:cTn id="53" presetID="22" presetClass="entr" presetSubtype="8" fill="hold" grpId="0" nodeType="afterEffect">
                                  <p:stCondLst>
                                    <p:cond delay="500"/>
                                  </p:stCondLst>
                                  <p:childTnLst>
                                    <p:set>
                                      <p:cBhvr>
                                        <p:cTn id="54" dur="1" fill="hold">
                                          <p:stCondLst>
                                            <p:cond delay="0"/>
                                          </p:stCondLst>
                                        </p:cTn>
                                        <p:tgtEl>
                                          <p:spTgt spid="295949"/>
                                        </p:tgtEl>
                                        <p:attrNameLst>
                                          <p:attrName>style.visibility</p:attrName>
                                        </p:attrNameLst>
                                      </p:cBhvr>
                                      <p:to>
                                        <p:strVal val="visible"/>
                                      </p:to>
                                    </p:set>
                                    <p:animEffect transition="in" filter="wipe(left)">
                                      <p:cBhvr>
                                        <p:cTn id="55" dur="500"/>
                                        <p:tgtEl>
                                          <p:spTgt spid="295949"/>
                                        </p:tgtEl>
                                      </p:cBhvr>
                                    </p:animEffect>
                                  </p:childTnLst>
                                </p:cTn>
                              </p:par>
                            </p:childTnLst>
                          </p:cTn>
                        </p:par>
                        <p:par>
                          <p:cTn id="56" fill="hold" nodeType="afterGroup">
                            <p:stCondLst>
                              <p:cond delay="12500"/>
                            </p:stCondLst>
                            <p:childTnLst>
                              <p:par>
                                <p:cTn id="57" presetID="22" presetClass="entr" presetSubtype="8" fill="hold" grpId="0" nodeType="afterEffect">
                                  <p:stCondLst>
                                    <p:cond delay="500"/>
                                  </p:stCondLst>
                                  <p:childTnLst>
                                    <p:set>
                                      <p:cBhvr>
                                        <p:cTn id="58" dur="1" fill="hold">
                                          <p:stCondLst>
                                            <p:cond delay="0"/>
                                          </p:stCondLst>
                                        </p:cTn>
                                        <p:tgtEl>
                                          <p:spTgt spid="295951"/>
                                        </p:tgtEl>
                                        <p:attrNameLst>
                                          <p:attrName>style.visibility</p:attrName>
                                        </p:attrNameLst>
                                      </p:cBhvr>
                                      <p:to>
                                        <p:strVal val="visible"/>
                                      </p:to>
                                    </p:set>
                                    <p:animEffect transition="in" filter="wipe(left)">
                                      <p:cBhvr>
                                        <p:cTn id="59" dur="500"/>
                                        <p:tgtEl>
                                          <p:spTgt spid="295951"/>
                                        </p:tgtEl>
                                      </p:cBhvr>
                                    </p:animEffect>
                                  </p:childTnLst>
                                </p:cTn>
                              </p:par>
                            </p:childTnLst>
                          </p:cTn>
                        </p:par>
                        <p:par>
                          <p:cTn id="60" fill="hold" nodeType="afterGroup">
                            <p:stCondLst>
                              <p:cond delay="13500"/>
                            </p:stCondLst>
                            <p:childTnLst>
                              <p:par>
                                <p:cTn id="61" presetID="22" presetClass="entr" presetSubtype="8" fill="hold" nodeType="afterEffect">
                                  <p:stCondLst>
                                    <p:cond delay="50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par>
                          <p:cTn id="64" fill="hold" nodeType="afterGroup">
                            <p:stCondLst>
                              <p:cond delay="14500"/>
                            </p:stCondLst>
                            <p:childTnLst>
                              <p:par>
                                <p:cTn id="65" presetID="22" presetClass="entr" presetSubtype="8" fill="hold" grpId="0" nodeType="afterEffect">
                                  <p:stCondLst>
                                    <p:cond delay="500"/>
                                  </p:stCondLst>
                                  <p:childTnLst>
                                    <p:set>
                                      <p:cBhvr>
                                        <p:cTn id="66" dur="1" fill="hold">
                                          <p:stCondLst>
                                            <p:cond delay="0"/>
                                          </p:stCondLst>
                                        </p:cTn>
                                        <p:tgtEl>
                                          <p:spTgt spid="295950"/>
                                        </p:tgtEl>
                                        <p:attrNameLst>
                                          <p:attrName>style.visibility</p:attrName>
                                        </p:attrNameLst>
                                      </p:cBhvr>
                                      <p:to>
                                        <p:strVal val="visible"/>
                                      </p:to>
                                    </p:set>
                                    <p:animEffect transition="in" filter="wipe(left)">
                                      <p:cBhvr>
                                        <p:cTn id="67" dur="500"/>
                                        <p:tgtEl>
                                          <p:spTgt spid="295950"/>
                                        </p:tgtEl>
                                      </p:cBhvr>
                                    </p:animEffect>
                                  </p:childTnLst>
                                </p:cTn>
                              </p:par>
                            </p:childTnLst>
                          </p:cTn>
                        </p:par>
                        <p:par>
                          <p:cTn id="68" fill="hold" nodeType="afterGroup">
                            <p:stCondLst>
                              <p:cond delay="15500"/>
                            </p:stCondLst>
                            <p:childTnLst>
                              <p:par>
                                <p:cTn id="69" presetID="22" presetClass="entr" presetSubtype="8" fill="hold" grpId="0" nodeType="afterEffect">
                                  <p:stCondLst>
                                    <p:cond delay="500"/>
                                  </p:stCondLst>
                                  <p:childTnLst>
                                    <p:set>
                                      <p:cBhvr>
                                        <p:cTn id="70" dur="1" fill="hold">
                                          <p:stCondLst>
                                            <p:cond delay="0"/>
                                          </p:stCondLst>
                                        </p:cTn>
                                        <p:tgtEl>
                                          <p:spTgt spid="295953"/>
                                        </p:tgtEl>
                                        <p:attrNameLst>
                                          <p:attrName>style.visibility</p:attrName>
                                        </p:attrNameLst>
                                      </p:cBhvr>
                                      <p:to>
                                        <p:strVal val="visible"/>
                                      </p:to>
                                    </p:set>
                                    <p:animEffect transition="in" filter="wipe(left)">
                                      <p:cBhvr>
                                        <p:cTn id="71" dur="500"/>
                                        <p:tgtEl>
                                          <p:spTgt spid="295953"/>
                                        </p:tgtEl>
                                      </p:cBhvr>
                                    </p:animEffect>
                                  </p:childTnLst>
                                </p:cTn>
                              </p:par>
                            </p:childTnLst>
                          </p:cTn>
                        </p:par>
                        <p:par>
                          <p:cTn id="72" fill="hold" nodeType="afterGroup">
                            <p:stCondLst>
                              <p:cond delay="16500"/>
                            </p:stCondLst>
                            <p:childTnLst>
                              <p:par>
                                <p:cTn id="73" presetID="22" presetClass="entr" presetSubtype="8" fill="hold" grpId="0" nodeType="afterEffect">
                                  <p:stCondLst>
                                    <p:cond delay="500"/>
                                  </p:stCondLst>
                                  <p:childTnLst>
                                    <p:set>
                                      <p:cBhvr>
                                        <p:cTn id="74" dur="1" fill="hold">
                                          <p:stCondLst>
                                            <p:cond delay="0"/>
                                          </p:stCondLst>
                                        </p:cTn>
                                        <p:tgtEl>
                                          <p:spTgt spid="295954"/>
                                        </p:tgtEl>
                                        <p:attrNameLst>
                                          <p:attrName>style.visibility</p:attrName>
                                        </p:attrNameLst>
                                      </p:cBhvr>
                                      <p:to>
                                        <p:strVal val="visible"/>
                                      </p:to>
                                    </p:set>
                                    <p:animEffect transition="in" filter="wipe(left)">
                                      <p:cBhvr>
                                        <p:cTn id="75" dur="500"/>
                                        <p:tgtEl>
                                          <p:spTgt spid="295954"/>
                                        </p:tgtEl>
                                      </p:cBhvr>
                                    </p:animEffect>
                                  </p:childTnLst>
                                </p:cTn>
                              </p:par>
                            </p:childTnLst>
                          </p:cTn>
                        </p:par>
                        <p:par>
                          <p:cTn id="76" fill="hold" nodeType="afterGroup">
                            <p:stCondLst>
                              <p:cond delay="17500"/>
                            </p:stCondLst>
                            <p:childTnLst>
                              <p:par>
                                <p:cTn id="77" presetID="22" presetClass="entr" presetSubtype="8" fill="hold" nodeType="afterEffect">
                                  <p:stCondLst>
                                    <p:cond delay="50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childTnLst>
                          </p:cTn>
                        </p:par>
                        <p:par>
                          <p:cTn id="80" fill="hold" nodeType="afterGroup">
                            <p:stCondLst>
                              <p:cond delay="18500"/>
                            </p:stCondLst>
                            <p:childTnLst>
                              <p:par>
                                <p:cTn id="81" presetID="22" presetClass="entr" presetSubtype="8" fill="hold" grpId="0" nodeType="afterEffect">
                                  <p:stCondLst>
                                    <p:cond delay="500"/>
                                  </p:stCondLst>
                                  <p:childTnLst>
                                    <p:set>
                                      <p:cBhvr>
                                        <p:cTn id="82" dur="1" fill="hold">
                                          <p:stCondLst>
                                            <p:cond delay="0"/>
                                          </p:stCondLst>
                                        </p:cTn>
                                        <p:tgtEl>
                                          <p:spTgt spid="295952"/>
                                        </p:tgtEl>
                                        <p:attrNameLst>
                                          <p:attrName>style.visibility</p:attrName>
                                        </p:attrNameLst>
                                      </p:cBhvr>
                                      <p:to>
                                        <p:strVal val="visible"/>
                                      </p:to>
                                    </p:set>
                                    <p:animEffect transition="in" filter="wipe(left)">
                                      <p:cBhvr>
                                        <p:cTn id="83" dur="500"/>
                                        <p:tgtEl>
                                          <p:spTgt spid="295952"/>
                                        </p:tgtEl>
                                      </p:cBhvr>
                                    </p:animEffect>
                                  </p:childTnLst>
                                </p:cTn>
                              </p:par>
                            </p:childTnLst>
                          </p:cTn>
                        </p:par>
                        <p:par>
                          <p:cTn id="84" fill="hold" nodeType="afterGroup">
                            <p:stCondLst>
                              <p:cond delay="19500"/>
                            </p:stCondLst>
                            <p:childTnLst>
                              <p:par>
                                <p:cTn id="85" presetID="22" presetClass="entr" presetSubtype="8" fill="hold" grpId="0" nodeType="afterEffect">
                                  <p:stCondLst>
                                    <p:cond delay="500"/>
                                  </p:stCondLst>
                                  <p:childTnLst>
                                    <p:set>
                                      <p:cBhvr>
                                        <p:cTn id="86" dur="1" fill="hold">
                                          <p:stCondLst>
                                            <p:cond delay="0"/>
                                          </p:stCondLst>
                                        </p:cTn>
                                        <p:tgtEl>
                                          <p:spTgt spid="295973"/>
                                        </p:tgtEl>
                                        <p:attrNameLst>
                                          <p:attrName>style.visibility</p:attrName>
                                        </p:attrNameLst>
                                      </p:cBhvr>
                                      <p:to>
                                        <p:strVal val="visible"/>
                                      </p:to>
                                    </p:set>
                                    <p:animEffect transition="in" filter="wipe(left)">
                                      <p:cBhvr>
                                        <p:cTn id="87" dur="500"/>
                                        <p:tgtEl>
                                          <p:spTgt spid="295973"/>
                                        </p:tgtEl>
                                      </p:cBhvr>
                                    </p:animEffect>
                                  </p:childTnLst>
                                </p:cTn>
                              </p:par>
                            </p:childTnLst>
                          </p:cTn>
                        </p:par>
                        <p:par>
                          <p:cTn id="88" fill="hold" nodeType="afterGroup">
                            <p:stCondLst>
                              <p:cond delay="20500"/>
                            </p:stCondLst>
                            <p:childTnLst>
                              <p:par>
                                <p:cTn id="89" presetID="22" presetClass="entr" presetSubtype="8" fill="hold" grpId="0" nodeType="afterEffect">
                                  <p:stCondLst>
                                    <p:cond delay="500"/>
                                  </p:stCondLst>
                                  <p:childTnLst>
                                    <p:set>
                                      <p:cBhvr>
                                        <p:cTn id="90" dur="1" fill="hold">
                                          <p:stCondLst>
                                            <p:cond delay="0"/>
                                          </p:stCondLst>
                                        </p:cTn>
                                        <p:tgtEl>
                                          <p:spTgt spid="295955"/>
                                        </p:tgtEl>
                                        <p:attrNameLst>
                                          <p:attrName>style.visibility</p:attrName>
                                        </p:attrNameLst>
                                      </p:cBhvr>
                                      <p:to>
                                        <p:strVal val="visible"/>
                                      </p:to>
                                    </p:set>
                                    <p:animEffect transition="in" filter="wipe(left)">
                                      <p:cBhvr>
                                        <p:cTn id="91" dur="500"/>
                                        <p:tgtEl>
                                          <p:spTgt spid="295955"/>
                                        </p:tgtEl>
                                      </p:cBhvr>
                                    </p:animEffect>
                                  </p:childTnLst>
                                </p:cTn>
                              </p:par>
                            </p:childTnLst>
                          </p:cTn>
                        </p:par>
                        <p:par>
                          <p:cTn id="92" fill="hold" nodeType="afterGroup">
                            <p:stCondLst>
                              <p:cond delay="21500"/>
                            </p:stCondLst>
                            <p:childTnLst>
                              <p:par>
                                <p:cTn id="93" presetID="22" presetClass="entr" presetSubtype="8" fill="hold" nodeType="afterEffect">
                                  <p:stCondLst>
                                    <p:cond delay="500"/>
                                  </p:stCondLst>
                                  <p:childTnLst>
                                    <p:set>
                                      <p:cBhvr>
                                        <p:cTn id="94" dur="1" fill="hold">
                                          <p:stCondLst>
                                            <p:cond delay="0"/>
                                          </p:stCondLst>
                                        </p:cTn>
                                        <p:tgtEl>
                                          <p:spTgt spid="7"/>
                                        </p:tgtEl>
                                        <p:attrNameLst>
                                          <p:attrName>style.visibility</p:attrName>
                                        </p:attrNameLst>
                                      </p:cBhvr>
                                      <p:to>
                                        <p:strVal val="visible"/>
                                      </p:to>
                                    </p:set>
                                    <p:animEffect transition="in" filter="wipe(left)">
                                      <p:cBhvr>
                                        <p:cTn id="95" dur="500"/>
                                        <p:tgtEl>
                                          <p:spTgt spid="7"/>
                                        </p:tgtEl>
                                      </p:cBhvr>
                                    </p:animEffect>
                                  </p:childTnLst>
                                </p:cTn>
                              </p:par>
                            </p:childTnLst>
                          </p:cTn>
                        </p:par>
                        <p:par>
                          <p:cTn id="96" fill="hold" nodeType="afterGroup">
                            <p:stCondLst>
                              <p:cond delay="22500"/>
                            </p:stCondLst>
                            <p:childTnLst>
                              <p:par>
                                <p:cTn id="97" presetID="22" presetClass="entr" presetSubtype="8" fill="hold" grpId="0" nodeType="afterEffect">
                                  <p:stCondLst>
                                    <p:cond delay="500"/>
                                  </p:stCondLst>
                                  <p:childTnLst>
                                    <p:set>
                                      <p:cBhvr>
                                        <p:cTn id="98" dur="1" fill="hold">
                                          <p:stCondLst>
                                            <p:cond delay="0"/>
                                          </p:stCondLst>
                                        </p:cTn>
                                        <p:tgtEl>
                                          <p:spTgt spid="295972"/>
                                        </p:tgtEl>
                                        <p:attrNameLst>
                                          <p:attrName>style.visibility</p:attrName>
                                        </p:attrNameLst>
                                      </p:cBhvr>
                                      <p:to>
                                        <p:strVal val="visible"/>
                                      </p:to>
                                    </p:set>
                                    <p:animEffect transition="in" filter="wipe(left)">
                                      <p:cBhvr>
                                        <p:cTn id="99" dur="500"/>
                                        <p:tgtEl>
                                          <p:spTgt spid="295972"/>
                                        </p:tgtEl>
                                      </p:cBhvr>
                                    </p:animEffect>
                                  </p:childTnLst>
                                </p:cTn>
                              </p:par>
                            </p:childTnLst>
                          </p:cTn>
                        </p:par>
                        <p:par>
                          <p:cTn id="100" fill="hold" nodeType="afterGroup">
                            <p:stCondLst>
                              <p:cond delay="23500"/>
                            </p:stCondLst>
                            <p:childTnLst>
                              <p:par>
                                <p:cTn id="101" presetID="22" presetClass="entr" presetSubtype="8" fill="hold" grpId="0" nodeType="afterEffect">
                                  <p:stCondLst>
                                    <p:cond delay="500"/>
                                  </p:stCondLst>
                                  <p:childTnLst>
                                    <p:set>
                                      <p:cBhvr>
                                        <p:cTn id="102" dur="1" fill="hold">
                                          <p:stCondLst>
                                            <p:cond delay="0"/>
                                          </p:stCondLst>
                                        </p:cTn>
                                        <p:tgtEl>
                                          <p:spTgt spid="295979"/>
                                        </p:tgtEl>
                                        <p:attrNameLst>
                                          <p:attrName>style.visibility</p:attrName>
                                        </p:attrNameLst>
                                      </p:cBhvr>
                                      <p:to>
                                        <p:strVal val="visible"/>
                                      </p:to>
                                    </p:set>
                                    <p:animEffect transition="in" filter="wipe(left)">
                                      <p:cBhvr>
                                        <p:cTn id="103" dur="500"/>
                                        <p:tgtEl>
                                          <p:spTgt spid="295979"/>
                                        </p:tgtEl>
                                      </p:cBhvr>
                                    </p:animEffect>
                                  </p:childTnLst>
                                </p:cTn>
                              </p:par>
                            </p:childTnLst>
                          </p:cTn>
                        </p:par>
                        <p:par>
                          <p:cTn id="104" fill="hold" nodeType="afterGroup">
                            <p:stCondLst>
                              <p:cond delay="24500"/>
                            </p:stCondLst>
                            <p:childTnLst>
                              <p:par>
                                <p:cTn id="105" presetID="22" presetClass="entr" presetSubtype="8" fill="hold" grpId="0" nodeType="afterEffect">
                                  <p:stCondLst>
                                    <p:cond delay="500"/>
                                  </p:stCondLst>
                                  <p:childTnLst>
                                    <p:set>
                                      <p:cBhvr>
                                        <p:cTn id="106" dur="1" fill="hold">
                                          <p:stCondLst>
                                            <p:cond delay="0"/>
                                          </p:stCondLst>
                                        </p:cTn>
                                        <p:tgtEl>
                                          <p:spTgt spid="295983"/>
                                        </p:tgtEl>
                                        <p:attrNameLst>
                                          <p:attrName>style.visibility</p:attrName>
                                        </p:attrNameLst>
                                      </p:cBhvr>
                                      <p:to>
                                        <p:strVal val="visible"/>
                                      </p:to>
                                    </p:set>
                                    <p:animEffect transition="in" filter="wipe(left)">
                                      <p:cBhvr>
                                        <p:cTn id="107" dur="500"/>
                                        <p:tgtEl>
                                          <p:spTgt spid="295983"/>
                                        </p:tgtEl>
                                      </p:cBhvr>
                                    </p:animEffect>
                                  </p:childTnLst>
                                </p:cTn>
                              </p:par>
                            </p:childTnLst>
                          </p:cTn>
                        </p:par>
                        <p:par>
                          <p:cTn id="108" fill="hold" nodeType="afterGroup">
                            <p:stCondLst>
                              <p:cond delay="25500"/>
                            </p:stCondLst>
                            <p:childTnLst>
                              <p:par>
                                <p:cTn id="109" presetID="22" presetClass="entr" presetSubtype="8" fill="hold" nodeType="afterEffect">
                                  <p:stCondLst>
                                    <p:cond delay="500"/>
                                  </p:stCondLst>
                                  <p:childTnLst>
                                    <p:set>
                                      <p:cBhvr>
                                        <p:cTn id="110" dur="1" fill="hold">
                                          <p:stCondLst>
                                            <p:cond delay="0"/>
                                          </p:stCondLst>
                                        </p:cTn>
                                        <p:tgtEl>
                                          <p:spTgt spid="8"/>
                                        </p:tgtEl>
                                        <p:attrNameLst>
                                          <p:attrName>style.visibility</p:attrName>
                                        </p:attrNameLst>
                                      </p:cBhvr>
                                      <p:to>
                                        <p:strVal val="visible"/>
                                      </p:to>
                                    </p:set>
                                    <p:animEffect transition="in" filter="wipe(left)">
                                      <p:cBhvr>
                                        <p:cTn id="111" dur="500"/>
                                        <p:tgtEl>
                                          <p:spTgt spid="8"/>
                                        </p:tgtEl>
                                      </p:cBhvr>
                                    </p:animEffect>
                                  </p:childTnLst>
                                </p:cTn>
                              </p:par>
                            </p:childTnLst>
                          </p:cTn>
                        </p:par>
                        <p:par>
                          <p:cTn id="112" fill="hold" nodeType="afterGroup">
                            <p:stCondLst>
                              <p:cond delay="26500"/>
                            </p:stCondLst>
                            <p:childTnLst>
                              <p:par>
                                <p:cTn id="113" presetID="22" presetClass="entr" presetSubtype="8" fill="hold" grpId="0" nodeType="afterEffect">
                                  <p:stCondLst>
                                    <p:cond delay="500"/>
                                  </p:stCondLst>
                                  <p:childTnLst>
                                    <p:set>
                                      <p:cBhvr>
                                        <p:cTn id="114" dur="1" fill="hold">
                                          <p:stCondLst>
                                            <p:cond delay="0"/>
                                          </p:stCondLst>
                                        </p:cTn>
                                        <p:tgtEl>
                                          <p:spTgt spid="295978"/>
                                        </p:tgtEl>
                                        <p:attrNameLst>
                                          <p:attrName>style.visibility</p:attrName>
                                        </p:attrNameLst>
                                      </p:cBhvr>
                                      <p:to>
                                        <p:strVal val="visible"/>
                                      </p:to>
                                    </p:set>
                                    <p:animEffect transition="in" filter="wipe(left)">
                                      <p:cBhvr>
                                        <p:cTn id="115" dur="500"/>
                                        <p:tgtEl>
                                          <p:spTgt spid="295978"/>
                                        </p:tgtEl>
                                      </p:cBhvr>
                                    </p:animEffect>
                                  </p:childTnLst>
                                </p:cTn>
                              </p:par>
                            </p:childTnLst>
                          </p:cTn>
                        </p:par>
                        <p:par>
                          <p:cTn id="116" fill="hold" nodeType="afterGroup">
                            <p:stCondLst>
                              <p:cond delay="27500"/>
                            </p:stCondLst>
                            <p:childTnLst>
                              <p:par>
                                <p:cTn id="117" presetID="22" presetClass="entr" presetSubtype="8" fill="hold" grpId="0" nodeType="afterEffect">
                                  <p:stCondLst>
                                    <p:cond delay="500"/>
                                  </p:stCondLst>
                                  <p:childTnLst>
                                    <p:set>
                                      <p:cBhvr>
                                        <p:cTn id="118" dur="1" fill="hold">
                                          <p:stCondLst>
                                            <p:cond delay="0"/>
                                          </p:stCondLst>
                                        </p:cTn>
                                        <p:tgtEl>
                                          <p:spTgt spid="295974"/>
                                        </p:tgtEl>
                                        <p:attrNameLst>
                                          <p:attrName>style.visibility</p:attrName>
                                        </p:attrNameLst>
                                      </p:cBhvr>
                                      <p:to>
                                        <p:strVal val="visible"/>
                                      </p:to>
                                    </p:set>
                                    <p:animEffect transition="in" filter="wipe(left)">
                                      <p:cBhvr>
                                        <p:cTn id="119" dur="500"/>
                                        <p:tgtEl>
                                          <p:spTgt spid="295974"/>
                                        </p:tgtEl>
                                      </p:cBhvr>
                                    </p:animEffect>
                                  </p:childTnLst>
                                </p:cTn>
                              </p:par>
                            </p:childTnLst>
                          </p:cTn>
                        </p:par>
                        <p:par>
                          <p:cTn id="120" fill="hold" nodeType="afterGroup">
                            <p:stCondLst>
                              <p:cond delay="28500"/>
                            </p:stCondLst>
                            <p:childTnLst>
                              <p:par>
                                <p:cTn id="121" presetID="22" presetClass="entr" presetSubtype="8" fill="hold" grpId="0" nodeType="afterEffect">
                                  <p:stCondLst>
                                    <p:cond delay="500"/>
                                  </p:stCondLst>
                                  <p:childTnLst>
                                    <p:set>
                                      <p:cBhvr>
                                        <p:cTn id="122" dur="1" fill="hold">
                                          <p:stCondLst>
                                            <p:cond delay="0"/>
                                          </p:stCondLst>
                                        </p:cTn>
                                        <p:tgtEl>
                                          <p:spTgt spid="295984"/>
                                        </p:tgtEl>
                                        <p:attrNameLst>
                                          <p:attrName>style.visibility</p:attrName>
                                        </p:attrNameLst>
                                      </p:cBhvr>
                                      <p:to>
                                        <p:strVal val="visible"/>
                                      </p:to>
                                    </p:set>
                                    <p:animEffect transition="in" filter="wipe(left)">
                                      <p:cBhvr>
                                        <p:cTn id="123" dur="500"/>
                                        <p:tgtEl>
                                          <p:spTgt spid="295984"/>
                                        </p:tgtEl>
                                      </p:cBhvr>
                                    </p:animEffect>
                                  </p:childTnLst>
                                </p:cTn>
                              </p:par>
                            </p:childTnLst>
                          </p:cTn>
                        </p:par>
                        <p:par>
                          <p:cTn id="124" fill="hold" nodeType="afterGroup">
                            <p:stCondLst>
                              <p:cond delay="29500"/>
                            </p:stCondLst>
                            <p:childTnLst>
                              <p:par>
                                <p:cTn id="125" presetID="22" presetClass="entr" presetSubtype="4" fill="hold" nodeType="afterEffect">
                                  <p:stCondLst>
                                    <p:cond delay="500"/>
                                  </p:stCondLst>
                                  <p:childTnLst>
                                    <p:set>
                                      <p:cBhvr>
                                        <p:cTn id="126" dur="1" fill="hold">
                                          <p:stCondLst>
                                            <p:cond delay="0"/>
                                          </p:stCondLst>
                                        </p:cTn>
                                        <p:tgtEl>
                                          <p:spTgt spid="295956"/>
                                        </p:tgtEl>
                                        <p:attrNameLst>
                                          <p:attrName>style.visibility</p:attrName>
                                        </p:attrNameLst>
                                      </p:cBhvr>
                                      <p:to>
                                        <p:strVal val="visible"/>
                                      </p:to>
                                    </p:set>
                                    <p:animEffect transition="in" filter="wipe(down)">
                                      <p:cBhvr>
                                        <p:cTn id="127" dur="500"/>
                                        <p:tgtEl>
                                          <p:spTgt spid="295956"/>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95985">
                                            <p:txEl>
                                              <p:pRg st="0" end="0"/>
                                            </p:txEl>
                                          </p:spTgt>
                                        </p:tgtEl>
                                        <p:attrNameLst>
                                          <p:attrName>style.visibility</p:attrName>
                                        </p:attrNameLst>
                                      </p:cBhvr>
                                      <p:to>
                                        <p:strVal val="visible"/>
                                      </p:to>
                                    </p:set>
                                    <p:animEffect transition="in" filter="wipe(left)">
                                      <p:cBhvr>
                                        <p:cTn id="132" dur="500"/>
                                        <p:tgtEl>
                                          <p:spTgt spid="295985">
                                            <p:txEl>
                                              <p:pRg st="0" end="0"/>
                                            </p:txEl>
                                          </p:spTgt>
                                        </p:tgtEl>
                                      </p:cBhvr>
                                    </p:animEffect>
                                  </p:childTnLst>
                                </p:cTn>
                              </p:par>
                            </p:childTnLst>
                          </p:cTn>
                        </p:par>
                        <p:par>
                          <p:cTn id="133" fill="hold" nodeType="afterGroup">
                            <p:stCondLst>
                              <p:cond delay="500"/>
                            </p:stCondLst>
                            <p:childTnLst>
                              <p:par>
                                <p:cTn id="134" presetID="22" presetClass="entr" presetSubtype="8" fill="hold" nodeType="afterEffect">
                                  <p:stCondLst>
                                    <p:cond delay="500"/>
                                  </p:stCondLst>
                                  <p:childTnLst>
                                    <p:set>
                                      <p:cBhvr>
                                        <p:cTn id="135" dur="1" fill="hold">
                                          <p:stCondLst>
                                            <p:cond delay="0"/>
                                          </p:stCondLst>
                                        </p:cTn>
                                        <p:tgtEl>
                                          <p:spTgt spid="9"/>
                                        </p:tgtEl>
                                        <p:attrNameLst>
                                          <p:attrName>style.visibility</p:attrName>
                                        </p:attrNameLst>
                                      </p:cBhvr>
                                      <p:to>
                                        <p:strVal val="visible"/>
                                      </p:to>
                                    </p:set>
                                    <p:animEffect transition="in" filter="wipe(left)">
                                      <p:cBhvr>
                                        <p:cTn id="136" dur="500"/>
                                        <p:tgtEl>
                                          <p:spTgt spid="9"/>
                                        </p:tgtEl>
                                      </p:cBhvr>
                                    </p:animEffect>
                                  </p:childTnLst>
                                </p:cTn>
                              </p:par>
                            </p:childTnLst>
                          </p:cTn>
                        </p:par>
                        <p:par>
                          <p:cTn id="137" fill="hold" nodeType="afterGroup">
                            <p:stCondLst>
                              <p:cond delay="1500"/>
                            </p:stCondLst>
                            <p:childTnLst>
                              <p:par>
                                <p:cTn id="138" presetID="22" presetClass="entr" presetSubtype="8" fill="hold" grpId="0" nodeType="afterEffect">
                                  <p:stCondLst>
                                    <p:cond delay="500"/>
                                  </p:stCondLst>
                                  <p:childTnLst>
                                    <p:set>
                                      <p:cBhvr>
                                        <p:cTn id="139" dur="1" fill="hold">
                                          <p:stCondLst>
                                            <p:cond delay="0"/>
                                          </p:stCondLst>
                                        </p:cTn>
                                        <p:tgtEl>
                                          <p:spTgt spid="295986">
                                            <p:txEl>
                                              <p:pRg st="0" end="0"/>
                                            </p:txEl>
                                          </p:spTgt>
                                        </p:tgtEl>
                                        <p:attrNameLst>
                                          <p:attrName>style.visibility</p:attrName>
                                        </p:attrNameLst>
                                      </p:cBhvr>
                                      <p:to>
                                        <p:strVal val="visible"/>
                                      </p:to>
                                    </p:set>
                                    <p:animEffect transition="in" filter="wipe(left)">
                                      <p:cBhvr>
                                        <p:cTn id="140" dur="500"/>
                                        <p:tgtEl>
                                          <p:spTgt spid="295986">
                                            <p:txEl>
                                              <p:pRg st="0" end="0"/>
                                            </p:txEl>
                                          </p:spTgt>
                                        </p:tgtEl>
                                      </p:cBhvr>
                                    </p:animEffect>
                                  </p:childTnLst>
                                </p:cTn>
                              </p:par>
                            </p:childTnLst>
                          </p:cTn>
                        </p:par>
                        <p:par>
                          <p:cTn id="141" fill="hold" nodeType="afterGroup">
                            <p:stCondLst>
                              <p:cond delay="2500"/>
                            </p:stCondLst>
                            <p:childTnLst>
                              <p:par>
                                <p:cTn id="142" presetID="22" presetClass="entr" presetSubtype="8" fill="hold" grpId="0" nodeType="afterEffect">
                                  <p:stCondLst>
                                    <p:cond delay="500"/>
                                  </p:stCondLst>
                                  <p:childTnLst>
                                    <p:set>
                                      <p:cBhvr>
                                        <p:cTn id="143" dur="1" fill="hold">
                                          <p:stCondLst>
                                            <p:cond delay="0"/>
                                          </p:stCondLst>
                                        </p:cTn>
                                        <p:tgtEl>
                                          <p:spTgt spid="295987">
                                            <p:txEl>
                                              <p:pRg st="0" end="0"/>
                                            </p:txEl>
                                          </p:spTgt>
                                        </p:tgtEl>
                                        <p:attrNameLst>
                                          <p:attrName>style.visibility</p:attrName>
                                        </p:attrNameLst>
                                      </p:cBhvr>
                                      <p:to>
                                        <p:strVal val="visible"/>
                                      </p:to>
                                    </p:set>
                                    <p:animEffect transition="in" filter="wipe(left)">
                                      <p:cBhvr>
                                        <p:cTn id="144" dur="500"/>
                                        <p:tgtEl>
                                          <p:spTgt spid="295987">
                                            <p:txEl>
                                              <p:pRg st="0" end="0"/>
                                            </p:txEl>
                                          </p:spTgt>
                                        </p:tgtEl>
                                      </p:cBhvr>
                                    </p:animEffect>
                                  </p:childTnLst>
                                </p:cTn>
                              </p:par>
                            </p:childTnLst>
                          </p:cTn>
                        </p:par>
                        <p:par>
                          <p:cTn id="145" fill="hold" nodeType="afterGroup">
                            <p:stCondLst>
                              <p:cond delay="3500"/>
                            </p:stCondLst>
                            <p:childTnLst>
                              <p:par>
                                <p:cTn id="146" presetID="9" presetClass="entr" presetSubtype="0" fill="hold" grpId="0" nodeType="afterEffect">
                                  <p:stCondLst>
                                    <p:cond delay="500"/>
                                  </p:stCondLst>
                                  <p:childTnLst>
                                    <p:set>
                                      <p:cBhvr>
                                        <p:cTn id="147" dur="1" fill="hold">
                                          <p:stCondLst>
                                            <p:cond delay="0"/>
                                          </p:stCondLst>
                                        </p:cTn>
                                        <p:tgtEl>
                                          <p:spTgt spid="295988">
                                            <p:txEl>
                                              <p:pRg st="0" end="0"/>
                                            </p:txEl>
                                          </p:spTgt>
                                        </p:tgtEl>
                                        <p:attrNameLst>
                                          <p:attrName>style.visibility</p:attrName>
                                        </p:attrNameLst>
                                      </p:cBhvr>
                                      <p:to>
                                        <p:strVal val="visible"/>
                                      </p:to>
                                    </p:set>
                                    <p:animEffect transition="in" filter="dissolve">
                                      <p:cBhvr>
                                        <p:cTn id="148" dur="500"/>
                                        <p:tgtEl>
                                          <p:spTgt spid="295988">
                                            <p:txEl>
                                              <p:pRg st="0" end="0"/>
                                            </p:txEl>
                                          </p:spTgt>
                                        </p:tgtEl>
                                      </p:cBhvr>
                                    </p:animEffect>
                                  </p:childTnLst>
                                </p:cTn>
                              </p:par>
                            </p:childTnLst>
                          </p:cTn>
                        </p:par>
                        <p:par>
                          <p:cTn id="149" fill="hold" nodeType="afterGroup">
                            <p:stCondLst>
                              <p:cond delay="4500"/>
                            </p:stCondLst>
                            <p:childTnLst>
                              <p:par>
                                <p:cTn id="150" presetID="9" presetClass="entr" presetSubtype="0" fill="hold" grpId="0" nodeType="afterEffect">
                                  <p:stCondLst>
                                    <p:cond delay="500"/>
                                  </p:stCondLst>
                                  <p:childTnLst>
                                    <p:set>
                                      <p:cBhvr>
                                        <p:cTn id="151" dur="1" fill="hold">
                                          <p:stCondLst>
                                            <p:cond delay="0"/>
                                          </p:stCondLst>
                                        </p:cTn>
                                        <p:tgtEl>
                                          <p:spTgt spid="295990">
                                            <p:txEl>
                                              <p:pRg st="0" end="0"/>
                                            </p:txEl>
                                          </p:spTgt>
                                        </p:tgtEl>
                                        <p:attrNameLst>
                                          <p:attrName>style.visibility</p:attrName>
                                        </p:attrNameLst>
                                      </p:cBhvr>
                                      <p:to>
                                        <p:strVal val="visible"/>
                                      </p:to>
                                    </p:set>
                                    <p:animEffect transition="in" filter="dissolve">
                                      <p:cBhvr>
                                        <p:cTn id="152" dur="500"/>
                                        <p:tgtEl>
                                          <p:spTgt spid="295990">
                                            <p:txEl>
                                              <p:pRg st="0" end="0"/>
                                            </p:txEl>
                                          </p:spTgt>
                                        </p:tgtEl>
                                      </p:cBhvr>
                                    </p:animEffect>
                                  </p:childTnLst>
                                </p:cTn>
                              </p:par>
                            </p:childTnLst>
                          </p:cTn>
                        </p:par>
                        <p:par>
                          <p:cTn id="153" fill="hold" nodeType="afterGroup">
                            <p:stCondLst>
                              <p:cond delay="5500"/>
                            </p:stCondLst>
                            <p:childTnLst>
                              <p:par>
                                <p:cTn id="154" presetID="22" presetClass="entr" presetSubtype="8" fill="hold" nodeType="afterEffect">
                                  <p:stCondLst>
                                    <p:cond delay="500"/>
                                  </p:stCondLst>
                                  <p:childTnLst>
                                    <p:set>
                                      <p:cBhvr>
                                        <p:cTn id="155" dur="1" fill="hold">
                                          <p:stCondLst>
                                            <p:cond delay="0"/>
                                          </p:stCondLst>
                                        </p:cTn>
                                        <p:tgtEl>
                                          <p:spTgt spid="10"/>
                                        </p:tgtEl>
                                        <p:attrNameLst>
                                          <p:attrName>style.visibility</p:attrName>
                                        </p:attrNameLst>
                                      </p:cBhvr>
                                      <p:to>
                                        <p:strVal val="visible"/>
                                      </p:to>
                                    </p:set>
                                    <p:animEffect transition="in" filter="wipe(left)">
                                      <p:cBhvr>
                                        <p:cTn id="156" dur="500"/>
                                        <p:tgtEl>
                                          <p:spTgt spid="10"/>
                                        </p:tgtEl>
                                      </p:cBhvr>
                                    </p:animEffect>
                                  </p:childTnLst>
                                </p:cTn>
                              </p:par>
                            </p:childTnLst>
                          </p:cTn>
                        </p:par>
                        <p:par>
                          <p:cTn id="157" fill="hold" nodeType="afterGroup">
                            <p:stCondLst>
                              <p:cond delay="6500"/>
                            </p:stCondLst>
                            <p:childTnLst>
                              <p:par>
                                <p:cTn id="158" presetID="22" presetClass="entr" presetSubtype="8" fill="hold" grpId="0" nodeType="afterEffect">
                                  <p:stCondLst>
                                    <p:cond delay="500"/>
                                  </p:stCondLst>
                                  <p:childTnLst>
                                    <p:set>
                                      <p:cBhvr>
                                        <p:cTn id="159" dur="1" fill="hold">
                                          <p:stCondLst>
                                            <p:cond delay="0"/>
                                          </p:stCondLst>
                                        </p:cTn>
                                        <p:tgtEl>
                                          <p:spTgt spid="295989">
                                            <p:txEl>
                                              <p:pRg st="0" end="0"/>
                                            </p:txEl>
                                          </p:spTgt>
                                        </p:tgtEl>
                                        <p:attrNameLst>
                                          <p:attrName>style.visibility</p:attrName>
                                        </p:attrNameLst>
                                      </p:cBhvr>
                                      <p:to>
                                        <p:strVal val="visible"/>
                                      </p:to>
                                    </p:set>
                                    <p:animEffect transition="in" filter="wipe(left)">
                                      <p:cBhvr>
                                        <p:cTn id="160" dur="500"/>
                                        <p:tgtEl>
                                          <p:spTgt spid="295989">
                                            <p:txEl>
                                              <p:pRg st="0" end="0"/>
                                            </p:txEl>
                                          </p:spTgt>
                                        </p:tgtEl>
                                      </p:cBhvr>
                                    </p:animEffect>
                                  </p:childTnLst>
                                </p:cTn>
                              </p:par>
                            </p:childTnLst>
                          </p:cTn>
                        </p:par>
                        <p:par>
                          <p:cTn id="161" fill="hold" nodeType="afterGroup">
                            <p:stCondLst>
                              <p:cond delay="7500"/>
                            </p:stCondLst>
                            <p:childTnLst>
                              <p:par>
                                <p:cTn id="162" presetID="22" presetClass="entr" presetSubtype="8" fill="hold" grpId="0" nodeType="afterEffect">
                                  <p:stCondLst>
                                    <p:cond delay="500"/>
                                  </p:stCondLst>
                                  <p:childTnLst>
                                    <p:set>
                                      <p:cBhvr>
                                        <p:cTn id="163" dur="1" fill="hold">
                                          <p:stCondLst>
                                            <p:cond delay="0"/>
                                          </p:stCondLst>
                                        </p:cTn>
                                        <p:tgtEl>
                                          <p:spTgt spid="295991">
                                            <p:txEl>
                                              <p:pRg st="0" end="0"/>
                                            </p:txEl>
                                          </p:spTgt>
                                        </p:tgtEl>
                                        <p:attrNameLst>
                                          <p:attrName>style.visibility</p:attrName>
                                        </p:attrNameLst>
                                      </p:cBhvr>
                                      <p:to>
                                        <p:strVal val="visible"/>
                                      </p:to>
                                    </p:set>
                                    <p:animEffect transition="in" filter="wipe(left)">
                                      <p:cBhvr>
                                        <p:cTn id="164" dur="500"/>
                                        <p:tgtEl>
                                          <p:spTgt spid="295991">
                                            <p:txEl>
                                              <p:pRg st="0" end="0"/>
                                            </p:txEl>
                                          </p:spTgt>
                                        </p:tgtEl>
                                      </p:cBhvr>
                                    </p:animEffect>
                                  </p:childTnLst>
                                </p:cTn>
                              </p:par>
                            </p:childTnLst>
                          </p:cTn>
                        </p:par>
                        <p:par>
                          <p:cTn id="165" fill="hold" nodeType="afterGroup">
                            <p:stCondLst>
                              <p:cond delay="8500"/>
                            </p:stCondLst>
                            <p:childTnLst>
                              <p:par>
                                <p:cTn id="166" presetID="9" presetClass="entr" presetSubtype="0" fill="hold" grpId="0" nodeType="afterEffect">
                                  <p:stCondLst>
                                    <p:cond delay="500"/>
                                  </p:stCondLst>
                                  <p:childTnLst>
                                    <p:set>
                                      <p:cBhvr>
                                        <p:cTn id="167" dur="1" fill="hold">
                                          <p:stCondLst>
                                            <p:cond delay="0"/>
                                          </p:stCondLst>
                                        </p:cTn>
                                        <p:tgtEl>
                                          <p:spTgt spid="295993">
                                            <p:txEl>
                                              <p:pRg st="0" end="0"/>
                                            </p:txEl>
                                          </p:spTgt>
                                        </p:tgtEl>
                                        <p:attrNameLst>
                                          <p:attrName>style.visibility</p:attrName>
                                        </p:attrNameLst>
                                      </p:cBhvr>
                                      <p:to>
                                        <p:strVal val="visible"/>
                                      </p:to>
                                    </p:set>
                                    <p:animEffect transition="in" filter="dissolve">
                                      <p:cBhvr>
                                        <p:cTn id="168" dur="500"/>
                                        <p:tgtEl>
                                          <p:spTgt spid="295993">
                                            <p:txEl>
                                              <p:pRg st="0" end="0"/>
                                            </p:txEl>
                                          </p:spTgt>
                                        </p:tgtEl>
                                      </p:cBhvr>
                                    </p:animEffect>
                                  </p:childTnLst>
                                </p:cTn>
                              </p:par>
                            </p:childTnLst>
                          </p:cTn>
                        </p:par>
                        <p:par>
                          <p:cTn id="169" fill="hold" nodeType="afterGroup">
                            <p:stCondLst>
                              <p:cond delay="9500"/>
                            </p:stCondLst>
                            <p:childTnLst>
                              <p:par>
                                <p:cTn id="170" presetID="22" presetClass="entr" presetSubtype="8" fill="hold" nodeType="afterEffect">
                                  <p:stCondLst>
                                    <p:cond delay="500"/>
                                  </p:stCondLst>
                                  <p:childTnLst>
                                    <p:set>
                                      <p:cBhvr>
                                        <p:cTn id="171" dur="1" fill="hold">
                                          <p:stCondLst>
                                            <p:cond delay="0"/>
                                          </p:stCondLst>
                                        </p:cTn>
                                        <p:tgtEl>
                                          <p:spTgt spid="11"/>
                                        </p:tgtEl>
                                        <p:attrNameLst>
                                          <p:attrName>style.visibility</p:attrName>
                                        </p:attrNameLst>
                                      </p:cBhvr>
                                      <p:to>
                                        <p:strVal val="visible"/>
                                      </p:to>
                                    </p:set>
                                    <p:animEffect transition="in" filter="wipe(left)">
                                      <p:cBhvr>
                                        <p:cTn id="172" dur="500"/>
                                        <p:tgtEl>
                                          <p:spTgt spid="11"/>
                                        </p:tgtEl>
                                      </p:cBhvr>
                                    </p:animEffect>
                                  </p:childTnLst>
                                </p:cTn>
                              </p:par>
                            </p:childTnLst>
                          </p:cTn>
                        </p:par>
                        <p:par>
                          <p:cTn id="173" fill="hold" nodeType="afterGroup">
                            <p:stCondLst>
                              <p:cond delay="10500"/>
                            </p:stCondLst>
                            <p:childTnLst>
                              <p:par>
                                <p:cTn id="174" presetID="22" presetClass="entr" presetSubtype="8" fill="hold" grpId="0" nodeType="afterEffect">
                                  <p:stCondLst>
                                    <p:cond delay="500"/>
                                  </p:stCondLst>
                                  <p:childTnLst>
                                    <p:set>
                                      <p:cBhvr>
                                        <p:cTn id="175" dur="1" fill="hold">
                                          <p:stCondLst>
                                            <p:cond delay="0"/>
                                          </p:stCondLst>
                                        </p:cTn>
                                        <p:tgtEl>
                                          <p:spTgt spid="295992">
                                            <p:txEl>
                                              <p:pRg st="0" end="0"/>
                                            </p:txEl>
                                          </p:spTgt>
                                        </p:tgtEl>
                                        <p:attrNameLst>
                                          <p:attrName>style.visibility</p:attrName>
                                        </p:attrNameLst>
                                      </p:cBhvr>
                                      <p:to>
                                        <p:strVal val="visible"/>
                                      </p:to>
                                    </p:set>
                                    <p:animEffect transition="in" filter="wipe(left)">
                                      <p:cBhvr>
                                        <p:cTn id="176" dur="500"/>
                                        <p:tgtEl>
                                          <p:spTgt spid="295992">
                                            <p:txEl>
                                              <p:pRg st="0" end="0"/>
                                            </p:txEl>
                                          </p:spTgt>
                                        </p:tgtEl>
                                      </p:cBhvr>
                                    </p:animEffect>
                                  </p:childTnLst>
                                </p:cTn>
                              </p:par>
                            </p:childTnLst>
                          </p:cTn>
                        </p:par>
                        <p:par>
                          <p:cTn id="177" fill="hold" nodeType="afterGroup">
                            <p:stCondLst>
                              <p:cond delay="11500"/>
                            </p:stCondLst>
                            <p:childTnLst>
                              <p:par>
                                <p:cTn id="178" presetID="22" presetClass="entr" presetSubtype="8" fill="hold" grpId="0" nodeType="afterEffect">
                                  <p:stCondLst>
                                    <p:cond delay="500"/>
                                  </p:stCondLst>
                                  <p:childTnLst>
                                    <p:set>
                                      <p:cBhvr>
                                        <p:cTn id="179" dur="1" fill="hold">
                                          <p:stCondLst>
                                            <p:cond delay="0"/>
                                          </p:stCondLst>
                                        </p:cTn>
                                        <p:tgtEl>
                                          <p:spTgt spid="296003">
                                            <p:txEl>
                                              <p:pRg st="0" end="0"/>
                                            </p:txEl>
                                          </p:spTgt>
                                        </p:tgtEl>
                                        <p:attrNameLst>
                                          <p:attrName>style.visibility</p:attrName>
                                        </p:attrNameLst>
                                      </p:cBhvr>
                                      <p:to>
                                        <p:strVal val="visible"/>
                                      </p:to>
                                    </p:set>
                                    <p:animEffect transition="in" filter="wipe(left)">
                                      <p:cBhvr>
                                        <p:cTn id="180" dur="500"/>
                                        <p:tgtEl>
                                          <p:spTgt spid="296003">
                                            <p:txEl>
                                              <p:pRg st="0" end="0"/>
                                            </p:txEl>
                                          </p:spTgt>
                                        </p:tgtEl>
                                      </p:cBhvr>
                                    </p:animEffect>
                                  </p:childTnLst>
                                </p:cTn>
                              </p:par>
                            </p:childTnLst>
                          </p:cTn>
                        </p:par>
                        <p:par>
                          <p:cTn id="181" fill="hold" nodeType="afterGroup">
                            <p:stCondLst>
                              <p:cond delay="12500"/>
                            </p:stCondLst>
                            <p:childTnLst>
                              <p:par>
                                <p:cTn id="182" presetID="9" presetClass="entr" presetSubtype="0" fill="hold" grpId="0" nodeType="afterEffect">
                                  <p:stCondLst>
                                    <p:cond delay="500"/>
                                  </p:stCondLst>
                                  <p:childTnLst>
                                    <p:set>
                                      <p:cBhvr>
                                        <p:cTn id="183" dur="1" fill="hold">
                                          <p:stCondLst>
                                            <p:cond delay="0"/>
                                          </p:stCondLst>
                                        </p:cTn>
                                        <p:tgtEl>
                                          <p:spTgt spid="296004">
                                            <p:txEl>
                                              <p:pRg st="0" end="0"/>
                                            </p:txEl>
                                          </p:spTgt>
                                        </p:tgtEl>
                                        <p:attrNameLst>
                                          <p:attrName>style.visibility</p:attrName>
                                        </p:attrNameLst>
                                      </p:cBhvr>
                                      <p:to>
                                        <p:strVal val="visible"/>
                                      </p:to>
                                    </p:set>
                                    <p:animEffect transition="in" filter="dissolve">
                                      <p:cBhvr>
                                        <p:cTn id="184" dur="500"/>
                                        <p:tgtEl>
                                          <p:spTgt spid="296004">
                                            <p:txEl>
                                              <p:pRg st="0" end="0"/>
                                            </p:txEl>
                                          </p:spTgt>
                                        </p:tgtEl>
                                      </p:cBhvr>
                                    </p:animEffect>
                                  </p:childTnLst>
                                </p:cTn>
                              </p:par>
                            </p:childTnLst>
                          </p:cTn>
                        </p:par>
                        <p:par>
                          <p:cTn id="185" fill="hold" nodeType="afterGroup">
                            <p:stCondLst>
                              <p:cond delay="13500"/>
                            </p:stCondLst>
                            <p:childTnLst>
                              <p:par>
                                <p:cTn id="186" presetID="17" presetClass="entr" presetSubtype="4" fill="hold" nodeType="afterEffect">
                                  <p:stCondLst>
                                    <p:cond delay="500"/>
                                  </p:stCondLst>
                                  <p:childTnLst>
                                    <p:set>
                                      <p:cBhvr>
                                        <p:cTn id="187" dur="1" fill="hold">
                                          <p:stCondLst>
                                            <p:cond delay="0"/>
                                          </p:stCondLst>
                                        </p:cTn>
                                        <p:tgtEl>
                                          <p:spTgt spid="296005"/>
                                        </p:tgtEl>
                                        <p:attrNameLst>
                                          <p:attrName>style.visibility</p:attrName>
                                        </p:attrNameLst>
                                      </p:cBhvr>
                                      <p:to>
                                        <p:strVal val="visible"/>
                                      </p:to>
                                    </p:set>
                                    <p:anim calcmode="lin" valueType="num">
                                      <p:cBhvr>
                                        <p:cTn id="188" dur="500" fill="hold"/>
                                        <p:tgtEl>
                                          <p:spTgt spid="296005"/>
                                        </p:tgtEl>
                                        <p:attrNameLst>
                                          <p:attrName>ppt_x</p:attrName>
                                        </p:attrNameLst>
                                      </p:cBhvr>
                                      <p:tavLst>
                                        <p:tav tm="0">
                                          <p:val>
                                            <p:strVal val="#ppt_x"/>
                                          </p:val>
                                        </p:tav>
                                        <p:tav tm="100000">
                                          <p:val>
                                            <p:strVal val="#ppt_x"/>
                                          </p:val>
                                        </p:tav>
                                      </p:tavLst>
                                    </p:anim>
                                    <p:anim calcmode="lin" valueType="num">
                                      <p:cBhvr>
                                        <p:cTn id="189" dur="500" fill="hold"/>
                                        <p:tgtEl>
                                          <p:spTgt spid="296005"/>
                                        </p:tgtEl>
                                        <p:attrNameLst>
                                          <p:attrName>ppt_y</p:attrName>
                                        </p:attrNameLst>
                                      </p:cBhvr>
                                      <p:tavLst>
                                        <p:tav tm="0">
                                          <p:val>
                                            <p:strVal val="#ppt_y+#ppt_h/2"/>
                                          </p:val>
                                        </p:tav>
                                        <p:tav tm="100000">
                                          <p:val>
                                            <p:strVal val="#ppt_y"/>
                                          </p:val>
                                        </p:tav>
                                      </p:tavLst>
                                    </p:anim>
                                    <p:anim calcmode="lin" valueType="num">
                                      <p:cBhvr>
                                        <p:cTn id="190" dur="500" fill="hold"/>
                                        <p:tgtEl>
                                          <p:spTgt spid="296005"/>
                                        </p:tgtEl>
                                        <p:attrNameLst>
                                          <p:attrName>ppt_w</p:attrName>
                                        </p:attrNameLst>
                                      </p:cBhvr>
                                      <p:tavLst>
                                        <p:tav tm="0">
                                          <p:val>
                                            <p:strVal val="#ppt_w"/>
                                          </p:val>
                                        </p:tav>
                                        <p:tav tm="100000">
                                          <p:val>
                                            <p:strVal val="#ppt_w"/>
                                          </p:val>
                                        </p:tav>
                                      </p:tavLst>
                                    </p:anim>
                                    <p:anim calcmode="lin" valueType="num">
                                      <p:cBhvr>
                                        <p:cTn id="191" dur="500" fill="hold"/>
                                        <p:tgtEl>
                                          <p:spTgt spid="296005"/>
                                        </p:tgtEl>
                                        <p:attrNameLst>
                                          <p:attrName>ppt_h</p:attrName>
                                        </p:attrNameLst>
                                      </p:cBhvr>
                                      <p:tavLst>
                                        <p:tav tm="0">
                                          <p:val>
                                            <p:fltVal val="0"/>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296006">
                                            <p:txEl>
                                              <p:pRg st="0" end="0"/>
                                            </p:txEl>
                                          </p:spTgt>
                                        </p:tgtEl>
                                        <p:attrNameLst>
                                          <p:attrName>style.visibility</p:attrName>
                                        </p:attrNameLst>
                                      </p:cBhvr>
                                      <p:to>
                                        <p:strVal val="visible"/>
                                      </p:to>
                                    </p:set>
                                    <p:animEffect transition="in" filter="wipe(left)">
                                      <p:cBhvr>
                                        <p:cTn id="196" dur="500"/>
                                        <p:tgtEl>
                                          <p:spTgt spid="296006">
                                            <p:txEl>
                                              <p:pRg st="0" end="0"/>
                                            </p:txEl>
                                          </p:spTgt>
                                        </p:tgtEl>
                                      </p:cBhvr>
                                    </p:animEffect>
                                  </p:childTnLst>
                                </p:cTn>
                              </p:par>
                            </p:childTnLst>
                          </p:cTn>
                        </p:par>
                        <p:par>
                          <p:cTn id="197" fill="hold" nodeType="afterGroup">
                            <p:stCondLst>
                              <p:cond delay="500"/>
                            </p:stCondLst>
                            <p:childTnLst>
                              <p:par>
                                <p:cTn id="198" presetID="22" presetClass="entr" presetSubtype="8" fill="hold" nodeType="afterEffect">
                                  <p:stCondLst>
                                    <p:cond delay="500"/>
                                  </p:stCondLst>
                                  <p:childTnLst>
                                    <p:set>
                                      <p:cBhvr>
                                        <p:cTn id="199" dur="1" fill="hold">
                                          <p:stCondLst>
                                            <p:cond delay="0"/>
                                          </p:stCondLst>
                                        </p:cTn>
                                        <p:tgtEl>
                                          <p:spTgt spid="12"/>
                                        </p:tgtEl>
                                        <p:attrNameLst>
                                          <p:attrName>style.visibility</p:attrName>
                                        </p:attrNameLst>
                                      </p:cBhvr>
                                      <p:to>
                                        <p:strVal val="visible"/>
                                      </p:to>
                                    </p:set>
                                    <p:animEffect transition="in" filter="wipe(left)">
                                      <p:cBhvr>
                                        <p:cTn id="200" dur="500"/>
                                        <p:tgtEl>
                                          <p:spTgt spid="12"/>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500"/>
                                  </p:stCondLst>
                                  <p:childTnLst>
                                    <p:set>
                                      <p:cBhvr>
                                        <p:cTn id="203" dur="1" fill="hold">
                                          <p:stCondLst>
                                            <p:cond delay="0"/>
                                          </p:stCondLst>
                                        </p:cTn>
                                        <p:tgtEl>
                                          <p:spTgt spid="296007">
                                            <p:txEl>
                                              <p:pRg st="0" end="0"/>
                                            </p:txEl>
                                          </p:spTgt>
                                        </p:tgtEl>
                                        <p:attrNameLst>
                                          <p:attrName>style.visibility</p:attrName>
                                        </p:attrNameLst>
                                      </p:cBhvr>
                                      <p:to>
                                        <p:strVal val="visible"/>
                                      </p:to>
                                    </p:set>
                                    <p:animEffect transition="in" filter="wipe(left)">
                                      <p:cBhvr>
                                        <p:cTn id="204" dur="500"/>
                                        <p:tgtEl>
                                          <p:spTgt spid="296007">
                                            <p:txEl>
                                              <p:pRg st="0" end="0"/>
                                            </p:txEl>
                                          </p:spTgt>
                                        </p:tgtEl>
                                      </p:cBhvr>
                                    </p:animEffect>
                                  </p:childTnLst>
                                </p:cTn>
                              </p:par>
                            </p:childTnLst>
                          </p:cTn>
                        </p:par>
                        <p:par>
                          <p:cTn id="205" fill="hold" nodeType="afterGroup">
                            <p:stCondLst>
                              <p:cond delay="2500"/>
                            </p:stCondLst>
                            <p:childTnLst>
                              <p:par>
                                <p:cTn id="206" presetID="22" presetClass="entr" presetSubtype="8" fill="hold" grpId="0" nodeType="afterEffect">
                                  <p:stCondLst>
                                    <p:cond delay="500"/>
                                  </p:stCondLst>
                                  <p:childTnLst>
                                    <p:set>
                                      <p:cBhvr>
                                        <p:cTn id="207" dur="1" fill="hold">
                                          <p:stCondLst>
                                            <p:cond delay="0"/>
                                          </p:stCondLst>
                                        </p:cTn>
                                        <p:tgtEl>
                                          <p:spTgt spid="296008">
                                            <p:txEl>
                                              <p:pRg st="0" end="0"/>
                                            </p:txEl>
                                          </p:spTgt>
                                        </p:tgtEl>
                                        <p:attrNameLst>
                                          <p:attrName>style.visibility</p:attrName>
                                        </p:attrNameLst>
                                      </p:cBhvr>
                                      <p:to>
                                        <p:strVal val="visible"/>
                                      </p:to>
                                    </p:set>
                                    <p:animEffect transition="in" filter="wipe(left)">
                                      <p:cBhvr>
                                        <p:cTn id="208" dur="500"/>
                                        <p:tgtEl>
                                          <p:spTgt spid="296008">
                                            <p:txEl>
                                              <p:pRg st="0" end="0"/>
                                            </p:txEl>
                                          </p:spTgt>
                                        </p:tgtEl>
                                      </p:cBhvr>
                                    </p:animEffect>
                                  </p:childTnLst>
                                </p:cTn>
                              </p:par>
                            </p:childTnLst>
                          </p:cTn>
                        </p:par>
                        <p:par>
                          <p:cTn id="209" fill="hold" nodeType="afterGroup">
                            <p:stCondLst>
                              <p:cond delay="3500"/>
                            </p:stCondLst>
                            <p:childTnLst>
                              <p:par>
                                <p:cTn id="210" presetID="9" presetClass="entr" presetSubtype="0" fill="hold" grpId="0" nodeType="afterEffect">
                                  <p:stCondLst>
                                    <p:cond delay="500"/>
                                  </p:stCondLst>
                                  <p:childTnLst>
                                    <p:set>
                                      <p:cBhvr>
                                        <p:cTn id="211" dur="1" fill="hold">
                                          <p:stCondLst>
                                            <p:cond delay="0"/>
                                          </p:stCondLst>
                                        </p:cTn>
                                        <p:tgtEl>
                                          <p:spTgt spid="296009">
                                            <p:txEl>
                                              <p:pRg st="0" end="0"/>
                                            </p:txEl>
                                          </p:spTgt>
                                        </p:tgtEl>
                                        <p:attrNameLst>
                                          <p:attrName>style.visibility</p:attrName>
                                        </p:attrNameLst>
                                      </p:cBhvr>
                                      <p:to>
                                        <p:strVal val="visible"/>
                                      </p:to>
                                    </p:set>
                                    <p:animEffect transition="in" filter="dissolve">
                                      <p:cBhvr>
                                        <p:cTn id="212" dur="500"/>
                                        <p:tgtEl>
                                          <p:spTgt spid="296009">
                                            <p:txEl>
                                              <p:pRg st="0" end="0"/>
                                            </p:txEl>
                                          </p:spTgt>
                                        </p:tgtEl>
                                      </p:cBhvr>
                                    </p:animEffect>
                                  </p:childTnLst>
                                </p:cTn>
                              </p:par>
                            </p:childTnLst>
                          </p:cTn>
                        </p:par>
                        <p:par>
                          <p:cTn id="213" fill="hold" nodeType="afterGroup">
                            <p:stCondLst>
                              <p:cond delay="4500"/>
                            </p:stCondLst>
                            <p:childTnLst>
                              <p:par>
                                <p:cTn id="214" presetID="9" presetClass="entr" presetSubtype="0" fill="hold" grpId="0" nodeType="afterEffect">
                                  <p:stCondLst>
                                    <p:cond delay="500"/>
                                  </p:stCondLst>
                                  <p:childTnLst>
                                    <p:set>
                                      <p:cBhvr>
                                        <p:cTn id="215" dur="1" fill="hold">
                                          <p:stCondLst>
                                            <p:cond delay="0"/>
                                          </p:stCondLst>
                                        </p:cTn>
                                        <p:tgtEl>
                                          <p:spTgt spid="296011">
                                            <p:txEl>
                                              <p:pRg st="0" end="0"/>
                                            </p:txEl>
                                          </p:spTgt>
                                        </p:tgtEl>
                                        <p:attrNameLst>
                                          <p:attrName>style.visibility</p:attrName>
                                        </p:attrNameLst>
                                      </p:cBhvr>
                                      <p:to>
                                        <p:strVal val="visible"/>
                                      </p:to>
                                    </p:set>
                                    <p:animEffect transition="in" filter="dissolve">
                                      <p:cBhvr>
                                        <p:cTn id="216" dur="500"/>
                                        <p:tgtEl>
                                          <p:spTgt spid="296011">
                                            <p:txEl>
                                              <p:pRg st="0" end="0"/>
                                            </p:txEl>
                                          </p:spTgt>
                                        </p:tgtEl>
                                      </p:cBhvr>
                                    </p:animEffect>
                                  </p:childTnLst>
                                </p:cTn>
                              </p:par>
                            </p:childTnLst>
                          </p:cTn>
                        </p:par>
                        <p:par>
                          <p:cTn id="217" fill="hold" nodeType="afterGroup">
                            <p:stCondLst>
                              <p:cond delay="5500"/>
                            </p:stCondLst>
                            <p:childTnLst>
                              <p:par>
                                <p:cTn id="218" presetID="22" presetClass="entr" presetSubtype="8" fill="hold" nodeType="afterEffect">
                                  <p:stCondLst>
                                    <p:cond delay="500"/>
                                  </p:stCondLst>
                                  <p:childTnLst>
                                    <p:set>
                                      <p:cBhvr>
                                        <p:cTn id="219" dur="1" fill="hold">
                                          <p:stCondLst>
                                            <p:cond delay="0"/>
                                          </p:stCondLst>
                                        </p:cTn>
                                        <p:tgtEl>
                                          <p:spTgt spid="13"/>
                                        </p:tgtEl>
                                        <p:attrNameLst>
                                          <p:attrName>style.visibility</p:attrName>
                                        </p:attrNameLst>
                                      </p:cBhvr>
                                      <p:to>
                                        <p:strVal val="visible"/>
                                      </p:to>
                                    </p:set>
                                    <p:animEffect transition="in" filter="wipe(left)">
                                      <p:cBhvr>
                                        <p:cTn id="220" dur="500"/>
                                        <p:tgtEl>
                                          <p:spTgt spid="13"/>
                                        </p:tgtEl>
                                      </p:cBhvr>
                                    </p:animEffect>
                                  </p:childTnLst>
                                </p:cTn>
                              </p:par>
                            </p:childTnLst>
                          </p:cTn>
                        </p:par>
                        <p:par>
                          <p:cTn id="221" fill="hold" nodeType="afterGroup">
                            <p:stCondLst>
                              <p:cond delay="6500"/>
                            </p:stCondLst>
                            <p:childTnLst>
                              <p:par>
                                <p:cTn id="222" presetID="22" presetClass="entr" presetSubtype="8" fill="hold" grpId="0" nodeType="afterEffect">
                                  <p:stCondLst>
                                    <p:cond delay="500"/>
                                  </p:stCondLst>
                                  <p:childTnLst>
                                    <p:set>
                                      <p:cBhvr>
                                        <p:cTn id="223" dur="1" fill="hold">
                                          <p:stCondLst>
                                            <p:cond delay="0"/>
                                          </p:stCondLst>
                                        </p:cTn>
                                        <p:tgtEl>
                                          <p:spTgt spid="296010">
                                            <p:txEl>
                                              <p:pRg st="0" end="0"/>
                                            </p:txEl>
                                          </p:spTgt>
                                        </p:tgtEl>
                                        <p:attrNameLst>
                                          <p:attrName>style.visibility</p:attrName>
                                        </p:attrNameLst>
                                      </p:cBhvr>
                                      <p:to>
                                        <p:strVal val="visible"/>
                                      </p:to>
                                    </p:set>
                                    <p:animEffect transition="in" filter="wipe(left)">
                                      <p:cBhvr>
                                        <p:cTn id="224" dur="500"/>
                                        <p:tgtEl>
                                          <p:spTgt spid="296010">
                                            <p:txEl>
                                              <p:pRg st="0" end="0"/>
                                            </p:txEl>
                                          </p:spTgt>
                                        </p:tgtEl>
                                      </p:cBhvr>
                                    </p:animEffect>
                                  </p:childTnLst>
                                </p:cTn>
                              </p:par>
                            </p:childTnLst>
                          </p:cTn>
                        </p:par>
                        <p:par>
                          <p:cTn id="225" fill="hold" nodeType="afterGroup">
                            <p:stCondLst>
                              <p:cond delay="7500"/>
                            </p:stCondLst>
                            <p:childTnLst>
                              <p:par>
                                <p:cTn id="226" presetID="22" presetClass="entr" presetSubtype="8" fill="hold" grpId="0" nodeType="afterEffect">
                                  <p:stCondLst>
                                    <p:cond delay="500"/>
                                  </p:stCondLst>
                                  <p:childTnLst>
                                    <p:set>
                                      <p:cBhvr>
                                        <p:cTn id="227" dur="1" fill="hold">
                                          <p:stCondLst>
                                            <p:cond delay="0"/>
                                          </p:stCondLst>
                                        </p:cTn>
                                        <p:tgtEl>
                                          <p:spTgt spid="296018">
                                            <p:txEl>
                                              <p:pRg st="0" end="0"/>
                                            </p:txEl>
                                          </p:spTgt>
                                        </p:tgtEl>
                                        <p:attrNameLst>
                                          <p:attrName>style.visibility</p:attrName>
                                        </p:attrNameLst>
                                      </p:cBhvr>
                                      <p:to>
                                        <p:strVal val="visible"/>
                                      </p:to>
                                    </p:set>
                                    <p:animEffect transition="in" filter="wipe(left)">
                                      <p:cBhvr>
                                        <p:cTn id="228" dur="500"/>
                                        <p:tgtEl>
                                          <p:spTgt spid="296018">
                                            <p:txEl>
                                              <p:pRg st="0" end="0"/>
                                            </p:txEl>
                                          </p:spTgt>
                                        </p:tgtEl>
                                      </p:cBhvr>
                                    </p:animEffect>
                                  </p:childTnLst>
                                </p:cTn>
                              </p:par>
                            </p:childTnLst>
                          </p:cTn>
                        </p:par>
                        <p:par>
                          <p:cTn id="229" fill="hold" nodeType="afterGroup">
                            <p:stCondLst>
                              <p:cond delay="8500"/>
                            </p:stCondLst>
                            <p:childTnLst>
                              <p:par>
                                <p:cTn id="230" presetID="9" presetClass="entr" presetSubtype="0" fill="hold" grpId="0" nodeType="afterEffect">
                                  <p:stCondLst>
                                    <p:cond delay="500"/>
                                  </p:stCondLst>
                                  <p:childTnLst>
                                    <p:set>
                                      <p:cBhvr>
                                        <p:cTn id="231" dur="1" fill="hold">
                                          <p:stCondLst>
                                            <p:cond delay="0"/>
                                          </p:stCondLst>
                                        </p:cTn>
                                        <p:tgtEl>
                                          <p:spTgt spid="296019">
                                            <p:txEl>
                                              <p:pRg st="0" end="0"/>
                                            </p:txEl>
                                          </p:spTgt>
                                        </p:tgtEl>
                                        <p:attrNameLst>
                                          <p:attrName>style.visibility</p:attrName>
                                        </p:attrNameLst>
                                      </p:cBhvr>
                                      <p:to>
                                        <p:strVal val="visible"/>
                                      </p:to>
                                    </p:set>
                                    <p:animEffect transition="in" filter="dissolve">
                                      <p:cBhvr>
                                        <p:cTn id="232" dur="500"/>
                                        <p:tgtEl>
                                          <p:spTgt spid="296019">
                                            <p:txEl>
                                              <p:pRg st="0" end="0"/>
                                            </p:txEl>
                                          </p:spTgt>
                                        </p:tgtEl>
                                      </p:cBhvr>
                                    </p:animEffect>
                                  </p:childTnLst>
                                </p:cTn>
                              </p:par>
                            </p:childTnLst>
                          </p:cTn>
                        </p:par>
                        <p:par>
                          <p:cTn id="233" fill="hold" nodeType="afterGroup">
                            <p:stCondLst>
                              <p:cond delay="9500"/>
                            </p:stCondLst>
                            <p:childTnLst>
                              <p:par>
                                <p:cTn id="234" presetID="17" presetClass="entr" presetSubtype="4" fill="hold" nodeType="afterEffect">
                                  <p:stCondLst>
                                    <p:cond delay="500"/>
                                  </p:stCondLst>
                                  <p:childTnLst>
                                    <p:set>
                                      <p:cBhvr>
                                        <p:cTn id="235" dur="1" fill="hold">
                                          <p:stCondLst>
                                            <p:cond delay="0"/>
                                          </p:stCondLst>
                                        </p:cTn>
                                        <p:tgtEl>
                                          <p:spTgt spid="296020"/>
                                        </p:tgtEl>
                                        <p:attrNameLst>
                                          <p:attrName>style.visibility</p:attrName>
                                        </p:attrNameLst>
                                      </p:cBhvr>
                                      <p:to>
                                        <p:strVal val="visible"/>
                                      </p:to>
                                    </p:set>
                                    <p:anim calcmode="lin" valueType="num">
                                      <p:cBhvr>
                                        <p:cTn id="236" dur="500" fill="hold"/>
                                        <p:tgtEl>
                                          <p:spTgt spid="296020"/>
                                        </p:tgtEl>
                                        <p:attrNameLst>
                                          <p:attrName>ppt_x</p:attrName>
                                        </p:attrNameLst>
                                      </p:cBhvr>
                                      <p:tavLst>
                                        <p:tav tm="0">
                                          <p:val>
                                            <p:strVal val="#ppt_x"/>
                                          </p:val>
                                        </p:tav>
                                        <p:tav tm="100000">
                                          <p:val>
                                            <p:strVal val="#ppt_x"/>
                                          </p:val>
                                        </p:tav>
                                      </p:tavLst>
                                    </p:anim>
                                    <p:anim calcmode="lin" valueType="num">
                                      <p:cBhvr>
                                        <p:cTn id="237" dur="500" fill="hold"/>
                                        <p:tgtEl>
                                          <p:spTgt spid="296020"/>
                                        </p:tgtEl>
                                        <p:attrNameLst>
                                          <p:attrName>ppt_y</p:attrName>
                                        </p:attrNameLst>
                                      </p:cBhvr>
                                      <p:tavLst>
                                        <p:tav tm="0">
                                          <p:val>
                                            <p:strVal val="#ppt_y+#ppt_h/2"/>
                                          </p:val>
                                        </p:tav>
                                        <p:tav tm="100000">
                                          <p:val>
                                            <p:strVal val="#ppt_y"/>
                                          </p:val>
                                        </p:tav>
                                      </p:tavLst>
                                    </p:anim>
                                    <p:anim calcmode="lin" valueType="num">
                                      <p:cBhvr>
                                        <p:cTn id="238" dur="500" fill="hold"/>
                                        <p:tgtEl>
                                          <p:spTgt spid="296020"/>
                                        </p:tgtEl>
                                        <p:attrNameLst>
                                          <p:attrName>ppt_w</p:attrName>
                                        </p:attrNameLst>
                                      </p:cBhvr>
                                      <p:tavLst>
                                        <p:tav tm="0">
                                          <p:val>
                                            <p:strVal val="#ppt_w"/>
                                          </p:val>
                                        </p:tav>
                                        <p:tav tm="100000">
                                          <p:val>
                                            <p:strVal val="#ppt_w"/>
                                          </p:val>
                                        </p:tav>
                                      </p:tavLst>
                                    </p:anim>
                                    <p:anim calcmode="lin" valueType="num">
                                      <p:cBhvr>
                                        <p:cTn id="239" dur="500" fill="hold"/>
                                        <p:tgtEl>
                                          <p:spTgt spid="296020"/>
                                        </p:tgtEl>
                                        <p:attrNameLst>
                                          <p:attrName>ppt_h</p:attrName>
                                        </p:attrNameLst>
                                      </p:cBhvr>
                                      <p:tavLst>
                                        <p:tav tm="0">
                                          <p:val>
                                            <p:fltVal val="0"/>
                                          </p:val>
                                        </p:tav>
                                        <p:tav tm="100000">
                                          <p:val>
                                            <p:strVal val="#ppt_h"/>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295939"/>
                                        </p:tgtEl>
                                        <p:attrNameLst>
                                          <p:attrName>style.visibility</p:attrName>
                                        </p:attrNameLst>
                                      </p:cBhvr>
                                      <p:to>
                                        <p:strVal val="visible"/>
                                      </p:to>
                                    </p:set>
                                    <p:animEffect transition="in" filter="wipe(left)">
                                      <p:cBhvr>
                                        <p:cTn id="244" dur="10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p:bldP spid="295940" grpId="0"/>
      <p:bldP spid="295941" grpId="0"/>
      <p:bldP spid="295942" grpId="0"/>
      <p:bldP spid="295943" grpId="0"/>
      <p:bldP spid="295944" grpId="0"/>
      <p:bldP spid="295945" grpId="0"/>
      <p:bldP spid="295946" grpId="0"/>
      <p:bldP spid="295947" grpId="0"/>
      <p:bldP spid="295948" grpId="0"/>
      <p:bldP spid="295949" grpId="0"/>
      <p:bldP spid="295950" grpId="0"/>
      <p:bldP spid="295951" grpId="0"/>
      <p:bldP spid="295952" grpId="0"/>
      <p:bldP spid="295953" grpId="0"/>
      <p:bldP spid="295954" grpId="0"/>
      <p:bldP spid="295955" grpId="0"/>
      <p:bldP spid="295972" grpId="0"/>
      <p:bldP spid="295973" grpId="0"/>
      <p:bldP spid="295974" grpId="0"/>
      <p:bldP spid="295978" grpId="0"/>
      <p:bldP spid="295979" grpId="0"/>
      <p:bldP spid="295983" grpId="0"/>
      <p:bldP spid="295984" grpId="0"/>
      <p:bldP spid="295985" grpId="0" build="p" autoUpdateAnimBg="0"/>
      <p:bldP spid="295986" grpId="0" build="p" autoUpdateAnimBg="0" advAuto="1000"/>
      <p:bldP spid="295987" grpId="0" build="p" autoUpdateAnimBg="0" advAuto="1000"/>
      <p:bldP spid="295988" grpId="0" build="p" autoUpdateAnimBg="0" advAuto="1000"/>
      <p:bldP spid="295989" grpId="0" build="p" autoUpdateAnimBg="0" advAuto="1000"/>
      <p:bldP spid="295990" grpId="0" build="p" autoUpdateAnimBg="0" advAuto="1000"/>
      <p:bldP spid="295991" grpId="0" build="p" autoUpdateAnimBg="0" advAuto="1000"/>
      <p:bldP spid="295992" grpId="0" build="p" autoUpdateAnimBg="0" advAuto="1000"/>
      <p:bldP spid="295993" grpId="0" build="p" autoUpdateAnimBg="0" advAuto="1000"/>
      <p:bldP spid="296003" grpId="0" build="p" autoUpdateAnimBg="0" advAuto="1000"/>
      <p:bldP spid="296004" grpId="0" build="p" autoUpdateAnimBg="0" advAuto="1000"/>
      <p:bldP spid="296006" grpId="0" build="p" autoUpdateAnimBg="0"/>
      <p:bldP spid="296007" grpId="0" build="p" autoUpdateAnimBg="0" advAuto="1000"/>
      <p:bldP spid="296008" grpId="0" build="p" autoUpdateAnimBg="0" advAuto="1000"/>
      <p:bldP spid="296009" grpId="0" build="p" autoUpdateAnimBg="0" advAuto="1000"/>
      <p:bldP spid="296010" grpId="0" build="p" autoUpdateAnimBg="0" advAuto="1000"/>
      <p:bldP spid="296011" grpId="0" build="p" autoUpdateAnimBg="0" advAuto="1000"/>
      <p:bldP spid="296018" grpId="0" build="p" autoUpdateAnimBg="0" advAuto="1000"/>
      <p:bldP spid="296019" grpId="0" build="p" autoUpdateAnimBg="0" advAuto="100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323850" y="1196975"/>
            <a:ext cx="8540750" cy="1511300"/>
          </a:xfrm>
        </p:spPr>
        <p:txBody>
          <a:bodyPr/>
          <a:lstStyle/>
          <a:p>
            <a:pPr lvl="1">
              <a:buFont typeface="Wingdings" panose="05000000000000000000" pitchFamily="2" charset="2"/>
              <a:buNone/>
            </a:pPr>
            <a:r>
              <a:rPr lang="zh-CN" altLang="en-US" b="1" smtClean="0"/>
              <a:t>② 小数转换法：连乘法，乘以基数取整数，从上到下读取整数，直到满足精度要求为止。</a:t>
            </a:r>
            <a:endParaRPr lang="zh-CN" altLang="en-US" b="1" smtClean="0">
              <a:latin typeface="宋体" panose="02010600030101010101" pitchFamily="2" charset="-122"/>
            </a:endParaRPr>
          </a:p>
          <a:p>
            <a:pPr lvl="1">
              <a:buFont typeface="Wingdings" panose="05000000000000000000" pitchFamily="2" charset="2"/>
              <a:buNone/>
            </a:pPr>
            <a:r>
              <a:rPr lang="en-US" altLang="zh-CN" b="1" smtClean="0"/>
              <a:t>【</a:t>
            </a:r>
            <a:r>
              <a:rPr lang="zh-CN" altLang="en-US" b="1" smtClean="0">
                <a:ea typeface="黑体" panose="02010609060101010101" pitchFamily="49" charset="-122"/>
              </a:rPr>
              <a:t>例</a:t>
            </a:r>
            <a:r>
              <a:rPr lang="en-US" altLang="zh-CN" b="1" smtClean="0"/>
              <a:t>】</a:t>
            </a:r>
            <a:endParaRPr lang="en-US" altLang="zh-CN" b="1" smtClean="0">
              <a:latin typeface="宋体" panose="02010600030101010101" pitchFamily="2" charset="-122"/>
            </a:endParaRPr>
          </a:p>
        </p:txBody>
      </p:sp>
      <p:sp>
        <p:nvSpPr>
          <p:cNvPr id="296963" name="Text Box 3"/>
          <p:cNvSpPr txBox="1">
            <a:spLocks noChangeArrowheads="1"/>
          </p:cNvSpPr>
          <p:nvPr/>
        </p:nvSpPr>
        <p:spPr bwMode="auto">
          <a:xfrm>
            <a:off x="-36513" y="6021388"/>
            <a:ext cx="914400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ts val="775"/>
              </a:spcBef>
              <a:buClr>
                <a:schemeClr val="accent2"/>
              </a:buClr>
              <a:buSzPct val="85000"/>
              <a:buFont typeface="Wingdings" panose="05000000000000000000" pitchFamily="2" charset="2"/>
              <a:buNone/>
            </a:pPr>
            <a:r>
              <a:rPr kumimoji="0" lang="zh-CN" altLang="en-US">
                <a:latin typeface="Arial" panose="020B0604020202020204" pitchFamily="34" charset="0"/>
              </a:rPr>
              <a:t>结果： </a:t>
            </a:r>
            <a:r>
              <a:rPr kumimoji="0" lang="en-US" altLang="zh-CN">
                <a:latin typeface="Arial" panose="020B0604020202020204" pitchFamily="34" charset="0"/>
              </a:rPr>
              <a:t>(0.6875)</a:t>
            </a:r>
            <a:r>
              <a:rPr kumimoji="0" lang="en-US" altLang="zh-CN" baseline="-25000">
                <a:latin typeface="Arial" panose="020B0604020202020204" pitchFamily="34" charset="0"/>
              </a:rPr>
              <a:t>10</a:t>
            </a:r>
            <a:r>
              <a:rPr kumimoji="0" lang="en-US" altLang="zh-CN">
                <a:latin typeface="Arial" panose="020B0604020202020204" pitchFamily="34" charset="0"/>
              </a:rPr>
              <a:t> = (0.1011)</a:t>
            </a:r>
            <a:r>
              <a:rPr kumimoji="0" lang="en-US" altLang="zh-CN" baseline="-25000">
                <a:latin typeface="Arial" panose="020B0604020202020204" pitchFamily="34" charset="0"/>
              </a:rPr>
              <a:t>2</a:t>
            </a:r>
            <a:r>
              <a:rPr kumimoji="0" lang="en-US" altLang="zh-CN">
                <a:latin typeface="Arial" panose="020B0604020202020204" pitchFamily="34" charset="0"/>
              </a:rPr>
              <a:t> = (0.54)</a:t>
            </a:r>
            <a:r>
              <a:rPr kumimoji="0" lang="en-US" altLang="zh-CN" baseline="-25000">
                <a:latin typeface="Arial" panose="020B0604020202020204" pitchFamily="34" charset="0"/>
              </a:rPr>
              <a:t>8</a:t>
            </a:r>
            <a:r>
              <a:rPr kumimoji="0" lang="en-US" altLang="zh-CN">
                <a:latin typeface="Arial" panose="020B0604020202020204" pitchFamily="34" charset="0"/>
              </a:rPr>
              <a:t> = (0.B)</a:t>
            </a:r>
            <a:r>
              <a:rPr kumimoji="0" lang="en-US" altLang="zh-CN" baseline="-25000">
                <a:latin typeface="Arial" panose="020B0604020202020204" pitchFamily="34" charset="0"/>
              </a:rPr>
              <a:t>16</a:t>
            </a:r>
          </a:p>
        </p:txBody>
      </p:sp>
      <p:sp>
        <p:nvSpPr>
          <p:cNvPr id="296964" name="Text Box 4"/>
          <p:cNvSpPr txBox="1">
            <a:spLocks noChangeArrowheads="1"/>
          </p:cNvSpPr>
          <p:nvPr/>
        </p:nvSpPr>
        <p:spPr bwMode="auto">
          <a:xfrm>
            <a:off x="2339975" y="21336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0. 6875</a:t>
            </a:r>
          </a:p>
        </p:txBody>
      </p:sp>
      <p:graphicFrame>
        <p:nvGraphicFramePr>
          <p:cNvPr id="296965" name="Object 5"/>
          <p:cNvGraphicFramePr>
            <a:graphicFrameLocks noChangeAspect="1"/>
          </p:cNvGraphicFramePr>
          <p:nvPr/>
        </p:nvGraphicFramePr>
        <p:xfrm>
          <a:off x="2084388" y="2571750"/>
          <a:ext cx="428625" cy="476250"/>
        </p:xfrm>
        <a:graphic>
          <a:graphicData uri="http://schemas.openxmlformats.org/presentationml/2006/ole">
            <mc:AlternateContent xmlns:mc="http://schemas.openxmlformats.org/markup-compatibility/2006">
              <mc:Choice xmlns:v="urn:schemas-microsoft-com:vml" Requires="v">
                <p:oleObj spid="_x0000_s41012" name="Equation" r:id="rId4" imgW="114102" imgH="126780" progId="Equation.3">
                  <p:embed/>
                </p:oleObj>
              </mc:Choice>
              <mc:Fallback>
                <p:oleObj name="Equation" r:id="rId4" imgW="114102" imgH="1267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4388" y="2571750"/>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6" name="Text Box 6"/>
          <p:cNvSpPr txBox="1">
            <a:spLocks noChangeArrowheads="1"/>
          </p:cNvSpPr>
          <p:nvPr/>
        </p:nvSpPr>
        <p:spPr bwMode="auto">
          <a:xfrm>
            <a:off x="3249613" y="25003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2</a:t>
            </a:r>
          </a:p>
        </p:txBody>
      </p:sp>
      <p:sp>
        <p:nvSpPr>
          <p:cNvPr id="296967" name="Line 7"/>
          <p:cNvSpPr>
            <a:spLocks noChangeShapeType="1"/>
          </p:cNvSpPr>
          <p:nvPr/>
        </p:nvSpPr>
        <p:spPr bwMode="auto">
          <a:xfrm>
            <a:off x="2128838" y="2986088"/>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68" name="Text Box 8"/>
          <p:cNvSpPr txBox="1">
            <a:spLocks noChangeArrowheads="1"/>
          </p:cNvSpPr>
          <p:nvPr/>
        </p:nvSpPr>
        <p:spPr bwMode="auto">
          <a:xfrm>
            <a:off x="2347913" y="29718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r>
              <a:rPr lang="en-US" altLang="zh-CN">
                <a:ea typeface="楷体_GB2312"/>
                <a:cs typeface="楷体_GB2312"/>
              </a:rPr>
              <a:t>. 3750</a:t>
            </a:r>
          </a:p>
        </p:txBody>
      </p:sp>
      <p:graphicFrame>
        <p:nvGraphicFramePr>
          <p:cNvPr id="296969" name="Object 9"/>
          <p:cNvGraphicFramePr>
            <a:graphicFrameLocks noChangeAspect="1"/>
          </p:cNvGraphicFramePr>
          <p:nvPr/>
        </p:nvGraphicFramePr>
        <p:xfrm>
          <a:off x="2084388" y="3427413"/>
          <a:ext cx="428625" cy="476250"/>
        </p:xfrm>
        <a:graphic>
          <a:graphicData uri="http://schemas.openxmlformats.org/presentationml/2006/ole">
            <mc:AlternateContent xmlns:mc="http://schemas.openxmlformats.org/markup-compatibility/2006">
              <mc:Choice xmlns:v="urn:schemas-microsoft-com:vml" Requires="v">
                <p:oleObj spid="_x0000_s41013" name="Equation" r:id="rId6" imgW="114102" imgH="126780" progId="Equation.3">
                  <p:embed/>
                </p:oleObj>
              </mc:Choice>
              <mc:Fallback>
                <p:oleObj name="Equation" r:id="rId6" imgW="114102" imgH="1267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8" y="342741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0" name="Text Box 10"/>
          <p:cNvSpPr txBox="1">
            <a:spLocks noChangeArrowheads="1"/>
          </p:cNvSpPr>
          <p:nvPr/>
        </p:nvSpPr>
        <p:spPr bwMode="auto">
          <a:xfrm>
            <a:off x="3273425" y="3375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2</a:t>
            </a:r>
          </a:p>
        </p:txBody>
      </p:sp>
      <p:sp>
        <p:nvSpPr>
          <p:cNvPr id="296971" name="Line 11"/>
          <p:cNvSpPr>
            <a:spLocks noChangeShapeType="1"/>
          </p:cNvSpPr>
          <p:nvPr/>
        </p:nvSpPr>
        <p:spPr bwMode="auto">
          <a:xfrm>
            <a:off x="2136775" y="384175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72" name="Text Box 12"/>
          <p:cNvSpPr txBox="1">
            <a:spLocks noChangeArrowheads="1"/>
          </p:cNvSpPr>
          <p:nvPr/>
        </p:nvSpPr>
        <p:spPr bwMode="auto">
          <a:xfrm>
            <a:off x="2381250" y="38322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r>
              <a:rPr lang="en-US" altLang="zh-CN">
                <a:ea typeface="楷体_GB2312"/>
                <a:cs typeface="楷体_GB2312"/>
              </a:rPr>
              <a:t>. 7500</a:t>
            </a:r>
          </a:p>
        </p:txBody>
      </p:sp>
      <p:graphicFrame>
        <p:nvGraphicFramePr>
          <p:cNvPr id="296973" name="Object 13"/>
          <p:cNvGraphicFramePr>
            <a:graphicFrameLocks noChangeAspect="1"/>
          </p:cNvGraphicFramePr>
          <p:nvPr/>
        </p:nvGraphicFramePr>
        <p:xfrm>
          <a:off x="2054225" y="4249738"/>
          <a:ext cx="428625" cy="476250"/>
        </p:xfrm>
        <a:graphic>
          <a:graphicData uri="http://schemas.openxmlformats.org/presentationml/2006/ole">
            <mc:AlternateContent xmlns:mc="http://schemas.openxmlformats.org/markup-compatibility/2006">
              <mc:Choice xmlns:v="urn:schemas-microsoft-com:vml" Requires="v">
                <p:oleObj spid="_x0000_s41014" name="Equation" r:id="rId8" imgW="114102" imgH="126780" progId="Equation.3">
                  <p:embed/>
                </p:oleObj>
              </mc:Choice>
              <mc:Fallback>
                <p:oleObj name="Equation" r:id="rId8" imgW="114102" imgH="12678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225" y="4249738"/>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4" name="Text Box 14"/>
          <p:cNvSpPr txBox="1">
            <a:spLocks noChangeArrowheads="1"/>
          </p:cNvSpPr>
          <p:nvPr/>
        </p:nvSpPr>
        <p:spPr bwMode="auto">
          <a:xfrm>
            <a:off x="3268663" y="42322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2</a:t>
            </a:r>
          </a:p>
        </p:txBody>
      </p:sp>
      <p:sp>
        <p:nvSpPr>
          <p:cNvPr id="296975" name="Line 15"/>
          <p:cNvSpPr>
            <a:spLocks noChangeShapeType="1"/>
          </p:cNvSpPr>
          <p:nvPr/>
        </p:nvSpPr>
        <p:spPr bwMode="auto">
          <a:xfrm>
            <a:off x="2132013" y="46990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76" name="Text Box 16"/>
          <p:cNvSpPr txBox="1">
            <a:spLocks noChangeArrowheads="1"/>
          </p:cNvSpPr>
          <p:nvPr/>
        </p:nvSpPr>
        <p:spPr bwMode="auto">
          <a:xfrm>
            <a:off x="2366963" y="46990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r>
              <a:rPr lang="en-US" altLang="zh-CN">
                <a:ea typeface="楷体_GB2312"/>
                <a:cs typeface="楷体_GB2312"/>
              </a:rPr>
              <a:t>. 5000</a:t>
            </a:r>
          </a:p>
        </p:txBody>
      </p:sp>
      <p:sp>
        <p:nvSpPr>
          <p:cNvPr id="296977" name="Text Box 17"/>
          <p:cNvSpPr txBox="1">
            <a:spLocks noChangeArrowheads="1"/>
          </p:cNvSpPr>
          <p:nvPr/>
        </p:nvSpPr>
        <p:spPr bwMode="auto">
          <a:xfrm>
            <a:off x="3627438" y="2147888"/>
            <a:ext cx="1306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取整</a:t>
            </a:r>
          </a:p>
        </p:txBody>
      </p:sp>
      <p:sp>
        <p:nvSpPr>
          <p:cNvPr id="296978" name="Text Box 18"/>
          <p:cNvSpPr txBox="1">
            <a:spLocks noChangeArrowheads="1"/>
          </p:cNvSpPr>
          <p:nvPr/>
        </p:nvSpPr>
        <p:spPr bwMode="auto">
          <a:xfrm>
            <a:off x="3886200" y="297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sp>
        <p:nvSpPr>
          <p:cNvPr id="296979" name="Text Box 19"/>
          <p:cNvSpPr txBox="1">
            <a:spLocks noChangeArrowheads="1"/>
          </p:cNvSpPr>
          <p:nvPr/>
        </p:nvSpPr>
        <p:spPr bwMode="auto">
          <a:xfrm>
            <a:off x="3870325" y="38322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a:t>
            </a:r>
          </a:p>
        </p:txBody>
      </p:sp>
      <p:sp>
        <p:nvSpPr>
          <p:cNvPr id="296980" name="Text Box 20"/>
          <p:cNvSpPr txBox="1">
            <a:spLocks noChangeArrowheads="1"/>
          </p:cNvSpPr>
          <p:nvPr/>
        </p:nvSpPr>
        <p:spPr bwMode="auto">
          <a:xfrm>
            <a:off x="3856038" y="4699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sp>
        <p:nvSpPr>
          <p:cNvPr id="296981" name="Text Box 21"/>
          <p:cNvSpPr txBox="1">
            <a:spLocks noChangeArrowheads="1"/>
          </p:cNvSpPr>
          <p:nvPr/>
        </p:nvSpPr>
        <p:spPr bwMode="auto">
          <a:xfrm>
            <a:off x="2341563" y="296703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0. 3750</a:t>
            </a:r>
          </a:p>
        </p:txBody>
      </p:sp>
      <p:sp>
        <p:nvSpPr>
          <p:cNvPr id="296982" name="Text Box 22"/>
          <p:cNvSpPr txBox="1">
            <a:spLocks noChangeArrowheads="1"/>
          </p:cNvSpPr>
          <p:nvPr/>
        </p:nvSpPr>
        <p:spPr bwMode="auto">
          <a:xfrm>
            <a:off x="2373313" y="3846513"/>
            <a:ext cx="1336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0. 7500</a:t>
            </a:r>
          </a:p>
        </p:txBody>
      </p:sp>
      <p:sp>
        <p:nvSpPr>
          <p:cNvPr id="296983" name="Line 23"/>
          <p:cNvSpPr>
            <a:spLocks noChangeShapeType="1"/>
          </p:cNvSpPr>
          <p:nvPr/>
        </p:nvSpPr>
        <p:spPr bwMode="auto">
          <a:xfrm>
            <a:off x="4502150" y="3198813"/>
            <a:ext cx="0" cy="2736850"/>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96984" name="Object 24"/>
          <p:cNvGraphicFramePr>
            <a:graphicFrameLocks noChangeAspect="1"/>
          </p:cNvGraphicFramePr>
          <p:nvPr/>
        </p:nvGraphicFramePr>
        <p:xfrm>
          <a:off x="2009775" y="5173663"/>
          <a:ext cx="428625" cy="476250"/>
        </p:xfrm>
        <a:graphic>
          <a:graphicData uri="http://schemas.openxmlformats.org/presentationml/2006/ole">
            <mc:AlternateContent xmlns:mc="http://schemas.openxmlformats.org/markup-compatibility/2006">
              <mc:Choice xmlns:v="urn:schemas-microsoft-com:vml" Requires="v">
                <p:oleObj spid="_x0000_s41015" name="Equation" r:id="rId10" imgW="114102" imgH="126780" progId="Equation.3">
                  <p:embed/>
                </p:oleObj>
              </mc:Choice>
              <mc:Fallback>
                <p:oleObj name="Equation" r:id="rId10" imgW="114102" imgH="12678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517366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85" name="Text Box 25"/>
          <p:cNvSpPr txBox="1">
            <a:spLocks noChangeArrowheads="1"/>
          </p:cNvSpPr>
          <p:nvPr/>
        </p:nvSpPr>
        <p:spPr bwMode="auto">
          <a:xfrm>
            <a:off x="3221038" y="51435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2</a:t>
            </a:r>
          </a:p>
        </p:txBody>
      </p:sp>
      <p:sp>
        <p:nvSpPr>
          <p:cNvPr id="296986" name="Line 26"/>
          <p:cNvSpPr>
            <a:spLocks noChangeShapeType="1"/>
          </p:cNvSpPr>
          <p:nvPr/>
        </p:nvSpPr>
        <p:spPr bwMode="auto">
          <a:xfrm>
            <a:off x="2098675" y="56388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87" name="Text Box 27"/>
          <p:cNvSpPr txBox="1">
            <a:spLocks noChangeArrowheads="1"/>
          </p:cNvSpPr>
          <p:nvPr/>
        </p:nvSpPr>
        <p:spPr bwMode="auto">
          <a:xfrm>
            <a:off x="2320925" y="56229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r>
              <a:rPr lang="en-US" altLang="zh-CN">
                <a:ea typeface="楷体_GB2312"/>
                <a:cs typeface="楷体_GB2312"/>
              </a:rPr>
              <a:t>. 0000</a:t>
            </a:r>
          </a:p>
        </p:txBody>
      </p:sp>
      <p:sp>
        <p:nvSpPr>
          <p:cNvPr id="296988" name="Text Box 28"/>
          <p:cNvSpPr txBox="1">
            <a:spLocks noChangeArrowheads="1"/>
          </p:cNvSpPr>
          <p:nvPr/>
        </p:nvSpPr>
        <p:spPr bwMode="auto">
          <a:xfrm>
            <a:off x="3851275" y="56372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sp>
        <p:nvSpPr>
          <p:cNvPr id="296989" name="Text Box 29"/>
          <p:cNvSpPr txBox="1">
            <a:spLocks noChangeArrowheads="1"/>
          </p:cNvSpPr>
          <p:nvPr/>
        </p:nvSpPr>
        <p:spPr bwMode="auto">
          <a:xfrm>
            <a:off x="2387600" y="46958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0. 5000</a:t>
            </a:r>
          </a:p>
        </p:txBody>
      </p:sp>
      <p:sp>
        <p:nvSpPr>
          <p:cNvPr id="296990" name="Text Box 30"/>
          <p:cNvSpPr txBox="1">
            <a:spLocks noChangeArrowheads="1"/>
          </p:cNvSpPr>
          <p:nvPr/>
        </p:nvSpPr>
        <p:spPr bwMode="auto">
          <a:xfrm>
            <a:off x="5592763" y="2138363"/>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0. 6875</a:t>
            </a:r>
          </a:p>
        </p:txBody>
      </p:sp>
      <p:graphicFrame>
        <p:nvGraphicFramePr>
          <p:cNvPr id="296991" name="Object 31"/>
          <p:cNvGraphicFramePr>
            <a:graphicFrameLocks noChangeAspect="1"/>
          </p:cNvGraphicFramePr>
          <p:nvPr/>
        </p:nvGraphicFramePr>
        <p:xfrm>
          <a:off x="5337175" y="2576513"/>
          <a:ext cx="428625" cy="476250"/>
        </p:xfrm>
        <a:graphic>
          <a:graphicData uri="http://schemas.openxmlformats.org/presentationml/2006/ole">
            <mc:AlternateContent xmlns:mc="http://schemas.openxmlformats.org/markup-compatibility/2006">
              <mc:Choice xmlns:v="urn:schemas-microsoft-com:vml" Requires="v">
                <p:oleObj spid="_x0000_s41016" name="Equation" r:id="rId11" imgW="114102" imgH="126780" progId="Equation.3">
                  <p:embed/>
                </p:oleObj>
              </mc:Choice>
              <mc:Fallback>
                <p:oleObj name="Equation" r:id="rId11" imgW="114102" imgH="12678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175" y="257651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2" name="Text Box 32"/>
          <p:cNvSpPr txBox="1">
            <a:spLocks noChangeArrowheads="1"/>
          </p:cNvSpPr>
          <p:nvPr/>
        </p:nvSpPr>
        <p:spPr bwMode="auto">
          <a:xfrm>
            <a:off x="6502400" y="25050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8</a:t>
            </a:r>
          </a:p>
        </p:txBody>
      </p:sp>
      <p:sp>
        <p:nvSpPr>
          <p:cNvPr id="296993" name="Line 33"/>
          <p:cNvSpPr>
            <a:spLocks noChangeShapeType="1"/>
          </p:cNvSpPr>
          <p:nvPr/>
        </p:nvSpPr>
        <p:spPr bwMode="auto">
          <a:xfrm>
            <a:off x="5381625" y="299085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94" name="Text Box 34"/>
          <p:cNvSpPr txBox="1">
            <a:spLocks noChangeArrowheads="1"/>
          </p:cNvSpPr>
          <p:nvPr/>
        </p:nvSpPr>
        <p:spPr bwMode="auto">
          <a:xfrm>
            <a:off x="5600700" y="2976563"/>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5</a:t>
            </a:r>
            <a:r>
              <a:rPr lang="en-US" altLang="zh-CN">
                <a:ea typeface="楷体_GB2312"/>
                <a:cs typeface="楷体_GB2312"/>
              </a:rPr>
              <a:t>. 5000</a:t>
            </a:r>
          </a:p>
        </p:txBody>
      </p:sp>
      <p:graphicFrame>
        <p:nvGraphicFramePr>
          <p:cNvPr id="296995" name="Object 35"/>
          <p:cNvGraphicFramePr>
            <a:graphicFrameLocks noChangeAspect="1"/>
          </p:cNvGraphicFramePr>
          <p:nvPr/>
        </p:nvGraphicFramePr>
        <p:xfrm>
          <a:off x="5337175" y="3432175"/>
          <a:ext cx="428625" cy="476250"/>
        </p:xfrm>
        <a:graphic>
          <a:graphicData uri="http://schemas.openxmlformats.org/presentationml/2006/ole">
            <mc:AlternateContent xmlns:mc="http://schemas.openxmlformats.org/markup-compatibility/2006">
              <mc:Choice xmlns:v="urn:schemas-microsoft-com:vml" Requires="v">
                <p:oleObj spid="_x0000_s41017" name="Equation" r:id="rId12" imgW="114102" imgH="126780" progId="Equation.3">
                  <p:embed/>
                </p:oleObj>
              </mc:Choice>
              <mc:Fallback>
                <p:oleObj name="Equation" r:id="rId12" imgW="114102" imgH="126780"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7175" y="3432175"/>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6" name="Text Box 36"/>
          <p:cNvSpPr txBox="1">
            <a:spLocks noChangeArrowheads="1"/>
          </p:cNvSpPr>
          <p:nvPr/>
        </p:nvSpPr>
        <p:spPr bwMode="auto">
          <a:xfrm>
            <a:off x="6526213" y="33797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8</a:t>
            </a:r>
          </a:p>
        </p:txBody>
      </p:sp>
      <p:sp>
        <p:nvSpPr>
          <p:cNvPr id="296997" name="Line 37"/>
          <p:cNvSpPr>
            <a:spLocks noChangeShapeType="1"/>
          </p:cNvSpPr>
          <p:nvPr/>
        </p:nvSpPr>
        <p:spPr bwMode="auto">
          <a:xfrm>
            <a:off x="5389563" y="3846513"/>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98" name="Text Box 38"/>
          <p:cNvSpPr txBox="1">
            <a:spLocks noChangeArrowheads="1"/>
          </p:cNvSpPr>
          <p:nvPr/>
        </p:nvSpPr>
        <p:spPr bwMode="auto">
          <a:xfrm>
            <a:off x="5634038" y="38369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4</a:t>
            </a:r>
            <a:r>
              <a:rPr lang="en-US" altLang="zh-CN">
                <a:ea typeface="楷体_GB2312"/>
                <a:cs typeface="楷体_GB2312"/>
              </a:rPr>
              <a:t>. 0000</a:t>
            </a:r>
          </a:p>
        </p:txBody>
      </p:sp>
      <p:sp>
        <p:nvSpPr>
          <p:cNvPr id="296999" name="Text Box 39"/>
          <p:cNvSpPr txBox="1">
            <a:spLocks noChangeArrowheads="1"/>
          </p:cNvSpPr>
          <p:nvPr/>
        </p:nvSpPr>
        <p:spPr bwMode="auto">
          <a:xfrm>
            <a:off x="6880225" y="2152650"/>
            <a:ext cx="1306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取整</a:t>
            </a:r>
          </a:p>
        </p:txBody>
      </p:sp>
      <p:sp>
        <p:nvSpPr>
          <p:cNvPr id="297000" name="Text Box 40"/>
          <p:cNvSpPr txBox="1">
            <a:spLocks noChangeArrowheads="1"/>
          </p:cNvSpPr>
          <p:nvPr/>
        </p:nvSpPr>
        <p:spPr bwMode="auto">
          <a:xfrm>
            <a:off x="7138988" y="2976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5</a:t>
            </a:r>
          </a:p>
        </p:txBody>
      </p:sp>
      <p:sp>
        <p:nvSpPr>
          <p:cNvPr id="297001" name="Text Box 41"/>
          <p:cNvSpPr txBox="1">
            <a:spLocks noChangeArrowheads="1"/>
          </p:cNvSpPr>
          <p:nvPr/>
        </p:nvSpPr>
        <p:spPr bwMode="auto">
          <a:xfrm>
            <a:off x="7123113" y="38369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4</a:t>
            </a:r>
          </a:p>
        </p:txBody>
      </p:sp>
      <p:sp>
        <p:nvSpPr>
          <p:cNvPr id="297002" name="Text Box 42"/>
          <p:cNvSpPr txBox="1">
            <a:spLocks noChangeArrowheads="1"/>
          </p:cNvSpPr>
          <p:nvPr/>
        </p:nvSpPr>
        <p:spPr bwMode="auto">
          <a:xfrm>
            <a:off x="5584825" y="2973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0. 5000</a:t>
            </a:r>
          </a:p>
        </p:txBody>
      </p:sp>
      <p:sp>
        <p:nvSpPr>
          <p:cNvPr id="297003" name="Line 43"/>
          <p:cNvSpPr>
            <a:spLocks noChangeShapeType="1"/>
          </p:cNvSpPr>
          <p:nvPr/>
        </p:nvSpPr>
        <p:spPr bwMode="auto">
          <a:xfrm>
            <a:off x="7772400" y="3046413"/>
            <a:ext cx="0" cy="1223962"/>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004" name="Text Box 44"/>
          <p:cNvSpPr txBox="1">
            <a:spLocks noChangeArrowheads="1"/>
          </p:cNvSpPr>
          <p:nvPr/>
        </p:nvSpPr>
        <p:spPr bwMode="auto">
          <a:xfrm>
            <a:off x="5649913" y="465613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0. 6875</a:t>
            </a:r>
          </a:p>
        </p:txBody>
      </p:sp>
      <p:graphicFrame>
        <p:nvGraphicFramePr>
          <p:cNvPr id="297005" name="Object 45"/>
          <p:cNvGraphicFramePr>
            <a:graphicFrameLocks noChangeAspect="1"/>
          </p:cNvGraphicFramePr>
          <p:nvPr/>
        </p:nvGraphicFramePr>
        <p:xfrm>
          <a:off x="5394325" y="5094288"/>
          <a:ext cx="428625" cy="476250"/>
        </p:xfrm>
        <a:graphic>
          <a:graphicData uri="http://schemas.openxmlformats.org/presentationml/2006/ole">
            <mc:AlternateContent xmlns:mc="http://schemas.openxmlformats.org/markup-compatibility/2006">
              <mc:Choice xmlns:v="urn:schemas-microsoft-com:vml" Requires="v">
                <p:oleObj spid="_x0000_s41018" name="Equation" r:id="rId13" imgW="114102" imgH="126780" progId="Equation.3">
                  <p:embed/>
                </p:oleObj>
              </mc:Choice>
              <mc:Fallback>
                <p:oleObj name="Equation" r:id="rId13" imgW="114102" imgH="126780"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325" y="5094288"/>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6" name="Text Box 46"/>
          <p:cNvSpPr txBox="1">
            <a:spLocks noChangeArrowheads="1"/>
          </p:cNvSpPr>
          <p:nvPr/>
        </p:nvSpPr>
        <p:spPr bwMode="auto">
          <a:xfrm>
            <a:off x="6403975" y="50228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16</a:t>
            </a:r>
          </a:p>
        </p:txBody>
      </p:sp>
      <p:sp>
        <p:nvSpPr>
          <p:cNvPr id="297007" name="Line 47"/>
          <p:cNvSpPr>
            <a:spLocks noChangeShapeType="1"/>
          </p:cNvSpPr>
          <p:nvPr/>
        </p:nvSpPr>
        <p:spPr bwMode="auto">
          <a:xfrm>
            <a:off x="5438775" y="5508625"/>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08" name="Text Box 48"/>
          <p:cNvSpPr txBox="1">
            <a:spLocks noChangeArrowheads="1"/>
          </p:cNvSpPr>
          <p:nvPr/>
        </p:nvSpPr>
        <p:spPr bwMode="auto">
          <a:xfrm>
            <a:off x="5467350" y="5494338"/>
            <a:ext cx="1428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11</a:t>
            </a:r>
            <a:r>
              <a:rPr lang="en-US" altLang="zh-CN">
                <a:ea typeface="楷体_GB2312"/>
                <a:cs typeface="楷体_GB2312"/>
              </a:rPr>
              <a:t>. 0000</a:t>
            </a:r>
          </a:p>
        </p:txBody>
      </p:sp>
      <p:sp>
        <p:nvSpPr>
          <p:cNvPr id="297009" name="Text Box 49"/>
          <p:cNvSpPr txBox="1">
            <a:spLocks noChangeArrowheads="1"/>
          </p:cNvSpPr>
          <p:nvPr/>
        </p:nvSpPr>
        <p:spPr bwMode="auto">
          <a:xfrm>
            <a:off x="6937375" y="4670425"/>
            <a:ext cx="1306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取整</a:t>
            </a:r>
          </a:p>
        </p:txBody>
      </p:sp>
      <p:sp>
        <p:nvSpPr>
          <p:cNvPr id="297010" name="Text Box 50"/>
          <p:cNvSpPr txBox="1">
            <a:spLocks noChangeArrowheads="1"/>
          </p:cNvSpPr>
          <p:nvPr/>
        </p:nvSpPr>
        <p:spPr bwMode="auto">
          <a:xfrm>
            <a:off x="7196138" y="5494338"/>
            <a:ext cx="974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11(B)</a:t>
            </a:r>
          </a:p>
        </p:txBody>
      </p:sp>
      <p:sp>
        <p:nvSpPr>
          <p:cNvPr id="41011" name="AutoShape 51">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500"/>
                                  </p:stCondLst>
                                  <p:childTnLst>
                                    <p:set>
                                      <p:cBhvr>
                                        <p:cTn id="6" dur="1" fill="hold">
                                          <p:stCondLst>
                                            <p:cond delay="0"/>
                                          </p:stCondLst>
                                        </p:cTn>
                                        <p:tgtEl>
                                          <p:spTgt spid="296964">
                                            <p:txEl>
                                              <p:pRg st="0" end="0"/>
                                            </p:txEl>
                                          </p:spTgt>
                                        </p:tgtEl>
                                        <p:attrNameLst>
                                          <p:attrName>style.visibility</p:attrName>
                                        </p:attrNameLst>
                                      </p:cBhvr>
                                      <p:to>
                                        <p:strVal val="visible"/>
                                      </p:to>
                                    </p:set>
                                    <p:animEffect transition="in" filter="wipe(left)">
                                      <p:cBhvr>
                                        <p:cTn id="7" dur="500"/>
                                        <p:tgtEl>
                                          <p:spTgt spid="296964">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6965"/>
                                        </p:tgtEl>
                                        <p:attrNameLst>
                                          <p:attrName>style.visibility</p:attrName>
                                        </p:attrNameLst>
                                      </p:cBhvr>
                                      <p:to>
                                        <p:strVal val="visible"/>
                                      </p:to>
                                    </p:set>
                                    <p:animEffect transition="in" filter="wipe(left)">
                                      <p:cBhvr>
                                        <p:cTn id="11" dur="500"/>
                                        <p:tgtEl>
                                          <p:spTgt spid="296965"/>
                                        </p:tgtEl>
                                      </p:cBhvr>
                                    </p:animEffect>
                                  </p:childTnLst>
                                </p:cTn>
                              </p:par>
                            </p:childTnLst>
                          </p:cTn>
                        </p:par>
                        <p:par>
                          <p:cTn id="12" fill="hold" nodeType="afterGroup">
                            <p:stCondLst>
                              <p:cond delay="2000"/>
                            </p:stCondLst>
                            <p:childTnLst>
                              <p:par>
                                <p:cTn id="13" presetID="22" presetClass="entr" presetSubtype="8" fill="hold" grpId="0" nodeType="afterEffect">
                                  <p:stCondLst>
                                    <p:cond delay="500"/>
                                  </p:stCondLst>
                                  <p:childTnLst>
                                    <p:set>
                                      <p:cBhvr>
                                        <p:cTn id="14" dur="1" fill="hold">
                                          <p:stCondLst>
                                            <p:cond delay="0"/>
                                          </p:stCondLst>
                                        </p:cTn>
                                        <p:tgtEl>
                                          <p:spTgt spid="296966">
                                            <p:txEl>
                                              <p:pRg st="0" end="0"/>
                                            </p:txEl>
                                          </p:spTgt>
                                        </p:tgtEl>
                                        <p:attrNameLst>
                                          <p:attrName>style.visibility</p:attrName>
                                        </p:attrNameLst>
                                      </p:cBhvr>
                                      <p:to>
                                        <p:strVal val="visible"/>
                                      </p:to>
                                    </p:set>
                                    <p:animEffect transition="in" filter="wipe(left)">
                                      <p:cBhvr>
                                        <p:cTn id="15" dur="500"/>
                                        <p:tgtEl>
                                          <p:spTgt spid="296966">
                                            <p:txEl>
                                              <p:pRg st="0" end="0"/>
                                            </p:txEl>
                                          </p:spTgt>
                                        </p:tgtEl>
                                      </p:cBhvr>
                                    </p:animEffect>
                                  </p:childTnLst>
                                </p:cTn>
                              </p:par>
                            </p:childTnLst>
                          </p:cTn>
                        </p:par>
                        <p:par>
                          <p:cTn id="16" fill="hold" nodeType="afterGroup">
                            <p:stCondLst>
                              <p:cond delay="3000"/>
                            </p:stCondLst>
                            <p:childTnLst>
                              <p:par>
                                <p:cTn id="17" presetID="22" presetClass="entr" presetSubtype="8" fill="hold" nodeType="afterEffect">
                                  <p:stCondLst>
                                    <p:cond delay="500"/>
                                  </p:stCondLst>
                                  <p:childTnLst>
                                    <p:set>
                                      <p:cBhvr>
                                        <p:cTn id="18" dur="1" fill="hold">
                                          <p:stCondLst>
                                            <p:cond delay="0"/>
                                          </p:stCondLst>
                                        </p:cTn>
                                        <p:tgtEl>
                                          <p:spTgt spid="296967"/>
                                        </p:tgtEl>
                                        <p:attrNameLst>
                                          <p:attrName>style.visibility</p:attrName>
                                        </p:attrNameLst>
                                      </p:cBhvr>
                                      <p:to>
                                        <p:strVal val="visible"/>
                                      </p:to>
                                    </p:set>
                                    <p:animEffect transition="in" filter="wipe(left)">
                                      <p:cBhvr>
                                        <p:cTn id="19" dur="500"/>
                                        <p:tgtEl>
                                          <p:spTgt spid="296967"/>
                                        </p:tgtEl>
                                      </p:cBhvr>
                                    </p:animEffect>
                                  </p:childTnLst>
                                </p:cTn>
                              </p:par>
                            </p:childTnLst>
                          </p:cTn>
                        </p:par>
                        <p:par>
                          <p:cTn id="20" fill="hold" nodeType="afterGroup">
                            <p:stCondLst>
                              <p:cond delay="4000"/>
                            </p:stCondLst>
                            <p:childTnLst>
                              <p:par>
                                <p:cTn id="21" presetID="22" presetClass="entr" presetSubtype="8" fill="hold" grpId="0" nodeType="afterEffect">
                                  <p:stCondLst>
                                    <p:cond delay="500"/>
                                  </p:stCondLst>
                                  <p:childTnLst>
                                    <p:set>
                                      <p:cBhvr>
                                        <p:cTn id="22" dur="1" fill="hold">
                                          <p:stCondLst>
                                            <p:cond delay="0"/>
                                          </p:stCondLst>
                                        </p:cTn>
                                        <p:tgtEl>
                                          <p:spTgt spid="296968">
                                            <p:txEl>
                                              <p:pRg st="0" end="0"/>
                                            </p:txEl>
                                          </p:spTgt>
                                        </p:tgtEl>
                                        <p:attrNameLst>
                                          <p:attrName>style.visibility</p:attrName>
                                        </p:attrNameLst>
                                      </p:cBhvr>
                                      <p:to>
                                        <p:strVal val="visible"/>
                                      </p:to>
                                    </p:set>
                                    <p:animEffect transition="in" filter="wipe(left)">
                                      <p:cBhvr>
                                        <p:cTn id="23" dur="500"/>
                                        <p:tgtEl>
                                          <p:spTgt spid="296968">
                                            <p:txEl>
                                              <p:pRg st="0" end="0"/>
                                            </p:txEl>
                                          </p:spTgt>
                                        </p:tgtEl>
                                      </p:cBhvr>
                                    </p:animEffect>
                                  </p:childTnLst>
                                </p:cTn>
                              </p:par>
                            </p:childTnLst>
                          </p:cTn>
                        </p:par>
                        <p:par>
                          <p:cTn id="24" fill="hold" nodeType="afterGroup">
                            <p:stCondLst>
                              <p:cond delay="5000"/>
                            </p:stCondLst>
                            <p:childTnLst>
                              <p:par>
                                <p:cTn id="25" presetID="9" presetClass="entr" presetSubtype="0" fill="hold" grpId="0" nodeType="afterEffect">
                                  <p:stCondLst>
                                    <p:cond delay="500"/>
                                  </p:stCondLst>
                                  <p:childTnLst>
                                    <p:set>
                                      <p:cBhvr>
                                        <p:cTn id="26" dur="1" fill="hold">
                                          <p:stCondLst>
                                            <p:cond delay="0"/>
                                          </p:stCondLst>
                                        </p:cTn>
                                        <p:tgtEl>
                                          <p:spTgt spid="296977">
                                            <p:txEl>
                                              <p:pRg st="0" end="0"/>
                                            </p:txEl>
                                          </p:spTgt>
                                        </p:tgtEl>
                                        <p:attrNameLst>
                                          <p:attrName>style.visibility</p:attrName>
                                        </p:attrNameLst>
                                      </p:cBhvr>
                                      <p:to>
                                        <p:strVal val="visible"/>
                                      </p:to>
                                    </p:set>
                                    <p:animEffect transition="in" filter="dissolve">
                                      <p:cBhvr>
                                        <p:cTn id="27" dur="500"/>
                                        <p:tgtEl>
                                          <p:spTgt spid="296977">
                                            <p:txEl>
                                              <p:pRg st="0" end="0"/>
                                            </p:txEl>
                                          </p:spTgt>
                                        </p:tgtEl>
                                      </p:cBhvr>
                                    </p:animEffect>
                                  </p:childTnLst>
                                </p:cTn>
                              </p:par>
                            </p:childTnLst>
                          </p:cTn>
                        </p:par>
                        <p:par>
                          <p:cTn id="28" fill="hold" nodeType="afterGroup">
                            <p:stCondLst>
                              <p:cond delay="6000"/>
                            </p:stCondLst>
                            <p:childTnLst>
                              <p:par>
                                <p:cTn id="29" presetID="9" presetClass="entr" presetSubtype="0" fill="hold" grpId="0" nodeType="afterEffect">
                                  <p:stCondLst>
                                    <p:cond delay="500"/>
                                  </p:stCondLst>
                                  <p:childTnLst>
                                    <p:set>
                                      <p:cBhvr>
                                        <p:cTn id="30" dur="1" fill="hold">
                                          <p:stCondLst>
                                            <p:cond delay="0"/>
                                          </p:stCondLst>
                                        </p:cTn>
                                        <p:tgtEl>
                                          <p:spTgt spid="296978">
                                            <p:txEl>
                                              <p:pRg st="0" end="0"/>
                                            </p:txEl>
                                          </p:spTgt>
                                        </p:tgtEl>
                                        <p:attrNameLst>
                                          <p:attrName>style.visibility</p:attrName>
                                        </p:attrNameLst>
                                      </p:cBhvr>
                                      <p:to>
                                        <p:strVal val="visible"/>
                                      </p:to>
                                    </p:set>
                                    <p:animEffect transition="in" filter="dissolve">
                                      <p:cBhvr>
                                        <p:cTn id="31" dur="500"/>
                                        <p:tgtEl>
                                          <p:spTgt spid="296978">
                                            <p:txEl>
                                              <p:pRg st="0" end="0"/>
                                            </p:txEl>
                                          </p:spTgt>
                                        </p:tgtEl>
                                      </p:cBhvr>
                                    </p:animEffect>
                                  </p:childTnLst>
                                </p:cTn>
                              </p:par>
                            </p:childTnLst>
                          </p:cTn>
                        </p:par>
                        <p:par>
                          <p:cTn id="32" fill="hold" nodeType="afterGroup">
                            <p:stCondLst>
                              <p:cond delay="7000"/>
                            </p:stCondLst>
                            <p:childTnLst>
                              <p:par>
                                <p:cTn id="33" presetID="22" presetClass="entr" presetSubtype="8" fill="hold" grpId="0" nodeType="afterEffect">
                                  <p:stCondLst>
                                    <p:cond delay="500"/>
                                  </p:stCondLst>
                                  <p:childTnLst>
                                    <p:set>
                                      <p:cBhvr>
                                        <p:cTn id="34" dur="1" fill="hold">
                                          <p:stCondLst>
                                            <p:cond delay="0"/>
                                          </p:stCondLst>
                                        </p:cTn>
                                        <p:tgtEl>
                                          <p:spTgt spid="296981">
                                            <p:txEl>
                                              <p:pRg st="0" end="0"/>
                                            </p:txEl>
                                          </p:spTgt>
                                        </p:tgtEl>
                                        <p:attrNameLst>
                                          <p:attrName>style.visibility</p:attrName>
                                        </p:attrNameLst>
                                      </p:cBhvr>
                                      <p:to>
                                        <p:strVal val="visible"/>
                                      </p:to>
                                    </p:set>
                                    <p:animEffect transition="in" filter="wipe(left)">
                                      <p:cBhvr>
                                        <p:cTn id="35" dur="500"/>
                                        <p:tgtEl>
                                          <p:spTgt spid="296981">
                                            <p:txEl>
                                              <p:pRg st="0" end="0"/>
                                            </p:txEl>
                                          </p:spTgt>
                                        </p:tgtEl>
                                      </p:cBhvr>
                                    </p:animEffect>
                                  </p:childTnLst>
                                </p:cTn>
                              </p:par>
                              <p:par>
                                <p:cTn id="36" presetID="22" presetClass="exit" presetSubtype="8" fill="hold" grpId="1" nodeType="withEffect">
                                  <p:stCondLst>
                                    <p:cond delay="500"/>
                                  </p:stCondLst>
                                  <p:childTnLst>
                                    <p:animEffect transition="out" filter="wipe(left)">
                                      <p:cBhvr>
                                        <p:cTn id="37" dur="500"/>
                                        <p:tgtEl>
                                          <p:spTgt spid="296968">
                                            <p:txEl>
                                              <p:pRg st="0" end="0"/>
                                            </p:txEl>
                                          </p:spTgt>
                                        </p:tgtEl>
                                      </p:cBhvr>
                                    </p:animEffect>
                                    <p:set>
                                      <p:cBhvr>
                                        <p:cTn id="38" dur="1" fill="hold">
                                          <p:stCondLst>
                                            <p:cond delay="499"/>
                                          </p:stCondLst>
                                        </p:cTn>
                                        <p:tgtEl>
                                          <p:spTgt spid="296968">
                                            <p:txEl>
                                              <p:pRg st="0" end="0"/>
                                            </p:txEl>
                                          </p:spTgt>
                                        </p:tgtEl>
                                        <p:attrNameLst>
                                          <p:attrName>style.visibility</p:attrName>
                                        </p:attrNameLst>
                                      </p:cBhvr>
                                      <p:to>
                                        <p:strVal val="hidden"/>
                                      </p:to>
                                    </p:set>
                                  </p:childTnLst>
                                </p:cTn>
                              </p:par>
                            </p:childTnLst>
                          </p:cTn>
                        </p:par>
                        <p:par>
                          <p:cTn id="39" fill="hold" nodeType="afterGroup">
                            <p:stCondLst>
                              <p:cond delay="8000"/>
                            </p:stCondLst>
                            <p:childTnLst>
                              <p:par>
                                <p:cTn id="40" presetID="22" presetClass="entr" presetSubtype="8" fill="hold" nodeType="afterEffect">
                                  <p:stCondLst>
                                    <p:cond delay="500"/>
                                  </p:stCondLst>
                                  <p:childTnLst>
                                    <p:set>
                                      <p:cBhvr>
                                        <p:cTn id="41" dur="1" fill="hold">
                                          <p:stCondLst>
                                            <p:cond delay="0"/>
                                          </p:stCondLst>
                                        </p:cTn>
                                        <p:tgtEl>
                                          <p:spTgt spid="296969"/>
                                        </p:tgtEl>
                                        <p:attrNameLst>
                                          <p:attrName>style.visibility</p:attrName>
                                        </p:attrNameLst>
                                      </p:cBhvr>
                                      <p:to>
                                        <p:strVal val="visible"/>
                                      </p:to>
                                    </p:set>
                                    <p:animEffect transition="in" filter="wipe(left)">
                                      <p:cBhvr>
                                        <p:cTn id="42" dur="500"/>
                                        <p:tgtEl>
                                          <p:spTgt spid="296969"/>
                                        </p:tgtEl>
                                      </p:cBhvr>
                                    </p:animEffect>
                                  </p:childTnLst>
                                </p:cTn>
                              </p:par>
                            </p:childTnLst>
                          </p:cTn>
                        </p:par>
                        <p:par>
                          <p:cTn id="43" fill="hold" nodeType="afterGroup">
                            <p:stCondLst>
                              <p:cond delay="9000"/>
                            </p:stCondLst>
                            <p:childTnLst>
                              <p:par>
                                <p:cTn id="44" presetID="22" presetClass="entr" presetSubtype="8" fill="hold" grpId="0" nodeType="afterEffect">
                                  <p:stCondLst>
                                    <p:cond delay="500"/>
                                  </p:stCondLst>
                                  <p:childTnLst>
                                    <p:set>
                                      <p:cBhvr>
                                        <p:cTn id="45" dur="1" fill="hold">
                                          <p:stCondLst>
                                            <p:cond delay="0"/>
                                          </p:stCondLst>
                                        </p:cTn>
                                        <p:tgtEl>
                                          <p:spTgt spid="296970">
                                            <p:txEl>
                                              <p:pRg st="0" end="0"/>
                                            </p:txEl>
                                          </p:spTgt>
                                        </p:tgtEl>
                                        <p:attrNameLst>
                                          <p:attrName>style.visibility</p:attrName>
                                        </p:attrNameLst>
                                      </p:cBhvr>
                                      <p:to>
                                        <p:strVal val="visible"/>
                                      </p:to>
                                    </p:set>
                                    <p:animEffect transition="in" filter="wipe(left)">
                                      <p:cBhvr>
                                        <p:cTn id="46" dur="500"/>
                                        <p:tgtEl>
                                          <p:spTgt spid="296970">
                                            <p:txEl>
                                              <p:pRg st="0" end="0"/>
                                            </p:txEl>
                                          </p:spTgt>
                                        </p:tgtEl>
                                      </p:cBhvr>
                                    </p:animEffect>
                                  </p:childTnLst>
                                </p:cTn>
                              </p:par>
                            </p:childTnLst>
                          </p:cTn>
                        </p:par>
                        <p:par>
                          <p:cTn id="47" fill="hold" nodeType="afterGroup">
                            <p:stCondLst>
                              <p:cond delay="10000"/>
                            </p:stCondLst>
                            <p:childTnLst>
                              <p:par>
                                <p:cTn id="48" presetID="22" presetClass="entr" presetSubtype="8" fill="hold" nodeType="afterEffect">
                                  <p:stCondLst>
                                    <p:cond delay="500"/>
                                  </p:stCondLst>
                                  <p:childTnLst>
                                    <p:set>
                                      <p:cBhvr>
                                        <p:cTn id="49" dur="1" fill="hold">
                                          <p:stCondLst>
                                            <p:cond delay="0"/>
                                          </p:stCondLst>
                                        </p:cTn>
                                        <p:tgtEl>
                                          <p:spTgt spid="296971"/>
                                        </p:tgtEl>
                                        <p:attrNameLst>
                                          <p:attrName>style.visibility</p:attrName>
                                        </p:attrNameLst>
                                      </p:cBhvr>
                                      <p:to>
                                        <p:strVal val="visible"/>
                                      </p:to>
                                    </p:set>
                                    <p:animEffect transition="in" filter="wipe(left)">
                                      <p:cBhvr>
                                        <p:cTn id="50" dur="500"/>
                                        <p:tgtEl>
                                          <p:spTgt spid="296971"/>
                                        </p:tgtEl>
                                      </p:cBhvr>
                                    </p:animEffect>
                                  </p:childTnLst>
                                </p:cTn>
                              </p:par>
                            </p:childTnLst>
                          </p:cTn>
                        </p:par>
                        <p:par>
                          <p:cTn id="51" fill="hold" nodeType="afterGroup">
                            <p:stCondLst>
                              <p:cond delay="11000"/>
                            </p:stCondLst>
                            <p:childTnLst>
                              <p:par>
                                <p:cTn id="52" presetID="22" presetClass="entr" presetSubtype="8" fill="hold" grpId="0" nodeType="afterEffect">
                                  <p:stCondLst>
                                    <p:cond delay="500"/>
                                  </p:stCondLst>
                                  <p:childTnLst>
                                    <p:set>
                                      <p:cBhvr>
                                        <p:cTn id="53" dur="1" fill="hold">
                                          <p:stCondLst>
                                            <p:cond delay="0"/>
                                          </p:stCondLst>
                                        </p:cTn>
                                        <p:tgtEl>
                                          <p:spTgt spid="296972">
                                            <p:txEl>
                                              <p:pRg st="0" end="0"/>
                                            </p:txEl>
                                          </p:spTgt>
                                        </p:tgtEl>
                                        <p:attrNameLst>
                                          <p:attrName>style.visibility</p:attrName>
                                        </p:attrNameLst>
                                      </p:cBhvr>
                                      <p:to>
                                        <p:strVal val="visible"/>
                                      </p:to>
                                    </p:set>
                                    <p:animEffect transition="in" filter="wipe(left)">
                                      <p:cBhvr>
                                        <p:cTn id="54" dur="500"/>
                                        <p:tgtEl>
                                          <p:spTgt spid="296972">
                                            <p:txEl>
                                              <p:pRg st="0" end="0"/>
                                            </p:txEl>
                                          </p:spTgt>
                                        </p:tgtEl>
                                      </p:cBhvr>
                                    </p:animEffect>
                                  </p:childTnLst>
                                </p:cTn>
                              </p:par>
                            </p:childTnLst>
                          </p:cTn>
                        </p:par>
                        <p:par>
                          <p:cTn id="55" fill="hold" nodeType="afterGroup">
                            <p:stCondLst>
                              <p:cond delay="12000"/>
                            </p:stCondLst>
                            <p:childTnLst>
                              <p:par>
                                <p:cTn id="56" presetID="9" presetClass="entr" presetSubtype="0" fill="hold" grpId="0" nodeType="afterEffect">
                                  <p:stCondLst>
                                    <p:cond delay="500"/>
                                  </p:stCondLst>
                                  <p:childTnLst>
                                    <p:set>
                                      <p:cBhvr>
                                        <p:cTn id="57" dur="1" fill="hold">
                                          <p:stCondLst>
                                            <p:cond delay="0"/>
                                          </p:stCondLst>
                                        </p:cTn>
                                        <p:tgtEl>
                                          <p:spTgt spid="296979">
                                            <p:txEl>
                                              <p:pRg st="0" end="0"/>
                                            </p:txEl>
                                          </p:spTgt>
                                        </p:tgtEl>
                                        <p:attrNameLst>
                                          <p:attrName>style.visibility</p:attrName>
                                        </p:attrNameLst>
                                      </p:cBhvr>
                                      <p:to>
                                        <p:strVal val="visible"/>
                                      </p:to>
                                    </p:set>
                                    <p:animEffect transition="in" filter="dissolve">
                                      <p:cBhvr>
                                        <p:cTn id="58" dur="500"/>
                                        <p:tgtEl>
                                          <p:spTgt spid="296979">
                                            <p:txEl>
                                              <p:pRg st="0" end="0"/>
                                            </p:txEl>
                                          </p:spTgt>
                                        </p:tgtEl>
                                      </p:cBhvr>
                                    </p:animEffect>
                                  </p:childTnLst>
                                </p:cTn>
                              </p:par>
                            </p:childTnLst>
                          </p:cTn>
                        </p:par>
                        <p:par>
                          <p:cTn id="59" fill="hold" nodeType="afterGroup">
                            <p:stCondLst>
                              <p:cond delay="13000"/>
                            </p:stCondLst>
                            <p:childTnLst>
                              <p:par>
                                <p:cTn id="60" presetID="22" presetClass="entr" presetSubtype="8" fill="hold" grpId="0" nodeType="afterEffect">
                                  <p:stCondLst>
                                    <p:cond delay="500"/>
                                  </p:stCondLst>
                                  <p:childTnLst>
                                    <p:set>
                                      <p:cBhvr>
                                        <p:cTn id="61" dur="1" fill="hold">
                                          <p:stCondLst>
                                            <p:cond delay="0"/>
                                          </p:stCondLst>
                                        </p:cTn>
                                        <p:tgtEl>
                                          <p:spTgt spid="296982">
                                            <p:txEl>
                                              <p:pRg st="0" end="0"/>
                                            </p:txEl>
                                          </p:spTgt>
                                        </p:tgtEl>
                                        <p:attrNameLst>
                                          <p:attrName>style.visibility</p:attrName>
                                        </p:attrNameLst>
                                      </p:cBhvr>
                                      <p:to>
                                        <p:strVal val="visible"/>
                                      </p:to>
                                    </p:set>
                                    <p:animEffect transition="in" filter="wipe(left)">
                                      <p:cBhvr>
                                        <p:cTn id="62" dur="500"/>
                                        <p:tgtEl>
                                          <p:spTgt spid="296982">
                                            <p:txEl>
                                              <p:pRg st="0" end="0"/>
                                            </p:txEl>
                                          </p:spTgt>
                                        </p:tgtEl>
                                      </p:cBhvr>
                                    </p:animEffect>
                                  </p:childTnLst>
                                </p:cTn>
                              </p:par>
                              <p:par>
                                <p:cTn id="63" presetID="22" presetClass="exit" presetSubtype="8" fill="hold" grpId="1" nodeType="withEffect">
                                  <p:stCondLst>
                                    <p:cond delay="500"/>
                                  </p:stCondLst>
                                  <p:childTnLst>
                                    <p:animEffect transition="out" filter="wipe(left)">
                                      <p:cBhvr>
                                        <p:cTn id="64" dur="500"/>
                                        <p:tgtEl>
                                          <p:spTgt spid="296972">
                                            <p:txEl>
                                              <p:pRg st="0" end="0"/>
                                            </p:txEl>
                                          </p:spTgt>
                                        </p:tgtEl>
                                      </p:cBhvr>
                                    </p:animEffect>
                                    <p:set>
                                      <p:cBhvr>
                                        <p:cTn id="65" dur="1" fill="hold">
                                          <p:stCondLst>
                                            <p:cond delay="499"/>
                                          </p:stCondLst>
                                        </p:cTn>
                                        <p:tgtEl>
                                          <p:spTgt spid="296972">
                                            <p:txEl>
                                              <p:pRg st="0" end="0"/>
                                            </p:txEl>
                                          </p:spTgt>
                                        </p:tgtEl>
                                        <p:attrNameLst>
                                          <p:attrName>style.visibility</p:attrName>
                                        </p:attrNameLst>
                                      </p:cBhvr>
                                      <p:to>
                                        <p:strVal val="hidden"/>
                                      </p:to>
                                    </p:set>
                                  </p:childTnLst>
                                </p:cTn>
                              </p:par>
                            </p:childTnLst>
                          </p:cTn>
                        </p:par>
                        <p:par>
                          <p:cTn id="66" fill="hold" nodeType="afterGroup">
                            <p:stCondLst>
                              <p:cond delay="14000"/>
                            </p:stCondLst>
                            <p:childTnLst>
                              <p:par>
                                <p:cTn id="67" presetID="22" presetClass="entr" presetSubtype="8" fill="hold" nodeType="afterEffect">
                                  <p:stCondLst>
                                    <p:cond delay="500"/>
                                  </p:stCondLst>
                                  <p:childTnLst>
                                    <p:set>
                                      <p:cBhvr>
                                        <p:cTn id="68" dur="1" fill="hold">
                                          <p:stCondLst>
                                            <p:cond delay="0"/>
                                          </p:stCondLst>
                                        </p:cTn>
                                        <p:tgtEl>
                                          <p:spTgt spid="296973"/>
                                        </p:tgtEl>
                                        <p:attrNameLst>
                                          <p:attrName>style.visibility</p:attrName>
                                        </p:attrNameLst>
                                      </p:cBhvr>
                                      <p:to>
                                        <p:strVal val="visible"/>
                                      </p:to>
                                    </p:set>
                                    <p:animEffect transition="in" filter="wipe(left)">
                                      <p:cBhvr>
                                        <p:cTn id="69" dur="500"/>
                                        <p:tgtEl>
                                          <p:spTgt spid="296973"/>
                                        </p:tgtEl>
                                      </p:cBhvr>
                                    </p:animEffect>
                                  </p:childTnLst>
                                </p:cTn>
                              </p:par>
                            </p:childTnLst>
                          </p:cTn>
                        </p:par>
                        <p:par>
                          <p:cTn id="70" fill="hold" nodeType="afterGroup">
                            <p:stCondLst>
                              <p:cond delay="15000"/>
                            </p:stCondLst>
                            <p:childTnLst>
                              <p:par>
                                <p:cTn id="71" presetID="22" presetClass="entr" presetSubtype="8" fill="hold" grpId="0" nodeType="afterEffect">
                                  <p:stCondLst>
                                    <p:cond delay="500"/>
                                  </p:stCondLst>
                                  <p:childTnLst>
                                    <p:set>
                                      <p:cBhvr>
                                        <p:cTn id="72" dur="1" fill="hold">
                                          <p:stCondLst>
                                            <p:cond delay="0"/>
                                          </p:stCondLst>
                                        </p:cTn>
                                        <p:tgtEl>
                                          <p:spTgt spid="296974">
                                            <p:txEl>
                                              <p:pRg st="0" end="0"/>
                                            </p:txEl>
                                          </p:spTgt>
                                        </p:tgtEl>
                                        <p:attrNameLst>
                                          <p:attrName>style.visibility</p:attrName>
                                        </p:attrNameLst>
                                      </p:cBhvr>
                                      <p:to>
                                        <p:strVal val="visible"/>
                                      </p:to>
                                    </p:set>
                                    <p:animEffect transition="in" filter="wipe(left)">
                                      <p:cBhvr>
                                        <p:cTn id="73" dur="500"/>
                                        <p:tgtEl>
                                          <p:spTgt spid="296974">
                                            <p:txEl>
                                              <p:pRg st="0" end="0"/>
                                            </p:txEl>
                                          </p:spTgt>
                                        </p:tgtEl>
                                      </p:cBhvr>
                                    </p:animEffect>
                                  </p:childTnLst>
                                </p:cTn>
                              </p:par>
                            </p:childTnLst>
                          </p:cTn>
                        </p:par>
                        <p:par>
                          <p:cTn id="74" fill="hold" nodeType="afterGroup">
                            <p:stCondLst>
                              <p:cond delay="16000"/>
                            </p:stCondLst>
                            <p:childTnLst>
                              <p:par>
                                <p:cTn id="75" presetID="22" presetClass="entr" presetSubtype="8" fill="hold" nodeType="afterEffect">
                                  <p:stCondLst>
                                    <p:cond delay="500"/>
                                  </p:stCondLst>
                                  <p:childTnLst>
                                    <p:set>
                                      <p:cBhvr>
                                        <p:cTn id="76" dur="1" fill="hold">
                                          <p:stCondLst>
                                            <p:cond delay="0"/>
                                          </p:stCondLst>
                                        </p:cTn>
                                        <p:tgtEl>
                                          <p:spTgt spid="296975"/>
                                        </p:tgtEl>
                                        <p:attrNameLst>
                                          <p:attrName>style.visibility</p:attrName>
                                        </p:attrNameLst>
                                      </p:cBhvr>
                                      <p:to>
                                        <p:strVal val="visible"/>
                                      </p:to>
                                    </p:set>
                                    <p:animEffect transition="in" filter="wipe(left)">
                                      <p:cBhvr>
                                        <p:cTn id="77" dur="500"/>
                                        <p:tgtEl>
                                          <p:spTgt spid="296975"/>
                                        </p:tgtEl>
                                      </p:cBhvr>
                                    </p:animEffect>
                                  </p:childTnLst>
                                </p:cTn>
                              </p:par>
                            </p:childTnLst>
                          </p:cTn>
                        </p:par>
                        <p:par>
                          <p:cTn id="78" fill="hold" nodeType="afterGroup">
                            <p:stCondLst>
                              <p:cond delay="17000"/>
                            </p:stCondLst>
                            <p:childTnLst>
                              <p:par>
                                <p:cTn id="79" presetID="22" presetClass="entr" presetSubtype="8" fill="hold" grpId="0" nodeType="afterEffect">
                                  <p:stCondLst>
                                    <p:cond delay="500"/>
                                  </p:stCondLst>
                                  <p:childTnLst>
                                    <p:set>
                                      <p:cBhvr>
                                        <p:cTn id="80" dur="1" fill="hold">
                                          <p:stCondLst>
                                            <p:cond delay="0"/>
                                          </p:stCondLst>
                                        </p:cTn>
                                        <p:tgtEl>
                                          <p:spTgt spid="296976">
                                            <p:txEl>
                                              <p:pRg st="0" end="0"/>
                                            </p:txEl>
                                          </p:spTgt>
                                        </p:tgtEl>
                                        <p:attrNameLst>
                                          <p:attrName>style.visibility</p:attrName>
                                        </p:attrNameLst>
                                      </p:cBhvr>
                                      <p:to>
                                        <p:strVal val="visible"/>
                                      </p:to>
                                    </p:set>
                                    <p:animEffect transition="in" filter="wipe(left)">
                                      <p:cBhvr>
                                        <p:cTn id="81" dur="500"/>
                                        <p:tgtEl>
                                          <p:spTgt spid="296976">
                                            <p:txEl>
                                              <p:pRg st="0" end="0"/>
                                            </p:txEl>
                                          </p:spTgt>
                                        </p:tgtEl>
                                      </p:cBhvr>
                                    </p:animEffect>
                                  </p:childTnLst>
                                </p:cTn>
                              </p:par>
                            </p:childTnLst>
                          </p:cTn>
                        </p:par>
                        <p:par>
                          <p:cTn id="82" fill="hold" nodeType="afterGroup">
                            <p:stCondLst>
                              <p:cond delay="18000"/>
                            </p:stCondLst>
                            <p:childTnLst>
                              <p:par>
                                <p:cTn id="83" presetID="9" presetClass="entr" presetSubtype="0" fill="hold" grpId="0" nodeType="afterEffect">
                                  <p:stCondLst>
                                    <p:cond delay="500"/>
                                  </p:stCondLst>
                                  <p:childTnLst>
                                    <p:set>
                                      <p:cBhvr>
                                        <p:cTn id="84" dur="1" fill="hold">
                                          <p:stCondLst>
                                            <p:cond delay="0"/>
                                          </p:stCondLst>
                                        </p:cTn>
                                        <p:tgtEl>
                                          <p:spTgt spid="296980">
                                            <p:txEl>
                                              <p:pRg st="0" end="0"/>
                                            </p:txEl>
                                          </p:spTgt>
                                        </p:tgtEl>
                                        <p:attrNameLst>
                                          <p:attrName>style.visibility</p:attrName>
                                        </p:attrNameLst>
                                      </p:cBhvr>
                                      <p:to>
                                        <p:strVal val="visible"/>
                                      </p:to>
                                    </p:set>
                                    <p:animEffect transition="in" filter="dissolve">
                                      <p:cBhvr>
                                        <p:cTn id="85" dur="500"/>
                                        <p:tgtEl>
                                          <p:spTgt spid="296980">
                                            <p:txEl>
                                              <p:pRg st="0" end="0"/>
                                            </p:txEl>
                                          </p:spTgt>
                                        </p:tgtEl>
                                      </p:cBhvr>
                                    </p:animEffect>
                                  </p:childTnLst>
                                </p:cTn>
                              </p:par>
                            </p:childTnLst>
                          </p:cTn>
                        </p:par>
                        <p:par>
                          <p:cTn id="86" fill="hold" nodeType="afterGroup">
                            <p:stCondLst>
                              <p:cond delay="19000"/>
                            </p:stCondLst>
                            <p:childTnLst>
                              <p:par>
                                <p:cTn id="87" presetID="22" presetClass="entr" presetSubtype="8" fill="hold" grpId="0" nodeType="afterEffect">
                                  <p:stCondLst>
                                    <p:cond delay="500"/>
                                  </p:stCondLst>
                                  <p:childTnLst>
                                    <p:set>
                                      <p:cBhvr>
                                        <p:cTn id="88" dur="1" fill="hold">
                                          <p:stCondLst>
                                            <p:cond delay="0"/>
                                          </p:stCondLst>
                                        </p:cTn>
                                        <p:tgtEl>
                                          <p:spTgt spid="296989">
                                            <p:txEl>
                                              <p:pRg st="0" end="0"/>
                                            </p:txEl>
                                          </p:spTgt>
                                        </p:tgtEl>
                                        <p:attrNameLst>
                                          <p:attrName>style.visibility</p:attrName>
                                        </p:attrNameLst>
                                      </p:cBhvr>
                                      <p:to>
                                        <p:strVal val="visible"/>
                                      </p:to>
                                    </p:set>
                                    <p:animEffect transition="in" filter="wipe(left)">
                                      <p:cBhvr>
                                        <p:cTn id="89" dur="500"/>
                                        <p:tgtEl>
                                          <p:spTgt spid="296989">
                                            <p:txEl>
                                              <p:pRg st="0" end="0"/>
                                            </p:txEl>
                                          </p:spTgt>
                                        </p:tgtEl>
                                      </p:cBhvr>
                                    </p:animEffect>
                                  </p:childTnLst>
                                </p:cTn>
                              </p:par>
                              <p:par>
                                <p:cTn id="90" presetID="22" presetClass="exit" presetSubtype="8" fill="hold" grpId="1" nodeType="withEffect">
                                  <p:stCondLst>
                                    <p:cond delay="500"/>
                                  </p:stCondLst>
                                  <p:childTnLst>
                                    <p:animEffect transition="out" filter="wipe(left)">
                                      <p:cBhvr>
                                        <p:cTn id="91" dur="500"/>
                                        <p:tgtEl>
                                          <p:spTgt spid="296976">
                                            <p:txEl>
                                              <p:pRg st="0" end="0"/>
                                            </p:txEl>
                                          </p:spTgt>
                                        </p:tgtEl>
                                      </p:cBhvr>
                                    </p:animEffect>
                                    <p:set>
                                      <p:cBhvr>
                                        <p:cTn id="92" dur="1" fill="hold">
                                          <p:stCondLst>
                                            <p:cond delay="499"/>
                                          </p:stCondLst>
                                        </p:cTn>
                                        <p:tgtEl>
                                          <p:spTgt spid="296976">
                                            <p:txEl>
                                              <p:pRg st="0" end="0"/>
                                            </p:txEl>
                                          </p:spTgt>
                                        </p:tgtEl>
                                        <p:attrNameLst>
                                          <p:attrName>style.visibility</p:attrName>
                                        </p:attrNameLst>
                                      </p:cBhvr>
                                      <p:to>
                                        <p:strVal val="hidden"/>
                                      </p:to>
                                    </p:set>
                                  </p:childTnLst>
                                </p:cTn>
                              </p:par>
                            </p:childTnLst>
                          </p:cTn>
                        </p:par>
                        <p:par>
                          <p:cTn id="93" fill="hold" nodeType="afterGroup">
                            <p:stCondLst>
                              <p:cond delay="20000"/>
                            </p:stCondLst>
                            <p:childTnLst>
                              <p:par>
                                <p:cTn id="94" presetID="22" presetClass="entr" presetSubtype="8" fill="hold" nodeType="afterEffect">
                                  <p:stCondLst>
                                    <p:cond delay="500"/>
                                  </p:stCondLst>
                                  <p:childTnLst>
                                    <p:set>
                                      <p:cBhvr>
                                        <p:cTn id="95" dur="1" fill="hold">
                                          <p:stCondLst>
                                            <p:cond delay="0"/>
                                          </p:stCondLst>
                                        </p:cTn>
                                        <p:tgtEl>
                                          <p:spTgt spid="296984"/>
                                        </p:tgtEl>
                                        <p:attrNameLst>
                                          <p:attrName>style.visibility</p:attrName>
                                        </p:attrNameLst>
                                      </p:cBhvr>
                                      <p:to>
                                        <p:strVal val="visible"/>
                                      </p:to>
                                    </p:set>
                                    <p:animEffect transition="in" filter="wipe(left)">
                                      <p:cBhvr>
                                        <p:cTn id="96" dur="500"/>
                                        <p:tgtEl>
                                          <p:spTgt spid="296984"/>
                                        </p:tgtEl>
                                      </p:cBhvr>
                                    </p:animEffect>
                                  </p:childTnLst>
                                </p:cTn>
                              </p:par>
                            </p:childTnLst>
                          </p:cTn>
                        </p:par>
                        <p:par>
                          <p:cTn id="97" fill="hold" nodeType="afterGroup">
                            <p:stCondLst>
                              <p:cond delay="21000"/>
                            </p:stCondLst>
                            <p:childTnLst>
                              <p:par>
                                <p:cTn id="98" presetID="22" presetClass="entr" presetSubtype="8" fill="hold" grpId="0" nodeType="afterEffect">
                                  <p:stCondLst>
                                    <p:cond delay="500"/>
                                  </p:stCondLst>
                                  <p:childTnLst>
                                    <p:set>
                                      <p:cBhvr>
                                        <p:cTn id="99" dur="1" fill="hold">
                                          <p:stCondLst>
                                            <p:cond delay="0"/>
                                          </p:stCondLst>
                                        </p:cTn>
                                        <p:tgtEl>
                                          <p:spTgt spid="296985">
                                            <p:txEl>
                                              <p:pRg st="0" end="0"/>
                                            </p:txEl>
                                          </p:spTgt>
                                        </p:tgtEl>
                                        <p:attrNameLst>
                                          <p:attrName>style.visibility</p:attrName>
                                        </p:attrNameLst>
                                      </p:cBhvr>
                                      <p:to>
                                        <p:strVal val="visible"/>
                                      </p:to>
                                    </p:set>
                                    <p:animEffect transition="in" filter="wipe(left)">
                                      <p:cBhvr>
                                        <p:cTn id="100" dur="500"/>
                                        <p:tgtEl>
                                          <p:spTgt spid="296985">
                                            <p:txEl>
                                              <p:pRg st="0" end="0"/>
                                            </p:txEl>
                                          </p:spTgt>
                                        </p:tgtEl>
                                      </p:cBhvr>
                                    </p:animEffect>
                                  </p:childTnLst>
                                </p:cTn>
                              </p:par>
                            </p:childTnLst>
                          </p:cTn>
                        </p:par>
                        <p:par>
                          <p:cTn id="101" fill="hold" nodeType="afterGroup">
                            <p:stCondLst>
                              <p:cond delay="22000"/>
                            </p:stCondLst>
                            <p:childTnLst>
                              <p:par>
                                <p:cTn id="102" presetID="22" presetClass="entr" presetSubtype="8" fill="hold" nodeType="afterEffect">
                                  <p:stCondLst>
                                    <p:cond delay="500"/>
                                  </p:stCondLst>
                                  <p:childTnLst>
                                    <p:set>
                                      <p:cBhvr>
                                        <p:cTn id="103" dur="1" fill="hold">
                                          <p:stCondLst>
                                            <p:cond delay="0"/>
                                          </p:stCondLst>
                                        </p:cTn>
                                        <p:tgtEl>
                                          <p:spTgt spid="296986"/>
                                        </p:tgtEl>
                                        <p:attrNameLst>
                                          <p:attrName>style.visibility</p:attrName>
                                        </p:attrNameLst>
                                      </p:cBhvr>
                                      <p:to>
                                        <p:strVal val="visible"/>
                                      </p:to>
                                    </p:set>
                                    <p:animEffect transition="in" filter="wipe(left)">
                                      <p:cBhvr>
                                        <p:cTn id="104" dur="500"/>
                                        <p:tgtEl>
                                          <p:spTgt spid="296986"/>
                                        </p:tgtEl>
                                      </p:cBhvr>
                                    </p:animEffect>
                                  </p:childTnLst>
                                </p:cTn>
                              </p:par>
                            </p:childTnLst>
                          </p:cTn>
                        </p:par>
                        <p:par>
                          <p:cTn id="105" fill="hold" nodeType="afterGroup">
                            <p:stCondLst>
                              <p:cond delay="23000"/>
                            </p:stCondLst>
                            <p:childTnLst>
                              <p:par>
                                <p:cTn id="106" presetID="22" presetClass="entr" presetSubtype="8" fill="hold" grpId="0" nodeType="afterEffect">
                                  <p:stCondLst>
                                    <p:cond delay="500"/>
                                  </p:stCondLst>
                                  <p:childTnLst>
                                    <p:set>
                                      <p:cBhvr>
                                        <p:cTn id="107" dur="1" fill="hold">
                                          <p:stCondLst>
                                            <p:cond delay="0"/>
                                          </p:stCondLst>
                                        </p:cTn>
                                        <p:tgtEl>
                                          <p:spTgt spid="296987">
                                            <p:txEl>
                                              <p:pRg st="0" end="0"/>
                                            </p:txEl>
                                          </p:spTgt>
                                        </p:tgtEl>
                                        <p:attrNameLst>
                                          <p:attrName>style.visibility</p:attrName>
                                        </p:attrNameLst>
                                      </p:cBhvr>
                                      <p:to>
                                        <p:strVal val="visible"/>
                                      </p:to>
                                    </p:set>
                                    <p:animEffect transition="in" filter="wipe(left)">
                                      <p:cBhvr>
                                        <p:cTn id="108" dur="500"/>
                                        <p:tgtEl>
                                          <p:spTgt spid="296987">
                                            <p:txEl>
                                              <p:pRg st="0" end="0"/>
                                            </p:txEl>
                                          </p:spTgt>
                                        </p:tgtEl>
                                      </p:cBhvr>
                                    </p:animEffect>
                                  </p:childTnLst>
                                </p:cTn>
                              </p:par>
                            </p:childTnLst>
                          </p:cTn>
                        </p:par>
                        <p:par>
                          <p:cTn id="109" fill="hold" nodeType="afterGroup">
                            <p:stCondLst>
                              <p:cond delay="24000"/>
                            </p:stCondLst>
                            <p:childTnLst>
                              <p:par>
                                <p:cTn id="110" presetID="9" presetClass="entr" presetSubtype="0" fill="hold" grpId="0" nodeType="afterEffect">
                                  <p:stCondLst>
                                    <p:cond delay="500"/>
                                  </p:stCondLst>
                                  <p:childTnLst>
                                    <p:set>
                                      <p:cBhvr>
                                        <p:cTn id="111" dur="1" fill="hold">
                                          <p:stCondLst>
                                            <p:cond delay="0"/>
                                          </p:stCondLst>
                                        </p:cTn>
                                        <p:tgtEl>
                                          <p:spTgt spid="296988">
                                            <p:txEl>
                                              <p:pRg st="0" end="0"/>
                                            </p:txEl>
                                          </p:spTgt>
                                        </p:tgtEl>
                                        <p:attrNameLst>
                                          <p:attrName>style.visibility</p:attrName>
                                        </p:attrNameLst>
                                      </p:cBhvr>
                                      <p:to>
                                        <p:strVal val="visible"/>
                                      </p:to>
                                    </p:set>
                                    <p:animEffect transition="in" filter="dissolve">
                                      <p:cBhvr>
                                        <p:cTn id="112" dur="500"/>
                                        <p:tgtEl>
                                          <p:spTgt spid="296988">
                                            <p:txEl>
                                              <p:pRg st="0" end="0"/>
                                            </p:txEl>
                                          </p:spTgt>
                                        </p:tgtEl>
                                      </p:cBhvr>
                                    </p:animEffect>
                                  </p:childTnLst>
                                </p:cTn>
                              </p:par>
                            </p:childTnLst>
                          </p:cTn>
                        </p:par>
                        <p:par>
                          <p:cTn id="113" fill="hold" nodeType="afterGroup">
                            <p:stCondLst>
                              <p:cond delay="25000"/>
                            </p:stCondLst>
                            <p:childTnLst>
                              <p:par>
                                <p:cTn id="114" presetID="17" presetClass="entr" presetSubtype="1" fill="hold" nodeType="afterEffect">
                                  <p:stCondLst>
                                    <p:cond delay="500"/>
                                  </p:stCondLst>
                                  <p:childTnLst>
                                    <p:set>
                                      <p:cBhvr>
                                        <p:cTn id="115" dur="1" fill="hold">
                                          <p:stCondLst>
                                            <p:cond delay="0"/>
                                          </p:stCondLst>
                                        </p:cTn>
                                        <p:tgtEl>
                                          <p:spTgt spid="296983"/>
                                        </p:tgtEl>
                                        <p:attrNameLst>
                                          <p:attrName>style.visibility</p:attrName>
                                        </p:attrNameLst>
                                      </p:cBhvr>
                                      <p:to>
                                        <p:strVal val="visible"/>
                                      </p:to>
                                    </p:set>
                                    <p:anim calcmode="lin" valueType="num">
                                      <p:cBhvr>
                                        <p:cTn id="116" dur="500" fill="hold"/>
                                        <p:tgtEl>
                                          <p:spTgt spid="296983"/>
                                        </p:tgtEl>
                                        <p:attrNameLst>
                                          <p:attrName>ppt_x</p:attrName>
                                        </p:attrNameLst>
                                      </p:cBhvr>
                                      <p:tavLst>
                                        <p:tav tm="0">
                                          <p:val>
                                            <p:strVal val="#ppt_x"/>
                                          </p:val>
                                        </p:tav>
                                        <p:tav tm="100000">
                                          <p:val>
                                            <p:strVal val="#ppt_x"/>
                                          </p:val>
                                        </p:tav>
                                      </p:tavLst>
                                    </p:anim>
                                    <p:anim calcmode="lin" valueType="num">
                                      <p:cBhvr>
                                        <p:cTn id="117" dur="500" fill="hold"/>
                                        <p:tgtEl>
                                          <p:spTgt spid="296983"/>
                                        </p:tgtEl>
                                        <p:attrNameLst>
                                          <p:attrName>ppt_y</p:attrName>
                                        </p:attrNameLst>
                                      </p:cBhvr>
                                      <p:tavLst>
                                        <p:tav tm="0">
                                          <p:val>
                                            <p:strVal val="#ppt_y-#ppt_h/2"/>
                                          </p:val>
                                        </p:tav>
                                        <p:tav tm="100000">
                                          <p:val>
                                            <p:strVal val="#ppt_y"/>
                                          </p:val>
                                        </p:tav>
                                      </p:tavLst>
                                    </p:anim>
                                    <p:anim calcmode="lin" valueType="num">
                                      <p:cBhvr>
                                        <p:cTn id="118" dur="500" fill="hold"/>
                                        <p:tgtEl>
                                          <p:spTgt spid="296983"/>
                                        </p:tgtEl>
                                        <p:attrNameLst>
                                          <p:attrName>ppt_w</p:attrName>
                                        </p:attrNameLst>
                                      </p:cBhvr>
                                      <p:tavLst>
                                        <p:tav tm="0">
                                          <p:val>
                                            <p:strVal val="#ppt_w"/>
                                          </p:val>
                                        </p:tav>
                                        <p:tav tm="100000">
                                          <p:val>
                                            <p:strVal val="#ppt_w"/>
                                          </p:val>
                                        </p:tav>
                                      </p:tavLst>
                                    </p:anim>
                                    <p:anim calcmode="lin" valueType="num">
                                      <p:cBhvr>
                                        <p:cTn id="119" dur="500" fill="hold"/>
                                        <p:tgtEl>
                                          <p:spTgt spid="296983"/>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500"/>
                                  </p:stCondLst>
                                  <p:childTnLst>
                                    <p:set>
                                      <p:cBhvr>
                                        <p:cTn id="123" dur="1" fill="hold">
                                          <p:stCondLst>
                                            <p:cond delay="0"/>
                                          </p:stCondLst>
                                        </p:cTn>
                                        <p:tgtEl>
                                          <p:spTgt spid="296990">
                                            <p:txEl>
                                              <p:pRg st="0" end="0"/>
                                            </p:txEl>
                                          </p:spTgt>
                                        </p:tgtEl>
                                        <p:attrNameLst>
                                          <p:attrName>style.visibility</p:attrName>
                                        </p:attrNameLst>
                                      </p:cBhvr>
                                      <p:to>
                                        <p:strVal val="visible"/>
                                      </p:to>
                                    </p:set>
                                    <p:animEffect transition="in" filter="wipe(left)">
                                      <p:cBhvr>
                                        <p:cTn id="124" dur="500"/>
                                        <p:tgtEl>
                                          <p:spTgt spid="296990">
                                            <p:txEl>
                                              <p:pRg st="0" end="0"/>
                                            </p:txEl>
                                          </p:spTgt>
                                        </p:tgtEl>
                                      </p:cBhvr>
                                    </p:animEffect>
                                  </p:childTnLst>
                                </p:cTn>
                              </p:par>
                            </p:childTnLst>
                          </p:cTn>
                        </p:par>
                        <p:par>
                          <p:cTn id="125" fill="hold" nodeType="afterGroup">
                            <p:stCondLst>
                              <p:cond delay="1000"/>
                            </p:stCondLst>
                            <p:childTnLst>
                              <p:par>
                                <p:cTn id="126" presetID="22" presetClass="entr" presetSubtype="8" fill="hold" nodeType="afterEffect">
                                  <p:stCondLst>
                                    <p:cond delay="500"/>
                                  </p:stCondLst>
                                  <p:childTnLst>
                                    <p:set>
                                      <p:cBhvr>
                                        <p:cTn id="127" dur="1" fill="hold">
                                          <p:stCondLst>
                                            <p:cond delay="0"/>
                                          </p:stCondLst>
                                        </p:cTn>
                                        <p:tgtEl>
                                          <p:spTgt spid="296991"/>
                                        </p:tgtEl>
                                        <p:attrNameLst>
                                          <p:attrName>style.visibility</p:attrName>
                                        </p:attrNameLst>
                                      </p:cBhvr>
                                      <p:to>
                                        <p:strVal val="visible"/>
                                      </p:to>
                                    </p:set>
                                    <p:animEffect transition="in" filter="wipe(left)">
                                      <p:cBhvr>
                                        <p:cTn id="128" dur="500"/>
                                        <p:tgtEl>
                                          <p:spTgt spid="296991"/>
                                        </p:tgtEl>
                                      </p:cBhvr>
                                    </p:animEffect>
                                  </p:childTnLst>
                                </p:cTn>
                              </p:par>
                            </p:childTnLst>
                          </p:cTn>
                        </p:par>
                        <p:par>
                          <p:cTn id="129" fill="hold" nodeType="afterGroup">
                            <p:stCondLst>
                              <p:cond delay="2000"/>
                            </p:stCondLst>
                            <p:childTnLst>
                              <p:par>
                                <p:cTn id="130" presetID="22" presetClass="entr" presetSubtype="8" fill="hold" grpId="0" nodeType="afterEffect">
                                  <p:stCondLst>
                                    <p:cond delay="500"/>
                                  </p:stCondLst>
                                  <p:childTnLst>
                                    <p:set>
                                      <p:cBhvr>
                                        <p:cTn id="131" dur="1" fill="hold">
                                          <p:stCondLst>
                                            <p:cond delay="0"/>
                                          </p:stCondLst>
                                        </p:cTn>
                                        <p:tgtEl>
                                          <p:spTgt spid="296992">
                                            <p:txEl>
                                              <p:pRg st="0" end="0"/>
                                            </p:txEl>
                                          </p:spTgt>
                                        </p:tgtEl>
                                        <p:attrNameLst>
                                          <p:attrName>style.visibility</p:attrName>
                                        </p:attrNameLst>
                                      </p:cBhvr>
                                      <p:to>
                                        <p:strVal val="visible"/>
                                      </p:to>
                                    </p:set>
                                    <p:animEffect transition="in" filter="wipe(left)">
                                      <p:cBhvr>
                                        <p:cTn id="132" dur="500"/>
                                        <p:tgtEl>
                                          <p:spTgt spid="296992">
                                            <p:txEl>
                                              <p:pRg st="0" end="0"/>
                                            </p:txEl>
                                          </p:spTgt>
                                        </p:tgtEl>
                                      </p:cBhvr>
                                    </p:animEffect>
                                  </p:childTnLst>
                                </p:cTn>
                              </p:par>
                            </p:childTnLst>
                          </p:cTn>
                        </p:par>
                        <p:par>
                          <p:cTn id="133" fill="hold" nodeType="afterGroup">
                            <p:stCondLst>
                              <p:cond delay="3000"/>
                            </p:stCondLst>
                            <p:childTnLst>
                              <p:par>
                                <p:cTn id="134" presetID="22" presetClass="entr" presetSubtype="8" fill="hold" nodeType="afterEffect">
                                  <p:stCondLst>
                                    <p:cond delay="500"/>
                                  </p:stCondLst>
                                  <p:childTnLst>
                                    <p:set>
                                      <p:cBhvr>
                                        <p:cTn id="135" dur="1" fill="hold">
                                          <p:stCondLst>
                                            <p:cond delay="0"/>
                                          </p:stCondLst>
                                        </p:cTn>
                                        <p:tgtEl>
                                          <p:spTgt spid="296993"/>
                                        </p:tgtEl>
                                        <p:attrNameLst>
                                          <p:attrName>style.visibility</p:attrName>
                                        </p:attrNameLst>
                                      </p:cBhvr>
                                      <p:to>
                                        <p:strVal val="visible"/>
                                      </p:to>
                                    </p:set>
                                    <p:animEffect transition="in" filter="wipe(left)">
                                      <p:cBhvr>
                                        <p:cTn id="136" dur="500"/>
                                        <p:tgtEl>
                                          <p:spTgt spid="296993"/>
                                        </p:tgtEl>
                                      </p:cBhvr>
                                    </p:animEffect>
                                  </p:childTnLst>
                                </p:cTn>
                              </p:par>
                            </p:childTnLst>
                          </p:cTn>
                        </p:par>
                        <p:par>
                          <p:cTn id="137" fill="hold" nodeType="afterGroup">
                            <p:stCondLst>
                              <p:cond delay="4000"/>
                            </p:stCondLst>
                            <p:childTnLst>
                              <p:par>
                                <p:cTn id="138" presetID="22" presetClass="entr" presetSubtype="8" fill="hold" grpId="0" nodeType="afterEffect">
                                  <p:stCondLst>
                                    <p:cond delay="500"/>
                                  </p:stCondLst>
                                  <p:childTnLst>
                                    <p:set>
                                      <p:cBhvr>
                                        <p:cTn id="139" dur="1" fill="hold">
                                          <p:stCondLst>
                                            <p:cond delay="0"/>
                                          </p:stCondLst>
                                        </p:cTn>
                                        <p:tgtEl>
                                          <p:spTgt spid="296994">
                                            <p:txEl>
                                              <p:pRg st="0" end="0"/>
                                            </p:txEl>
                                          </p:spTgt>
                                        </p:tgtEl>
                                        <p:attrNameLst>
                                          <p:attrName>style.visibility</p:attrName>
                                        </p:attrNameLst>
                                      </p:cBhvr>
                                      <p:to>
                                        <p:strVal val="visible"/>
                                      </p:to>
                                    </p:set>
                                    <p:animEffect transition="in" filter="wipe(left)">
                                      <p:cBhvr>
                                        <p:cTn id="140" dur="500"/>
                                        <p:tgtEl>
                                          <p:spTgt spid="296994">
                                            <p:txEl>
                                              <p:pRg st="0" end="0"/>
                                            </p:txEl>
                                          </p:spTgt>
                                        </p:tgtEl>
                                      </p:cBhvr>
                                    </p:animEffect>
                                  </p:childTnLst>
                                </p:cTn>
                              </p:par>
                            </p:childTnLst>
                          </p:cTn>
                        </p:par>
                        <p:par>
                          <p:cTn id="141" fill="hold" nodeType="afterGroup">
                            <p:stCondLst>
                              <p:cond delay="5000"/>
                            </p:stCondLst>
                            <p:childTnLst>
                              <p:par>
                                <p:cTn id="142" presetID="9" presetClass="entr" presetSubtype="0" fill="hold" grpId="0" nodeType="afterEffect">
                                  <p:stCondLst>
                                    <p:cond delay="500"/>
                                  </p:stCondLst>
                                  <p:childTnLst>
                                    <p:set>
                                      <p:cBhvr>
                                        <p:cTn id="143" dur="1" fill="hold">
                                          <p:stCondLst>
                                            <p:cond delay="0"/>
                                          </p:stCondLst>
                                        </p:cTn>
                                        <p:tgtEl>
                                          <p:spTgt spid="296999">
                                            <p:txEl>
                                              <p:pRg st="0" end="0"/>
                                            </p:txEl>
                                          </p:spTgt>
                                        </p:tgtEl>
                                        <p:attrNameLst>
                                          <p:attrName>style.visibility</p:attrName>
                                        </p:attrNameLst>
                                      </p:cBhvr>
                                      <p:to>
                                        <p:strVal val="visible"/>
                                      </p:to>
                                    </p:set>
                                    <p:animEffect transition="in" filter="dissolve">
                                      <p:cBhvr>
                                        <p:cTn id="144" dur="500"/>
                                        <p:tgtEl>
                                          <p:spTgt spid="296999">
                                            <p:txEl>
                                              <p:pRg st="0" end="0"/>
                                            </p:txEl>
                                          </p:spTgt>
                                        </p:tgtEl>
                                      </p:cBhvr>
                                    </p:animEffect>
                                  </p:childTnLst>
                                </p:cTn>
                              </p:par>
                            </p:childTnLst>
                          </p:cTn>
                        </p:par>
                        <p:par>
                          <p:cTn id="145" fill="hold" nodeType="afterGroup">
                            <p:stCondLst>
                              <p:cond delay="6000"/>
                            </p:stCondLst>
                            <p:childTnLst>
                              <p:par>
                                <p:cTn id="146" presetID="9" presetClass="entr" presetSubtype="0" fill="hold" grpId="0" nodeType="afterEffect">
                                  <p:stCondLst>
                                    <p:cond delay="500"/>
                                  </p:stCondLst>
                                  <p:childTnLst>
                                    <p:set>
                                      <p:cBhvr>
                                        <p:cTn id="147" dur="1" fill="hold">
                                          <p:stCondLst>
                                            <p:cond delay="0"/>
                                          </p:stCondLst>
                                        </p:cTn>
                                        <p:tgtEl>
                                          <p:spTgt spid="297000">
                                            <p:txEl>
                                              <p:pRg st="0" end="0"/>
                                            </p:txEl>
                                          </p:spTgt>
                                        </p:tgtEl>
                                        <p:attrNameLst>
                                          <p:attrName>style.visibility</p:attrName>
                                        </p:attrNameLst>
                                      </p:cBhvr>
                                      <p:to>
                                        <p:strVal val="visible"/>
                                      </p:to>
                                    </p:set>
                                    <p:animEffect transition="in" filter="dissolve">
                                      <p:cBhvr>
                                        <p:cTn id="148" dur="500"/>
                                        <p:tgtEl>
                                          <p:spTgt spid="297000">
                                            <p:txEl>
                                              <p:pRg st="0" end="0"/>
                                            </p:txEl>
                                          </p:spTgt>
                                        </p:tgtEl>
                                      </p:cBhvr>
                                    </p:animEffect>
                                  </p:childTnLst>
                                </p:cTn>
                              </p:par>
                            </p:childTnLst>
                          </p:cTn>
                        </p:par>
                        <p:par>
                          <p:cTn id="149" fill="hold" nodeType="afterGroup">
                            <p:stCondLst>
                              <p:cond delay="7000"/>
                            </p:stCondLst>
                            <p:childTnLst>
                              <p:par>
                                <p:cTn id="150" presetID="22" presetClass="entr" presetSubtype="8" fill="hold" grpId="0" nodeType="afterEffect">
                                  <p:stCondLst>
                                    <p:cond delay="500"/>
                                  </p:stCondLst>
                                  <p:childTnLst>
                                    <p:set>
                                      <p:cBhvr>
                                        <p:cTn id="151" dur="1" fill="hold">
                                          <p:stCondLst>
                                            <p:cond delay="0"/>
                                          </p:stCondLst>
                                        </p:cTn>
                                        <p:tgtEl>
                                          <p:spTgt spid="297002">
                                            <p:txEl>
                                              <p:pRg st="0" end="0"/>
                                            </p:txEl>
                                          </p:spTgt>
                                        </p:tgtEl>
                                        <p:attrNameLst>
                                          <p:attrName>style.visibility</p:attrName>
                                        </p:attrNameLst>
                                      </p:cBhvr>
                                      <p:to>
                                        <p:strVal val="visible"/>
                                      </p:to>
                                    </p:set>
                                    <p:animEffect transition="in" filter="wipe(left)">
                                      <p:cBhvr>
                                        <p:cTn id="152" dur="500"/>
                                        <p:tgtEl>
                                          <p:spTgt spid="297002">
                                            <p:txEl>
                                              <p:pRg st="0" end="0"/>
                                            </p:txEl>
                                          </p:spTgt>
                                        </p:tgtEl>
                                      </p:cBhvr>
                                    </p:animEffect>
                                  </p:childTnLst>
                                </p:cTn>
                              </p:par>
                              <p:par>
                                <p:cTn id="153" presetID="22" presetClass="exit" presetSubtype="8" fill="hold" grpId="1" nodeType="withEffect">
                                  <p:stCondLst>
                                    <p:cond delay="500"/>
                                  </p:stCondLst>
                                  <p:childTnLst>
                                    <p:animEffect transition="out" filter="wipe(left)">
                                      <p:cBhvr>
                                        <p:cTn id="154" dur="500"/>
                                        <p:tgtEl>
                                          <p:spTgt spid="296994">
                                            <p:txEl>
                                              <p:pRg st="0" end="0"/>
                                            </p:txEl>
                                          </p:spTgt>
                                        </p:tgtEl>
                                      </p:cBhvr>
                                    </p:animEffect>
                                    <p:set>
                                      <p:cBhvr>
                                        <p:cTn id="155" dur="1" fill="hold">
                                          <p:stCondLst>
                                            <p:cond delay="499"/>
                                          </p:stCondLst>
                                        </p:cTn>
                                        <p:tgtEl>
                                          <p:spTgt spid="296994">
                                            <p:txEl>
                                              <p:pRg st="0" end="0"/>
                                            </p:txEl>
                                          </p:spTgt>
                                        </p:tgtEl>
                                        <p:attrNameLst>
                                          <p:attrName>style.visibility</p:attrName>
                                        </p:attrNameLst>
                                      </p:cBhvr>
                                      <p:to>
                                        <p:strVal val="hidden"/>
                                      </p:to>
                                    </p:set>
                                  </p:childTnLst>
                                </p:cTn>
                              </p:par>
                            </p:childTnLst>
                          </p:cTn>
                        </p:par>
                        <p:par>
                          <p:cTn id="156" fill="hold" nodeType="afterGroup">
                            <p:stCondLst>
                              <p:cond delay="8000"/>
                            </p:stCondLst>
                            <p:childTnLst>
                              <p:par>
                                <p:cTn id="157" presetID="22" presetClass="entr" presetSubtype="8" fill="hold" nodeType="afterEffect">
                                  <p:stCondLst>
                                    <p:cond delay="500"/>
                                  </p:stCondLst>
                                  <p:childTnLst>
                                    <p:set>
                                      <p:cBhvr>
                                        <p:cTn id="158" dur="1" fill="hold">
                                          <p:stCondLst>
                                            <p:cond delay="0"/>
                                          </p:stCondLst>
                                        </p:cTn>
                                        <p:tgtEl>
                                          <p:spTgt spid="296995"/>
                                        </p:tgtEl>
                                        <p:attrNameLst>
                                          <p:attrName>style.visibility</p:attrName>
                                        </p:attrNameLst>
                                      </p:cBhvr>
                                      <p:to>
                                        <p:strVal val="visible"/>
                                      </p:to>
                                    </p:set>
                                    <p:animEffect transition="in" filter="wipe(left)">
                                      <p:cBhvr>
                                        <p:cTn id="159" dur="500"/>
                                        <p:tgtEl>
                                          <p:spTgt spid="296995"/>
                                        </p:tgtEl>
                                      </p:cBhvr>
                                    </p:animEffect>
                                  </p:childTnLst>
                                </p:cTn>
                              </p:par>
                            </p:childTnLst>
                          </p:cTn>
                        </p:par>
                        <p:par>
                          <p:cTn id="160" fill="hold" nodeType="afterGroup">
                            <p:stCondLst>
                              <p:cond delay="9000"/>
                            </p:stCondLst>
                            <p:childTnLst>
                              <p:par>
                                <p:cTn id="161" presetID="22" presetClass="entr" presetSubtype="8" fill="hold" grpId="0" nodeType="afterEffect">
                                  <p:stCondLst>
                                    <p:cond delay="500"/>
                                  </p:stCondLst>
                                  <p:childTnLst>
                                    <p:set>
                                      <p:cBhvr>
                                        <p:cTn id="162" dur="1" fill="hold">
                                          <p:stCondLst>
                                            <p:cond delay="0"/>
                                          </p:stCondLst>
                                        </p:cTn>
                                        <p:tgtEl>
                                          <p:spTgt spid="296996">
                                            <p:txEl>
                                              <p:pRg st="0" end="0"/>
                                            </p:txEl>
                                          </p:spTgt>
                                        </p:tgtEl>
                                        <p:attrNameLst>
                                          <p:attrName>style.visibility</p:attrName>
                                        </p:attrNameLst>
                                      </p:cBhvr>
                                      <p:to>
                                        <p:strVal val="visible"/>
                                      </p:to>
                                    </p:set>
                                    <p:animEffect transition="in" filter="wipe(left)">
                                      <p:cBhvr>
                                        <p:cTn id="163" dur="500"/>
                                        <p:tgtEl>
                                          <p:spTgt spid="296996">
                                            <p:txEl>
                                              <p:pRg st="0" end="0"/>
                                            </p:txEl>
                                          </p:spTgt>
                                        </p:tgtEl>
                                      </p:cBhvr>
                                    </p:animEffect>
                                  </p:childTnLst>
                                </p:cTn>
                              </p:par>
                            </p:childTnLst>
                          </p:cTn>
                        </p:par>
                        <p:par>
                          <p:cTn id="164" fill="hold" nodeType="afterGroup">
                            <p:stCondLst>
                              <p:cond delay="10000"/>
                            </p:stCondLst>
                            <p:childTnLst>
                              <p:par>
                                <p:cTn id="165" presetID="22" presetClass="entr" presetSubtype="8" fill="hold" nodeType="afterEffect">
                                  <p:stCondLst>
                                    <p:cond delay="500"/>
                                  </p:stCondLst>
                                  <p:childTnLst>
                                    <p:set>
                                      <p:cBhvr>
                                        <p:cTn id="166" dur="1" fill="hold">
                                          <p:stCondLst>
                                            <p:cond delay="0"/>
                                          </p:stCondLst>
                                        </p:cTn>
                                        <p:tgtEl>
                                          <p:spTgt spid="296997"/>
                                        </p:tgtEl>
                                        <p:attrNameLst>
                                          <p:attrName>style.visibility</p:attrName>
                                        </p:attrNameLst>
                                      </p:cBhvr>
                                      <p:to>
                                        <p:strVal val="visible"/>
                                      </p:to>
                                    </p:set>
                                    <p:animEffect transition="in" filter="wipe(left)">
                                      <p:cBhvr>
                                        <p:cTn id="167" dur="500"/>
                                        <p:tgtEl>
                                          <p:spTgt spid="296997"/>
                                        </p:tgtEl>
                                      </p:cBhvr>
                                    </p:animEffect>
                                  </p:childTnLst>
                                </p:cTn>
                              </p:par>
                            </p:childTnLst>
                          </p:cTn>
                        </p:par>
                        <p:par>
                          <p:cTn id="168" fill="hold" nodeType="afterGroup">
                            <p:stCondLst>
                              <p:cond delay="11000"/>
                            </p:stCondLst>
                            <p:childTnLst>
                              <p:par>
                                <p:cTn id="169" presetID="22" presetClass="entr" presetSubtype="8" fill="hold" grpId="0" nodeType="afterEffect">
                                  <p:stCondLst>
                                    <p:cond delay="500"/>
                                  </p:stCondLst>
                                  <p:childTnLst>
                                    <p:set>
                                      <p:cBhvr>
                                        <p:cTn id="170" dur="1" fill="hold">
                                          <p:stCondLst>
                                            <p:cond delay="0"/>
                                          </p:stCondLst>
                                        </p:cTn>
                                        <p:tgtEl>
                                          <p:spTgt spid="296998">
                                            <p:txEl>
                                              <p:pRg st="0" end="0"/>
                                            </p:txEl>
                                          </p:spTgt>
                                        </p:tgtEl>
                                        <p:attrNameLst>
                                          <p:attrName>style.visibility</p:attrName>
                                        </p:attrNameLst>
                                      </p:cBhvr>
                                      <p:to>
                                        <p:strVal val="visible"/>
                                      </p:to>
                                    </p:set>
                                    <p:animEffect transition="in" filter="wipe(left)">
                                      <p:cBhvr>
                                        <p:cTn id="171" dur="500"/>
                                        <p:tgtEl>
                                          <p:spTgt spid="296998">
                                            <p:txEl>
                                              <p:pRg st="0" end="0"/>
                                            </p:txEl>
                                          </p:spTgt>
                                        </p:tgtEl>
                                      </p:cBhvr>
                                    </p:animEffect>
                                  </p:childTnLst>
                                </p:cTn>
                              </p:par>
                            </p:childTnLst>
                          </p:cTn>
                        </p:par>
                        <p:par>
                          <p:cTn id="172" fill="hold" nodeType="afterGroup">
                            <p:stCondLst>
                              <p:cond delay="12000"/>
                            </p:stCondLst>
                            <p:childTnLst>
                              <p:par>
                                <p:cTn id="173" presetID="9" presetClass="entr" presetSubtype="0" fill="hold" grpId="0" nodeType="afterEffect">
                                  <p:stCondLst>
                                    <p:cond delay="500"/>
                                  </p:stCondLst>
                                  <p:childTnLst>
                                    <p:set>
                                      <p:cBhvr>
                                        <p:cTn id="174" dur="1" fill="hold">
                                          <p:stCondLst>
                                            <p:cond delay="0"/>
                                          </p:stCondLst>
                                        </p:cTn>
                                        <p:tgtEl>
                                          <p:spTgt spid="297001">
                                            <p:txEl>
                                              <p:pRg st="0" end="0"/>
                                            </p:txEl>
                                          </p:spTgt>
                                        </p:tgtEl>
                                        <p:attrNameLst>
                                          <p:attrName>style.visibility</p:attrName>
                                        </p:attrNameLst>
                                      </p:cBhvr>
                                      <p:to>
                                        <p:strVal val="visible"/>
                                      </p:to>
                                    </p:set>
                                    <p:animEffect transition="in" filter="dissolve">
                                      <p:cBhvr>
                                        <p:cTn id="175" dur="500"/>
                                        <p:tgtEl>
                                          <p:spTgt spid="297001">
                                            <p:txEl>
                                              <p:pRg st="0" end="0"/>
                                            </p:txEl>
                                          </p:spTgt>
                                        </p:tgtEl>
                                      </p:cBhvr>
                                    </p:animEffect>
                                  </p:childTnLst>
                                </p:cTn>
                              </p:par>
                            </p:childTnLst>
                          </p:cTn>
                        </p:par>
                        <p:par>
                          <p:cTn id="176" fill="hold" nodeType="afterGroup">
                            <p:stCondLst>
                              <p:cond delay="13000"/>
                            </p:stCondLst>
                            <p:childTnLst>
                              <p:par>
                                <p:cTn id="177" presetID="17" presetClass="entr" presetSubtype="1" fill="hold" nodeType="afterEffect">
                                  <p:stCondLst>
                                    <p:cond delay="500"/>
                                  </p:stCondLst>
                                  <p:childTnLst>
                                    <p:set>
                                      <p:cBhvr>
                                        <p:cTn id="178" dur="1" fill="hold">
                                          <p:stCondLst>
                                            <p:cond delay="0"/>
                                          </p:stCondLst>
                                        </p:cTn>
                                        <p:tgtEl>
                                          <p:spTgt spid="297003"/>
                                        </p:tgtEl>
                                        <p:attrNameLst>
                                          <p:attrName>style.visibility</p:attrName>
                                        </p:attrNameLst>
                                      </p:cBhvr>
                                      <p:to>
                                        <p:strVal val="visible"/>
                                      </p:to>
                                    </p:set>
                                    <p:anim calcmode="lin" valueType="num">
                                      <p:cBhvr>
                                        <p:cTn id="179" dur="500" fill="hold"/>
                                        <p:tgtEl>
                                          <p:spTgt spid="297003"/>
                                        </p:tgtEl>
                                        <p:attrNameLst>
                                          <p:attrName>ppt_x</p:attrName>
                                        </p:attrNameLst>
                                      </p:cBhvr>
                                      <p:tavLst>
                                        <p:tav tm="0">
                                          <p:val>
                                            <p:strVal val="#ppt_x"/>
                                          </p:val>
                                        </p:tav>
                                        <p:tav tm="100000">
                                          <p:val>
                                            <p:strVal val="#ppt_x"/>
                                          </p:val>
                                        </p:tav>
                                      </p:tavLst>
                                    </p:anim>
                                    <p:anim calcmode="lin" valueType="num">
                                      <p:cBhvr>
                                        <p:cTn id="180" dur="500" fill="hold"/>
                                        <p:tgtEl>
                                          <p:spTgt spid="297003"/>
                                        </p:tgtEl>
                                        <p:attrNameLst>
                                          <p:attrName>ppt_y</p:attrName>
                                        </p:attrNameLst>
                                      </p:cBhvr>
                                      <p:tavLst>
                                        <p:tav tm="0">
                                          <p:val>
                                            <p:strVal val="#ppt_y-#ppt_h/2"/>
                                          </p:val>
                                        </p:tav>
                                        <p:tav tm="100000">
                                          <p:val>
                                            <p:strVal val="#ppt_y"/>
                                          </p:val>
                                        </p:tav>
                                      </p:tavLst>
                                    </p:anim>
                                    <p:anim calcmode="lin" valueType="num">
                                      <p:cBhvr>
                                        <p:cTn id="181" dur="500" fill="hold"/>
                                        <p:tgtEl>
                                          <p:spTgt spid="297003"/>
                                        </p:tgtEl>
                                        <p:attrNameLst>
                                          <p:attrName>ppt_w</p:attrName>
                                        </p:attrNameLst>
                                      </p:cBhvr>
                                      <p:tavLst>
                                        <p:tav tm="0">
                                          <p:val>
                                            <p:strVal val="#ppt_w"/>
                                          </p:val>
                                        </p:tav>
                                        <p:tav tm="100000">
                                          <p:val>
                                            <p:strVal val="#ppt_w"/>
                                          </p:val>
                                        </p:tav>
                                      </p:tavLst>
                                    </p:anim>
                                    <p:anim calcmode="lin" valueType="num">
                                      <p:cBhvr>
                                        <p:cTn id="182" dur="500" fill="hold"/>
                                        <p:tgtEl>
                                          <p:spTgt spid="297003"/>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500"/>
                                  </p:stCondLst>
                                  <p:childTnLst>
                                    <p:set>
                                      <p:cBhvr>
                                        <p:cTn id="186" dur="1" fill="hold">
                                          <p:stCondLst>
                                            <p:cond delay="0"/>
                                          </p:stCondLst>
                                        </p:cTn>
                                        <p:tgtEl>
                                          <p:spTgt spid="297004">
                                            <p:txEl>
                                              <p:pRg st="0" end="0"/>
                                            </p:txEl>
                                          </p:spTgt>
                                        </p:tgtEl>
                                        <p:attrNameLst>
                                          <p:attrName>style.visibility</p:attrName>
                                        </p:attrNameLst>
                                      </p:cBhvr>
                                      <p:to>
                                        <p:strVal val="visible"/>
                                      </p:to>
                                    </p:set>
                                    <p:animEffect transition="in" filter="wipe(left)">
                                      <p:cBhvr>
                                        <p:cTn id="187" dur="500"/>
                                        <p:tgtEl>
                                          <p:spTgt spid="297004">
                                            <p:txEl>
                                              <p:pRg st="0" end="0"/>
                                            </p:txEl>
                                          </p:spTgt>
                                        </p:tgtEl>
                                      </p:cBhvr>
                                    </p:animEffect>
                                  </p:childTnLst>
                                </p:cTn>
                              </p:par>
                            </p:childTnLst>
                          </p:cTn>
                        </p:par>
                        <p:par>
                          <p:cTn id="188" fill="hold" nodeType="afterGroup">
                            <p:stCondLst>
                              <p:cond delay="1000"/>
                            </p:stCondLst>
                            <p:childTnLst>
                              <p:par>
                                <p:cTn id="189" presetID="22" presetClass="entr" presetSubtype="8" fill="hold" nodeType="afterEffect">
                                  <p:stCondLst>
                                    <p:cond delay="500"/>
                                  </p:stCondLst>
                                  <p:childTnLst>
                                    <p:set>
                                      <p:cBhvr>
                                        <p:cTn id="190" dur="1" fill="hold">
                                          <p:stCondLst>
                                            <p:cond delay="0"/>
                                          </p:stCondLst>
                                        </p:cTn>
                                        <p:tgtEl>
                                          <p:spTgt spid="297005"/>
                                        </p:tgtEl>
                                        <p:attrNameLst>
                                          <p:attrName>style.visibility</p:attrName>
                                        </p:attrNameLst>
                                      </p:cBhvr>
                                      <p:to>
                                        <p:strVal val="visible"/>
                                      </p:to>
                                    </p:set>
                                    <p:animEffect transition="in" filter="wipe(left)">
                                      <p:cBhvr>
                                        <p:cTn id="191" dur="500"/>
                                        <p:tgtEl>
                                          <p:spTgt spid="297005"/>
                                        </p:tgtEl>
                                      </p:cBhvr>
                                    </p:animEffect>
                                  </p:childTnLst>
                                </p:cTn>
                              </p:par>
                            </p:childTnLst>
                          </p:cTn>
                        </p:par>
                        <p:par>
                          <p:cTn id="192" fill="hold" nodeType="afterGroup">
                            <p:stCondLst>
                              <p:cond delay="2000"/>
                            </p:stCondLst>
                            <p:childTnLst>
                              <p:par>
                                <p:cTn id="193" presetID="22" presetClass="entr" presetSubtype="8" fill="hold" grpId="0" nodeType="afterEffect">
                                  <p:stCondLst>
                                    <p:cond delay="500"/>
                                  </p:stCondLst>
                                  <p:childTnLst>
                                    <p:set>
                                      <p:cBhvr>
                                        <p:cTn id="194" dur="1" fill="hold">
                                          <p:stCondLst>
                                            <p:cond delay="0"/>
                                          </p:stCondLst>
                                        </p:cTn>
                                        <p:tgtEl>
                                          <p:spTgt spid="297006">
                                            <p:txEl>
                                              <p:pRg st="0" end="0"/>
                                            </p:txEl>
                                          </p:spTgt>
                                        </p:tgtEl>
                                        <p:attrNameLst>
                                          <p:attrName>style.visibility</p:attrName>
                                        </p:attrNameLst>
                                      </p:cBhvr>
                                      <p:to>
                                        <p:strVal val="visible"/>
                                      </p:to>
                                    </p:set>
                                    <p:animEffect transition="in" filter="wipe(left)">
                                      <p:cBhvr>
                                        <p:cTn id="195" dur="500"/>
                                        <p:tgtEl>
                                          <p:spTgt spid="297006">
                                            <p:txEl>
                                              <p:pRg st="0" end="0"/>
                                            </p:txEl>
                                          </p:spTgt>
                                        </p:tgtEl>
                                      </p:cBhvr>
                                    </p:animEffect>
                                  </p:childTnLst>
                                </p:cTn>
                              </p:par>
                            </p:childTnLst>
                          </p:cTn>
                        </p:par>
                        <p:par>
                          <p:cTn id="196" fill="hold" nodeType="afterGroup">
                            <p:stCondLst>
                              <p:cond delay="3000"/>
                            </p:stCondLst>
                            <p:childTnLst>
                              <p:par>
                                <p:cTn id="197" presetID="22" presetClass="entr" presetSubtype="8" fill="hold" nodeType="afterEffect">
                                  <p:stCondLst>
                                    <p:cond delay="500"/>
                                  </p:stCondLst>
                                  <p:childTnLst>
                                    <p:set>
                                      <p:cBhvr>
                                        <p:cTn id="198" dur="1" fill="hold">
                                          <p:stCondLst>
                                            <p:cond delay="0"/>
                                          </p:stCondLst>
                                        </p:cTn>
                                        <p:tgtEl>
                                          <p:spTgt spid="297007"/>
                                        </p:tgtEl>
                                        <p:attrNameLst>
                                          <p:attrName>style.visibility</p:attrName>
                                        </p:attrNameLst>
                                      </p:cBhvr>
                                      <p:to>
                                        <p:strVal val="visible"/>
                                      </p:to>
                                    </p:set>
                                    <p:animEffect transition="in" filter="wipe(left)">
                                      <p:cBhvr>
                                        <p:cTn id="199" dur="500"/>
                                        <p:tgtEl>
                                          <p:spTgt spid="297007"/>
                                        </p:tgtEl>
                                      </p:cBhvr>
                                    </p:animEffect>
                                  </p:childTnLst>
                                </p:cTn>
                              </p:par>
                            </p:childTnLst>
                          </p:cTn>
                        </p:par>
                        <p:par>
                          <p:cTn id="200" fill="hold" nodeType="afterGroup">
                            <p:stCondLst>
                              <p:cond delay="4000"/>
                            </p:stCondLst>
                            <p:childTnLst>
                              <p:par>
                                <p:cTn id="201" presetID="22" presetClass="entr" presetSubtype="8" fill="hold" grpId="0" nodeType="afterEffect">
                                  <p:stCondLst>
                                    <p:cond delay="500"/>
                                  </p:stCondLst>
                                  <p:childTnLst>
                                    <p:set>
                                      <p:cBhvr>
                                        <p:cTn id="202" dur="1" fill="hold">
                                          <p:stCondLst>
                                            <p:cond delay="0"/>
                                          </p:stCondLst>
                                        </p:cTn>
                                        <p:tgtEl>
                                          <p:spTgt spid="297008">
                                            <p:txEl>
                                              <p:pRg st="0" end="0"/>
                                            </p:txEl>
                                          </p:spTgt>
                                        </p:tgtEl>
                                        <p:attrNameLst>
                                          <p:attrName>style.visibility</p:attrName>
                                        </p:attrNameLst>
                                      </p:cBhvr>
                                      <p:to>
                                        <p:strVal val="visible"/>
                                      </p:to>
                                    </p:set>
                                    <p:animEffect transition="in" filter="wipe(left)">
                                      <p:cBhvr>
                                        <p:cTn id="203" dur="500"/>
                                        <p:tgtEl>
                                          <p:spTgt spid="297008">
                                            <p:txEl>
                                              <p:pRg st="0" end="0"/>
                                            </p:txEl>
                                          </p:spTgt>
                                        </p:tgtEl>
                                      </p:cBhvr>
                                    </p:animEffect>
                                  </p:childTnLst>
                                </p:cTn>
                              </p:par>
                            </p:childTnLst>
                          </p:cTn>
                        </p:par>
                        <p:par>
                          <p:cTn id="204" fill="hold" nodeType="afterGroup">
                            <p:stCondLst>
                              <p:cond delay="5000"/>
                            </p:stCondLst>
                            <p:childTnLst>
                              <p:par>
                                <p:cTn id="205" presetID="9" presetClass="entr" presetSubtype="0" fill="hold" grpId="0" nodeType="afterEffect">
                                  <p:stCondLst>
                                    <p:cond delay="500"/>
                                  </p:stCondLst>
                                  <p:childTnLst>
                                    <p:set>
                                      <p:cBhvr>
                                        <p:cTn id="206" dur="1" fill="hold">
                                          <p:stCondLst>
                                            <p:cond delay="0"/>
                                          </p:stCondLst>
                                        </p:cTn>
                                        <p:tgtEl>
                                          <p:spTgt spid="297009">
                                            <p:txEl>
                                              <p:pRg st="0" end="0"/>
                                            </p:txEl>
                                          </p:spTgt>
                                        </p:tgtEl>
                                        <p:attrNameLst>
                                          <p:attrName>style.visibility</p:attrName>
                                        </p:attrNameLst>
                                      </p:cBhvr>
                                      <p:to>
                                        <p:strVal val="visible"/>
                                      </p:to>
                                    </p:set>
                                    <p:animEffect transition="in" filter="dissolve">
                                      <p:cBhvr>
                                        <p:cTn id="207" dur="500"/>
                                        <p:tgtEl>
                                          <p:spTgt spid="297009">
                                            <p:txEl>
                                              <p:pRg st="0" end="0"/>
                                            </p:txEl>
                                          </p:spTgt>
                                        </p:tgtEl>
                                      </p:cBhvr>
                                    </p:animEffect>
                                  </p:childTnLst>
                                </p:cTn>
                              </p:par>
                            </p:childTnLst>
                          </p:cTn>
                        </p:par>
                        <p:par>
                          <p:cTn id="208" fill="hold" nodeType="afterGroup">
                            <p:stCondLst>
                              <p:cond delay="6000"/>
                            </p:stCondLst>
                            <p:childTnLst>
                              <p:par>
                                <p:cTn id="209" presetID="9" presetClass="entr" presetSubtype="0" fill="hold" grpId="0" nodeType="afterEffect">
                                  <p:stCondLst>
                                    <p:cond delay="500"/>
                                  </p:stCondLst>
                                  <p:childTnLst>
                                    <p:set>
                                      <p:cBhvr>
                                        <p:cTn id="210" dur="1" fill="hold">
                                          <p:stCondLst>
                                            <p:cond delay="0"/>
                                          </p:stCondLst>
                                        </p:cTn>
                                        <p:tgtEl>
                                          <p:spTgt spid="297010">
                                            <p:txEl>
                                              <p:pRg st="0" end="0"/>
                                            </p:txEl>
                                          </p:spTgt>
                                        </p:tgtEl>
                                        <p:attrNameLst>
                                          <p:attrName>style.visibility</p:attrName>
                                        </p:attrNameLst>
                                      </p:cBhvr>
                                      <p:to>
                                        <p:strVal val="visible"/>
                                      </p:to>
                                    </p:set>
                                    <p:animEffect transition="in" filter="dissolve">
                                      <p:cBhvr>
                                        <p:cTn id="211" dur="500"/>
                                        <p:tgtEl>
                                          <p:spTgt spid="297010">
                                            <p:txEl>
                                              <p:pRg st="0" end="0"/>
                                            </p:txEl>
                                          </p:spTgt>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296963"/>
                                        </p:tgtEl>
                                        <p:attrNameLst>
                                          <p:attrName>style.visibility</p:attrName>
                                        </p:attrNameLst>
                                      </p:cBhvr>
                                      <p:to>
                                        <p:strVal val="visible"/>
                                      </p:to>
                                    </p:set>
                                    <p:animEffect transition="in" filter="wipe(left)">
                                      <p:cBhvr>
                                        <p:cTn id="216"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P spid="296964" grpId="0" build="p" autoUpdateAnimBg="0"/>
      <p:bldP spid="296966" grpId="0" build="p" autoUpdateAnimBg="0" advAuto="1000"/>
      <p:bldP spid="296968" grpId="0" build="p" autoUpdateAnimBg="0" advAuto="1000"/>
      <p:bldP spid="296968" grpId="1" build="allAtOnce"/>
      <p:bldP spid="296970" grpId="0" build="p" autoUpdateAnimBg="0" advAuto="1000"/>
      <p:bldP spid="296972" grpId="0" build="p" autoUpdateAnimBg="0" advAuto="1000"/>
      <p:bldP spid="296972" grpId="1" build="allAtOnce"/>
      <p:bldP spid="296974" grpId="0" build="p" autoUpdateAnimBg="0" advAuto="1000"/>
      <p:bldP spid="296976" grpId="0" build="p" autoUpdateAnimBg="0" advAuto="1000"/>
      <p:bldP spid="296976" grpId="1" build="allAtOnce"/>
      <p:bldP spid="296977" grpId="0" build="p" autoUpdateAnimBg="0" advAuto="1000"/>
      <p:bldP spid="296978" grpId="0" build="p" autoUpdateAnimBg="0" advAuto="1000"/>
      <p:bldP spid="296979" grpId="0" build="p" autoUpdateAnimBg="0" advAuto="1000"/>
      <p:bldP spid="296980" grpId="0" build="p" autoUpdateAnimBg="0" advAuto="1000"/>
      <p:bldP spid="296981" grpId="0" build="p" autoUpdateAnimBg="0" advAuto="1000"/>
      <p:bldP spid="296982" grpId="0" build="p" autoUpdateAnimBg="0" advAuto="1000"/>
      <p:bldP spid="296985" grpId="0" build="p" autoUpdateAnimBg="0" advAuto="1000"/>
      <p:bldP spid="296987" grpId="0" build="p" autoUpdateAnimBg="0" advAuto="1000"/>
      <p:bldP spid="296988" grpId="0" build="p" autoUpdateAnimBg="0" advAuto="1000"/>
      <p:bldP spid="296989" grpId="0" build="p" autoUpdateAnimBg="0" advAuto="1000"/>
      <p:bldP spid="296990" grpId="0" build="p" autoUpdateAnimBg="0"/>
      <p:bldP spid="296992" grpId="0" build="p" autoUpdateAnimBg="0" advAuto="1000"/>
      <p:bldP spid="296994" grpId="0" build="p" autoUpdateAnimBg="0" advAuto="1000"/>
      <p:bldP spid="296994" grpId="1" build="allAtOnce"/>
      <p:bldP spid="296996" grpId="0" build="p" autoUpdateAnimBg="0" advAuto="1000"/>
      <p:bldP spid="296998" grpId="0" build="p" autoUpdateAnimBg="0" advAuto="1000"/>
      <p:bldP spid="296999" grpId="0" build="p" autoUpdateAnimBg="0" advAuto="1000"/>
      <p:bldP spid="297000" grpId="0" build="p" autoUpdateAnimBg="0" advAuto="1000"/>
      <p:bldP spid="297001" grpId="0" build="p" autoUpdateAnimBg="0" advAuto="1000"/>
      <p:bldP spid="297002" grpId="0" build="p" autoUpdateAnimBg="0" advAuto="1000"/>
      <p:bldP spid="297004" grpId="0" build="p" autoUpdateAnimBg="0"/>
      <p:bldP spid="297006" grpId="0" build="p" autoUpdateAnimBg="0" advAuto="1000"/>
      <p:bldP spid="297008" grpId="0" build="p" autoUpdateAnimBg="0" advAuto="1000"/>
      <p:bldP spid="297009" grpId="0" build="p" autoUpdateAnimBg="0" advAuto="1000"/>
      <p:bldP spid="297010" grpId="0" build="p" autoUpdateAnimBg="0" advAuto="100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3">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41987" name="Rectangle 5"/>
          <p:cNvSpPr>
            <a:spLocks noGrp="1" noRot="1" noChangeArrowheads="1"/>
          </p:cNvSpPr>
          <p:nvPr>
            <p:ph idx="1"/>
          </p:nvPr>
        </p:nvSpPr>
        <p:spPr>
          <a:xfrm>
            <a:off x="0" y="1125538"/>
            <a:ext cx="9144000" cy="5732462"/>
          </a:xfrm>
        </p:spPr>
        <p:txBody>
          <a:bodyPr/>
          <a:lstStyle/>
          <a:p>
            <a:pPr lvl="1">
              <a:buFont typeface="Wingdings" panose="05000000000000000000" pitchFamily="2" charset="2"/>
              <a:buNone/>
            </a:pPr>
            <a:r>
              <a:rPr lang="en-US" altLang="zh-CN" b="1" smtClean="0"/>
              <a:t>(3) </a:t>
            </a:r>
            <a:r>
              <a:rPr lang="zh-CN" altLang="en-US" b="1" smtClean="0"/>
              <a:t>二进制数转换成八</a:t>
            </a:r>
            <a:r>
              <a:rPr lang="en-US" altLang="zh-CN" b="1" smtClean="0"/>
              <a:t>(</a:t>
            </a:r>
            <a:r>
              <a:rPr lang="zh-CN" altLang="en-US" b="1" smtClean="0"/>
              <a:t>十六</a:t>
            </a:r>
            <a:r>
              <a:rPr lang="en-US" altLang="zh-CN" b="1" smtClean="0"/>
              <a:t>)</a:t>
            </a:r>
            <a:r>
              <a:rPr lang="zh-CN" altLang="en-US" b="1" smtClean="0"/>
              <a:t>进制数：以小数点为界，分别向左、右两个方向按</a:t>
            </a:r>
            <a:r>
              <a:rPr lang="en-US" altLang="zh-CN" b="1" smtClean="0"/>
              <a:t>3(4)</a:t>
            </a:r>
            <a:r>
              <a:rPr lang="zh-CN" altLang="en-US" b="1" smtClean="0"/>
              <a:t>位进行分组，两端不足</a:t>
            </a:r>
            <a:r>
              <a:rPr lang="en-US" altLang="zh-CN" b="1" smtClean="0"/>
              <a:t>3(4)</a:t>
            </a:r>
            <a:r>
              <a:rPr lang="zh-CN" altLang="en-US" b="1" smtClean="0"/>
              <a:t>位的，用</a:t>
            </a:r>
            <a:r>
              <a:rPr lang="en-US" altLang="zh-CN" b="1" smtClean="0"/>
              <a:t>0</a:t>
            </a:r>
            <a:r>
              <a:rPr lang="zh-CN" altLang="en-US" b="1" smtClean="0"/>
              <a:t>补够</a:t>
            </a:r>
            <a:r>
              <a:rPr lang="en-US" altLang="zh-CN" b="1" smtClean="0"/>
              <a:t>3(4)</a:t>
            </a:r>
            <a:r>
              <a:rPr lang="zh-CN" altLang="en-US" b="1" smtClean="0"/>
              <a:t>位，再将每组二进制数转换为对应的八</a:t>
            </a:r>
            <a:r>
              <a:rPr lang="en-US" altLang="zh-CN" b="1" smtClean="0"/>
              <a:t>(</a:t>
            </a:r>
            <a:r>
              <a:rPr lang="zh-CN" altLang="en-US" b="1" smtClean="0"/>
              <a:t>十六</a:t>
            </a:r>
            <a:r>
              <a:rPr lang="en-US" altLang="zh-CN" b="1" smtClean="0"/>
              <a:t>)</a:t>
            </a:r>
            <a:r>
              <a:rPr lang="zh-CN" altLang="en-US" b="1" smtClean="0"/>
              <a:t>进制数。</a:t>
            </a:r>
          </a:p>
          <a:p>
            <a:pPr lvl="1">
              <a:spcBef>
                <a:spcPct val="25000"/>
              </a:spcBef>
              <a:buFont typeface="Wingdings" panose="05000000000000000000" pitchFamily="2" charset="2"/>
              <a:buNone/>
            </a:pPr>
            <a:r>
              <a:rPr lang="en-US" altLang="zh-CN" b="1" smtClean="0"/>
              <a:t>【</a:t>
            </a:r>
            <a:r>
              <a:rPr lang="zh-CN" altLang="en-US" b="1" smtClean="0"/>
              <a:t>例</a:t>
            </a:r>
            <a:r>
              <a:rPr lang="en-US" altLang="zh-CN" b="1" smtClean="0"/>
              <a:t>】 (11010101001101.11001)</a:t>
            </a:r>
            <a:r>
              <a:rPr lang="en-US" altLang="zh-CN" b="1" baseline="-25000" smtClean="0"/>
              <a:t>2</a:t>
            </a:r>
          </a:p>
          <a:p>
            <a:pPr lvl="1">
              <a:spcBef>
                <a:spcPct val="25000"/>
              </a:spcBef>
              <a:buFont typeface="Wingdings" panose="05000000000000000000" pitchFamily="2" charset="2"/>
              <a:buNone/>
            </a:pPr>
            <a:r>
              <a:rPr lang="zh-CN" altLang="en-US" b="1" smtClean="0"/>
              <a:t>二进制数	</a:t>
            </a:r>
            <a:r>
              <a:rPr lang="en-US" altLang="zh-CN" b="1" i="1" smtClean="0">
                <a:solidFill>
                  <a:srgbClr val="FF0000"/>
                </a:solidFill>
              </a:rPr>
              <a:t>0</a:t>
            </a:r>
            <a:r>
              <a:rPr lang="en-US" altLang="zh-CN" b="1" smtClean="0"/>
              <a:t>11  010  101  001  101 .  110  01</a:t>
            </a:r>
            <a:r>
              <a:rPr lang="en-US" altLang="zh-CN" b="1" i="1" smtClean="0">
                <a:solidFill>
                  <a:srgbClr val="FF0000"/>
                </a:solidFill>
              </a:rPr>
              <a:t>0</a:t>
            </a:r>
          </a:p>
          <a:p>
            <a:pPr lvl="1">
              <a:buFont typeface="Wingdings" panose="05000000000000000000" pitchFamily="2" charset="2"/>
              <a:buNone/>
            </a:pPr>
            <a:r>
              <a:rPr lang="zh-CN" altLang="en-US" b="1" smtClean="0"/>
              <a:t>八进制数	  </a:t>
            </a:r>
            <a:r>
              <a:rPr lang="en-US" altLang="zh-CN" b="1" smtClean="0"/>
              <a:t>3       2     5     1       5  .     6	 2</a:t>
            </a:r>
          </a:p>
          <a:p>
            <a:pPr lvl="1">
              <a:buFont typeface="Wingdings" panose="05000000000000000000" pitchFamily="2" charset="2"/>
              <a:buNone/>
            </a:pPr>
            <a:r>
              <a:rPr lang="zh-CN" altLang="en-US" b="1" smtClean="0"/>
              <a:t>二进制数	</a:t>
            </a:r>
            <a:r>
              <a:rPr lang="en-US" altLang="zh-CN" b="1" i="1" smtClean="0">
                <a:solidFill>
                  <a:srgbClr val="FF0000"/>
                </a:solidFill>
              </a:rPr>
              <a:t>00</a:t>
            </a:r>
            <a:r>
              <a:rPr lang="en-US" altLang="zh-CN" b="1" smtClean="0"/>
              <a:t>11   0101   0100   1101  .  1100   1</a:t>
            </a:r>
            <a:r>
              <a:rPr lang="en-US" altLang="zh-CN" b="1" i="1" smtClean="0">
                <a:solidFill>
                  <a:srgbClr val="FF0000"/>
                </a:solidFill>
              </a:rPr>
              <a:t>000</a:t>
            </a:r>
          </a:p>
          <a:p>
            <a:pPr lvl="1">
              <a:buFont typeface="Wingdings" panose="05000000000000000000" pitchFamily="2" charset="2"/>
              <a:buNone/>
            </a:pPr>
            <a:r>
              <a:rPr lang="zh-CN" altLang="en-US" b="1" smtClean="0"/>
              <a:t>十六进制数	  </a:t>
            </a:r>
            <a:r>
              <a:rPr lang="en-US" altLang="zh-CN" b="1" smtClean="0"/>
              <a:t>3	    5	    4	   D    .    C	        8</a:t>
            </a:r>
          </a:p>
          <a:p>
            <a:pPr>
              <a:lnSpc>
                <a:spcPct val="85000"/>
              </a:lnSpc>
              <a:spcBef>
                <a:spcPct val="40000"/>
              </a:spcBef>
              <a:buFontTx/>
              <a:buNone/>
            </a:pPr>
            <a:r>
              <a:rPr lang="zh-CN" altLang="en-US" b="0" smtClean="0"/>
              <a:t>结果：       </a:t>
            </a:r>
            <a:r>
              <a:rPr lang="en-US" altLang="zh-CN" b="0" smtClean="0"/>
              <a:t>(11010101001101.11001)</a:t>
            </a:r>
            <a:r>
              <a:rPr lang="en-US" altLang="zh-CN" b="0" baseline="-25000" smtClean="0"/>
              <a:t>2</a:t>
            </a:r>
            <a:r>
              <a:rPr lang="en-US" altLang="zh-CN" b="0" smtClean="0"/>
              <a:t> = (32515.62)</a:t>
            </a:r>
            <a:r>
              <a:rPr lang="en-US" altLang="zh-CN" b="0" baseline="-25000" smtClean="0"/>
              <a:t>8</a:t>
            </a:r>
            <a:r>
              <a:rPr lang="en-US" altLang="zh-CN" b="0" smtClean="0"/>
              <a:t> = (354D.C8)</a:t>
            </a:r>
            <a:r>
              <a:rPr lang="en-US" altLang="zh-CN" b="0" baseline="-25000" smtClean="0"/>
              <a:t>16</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0" y="1341438"/>
            <a:ext cx="8845550" cy="3382962"/>
          </a:xfrm>
        </p:spPr>
        <p:txBody>
          <a:bodyPr/>
          <a:lstStyle/>
          <a:p>
            <a:pPr lvl="1">
              <a:buFont typeface="Wingdings" panose="05000000000000000000" pitchFamily="2" charset="2"/>
              <a:buNone/>
            </a:pPr>
            <a:r>
              <a:rPr lang="en-US" altLang="zh-CN" b="1" smtClean="0"/>
              <a:t>(4) </a:t>
            </a:r>
            <a:r>
              <a:rPr lang="zh-CN" altLang="en-US" b="1" smtClean="0"/>
              <a:t>八</a:t>
            </a:r>
            <a:r>
              <a:rPr lang="en-US" altLang="zh-CN" b="1" smtClean="0"/>
              <a:t>(</a:t>
            </a:r>
            <a:r>
              <a:rPr lang="zh-CN" altLang="en-US" b="1" smtClean="0"/>
              <a:t>十六</a:t>
            </a:r>
            <a:r>
              <a:rPr lang="en-US" altLang="zh-CN" b="1" smtClean="0"/>
              <a:t>)</a:t>
            </a:r>
            <a:r>
              <a:rPr lang="zh-CN" altLang="en-US" b="1" smtClean="0"/>
              <a:t>进制数转换成二进制数：将八</a:t>
            </a:r>
            <a:r>
              <a:rPr lang="en-US" altLang="zh-CN" b="1" smtClean="0"/>
              <a:t>(</a:t>
            </a:r>
            <a:r>
              <a:rPr lang="zh-CN" altLang="en-US" b="1" smtClean="0"/>
              <a:t>十六</a:t>
            </a:r>
            <a:r>
              <a:rPr lang="en-US" altLang="zh-CN" b="1" smtClean="0"/>
              <a:t>)</a:t>
            </a:r>
            <a:r>
              <a:rPr lang="zh-CN" altLang="en-US" b="1" smtClean="0"/>
              <a:t>进制数中的每一位直接转换成</a:t>
            </a:r>
            <a:r>
              <a:rPr lang="en-US" altLang="zh-CN" b="1" smtClean="0"/>
              <a:t>3(4)</a:t>
            </a:r>
            <a:r>
              <a:rPr lang="zh-CN" altLang="en-US" b="1" smtClean="0"/>
              <a:t>位二进制数即可。</a:t>
            </a:r>
          </a:p>
          <a:p>
            <a:pPr lvl="1">
              <a:buFont typeface="Wingdings" panose="05000000000000000000" pitchFamily="2" charset="2"/>
              <a:buNone/>
            </a:pPr>
            <a:endParaRPr lang="zh-CN" altLang="en-US" b="1" smtClean="0"/>
          </a:p>
          <a:p>
            <a:pPr lvl="1">
              <a:buFont typeface="Wingdings" panose="05000000000000000000" pitchFamily="2" charset="2"/>
              <a:buNone/>
            </a:pPr>
            <a:r>
              <a:rPr lang="en-US" altLang="zh-CN" b="1" smtClean="0"/>
              <a:t>【</a:t>
            </a:r>
            <a:r>
              <a:rPr lang="zh-CN" altLang="en-US" b="1" smtClean="0">
                <a:ea typeface="黑体" panose="02010609060101010101" pitchFamily="49" charset="-122"/>
              </a:rPr>
              <a:t>例</a:t>
            </a:r>
            <a:r>
              <a:rPr lang="en-US" altLang="zh-CN" b="1" smtClean="0"/>
              <a:t>】 (7301.24)</a:t>
            </a:r>
            <a:r>
              <a:rPr lang="en-US" altLang="zh-CN" b="1" baseline="-25000" smtClean="0"/>
              <a:t>8</a:t>
            </a:r>
          </a:p>
          <a:p>
            <a:pPr lvl="1">
              <a:buFont typeface="Wingdings" panose="05000000000000000000" pitchFamily="2" charset="2"/>
              <a:buNone/>
            </a:pPr>
            <a:r>
              <a:rPr lang="zh-CN" altLang="en-US" b="1" smtClean="0"/>
              <a:t>八进制数	</a:t>
            </a:r>
            <a:r>
              <a:rPr lang="en-US" altLang="zh-CN" b="1" smtClean="0"/>
              <a:t>7     3      0      1   .   2     4</a:t>
            </a:r>
          </a:p>
          <a:p>
            <a:pPr lvl="1">
              <a:buFont typeface="Wingdings" panose="05000000000000000000" pitchFamily="2" charset="2"/>
              <a:buNone/>
            </a:pPr>
            <a:r>
              <a:rPr lang="zh-CN" altLang="en-US" b="1" smtClean="0"/>
              <a:t>二进制数       </a:t>
            </a:r>
            <a:r>
              <a:rPr lang="en-US" altLang="zh-CN" b="1" smtClean="0"/>
              <a:t>111  011  000  001 . 010  100</a:t>
            </a:r>
          </a:p>
          <a:p>
            <a:pPr lvl="1">
              <a:buFont typeface="Wingdings" panose="05000000000000000000" pitchFamily="2" charset="2"/>
              <a:buNone/>
            </a:pPr>
            <a:endParaRPr lang="zh-CN" altLang="en-US" b="1" smtClean="0"/>
          </a:p>
        </p:txBody>
      </p:sp>
      <p:sp>
        <p:nvSpPr>
          <p:cNvPr id="299011" name="Text Box 3"/>
          <p:cNvSpPr txBox="1">
            <a:spLocks noChangeArrowheads="1"/>
          </p:cNvSpPr>
          <p:nvPr/>
        </p:nvSpPr>
        <p:spPr bwMode="auto">
          <a:xfrm>
            <a:off x="3276600" y="2838450"/>
            <a:ext cx="3859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solidFill>
                  <a:srgbClr val="CC6600"/>
                </a:solidFill>
              </a:rPr>
              <a:t>= (111011000001.0101)</a:t>
            </a:r>
            <a:r>
              <a:rPr kumimoji="0" lang="en-US" altLang="zh-CN" baseline="-25000">
                <a:solidFill>
                  <a:srgbClr val="CC6600"/>
                </a:solidFill>
              </a:rPr>
              <a:t>2</a:t>
            </a:r>
          </a:p>
        </p:txBody>
      </p:sp>
      <p:sp>
        <p:nvSpPr>
          <p:cNvPr id="299012" name="Text Box 4"/>
          <p:cNvSpPr txBox="1">
            <a:spLocks noChangeArrowheads="1"/>
          </p:cNvSpPr>
          <p:nvPr/>
        </p:nvSpPr>
        <p:spPr bwMode="auto">
          <a:xfrm>
            <a:off x="2771775" y="4652963"/>
            <a:ext cx="4213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solidFill>
                  <a:srgbClr val="CC6600"/>
                </a:solidFill>
              </a:rPr>
              <a:t>=  (10010100011.1110011)</a:t>
            </a:r>
            <a:r>
              <a:rPr kumimoji="0" lang="en-US" altLang="zh-CN" baseline="-25000">
                <a:solidFill>
                  <a:srgbClr val="CC6600"/>
                </a:solidFill>
              </a:rPr>
              <a:t>2</a:t>
            </a:r>
          </a:p>
        </p:txBody>
      </p:sp>
      <p:sp>
        <p:nvSpPr>
          <p:cNvPr id="299013" name="Text Box 5"/>
          <p:cNvSpPr txBox="1">
            <a:spLocks noChangeArrowheads="1"/>
          </p:cNvSpPr>
          <p:nvPr/>
        </p:nvSpPr>
        <p:spPr bwMode="auto">
          <a:xfrm>
            <a:off x="395288" y="4581525"/>
            <a:ext cx="79898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spcBef>
                <a:spcPct val="0"/>
              </a:spcBef>
              <a:buClrTx/>
              <a:buSzTx/>
              <a:buFontTx/>
              <a:buNone/>
            </a:pPr>
            <a:r>
              <a:rPr kumimoji="0" lang="en-US" altLang="zh-CN">
                <a:latin typeface="宋体" panose="02010600030101010101" pitchFamily="2" charset="-122"/>
              </a:rPr>
              <a:t>(4A3.E6)16 </a:t>
            </a:r>
          </a:p>
          <a:p>
            <a:pPr lvl="1" eaLnBrk="1" hangingPunct="1">
              <a:lnSpc>
                <a:spcPct val="120000"/>
              </a:lnSpc>
              <a:spcBef>
                <a:spcPct val="0"/>
              </a:spcBef>
              <a:buClrTx/>
              <a:buSzTx/>
              <a:buFontTx/>
              <a:buNone/>
            </a:pPr>
            <a:r>
              <a:rPr kumimoji="0" lang="zh-CN" altLang="en-US">
                <a:latin typeface="宋体" panose="02010600030101010101" pitchFamily="2" charset="-122"/>
              </a:rPr>
              <a:t>十六进制数   </a:t>
            </a:r>
            <a:r>
              <a:rPr kumimoji="0" lang="en-US" altLang="zh-CN">
                <a:latin typeface="宋体" panose="02010600030101010101" pitchFamily="2" charset="-122"/>
              </a:rPr>
              <a:t>4    A     3    .   E     6</a:t>
            </a:r>
          </a:p>
          <a:p>
            <a:pPr lvl="1" eaLnBrk="1" hangingPunct="1">
              <a:lnSpc>
                <a:spcPct val="120000"/>
              </a:lnSpc>
              <a:spcBef>
                <a:spcPct val="0"/>
              </a:spcBef>
              <a:buClrTx/>
              <a:buSzTx/>
              <a:buFontTx/>
              <a:buNone/>
            </a:pPr>
            <a:r>
              <a:rPr kumimoji="0" lang="zh-CN" altLang="en-US">
                <a:latin typeface="宋体" panose="02010600030101010101" pitchFamily="2" charset="-122"/>
              </a:rPr>
              <a:t>二进制数   </a:t>
            </a:r>
            <a:r>
              <a:rPr kumimoji="0" lang="en-US" altLang="zh-CN">
                <a:latin typeface="宋体" panose="02010600030101010101" pitchFamily="2" charset="-122"/>
              </a:rPr>
              <a:t>0100  1010  0011  . 1110  0110</a:t>
            </a:r>
          </a:p>
        </p:txBody>
      </p:sp>
      <p:sp>
        <p:nvSpPr>
          <p:cNvPr id="43014" name="AutoShape 6">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wipe(left)">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3">
                                            <p:txEl>
                                              <p:pRg st="0" end="0"/>
                                            </p:txEl>
                                          </p:spTgt>
                                        </p:tgtEl>
                                        <p:attrNameLst>
                                          <p:attrName>style.visibility</p:attrName>
                                        </p:attrNameLst>
                                      </p:cBhvr>
                                      <p:to>
                                        <p:strVal val="visible"/>
                                      </p:to>
                                    </p:set>
                                    <p:animEffect transition="in" filter="wipe(left)">
                                      <p:cBhvr>
                                        <p:cTn id="12" dur="1000"/>
                                        <p:tgtEl>
                                          <p:spTgt spid="299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13">
                                            <p:txEl>
                                              <p:pRg st="1" end="1"/>
                                            </p:txEl>
                                          </p:spTgt>
                                        </p:tgtEl>
                                        <p:attrNameLst>
                                          <p:attrName>style.visibility</p:attrName>
                                        </p:attrNameLst>
                                      </p:cBhvr>
                                      <p:to>
                                        <p:strVal val="visible"/>
                                      </p:to>
                                    </p:set>
                                    <p:animEffect transition="in" filter="wipe(left)">
                                      <p:cBhvr>
                                        <p:cTn id="17" dur="1000"/>
                                        <p:tgtEl>
                                          <p:spTgt spid="2990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9013">
                                            <p:txEl>
                                              <p:pRg st="2" end="2"/>
                                            </p:txEl>
                                          </p:spTgt>
                                        </p:tgtEl>
                                        <p:attrNameLst>
                                          <p:attrName>style.visibility</p:attrName>
                                        </p:attrNameLst>
                                      </p:cBhvr>
                                      <p:to>
                                        <p:strVal val="visible"/>
                                      </p:to>
                                    </p:set>
                                    <p:animEffect transition="in" filter="wipe(left)">
                                      <p:cBhvr>
                                        <p:cTn id="22" dur="1000"/>
                                        <p:tgtEl>
                                          <p:spTgt spid="29901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9012"/>
                                        </p:tgtEl>
                                        <p:attrNameLst>
                                          <p:attrName>style.visibility</p:attrName>
                                        </p:attrNameLst>
                                      </p:cBhvr>
                                      <p:to>
                                        <p:strVal val="visible"/>
                                      </p:to>
                                    </p:set>
                                    <p:animEffect transition="in" filter="wipe(left)">
                                      <p:cBhvr>
                                        <p:cTn id="27" dur="10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p:bldP spid="299012" grpId="0"/>
      <p:bldP spid="299013"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2 </a:t>
            </a:r>
            <a:r>
              <a:rPr lang="zh-CN" altLang="en-US" sz="3200" smtClean="0">
                <a:solidFill>
                  <a:srgbClr val="FF9900"/>
                </a:solidFill>
                <a:latin typeface="宋体" panose="02010600030101010101" pitchFamily="2" charset="-122"/>
              </a:rPr>
              <a:t>码制 </a:t>
            </a:r>
          </a:p>
        </p:txBody>
      </p:sp>
      <p:sp>
        <p:nvSpPr>
          <p:cNvPr id="71683" name="Rectangle 3"/>
          <p:cNvSpPr>
            <a:spLocks noGrp="1" noChangeArrowheads="1"/>
          </p:cNvSpPr>
          <p:nvPr>
            <p:ph type="body" idx="4294967295"/>
          </p:nvPr>
        </p:nvSpPr>
        <p:spPr>
          <a:xfrm>
            <a:off x="0" y="1484313"/>
            <a:ext cx="6480175" cy="3097212"/>
          </a:xfrm>
        </p:spPr>
        <p:txBody>
          <a:bodyPr/>
          <a:lstStyle/>
          <a:p>
            <a:pPr algn="just" eaLnBrk="1" hangingPunct="1">
              <a:buFontTx/>
              <a:buNone/>
            </a:pPr>
            <a:r>
              <a:rPr lang="en-US" altLang="zh-CN" smtClean="0">
                <a:latin typeface="宋体" panose="02010600030101010101" pitchFamily="2" charset="-122"/>
              </a:rPr>
              <a:t>1. </a:t>
            </a:r>
            <a:r>
              <a:rPr lang="zh-CN" altLang="en-US" smtClean="0">
                <a:latin typeface="宋体" panose="02010600030101010101" pitchFamily="2" charset="-122"/>
              </a:rPr>
              <a:t>数字的存储形式: 二进制</a:t>
            </a:r>
          </a:p>
          <a:p>
            <a:pPr lvl="1" algn="just" eaLnBrk="1" hangingPunct="1">
              <a:buFont typeface="Wingdings" panose="05000000000000000000" pitchFamily="2" charset="2"/>
              <a:buNone/>
            </a:pPr>
            <a:r>
              <a:rPr lang="zh-CN" altLang="en-US" b="1" smtClean="0"/>
              <a:t>      </a:t>
            </a:r>
            <a:r>
              <a:rPr lang="en-US" altLang="zh-CN" b="1" smtClean="0"/>
              <a:t>(179)</a:t>
            </a:r>
            <a:r>
              <a:rPr lang="en-US" altLang="zh-CN" b="1" baseline="-25000" smtClean="0"/>
              <a:t>10</a:t>
            </a:r>
            <a:r>
              <a:rPr lang="en-US" altLang="zh-CN" b="1" smtClean="0"/>
              <a:t> = (10110011)</a:t>
            </a:r>
            <a:r>
              <a:rPr lang="en-US" altLang="zh-CN" b="1" baseline="-25000" smtClean="0"/>
              <a:t>2</a:t>
            </a:r>
            <a:r>
              <a:rPr lang="en-US" altLang="zh-CN" b="1" smtClean="0"/>
              <a:t>  </a:t>
            </a:r>
            <a:r>
              <a:rPr lang="zh-CN" altLang="en-US" b="1" smtClean="0">
                <a:latin typeface="宋体" panose="02010600030101010101" pitchFamily="2" charset="-122"/>
              </a:rPr>
              <a:t> </a:t>
            </a:r>
          </a:p>
          <a:p>
            <a:pPr lvl="1" algn="just" eaLnBrk="1" hangingPunct="1">
              <a:buFont typeface="Wingdings" panose="05000000000000000000" pitchFamily="2" charset="2"/>
              <a:buNone/>
            </a:pPr>
            <a:r>
              <a:rPr lang="en-US" altLang="zh-CN" b="1" smtClean="0"/>
              <a:t> (0.6875)</a:t>
            </a:r>
            <a:r>
              <a:rPr lang="en-US" altLang="zh-CN" b="1" baseline="-25000" smtClean="0"/>
              <a:t>10</a:t>
            </a:r>
            <a:r>
              <a:rPr lang="en-US" altLang="zh-CN" b="1" smtClean="0"/>
              <a:t> = (0.1011)</a:t>
            </a:r>
            <a:r>
              <a:rPr lang="en-US" altLang="zh-CN" b="1" baseline="-25000" smtClean="0"/>
              <a:t>2</a:t>
            </a:r>
            <a:r>
              <a:rPr lang="en-US" altLang="zh-CN" b="1" smtClean="0"/>
              <a:t> </a:t>
            </a:r>
          </a:p>
          <a:p>
            <a:pPr lvl="1" algn="just" eaLnBrk="1" hangingPunct="1">
              <a:buFont typeface="Wingdings" panose="05000000000000000000" pitchFamily="2" charset="2"/>
              <a:buNone/>
            </a:pPr>
            <a:r>
              <a:rPr lang="zh-CN" altLang="en-US" b="1" smtClean="0"/>
              <a:t> </a:t>
            </a:r>
            <a:r>
              <a:rPr lang="en-US" altLang="zh-CN" b="1" smtClean="0"/>
              <a:t>(7301.24)</a:t>
            </a:r>
            <a:r>
              <a:rPr lang="en-US" altLang="zh-CN" b="1" baseline="-25000" smtClean="0"/>
              <a:t>8</a:t>
            </a:r>
            <a:r>
              <a:rPr lang="en-US" altLang="zh-CN" b="1" smtClean="0"/>
              <a:t> = (111011000001.0101)</a:t>
            </a:r>
            <a:r>
              <a:rPr lang="en-US" altLang="zh-CN" b="1" baseline="-25000" smtClean="0"/>
              <a:t>2</a:t>
            </a:r>
            <a:r>
              <a:rPr lang="en-US" altLang="zh-CN" b="1" smtClean="0"/>
              <a:t> </a:t>
            </a:r>
          </a:p>
          <a:p>
            <a:pPr lvl="1" algn="just" eaLnBrk="1" hangingPunct="1">
              <a:buFont typeface="Wingdings" panose="05000000000000000000" pitchFamily="2" charset="2"/>
              <a:buNone/>
            </a:pPr>
            <a:r>
              <a:rPr lang="en-US" altLang="zh-CN" b="1" smtClean="0"/>
              <a:t>(4A3.E6)</a:t>
            </a:r>
            <a:r>
              <a:rPr lang="en-US" altLang="zh-CN" b="1" baseline="-25000" smtClean="0"/>
              <a:t>16</a:t>
            </a:r>
            <a:r>
              <a:rPr lang="en-US" altLang="zh-CN" b="1" smtClean="0"/>
              <a:t> = (10010100011.1110011)</a:t>
            </a:r>
            <a:r>
              <a:rPr lang="en-US" altLang="zh-CN" b="1" baseline="-25000" smtClean="0"/>
              <a:t>2</a:t>
            </a:r>
            <a:r>
              <a:rPr lang="en-US" altLang="zh-CN" b="1" smtClean="0"/>
              <a:t> </a:t>
            </a:r>
            <a:endParaRPr lang="zh-CN" altLang="en-US" b="1" smtClean="0"/>
          </a:p>
        </p:txBody>
      </p:sp>
      <p:sp>
        <p:nvSpPr>
          <p:cNvPr id="71689" name="Text Box 9"/>
          <p:cNvSpPr txBox="1">
            <a:spLocks noChangeArrowheads="1"/>
          </p:cNvSpPr>
          <p:nvPr/>
        </p:nvSpPr>
        <p:spPr bwMode="auto">
          <a:xfrm>
            <a:off x="7019925" y="2060575"/>
            <a:ext cx="1944688" cy="527050"/>
          </a:xfrm>
          <a:prstGeom prst="rect">
            <a:avLst/>
          </a:prstGeom>
          <a:solidFill>
            <a:srgbClr val="FF9900"/>
          </a:solidFill>
          <a:ln w="28575">
            <a:solidFill>
              <a:srgbClr val="4B0601"/>
            </a:solidFill>
            <a:miter lim="800000"/>
            <a:headEnd/>
            <a:tailEnd/>
          </a:ln>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zh-CN" altLang="en-US">
                <a:solidFill>
                  <a:schemeClr val="folHlink"/>
                </a:solidFill>
              </a:rPr>
              <a:t>无符号数 </a:t>
            </a:r>
          </a:p>
        </p:txBody>
      </p:sp>
      <p:sp>
        <p:nvSpPr>
          <p:cNvPr id="71691" name="AutoShape 11"/>
          <p:cNvSpPr>
            <a:spLocks noChangeArrowheads="1"/>
          </p:cNvSpPr>
          <p:nvPr/>
        </p:nvSpPr>
        <p:spPr bwMode="auto">
          <a:xfrm>
            <a:off x="6516688" y="2708275"/>
            <a:ext cx="863600" cy="936625"/>
          </a:xfrm>
          <a:prstGeom prst="rightArrow">
            <a:avLst>
              <a:gd name="adj1" fmla="val 50000"/>
              <a:gd name="adj2" fmla="val 25000"/>
            </a:avLst>
          </a:prstGeom>
          <a:solidFill>
            <a:srgbClr val="FF0000"/>
          </a:solidFill>
          <a:ln w="9525">
            <a:solidFill>
              <a:srgbClr val="4B0601"/>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71692" name="AutoShape 12">
            <a:hlinkClick r:id="" action="ppaction://noaction" highlightClick="1"/>
          </p:cNvPr>
          <p:cNvSpPr>
            <a:spLocks noChangeArrowheads="1"/>
          </p:cNvSpPr>
          <p:nvPr/>
        </p:nvSpPr>
        <p:spPr bwMode="auto">
          <a:xfrm>
            <a:off x="7451725" y="2636838"/>
            <a:ext cx="1152525" cy="1008062"/>
          </a:xfrm>
          <a:prstGeom prst="actionButtonHelp">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a:solidFill>
                <a:srgbClr val="FF0000"/>
              </a:solidFill>
            </a:endParaRPr>
          </a:p>
        </p:txBody>
      </p:sp>
      <p:sp>
        <p:nvSpPr>
          <p:cNvPr id="71693" name="AutoShape 13">
            <a:hlinkClick r:id="" action="ppaction://noaction" highlightClick="1"/>
          </p:cNvPr>
          <p:cNvSpPr>
            <a:spLocks noChangeArrowheads="1"/>
          </p:cNvSpPr>
          <p:nvPr/>
        </p:nvSpPr>
        <p:spPr bwMode="auto">
          <a:xfrm>
            <a:off x="1331913" y="4797425"/>
            <a:ext cx="1152525" cy="1008063"/>
          </a:xfrm>
          <a:prstGeom prst="actionButtonHelp">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a:solidFill>
                <a:srgbClr val="FF0000"/>
              </a:solidFill>
            </a:endParaRPr>
          </a:p>
        </p:txBody>
      </p:sp>
      <p:sp>
        <p:nvSpPr>
          <p:cNvPr id="71694" name="Text Box 14"/>
          <p:cNvSpPr txBox="1">
            <a:spLocks noChangeArrowheads="1"/>
          </p:cNvSpPr>
          <p:nvPr/>
        </p:nvSpPr>
        <p:spPr bwMode="auto">
          <a:xfrm>
            <a:off x="2843213" y="4797425"/>
            <a:ext cx="3529012" cy="1147763"/>
          </a:xfrm>
          <a:prstGeom prst="rect">
            <a:avLst/>
          </a:prstGeom>
          <a:solidFill>
            <a:srgbClr val="66FF33"/>
          </a:solidFill>
          <a:ln w="28575">
            <a:solidFill>
              <a:schemeClr val="folHlink"/>
            </a:solidFill>
            <a:miter lim="800000"/>
            <a:headEnd/>
            <a:tailEnd/>
          </a:ln>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zh-CN" altLang="en-US">
                <a:solidFill>
                  <a:schemeClr val="folHlink"/>
                </a:solidFill>
              </a:rPr>
              <a:t>负数如何表达？</a:t>
            </a:r>
          </a:p>
          <a:p>
            <a:pPr algn="ctr" eaLnBrk="1" hangingPunct="1">
              <a:lnSpc>
                <a:spcPct val="95000"/>
              </a:lnSpc>
              <a:spcBef>
                <a:spcPct val="50000"/>
              </a:spcBef>
              <a:buFontTx/>
              <a:buNone/>
            </a:pPr>
            <a:r>
              <a:rPr lang="zh-CN" altLang="en-US">
                <a:solidFill>
                  <a:schemeClr val="folHlink"/>
                </a:solidFill>
              </a:rPr>
              <a:t>正负符号如何表示？</a:t>
            </a:r>
          </a:p>
        </p:txBody>
      </p:sp>
      <p:sp>
        <p:nvSpPr>
          <p:cNvPr id="44041" name="AutoShape 1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10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71683">
                                            <p:txEl>
                                              <p:pRg st="1" end="1"/>
                                            </p:txEl>
                                          </p:spTgt>
                                        </p:tgtEl>
                                        <p:attrNameLst>
                                          <p:attrName>style.visibility</p:attrName>
                                        </p:attrNameLst>
                                      </p:cBhvr>
                                      <p:to>
                                        <p:strVal val="visible"/>
                                      </p:to>
                                    </p:set>
                                    <p:anim calcmode="discrete" valueType="clr">
                                      <p:cBhvr override="childStyle">
                                        <p:cTn id="12" dur="80"/>
                                        <p:tgtEl>
                                          <p:spTgt spid="716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168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1683">
                                            <p:txEl>
                                              <p:pRg st="1" end="1"/>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71683">
                                            <p:txEl>
                                              <p:pRg st="2" end="2"/>
                                            </p:txEl>
                                          </p:spTgt>
                                        </p:tgtEl>
                                        <p:attrNameLst>
                                          <p:attrName>style.visibility</p:attrName>
                                        </p:attrNameLst>
                                      </p:cBhvr>
                                      <p:to>
                                        <p:strVal val="visible"/>
                                      </p:to>
                                    </p:set>
                                    <p:anim calcmode="discrete" valueType="clr">
                                      <p:cBhvr override="childStyle">
                                        <p:cTn id="19" dur="80"/>
                                        <p:tgtEl>
                                          <p:spTgt spid="716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168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71683">
                                            <p:txEl>
                                              <p:pRg st="2" end="2"/>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71683">
                                            <p:txEl>
                                              <p:pRg st="3" end="3"/>
                                            </p:txEl>
                                          </p:spTgt>
                                        </p:tgtEl>
                                        <p:attrNameLst>
                                          <p:attrName>style.visibility</p:attrName>
                                        </p:attrNameLst>
                                      </p:cBhvr>
                                      <p:to>
                                        <p:strVal val="visible"/>
                                      </p:to>
                                    </p:set>
                                    <p:anim calcmode="discrete" valueType="clr">
                                      <p:cBhvr override="childStyle">
                                        <p:cTn id="26" dur="80"/>
                                        <p:tgtEl>
                                          <p:spTgt spid="716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1683">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71683">
                                            <p:txEl>
                                              <p:pRg st="3" end="3"/>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71683">
                                            <p:txEl>
                                              <p:pRg st="4" end="4"/>
                                            </p:txEl>
                                          </p:spTgt>
                                        </p:tgtEl>
                                        <p:attrNameLst>
                                          <p:attrName>style.visibility</p:attrName>
                                        </p:attrNameLst>
                                      </p:cBhvr>
                                      <p:to>
                                        <p:strVal val="visible"/>
                                      </p:to>
                                    </p:set>
                                    <p:anim calcmode="discrete" valueType="clr">
                                      <p:cBhvr override="childStyle">
                                        <p:cTn id="33" dur="80"/>
                                        <p:tgtEl>
                                          <p:spTgt spid="716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1683">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71683">
                                            <p:txEl>
                                              <p:pRg st="4" end="4"/>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1691"/>
                                        </p:tgtEl>
                                        <p:attrNameLst>
                                          <p:attrName>style.visibility</p:attrName>
                                        </p:attrNameLst>
                                      </p:cBhvr>
                                      <p:to>
                                        <p:strVal val="visible"/>
                                      </p:to>
                                    </p:set>
                                    <p:animEffect transition="in" filter="wipe(left)">
                                      <p:cBhvr>
                                        <p:cTn id="40" dur="500"/>
                                        <p:tgtEl>
                                          <p:spTgt spid="716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1692"/>
                                        </p:tgtEl>
                                        <p:attrNameLst>
                                          <p:attrName>style.visibility</p:attrName>
                                        </p:attrNameLst>
                                      </p:cBhvr>
                                      <p:to>
                                        <p:strVal val="visible"/>
                                      </p:to>
                                    </p:set>
                                    <p:animEffect transition="in" filter="box(out)">
                                      <p:cBhvr>
                                        <p:cTn id="45" dur="1000"/>
                                        <p:tgtEl>
                                          <p:spTgt spid="716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71689"/>
                                        </p:tgtEl>
                                        <p:attrNameLst>
                                          <p:attrName>style.visibility</p:attrName>
                                        </p:attrNameLst>
                                      </p:cBhvr>
                                      <p:to>
                                        <p:strVal val="visible"/>
                                      </p:to>
                                    </p:set>
                                    <p:animEffect transition="in" filter="box(out)">
                                      <p:cBhvr>
                                        <p:cTn id="50" dur="500"/>
                                        <p:tgtEl>
                                          <p:spTgt spid="716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71693"/>
                                        </p:tgtEl>
                                        <p:attrNameLst>
                                          <p:attrName>style.visibility</p:attrName>
                                        </p:attrNameLst>
                                      </p:cBhvr>
                                      <p:to>
                                        <p:strVal val="visible"/>
                                      </p:to>
                                    </p:set>
                                    <p:animEffect transition="in" filter="box(out)">
                                      <p:cBhvr>
                                        <p:cTn id="55" dur="1000"/>
                                        <p:tgtEl>
                                          <p:spTgt spid="716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71694"/>
                                        </p:tgtEl>
                                        <p:attrNameLst>
                                          <p:attrName>style.visibility</p:attrName>
                                        </p:attrNameLst>
                                      </p:cBhvr>
                                      <p:to>
                                        <p:strVal val="visible"/>
                                      </p:to>
                                    </p:set>
                                    <p:anim calcmode="discrete" valueType="clr">
                                      <p:cBhvr override="childStyle">
                                        <p:cTn id="60" dur="500"/>
                                        <p:tgtEl>
                                          <p:spTgt spid="71694"/>
                                        </p:tgtEl>
                                        <p:attrNameLst>
                                          <p:attrName>style.color</p:attrName>
                                        </p:attrNameLst>
                                      </p:cBhvr>
                                      <p:tavLst>
                                        <p:tav tm="0">
                                          <p:val>
                                            <p:clrVal>
                                              <a:schemeClr val="accent2"/>
                                            </p:clrVal>
                                          </p:val>
                                        </p:tav>
                                        <p:tav tm="50000">
                                          <p:val>
                                            <p:clrVal>
                                              <a:schemeClr val="hlink"/>
                                            </p:clrVal>
                                          </p:val>
                                        </p:tav>
                                      </p:tavLst>
                                    </p:anim>
                                    <p:anim calcmode="discrete" valueType="clr">
                                      <p:cBhvr>
                                        <p:cTn id="61" dur="500"/>
                                        <p:tgtEl>
                                          <p:spTgt spid="71694"/>
                                        </p:tgtEl>
                                        <p:attrNameLst>
                                          <p:attrName>fillcolor</p:attrName>
                                        </p:attrNameLst>
                                      </p:cBhvr>
                                      <p:tavLst>
                                        <p:tav tm="0">
                                          <p:val>
                                            <p:clrVal>
                                              <a:schemeClr val="accent2"/>
                                            </p:clrVal>
                                          </p:val>
                                        </p:tav>
                                        <p:tav tm="50000">
                                          <p:val>
                                            <p:clrVal>
                                              <a:schemeClr val="hlink"/>
                                            </p:clrVal>
                                          </p:val>
                                        </p:tav>
                                      </p:tavLst>
                                    </p:anim>
                                    <p:set>
                                      <p:cBhvr>
                                        <p:cTn id="62" dur="500"/>
                                        <p:tgtEl>
                                          <p:spTgt spid="716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nimBg="1"/>
      <p:bldP spid="71691" grpId="0" animBg="1"/>
      <p:bldP spid="71692" grpId="0" animBg="1"/>
      <p:bldP spid="71693" grpId="0" animBg="1"/>
      <p:bldP spid="716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mtClean="0">
                <a:solidFill>
                  <a:srgbClr val="FF9900"/>
                </a:solidFill>
              </a:rPr>
              <a:t>本章内容</a:t>
            </a:r>
          </a:p>
        </p:txBody>
      </p:sp>
      <p:sp>
        <p:nvSpPr>
          <p:cNvPr id="17411" name="Rectangle 3"/>
          <p:cNvSpPr>
            <a:spLocks noGrp="1" noChangeArrowheads="1"/>
          </p:cNvSpPr>
          <p:nvPr>
            <p:ph type="body" idx="4294967295"/>
          </p:nvPr>
        </p:nvSpPr>
        <p:spPr>
          <a:xfrm>
            <a:off x="0" y="1065213"/>
            <a:ext cx="8642350" cy="5327650"/>
          </a:xfrm>
        </p:spPr>
        <p:txBody>
          <a:bodyPr/>
          <a:lstStyle/>
          <a:p>
            <a:pPr algn="just" eaLnBrk="1" hangingPunct="1"/>
            <a:r>
              <a:rPr lang="zh-CN" altLang="en-US" smtClean="0">
                <a:latin typeface="宋体" panose="02010600030101010101" pitchFamily="2" charset="-122"/>
              </a:rPr>
              <a:t>1.1 </a:t>
            </a:r>
            <a:r>
              <a:rPr lang="zh-CN" altLang="en-US" smtClean="0">
                <a:latin typeface="宋体" panose="02010600030101010101" pitchFamily="2" charset="-122"/>
                <a:hlinkClick r:id="rId2" action="ppaction://hlinksldjump"/>
              </a:rPr>
              <a:t>概述</a:t>
            </a:r>
            <a:r>
              <a:rPr lang="zh-CN" altLang="en-US" smtClean="0">
                <a:ea typeface="楷体_GB2312"/>
                <a:cs typeface="楷体_GB2312"/>
                <a:hlinkClick r:id="rId3" action="ppaction://hlinksldjump"/>
              </a:rPr>
              <a:t> </a:t>
            </a:r>
            <a:endParaRPr lang="zh-CN" altLang="en-US" smtClean="0">
              <a:ea typeface="楷体_GB2312"/>
              <a:cs typeface="楷体_GB2312"/>
            </a:endParaRPr>
          </a:p>
          <a:p>
            <a:pPr lvl="1" algn="just" eaLnBrk="1" hangingPunct="1">
              <a:buFont typeface="Wingdings" panose="05000000000000000000" pitchFamily="2" charset="2"/>
              <a:buNone/>
            </a:pPr>
            <a:r>
              <a:rPr lang="zh-CN" altLang="en-US" b="1" smtClean="0"/>
              <a:t>数字信号及模拟信号 </a:t>
            </a:r>
            <a:r>
              <a:rPr lang="zh-CN" altLang="en-US" b="1" smtClean="0">
                <a:latin typeface="宋体" panose="02010600030101010101" pitchFamily="2" charset="-122"/>
              </a:rPr>
              <a:t>，</a:t>
            </a:r>
            <a:r>
              <a:rPr lang="zh-CN" altLang="en-US" b="1" smtClean="0"/>
              <a:t>数字信号的表示方式</a:t>
            </a:r>
            <a:endParaRPr lang="en-US" altLang="zh-CN" b="1" smtClean="0">
              <a:latin typeface="宋体" panose="02010600030101010101" pitchFamily="2" charset="-122"/>
            </a:endParaRPr>
          </a:p>
          <a:p>
            <a:pPr algn="just" eaLnBrk="1" hangingPunct="1"/>
            <a:r>
              <a:rPr lang="zh-CN" altLang="en-US" smtClean="0">
                <a:latin typeface="宋体" panose="02010600030101010101" pitchFamily="2" charset="-122"/>
              </a:rPr>
              <a:t>1.2 </a:t>
            </a:r>
            <a:r>
              <a:rPr lang="zh-CN" altLang="en-US" smtClean="0">
                <a:latin typeface="宋体" panose="02010600030101010101" pitchFamily="2" charset="-122"/>
                <a:hlinkClick r:id="rId4" action="ppaction://hlinksldjump"/>
              </a:rPr>
              <a:t>数制与码制</a:t>
            </a:r>
            <a:r>
              <a:rPr lang="zh-CN" altLang="en-US" smtClean="0">
                <a:ea typeface="楷体_GB2312"/>
                <a:cs typeface="楷体_GB2312"/>
                <a:hlinkClick r:id="rId4" action="ppaction://hlinksldjump"/>
              </a:rPr>
              <a:t> </a:t>
            </a:r>
            <a:endParaRPr lang="zh-CN" altLang="en-US" smtClean="0">
              <a:ea typeface="楷体_GB2312"/>
              <a:cs typeface="楷体_GB2312"/>
            </a:endParaRPr>
          </a:p>
          <a:p>
            <a:pPr lvl="1" algn="just" eaLnBrk="1" hangingPunct="1">
              <a:buFont typeface="Wingdings" panose="05000000000000000000" pitchFamily="2" charset="2"/>
              <a:buNone/>
            </a:pPr>
            <a:r>
              <a:rPr lang="zh-CN" altLang="en-US" b="1" smtClean="0"/>
              <a:t>数制，</a:t>
            </a:r>
            <a:r>
              <a:rPr lang="zh-CN" altLang="en-US" b="1" smtClean="0">
                <a:latin typeface="宋体" panose="02010600030101010101" pitchFamily="2" charset="-122"/>
              </a:rPr>
              <a:t>码制</a:t>
            </a:r>
            <a:r>
              <a:rPr lang="zh-CN" altLang="en-US" b="1" smtClean="0"/>
              <a:t> ，数制转换，</a:t>
            </a:r>
            <a:r>
              <a:rPr lang="zh-CN" altLang="en-US" b="1" smtClean="0">
                <a:latin typeface="宋体" panose="02010600030101010101" pitchFamily="2" charset="-122"/>
              </a:rPr>
              <a:t>常用编码</a:t>
            </a:r>
            <a:r>
              <a:rPr lang="zh-CN" altLang="en-US" b="1" smtClean="0"/>
              <a:t> </a:t>
            </a:r>
          </a:p>
          <a:p>
            <a:pPr algn="just" eaLnBrk="1" hangingPunct="1"/>
            <a:r>
              <a:rPr lang="zh-CN" altLang="en-US" smtClean="0">
                <a:latin typeface="宋体" panose="02010600030101010101" pitchFamily="2" charset="-122"/>
              </a:rPr>
              <a:t>1.3 </a:t>
            </a:r>
            <a:r>
              <a:rPr lang="zh-CN" altLang="en-US" smtClean="0">
                <a:latin typeface="宋体" panose="02010600030101010101" pitchFamily="2" charset="-122"/>
                <a:hlinkClick r:id="rId5" action="ppaction://hlinksldjump"/>
              </a:rPr>
              <a:t>数字逻辑设计基础</a:t>
            </a:r>
            <a:r>
              <a:rPr lang="zh-CN" altLang="en-US" smtClean="0">
                <a:ea typeface="楷体_GB2312"/>
                <a:cs typeface="楷体_GB2312"/>
                <a:hlinkClick r:id="rId5" action="ppaction://hlinksldjump"/>
              </a:rPr>
              <a:t> </a:t>
            </a:r>
            <a:endParaRPr lang="zh-CN" altLang="en-US" smtClean="0">
              <a:ea typeface="楷体_GB2312"/>
              <a:cs typeface="楷体_GB2312"/>
            </a:endParaRPr>
          </a:p>
          <a:p>
            <a:pPr lvl="1" algn="just" eaLnBrk="1" hangingPunct="1">
              <a:buFont typeface="Wingdings" panose="05000000000000000000" pitchFamily="2" charset="2"/>
              <a:buNone/>
            </a:pPr>
            <a:r>
              <a:rPr lang="zh-CN" altLang="en-US" b="1" smtClean="0"/>
              <a:t>逻辑代数的基本公式和定理</a:t>
            </a:r>
            <a:endParaRPr lang="zh-CN" altLang="en-US" b="1" smtClean="0">
              <a:latin typeface="宋体" panose="02010600030101010101" pitchFamily="2" charset="-122"/>
            </a:endParaRPr>
          </a:p>
          <a:p>
            <a:pPr lvl="1" algn="just" eaLnBrk="1" hangingPunct="1">
              <a:buFont typeface="Wingdings" panose="05000000000000000000" pitchFamily="2" charset="2"/>
              <a:buNone/>
            </a:pPr>
            <a:r>
              <a:rPr lang="zh-CN" altLang="en-US" b="1" smtClean="0">
                <a:latin typeface="宋体" panose="02010600030101010101" pitchFamily="2" charset="-122"/>
              </a:rPr>
              <a:t>逻辑函数的表示方法</a:t>
            </a:r>
          </a:p>
          <a:p>
            <a:pPr lvl="1" algn="just" eaLnBrk="1" hangingPunct="1">
              <a:buFont typeface="Wingdings" panose="05000000000000000000" pitchFamily="2" charset="2"/>
              <a:buNone/>
            </a:pPr>
            <a:r>
              <a:rPr lang="zh-CN" altLang="en-US" b="1" smtClean="0">
                <a:latin typeface="宋体" panose="02010600030101010101" pitchFamily="2" charset="-122"/>
              </a:rPr>
              <a:t>逻辑函数的化简</a:t>
            </a:r>
          </a:p>
          <a:p>
            <a:pPr lvl="1" algn="just" eaLnBrk="1" hangingPunct="1">
              <a:buFont typeface="Wingdings" panose="05000000000000000000" pitchFamily="2" charset="2"/>
              <a:buNone/>
            </a:pPr>
            <a:r>
              <a:rPr lang="zh-CN" altLang="en-US" b="1" smtClean="0">
                <a:latin typeface="宋体" panose="02010600030101010101" pitchFamily="2" charset="-122"/>
              </a:rPr>
              <a:t>逻辑门电路</a:t>
            </a:r>
            <a:r>
              <a:rPr lang="zh-CN" altLang="en-US" b="1" smtClean="0"/>
              <a:t>的基本结构和常用的集成门电路</a:t>
            </a:r>
          </a:p>
          <a:p>
            <a:pPr lvl="1" algn="just" eaLnBrk="1" hangingPunct="1">
              <a:buFont typeface="Wingdings" panose="05000000000000000000" pitchFamily="2" charset="2"/>
              <a:buNone/>
            </a:pPr>
            <a:endParaRPr lang="zh-CN" altLang="en-US" b="1" smtClean="0">
              <a:solidFill>
                <a:srgbClr val="FF9900"/>
              </a:solidFill>
            </a:endParaRPr>
          </a:p>
        </p:txBody>
      </p:sp>
      <p:sp>
        <p:nvSpPr>
          <p:cNvPr id="56326" name="AutoShape 6"/>
          <p:cNvSpPr>
            <a:spLocks noChangeArrowheads="1"/>
          </p:cNvSpPr>
          <p:nvPr/>
        </p:nvSpPr>
        <p:spPr bwMode="auto">
          <a:xfrm>
            <a:off x="5795963" y="3357563"/>
            <a:ext cx="2376487" cy="1008062"/>
          </a:xfrm>
          <a:prstGeom prst="leftArrow">
            <a:avLst>
              <a:gd name="adj1" fmla="val 50000"/>
              <a:gd name="adj2" fmla="val 589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r>
              <a:rPr lang="zh-CN" altLang="en-US">
                <a:solidFill>
                  <a:schemeClr val="folHlink"/>
                </a:solidFill>
              </a:rPr>
              <a:t>重点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additive="base">
                                        <p:cTn id="7" dur="500" fill="hold"/>
                                        <p:tgtEl>
                                          <p:spTgt spid="56326"/>
                                        </p:tgtEl>
                                        <p:attrNameLst>
                                          <p:attrName>ppt_x</p:attrName>
                                        </p:attrNameLst>
                                      </p:cBhvr>
                                      <p:tavLst>
                                        <p:tav tm="0">
                                          <p:val>
                                            <p:strVal val="1+#ppt_w/2"/>
                                          </p:val>
                                        </p:tav>
                                        <p:tav tm="100000">
                                          <p:val>
                                            <p:strVal val="#ppt_x"/>
                                          </p:val>
                                        </p:tav>
                                      </p:tavLst>
                                    </p:anim>
                                    <p:anim calcmode="lin" valueType="num">
                                      <p:cBhvr additive="base">
                                        <p:cTn id="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2 </a:t>
            </a:r>
            <a:r>
              <a:rPr lang="zh-CN" altLang="en-US" sz="3200" smtClean="0">
                <a:solidFill>
                  <a:srgbClr val="FF9900"/>
                </a:solidFill>
                <a:latin typeface="宋体" panose="02010600030101010101" pitchFamily="2" charset="-122"/>
              </a:rPr>
              <a:t>码制 </a:t>
            </a:r>
          </a:p>
        </p:txBody>
      </p:sp>
      <p:pic>
        <p:nvPicPr>
          <p:cNvPr id="140295" name="Picture 7"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2414"/>
          <a:stretch>
            <a:fillRect/>
          </a:stretch>
        </p:blipFill>
        <p:spPr bwMode="auto">
          <a:xfrm>
            <a:off x="900113" y="3213100"/>
            <a:ext cx="6911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6" name="Rectangle 3"/>
          <p:cNvSpPr>
            <a:spLocks noChangeArrowheads="1"/>
          </p:cNvSpPr>
          <p:nvPr/>
        </p:nvSpPr>
        <p:spPr bwMode="auto">
          <a:xfrm>
            <a:off x="395288" y="1341438"/>
            <a:ext cx="82486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5000"/>
              </a:lnSpc>
            </a:pPr>
            <a:r>
              <a:rPr lang="zh-CN" altLang="en-US"/>
              <a:t>在数字系统中，符号“＋”、“－” 也要数字化</a:t>
            </a:r>
          </a:p>
          <a:p>
            <a:pPr algn="just" eaLnBrk="1" hangingPunct="1">
              <a:lnSpc>
                <a:spcPct val="95000"/>
              </a:lnSpc>
            </a:pPr>
            <a:r>
              <a:rPr lang="zh-CN" altLang="en-US"/>
              <a:t>一般将数的最高位设为符号位</a:t>
            </a:r>
          </a:p>
          <a:p>
            <a:pPr algn="just" eaLnBrk="1" hangingPunct="1">
              <a:lnSpc>
                <a:spcPct val="95000"/>
              </a:lnSpc>
            </a:pPr>
            <a:r>
              <a:rPr lang="zh-CN" altLang="en-US"/>
              <a:t>   “</a:t>
            </a:r>
            <a:r>
              <a:rPr lang="en-US" altLang="zh-CN"/>
              <a:t>0”  </a:t>
            </a:r>
            <a:r>
              <a:rPr lang="zh-CN" altLang="en-US"/>
              <a:t>→  “＋”           “</a:t>
            </a:r>
            <a:r>
              <a:rPr lang="en-US" altLang="zh-CN"/>
              <a:t>1”  </a:t>
            </a:r>
            <a:r>
              <a:rPr lang="zh-CN" altLang="en-US"/>
              <a:t>→  “－” </a:t>
            </a:r>
          </a:p>
        </p:txBody>
      </p:sp>
      <p:pic>
        <p:nvPicPr>
          <p:cNvPr id="140298" name="Picture 10"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7586" b="35599"/>
          <a:stretch>
            <a:fillRect/>
          </a:stretch>
        </p:blipFill>
        <p:spPr bwMode="auto">
          <a:xfrm>
            <a:off x="900113" y="3644900"/>
            <a:ext cx="69119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9" name="Picture 11"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69574"/>
          <a:stretch>
            <a:fillRect/>
          </a:stretch>
        </p:blipFill>
        <p:spPr bwMode="auto">
          <a:xfrm>
            <a:off x="900113" y="4221163"/>
            <a:ext cx="6911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0" name="Rectangle 12"/>
          <p:cNvSpPr>
            <a:spLocks noChangeArrowheads="1"/>
          </p:cNvSpPr>
          <p:nvPr/>
        </p:nvSpPr>
        <p:spPr bwMode="auto">
          <a:xfrm>
            <a:off x="250825" y="4797425"/>
            <a:ext cx="83534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95000"/>
              </a:lnSpc>
              <a:spcBef>
                <a:spcPct val="40000"/>
              </a:spcBef>
              <a:buClrTx/>
              <a:buSzPct val="85000"/>
              <a:buFontTx/>
              <a:buChar char="•"/>
            </a:pPr>
            <a:r>
              <a:rPr kumimoji="0" lang="zh-CN" altLang="en-US"/>
              <a:t> 真值：“</a:t>
            </a:r>
            <a:r>
              <a:rPr kumimoji="0" lang="en-US" altLang="zh-CN"/>
              <a:t>+”</a:t>
            </a:r>
            <a:r>
              <a:rPr kumimoji="0" lang="zh-CN" altLang="en-US"/>
              <a:t>、“</a:t>
            </a:r>
            <a:r>
              <a:rPr kumimoji="0" lang="en-US" altLang="zh-CN"/>
              <a:t>-” </a:t>
            </a:r>
            <a:r>
              <a:rPr kumimoji="0" lang="zh-CN" altLang="en-US"/>
              <a:t>符号数字化前的二进制数。</a:t>
            </a:r>
          </a:p>
          <a:p>
            <a:pPr lvl="1" eaLnBrk="1" hangingPunct="1">
              <a:lnSpc>
                <a:spcPct val="95000"/>
              </a:lnSpc>
              <a:spcBef>
                <a:spcPct val="40000"/>
              </a:spcBef>
              <a:buClrTx/>
              <a:buSzPct val="85000"/>
              <a:buFontTx/>
              <a:buChar char="•"/>
            </a:pPr>
            <a:r>
              <a:rPr kumimoji="0" lang="zh-CN" altLang="en-US"/>
              <a:t> 机器数：“</a:t>
            </a:r>
            <a:r>
              <a:rPr kumimoji="0" lang="en-US" altLang="zh-CN"/>
              <a:t>+”</a:t>
            </a:r>
            <a:r>
              <a:rPr kumimoji="0" lang="zh-CN" altLang="en-US"/>
              <a:t>、“</a:t>
            </a:r>
            <a:r>
              <a:rPr kumimoji="0" lang="en-US" altLang="zh-CN"/>
              <a:t>-” </a:t>
            </a:r>
            <a:r>
              <a:rPr kumimoji="0" lang="zh-CN" altLang="en-US"/>
              <a:t>符号数字化后的二进制数。</a:t>
            </a:r>
          </a:p>
          <a:p>
            <a:pPr lvl="1" eaLnBrk="1" hangingPunct="1">
              <a:lnSpc>
                <a:spcPct val="95000"/>
              </a:lnSpc>
              <a:spcBef>
                <a:spcPct val="40000"/>
              </a:spcBef>
              <a:buClrTx/>
              <a:buSzPct val="85000"/>
              <a:buFontTx/>
              <a:buNone/>
            </a:pPr>
            <a:r>
              <a:rPr kumimoji="0" lang="zh-CN" altLang="en-US"/>
              <a:t>	  机器数的表示方法有原码、反码、补码等。</a:t>
            </a:r>
          </a:p>
        </p:txBody>
      </p:sp>
      <p:sp>
        <p:nvSpPr>
          <p:cNvPr id="45064" name="AutoShape 13">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0296">
                                            <p:txEl>
                                              <p:pRg st="0" end="0"/>
                                            </p:txEl>
                                          </p:spTgt>
                                        </p:tgtEl>
                                        <p:attrNameLst>
                                          <p:attrName>style.visibility</p:attrName>
                                        </p:attrNameLst>
                                      </p:cBhvr>
                                      <p:to>
                                        <p:strVal val="visible"/>
                                      </p:to>
                                    </p:set>
                                    <p:animEffect transition="in" filter="wipe(left)">
                                      <p:cBhvr>
                                        <p:cTn id="7" dur="1000"/>
                                        <p:tgtEl>
                                          <p:spTgt spid="140296">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40296">
                                            <p:txEl>
                                              <p:pRg st="1" end="1"/>
                                            </p:txEl>
                                          </p:spTgt>
                                        </p:tgtEl>
                                        <p:attrNameLst>
                                          <p:attrName>style.visibility</p:attrName>
                                        </p:attrNameLst>
                                      </p:cBhvr>
                                      <p:to>
                                        <p:strVal val="visible"/>
                                      </p:to>
                                    </p:set>
                                    <p:animEffect transition="in" filter="wipe(left)">
                                      <p:cBhvr>
                                        <p:cTn id="11" dur="1000"/>
                                        <p:tgtEl>
                                          <p:spTgt spid="140296">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40296">
                                            <p:txEl>
                                              <p:pRg st="2" end="2"/>
                                            </p:txEl>
                                          </p:spTgt>
                                        </p:tgtEl>
                                        <p:attrNameLst>
                                          <p:attrName>style.visibility</p:attrName>
                                        </p:attrNameLst>
                                      </p:cBhvr>
                                      <p:to>
                                        <p:strVal val="visible"/>
                                      </p:to>
                                    </p:set>
                                    <p:animEffect transition="in" filter="wipe(left)">
                                      <p:cBhvr>
                                        <p:cTn id="15" dur="1000"/>
                                        <p:tgtEl>
                                          <p:spTgt spid="14029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40295"/>
                                        </p:tgtEl>
                                        <p:attrNameLst>
                                          <p:attrName>style.visibility</p:attrName>
                                        </p:attrNameLst>
                                      </p:cBhvr>
                                      <p:to>
                                        <p:strVal val="visible"/>
                                      </p:to>
                                    </p:set>
                                    <p:animEffect transition="in" filter="wipe(left)">
                                      <p:cBhvr>
                                        <p:cTn id="20" dur="1000"/>
                                        <p:tgtEl>
                                          <p:spTgt spid="14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0298"/>
                                        </p:tgtEl>
                                        <p:attrNameLst>
                                          <p:attrName>style.visibility</p:attrName>
                                        </p:attrNameLst>
                                      </p:cBhvr>
                                      <p:to>
                                        <p:strVal val="visible"/>
                                      </p:to>
                                    </p:set>
                                    <p:animEffect transition="in" filter="wipe(left)">
                                      <p:cBhvr>
                                        <p:cTn id="25" dur="1000"/>
                                        <p:tgtEl>
                                          <p:spTgt spid="1402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40299"/>
                                        </p:tgtEl>
                                        <p:attrNameLst>
                                          <p:attrName>style.visibility</p:attrName>
                                        </p:attrNameLst>
                                      </p:cBhvr>
                                      <p:to>
                                        <p:strVal val="visible"/>
                                      </p:to>
                                    </p:set>
                                    <p:animEffect transition="in" filter="wipe(left)">
                                      <p:cBhvr>
                                        <p:cTn id="30" dur="1000"/>
                                        <p:tgtEl>
                                          <p:spTgt spid="1402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0300"/>
                                        </p:tgtEl>
                                        <p:attrNameLst>
                                          <p:attrName>style.visibility</p:attrName>
                                        </p:attrNameLst>
                                      </p:cBhvr>
                                      <p:to>
                                        <p:strVal val="visible"/>
                                      </p:to>
                                    </p:set>
                                    <p:animEffect transition="in" filter="wipe(up)">
                                      <p:cBhvr>
                                        <p:cTn id="35" dur="1000"/>
                                        <p:tgtEl>
                                          <p:spTgt spid="14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2 </a:t>
            </a:r>
            <a:r>
              <a:rPr lang="zh-CN" altLang="en-US" sz="3200" smtClean="0">
                <a:solidFill>
                  <a:srgbClr val="FF9900"/>
                </a:solidFill>
                <a:latin typeface="宋体" panose="02010600030101010101" pitchFamily="2" charset="-122"/>
              </a:rPr>
              <a:t>码制 </a:t>
            </a:r>
          </a:p>
        </p:txBody>
      </p:sp>
      <p:sp>
        <p:nvSpPr>
          <p:cNvPr id="141315" name="Rectangle 3"/>
          <p:cNvSpPr>
            <a:spLocks noGrp="1" noChangeArrowheads="1"/>
          </p:cNvSpPr>
          <p:nvPr>
            <p:ph type="body" idx="4294967295"/>
          </p:nvPr>
        </p:nvSpPr>
        <p:spPr>
          <a:xfrm>
            <a:off x="0" y="1219200"/>
            <a:ext cx="8664575" cy="2209800"/>
          </a:xfrm>
        </p:spPr>
        <p:txBody>
          <a:bodyPr/>
          <a:lstStyle/>
          <a:p>
            <a:pPr algn="just" eaLnBrk="1" hangingPunct="1">
              <a:buFontTx/>
              <a:buNone/>
              <a:defRPr/>
            </a:pPr>
            <a:r>
              <a:rPr lang="en-US" altLang="zh-CN">
                <a:latin typeface="宋体" pitchFamily="2" charset="-122"/>
              </a:rPr>
              <a:t>2. </a:t>
            </a:r>
            <a:r>
              <a:rPr lang="zh-CN" altLang="en-US">
                <a:latin typeface="宋体" pitchFamily="2" charset="-122"/>
              </a:rPr>
              <a:t>原码:</a:t>
            </a:r>
          </a:p>
          <a:p>
            <a:pPr lvl="1" algn="just" eaLnBrk="1" hangingPunct="1">
              <a:defRPr/>
            </a:pPr>
            <a:r>
              <a:rPr lang="zh-CN" altLang="en-US" b="1">
                <a:latin typeface="宋体" pitchFamily="2" charset="-122"/>
              </a:rPr>
              <a:t>最高位表示符号： 0 </a:t>
            </a:r>
            <a:r>
              <a:rPr lang="en-US" altLang="zh-CN" b="1">
                <a:latin typeface="宋体" pitchFamily="2" charset="-122"/>
              </a:rPr>
              <a:t>- </a:t>
            </a:r>
            <a:r>
              <a:rPr lang="zh-CN" altLang="en-US" b="1">
                <a:latin typeface="宋体" pitchFamily="2" charset="-122"/>
              </a:rPr>
              <a:t>正      1 </a:t>
            </a:r>
            <a:r>
              <a:rPr lang="en-US" altLang="zh-CN" b="1">
                <a:latin typeface="宋体" pitchFamily="2" charset="-122"/>
              </a:rPr>
              <a:t>- </a:t>
            </a:r>
            <a:r>
              <a:rPr lang="zh-CN" altLang="en-US" b="1">
                <a:latin typeface="宋体" pitchFamily="2" charset="-122"/>
              </a:rPr>
              <a:t>负 </a:t>
            </a:r>
          </a:p>
          <a:p>
            <a:pPr lvl="1" algn="just" eaLnBrk="1" hangingPunct="1">
              <a:defRPr/>
            </a:pPr>
            <a:r>
              <a:rPr lang="zh-CN" altLang="en-US" b="1">
                <a:latin typeface="宋体" pitchFamily="2" charset="-122"/>
              </a:rPr>
              <a:t>原码易于辨认，与真值和十进制的转换十分方便</a:t>
            </a:r>
          </a:p>
          <a:p>
            <a:pPr lvl="1" algn="just" eaLnBrk="1" hangingPunct="1">
              <a:defRPr/>
            </a:pPr>
            <a:r>
              <a:rPr lang="zh-CN" altLang="en-US" b="1">
                <a:latin typeface="宋体" pitchFamily="2" charset="-122"/>
              </a:rPr>
              <a:t>直接进行运算不方便    </a:t>
            </a:r>
            <a:r>
              <a:rPr lang="en-US" altLang="zh-CN" sz="3200" b="1">
                <a:solidFill>
                  <a:srgbClr val="FF0000"/>
                </a:solidFill>
                <a:effectLst>
                  <a:outerShdw blurRad="38100" dist="38100" dir="2700000" algn="tl">
                    <a:srgbClr val="000000"/>
                  </a:outerShdw>
                </a:effectLst>
                <a:latin typeface="宋体" pitchFamily="2" charset="-122"/>
              </a:rPr>
              <a:t>×</a:t>
            </a:r>
          </a:p>
        </p:txBody>
      </p:sp>
      <p:graphicFrame>
        <p:nvGraphicFramePr>
          <p:cNvPr id="141376" name="Group 64"/>
          <p:cNvGraphicFramePr>
            <a:graphicFrameLocks noGrp="1"/>
          </p:cNvGraphicFramePr>
          <p:nvPr/>
        </p:nvGraphicFramePr>
        <p:xfrm>
          <a:off x="4356100" y="3933825"/>
          <a:ext cx="4392613" cy="1501775"/>
        </p:xfrm>
        <a:graphic>
          <a:graphicData uri="http://schemas.openxmlformats.org/drawingml/2006/table">
            <a:tbl>
              <a:tblPr/>
              <a:tblGrid>
                <a:gridCol w="776288">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793875">
                  <a:extLst>
                    <a:ext uri="{9D8B030D-6E8A-4147-A177-3AD203B41FA5}">
                      <a16:colId xmlns:a16="http://schemas.microsoft.com/office/drawing/2014/main" val="20002"/>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真值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原码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2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41373" name="Picture 61" descr="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63" y="3933825"/>
            <a:ext cx="3983037"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77" name="Text Box 65"/>
          <p:cNvSpPr txBox="1">
            <a:spLocks noChangeArrowheads="1"/>
          </p:cNvSpPr>
          <p:nvPr/>
        </p:nvSpPr>
        <p:spPr bwMode="auto">
          <a:xfrm>
            <a:off x="4427538" y="4437063"/>
            <a:ext cx="5762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+9</a:t>
            </a:r>
          </a:p>
        </p:txBody>
      </p:sp>
      <p:sp>
        <p:nvSpPr>
          <p:cNvPr id="141378" name="Text Box 66"/>
          <p:cNvSpPr txBox="1">
            <a:spLocks noChangeArrowheads="1"/>
          </p:cNvSpPr>
          <p:nvPr/>
        </p:nvSpPr>
        <p:spPr bwMode="auto">
          <a:xfrm>
            <a:off x="4427538" y="4941888"/>
            <a:ext cx="5762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-9</a:t>
            </a:r>
          </a:p>
        </p:txBody>
      </p:sp>
      <p:sp>
        <p:nvSpPr>
          <p:cNvPr id="141379" name="Text Box 67"/>
          <p:cNvSpPr txBox="1">
            <a:spLocks noChangeArrowheads="1"/>
          </p:cNvSpPr>
          <p:nvPr/>
        </p:nvSpPr>
        <p:spPr bwMode="auto">
          <a:xfrm>
            <a:off x="5219700" y="4437063"/>
            <a:ext cx="16573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+0001001 </a:t>
            </a:r>
          </a:p>
        </p:txBody>
      </p:sp>
      <p:sp>
        <p:nvSpPr>
          <p:cNvPr id="141380" name="Text Box 68"/>
          <p:cNvSpPr txBox="1">
            <a:spLocks noChangeArrowheads="1"/>
          </p:cNvSpPr>
          <p:nvPr/>
        </p:nvSpPr>
        <p:spPr bwMode="auto">
          <a:xfrm>
            <a:off x="5219700" y="4941888"/>
            <a:ext cx="16573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-0001001</a:t>
            </a:r>
            <a:r>
              <a:rPr lang="en-US" altLang="zh-CN" sz="3200">
                <a:solidFill>
                  <a:schemeClr val="folHlink"/>
                </a:solidFill>
              </a:rPr>
              <a:t> </a:t>
            </a:r>
          </a:p>
        </p:txBody>
      </p:sp>
      <p:sp>
        <p:nvSpPr>
          <p:cNvPr id="141381" name="Text Box 69"/>
          <p:cNvSpPr txBox="1">
            <a:spLocks noChangeArrowheads="1"/>
          </p:cNvSpPr>
          <p:nvPr/>
        </p:nvSpPr>
        <p:spPr bwMode="auto">
          <a:xfrm>
            <a:off x="7019925" y="4437063"/>
            <a:ext cx="16557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0 0001001 </a:t>
            </a:r>
          </a:p>
        </p:txBody>
      </p:sp>
      <p:sp>
        <p:nvSpPr>
          <p:cNvPr id="141382" name="Text Box 70"/>
          <p:cNvSpPr txBox="1">
            <a:spLocks noChangeArrowheads="1"/>
          </p:cNvSpPr>
          <p:nvPr/>
        </p:nvSpPr>
        <p:spPr bwMode="auto">
          <a:xfrm>
            <a:off x="7019925" y="4941888"/>
            <a:ext cx="1728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400">
                <a:solidFill>
                  <a:schemeClr val="folHlink"/>
                </a:solidFill>
              </a:rPr>
              <a:t>1 0001001 </a:t>
            </a:r>
          </a:p>
        </p:txBody>
      </p:sp>
      <p:sp>
        <p:nvSpPr>
          <p:cNvPr id="46109" name="AutoShape 71">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10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10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1000"/>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wipe(left)">
                                      <p:cBhvr>
                                        <p:cTn id="22" dur="1000"/>
                                        <p:tgtEl>
                                          <p:spTgt spid="141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1373"/>
                                        </p:tgtEl>
                                        <p:attrNameLst>
                                          <p:attrName>style.visibility</p:attrName>
                                        </p:attrNameLst>
                                      </p:cBhvr>
                                      <p:to>
                                        <p:strVal val="visible"/>
                                      </p:to>
                                    </p:set>
                                    <p:animEffect transition="in" filter="dissolve">
                                      <p:cBhvr>
                                        <p:cTn id="27" dur="500"/>
                                        <p:tgtEl>
                                          <p:spTgt spid="141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1376"/>
                                        </p:tgtEl>
                                        <p:attrNameLst>
                                          <p:attrName>style.visibility</p:attrName>
                                        </p:attrNameLst>
                                      </p:cBhvr>
                                      <p:to>
                                        <p:strVal val="visible"/>
                                      </p:to>
                                    </p:set>
                                    <p:animEffect transition="in" filter="dissolve">
                                      <p:cBhvr>
                                        <p:cTn id="32" dur="500"/>
                                        <p:tgtEl>
                                          <p:spTgt spid="141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1377">
                                            <p:txEl>
                                              <p:pRg st="0" end="0"/>
                                            </p:txEl>
                                          </p:spTgt>
                                        </p:tgtEl>
                                        <p:attrNameLst>
                                          <p:attrName>style.visibility</p:attrName>
                                        </p:attrNameLst>
                                      </p:cBhvr>
                                      <p:to>
                                        <p:strVal val="visible"/>
                                      </p:to>
                                    </p:set>
                                    <p:animEffect transition="in" filter="wipe(left)">
                                      <p:cBhvr>
                                        <p:cTn id="37" dur="500"/>
                                        <p:tgtEl>
                                          <p:spTgt spid="1413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78">
                                            <p:txEl>
                                              <p:pRg st="0" end="0"/>
                                            </p:txEl>
                                          </p:spTgt>
                                        </p:tgtEl>
                                        <p:attrNameLst>
                                          <p:attrName>style.visibility</p:attrName>
                                        </p:attrNameLst>
                                      </p:cBhvr>
                                      <p:to>
                                        <p:strVal val="visible"/>
                                      </p:to>
                                    </p:set>
                                    <p:animEffect transition="in" filter="wipe(left)">
                                      <p:cBhvr>
                                        <p:cTn id="42" dur="500"/>
                                        <p:tgtEl>
                                          <p:spTgt spid="14137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141379">
                                            <p:txEl>
                                              <p:pRg st="0" end="0"/>
                                            </p:txEl>
                                          </p:spTgt>
                                        </p:tgtEl>
                                        <p:attrNameLst>
                                          <p:attrName>style.visibility</p:attrName>
                                        </p:attrNameLst>
                                      </p:cBhvr>
                                      <p:to>
                                        <p:strVal val="visible"/>
                                      </p:to>
                                    </p:set>
                                    <p:anim calcmode="discrete" valueType="clr">
                                      <p:cBhvr override="childStyle">
                                        <p:cTn id="47" dur="500"/>
                                        <p:tgtEl>
                                          <p:spTgt spid="1413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500"/>
                                        <p:tgtEl>
                                          <p:spTgt spid="141379">
                                            <p:txEl>
                                              <p:pRg st="0" end="0"/>
                                            </p:txEl>
                                          </p:spTgt>
                                        </p:tgtEl>
                                        <p:attrNameLst>
                                          <p:attrName>fillcolor</p:attrName>
                                        </p:attrNameLst>
                                      </p:cBhvr>
                                      <p:tavLst>
                                        <p:tav tm="0">
                                          <p:val>
                                            <p:clrVal>
                                              <a:schemeClr val="accent2"/>
                                            </p:clrVal>
                                          </p:val>
                                        </p:tav>
                                        <p:tav tm="50000">
                                          <p:val>
                                            <p:clrVal>
                                              <a:schemeClr val="hlink"/>
                                            </p:clrVal>
                                          </p:val>
                                        </p:tav>
                                      </p:tavLst>
                                    </p:anim>
                                    <p:set>
                                      <p:cBhvr>
                                        <p:cTn id="49" dur="500"/>
                                        <p:tgtEl>
                                          <p:spTgt spid="141379">
                                            <p:txEl>
                                              <p:pRg st="0" end="0"/>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141380">
                                            <p:txEl>
                                              <p:pRg st="0" end="0"/>
                                            </p:txEl>
                                          </p:spTgt>
                                        </p:tgtEl>
                                        <p:attrNameLst>
                                          <p:attrName>style.visibility</p:attrName>
                                        </p:attrNameLst>
                                      </p:cBhvr>
                                      <p:to>
                                        <p:strVal val="visible"/>
                                      </p:to>
                                    </p:set>
                                    <p:anim calcmode="discrete" valueType="clr">
                                      <p:cBhvr override="childStyle">
                                        <p:cTn id="54" dur="500"/>
                                        <p:tgtEl>
                                          <p:spTgt spid="14138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500"/>
                                        <p:tgtEl>
                                          <p:spTgt spid="141380">
                                            <p:txEl>
                                              <p:pRg st="0" end="0"/>
                                            </p:txEl>
                                          </p:spTgt>
                                        </p:tgtEl>
                                        <p:attrNameLst>
                                          <p:attrName>fillcolor</p:attrName>
                                        </p:attrNameLst>
                                      </p:cBhvr>
                                      <p:tavLst>
                                        <p:tav tm="0">
                                          <p:val>
                                            <p:clrVal>
                                              <a:schemeClr val="accent2"/>
                                            </p:clrVal>
                                          </p:val>
                                        </p:tav>
                                        <p:tav tm="50000">
                                          <p:val>
                                            <p:clrVal>
                                              <a:schemeClr val="hlink"/>
                                            </p:clrVal>
                                          </p:val>
                                        </p:tav>
                                      </p:tavLst>
                                    </p:anim>
                                    <p:set>
                                      <p:cBhvr>
                                        <p:cTn id="56" dur="500"/>
                                        <p:tgtEl>
                                          <p:spTgt spid="141380">
                                            <p:txEl>
                                              <p:pRg st="0" end="0"/>
                                            </p:txEl>
                                          </p:spTgt>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7" presetClass="entr" presetSubtype="0" fill="hold" nodeType="clickEffect">
                                  <p:stCondLst>
                                    <p:cond delay="0"/>
                                  </p:stCondLst>
                                  <p:iterate type="lt">
                                    <p:tmPct val="50000"/>
                                  </p:iterate>
                                  <p:childTnLst>
                                    <p:set>
                                      <p:cBhvr>
                                        <p:cTn id="60" dur="1" fill="hold">
                                          <p:stCondLst>
                                            <p:cond delay="0"/>
                                          </p:stCondLst>
                                        </p:cTn>
                                        <p:tgtEl>
                                          <p:spTgt spid="141381">
                                            <p:txEl>
                                              <p:pRg st="0" end="0"/>
                                            </p:txEl>
                                          </p:spTgt>
                                        </p:tgtEl>
                                        <p:attrNameLst>
                                          <p:attrName>style.visibility</p:attrName>
                                        </p:attrNameLst>
                                      </p:cBhvr>
                                      <p:to>
                                        <p:strVal val="visible"/>
                                      </p:to>
                                    </p:set>
                                    <p:anim calcmode="discrete" valueType="clr">
                                      <p:cBhvr override="childStyle">
                                        <p:cTn id="61" dur="500"/>
                                        <p:tgtEl>
                                          <p:spTgt spid="14138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500"/>
                                        <p:tgtEl>
                                          <p:spTgt spid="141381">
                                            <p:txEl>
                                              <p:pRg st="0" end="0"/>
                                            </p:txEl>
                                          </p:spTgt>
                                        </p:tgtEl>
                                        <p:attrNameLst>
                                          <p:attrName>fillcolor</p:attrName>
                                        </p:attrNameLst>
                                      </p:cBhvr>
                                      <p:tavLst>
                                        <p:tav tm="0">
                                          <p:val>
                                            <p:clrVal>
                                              <a:schemeClr val="accent2"/>
                                            </p:clrVal>
                                          </p:val>
                                        </p:tav>
                                        <p:tav tm="50000">
                                          <p:val>
                                            <p:clrVal>
                                              <a:schemeClr val="hlink"/>
                                            </p:clrVal>
                                          </p:val>
                                        </p:tav>
                                      </p:tavLst>
                                    </p:anim>
                                    <p:set>
                                      <p:cBhvr>
                                        <p:cTn id="63" dur="500"/>
                                        <p:tgtEl>
                                          <p:spTgt spid="141381">
                                            <p:txEl>
                                              <p:pRg st="0" end="0"/>
                                            </p:txEl>
                                          </p:spTgt>
                                        </p:tgtEl>
                                        <p:attrNameLst>
                                          <p:attrName>fill.type</p:attrName>
                                        </p:attrNameLst>
                                      </p:cBhvr>
                                      <p:to>
                                        <p:strVal val="solid"/>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7" presetClass="entr" presetSubtype="0" fill="hold" nodeType="clickEffect">
                                  <p:stCondLst>
                                    <p:cond delay="0"/>
                                  </p:stCondLst>
                                  <p:iterate type="lt">
                                    <p:tmPct val="50000"/>
                                  </p:iterate>
                                  <p:childTnLst>
                                    <p:set>
                                      <p:cBhvr>
                                        <p:cTn id="67" dur="1" fill="hold">
                                          <p:stCondLst>
                                            <p:cond delay="0"/>
                                          </p:stCondLst>
                                        </p:cTn>
                                        <p:tgtEl>
                                          <p:spTgt spid="141382">
                                            <p:txEl>
                                              <p:pRg st="0" end="0"/>
                                            </p:txEl>
                                          </p:spTgt>
                                        </p:tgtEl>
                                        <p:attrNameLst>
                                          <p:attrName>style.visibility</p:attrName>
                                        </p:attrNameLst>
                                      </p:cBhvr>
                                      <p:to>
                                        <p:strVal val="visible"/>
                                      </p:to>
                                    </p:set>
                                    <p:anim calcmode="discrete" valueType="clr">
                                      <p:cBhvr override="childStyle">
                                        <p:cTn id="68" dur="500"/>
                                        <p:tgtEl>
                                          <p:spTgt spid="14138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9" dur="500"/>
                                        <p:tgtEl>
                                          <p:spTgt spid="141382">
                                            <p:txEl>
                                              <p:pRg st="0" end="0"/>
                                            </p:txEl>
                                          </p:spTgt>
                                        </p:tgtEl>
                                        <p:attrNameLst>
                                          <p:attrName>fillcolor</p:attrName>
                                        </p:attrNameLst>
                                      </p:cBhvr>
                                      <p:tavLst>
                                        <p:tav tm="0">
                                          <p:val>
                                            <p:clrVal>
                                              <a:schemeClr val="accent2"/>
                                            </p:clrVal>
                                          </p:val>
                                        </p:tav>
                                        <p:tav tm="50000">
                                          <p:val>
                                            <p:clrVal>
                                              <a:schemeClr val="hlink"/>
                                            </p:clrVal>
                                          </p:val>
                                        </p:tav>
                                      </p:tavLst>
                                    </p:anim>
                                    <p:set>
                                      <p:cBhvr>
                                        <p:cTn id="70" dur="500"/>
                                        <p:tgtEl>
                                          <p:spTgt spid="14138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2 </a:t>
            </a:r>
            <a:r>
              <a:rPr lang="zh-CN" altLang="en-US" sz="3200" smtClean="0">
                <a:solidFill>
                  <a:srgbClr val="FF9900"/>
                </a:solidFill>
                <a:latin typeface="宋体" panose="02010600030101010101" pitchFamily="2" charset="-122"/>
              </a:rPr>
              <a:t>码制 </a:t>
            </a:r>
          </a:p>
        </p:txBody>
      </p:sp>
      <p:sp>
        <p:nvSpPr>
          <p:cNvPr id="142339" name="Rectangle 3"/>
          <p:cNvSpPr>
            <a:spLocks noGrp="1" noChangeArrowheads="1"/>
          </p:cNvSpPr>
          <p:nvPr>
            <p:ph type="body" idx="4294967295"/>
          </p:nvPr>
        </p:nvSpPr>
        <p:spPr>
          <a:xfrm>
            <a:off x="863600" y="1125538"/>
            <a:ext cx="8280400" cy="1943100"/>
          </a:xfrm>
        </p:spPr>
        <p:txBody>
          <a:bodyPr/>
          <a:lstStyle/>
          <a:p>
            <a:pPr algn="just" eaLnBrk="1" hangingPunct="1">
              <a:lnSpc>
                <a:spcPct val="95000"/>
              </a:lnSpc>
              <a:buFontTx/>
              <a:buNone/>
            </a:pPr>
            <a:r>
              <a:rPr lang="en-US" altLang="zh-CN" smtClean="0">
                <a:latin typeface="宋体" panose="02010600030101010101" pitchFamily="2" charset="-122"/>
              </a:rPr>
              <a:t>3. </a:t>
            </a:r>
            <a:r>
              <a:rPr lang="zh-CN" altLang="en-US" smtClean="0">
                <a:latin typeface="宋体" panose="02010600030101010101" pitchFamily="2" charset="-122"/>
              </a:rPr>
              <a:t>反码 :</a:t>
            </a:r>
          </a:p>
          <a:p>
            <a:pPr lvl="1" algn="just" eaLnBrk="1" hangingPunct="1">
              <a:lnSpc>
                <a:spcPct val="90000"/>
              </a:lnSpc>
            </a:pPr>
            <a:r>
              <a:rPr lang="zh-CN" altLang="en-US" b="1" smtClean="0">
                <a:latin typeface="宋体" panose="02010600030101010101" pitchFamily="2" charset="-122"/>
              </a:rPr>
              <a:t>正数的反码与原码相同</a:t>
            </a:r>
          </a:p>
          <a:p>
            <a:pPr lvl="1" algn="just" eaLnBrk="1" hangingPunct="1">
              <a:lnSpc>
                <a:spcPct val="90000"/>
              </a:lnSpc>
            </a:pPr>
            <a:r>
              <a:rPr lang="zh-CN" altLang="en-US" b="1" smtClean="0">
                <a:latin typeface="宋体" panose="02010600030101010101" pitchFamily="2" charset="-122"/>
              </a:rPr>
              <a:t>负数的反码数位由原码数位逐位求反而得</a:t>
            </a:r>
            <a:r>
              <a:rPr lang="en-US" altLang="zh-CN" b="1" smtClean="0"/>
              <a:t>(</a:t>
            </a:r>
            <a:r>
              <a:rPr lang="zh-CN" altLang="en-US" b="1" smtClean="0"/>
              <a:t>不包括符号位</a:t>
            </a:r>
            <a:r>
              <a:rPr lang="en-US" altLang="zh-CN" b="1" smtClean="0"/>
              <a:t>) </a:t>
            </a:r>
            <a:endParaRPr lang="zh-CN" altLang="en-US" b="1" smtClean="0"/>
          </a:p>
        </p:txBody>
      </p:sp>
      <p:sp>
        <p:nvSpPr>
          <p:cNvPr id="142343" name="Rectangle 3"/>
          <p:cNvSpPr>
            <a:spLocks noChangeArrowheads="1"/>
          </p:cNvSpPr>
          <p:nvPr/>
        </p:nvSpPr>
        <p:spPr bwMode="auto">
          <a:xfrm>
            <a:off x="5435600" y="2779713"/>
            <a:ext cx="33845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15000"/>
              </a:spcBef>
              <a:buFont typeface="Wingdings" panose="05000000000000000000" pitchFamily="2" charset="2"/>
              <a:buChar char="l"/>
            </a:pPr>
            <a:r>
              <a:rPr lang="en-US" altLang="zh-CN" sz="2000" i="1"/>
              <a:t>A</a:t>
            </a:r>
            <a:r>
              <a:rPr lang="zh-CN" altLang="en-US" sz="2000"/>
              <a:t>：原码</a:t>
            </a:r>
          </a:p>
          <a:p>
            <a:pPr algn="just" eaLnBrk="1" hangingPunct="1">
              <a:lnSpc>
                <a:spcPct val="100000"/>
              </a:lnSpc>
              <a:spcBef>
                <a:spcPct val="15000"/>
              </a:spcBef>
              <a:buFont typeface="Wingdings" panose="05000000000000000000" pitchFamily="2" charset="2"/>
              <a:buChar char="l"/>
            </a:pPr>
            <a:r>
              <a:rPr lang="en-US" altLang="zh-CN" sz="2000"/>
              <a:t>|</a:t>
            </a:r>
            <a:r>
              <a:rPr lang="en-US" altLang="zh-CN" sz="2000" i="1"/>
              <a:t>A</a:t>
            </a:r>
            <a:r>
              <a:rPr lang="en-US" altLang="zh-CN" sz="2000"/>
              <a:t>| </a:t>
            </a:r>
            <a:r>
              <a:rPr lang="zh-CN" altLang="en-US" sz="2000"/>
              <a:t>：</a:t>
            </a:r>
            <a:r>
              <a:rPr lang="en-US" altLang="zh-CN" sz="2000" i="1"/>
              <a:t>A</a:t>
            </a:r>
            <a:r>
              <a:rPr lang="zh-CN" altLang="en-US" sz="2000"/>
              <a:t>的绝对值的原码</a:t>
            </a:r>
          </a:p>
          <a:p>
            <a:pPr algn="just" eaLnBrk="1" hangingPunct="1">
              <a:lnSpc>
                <a:spcPct val="100000"/>
              </a:lnSpc>
              <a:spcBef>
                <a:spcPct val="15000"/>
              </a:spcBef>
              <a:buFont typeface="Wingdings" panose="05000000000000000000" pitchFamily="2" charset="2"/>
              <a:buChar char="l"/>
            </a:pPr>
            <a:r>
              <a:rPr lang="en-US" altLang="zh-CN" sz="2000" i="1"/>
              <a:t>A</a:t>
            </a:r>
            <a:r>
              <a:rPr lang="zh-CN" altLang="en-US" sz="2000" baseline="-25000"/>
              <a:t>反</a:t>
            </a:r>
            <a:r>
              <a:rPr lang="zh-CN" altLang="en-US" sz="2000"/>
              <a:t>：</a:t>
            </a:r>
            <a:r>
              <a:rPr lang="en-US" altLang="zh-CN" sz="2000" i="1"/>
              <a:t>A</a:t>
            </a:r>
            <a:r>
              <a:rPr lang="zh-CN" altLang="en-US" sz="2000"/>
              <a:t>的反码</a:t>
            </a:r>
          </a:p>
          <a:p>
            <a:pPr algn="just" eaLnBrk="1" hangingPunct="1">
              <a:lnSpc>
                <a:spcPct val="100000"/>
              </a:lnSpc>
              <a:spcBef>
                <a:spcPct val="15000"/>
              </a:spcBef>
              <a:buFont typeface="Wingdings" panose="05000000000000000000" pitchFamily="2" charset="2"/>
              <a:buChar char="l"/>
            </a:pPr>
            <a:r>
              <a:rPr lang="en-US" altLang="zh-CN" sz="2000" i="1"/>
              <a:t>n</a:t>
            </a:r>
            <a:r>
              <a:rPr lang="zh-CN" altLang="en-US" sz="2000"/>
              <a:t>：二进制数码的位数</a:t>
            </a:r>
          </a:p>
        </p:txBody>
      </p:sp>
      <p:pic>
        <p:nvPicPr>
          <p:cNvPr id="142344" name="Picture 8" descr="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3213100"/>
            <a:ext cx="518318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2455" name="Group 119"/>
          <p:cNvGraphicFramePr>
            <a:graphicFrameLocks noGrp="1"/>
          </p:cNvGraphicFramePr>
          <p:nvPr/>
        </p:nvGraphicFramePr>
        <p:xfrm>
          <a:off x="611188" y="4941888"/>
          <a:ext cx="7704137" cy="1316037"/>
        </p:xfrm>
        <a:graphic>
          <a:graphicData uri="http://schemas.openxmlformats.org/drawingml/2006/table">
            <a:tbl>
              <a:tblPr/>
              <a:tblGrid>
                <a:gridCol w="935037">
                  <a:extLst>
                    <a:ext uri="{9D8B030D-6E8A-4147-A177-3AD203B41FA5}">
                      <a16:colId xmlns:a16="http://schemas.microsoft.com/office/drawing/2014/main" val="20000"/>
                    </a:ext>
                  </a:extLst>
                </a:gridCol>
                <a:gridCol w="2335213">
                  <a:extLst>
                    <a:ext uri="{9D8B030D-6E8A-4147-A177-3AD203B41FA5}">
                      <a16:colId xmlns:a16="http://schemas.microsoft.com/office/drawing/2014/main" val="20001"/>
                    </a:ext>
                  </a:extLst>
                </a:gridCol>
                <a:gridCol w="2200275">
                  <a:extLst>
                    <a:ext uri="{9D8B030D-6E8A-4147-A177-3AD203B41FA5}">
                      <a16:colId xmlns:a16="http://schemas.microsoft.com/office/drawing/2014/main" val="20002"/>
                    </a:ext>
                  </a:extLst>
                </a:gridCol>
                <a:gridCol w="2233612">
                  <a:extLst>
                    <a:ext uri="{9D8B030D-6E8A-4147-A177-3AD203B41FA5}">
                      <a16:colId xmlns:a16="http://schemas.microsoft.com/office/drawing/2014/main" val="20003"/>
                    </a:ext>
                  </a:extLst>
                </a:gridCol>
              </a:tblGrid>
              <a:tr h="396431">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数</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真值</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原码</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反码</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06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0 0001001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53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1 0001001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2456" name="Text Box 120"/>
          <p:cNvSpPr txBox="1">
            <a:spLocks noChangeArrowheads="1"/>
          </p:cNvSpPr>
          <p:nvPr/>
        </p:nvSpPr>
        <p:spPr bwMode="auto">
          <a:xfrm>
            <a:off x="107950" y="4241800"/>
            <a:ext cx="88201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buFontTx/>
              <a:buNone/>
            </a:pPr>
            <a:r>
              <a:rPr lang="en-US" altLang="zh-CN" sz="2000">
                <a:solidFill>
                  <a:schemeClr val="folHlink"/>
                </a:solidFill>
              </a:rPr>
              <a:t>-9</a:t>
            </a:r>
            <a:r>
              <a:rPr lang="zh-CN" altLang="en-US" sz="2000">
                <a:solidFill>
                  <a:schemeClr val="folHlink"/>
                </a:solidFill>
              </a:rPr>
              <a:t>的反码：</a:t>
            </a:r>
            <a:r>
              <a:rPr lang="zh-CN" altLang="en-US" sz="3200">
                <a:solidFill>
                  <a:schemeClr val="folHlink"/>
                </a:solidFill>
              </a:rPr>
              <a:t> </a:t>
            </a:r>
            <a:r>
              <a:rPr lang="en-US" altLang="zh-CN" sz="2000" i="1">
                <a:solidFill>
                  <a:schemeClr val="folHlink"/>
                </a:solidFill>
              </a:rPr>
              <a:t>A</a:t>
            </a:r>
            <a:r>
              <a:rPr lang="zh-CN" altLang="en-US" sz="2000" baseline="-25000">
                <a:solidFill>
                  <a:schemeClr val="folHlink"/>
                </a:solidFill>
              </a:rPr>
              <a:t>反 </a:t>
            </a:r>
            <a:r>
              <a:rPr lang="zh-CN" altLang="en-US" sz="2000">
                <a:solidFill>
                  <a:schemeClr val="folHlink"/>
                </a:solidFill>
              </a:rPr>
              <a:t> </a:t>
            </a:r>
            <a:r>
              <a:rPr lang="en-US" altLang="zh-CN" sz="2000">
                <a:solidFill>
                  <a:schemeClr val="folHlink"/>
                </a:solidFill>
              </a:rPr>
              <a:t>= 2</a:t>
            </a:r>
            <a:r>
              <a:rPr lang="en-US" altLang="zh-CN" sz="2000" baseline="30000">
                <a:solidFill>
                  <a:schemeClr val="folHlink"/>
                </a:solidFill>
              </a:rPr>
              <a:t>8</a:t>
            </a:r>
            <a:r>
              <a:rPr lang="en-US" altLang="zh-CN" sz="2000">
                <a:solidFill>
                  <a:schemeClr val="folHlink"/>
                </a:solidFill>
              </a:rPr>
              <a:t> - 1 - |</a:t>
            </a:r>
            <a:r>
              <a:rPr lang="en-US" altLang="zh-CN" sz="2000" i="1">
                <a:solidFill>
                  <a:schemeClr val="folHlink"/>
                </a:solidFill>
              </a:rPr>
              <a:t>A</a:t>
            </a:r>
            <a:r>
              <a:rPr lang="en-US" altLang="zh-CN" sz="2000">
                <a:solidFill>
                  <a:schemeClr val="folHlink"/>
                </a:solidFill>
              </a:rPr>
              <a:t>| = (100000000 - 1) - (00001001) = 11110110 </a:t>
            </a:r>
            <a:endParaRPr lang="zh-CN" altLang="en-US" sz="2000">
              <a:solidFill>
                <a:schemeClr val="folHlink"/>
              </a:solidFill>
            </a:endParaRPr>
          </a:p>
        </p:txBody>
      </p:sp>
      <p:sp>
        <p:nvSpPr>
          <p:cNvPr id="142457" name="Text Box 121"/>
          <p:cNvSpPr txBox="1">
            <a:spLocks noChangeArrowheads="1"/>
          </p:cNvSpPr>
          <p:nvPr/>
        </p:nvSpPr>
        <p:spPr bwMode="auto">
          <a:xfrm>
            <a:off x="6300788" y="5229225"/>
            <a:ext cx="16573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000">
                <a:solidFill>
                  <a:schemeClr val="folHlink"/>
                </a:solidFill>
              </a:rPr>
              <a:t>0 0001001</a:t>
            </a:r>
            <a:r>
              <a:rPr lang="en-US" altLang="zh-CN" sz="3200">
                <a:solidFill>
                  <a:schemeClr val="folHlink"/>
                </a:solidFill>
              </a:rPr>
              <a:t> </a:t>
            </a:r>
          </a:p>
        </p:txBody>
      </p:sp>
      <p:sp>
        <p:nvSpPr>
          <p:cNvPr id="142458" name="Text Box 122"/>
          <p:cNvSpPr txBox="1">
            <a:spLocks noChangeArrowheads="1"/>
          </p:cNvSpPr>
          <p:nvPr/>
        </p:nvSpPr>
        <p:spPr bwMode="auto">
          <a:xfrm>
            <a:off x="6300788" y="5734050"/>
            <a:ext cx="16573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en-US" altLang="zh-CN" sz="2000">
                <a:solidFill>
                  <a:schemeClr val="folHlink"/>
                </a:solidFill>
              </a:rPr>
              <a:t>1 1110110</a:t>
            </a:r>
            <a:r>
              <a:rPr lang="en-US" altLang="zh-CN" sz="3200">
                <a:solidFill>
                  <a:schemeClr val="folHlink"/>
                </a:solidFill>
              </a:rPr>
              <a:t> </a:t>
            </a:r>
          </a:p>
        </p:txBody>
      </p:sp>
      <p:sp>
        <p:nvSpPr>
          <p:cNvPr id="47135" name="AutoShape 123">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1000"/>
                                        <p:tgtEl>
                                          <p:spTgt spid="142339">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animEffect transition="in" filter="wipe(left)">
                                      <p:cBhvr>
                                        <p:cTn id="11" dur="1000"/>
                                        <p:tgtEl>
                                          <p:spTgt spid="142339">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wipe(left)">
                                      <p:cBhvr>
                                        <p:cTn id="15" dur="1000"/>
                                        <p:tgtEl>
                                          <p:spTgt spid="142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42344"/>
                                        </p:tgtEl>
                                        <p:attrNameLst>
                                          <p:attrName>style.visibility</p:attrName>
                                        </p:attrNameLst>
                                      </p:cBhvr>
                                      <p:to>
                                        <p:strVal val="visible"/>
                                      </p:to>
                                    </p:set>
                                    <p:animEffect transition="in" filter="dissolve">
                                      <p:cBhvr>
                                        <p:cTn id="20" dur="1000"/>
                                        <p:tgtEl>
                                          <p:spTgt spid="142344"/>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2343">
                                            <p:txEl>
                                              <p:pRg st="0" end="0"/>
                                            </p:txEl>
                                          </p:spTgt>
                                        </p:tgtEl>
                                        <p:attrNameLst>
                                          <p:attrName>style.visibility</p:attrName>
                                        </p:attrNameLst>
                                      </p:cBhvr>
                                      <p:to>
                                        <p:strVal val="visible"/>
                                      </p:to>
                                    </p:set>
                                    <p:animEffect transition="in" filter="wipe(left)">
                                      <p:cBhvr>
                                        <p:cTn id="24" dur="1000"/>
                                        <p:tgtEl>
                                          <p:spTgt spid="142343">
                                            <p:txEl>
                                              <p:pRg st="0" end="0"/>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142343">
                                            <p:txEl>
                                              <p:pRg st="1" end="1"/>
                                            </p:txEl>
                                          </p:spTgt>
                                        </p:tgtEl>
                                        <p:attrNameLst>
                                          <p:attrName>style.visibility</p:attrName>
                                        </p:attrNameLst>
                                      </p:cBhvr>
                                      <p:to>
                                        <p:strVal val="visible"/>
                                      </p:to>
                                    </p:set>
                                    <p:animEffect transition="in" filter="wipe(left)">
                                      <p:cBhvr>
                                        <p:cTn id="28" dur="1000"/>
                                        <p:tgtEl>
                                          <p:spTgt spid="142343">
                                            <p:txEl>
                                              <p:pRg st="1" end="1"/>
                                            </p:txEl>
                                          </p:spTgt>
                                        </p:tgtEl>
                                      </p:cBhvr>
                                    </p:animEffect>
                                  </p:childTnLst>
                                </p:cTn>
                              </p:par>
                            </p:childTnLst>
                          </p:cTn>
                        </p:par>
                        <p:par>
                          <p:cTn id="29" fill="hold" nodeType="afterGroup">
                            <p:stCondLst>
                              <p:cond delay="3000"/>
                            </p:stCondLst>
                            <p:childTnLst>
                              <p:par>
                                <p:cTn id="30" presetID="22" presetClass="entr" presetSubtype="8" fill="hold" nodeType="afterEffect">
                                  <p:stCondLst>
                                    <p:cond delay="0"/>
                                  </p:stCondLst>
                                  <p:childTnLst>
                                    <p:set>
                                      <p:cBhvr>
                                        <p:cTn id="31" dur="1" fill="hold">
                                          <p:stCondLst>
                                            <p:cond delay="0"/>
                                          </p:stCondLst>
                                        </p:cTn>
                                        <p:tgtEl>
                                          <p:spTgt spid="142343">
                                            <p:txEl>
                                              <p:pRg st="2" end="2"/>
                                            </p:txEl>
                                          </p:spTgt>
                                        </p:tgtEl>
                                        <p:attrNameLst>
                                          <p:attrName>style.visibility</p:attrName>
                                        </p:attrNameLst>
                                      </p:cBhvr>
                                      <p:to>
                                        <p:strVal val="visible"/>
                                      </p:to>
                                    </p:set>
                                    <p:animEffect transition="in" filter="wipe(left)">
                                      <p:cBhvr>
                                        <p:cTn id="32" dur="1000"/>
                                        <p:tgtEl>
                                          <p:spTgt spid="142343">
                                            <p:txEl>
                                              <p:pRg st="2" end="2"/>
                                            </p:txEl>
                                          </p:spTgt>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142343">
                                            <p:txEl>
                                              <p:pRg st="3" end="3"/>
                                            </p:txEl>
                                          </p:spTgt>
                                        </p:tgtEl>
                                        <p:attrNameLst>
                                          <p:attrName>style.visibility</p:attrName>
                                        </p:attrNameLst>
                                      </p:cBhvr>
                                      <p:to>
                                        <p:strVal val="visible"/>
                                      </p:to>
                                    </p:set>
                                    <p:animEffect transition="in" filter="wipe(left)">
                                      <p:cBhvr>
                                        <p:cTn id="36" dur="1000"/>
                                        <p:tgtEl>
                                          <p:spTgt spid="142343">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42456">
                                            <p:txEl>
                                              <p:pRg st="0" end="0"/>
                                            </p:txEl>
                                          </p:spTgt>
                                        </p:tgtEl>
                                        <p:attrNameLst>
                                          <p:attrName>style.visibility</p:attrName>
                                        </p:attrNameLst>
                                      </p:cBhvr>
                                      <p:to>
                                        <p:strVal val="visible"/>
                                      </p:to>
                                    </p:set>
                                    <p:animEffect transition="in" filter="wipe(left)">
                                      <p:cBhvr>
                                        <p:cTn id="41" dur="5000"/>
                                        <p:tgtEl>
                                          <p:spTgt spid="142456">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42455"/>
                                        </p:tgtEl>
                                        <p:attrNameLst>
                                          <p:attrName>style.visibility</p:attrName>
                                        </p:attrNameLst>
                                      </p:cBhvr>
                                      <p:to>
                                        <p:strVal val="visible"/>
                                      </p:to>
                                    </p:set>
                                    <p:animEffect transition="in" filter="dissolve">
                                      <p:cBhvr>
                                        <p:cTn id="46" dur="2000"/>
                                        <p:tgtEl>
                                          <p:spTgt spid="1424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7" presetClass="entr" presetSubtype="0" fill="hold" nodeType="clickEffect">
                                  <p:stCondLst>
                                    <p:cond delay="0"/>
                                  </p:stCondLst>
                                  <p:iterate type="lt">
                                    <p:tmPct val="50000"/>
                                  </p:iterate>
                                  <p:childTnLst>
                                    <p:set>
                                      <p:cBhvr>
                                        <p:cTn id="50" dur="1" fill="hold">
                                          <p:stCondLst>
                                            <p:cond delay="0"/>
                                          </p:stCondLst>
                                        </p:cTn>
                                        <p:tgtEl>
                                          <p:spTgt spid="142457">
                                            <p:txEl>
                                              <p:pRg st="0" end="0"/>
                                            </p:txEl>
                                          </p:spTgt>
                                        </p:tgtEl>
                                        <p:attrNameLst>
                                          <p:attrName>style.visibility</p:attrName>
                                        </p:attrNameLst>
                                      </p:cBhvr>
                                      <p:to>
                                        <p:strVal val="visible"/>
                                      </p:to>
                                    </p:set>
                                    <p:anim calcmode="discrete" valueType="clr">
                                      <p:cBhvr override="childStyle">
                                        <p:cTn id="51" dur="500"/>
                                        <p:tgtEl>
                                          <p:spTgt spid="14245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500"/>
                                        <p:tgtEl>
                                          <p:spTgt spid="142457">
                                            <p:txEl>
                                              <p:pRg st="0" end="0"/>
                                            </p:txEl>
                                          </p:spTgt>
                                        </p:tgtEl>
                                        <p:attrNameLst>
                                          <p:attrName>fillcolor</p:attrName>
                                        </p:attrNameLst>
                                      </p:cBhvr>
                                      <p:tavLst>
                                        <p:tav tm="0">
                                          <p:val>
                                            <p:clrVal>
                                              <a:schemeClr val="accent2"/>
                                            </p:clrVal>
                                          </p:val>
                                        </p:tav>
                                        <p:tav tm="50000">
                                          <p:val>
                                            <p:clrVal>
                                              <a:schemeClr val="hlink"/>
                                            </p:clrVal>
                                          </p:val>
                                        </p:tav>
                                      </p:tavLst>
                                    </p:anim>
                                    <p:set>
                                      <p:cBhvr>
                                        <p:cTn id="53" dur="500"/>
                                        <p:tgtEl>
                                          <p:spTgt spid="142457">
                                            <p:txEl>
                                              <p:pRg st="0" end="0"/>
                                            </p:txEl>
                                          </p:spTgt>
                                        </p:tgtEl>
                                        <p:attrNameLst>
                                          <p:attrName>fill.type</p:attrName>
                                        </p:attrNameLst>
                                      </p:cBhvr>
                                      <p:to>
                                        <p:strVal val="solid"/>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7" presetClass="entr" presetSubtype="0" fill="hold" nodeType="clickEffect">
                                  <p:stCondLst>
                                    <p:cond delay="0"/>
                                  </p:stCondLst>
                                  <p:iterate type="lt">
                                    <p:tmPct val="50000"/>
                                  </p:iterate>
                                  <p:childTnLst>
                                    <p:set>
                                      <p:cBhvr>
                                        <p:cTn id="57" dur="1" fill="hold">
                                          <p:stCondLst>
                                            <p:cond delay="0"/>
                                          </p:stCondLst>
                                        </p:cTn>
                                        <p:tgtEl>
                                          <p:spTgt spid="142458">
                                            <p:txEl>
                                              <p:pRg st="0" end="0"/>
                                            </p:txEl>
                                          </p:spTgt>
                                        </p:tgtEl>
                                        <p:attrNameLst>
                                          <p:attrName>style.visibility</p:attrName>
                                        </p:attrNameLst>
                                      </p:cBhvr>
                                      <p:to>
                                        <p:strVal val="visible"/>
                                      </p:to>
                                    </p:set>
                                    <p:anim calcmode="discrete" valueType="clr">
                                      <p:cBhvr override="childStyle">
                                        <p:cTn id="58" dur="500"/>
                                        <p:tgtEl>
                                          <p:spTgt spid="1424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500"/>
                                        <p:tgtEl>
                                          <p:spTgt spid="142458">
                                            <p:txEl>
                                              <p:pRg st="0" end="0"/>
                                            </p:txEl>
                                          </p:spTgt>
                                        </p:tgtEl>
                                        <p:attrNameLst>
                                          <p:attrName>fillcolor</p:attrName>
                                        </p:attrNameLst>
                                      </p:cBhvr>
                                      <p:tavLst>
                                        <p:tav tm="0">
                                          <p:val>
                                            <p:clrVal>
                                              <a:schemeClr val="accent2"/>
                                            </p:clrVal>
                                          </p:val>
                                        </p:tav>
                                        <p:tav tm="50000">
                                          <p:val>
                                            <p:clrVal>
                                              <a:schemeClr val="hlink"/>
                                            </p:clrVal>
                                          </p:val>
                                        </p:tav>
                                      </p:tavLst>
                                    </p:anim>
                                    <p:set>
                                      <p:cBhvr>
                                        <p:cTn id="60" dur="500"/>
                                        <p:tgtEl>
                                          <p:spTgt spid="14245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Large confetti"/>
          <p:cNvSpPr>
            <a:spLocks noGrp="1" noRot="1" noChangeArrowheads="1"/>
          </p:cNvSpPr>
          <p:nvPr>
            <p:ph type="title"/>
          </p:nvPr>
        </p:nvSpPr>
        <p:spPr/>
        <p:txBody>
          <a:bodyPr/>
          <a:lstStyle/>
          <a:p>
            <a:r>
              <a:rPr lang="en-US" altLang="zh-CN" smtClean="0"/>
              <a:t>1.2.2  </a:t>
            </a:r>
            <a:r>
              <a:rPr lang="zh-CN" altLang="en-US" smtClean="0"/>
              <a:t>码制</a:t>
            </a:r>
          </a:p>
        </p:txBody>
      </p:sp>
      <p:sp>
        <p:nvSpPr>
          <p:cNvPr id="314371" name="Rectangle 3"/>
          <p:cNvSpPr>
            <a:spLocks noGrp="1" noRot="1" noChangeArrowheads="1"/>
          </p:cNvSpPr>
          <p:nvPr>
            <p:ph type="body" idx="1"/>
          </p:nvPr>
        </p:nvSpPr>
        <p:spPr>
          <a:xfrm>
            <a:off x="107950" y="1341438"/>
            <a:ext cx="8785225" cy="1727200"/>
          </a:xfrm>
        </p:spPr>
        <p:txBody>
          <a:bodyPr/>
          <a:lstStyle/>
          <a:p>
            <a:pPr marL="342900" lvl="1" indent="-342900">
              <a:lnSpc>
                <a:spcPct val="105000"/>
              </a:lnSpc>
              <a:spcBef>
                <a:spcPct val="60000"/>
              </a:spcBef>
              <a:buClrTx/>
              <a:buSzPct val="85000"/>
              <a:buFont typeface="Wingdings" panose="05000000000000000000" pitchFamily="2" charset="2"/>
              <a:buBlip>
                <a:blip r:embed="rId3"/>
              </a:buBlip>
              <a:defRPr/>
            </a:pPr>
            <a:r>
              <a:rPr lang="en-US" altLang="zh-CN" b="1" dirty="0"/>
              <a:t>4. </a:t>
            </a:r>
            <a:r>
              <a:rPr lang="zh-CN" altLang="en-US" b="1" dirty="0"/>
              <a:t>补码   </a:t>
            </a:r>
            <a:r>
              <a:rPr lang="zh-CN" altLang="en-US" sz="2400" b="1" dirty="0">
                <a:solidFill>
                  <a:srgbClr val="FF0000"/>
                </a:solidFill>
                <a:latin typeface="宋体" pitchFamily="2" charset="-122"/>
              </a:rPr>
              <a:t>补码表示对于加减运算十分方便，因此目前机器中广泛采用</a:t>
            </a:r>
            <a:endParaRPr lang="zh-CN" altLang="en-US" b="1" dirty="0"/>
          </a:p>
          <a:p>
            <a:pPr marL="457200" lvl="1" indent="0">
              <a:buFont typeface="Wingdings" panose="05000000000000000000" pitchFamily="2" charset="2"/>
              <a:buNone/>
              <a:defRPr/>
            </a:pPr>
            <a:r>
              <a:rPr lang="zh-CN" altLang="en-US" b="1" dirty="0"/>
              <a:t>正数的补码与原码相同；负数的补码为其反码加</a:t>
            </a:r>
            <a:r>
              <a:rPr lang="en-US" altLang="zh-CN" b="1" dirty="0"/>
              <a:t>1</a:t>
            </a:r>
            <a:r>
              <a:rPr lang="zh-CN" altLang="en-US" b="1" dirty="0"/>
              <a:t>。</a:t>
            </a:r>
          </a:p>
        </p:txBody>
      </p:sp>
      <p:graphicFrame>
        <p:nvGraphicFramePr>
          <p:cNvPr id="314372" name="Object 4"/>
          <p:cNvGraphicFramePr>
            <a:graphicFrameLocks noChangeAspect="1"/>
          </p:cNvGraphicFramePr>
          <p:nvPr/>
        </p:nvGraphicFramePr>
        <p:xfrm>
          <a:off x="1403350" y="2997200"/>
          <a:ext cx="4464050" cy="1192213"/>
        </p:xfrm>
        <a:graphic>
          <a:graphicData uri="http://schemas.openxmlformats.org/presentationml/2006/ole">
            <mc:AlternateContent xmlns:mc="http://schemas.openxmlformats.org/markup-compatibility/2006">
              <mc:Choice xmlns:v="urn:schemas-microsoft-com:vml" Requires="v">
                <p:oleObj spid="_x0000_s48134" name="公式" r:id="rId4" imgW="1841500" imgH="482600" progId="Equation.3">
                  <p:embed/>
                </p:oleObj>
              </mc:Choice>
              <mc:Fallback>
                <p:oleObj name="公式" r:id="rId4" imgW="18415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997200"/>
                        <a:ext cx="44640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373" name="Rectangle 5"/>
          <p:cNvSpPr>
            <a:spLocks noRot="1" noChangeArrowheads="1"/>
          </p:cNvSpPr>
          <p:nvPr/>
        </p:nvSpPr>
        <p:spPr bwMode="auto">
          <a:xfrm>
            <a:off x="0" y="4005263"/>
            <a:ext cx="91440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spcBef>
                <a:spcPct val="20000"/>
              </a:spcBef>
              <a:buClr>
                <a:schemeClr val="accent2"/>
              </a:buClr>
              <a:buSzPct val="85000"/>
              <a:buFont typeface="Wingdings" panose="05000000000000000000" pitchFamily="2" charset="2"/>
              <a:buNone/>
            </a:pPr>
            <a:endParaRPr kumimoji="0" lang="zh-CN" altLang="en-US">
              <a:ea typeface="楷体_GB2312"/>
              <a:cs typeface="楷体_GB2312"/>
            </a:endParaRPr>
          </a:p>
          <a:p>
            <a:pPr lvl="1" eaLnBrk="1" hangingPunct="1">
              <a:lnSpc>
                <a:spcPct val="90000"/>
              </a:lnSpc>
              <a:spcBef>
                <a:spcPct val="20000"/>
              </a:spcBef>
              <a:buClr>
                <a:schemeClr val="accent2"/>
              </a:buClr>
              <a:buSzPct val="85000"/>
              <a:buFont typeface="Wingdings" panose="05000000000000000000" pitchFamily="2" charset="2"/>
              <a:buNone/>
            </a:pPr>
            <a:r>
              <a:rPr kumimoji="0" lang="zh-CN" altLang="en-US">
                <a:ea typeface="楷体_GB2312"/>
                <a:cs typeface="楷体_GB2312"/>
              </a:rPr>
              <a:t>数	      真值	        原码             反码            补码</a:t>
            </a:r>
          </a:p>
          <a:p>
            <a:pPr lvl="1" eaLnBrk="1" hangingPunct="1">
              <a:lnSpc>
                <a:spcPct val="90000"/>
              </a:lnSpc>
              <a:spcBef>
                <a:spcPct val="20000"/>
              </a:spcBef>
              <a:buClr>
                <a:schemeClr val="accent2"/>
              </a:buClr>
              <a:buSzPct val="85000"/>
              <a:buFont typeface="Wingdings" panose="05000000000000000000" pitchFamily="2" charset="2"/>
              <a:buNone/>
            </a:pPr>
            <a:r>
              <a:rPr kumimoji="0" lang="en-US" altLang="zh-CN">
                <a:ea typeface="楷体_GB2312"/>
                <a:cs typeface="楷体_GB2312"/>
              </a:rPr>
              <a:t>+9  +0001001    0 0001001   0 0001001   0 0001001</a:t>
            </a:r>
          </a:p>
          <a:p>
            <a:pPr lvl="1" eaLnBrk="1" hangingPunct="1">
              <a:lnSpc>
                <a:spcPct val="90000"/>
              </a:lnSpc>
              <a:spcBef>
                <a:spcPct val="20000"/>
              </a:spcBef>
              <a:buClr>
                <a:schemeClr val="accent2"/>
              </a:buClr>
              <a:buSzPct val="85000"/>
              <a:buFont typeface="Wingdings" panose="05000000000000000000" pitchFamily="2" charset="2"/>
              <a:buNone/>
            </a:pPr>
            <a:r>
              <a:rPr kumimoji="0" lang="en-US" altLang="zh-CN">
                <a:ea typeface="楷体_GB2312"/>
                <a:cs typeface="楷体_GB2312"/>
              </a:rPr>
              <a:t>- 9  - 0001001    1 0001001   1 1110110    1 1110111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wipe(left)">
                                      <p:cBhvr>
                                        <p:cTn id="7" dur="10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3">
                                            <p:txEl>
                                              <p:pRg st="1" end="1"/>
                                            </p:txEl>
                                          </p:spTgt>
                                        </p:tgtEl>
                                        <p:attrNameLst>
                                          <p:attrName>style.visibility</p:attrName>
                                        </p:attrNameLst>
                                      </p:cBhvr>
                                      <p:to>
                                        <p:strVal val="visible"/>
                                      </p:to>
                                    </p:set>
                                    <p:animEffect transition="in" filter="wipe(left)">
                                      <p:cBhvr>
                                        <p:cTn id="12" dur="1000"/>
                                        <p:tgtEl>
                                          <p:spTgt spid="314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3">
                                            <p:txEl>
                                              <p:pRg st="2" end="2"/>
                                            </p:txEl>
                                          </p:spTgt>
                                        </p:tgtEl>
                                        <p:attrNameLst>
                                          <p:attrName>style.visibility</p:attrName>
                                        </p:attrNameLst>
                                      </p:cBhvr>
                                      <p:to>
                                        <p:strVal val="visible"/>
                                      </p:to>
                                    </p:set>
                                    <p:animEffect transition="in" filter="wipe(left)">
                                      <p:cBhvr>
                                        <p:cTn id="17" dur="1000"/>
                                        <p:tgtEl>
                                          <p:spTgt spid="314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3">
                                            <p:txEl>
                                              <p:pRg st="3" end="3"/>
                                            </p:txEl>
                                          </p:spTgt>
                                        </p:tgtEl>
                                        <p:attrNameLst>
                                          <p:attrName>style.visibility</p:attrName>
                                        </p:attrNameLst>
                                      </p:cBhvr>
                                      <p:to>
                                        <p:strVal val="visible"/>
                                      </p:to>
                                    </p:set>
                                    <p:animEffect transition="in" filter="wipe(left)">
                                      <p:cBhvr>
                                        <p:cTn id="22" dur="1000"/>
                                        <p:tgtEl>
                                          <p:spTgt spid="314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descr="Large confetti"/>
          <p:cNvSpPr>
            <a:spLocks noGrp="1" noChangeArrowheads="1"/>
          </p:cNvSpPr>
          <p:nvPr>
            <p:ph type="title"/>
          </p:nvPr>
        </p:nvSpPr>
        <p:spPr>
          <a:xfrm>
            <a:off x="250825" y="0"/>
            <a:ext cx="8540750" cy="1143000"/>
          </a:xfrm>
        </p:spPr>
        <p:txBody>
          <a:bodyPr/>
          <a:lstStyle/>
          <a:p>
            <a:r>
              <a:rPr lang="en-US" altLang="zh-CN" smtClean="0"/>
              <a:t>【</a:t>
            </a:r>
            <a:r>
              <a:rPr lang="zh-CN" altLang="en-US" smtClean="0"/>
              <a:t>例</a:t>
            </a:r>
            <a:r>
              <a:rPr lang="en-US" altLang="zh-CN" smtClean="0"/>
              <a:t>1-6】</a:t>
            </a:r>
            <a:r>
              <a:rPr lang="zh-CN" altLang="en-US" smtClean="0"/>
              <a:t>使用</a:t>
            </a:r>
            <a:r>
              <a:rPr lang="en-US" altLang="zh-CN" smtClean="0"/>
              <a:t>8</a:t>
            </a:r>
            <a:r>
              <a:rPr lang="zh-CN" altLang="en-US" smtClean="0"/>
              <a:t>位补码数计算</a:t>
            </a:r>
          </a:p>
        </p:txBody>
      </p:sp>
      <p:sp>
        <p:nvSpPr>
          <p:cNvPr id="3" name="内容占位符 2"/>
          <p:cNvSpPr>
            <a:spLocks noGrp="1"/>
          </p:cNvSpPr>
          <p:nvPr>
            <p:ph idx="4294967295"/>
          </p:nvPr>
        </p:nvSpPr>
        <p:spPr>
          <a:xfrm>
            <a:off x="603250" y="1196975"/>
            <a:ext cx="8540750" cy="5111750"/>
          </a:xfrm>
        </p:spPr>
        <p:txBody>
          <a:bodyPr/>
          <a:lstStyle/>
          <a:p>
            <a:pPr marL="0" indent="0">
              <a:buFontTx/>
              <a:buNone/>
              <a:defRPr/>
            </a:pPr>
            <a:r>
              <a:rPr lang="zh-CN" altLang="en-US" dirty="0"/>
              <a:t>（</a:t>
            </a:r>
            <a:r>
              <a:rPr lang="en-US" altLang="zh-CN" dirty="0"/>
              <a:t>1</a:t>
            </a:r>
            <a:r>
              <a:rPr lang="zh-CN" altLang="en-US" dirty="0"/>
              <a:t>）</a:t>
            </a:r>
            <a:r>
              <a:rPr lang="en-US" altLang="zh-CN" dirty="0"/>
              <a:t>73-51</a:t>
            </a:r>
          </a:p>
          <a:p>
            <a:pPr marL="0" indent="0">
              <a:buFontTx/>
              <a:buNone/>
              <a:defRPr/>
            </a:pPr>
            <a:r>
              <a:rPr lang="zh-CN" altLang="en-US" sz="2400" dirty="0"/>
              <a:t>解：将</a:t>
            </a:r>
            <a:r>
              <a:rPr lang="en-US" altLang="zh-CN" sz="2400" dirty="0"/>
              <a:t>73</a:t>
            </a:r>
            <a:r>
              <a:rPr lang="zh-CN" altLang="en-US" sz="2400" dirty="0"/>
              <a:t>和</a:t>
            </a:r>
            <a:r>
              <a:rPr lang="en-US" altLang="zh-CN" sz="2400" dirty="0"/>
              <a:t>-51</a:t>
            </a:r>
            <a:r>
              <a:rPr lang="zh-CN" altLang="en-US" sz="2400" dirty="0"/>
              <a:t>都转换为补码数</a:t>
            </a:r>
            <a:endParaRPr lang="en-US" altLang="zh-CN" sz="2400" dirty="0"/>
          </a:p>
          <a:p>
            <a:pPr>
              <a:defRPr/>
            </a:pPr>
            <a:endParaRPr lang="en-US" altLang="zh-CN" dirty="0"/>
          </a:p>
          <a:p>
            <a:pPr>
              <a:defRPr/>
            </a:pPr>
            <a:endParaRPr lang="en-US" altLang="zh-CN" dirty="0"/>
          </a:p>
          <a:p>
            <a:pPr marL="0" indent="0">
              <a:buFontTx/>
              <a:buNone/>
              <a:defRPr/>
            </a:pPr>
            <a:r>
              <a:rPr lang="zh-CN" altLang="en-US" sz="2400" dirty="0"/>
              <a:t>将两个补码数相加得到</a:t>
            </a:r>
          </a:p>
          <a:p>
            <a:pPr marL="0" indent="0">
              <a:buFontTx/>
              <a:buNone/>
              <a:defRPr/>
            </a:pPr>
            <a:r>
              <a:rPr lang="en-US" altLang="zh-CN" dirty="0"/>
              <a:t>	01001001+11001101=</a:t>
            </a:r>
            <a:r>
              <a:rPr lang="en-US" altLang="zh-CN" dirty="0">
                <a:solidFill>
                  <a:srgbClr val="FF0000"/>
                </a:solidFill>
              </a:rPr>
              <a:t>1</a:t>
            </a:r>
            <a:r>
              <a:rPr lang="en-US" altLang="zh-CN" dirty="0"/>
              <a:t> 00010110	</a:t>
            </a:r>
          </a:p>
          <a:p>
            <a:pPr marL="0" indent="0">
              <a:buFontTx/>
              <a:buNone/>
              <a:defRPr/>
            </a:pPr>
            <a:r>
              <a:rPr lang="zh-CN" altLang="en-US" dirty="0"/>
              <a:t>将进位</a:t>
            </a:r>
            <a:r>
              <a:rPr lang="en-US" altLang="zh-CN" dirty="0">
                <a:solidFill>
                  <a:srgbClr val="FF0000"/>
                </a:solidFill>
              </a:rPr>
              <a:t>1</a:t>
            </a:r>
            <a:r>
              <a:rPr lang="zh-CN" altLang="en-US" dirty="0"/>
              <a:t>舍去，得到和为：</a:t>
            </a:r>
            <a:r>
              <a:rPr lang="en-US" altLang="zh-CN" dirty="0"/>
              <a:t>00010110</a:t>
            </a:r>
            <a:r>
              <a:rPr lang="zh-CN" altLang="en-US" dirty="0"/>
              <a:t>（</a:t>
            </a:r>
            <a:r>
              <a:rPr lang="en-US" altLang="zh-CN" dirty="0"/>
              <a:t>+22</a:t>
            </a:r>
            <a:r>
              <a:rPr lang="zh-CN" altLang="en-US" dirty="0"/>
              <a:t>）</a:t>
            </a:r>
            <a:endParaRPr lang="en-US" altLang="zh-CN" dirty="0"/>
          </a:p>
          <a:p>
            <a:pPr marL="0" indent="0">
              <a:buFontTx/>
              <a:buNone/>
              <a:defRPr/>
            </a:pPr>
            <a:r>
              <a:rPr lang="zh-CN" altLang="en-US" dirty="0"/>
              <a:t>即</a:t>
            </a:r>
            <a:r>
              <a:rPr lang="en-US" altLang="zh-CN" dirty="0"/>
              <a:t>	</a:t>
            </a:r>
            <a:r>
              <a:rPr lang="en-US" altLang="zh-CN" dirty="0">
                <a:solidFill>
                  <a:srgbClr val="C00000"/>
                </a:solidFill>
              </a:rPr>
              <a:t>01001001(+73)+11001101(-51)=00010110(+22)</a:t>
            </a:r>
            <a:endParaRPr lang="zh-CN" altLang="en-US" dirty="0">
              <a:solidFill>
                <a:srgbClr val="C00000"/>
              </a:solidFill>
            </a:endParaRPr>
          </a:p>
        </p:txBody>
      </p:sp>
      <p:graphicFrame>
        <p:nvGraphicFramePr>
          <p:cNvPr id="8" name="表格 7"/>
          <p:cNvGraphicFramePr>
            <a:graphicFrameLocks noGrp="1"/>
          </p:cNvGraphicFramePr>
          <p:nvPr/>
        </p:nvGraphicFramePr>
        <p:xfrm>
          <a:off x="684213" y="2420938"/>
          <a:ext cx="7848600" cy="1403350"/>
        </p:xfrm>
        <a:graphic>
          <a:graphicData uri="http://schemas.openxmlformats.org/drawingml/2006/table">
            <a:tbl>
              <a:tblPr firstRow="1" firstCol="1" lastRow="1" lastCol="1" bandRow="1" bandCol="1">
                <a:tableStyleId>{5C22544A-7EE6-4342-B048-85BDC9FD1C3A}</a:tableStyleId>
              </a:tblPr>
              <a:tblGrid>
                <a:gridCol w="764870">
                  <a:extLst>
                    <a:ext uri="{9D8B030D-6E8A-4147-A177-3AD203B41FA5}">
                      <a16:colId xmlns:a16="http://schemas.microsoft.com/office/drawing/2014/main" val="20000"/>
                    </a:ext>
                  </a:extLst>
                </a:gridCol>
                <a:gridCol w="1794878">
                  <a:extLst>
                    <a:ext uri="{9D8B030D-6E8A-4147-A177-3AD203B41FA5}">
                      <a16:colId xmlns:a16="http://schemas.microsoft.com/office/drawing/2014/main" val="20001"/>
                    </a:ext>
                  </a:extLst>
                </a:gridCol>
                <a:gridCol w="1762951">
                  <a:extLst>
                    <a:ext uri="{9D8B030D-6E8A-4147-A177-3AD203B41FA5}">
                      <a16:colId xmlns:a16="http://schemas.microsoft.com/office/drawing/2014/main" val="20002"/>
                    </a:ext>
                  </a:extLst>
                </a:gridCol>
                <a:gridCol w="1762951">
                  <a:extLst>
                    <a:ext uri="{9D8B030D-6E8A-4147-A177-3AD203B41FA5}">
                      <a16:colId xmlns:a16="http://schemas.microsoft.com/office/drawing/2014/main" val="20003"/>
                    </a:ext>
                  </a:extLst>
                </a:gridCol>
                <a:gridCol w="1762951">
                  <a:extLst>
                    <a:ext uri="{9D8B030D-6E8A-4147-A177-3AD203B41FA5}">
                      <a16:colId xmlns:a16="http://schemas.microsoft.com/office/drawing/2014/main" val="20004"/>
                    </a:ext>
                  </a:extLst>
                </a:gridCol>
              </a:tblGrid>
              <a:tr h="365936">
                <a:tc>
                  <a:txBody>
                    <a:bodyPr/>
                    <a:lstStyle/>
                    <a:p>
                      <a:pPr marL="0" indent="0" algn="ctr">
                        <a:spcAft>
                          <a:spcPts val="0"/>
                        </a:spcAft>
                        <a:tabLst>
                          <a:tab pos="1350645" algn="ctr"/>
                          <a:tab pos="2250440" algn="ctr"/>
                          <a:tab pos="2790825" algn="ctr"/>
                        </a:tabLst>
                      </a:pPr>
                      <a:r>
                        <a:rPr lang="zh-CN" sz="2400" kern="100" dirty="0">
                          <a:solidFill>
                            <a:srgbClr val="40150C"/>
                          </a:solidFill>
                          <a:effectLst/>
                        </a:rPr>
                        <a:t>数</a:t>
                      </a:r>
                      <a:endParaRPr lang="zh-CN" sz="2400" kern="100" dirty="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真值</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原码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反码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补码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707">
                <a:tc>
                  <a:txBody>
                    <a:bodyPr/>
                    <a:lstStyle/>
                    <a:p>
                      <a:pPr marL="0" indent="0" algn="ctr">
                        <a:spcAft>
                          <a:spcPts val="0"/>
                        </a:spcAft>
                        <a:tabLst>
                          <a:tab pos="1350645" algn="ctr"/>
                          <a:tab pos="2250440" algn="ctr"/>
                          <a:tab pos="2790825" algn="ctr"/>
                        </a:tabLst>
                      </a:pPr>
                      <a:r>
                        <a:rPr lang="en-US" sz="2400" b="0" kern="100" dirty="0">
                          <a:solidFill>
                            <a:srgbClr val="40150C"/>
                          </a:solidFill>
                          <a:effectLst/>
                        </a:rPr>
                        <a:t>+73</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+1001001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707">
                <a:tc>
                  <a:txBody>
                    <a:bodyPr/>
                    <a:lstStyle/>
                    <a:p>
                      <a:pPr marL="0" indent="0" algn="ctr">
                        <a:spcAft>
                          <a:spcPts val="0"/>
                        </a:spcAft>
                        <a:tabLst>
                          <a:tab pos="1350645" algn="ctr"/>
                          <a:tab pos="2250440" algn="ctr"/>
                          <a:tab pos="2790825" algn="ctr"/>
                        </a:tabLst>
                      </a:pPr>
                      <a:r>
                        <a:rPr lang="en-US" sz="2400" b="0" kern="100" dirty="0">
                          <a:solidFill>
                            <a:srgbClr val="40150C"/>
                          </a:solidFill>
                          <a:effectLst/>
                        </a:rPr>
                        <a:t>-51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-0110011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1 0110011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1 1001100</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1 1001101</a:t>
                      </a:r>
                      <a:endParaRPr lang="zh-CN" sz="2400" b="0" kern="100" dirty="0">
                        <a:solidFill>
                          <a:srgbClr val="40150C"/>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descr="Large confetti"/>
          <p:cNvSpPr>
            <a:spLocks noGrp="1" noChangeArrowheads="1"/>
          </p:cNvSpPr>
          <p:nvPr>
            <p:ph type="title"/>
          </p:nvPr>
        </p:nvSpPr>
        <p:spPr>
          <a:xfrm>
            <a:off x="279400" y="0"/>
            <a:ext cx="8540750" cy="1143000"/>
          </a:xfrm>
        </p:spPr>
        <p:txBody>
          <a:bodyPr/>
          <a:lstStyle/>
          <a:p>
            <a:r>
              <a:rPr lang="en-US" altLang="zh-CN" smtClean="0"/>
              <a:t>【</a:t>
            </a:r>
            <a:r>
              <a:rPr lang="zh-CN" altLang="en-US" smtClean="0"/>
              <a:t>例</a:t>
            </a:r>
            <a:r>
              <a:rPr lang="en-US" altLang="zh-CN" smtClean="0"/>
              <a:t>1-6】</a:t>
            </a:r>
            <a:r>
              <a:rPr lang="zh-CN" altLang="en-US" smtClean="0"/>
              <a:t>使用</a:t>
            </a:r>
            <a:r>
              <a:rPr lang="en-US" altLang="zh-CN" smtClean="0"/>
              <a:t>8</a:t>
            </a:r>
            <a:r>
              <a:rPr lang="zh-CN" altLang="en-US" smtClean="0"/>
              <a:t>位补码数计算</a:t>
            </a:r>
          </a:p>
        </p:txBody>
      </p:sp>
      <p:sp>
        <p:nvSpPr>
          <p:cNvPr id="3" name="内容占位符 2"/>
          <p:cNvSpPr>
            <a:spLocks noGrp="1"/>
          </p:cNvSpPr>
          <p:nvPr>
            <p:ph idx="1"/>
          </p:nvPr>
        </p:nvSpPr>
        <p:spPr>
          <a:xfrm>
            <a:off x="304800" y="1196975"/>
            <a:ext cx="8540750" cy="5111750"/>
          </a:xfrm>
        </p:spPr>
        <p:txBody>
          <a:bodyPr/>
          <a:lstStyle/>
          <a:p>
            <a:pPr marL="0" indent="0">
              <a:buFontTx/>
              <a:buNone/>
              <a:defRPr/>
            </a:pPr>
            <a:r>
              <a:rPr lang="zh-CN" altLang="en-US" dirty="0"/>
              <a:t>（</a:t>
            </a:r>
            <a:r>
              <a:rPr lang="en-US" altLang="zh-CN" dirty="0"/>
              <a:t>2</a:t>
            </a:r>
            <a:r>
              <a:rPr lang="zh-CN" altLang="en-US" dirty="0"/>
              <a:t>）</a:t>
            </a:r>
            <a:r>
              <a:rPr lang="en-US" altLang="zh-CN" dirty="0"/>
              <a:t>40-78</a:t>
            </a:r>
          </a:p>
          <a:p>
            <a:pPr marL="0" indent="0">
              <a:buFontTx/>
              <a:buNone/>
              <a:defRPr/>
            </a:pPr>
            <a:r>
              <a:rPr lang="zh-CN" altLang="en-US" dirty="0"/>
              <a:t>解：将</a:t>
            </a:r>
            <a:r>
              <a:rPr lang="en-US" altLang="zh-CN" dirty="0"/>
              <a:t>40</a:t>
            </a:r>
            <a:r>
              <a:rPr lang="zh-CN" altLang="en-US" dirty="0"/>
              <a:t>和</a:t>
            </a:r>
            <a:r>
              <a:rPr lang="en-US" altLang="zh-CN" dirty="0"/>
              <a:t>-78</a:t>
            </a:r>
            <a:r>
              <a:rPr lang="zh-CN" altLang="en-US" dirty="0"/>
              <a:t>都转换为补码数</a:t>
            </a:r>
            <a:endParaRPr lang="en-US" altLang="zh-CN" dirty="0"/>
          </a:p>
          <a:p>
            <a:pPr>
              <a:defRPr/>
            </a:pPr>
            <a:endParaRPr lang="en-US" altLang="zh-CN" sz="2400" dirty="0"/>
          </a:p>
          <a:p>
            <a:pPr>
              <a:defRPr/>
            </a:pPr>
            <a:endParaRPr lang="en-US" altLang="zh-CN" sz="2400" dirty="0"/>
          </a:p>
          <a:p>
            <a:pPr marL="0" indent="0">
              <a:buFontTx/>
              <a:buNone/>
              <a:defRPr/>
            </a:pPr>
            <a:r>
              <a:rPr lang="zh-CN" altLang="en-US" dirty="0"/>
              <a:t>将两个补码数相加得到</a:t>
            </a:r>
            <a:r>
              <a:rPr lang="en-US" altLang="zh-CN" dirty="0"/>
              <a:t>00101000+10110010=11011010	</a:t>
            </a:r>
          </a:p>
          <a:p>
            <a:pPr marL="0" indent="0">
              <a:buFontTx/>
              <a:buNone/>
              <a:defRPr/>
            </a:pPr>
            <a:r>
              <a:rPr lang="zh-CN" altLang="en-US" dirty="0"/>
              <a:t>和</a:t>
            </a:r>
            <a:r>
              <a:rPr lang="en-US" altLang="zh-CN" dirty="0"/>
              <a:t>11011010</a:t>
            </a:r>
            <a:r>
              <a:rPr lang="zh-CN" altLang="en-US" dirty="0"/>
              <a:t>的符号位是</a:t>
            </a:r>
            <a:r>
              <a:rPr lang="en-US" altLang="zh-CN" dirty="0"/>
              <a:t>1</a:t>
            </a:r>
            <a:r>
              <a:rPr lang="zh-CN" altLang="en-US" dirty="0"/>
              <a:t>，是负数，对应的十进制数</a:t>
            </a:r>
            <a:endParaRPr lang="en-US" altLang="zh-CN" dirty="0"/>
          </a:p>
          <a:p>
            <a:pPr marL="0" indent="0">
              <a:buFontTx/>
              <a:buNone/>
              <a:defRPr/>
            </a:pPr>
            <a:r>
              <a:rPr lang="zh-CN" altLang="en-US" dirty="0"/>
              <a:t>即</a:t>
            </a:r>
            <a:r>
              <a:rPr lang="en-US" altLang="zh-CN" dirty="0"/>
              <a:t>	</a:t>
            </a:r>
            <a:r>
              <a:rPr lang="en-US" altLang="zh-CN" dirty="0">
                <a:solidFill>
                  <a:srgbClr val="C00000"/>
                </a:solidFill>
              </a:rPr>
              <a:t>00101000(+40)+10110010(-78)=11011010(-38)</a:t>
            </a:r>
            <a:endParaRPr lang="zh-CN" altLang="en-US" dirty="0">
              <a:solidFill>
                <a:srgbClr val="C00000"/>
              </a:solidFill>
            </a:endParaRPr>
          </a:p>
        </p:txBody>
      </p:sp>
      <p:graphicFrame>
        <p:nvGraphicFramePr>
          <p:cNvPr id="8" name="表格 7"/>
          <p:cNvGraphicFramePr>
            <a:graphicFrameLocks noGrp="1"/>
          </p:cNvGraphicFramePr>
          <p:nvPr/>
        </p:nvGraphicFramePr>
        <p:xfrm>
          <a:off x="684213" y="2420938"/>
          <a:ext cx="7848600" cy="1403350"/>
        </p:xfrm>
        <a:graphic>
          <a:graphicData uri="http://schemas.openxmlformats.org/drawingml/2006/table">
            <a:tbl>
              <a:tblPr firstRow="1" firstCol="1" lastRow="1" lastCol="1" bandRow="1" bandCol="1">
                <a:tableStyleId>{5C22544A-7EE6-4342-B048-85BDC9FD1C3A}</a:tableStyleId>
              </a:tblPr>
              <a:tblGrid>
                <a:gridCol w="764870">
                  <a:extLst>
                    <a:ext uri="{9D8B030D-6E8A-4147-A177-3AD203B41FA5}">
                      <a16:colId xmlns:a16="http://schemas.microsoft.com/office/drawing/2014/main" val="20000"/>
                    </a:ext>
                  </a:extLst>
                </a:gridCol>
                <a:gridCol w="1794878">
                  <a:extLst>
                    <a:ext uri="{9D8B030D-6E8A-4147-A177-3AD203B41FA5}">
                      <a16:colId xmlns:a16="http://schemas.microsoft.com/office/drawing/2014/main" val="20001"/>
                    </a:ext>
                  </a:extLst>
                </a:gridCol>
                <a:gridCol w="1762951">
                  <a:extLst>
                    <a:ext uri="{9D8B030D-6E8A-4147-A177-3AD203B41FA5}">
                      <a16:colId xmlns:a16="http://schemas.microsoft.com/office/drawing/2014/main" val="20002"/>
                    </a:ext>
                  </a:extLst>
                </a:gridCol>
                <a:gridCol w="1762951">
                  <a:extLst>
                    <a:ext uri="{9D8B030D-6E8A-4147-A177-3AD203B41FA5}">
                      <a16:colId xmlns:a16="http://schemas.microsoft.com/office/drawing/2014/main" val="20003"/>
                    </a:ext>
                  </a:extLst>
                </a:gridCol>
                <a:gridCol w="1762951">
                  <a:extLst>
                    <a:ext uri="{9D8B030D-6E8A-4147-A177-3AD203B41FA5}">
                      <a16:colId xmlns:a16="http://schemas.microsoft.com/office/drawing/2014/main" val="20004"/>
                    </a:ext>
                  </a:extLst>
                </a:gridCol>
              </a:tblGrid>
              <a:tr h="365936">
                <a:tc>
                  <a:txBody>
                    <a:bodyPr/>
                    <a:lstStyle/>
                    <a:p>
                      <a:pPr marL="0" indent="0" algn="ctr">
                        <a:spcAft>
                          <a:spcPts val="0"/>
                        </a:spcAft>
                        <a:tabLst>
                          <a:tab pos="1350645" algn="ctr"/>
                          <a:tab pos="2250440" algn="ctr"/>
                          <a:tab pos="2790825" algn="ctr"/>
                        </a:tabLst>
                      </a:pPr>
                      <a:r>
                        <a:rPr lang="zh-CN" sz="2400" kern="100" dirty="0">
                          <a:solidFill>
                            <a:srgbClr val="40150C"/>
                          </a:solidFill>
                          <a:effectLst/>
                        </a:rPr>
                        <a:t>数</a:t>
                      </a:r>
                      <a:endParaRPr lang="zh-CN" sz="2400" kern="100" dirty="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dirty="0">
                          <a:solidFill>
                            <a:srgbClr val="40150C"/>
                          </a:solidFill>
                          <a:effectLst/>
                        </a:rPr>
                        <a:t>真值</a:t>
                      </a:r>
                      <a:endParaRPr lang="zh-CN" sz="2400" kern="100" dirty="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原码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反码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补码</a:t>
                      </a:r>
                      <a:endParaRPr lang="zh-CN" sz="2400" kern="100">
                        <a:solidFill>
                          <a:srgbClr val="40150C"/>
                        </a:solidFill>
                        <a:effectLst/>
                        <a:latin typeface="Calibri"/>
                        <a:ea typeface="宋体"/>
                        <a:cs typeface="Times New Roman"/>
                      </a:endParaRPr>
                    </a:p>
                  </a:txBody>
                  <a:tcPr marL="68578" marR="68578"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707">
                <a:tc>
                  <a:txBody>
                    <a:bodyPr/>
                    <a:lstStyle/>
                    <a:p>
                      <a:pPr marL="0" indent="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+40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+0101000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707">
                <a:tc>
                  <a:txBody>
                    <a:bodyPr/>
                    <a:lstStyle/>
                    <a:p>
                      <a:pPr marL="0" indent="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-78</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-1001110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1 1001110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1 0110001</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1 0110010</a:t>
                      </a:r>
                      <a:endParaRPr lang="zh-CN" sz="2400" b="0" kern="100" dirty="0">
                        <a:solidFill>
                          <a:srgbClr val="4B0601"/>
                        </a:solidFill>
                        <a:effectLst/>
                        <a:latin typeface="Calibri"/>
                        <a:ea typeface="宋体"/>
                        <a:cs typeface="Times New Roman"/>
                      </a:endParaRPr>
                    </a:p>
                  </a:txBody>
                  <a:tcPr marL="68578" marR="6857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323850" y="4292600"/>
          <a:ext cx="8280400" cy="731838"/>
        </p:xfrm>
        <a:graphic>
          <a:graphicData uri="http://schemas.openxmlformats.org/drawingml/2006/table">
            <a:tbl>
              <a:tblPr firstRow="1" firstCol="1" lastRow="1" lastCol="1" bandRow="1" bandCol="1">
                <a:tableStyleId>{5C22544A-7EE6-4342-B048-85BDC9FD1C3A}</a:tableStyleId>
              </a:tblPr>
              <a:tblGrid>
                <a:gridCol w="1724173">
                  <a:extLst>
                    <a:ext uri="{9D8B030D-6E8A-4147-A177-3AD203B41FA5}">
                      <a16:colId xmlns:a16="http://schemas.microsoft.com/office/drawing/2014/main" val="20000"/>
                    </a:ext>
                  </a:extLst>
                </a:gridCol>
                <a:gridCol w="1661219">
                  <a:extLst>
                    <a:ext uri="{9D8B030D-6E8A-4147-A177-3AD203B41FA5}">
                      <a16:colId xmlns:a16="http://schemas.microsoft.com/office/drawing/2014/main" val="20001"/>
                    </a:ext>
                  </a:extLst>
                </a:gridCol>
                <a:gridCol w="1631669">
                  <a:extLst>
                    <a:ext uri="{9D8B030D-6E8A-4147-A177-3AD203B41FA5}">
                      <a16:colId xmlns:a16="http://schemas.microsoft.com/office/drawing/2014/main" val="20002"/>
                    </a:ext>
                  </a:extLst>
                </a:gridCol>
                <a:gridCol w="1631669">
                  <a:extLst>
                    <a:ext uri="{9D8B030D-6E8A-4147-A177-3AD203B41FA5}">
                      <a16:colId xmlns:a16="http://schemas.microsoft.com/office/drawing/2014/main" val="20003"/>
                    </a:ext>
                  </a:extLst>
                </a:gridCol>
                <a:gridCol w="1631669">
                  <a:extLst>
                    <a:ext uri="{9D8B030D-6E8A-4147-A177-3AD203B41FA5}">
                      <a16:colId xmlns:a16="http://schemas.microsoft.com/office/drawing/2014/main" val="20004"/>
                    </a:ext>
                  </a:extLst>
                </a:gridCol>
              </a:tblGrid>
              <a:tr h="365919">
                <a:tc>
                  <a:txBody>
                    <a:bodyPr/>
                    <a:lstStyle/>
                    <a:p>
                      <a:pPr indent="266700" algn="ctr">
                        <a:spcAft>
                          <a:spcPts val="0"/>
                        </a:spcAft>
                        <a:tabLst>
                          <a:tab pos="1350645" algn="ctr"/>
                          <a:tab pos="2250440" algn="ctr"/>
                          <a:tab pos="2790825" algn="ctr"/>
                        </a:tabLst>
                      </a:pPr>
                      <a:r>
                        <a:rPr lang="zh-CN" sz="2400" kern="100" dirty="0">
                          <a:solidFill>
                            <a:srgbClr val="4B0601"/>
                          </a:solidFill>
                          <a:effectLst/>
                        </a:rPr>
                        <a:t>补码</a:t>
                      </a:r>
                      <a:endParaRPr lang="zh-CN" sz="2400" kern="100" dirty="0">
                        <a:solidFill>
                          <a:srgbClr val="4B0601"/>
                        </a:solidFill>
                        <a:effectLst/>
                        <a:latin typeface="Calibri"/>
                        <a:ea typeface="宋体"/>
                        <a:cs typeface="Times New Roman"/>
                      </a:endParaRPr>
                    </a:p>
                  </a:txBody>
                  <a:tcPr marL="68576" marR="6857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反码</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原码</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真值</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十进制数</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5919">
                <a:tc>
                  <a:txBody>
                    <a:bodyPr/>
                    <a:lstStyle/>
                    <a:p>
                      <a:pPr indent="266700" algn="ctr">
                        <a:spcAft>
                          <a:spcPts val="0"/>
                        </a:spcAft>
                        <a:tabLst>
                          <a:tab pos="1350645" algn="ctr"/>
                          <a:tab pos="2250440" algn="ctr"/>
                          <a:tab pos="2790825" algn="ctr"/>
                        </a:tabLst>
                      </a:pPr>
                      <a:r>
                        <a:rPr lang="en-US" sz="2400" kern="100">
                          <a:solidFill>
                            <a:srgbClr val="4B0601"/>
                          </a:solidFill>
                          <a:effectLst/>
                        </a:rPr>
                        <a:t>11011010</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11011001</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10100110</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-0100110</a:t>
                      </a:r>
                      <a:endParaRPr lang="zh-CN" sz="2400" kern="100">
                        <a:solidFill>
                          <a:srgbClr val="4B0601"/>
                        </a:solidFill>
                        <a:effectLst/>
                        <a:latin typeface="Calibri"/>
                        <a:ea typeface="宋体"/>
                        <a:cs typeface="Times New Roman"/>
                      </a:endParaRPr>
                    </a:p>
                  </a:txBody>
                  <a:tcPr marL="68576" marR="68576"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dirty="0">
                          <a:solidFill>
                            <a:srgbClr val="4B0601"/>
                          </a:solidFill>
                          <a:effectLst/>
                        </a:rPr>
                        <a:t>-38</a:t>
                      </a:r>
                      <a:endParaRPr lang="zh-CN" sz="2400" kern="100" dirty="0">
                        <a:solidFill>
                          <a:srgbClr val="4B0601"/>
                        </a:solidFill>
                        <a:effectLst/>
                        <a:latin typeface="Calibri"/>
                        <a:ea typeface="宋体"/>
                        <a:cs typeface="Times New Roman"/>
                      </a:endParaRPr>
                    </a:p>
                  </a:txBody>
                  <a:tcPr marL="68576" marR="68576"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72707" name="Rectangle 3"/>
          <p:cNvSpPr>
            <a:spLocks noGrp="1" noChangeArrowheads="1"/>
          </p:cNvSpPr>
          <p:nvPr>
            <p:ph type="body" idx="4294967295"/>
          </p:nvPr>
        </p:nvSpPr>
        <p:spPr>
          <a:xfrm>
            <a:off x="179388" y="1196975"/>
            <a:ext cx="5184775" cy="4103688"/>
          </a:xfrm>
        </p:spPr>
        <p:txBody>
          <a:bodyPr/>
          <a:lstStyle/>
          <a:p>
            <a:pPr algn="just" eaLnBrk="1" hangingPunct="1">
              <a:lnSpc>
                <a:spcPct val="95000"/>
              </a:lnSpc>
            </a:pPr>
            <a:r>
              <a:rPr lang="zh-CN" altLang="en-US" sz="2400" smtClean="0"/>
              <a:t>编码：用代码表示信息的过程</a:t>
            </a:r>
          </a:p>
          <a:p>
            <a:pPr algn="just" eaLnBrk="1" hangingPunct="1">
              <a:lnSpc>
                <a:spcPct val="95000"/>
              </a:lnSpc>
            </a:pPr>
            <a:r>
              <a:rPr lang="zh-CN" altLang="en-US" sz="2400" smtClean="0">
                <a:latin typeface="宋体" panose="02010600030101010101" pitchFamily="2" charset="-122"/>
              </a:rPr>
              <a:t>二进制编码：用二进制数表示文字、符号等信息的过程</a:t>
            </a:r>
          </a:p>
          <a:p>
            <a:pPr algn="just" eaLnBrk="1" hangingPunct="1">
              <a:lnSpc>
                <a:spcPct val="95000"/>
              </a:lnSpc>
            </a:pPr>
            <a:endParaRPr lang="zh-CN" altLang="en-US" sz="1200" smtClean="0">
              <a:latin typeface="宋体" panose="02010600030101010101" pitchFamily="2" charset="-122"/>
            </a:endParaRPr>
          </a:p>
          <a:p>
            <a:pPr algn="just" eaLnBrk="1" hangingPunct="1">
              <a:lnSpc>
                <a:spcPct val="95000"/>
              </a:lnSpc>
              <a:buFontTx/>
              <a:buNone/>
            </a:pPr>
            <a:r>
              <a:rPr lang="en-US" altLang="zh-CN" sz="2400" smtClean="0"/>
              <a:t>1</a:t>
            </a:r>
            <a:r>
              <a:rPr lang="zh-CN" altLang="en-US" sz="2400" smtClean="0"/>
              <a:t>．顺序二进制编码（简称二进制码）</a:t>
            </a:r>
          </a:p>
          <a:p>
            <a:pPr lvl="1" algn="just" eaLnBrk="1" hangingPunct="1">
              <a:lnSpc>
                <a:spcPct val="90000"/>
              </a:lnSpc>
            </a:pPr>
            <a:r>
              <a:rPr lang="zh-CN" altLang="en-US" sz="2400" smtClean="0"/>
              <a:t>将十进制数转换成二进制数所得到的二进制编码</a:t>
            </a:r>
          </a:p>
          <a:p>
            <a:pPr lvl="1" algn="just" eaLnBrk="1" hangingPunct="1">
              <a:lnSpc>
                <a:spcPct val="90000"/>
              </a:lnSpc>
            </a:pPr>
            <a:r>
              <a:rPr lang="zh-CN" altLang="en-US" sz="2400" smtClean="0"/>
              <a:t>特点：相邻的两个数之间的差值为 </a:t>
            </a:r>
            <a:r>
              <a:rPr lang="en-US" altLang="zh-CN" sz="2400" smtClean="0"/>
              <a:t>1 </a:t>
            </a:r>
            <a:endParaRPr lang="zh-CN" altLang="en-US" sz="2400" smtClean="0"/>
          </a:p>
        </p:txBody>
      </p:sp>
      <p:graphicFrame>
        <p:nvGraphicFramePr>
          <p:cNvPr id="73152" name="Group 448"/>
          <p:cNvGraphicFramePr>
            <a:graphicFrameLocks noGrp="1"/>
          </p:cNvGraphicFramePr>
          <p:nvPr/>
        </p:nvGraphicFramePr>
        <p:xfrm>
          <a:off x="5651500" y="71438"/>
          <a:ext cx="3313113" cy="6757987"/>
        </p:xfrm>
        <a:graphic>
          <a:graphicData uri="http://schemas.openxmlformats.org/drawingml/2006/table">
            <a:tbl>
              <a:tblPr/>
              <a:tblGrid>
                <a:gridCol w="1657350">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tblGrid>
              <a:tr h="41755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十进制数</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二进制码</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962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73153" name="AutoShape 449"/>
          <p:cNvSpPr>
            <a:spLocks noChangeArrowheads="1"/>
          </p:cNvSpPr>
          <p:nvPr/>
        </p:nvSpPr>
        <p:spPr bwMode="auto">
          <a:xfrm>
            <a:off x="7885113" y="3284538"/>
            <a:ext cx="574675" cy="360362"/>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73155" name="AutoShape 451"/>
          <p:cNvSpPr>
            <a:spLocks noChangeArrowheads="1"/>
          </p:cNvSpPr>
          <p:nvPr/>
        </p:nvSpPr>
        <p:spPr bwMode="auto">
          <a:xfrm>
            <a:off x="7885113" y="3716338"/>
            <a:ext cx="574675" cy="360362"/>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73156" name="AutoShape 452"/>
          <p:cNvSpPr>
            <a:spLocks noChangeArrowheads="1"/>
          </p:cNvSpPr>
          <p:nvPr/>
        </p:nvSpPr>
        <p:spPr bwMode="auto">
          <a:xfrm>
            <a:off x="323850" y="5445125"/>
            <a:ext cx="5040313" cy="1196975"/>
          </a:xfrm>
          <a:prstGeom prst="wedgeRoundRectCallout">
            <a:avLst>
              <a:gd name="adj1" fmla="val 80394"/>
              <a:gd name="adj2" fmla="val -183685"/>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r>
              <a:rPr lang="zh-CN" altLang="en-US" sz="2400">
                <a:solidFill>
                  <a:schemeClr val="folHlink"/>
                </a:solidFill>
              </a:rPr>
              <a:t>可能会出现短暂的</a:t>
            </a:r>
            <a:r>
              <a:rPr lang="en-US" altLang="zh-CN" sz="2400">
                <a:solidFill>
                  <a:schemeClr val="folHlink"/>
                </a:solidFill>
              </a:rPr>
              <a:t>1111</a:t>
            </a:r>
            <a:r>
              <a:rPr lang="zh-CN" altLang="en-US" sz="2400">
                <a:solidFill>
                  <a:schemeClr val="folHlink"/>
                </a:solidFill>
              </a:rPr>
              <a:t>、</a:t>
            </a:r>
            <a:r>
              <a:rPr lang="en-US" altLang="zh-CN" sz="2400">
                <a:solidFill>
                  <a:schemeClr val="folHlink"/>
                </a:solidFill>
              </a:rPr>
              <a:t>1011…</a:t>
            </a:r>
            <a:endParaRPr lang="zh-CN" altLang="en-US" sz="2400">
              <a:solidFill>
                <a:schemeClr val="folHlink"/>
              </a:solidFill>
            </a:endParaRPr>
          </a:p>
          <a:p>
            <a:pPr algn="ctr" eaLnBrk="1" hangingPunct="1">
              <a:lnSpc>
                <a:spcPct val="95000"/>
              </a:lnSpc>
              <a:spcBef>
                <a:spcPct val="40000"/>
              </a:spcBef>
              <a:buFontTx/>
              <a:buNone/>
            </a:pPr>
            <a:r>
              <a:rPr lang="zh-CN" altLang="en-US" sz="2400">
                <a:solidFill>
                  <a:schemeClr val="folHlink"/>
                </a:solidFill>
              </a:rPr>
              <a:t>可能会导致严重的电路状态错误 </a:t>
            </a:r>
          </a:p>
        </p:txBody>
      </p:sp>
      <p:sp>
        <p:nvSpPr>
          <p:cNvPr id="73158" name="AutoShape 454">
            <a:hlinkClick r:id="" action="ppaction://noaction" highlightClick="1"/>
          </p:cNvPr>
          <p:cNvSpPr>
            <a:spLocks noChangeArrowheads="1"/>
          </p:cNvSpPr>
          <p:nvPr/>
        </p:nvSpPr>
        <p:spPr bwMode="auto">
          <a:xfrm>
            <a:off x="6948488" y="3213100"/>
            <a:ext cx="865187" cy="863600"/>
          </a:xfrm>
          <a:prstGeom prst="actionButtonHelp">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10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left)">
                                      <p:cBhvr>
                                        <p:cTn id="12" dur="10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wipe(left)">
                                      <p:cBhvr>
                                        <p:cTn id="17" dur="1000"/>
                                        <p:tgtEl>
                                          <p:spTgt spid="72707">
                                            <p:txEl>
                                              <p:pRg st="3" end="3"/>
                                            </p:txEl>
                                          </p:spTgt>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707">
                                            <p:txEl>
                                              <p:pRg st="4" end="4"/>
                                            </p:txEl>
                                          </p:spTgt>
                                        </p:tgtEl>
                                        <p:attrNameLst>
                                          <p:attrName>style.visibility</p:attrName>
                                        </p:attrNameLst>
                                      </p:cBhvr>
                                      <p:to>
                                        <p:strVal val="visible"/>
                                      </p:to>
                                    </p:set>
                                    <p:animEffect transition="in" filter="wipe(left)">
                                      <p:cBhvr>
                                        <p:cTn id="21" dur="1000"/>
                                        <p:tgtEl>
                                          <p:spTgt spid="72707">
                                            <p:txEl>
                                              <p:pRg st="4" end="4"/>
                                            </p:txEl>
                                          </p:spTgt>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72707">
                                            <p:txEl>
                                              <p:pRg st="5" end="5"/>
                                            </p:txEl>
                                          </p:spTgt>
                                        </p:tgtEl>
                                        <p:attrNameLst>
                                          <p:attrName>style.visibility</p:attrName>
                                        </p:attrNameLst>
                                      </p:cBhvr>
                                      <p:to>
                                        <p:strVal val="visible"/>
                                      </p:to>
                                    </p:set>
                                    <p:animEffect transition="in" filter="wipe(left)">
                                      <p:cBhvr>
                                        <p:cTn id="25" dur="1000"/>
                                        <p:tgtEl>
                                          <p:spTgt spid="7270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3152"/>
                                        </p:tgtEl>
                                        <p:attrNameLst>
                                          <p:attrName>style.visibility</p:attrName>
                                        </p:attrNameLst>
                                      </p:cBhvr>
                                      <p:to>
                                        <p:strVal val="visible"/>
                                      </p:to>
                                    </p:set>
                                    <p:animEffect transition="in" filter="wipe(up)">
                                      <p:cBhvr>
                                        <p:cTn id="30" dur="3000"/>
                                        <p:tgtEl>
                                          <p:spTgt spid="731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3153"/>
                                        </p:tgtEl>
                                        <p:attrNameLst>
                                          <p:attrName>style.visibility</p:attrName>
                                        </p:attrNameLst>
                                      </p:cBhvr>
                                      <p:to>
                                        <p:strVal val="visible"/>
                                      </p:to>
                                    </p:set>
                                    <p:animEffect transition="in" filter="dissolve">
                                      <p:cBhvr>
                                        <p:cTn id="35" dur="1000"/>
                                        <p:tgtEl>
                                          <p:spTgt spid="731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3155"/>
                                        </p:tgtEl>
                                        <p:attrNameLst>
                                          <p:attrName>style.visibility</p:attrName>
                                        </p:attrNameLst>
                                      </p:cBhvr>
                                      <p:to>
                                        <p:strVal val="visible"/>
                                      </p:to>
                                    </p:set>
                                    <p:animEffect transition="in" filter="dissolve">
                                      <p:cBhvr>
                                        <p:cTn id="40" dur="1000"/>
                                        <p:tgtEl>
                                          <p:spTgt spid="731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3158"/>
                                        </p:tgtEl>
                                        <p:attrNameLst>
                                          <p:attrName>style.visibility</p:attrName>
                                        </p:attrNameLst>
                                      </p:cBhvr>
                                      <p:to>
                                        <p:strVal val="visible"/>
                                      </p:to>
                                    </p:set>
                                    <p:animEffect transition="in" filter="box(out)">
                                      <p:cBhvr>
                                        <p:cTn id="45" dur="1000"/>
                                        <p:tgtEl>
                                          <p:spTgt spid="731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3156"/>
                                        </p:tgtEl>
                                        <p:attrNameLst>
                                          <p:attrName>style.visibility</p:attrName>
                                        </p:attrNameLst>
                                      </p:cBhvr>
                                      <p:to>
                                        <p:strVal val="visible"/>
                                      </p:to>
                                    </p:set>
                                    <p:animEffect transition="in" filter="strips(downLeft)">
                                      <p:cBhvr>
                                        <p:cTn id="50" dur="500"/>
                                        <p:tgtEl>
                                          <p:spTgt spid="7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3153" grpId="0" animBg="1"/>
      <p:bldP spid="73155" grpId="0" animBg="1"/>
      <p:bldP spid="73156" grpId="0" animBg="1"/>
      <p:bldP spid="7315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149507" name="Rectangle 3"/>
          <p:cNvSpPr>
            <a:spLocks noGrp="1" noChangeArrowheads="1"/>
          </p:cNvSpPr>
          <p:nvPr>
            <p:ph type="body" idx="4294967295"/>
          </p:nvPr>
        </p:nvSpPr>
        <p:spPr>
          <a:xfrm>
            <a:off x="0" y="1341438"/>
            <a:ext cx="4321175" cy="3167062"/>
          </a:xfrm>
        </p:spPr>
        <p:txBody>
          <a:bodyPr/>
          <a:lstStyle/>
          <a:p>
            <a:pPr algn="just" eaLnBrk="1" hangingPunct="1">
              <a:lnSpc>
                <a:spcPct val="95000"/>
              </a:lnSpc>
              <a:buFontTx/>
              <a:buNone/>
            </a:pPr>
            <a:r>
              <a:rPr lang="en-US" altLang="zh-CN" sz="2400" smtClean="0"/>
              <a:t>2</a:t>
            </a:r>
            <a:r>
              <a:rPr lang="zh-CN" altLang="en-US" sz="2400" smtClean="0"/>
              <a:t>．格雷码（</a:t>
            </a:r>
            <a:r>
              <a:rPr lang="zh-CN" altLang="en-US" sz="2400" smtClean="0">
                <a:latin typeface="宋体" panose="02010600030101010101" pitchFamily="2" charset="-122"/>
              </a:rPr>
              <a:t>循环码或发射码</a:t>
            </a:r>
            <a:r>
              <a:rPr lang="zh-CN" altLang="en-US" sz="2400" smtClean="0"/>
              <a:t>）</a:t>
            </a:r>
          </a:p>
          <a:p>
            <a:pPr lvl="1" algn="just" eaLnBrk="1" hangingPunct="1">
              <a:lnSpc>
                <a:spcPct val="90000"/>
              </a:lnSpc>
            </a:pPr>
            <a:r>
              <a:rPr lang="zh-CN" altLang="en-US" sz="2400" smtClean="0"/>
              <a:t>特点：相邻两个编码只有一位不同</a:t>
            </a:r>
          </a:p>
          <a:p>
            <a:pPr lvl="1" algn="just" eaLnBrk="1" hangingPunct="1">
              <a:lnSpc>
                <a:spcPct val="90000"/>
              </a:lnSpc>
            </a:pPr>
            <a:r>
              <a:rPr lang="zh-CN" altLang="en-US" sz="2400" smtClean="0"/>
              <a:t>缺点：不够直观</a:t>
            </a:r>
          </a:p>
          <a:p>
            <a:pPr lvl="1" algn="just" eaLnBrk="1" hangingPunct="1">
              <a:lnSpc>
                <a:spcPct val="90000"/>
              </a:lnSpc>
            </a:pPr>
            <a:r>
              <a:rPr lang="zh-CN" altLang="en-US" sz="2400" smtClean="0"/>
              <a:t>采用格雷码计数的计数器，每次加1时</a:t>
            </a:r>
            <a:r>
              <a:rPr lang="zh-CN" altLang="en-US" sz="2400" b="1" smtClean="0">
                <a:solidFill>
                  <a:srgbClr val="FF0000"/>
                </a:solidFill>
              </a:rPr>
              <a:t>只有一个</a:t>
            </a:r>
            <a:r>
              <a:rPr lang="zh-CN" altLang="en-US" sz="2400" smtClean="0"/>
              <a:t>触发器的状态发生</a:t>
            </a:r>
            <a:r>
              <a:rPr lang="zh-CN" altLang="en-US" sz="2400" b="1" smtClean="0">
                <a:solidFill>
                  <a:srgbClr val="FF0000"/>
                </a:solidFill>
              </a:rPr>
              <a:t>变化</a:t>
            </a:r>
            <a:r>
              <a:rPr lang="zh-CN" altLang="en-US" sz="2400" smtClean="0"/>
              <a:t>，使</a:t>
            </a:r>
            <a:r>
              <a:rPr lang="zh-CN" altLang="en-US" sz="2400" b="1" smtClean="0">
                <a:solidFill>
                  <a:srgbClr val="FF0000"/>
                </a:solidFill>
              </a:rPr>
              <a:t>干扰减弱</a:t>
            </a:r>
          </a:p>
        </p:txBody>
      </p:sp>
      <p:graphicFrame>
        <p:nvGraphicFramePr>
          <p:cNvPr id="149893" name="Group 389"/>
          <p:cNvGraphicFramePr>
            <a:graphicFrameLocks noGrp="1"/>
          </p:cNvGraphicFramePr>
          <p:nvPr/>
        </p:nvGraphicFramePr>
        <p:xfrm>
          <a:off x="4716463" y="0"/>
          <a:ext cx="4427537" cy="6894513"/>
        </p:xfrm>
        <a:graphic>
          <a:graphicData uri="http://schemas.openxmlformats.org/drawingml/2006/table">
            <a:tbl>
              <a:tblPr/>
              <a:tblGrid>
                <a:gridCol w="1476375">
                  <a:extLst>
                    <a:ext uri="{9D8B030D-6E8A-4147-A177-3AD203B41FA5}">
                      <a16:colId xmlns:a16="http://schemas.microsoft.com/office/drawing/2014/main" val="20000"/>
                    </a:ext>
                  </a:extLst>
                </a:gridCol>
                <a:gridCol w="1474787">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tblGrid>
              <a:tr h="39627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十进制数</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二进制码</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格雷码</a:t>
                      </a: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77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4048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4032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149894" name="Rectangle 3"/>
          <p:cNvSpPr>
            <a:spLocks noChangeArrowheads="1"/>
          </p:cNvSpPr>
          <p:nvPr/>
        </p:nvSpPr>
        <p:spPr bwMode="auto">
          <a:xfrm>
            <a:off x="250825" y="4724400"/>
            <a:ext cx="43211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5000"/>
              </a:lnSpc>
              <a:buFontTx/>
              <a:buNone/>
            </a:pPr>
            <a:r>
              <a:rPr lang="zh-CN" altLang="en-US" sz="2000">
                <a:solidFill>
                  <a:schemeClr val="folHlink"/>
                </a:solidFill>
              </a:rPr>
              <a:t>二进制码：</a:t>
            </a:r>
          </a:p>
          <a:p>
            <a:pPr algn="just" eaLnBrk="1" hangingPunct="1">
              <a:lnSpc>
                <a:spcPct val="95000"/>
              </a:lnSpc>
              <a:buFontTx/>
              <a:buNone/>
            </a:pPr>
            <a:r>
              <a:rPr lang="zh-CN" altLang="en-US" sz="2000">
                <a:solidFill>
                  <a:schemeClr val="folHlink"/>
                </a:solidFill>
              </a:rPr>
              <a:t>对应的格雷码： </a:t>
            </a:r>
          </a:p>
          <a:p>
            <a:pPr algn="just" eaLnBrk="1" hangingPunct="1">
              <a:lnSpc>
                <a:spcPct val="95000"/>
              </a:lnSpc>
              <a:buFontTx/>
              <a:buNone/>
            </a:pPr>
            <a:r>
              <a:rPr lang="zh-CN" altLang="en-US" sz="2000">
                <a:solidFill>
                  <a:schemeClr val="folHlink"/>
                </a:solidFill>
              </a:rPr>
              <a:t>格雷码编码规则 ：</a:t>
            </a:r>
          </a:p>
        </p:txBody>
      </p:sp>
      <p:sp>
        <p:nvSpPr>
          <p:cNvPr id="52303" name="Rectangle 392"/>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49895" name="Object 391"/>
          <p:cNvGraphicFramePr>
            <a:graphicFrameLocks noChangeAspect="1"/>
          </p:cNvGraphicFramePr>
          <p:nvPr/>
        </p:nvGraphicFramePr>
        <p:xfrm>
          <a:off x="1403350" y="6021388"/>
          <a:ext cx="3097213" cy="457200"/>
        </p:xfrm>
        <a:graphic>
          <a:graphicData uri="http://schemas.openxmlformats.org/presentationml/2006/ole">
            <mc:AlternateContent xmlns:mc="http://schemas.openxmlformats.org/markup-compatibility/2006">
              <mc:Choice xmlns:v="urn:schemas-microsoft-com:vml" Requires="v">
                <p:oleObj spid="_x0000_s52309" r:id="rId4" imgW="1459866" imgH="203112" progId="Equation.3">
                  <p:embed/>
                </p:oleObj>
              </mc:Choice>
              <mc:Fallback>
                <p:oleObj r:id="rId4" imgW="1459866" imgH="203112" progId="Equation.3">
                  <p:embed/>
                  <p:pic>
                    <p:nvPicPr>
                      <p:cNvPr id="0" name="Object 3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6021388"/>
                        <a:ext cx="309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305" name="Rectangle 39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49897" name="Object 393"/>
          <p:cNvGraphicFramePr>
            <a:graphicFrameLocks noChangeAspect="1"/>
          </p:cNvGraphicFramePr>
          <p:nvPr/>
        </p:nvGraphicFramePr>
        <p:xfrm>
          <a:off x="2051050" y="4724400"/>
          <a:ext cx="2305050" cy="354013"/>
        </p:xfrm>
        <a:graphic>
          <a:graphicData uri="http://schemas.openxmlformats.org/presentationml/2006/ole">
            <mc:AlternateContent xmlns:mc="http://schemas.openxmlformats.org/markup-compatibility/2006">
              <mc:Choice xmlns:v="urn:schemas-microsoft-com:vml" Requires="v">
                <p:oleObj spid="_x0000_s52310" name="公式" r:id="rId6" imgW="1307532" imgH="203112" progId="Equation.3">
                  <p:embed/>
                </p:oleObj>
              </mc:Choice>
              <mc:Fallback>
                <p:oleObj name="公式" r:id="rId6" imgW="1307532" imgH="203112" progId="Equation.3">
                  <p:embed/>
                  <p:pic>
                    <p:nvPicPr>
                      <p:cNvPr id="0" name="Object 3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4724400"/>
                        <a:ext cx="23050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307" name="Rectangle 39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49899" name="Object 395"/>
          <p:cNvGraphicFramePr>
            <a:graphicFrameLocks noChangeAspect="1"/>
          </p:cNvGraphicFramePr>
          <p:nvPr/>
        </p:nvGraphicFramePr>
        <p:xfrm>
          <a:off x="2051050" y="5229225"/>
          <a:ext cx="2339975" cy="369888"/>
        </p:xfrm>
        <a:graphic>
          <a:graphicData uri="http://schemas.openxmlformats.org/presentationml/2006/ole">
            <mc:AlternateContent xmlns:mc="http://schemas.openxmlformats.org/markup-compatibility/2006">
              <mc:Choice xmlns:v="urn:schemas-microsoft-com:vml" Requires="v">
                <p:oleObj spid="_x0000_s52311" name="公式" r:id="rId8" imgW="1422400" imgH="228600" progId="Equation.3">
                  <p:embed/>
                </p:oleObj>
              </mc:Choice>
              <mc:Fallback>
                <p:oleObj name="公式" r:id="rId8" imgW="1422400" imgH="228600" progId="Equation.3">
                  <p:embed/>
                  <p:pic>
                    <p:nvPicPr>
                      <p:cNvPr id="0" name="Object 3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5229225"/>
                        <a:ext cx="233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1000"/>
                                        <p:tgtEl>
                                          <p:spTgt spid="149507">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animEffect transition="in" filter="wipe(left)">
                                      <p:cBhvr>
                                        <p:cTn id="11" dur="1000"/>
                                        <p:tgtEl>
                                          <p:spTgt spid="149507">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wipe(left)">
                                      <p:cBhvr>
                                        <p:cTn id="15" dur="1000"/>
                                        <p:tgtEl>
                                          <p:spTgt spid="149507">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animEffect transition="in" filter="wipe(left)">
                                      <p:cBhvr>
                                        <p:cTn id="19" dur="1000"/>
                                        <p:tgtEl>
                                          <p:spTgt spid="14950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49893"/>
                                        </p:tgtEl>
                                        <p:attrNameLst>
                                          <p:attrName>style.visibility</p:attrName>
                                        </p:attrNameLst>
                                      </p:cBhvr>
                                      <p:to>
                                        <p:strVal val="visible"/>
                                      </p:to>
                                    </p:set>
                                    <p:animEffect transition="in" filter="wipe(up)">
                                      <p:cBhvr>
                                        <p:cTn id="24" dur="3000"/>
                                        <p:tgtEl>
                                          <p:spTgt spid="1498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9894">
                                            <p:txEl>
                                              <p:pRg st="0" end="0"/>
                                            </p:txEl>
                                          </p:spTgt>
                                        </p:tgtEl>
                                        <p:attrNameLst>
                                          <p:attrName>style.visibility</p:attrName>
                                        </p:attrNameLst>
                                      </p:cBhvr>
                                      <p:to>
                                        <p:strVal val="visible"/>
                                      </p:to>
                                    </p:set>
                                    <p:animEffect transition="in" filter="wipe(left)">
                                      <p:cBhvr>
                                        <p:cTn id="29" dur="1000"/>
                                        <p:tgtEl>
                                          <p:spTgt spid="149894">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9894">
                                            <p:txEl>
                                              <p:pRg st="1" end="1"/>
                                            </p:txEl>
                                          </p:spTgt>
                                        </p:tgtEl>
                                        <p:attrNameLst>
                                          <p:attrName>style.visibility</p:attrName>
                                        </p:attrNameLst>
                                      </p:cBhvr>
                                      <p:to>
                                        <p:strVal val="visible"/>
                                      </p:to>
                                    </p:set>
                                    <p:animEffect transition="in" filter="wipe(left)">
                                      <p:cBhvr>
                                        <p:cTn id="34" dur="1000"/>
                                        <p:tgtEl>
                                          <p:spTgt spid="149894">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9894">
                                            <p:txEl>
                                              <p:pRg st="2" end="2"/>
                                            </p:txEl>
                                          </p:spTgt>
                                        </p:tgtEl>
                                        <p:attrNameLst>
                                          <p:attrName>style.visibility</p:attrName>
                                        </p:attrNameLst>
                                      </p:cBhvr>
                                      <p:to>
                                        <p:strVal val="visible"/>
                                      </p:to>
                                    </p:set>
                                    <p:animEffect transition="in" filter="wipe(left)">
                                      <p:cBhvr>
                                        <p:cTn id="39" dur="1000"/>
                                        <p:tgtEl>
                                          <p:spTgt spid="149894">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9897"/>
                                        </p:tgtEl>
                                        <p:attrNameLst>
                                          <p:attrName>style.visibility</p:attrName>
                                        </p:attrNameLst>
                                      </p:cBhvr>
                                      <p:to>
                                        <p:strVal val="visible"/>
                                      </p:to>
                                    </p:set>
                                    <p:animEffect transition="in" filter="wipe(left)">
                                      <p:cBhvr>
                                        <p:cTn id="44" dur="2000"/>
                                        <p:tgtEl>
                                          <p:spTgt spid="1498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49899"/>
                                        </p:tgtEl>
                                        <p:attrNameLst>
                                          <p:attrName>style.visibility</p:attrName>
                                        </p:attrNameLst>
                                      </p:cBhvr>
                                      <p:to>
                                        <p:strVal val="visible"/>
                                      </p:to>
                                    </p:set>
                                    <p:animEffect transition="in" filter="wipe(left)">
                                      <p:cBhvr>
                                        <p:cTn id="49" dur="2000"/>
                                        <p:tgtEl>
                                          <p:spTgt spid="1498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9895"/>
                                        </p:tgtEl>
                                        <p:attrNameLst>
                                          <p:attrName>style.visibility</p:attrName>
                                        </p:attrNameLst>
                                      </p:cBhvr>
                                      <p:to>
                                        <p:strVal val="visible"/>
                                      </p:to>
                                    </p:set>
                                    <p:animEffect transition="in" filter="wipe(left)">
                                      <p:cBhvr>
                                        <p:cTn id="54" dur="2000"/>
                                        <p:tgtEl>
                                          <p:spTgt spid="14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89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150531" name="Rectangle 3"/>
          <p:cNvSpPr>
            <a:spLocks noGrp="1" noChangeArrowheads="1"/>
          </p:cNvSpPr>
          <p:nvPr>
            <p:ph type="body" idx="4294967295"/>
          </p:nvPr>
        </p:nvSpPr>
        <p:spPr>
          <a:xfrm>
            <a:off x="0" y="1341438"/>
            <a:ext cx="3816350" cy="4248150"/>
          </a:xfrm>
        </p:spPr>
        <p:txBody>
          <a:bodyPr/>
          <a:lstStyle/>
          <a:p>
            <a:pPr algn="just" eaLnBrk="1" hangingPunct="1">
              <a:lnSpc>
                <a:spcPct val="95000"/>
              </a:lnSpc>
              <a:buFontTx/>
              <a:buNone/>
            </a:pPr>
            <a:r>
              <a:rPr lang="en-US" altLang="zh-CN" sz="2400" smtClean="0"/>
              <a:t>3</a:t>
            </a:r>
            <a:r>
              <a:rPr lang="zh-CN" altLang="en-US" sz="2400" smtClean="0"/>
              <a:t>．独热码 </a:t>
            </a:r>
          </a:p>
          <a:p>
            <a:pPr lvl="1" algn="just" eaLnBrk="1" hangingPunct="1">
              <a:lnSpc>
                <a:spcPct val="110000"/>
              </a:lnSpc>
            </a:pPr>
            <a:r>
              <a:rPr lang="zh-CN" altLang="en-US" sz="2400" smtClean="0"/>
              <a:t>特点：只有一个二进制位为</a:t>
            </a:r>
            <a:r>
              <a:rPr lang="en-US" altLang="zh-CN" sz="2400" smtClean="0"/>
              <a:t>1</a:t>
            </a:r>
            <a:r>
              <a:rPr lang="zh-CN" altLang="en-US" sz="2400" smtClean="0"/>
              <a:t>，其他全为</a:t>
            </a:r>
            <a:r>
              <a:rPr lang="en-US" altLang="zh-CN" sz="2400" smtClean="0"/>
              <a:t>0 </a:t>
            </a:r>
            <a:endParaRPr lang="zh-CN" altLang="en-US" sz="2400" smtClean="0"/>
          </a:p>
          <a:p>
            <a:pPr lvl="1" algn="just" eaLnBrk="1" hangingPunct="1">
              <a:lnSpc>
                <a:spcPct val="110000"/>
              </a:lnSpc>
            </a:pPr>
            <a:r>
              <a:rPr lang="zh-CN" altLang="en-US" sz="2400" smtClean="0"/>
              <a:t>编码的二进制位数与需要进行编码的状态数相等 </a:t>
            </a:r>
          </a:p>
          <a:p>
            <a:pPr lvl="1" algn="just" eaLnBrk="1" hangingPunct="1">
              <a:lnSpc>
                <a:spcPct val="130000"/>
              </a:lnSpc>
            </a:pPr>
            <a:r>
              <a:rPr lang="zh-CN" altLang="en-US" sz="2400" smtClean="0"/>
              <a:t>常用于时序逻辑电路中</a:t>
            </a:r>
            <a:r>
              <a:rPr lang="zh-CN" altLang="en-US" sz="2400" b="1" u="sng" smtClean="0">
                <a:solidFill>
                  <a:srgbClr val="FF0000"/>
                </a:solidFill>
              </a:rPr>
              <a:t>状态机的设计</a:t>
            </a:r>
            <a:r>
              <a:rPr lang="zh-CN" altLang="en-US" sz="2400" smtClean="0"/>
              <a:t> </a:t>
            </a:r>
          </a:p>
        </p:txBody>
      </p:sp>
      <p:sp>
        <p:nvSpPr>
          <p:cNvPr id="53252" name="Rectangle 79"/>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3253" name="Rectangle 83"/>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50738" name="Group 210"/>
          <p:cNvGraphicFramePr>
            <a:graphicFrameLocks noGrp="1"/>
          </p:cNvGraphicFramePr>
          <p:nvPr/>
        </p:nvGraphicFramePr>
        <p:xfrm>
          <a:off x="4859338" y="1196975"/>
          <a:ext cx="3816350" cy="4791075"/>
        </p:xfrm>
        <a:graphic>
          <a:graphicData uri="http://schemas.openxmlformats.org/drawingml/2006/table">
            <a:tbl>
              <a:tblPr/>
              <a:tblGrid>
                <a:gridCol w="1798637">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4937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独热码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8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6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6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8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3286" name="AutoShape 209">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2000"/>
                                        <p:tgtEl>
                                          <p:spTgt spid="150531">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Effect transition="in" filter="wipe(left)">
                                      <p:cBhvr>
                                        <p:cTn id="11" dur="2000"/>
                                        <p:tgtEl>
                                          <p:spTgt spid="150531">
                                            <p:txEl>
                                              <p:pRg st="1" end="1"/>
                                            </p:txEl>
                                          </p:spTgt>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wipe(left)">
                                      <p:cBhvr>
                                        <p:cTn id="15" dur="2000"/>
                                        <p:tgtEl>
                                          <p:spTgt spid="150531">
                                            <p:txEl>
                                              <p:pRg st="2" end="2"/>
                                            </p:txEl>
                                          </p:spTgt>
                                        </p:tgtEl>
                                      </p:cBhvr>
                                    </p:animEffect>
                                  </p:childTnLst>
                                </p:cTn>
                              </p:par>
                            </p:childTnLst>
                          </p:cTn>
                        </p:par>
                        <p:par>
                          <p:cTn id="16" fill="hold" nodeType="afterGroup">
                            <p:stCondLst>
                              <p:cond delay="6000"/>
                            </p:stCondLst>
                            <p:childTnLst>
                              <p:par>
                                <p:cTn id="17" presetID="22" presetClass="entr" presetSubtype="8" fill="hold" grpId="0" nodeType="after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animEffect transition="in" filter="wipe(left)">
                                      <p:cBhvr>
                                        <p:cTn id="19" dur="2000"/>
                                        <p:tgtEl>
                                          <p:spTgt spid="1505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50738"/>
                                        </p:tgtEl>
                                        <p:attrNameLst>
                                          <p:attrName>style.visibility</p:attrName>
                                        </p:attrNameLst>
                                      </p:cBhvr>
                                      <p:to>
                                        <p:strVal val="visible"/>
                                      </p:to>
                                    </p:set>
                                    <p:animEffect transition="in" filter="wipe(up)">
                                      <p:cBhvr>
                                        <p:cTn id="24" dur="2000"/>
                                        <p:tgtEl>
                                          <p:spTgt spid="15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151555" name="Rectangle 3"/>
          <p:cNvSpPr>
            <a:spLocks noGrp="1" noChangeArrowheads="1"/>
          </p:cNvSpPr>
          <p:nvPr>
            <p:ph type="body" idx="4294967295"/>
          </p:nvPr>
        </p:nvSpPr>
        <p:spPr>
          <a:xfrm>
            <a:off x="0" y="1196975"/>
            <a:ext cx="8424863" cy="5661025"/>
          </a:xfrm>
        </p:spPr>
        <p:txBody>
          <a:bodyPr/>
          <a:lstStyle/>
          <a:p>
            <a:pPr algn="just" eaLnBrk="1" hangingPunct="1">
              <a:spcBef>
                <a:spcPct val="10000"/>
              </a:spcBef>
              <a:buFontTx/>
              <a:buNone/>
            </a:pPr>
            <a:r>
              <a:rPr lang="en-US" altLang="zh-CN" sz="2400" smtClean="0"/>
              <a:t>4</a:t>
            </a:r>
            <a:r>
              <a:rPr lang="zh-CN" altLang="en-US" sz="2400" smtClean="0"/>
              <a:t>．二</a:t>
            </a:r>
            <a:r>
              <a:rPr lang="en-US" altLang="zh-CN" sz="2400" smtClean="0"/>
              <a:t>—</a:t>
            </a:r>
            <a:r>
              <a:rPr lang="zh-CN" altLang="en-US" sz="2400" smtClean="0"/>
              <a:t>十进制编码</a:t>
            </a:r>
            <a:r>
              <a:rPr lang="en-US" altLang="zh-CN" sz="2400" smtClean="0"/>
              <a:t>(BCD</a:t>
            </a:r>
            <a:r>
              <a:rPr lang="zh-CN" altLang="en-US" sz="2400" smtClean="0"/>
              <a:t>码</a:t>
            </a:r>
            <a:r>
              <a:rPr lang="en-US" altLang="zh-CN" sz="2400" smtClean="0"/>
              <a:t>) </a:t>
            </a:r>
            <a:endParaRPr lang="zh-CN" altLang="en-US" sz="2400" smtClean="0"/>
          </a:p>
          <a:p>
            <a:pPr lvl="1" algn="just" eaLnBrk="1" hangingPunct="1">
              <a:lnSpc>
                <a:spcPct val="105000"/>
              </a:lnSpc>
              <a:spcBef>
                <a:spcPct val="10000"/>
              </a:spcBef>
            </a:pPr>
            <a:r>
              <a:rPr lang="zh-CN" altLang="en-US" sz="2400" smtClean="0"/>
              <a:t>特点：用</a:t>
            </a:r>
            <a:r>
              <a:rPr lang="en-US" altLang="zh-CN" sz="2400" smtClean="0"/>
              <a:t>4</a:t>
            </a:r>
            <a:r>
              <a:rPr lang="zh-CN" altLang="en-US" sz="2400" smtClean="0"/>
              <a:t>位二进制数对十进制数中的</a:t>
            </a:r>
            <a:r>
              <a:rPr lang="en-US" altLang="zh-CN" sz="2400" smtClean="0"/>
              <a:t>10</a:t>
            </a:r>
            <a:r>
              <a:rPr lang="zh-CN" altLang="en-US" sz="2400" smtClean="0"/>
              <a:t>个数符进行编码 </a:t>
            </a:r>
          </a:p>
          <a:p>
            <a:pPr lvl="1" algn="just" eaLnBrk="1" hangingPunct="1">
              <a:lnSpc>
                <a:spcPct val="105000"/>
              </a:lnSpc>
              <a:spcBef>
                <a:spcPct val="10000"/>
              </a:spcBef>
            </a:pPr>
            <a:r>
              <a:rPr lang="zh-CN" altLang="en-US" sz="2400" smtClean="0"/>
              <a:t>既满足系统中使用二进制数的要求，又适应人们使用十进制数的习惯 </a:t>
            </a:r>
          </a:p>
          <a:p>
            <a:pPr lvl="1" algn="just" eaLnBrk="1" hangingPunct="1">
              <a:lnSpc>
                <a:spcPct val="105000"/>
              </a:lnSpc>
              <a:spcBef>
                <a:spcPct val="10000"/>
              </a:spcBef>
            </a:pPr>
            <a:r>
              <a:rPr lang="zh-CN" altLang="en-US" sz="2400" smtClean="0"/>
              <a:t>常用的编码：</a:t>
            </a:r>
          </a:p>
          <a:p>
            <a:pPr lvl="2" algn="just" eaLnBrk="1" hangingPunct="1">
              <a:lnSpc>
                <a:spcPct val="105000"/>
              </a:lnSpc>
              <a:spcBef>
                <a:spcPct val="10000"/>
              </a:spcBef>
            </a:pPr>
            <a:r>
              <a:rPr lang="en-US" altLang="zh-CN" sz="2400" smtClean="0"/>
              <a:t>8421BCD</a:t>
            </a:r>
            <a:r>
              <a:rPr lang="zh-CN" altLang="en-US" sz="2400" smtClean="0"/>
              <a:t>码、</a:t>
            </a:r>
            <a:r>
              <a:rPr lang="en-US" altLang="zh-CN" sz="2400" smtClean="0"/>
              <a:t>2421BCD</a:t>
            </a:r>
            <a:r>
              <a:rPr lang="zh-CN" altLang="en-US" sz="2400" smtClean="0"/>
              <a:t>码、</a:t>
            </a:r>
            <a:r>
              <a:rPr lang="en-US" altLang="zh-CN" sz="2400" smtClean="0"/>
              <a:t>5211BCD</a:t>
            </a:r>
            <a:r>
              <a:rPr lang="zh-CN" altLang="en-US" sz="2400" smtClean="0"/>
              <a:t>码等位权码（编码中每</a:t>
            </a:r>
            <a:r>
              <a:rPr lang="en-US" altLang="zh-CN" sz="2400" smtClean="0"/>
              <a:t>1</a:t>
            </a:r>
            <a:r>
              <a:rPr lang="zh-CN" altLang="en-US" sz="2400" smtClean="0"/>
              <a:t>位对应一个位权值）</a:t>
            </a:r>
          </a:p>
          <a:p>
            <a:pPr lvl="2" algn="just" eaLnBrk="1" hangingPunct="1">
              <a:lnSpc>
                <a:spcPct val="105000"/>
              </a:lnSpc>
              <a:spcBef>
                <a:spcPct val="10000"/>
              </a:spcBef>
              <a:buFont typeface="Wingdings" panose="05000000000000000000" pitchFamily="2" charset="2"/>
              <a:buNone/>
            </a:pPr>
            <a:r>
              <a:rPr lang="zh-CN" altLang="en-US" sz="2400" smtClean="0"/>
              <a:t> 如：</a:t>
            </a:r>
            <a:r>
              <a:rPr lang="en-US" altLang="zh-CN" sz="2400" smtClean="0"/>
              <a:t>8421BCD</a:t>
            </a:r>
            <a:r>
              <a:rPr lang="zh-CN" altLang="en-US" sz="2400" smtClean="0"/>
              <a:t>码中，各位的位权依次是 </a:t>
            </a:r>
            <a:r>
              <a:rPr lang="en-US" altLang="zh-CN" sz="2400" smtClean="0"/>
              <a:t>8</a:t>
            </a:r>
            <a:r>
              <a:rPr lang="zh-CN" altLang="en-US" sz="2400" smtClean="0"/>
              <a:t>、</a:t>
            </a:r>
            <a:r>
              <a:rPr lang="en-US" altLang="zh-CN" sz="2400" smtClean="0"/>
              <a:t>4</a:t>
            </a:r>
            <a:r>
              <a:rPr lang="zh-CN" altLang="en-US" sz="2400" smtClean="0"/>
              <a:t>、</a:t>
            </a:r>
            <a:r>
              <a:rPr lang="en-US" altLang="zh-CN" sz="2400" smtClean="0"/>
              <a:t>2</a:t>
            </a:r>
            <a:r>
              <a:rPr lang="zh-CN" altLang="en-US" sz="2400" smtClean="0"/>
              <a:t>、</a:t>
            </a:r>
            <a:r>
              <a:rPr lang="en-US" altLang="zh-CN" sz="2400" smtClean="0"/>
              <a:t>1</a:t>
            </a:r>
            <a:endParaRPr lang="zh-CN" altLang="en-US" sz="2400" smtClean="0"/>
          </a:p>
          <a:p>
            <a:pPr lvl="2" algn="just" eaLnBrk="1" hangingPunct="1">
              <a:lnSpc>
                <a:spcPct val="105000"/>
              </a:lnSpc>
              <a:spcBef>
                <a:spcPct val="10000"/>
              </a:spcBef>
              <a:buFont typeface="Wingdings" panose="05000000000000000000" pitchFamily="2" charset="2"/>
              <a:buNone/>
            </a:pPr>
            <a:r>
              <a:rPr lang="zh-CN" altLang="en-US" sz="2400" smtClean="0"/>
              <a:t>         编码 </a:t>
            </a:r>
            <a:r>
              <a:rPr lang="en-US" altLang="zh-CN" sz="2400" smtClean="0"/>
              <a:t>1001 </a:t>
            </a:r>
            <a:r>
              <a:rPr lang="zh-CN" altLang="en-US" sz="2400" smtClean="0"/>
              <a:t>对应的十进制数符： </a:t>
            </a:r>
            <a:r>
              <a:rPr lang="en-US" altLang="zh-CN" sz="2400" smtClean="0"/>
              <a:t>8+0+0+1=9</a:t>
            </a:r>
            <a:endParaRPr lang="zh-CN" altLang="en-US" sz="2400" smtClean="0"/>
          </a:p>
          <a:p>
            <a:pPr lvl="2" algn="just" eaLnBrk="1" hangingPunct="1">
              <a:lnSpc>
                <a:spcPct val="105000"/>
              </a:lnSpc>
              <a:spcBef>
                <a:spcPct val="10000"/>
              </a:spcBef>
            </a:pPr>
            <a:r>
              <a:rPr lang="zh-CN" altLang="en-US" sz="2400" smtClean="0"/>
              <a:t>余</a:t>
            </a:r>
            <a:r>
              <a:rPr lang="en-US" altLang="zh-CN" sz="2400" smtClean="0"/>
              <a:t>3</a:t>
            </a:r>
            <a:r>
              <a:rPr lang="zh-CN" altLang="en-US" sz="2400" smtClean="0"/>
              <a:t>码：由二进制码加</a:t>
            </a:r>
            <a:r>
              <a:rPr lang="en-US" altLang="zh-CN" sz="2400" smtClean="0"/>
              <a:t>3(0011)</a:t>
            </a:r>
            <a:r>
              <a:rPr lang="zh-CN" altLang="en-US" sz="2400" smtClean="0"/>
              <a:t>后形成，即从二进制码的</a:t>
            </a:r>
            <a:r>
              <a:rPr lang="en-US" altLang="zh-CN" sz="2400" smtClean="0"/>
              <a:t>3</a:t>
            </a:r>
            <a:r>
              <a:rPr lang="zh-CN" altLang="en-US" sz="2400" smtClean="0"/>
              <a:t>开始编码</a:t>
            </a:r>
          </a:p>
          <a:p>
            <a:pPr lvl="2" algn="just" eaLnBrk="1" hangingPunct="1">
              <a:lnSpc>
                <a:spcPct val="105000"/>
              </a:lnSpc>
              <a:spcBef>
                <a:spcPct val="10000"/>
              </a:spcBef>
            </a:pPr>
            <a:r>
              <a:rPr lang="zh-CN" altLang="en-US" sz="2400" smtClean="0"/>
              <a:t>余</a:t>
            </a:r>
            <a:r>
              <a:rPr lang="en-US" altLang="zh-CN" sz="2400" smtClean="0"/>
              <a:t>3</a:t>
            </a:r>
            <a:r>
              <a:rPr lang="zh-CN" altLang="en-US" sz="2400" smtClean="0"/>
              <a:t>格雷码：由格雷码加</a:t>
            </a:r>
            <a:r>
              <a:rPr lang="en-US" altLang="zh-CN" sz="2400" smtClean="0"/>
              <a:t>3</a:t>
            </a:r>
            <a:r>
              <a:rPr lang="zh-CN" altLang="en-US" sz="2400" smtClean="0"/>
              <a:t>后形成的，即从格雷码的</a:t>
            </a:r>
            <a:r>
              <a:rPr lang="en-US" altLang="zh-CN" sz="2400" smtClean="0"/>
              <a:t>3(0010)</a:t>
            </a:r>
            <a:r>
              <a:rPr lang="zh-CN" altLang="en-US" sz="2400" smtClean="0"/>
              <a:t>开始编码 </a:t>
            </a:r>
          </a:p>
        </p:txBody>
      </p:sp>
      <p:sp>
        <p:nvSpPr>
          <p:cNvPr id="54276" name="Rectangle 4"/>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4277" name="Rectangle 5"/>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4278" name="AutoShape 41">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1555">
                                            <p:txEl>
                                              <p:pRg st="0" end="0"/>
                                            </p:txEl>
                                          </p:spTgt>
                                        </p:tgtEl>
                                        <p:attrNameLst>
                                          <p:attrName>style.visibility</p:attrName>
                                        </p:attrNameLst>
                                      </p:cBhvr>
                                      <p:to>
                                        <p:strVal val="visible"/>
                                      </p:to>
                                    </p:set>
                                    <p:anim calcmode="discrete" valueType="clr">
                                      <p:cBhvr override="childStyle">
                                        <p:cTn id="7" dur="80"/>
                                        <p:tgtEl>
                                          <p:spTgt spid="15155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155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155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1555">
                                            <p:txEl>
                                              <p:pRg st="1" end="1"/>
                                            </p:txEl>
                                          </p:spTgt>
                                        </p:tgtEl>
                                        <p:attrNameLst>
                                          <p:attrName>style.visibility</p:attrName>
                                        </p:attrNameLst>
                                      </p:cBhvr>
                                      <p:to>
                                        <p:strVal val="visible"/>
                                      </p:to>
                                    </p:set>
                                    <p:anim calcmode="discrete" valueType="clr">
                                      <p:cBhvr override="childStyle">
                                        <p:cTn id="14" dur="80"/>
                                        <p:tgtEl>
                                          <p:spTgt spid="15155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155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155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51555">
                                            <p:txEl>
                                              <p:pRg st="2" end="2"/>
                                            </p:txEl>
                                          </p:spTgt>
                                        </p:tgtEl>
                                        <p:attrNameLst>
                                          <p:attrName>style.visibility</p:attrName>
                                        </p:attrNameLst>
                                      </p:cBhvr>
                                      <p:to>
                                        <p:strVal val="visible"/>
                                      </p:to>
                                    </p:set>
                                    <p:anim calcmode="discrete" valueType="clr">
                                      <p:cBhvr override="childStyle">
                                        <p:cTn id="21" dur="80"/>
                                        <p:tgtEl>
                                          <p:spTgt spid="15155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5155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5155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51555">
                                            <p:txEl>
                                              <p:pRg st="3" end="3"/>
                                            </p:txEl>
                                          </p:spTgt>
                                        </p:tgtEl>
                                        <p:attrNameLst>
                                          <p:attrName>style.visibility</p:attrName>
                                        </p:attrNameLst>
                                      </p:cBhvr>
                                      <p:to>
                                        <p:strVal val="visible"/>
                                      </p:to>
                                    </p:set>
                                    <p:anim calcmode="discrete" valueType="clr">
                                      <p:cBhvr override="childStyle">
                                        <p:cTn id="28" dur="80"/>
                                        <p:tgtEl>
                                          <p:spTgt spid="15155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5155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51555">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51555">
                                            <p:txEl>
                                              <p:pRg st="4" end="4"/>
                                            </p:txEl>
                                          </p:spTgt>
                                        </p:tgtEl>
                                        <p:attrNameLst>
                                          <p:attrName>style.visibility</p:attrName>
                                        </p:attrNameLst>
                                      </p:cBhvr>
                                      <p:to>
                                        <p:strVal val="visible"/>
                                      </p:to>
                                    </p:set>
                                    <p:anim calcmode="discrete" valueType="clr">
                                      <p:cBhvr override="childStyle">
                                        <p:cTn id="35" dur="80"/>
                                        <p:tgtEl>
                                          <p:spTgt spid="15155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5155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51555">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51555">
                                            <p:txEl>
                                              <p:pRg st="5" end="5"/>
                                            </p:txEl>
                                          </p:spTgt>
                                        </p:tgtEl>
                                        <p:attrNameLst>
                                          <p:attrName>style.visibility</p:attrName>
                                        </p:attrNameLst>
                                      </p:cBhvr>
                                      <p:to>
                                        <p:strVal val="visible"/>
                                      </p:to>
                                    </p:set>
                                    <p:anim calcmode="discrete" valueType="clr">
                                      <p:cBhvr override="childStyle">
                                        <p:cTn id="42" dur="80"/>
                                        <p:tgtEl>
                                          <p:spTgt spid="15155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5155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51555">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51555">
                                            <p:txEl>
                                              <p:pRg st="6" end="6"/>
                                            </p:txEl>
                                          </p:spTgt>
                                        </p:tgtEl>
                                        <p:attrNameLst>
                                          <p:attrName>style.visibility</p:attrName>
                                        </p:attrNameLst>
                                      </p:cBhvr>
                                      <p:to>
                                        <p:strVal val="visible"/>
                                      </p:to>
                                    </p:set>
                                    <p:anim calcmode="discrete" valueType="clr">
                                      <p:cBhvr override="childStyle">
                                        <p:cTn id="49" dur="1000"/>
                                        <p:tgtEl>
                                          <p:spTgt spid="15155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1000"/>
                                        <p:tgtEl>
                                          <p:spTgt spid="151555">
                                            <p:txEl>
                                              <p:pRg st="6" end="6"/>
                                            </p:txEl>
                                          </p:spTgt>
                                        </p:tgtEl>
                                        <p:attrNameLst>
                                          <p:attrName>fillcolor</p:attrName>
                                        </p:attrNameLst>
                                      </p:cBhvr>
                                      <p:tavLst>
                                        <p:tav tm="0">
                                          <p:val>
                                            <p:clrVal>
                                              <a:schemeClr val="accent2"/>
                                            </p:clrVal>
                                          </p:val>
                                        </p:tav>
                                        <p:tav tm="50000">
                                          <p:val>
                                            <p:clrVal>
                                              <a:schemeClr val="hlink"/>
                                            </p:clrVal>
                                          </p:val>
                                        </p:tav>
                                      </p:tavLst>
                                    </p:anim>
                                    <p:set>
                                      <p:cBhvr>
                                        <p:cTn id="51" dur="1000"/>
                                        <p:tgtEl>
                                          <p:spTgt spid="151555">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51555">
                                            <p:txEl>
                                              <p:pRg st="7" end="7"/>
                                            </p:txEl>
                                          </p:spTgt>
                                        </p:tgtEl>
                                        <p:attrNameLst>
                                          <p:attrName>style.visibility</p:attrName>
                                        </p:attrNameLst>
                                      </p:cBhvr>
                                      <p:to>
                                        <p:strVal val="visible"/>
                                      </p:to>
                                    </p:set>
                                    <p:anim calcmode="discrete" valueType="clr">
                                      <p:cBhvr override="childStyle">
                                        <p:cTn id="56" dur="80"/>
                                        <p:tgtEl>
                                          <p:spTgt spid="15155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51555">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51555">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51555">
                                            <p:txEl>
                                              <p:pRg st="8" end="8"/>
                                            </p:txEl>
                                          </p:spTgt>
                                        </p:tgtEl>
                                        <p:attrNameLst>
                                          <p:attrName>style.visibility</p:attrName>
                                        </p:attrNameLst>
                                      </p:cBhvr>
                                      <p:to>
                                        <p:strVal val="visible"/>
                                      </p:to>
                                    </p:set>
                                    <p:anim calcmode="discrete" valueType="clr">
                                      <p:cBhvr override="childStyle">
                                        <p:cTn id="63" dur="80"/>
                                        <p:tgtEl>
                                          <p:spTgt spid="15155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51555">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51555">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mtClean="0">
                <a:solidFill>
                  <a:srgbClr val="FF9900"/>
                </a:solidFill>
                <a:latin typeface="宋体" panose="02010600030101010101" pitchFamily="2" charset="-122"/>
              </a:rPr>
              <a:t>1.</a:t>
            </a:r>
            <a:r>
              <a:rPr lang="en-US" altLang="zh-CN" smtClean="0">
                <a:solidFill>
                  <a:srgbClr val="FF9900"/>
                </a:solidFill>
                <a:latin typeface="宋体" panose="02010600030101010101" pitchFamily="2" charset="-122"/>
              </a:rPr>
              <a:t>1 </a:t>
            </a:r>
            <a:r>
              <a:rPr lang="zh-CN" altLang="en-US" smtClean="0">
                <a:solidFill>
                  <a:srgbClr val="FF9900"/>
                </a:solidFill>
                <a:latin typeface="宋体" panose="02010600030101010101" pitchFamily="2" charset="-122"/>
              </a:rPr>
              <a:t>概述</a:t>
            </a:r>
            <a:endParaRPr lang="zh-CN" altLang="en-US" smtClean="0">
              <a:solidFill>
                <a:srgbClr val="FF9900"/>
              </a:solidFill>
              <a:latin typeface="Arial" panose="020B0604020202020204" pitchFamily="34" charset="0"/>
            </a:endParaRPr>
          </a:p>
        </p:txBody>
      </p:sp>
      <p:sp>
        <p:nvSpPr>
          <p:cNvPr id="18435" name="Rectangle 3"/>
          <p:cNvSpPr>
            <a:spLocks noGrp="1" noChangeArrowheads="1"/>
          </p:cNvSpPr>
          <p:nvPr>
            <p:ph type="body" idx="4294967295"/>
          </p:nvPr>
        </p:nvSpPr>
        <p:spPr>
          <a:xfrm>
            <a:off x="642938" y="1714500"/>
            <a:ext cx="8120062" cy="4365625"/>
          </a:xfrm>
        </p:spPr>
        <p:txBody>
          <a:bodyPr/>
          <a:lstStyle/>
          <a:p>
            <a:pPr eaLnBrk="1" hangingPunct="1"/>
            <a:r>
              <a:rPr lang="zh-CN" altLang="en-US" sz="3600" smtClean="0">
                <a:hlinkClick r:id="rId2" action="ppaction://hlinksldjump"/>
              </a:rPr>
              <a:t>数字信号及模拟信号</a:t>
            </a:r>
            <a:endParaRPr lang="zh-CN" altLang="en-US" sz="3600" smtClean="0"/>
          </a:p>
          <a:p>
            <a:pPr eaLnBrk="1" hangingPunct="1"/>
            <a:r>
              <a:rPr lang="zh-CN" altLang="en-US" sz="3600" smtClean="0">
                <a:hlinkClick r:id="rId3" action="ppaction://hlinksldjump"/>
              </a:rPr>
              <a:t>数字抽象</a:t>
            </a:r>
            <a:endParaRPr lang="zh-CN" altLang="en-US" sz="3600" smtClean="0"/>
          </a:p>
          <a:p>
            <a:pPr eaLnBrk="1" hangingPunct="1"/>
            <a:r>
              <a:rPr lang="zh-CN" altLang="en-US" sz="3600" smtClean="0">
                <a:hlinkClick r:id="rId4" action="ppaction://hlinksldjump"/>
              </a:rPr>
              <a:t>数字信号传输时对“</a:t>
            </a:r>
            <a:r>
              <a:rPr lang="en-US" altLang="zh-CN" sz="3600" smtClean="0">
                <a:hlinkClick r:id="rId4" action="ppaction://hlinksldjump"/>
              </a:rPr>
              <a:t>0”</a:t>
            </a:r>
            <a:r>
              <a:rPr lang="zh-CN" altLang="en-US" sz="3600" smtClean="0">
                <a:hlinkClick r:id="rId4" action="ppaction://hlinksldjump"/>
              </a:rPr>
              <a:t>、“</a:t>
            </a:r>
            <a:r>
              <a:rPr lang="en-US" altLang="zh-CN" sz="3600" smtClean="0">
                <a:hlinkClick r:id="rId4" action="ppaction://hlinksldjump"/>
              </a:rPr>
              <a:t>1”</a:t>
            </a:r>
            <a:r>
              <a:rPr lang="zh-CN" altLang="en-US" sz="3600" smtClean="0">
                <a:hlinkClick r:id="rId4" action="ppaction://hlinksldjump"/>
              </a:rPr>
              <a:t>的处理</a:t>
            </a:r>
            <a:endParaRPr lang="zh-CN" altLang="en-US" sz="3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Large confetti"/>
          <p:cNvSpPr>
            <a:spLocks noGrp="1" noChangeArrowheads="1"/>
          </p:cNvSpPr>
          <p:nvPr>
            <p:ph type="title" idx="4294967295"/>
          </p:nvPr>
        </p:nvSpPr>
        <p:spPr>
          <a:xfrm>
            <a:off x="4392613" y="333375"/>
            <a:ext cx="4751387" cy="630238"/>
          </a:xfrm>
        </p:spPr>
        <p:txBody>
          <a:bodyPr/>
          <a:lstStyle/>
          <a:p>
            <a:pPr eaLnBrk="1" hangingPunct="1"/>
            <a:r>
              <a:rPr lang="zh-CN" altLang="en-US" sz="3200" smtClean="0">
                <a:solidFill>
                  <a:srgbClr val="FF9900"/>
                </a:solidFill>
                <a:latin typeface="宋体" panose="02010600030101010101" pitchFamily="2" charset="-122"/>
              </a:rPr>
              <a:t>常用的二</a:t>
            </a:r>
            <a:r>
              <a:rPr lang="en-US" altLang="zh-CN" sz="3200" smtClean="0">
                <a:solidFill>
                  <a:srgbClr val="FF9900"/>
                </a:solidFill>
              </a:rPr>
              <a:t>—</a:t>
            </a:r>
            <a:r>
              <a:rPr lang="zh-CN" altLang="en-US" sz="3200" smtClean="0">
                <a:solidFill>
                  <a:srgbClr val="FF9900"/>
                </a:solidFill>
                <a:latin typeface="宋体" panose="02010600030101010101" pitchFamily="2" charset="-122"/>
              </a:rPr>
              <a:t>十进制编码</a:t>
            </a:r>
            <a:r>
              <a:rPr lang="zh-CN" altLang="en-US" smtClean="0"/>
              <a:t> </a:t>
            </a:r>
            <a:r>
              <a:rPr lang="zh-CN" altLang="en-US" sz="3200" smtClean="0">
                <a:solidFill>
                  <a:srgbClr val="FF9900"/>
                </a:solidFill>
                <a:latin typeface="宋体" panose="02010600030101010101" pitchFamily="2" charset="-122"/>
              </a:rPr>
              <a:t> </a:t>
            </a:r>
          </a:p>
        </p:txBody>
      </p:sp>
      <p:sp>
        <p:nvSpPr>
          <p:cNvPr id="55299" name="Rectangle 4"/>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5300" name="Rectangle 5"/>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53018" name="Group 442"/>
          <p:cNvGraphicFramePr>
            <a:graphicFrameLocks noGrp="1"/>
          </p:cNvGraphicFramePr>
          <p:nvPr/>
        </p:nvGraphicFramePr>
        <p:xfrm>
          <a:off x="323850" y="1125538"/>
          <a:ext cx="8569325" cy="5472112"/>
        </p:xfrm>
        <a:graphic>
          <a:graphicData uri="http://schemas.openxmlformats.org/drawingml/2006/table">
            <a:tbl>
              <a:tblPr/>
              <a:tblGrid>
                <a:gridCol w="146685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30338">
                  <a:extLst>
                    <a:ext uri="{9D8B030D-6E8A-4147-A177-3AD203B41FA5}">
                      <a16:colId xmlns:a16="http://schemas.microsoft.com/office/drawing/2014/main" val="20002"/>
                    </a:ext>
                  </a:extLst>
                </a:gridCol>
                <a:gridCol w="1412875">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14462">
                  <a:extLst>
                    <a:ext uri="{9D8B030D-6E8A-4147-A177-3AD203B41FA5}">
                      <a16:colId xmlns:a16="http://schemas.microsoft.com/office/drawing/2014/main" val="20005"/>
                    </a:ext>
                  </a:extLst>
                </a:gridCol>
              </a:tblGrid>
              <a:tr h="750887">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8421</a:t>
                      </a:r>
                      <a:r>
                        <a:rPr kumimoji="1" lang="zh-CN" altLang="en-US" sz="2000" b="0" i="0" u="none" strike="noStrike" cap="none" normalizeH="0" baseline="0">
                          <a:ln>
                            <a:noFill/>
                          </a:ln>
                          <a:solidFill>
                            <a:schemeClr val="tx1"/>
                          </a:solidFill>
                          <a:effectLst/>
                          <a:latin typeface="Times New Roman" pitchFamily="18" charset="0"/>
                          <a:ea typeface="宋体"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2421</a:t>
                      </a:r>
                      <a:r>
                        <a:rPr kumimoji="1" lang="zh-CN" altLang="en-US" sz="2000" b="0" i="0" u="none" strike="noStrike" cap="none" normalizeH="0" baseline="0">
                          <a:ln>
                            <a:noFill/>
                          </a:ln>
                          <a:solidFill>
                            <a:schemeClr val="tx1"/>
                          </a:solidFill>
                          <a:effectLst/>
                          <a:latin typeface="Times New Roman" pitchFamily="18" charset="0"/>
                          <a:ea typeface="宋体"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5211</a:t>
                      </a:r>
                      <a:r>
                        <a:rPr kumimoji="1" lang="zh-CN" altLang="en-US" sz="2000" b="0" i="0" u="none" strike="noStrike" cap="none" normalizeH="0" baseline="0">
                          <a:ln>
                            <a:noFill/>
                          </a:ln>
                          <a:solidFill>
                            <a:schemeClr val="tx1"/>
                          </a:solidFill>
                          <a:effectLst/>
                          <a:latin typeface="Times New Roman" pitchFamily="18" charset="0"/>
                          <a:ea typeface="宋体"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余</a:t>
                      </a: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r>
                        <a:rPr kumimoji="1" lang="zh-CN" altLang="en-US" sz="2000" b="0" i="0" u="none" strike="noStrike" cap="none" normalizeH="0" baseline="0">
                          <a:ln>
                            <a:noFill/>
                          </a:ln>
                          <a:solidFill>
                            <a:schemeClr val="tx1"/>
                          </a:solidFill>
                          <a:effectLst/>
                          <a:latin typeface="Times New Roman" pitchFamily="18" charset="0"/>
                          <a:ea typeface="宋体"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余</a:t>
                      </a: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格雷码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07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307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714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5387" name="AutoShape 443">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148483" name="Rectangle 3"/>
          <p:cNvSpPr>
            <a:spLocks noGrp="1" noChangeArrowheads="1"/>
          </p:cNvSpPr>
          <p:nvPr>
            <p:ph type="body" idx="4294967295"/>
          </p:nvPr>
        </p:nvSpPr>
        <p:spPr>
          <a:xfrm>
            <a:off x="0" y="1557338"/>
            <a:ext cx="8686800" cy="2663825"/>
          </a:xfrm>
        </p:spPr>
        <p:txBody>
          <a:bodyPr/>
          <a:lstStyle/>
          <a:p>
            <a:pPr>
              <a:buFontTx/>
              <a:buNone/>
            </a:pPr>
            <a:r>
              <a:rPr lang="en-US" altLang="zh-CN" smtClean="0"/>
              <a:t>【</a:t>
            </a:r>
            <a:r>
              <a:rPr lang="zh-CN" altLang="en-US" smtClean="0"/>
              <a:t>例</a:t>
            </a:r>
            <a:r>
              <a:rPr lang="en-US" altLang="zh-CN" smtClean="0"/>
              <a:t>1-6】  </a:t>
            </a:r>
            <a:r>
              <a:rPr lang="zh-CN" altLang="en-US" smtClean="0"/>
              <a:t>用</a:t>
            </a:r>
            <a:r>
              <a:rPr lang="en-US" altLang="zh-CN" smtClean="0"/>
              <a:t>8421BCD</a:t>
            </a:r>
            <a:r>
              <a:rPr lang="zh-CN" altLang="en-US" smtClean="0"/>
              <a:t>码对十进制数</a:t>
            </a:r>
            <a:r>
              <a:rPr lang="en-US" altLang="zh-CN" smtClean="0"/>
              <a:t>407.81</a:t>
            </a:r>
            <a:r>
              <a:rPr lang="zh-CN" altLang="en-US" smtClean="0"/>
              <a:t>进行编码。</a:t>
            </a:r>
          </a:p>
          <a:p>
            <a:pPr>
              <a:buFontTx/>
              <a:buNone/>
            </a:pPr>
            <a:r>
              <a:rPr lang="zh-CN" altLang="en-US" smtClean="0"/>
              <a:t>解：按 </a:t>
            </a:r>
            <a:r>
              <a:rPr lang="en-US" altLang="zh-CN" smtClean="0"/>
              <a:t>8421BCD </a:t>
            </a:r>
            <a:r>
              <a:rPr lang="zh-CN" altLang="en-US" smtClean="0"/>
              <a:t>码编码规则对十进制数中的每个数符进行编码，得到</a:t>
            </a:r>
          </a:p>
          <a:p>
            <a:pPr>
              <a:buFontTx/>
              <a:buNone/>
            </a:pPr>
            <a:r>
              <a:rPr lang="en-US" altLang="zh-CN" smtClean="0"/>
              <a:t>       407.86 = (0100 0000 0111. 1000 0110)</a:t>
            </a:r>
            <a:r>
              <a:rPr lang="en-US" altLang="zh-CN" baseline="-25000" smtClean="0"/>
              <a:t>8421BCD</a:t>
            </a:r>
            <a:endParaRPr lang="zh-CN" altLang="en-US" baseline="-25000" smtClean="0"/>
          </a:p>
        </p:txBody>
      </p:sp>
      <p:sp>
        <p:nvSpPr>
          <p:cNvPr id="5632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8483">
                                            <p:txEl>
                                              <p:pRg st="0" end="0"/>
                                            </p:txEl>
                                          </p:spTgt>
                                        </p:tgtEl>
                                        <p:attrNameLst>
                                          <p:attrName>style.visibility</p:attrName>
                                        </p:attrNameLst>
                                      </p:cBhvr>
                                      <p:to>
                                        <p:strVal val="visible"/>
                                      </p:to>
                                    </p:set>
                                    <p:anim calcmode="discrete" valueType="clr">
                                      <p:cBhvr override="childStyle">
                                        <p:cTn id="7" dur="80"/>
                                        <p:tgtEl>
                                          <p:spTgt spid="1484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84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4848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48483">
                                            <p:txEl>
                                              <p:pRg st="1" end="1"/>
                                            </p:txEl>
                                          </p:spTgt>
                                        </p:tgtEl>
                                        <p:attrNameLst>
                                          <p:attrName>style.visibility</p:attrName>
                                        </p:attrNameLst>
                                      </p:cBhvr>
                                      <p:to>
                                        <p:strVal val="visible"/>
                                      </p:to>
                                    </p:set>
                                    <p:anim calcmode="discrete" valueType="clr">
                                      <p:cBhvr override="childStyle">
                                        <p:cTn id="14" dur="80"/>
                                        <p:tgtEl>
                                          <p:spTgt spid="1484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84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4848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48483">
                                            <p:txEl>
                                              <p:pRg st="2" end="2"/>
                                            </p:txEl>
                                          </p:spTgt>
                                        </p:tgtEl>
                                        <p:attrNameLst>
                                          <p:attrName>style.visibility</p:attrName>
                                        </p:attrNameLst>
                                      </p:cBhvr>
                                      <p:to>
                                        <p:strVal val="visible"/>
                                      </p:to>
                                    </p:set>
                                    <p:anim calcmode="discrete" valueType="clr">
                                      <p:cBhvr override="childStyle">
                                        <p:cTn id="21" dur="500"/>
                                        <p:tgtEl>
                                          <p:spTgt spid="1484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148483">
                                            <p:txEl>
                                              <p:pRg st="2" end="2"/>
                                            </p:txEl>
                                          </p:spTgt>
                                        </p:tgtEl>
                                        <p:attrNameLst>
                                          <p:attrName>fillcolor</p:attrName>
                                        </p:attrNameLst>
                                      </p:cBhvr>
                                      <p:tavLst>
                                        <p:tav tm="0">
                                          <p:val>
                                            <p:clrVal>
                                              <a:schemeClr val="accent2"/>
                                            </p:clrVal>
                                          </p:val>
                                        </p:tav>
                                        <p:tav tm="50000">
                                          <p:val>
                                            <p:clrVal>
                                              <a:schemeClr val="hlink"/>
                                            </p:clrVal>
                                          </p:val>
                                        </p:tav>
                                      </p:tavLst>
                                    </p:anim>
                                    <p:set>
                                      <p:cBhvr>
                                        <p:cTn id="23" dur="500"/>
                                        <p:tgtEl>
                                          <p:spTgt spid="14848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z="3200" smtClean="0">
                <a:solidFill>
                  <a:srgbClr val="FF9900"/>
                </a:solidFill>
                <a:latin typeface="宋体" panose="02010600030101010101" pitchFamily="2" charset="-122"/>
              </a:rPr>
              <a:t>1.2.</a:t>
            </a:r>
            <a:r>
              <a:rPr lang="en-US" altLang="zh-CN" sz="3200" smtClean="0">
                <a:solidFill>
                  <a:srgbClr val="FF9900"/>
                </a:solidFill>
                <a:latin typeface="宋体" panose="02010600030101010101" pitchFamily="2" charset="-122"/>
              </a:rPr>
              <a:t>3 </a:t>
            </a:r>
            <a:r>
              <a:rPr lang="zh-CN" altLang="en-US" sz="3200" smtClean="0">
                <a:solidFill>
                  <a:srgbClr val="FF9900"/>
                </a:solidFill>
                <a:latin typeface="宋体" panose="02010600030101010101" pitchFamily="2" charset="-122"/>
              </a:rPr>
              <a:t>常用编码 </a:t>
            </a:r>
          </a:p>
        </p:txBody>
      </p:sp>
      <p:sp>
        <p:nvSpPr>
          <p:cNvPr id="153603" name="Rectangle 3"/>
          <p:cNvSpPr>
            <a:spLocks noGrp="1" noChangeArrowheads="1"/>
          </p:cNvSpPr>
          <p:nvPr>
            <p:ph type="body" idx="4294967295"/>
          </p:nvPr>
        </p:nvSpPr>
        <p:spPr>
          <a:xfrm>
            <a:off x="0" y="1125538"/>
            <a:ext cx="8642350" cy="5256212"/>
          </a:xfrm>
        </p:spPr>
        <p:txBody>
          <a:bodyPr/>
          <a:lstStyle/>
          <a:p>
            <a:pPr algn="just" eaLnBrk="1" hangingPunct="1">
              <a:lnSpc>
                <a:spcPct val="95000"/>
              </a:lnSpc>
              <a:buFontTx/>
              <a:buNone/>
            </a:pPr>
            <a:r>
              <a:rPr lang="en-US" altLang="zh-CN" smtClean="0"/>
              <a:t>5</a:t>
            </a:r>
            <a:r>
              <a:rPr lang="zh-CN" altLang="en-US" smtClean="0"/>
              <a:t>．</a:t>
            </a:r>
            <a:r>
              <a:rPr lang="en-US" altLang="zh-CN" smtClean="0"/>
              <a:t>ASCII</a:t>
            </a:r>
            <a:r>
              <a:rPr lang="zh-CN" altLang="en-US" smtClean="0"/>
              <a:t>码 </a:t>
            </a:r>
            <a:endParaRPr lang="zh-CN" altLang="en-US" sz="2400" smtClean="0"/>
          </a:p>
          <a:p>
            <a:pPr lvl="1" algn="just" eaLnBrk="1" hangingPunct="1">
              <a:spcBef>
                <a:spcPct val="15000"/>
              </a:spcBef>
            </a:pPr>
            <a:r>
              <a:rPr lang="zh-CN" altLang="en-US" smtClean="0"/>
              <a:t>用于表示各种</a:t>
            </a:r>
            <a:r>
              <a:rPr lang="zh-CN" altLang="en-US" b="1" smtClean="0">
                <a:solidFill>
                  <a:srgbClr val="FF0000"/>
                </a:solidFill>
              </a:rPr>
              <a:t>字符</a:t>
            </a:r>
            <a:r>
              <a:rPr lang="en-US" altLang="zh-CN" smtClean="0"/>
              <a:t>(</a:t>
            </a:r>
            <a:r>
              <a:rPr lang="zh-CN" altLang="en-US" smtClean="0"/>
              <a:t>包括文字、字母、数字、标点符号、运算符及其他特殊字符等</a:t>
            </a:r>
            <a:r>
              <a:rPr lang="en-US" altLang="zh-CN" smtClean="0"/>
              <a:t>)</a:t>
            </a:r>
            <a:r>
              <a:rPr lang="zh-CN" altLang="en-US" smtClean="0"/>
              <a:t>的二进制代码 </a:t>
            </a:r>
            <a:endParaRPr lang="zh-CN" altLang="en-US" sz="2400" smtClean="0"/>
          </a:p>
          <a:p>
            <a:pPr lvl="1" algn="just" eaLnBrk="1" hangingPunct="1">
              <a:spcBef>
                <a:spcPct val="15000"/>
              </a:spcBef>
            </a:pPr>
            <a:r>
              <a:rPr lang="zh-CN" altLang="en-US" smtClean="0"/>
              <a:t>特点：采用</a:t>
            </a:r>
            <a:r>
              <a:rPr lang="en-US" altLang="zh-CN" smtClean="0"/>
              <a:t>7</a:t>
            </a:r>
            <a:r>
              <a:rPr lang="zh-CN" altLang="en-US" smtClean="0"/>
              <a:t>位二进制编码</a:t>
            </a:r>
          </a:p>
          <a:p>
            <a:pPr lvl="1" algn="just" eaLnBrk="1" hangingPunct="1">
              <a:spcBef>
                <a:spcPct val="15000"/>
              </a:spcBef>
            </a:pPr>
            <a:r>
              <a:rPr lang="zh-CN" altLang="en-US" smtClean="0"/>
              <a:t>共表示 </a:t>
            </a:r>
            <a:r>
              <a:rPr lang="en-US" altLang="zh-CN" smtClean="0"/>
              <a:t>2</a:t>
            </a:r>
            <a:r>
              <a:rPr lang="en-US" altLang="zh-CN" baseline="30000" smtClean="0"/>
              <a:t>7  </a:t>
            </a:r>
            <a:r>
              <a:rPr lang="en-US" altLang="zh-CN" smtClean="0"/>
              <a:t>( </a:t>
            </a:r>
            <a:r>
              <a:rPr lang="zh-CN" altLang="en-US" smtClean="0"/>
              <a:t>即 </a:t>
            </a:r>
            <a:r>
              <a:rPr lang="en-US" altLang="zh-CN" smtClean="0"/>
              <a:t>128 ) </a:t>
            </a:r>
            <a:r>
              <a:rPr lang="zh-CN" altLang="en-US" smtClean="0"/>
              <a:t>个字符</a:t>
            </a:r>
          </a:p>
          <a:p>
            <a:pPr lvl="2" algn="just" eaLnBrk="1" hangingPunct="1">
              <a:lnSpc>
                <a:spcPct val="95000"/>
              </a:lnSpc>
              <a:spcBef>
                <a:spcPct val="15000"/>
              </a:spcBef>
              <a:buFont typeface="Wingdings" panose="05000000000000000000" pitchFamily="2" charset="2"/>
              <a:buChar char="l"/>
            </a:pPr>
            <a:r>
              <a:rPr lang="en-US" altLang="zh-CN" sz="2400" smtClean="0"/>
              <a:t>0</a:t>
            </a:r>
            <a:r>
              <a:rPr lang="zh-CN" altLang="en-US" sz="2400" smtClean="0"/>
              <a:t>～</a:t>
            </a:r>
            <a:r>
              <a:rPr lang="en-US" altLang="zh-CN" sz="2400" smtClean="0"/>
              <a:t>9</a:t>
            </a:r>
            <a:r>
              <a:rPr lang="zh-CN" altLang="en-US" sz="2400" smtClean="0"/>
              <a:t>十个数码</a:t>
            </a:r>
          </a:p>
          <a:p>
            <a:pPr lvl="2" algn="just" eaLnBrk="1" hangingPunct="1">
              <a:lnSpc>
                <a:spcPct val="95000"/>
              </a:lnSpc>
              <a:spcBef>
                <a:spcPct val="15000"/>
              </a:spcBef>
              <a:buFont typeface="Wingdings" panose="05000000000000000000" pitchFamily="2" charset="2"/>
              <a:buChar char="l"/>
            </a:pPr>
            <a:r>
              <a:rPr lang="zh-CN" altLang="en-US" sz="2400" smtClean="0"/>
              <a:t>大小写各</a:t>
            </a:r>
            <a:r>
              <a:rPr lang="en-US" altLang="zh-CN" sz="2400" smtClean="0"/>
              <a:t>26</a:t>
            </a:r>
            <a:r>
              <a:rPr lang="zh-CN" altLang="en-US" sz="2400" smtClean="0"/>
              <a:t>个英文字母</a:t>
            </a:r>
          </a:p>
          <a:p>
            <a:pPr lvl="2" algn="just" eaLnBrk="1" hangingPunct="1">
              <a:lnSpc>
                <a:spcPct val="95000"/>
              </a:lnSpc>
              <a:spcBef>
                <a:spcPct val="15000"/>
              </a:spcBef>
              <a:buFont typeface="Wingdings" panose="05000000000000000000" pitchFamily="2" charset="2"/>
              <a:buChar char="l"/>
            </a:pPr>
            <a:r>
              <a:rPr lang="zh-CN" altLang="en-US" sz="2400" smtClean="0"/>
              <a:t>标点符号</a:t>
            </a:r>
          </a:p>
          <a:p>
            <a:pPr lvl="2" algn="just" eaLnBrk="1" hangingPunct="1">
              <a:lnSpc>
                <a:spcPct val="95000"/>
              </a:lnSpc>
              <a:spcBef>
                <a:spcPct val="15000"/>
              </a:spcBef>
              <a:buFont typeface="Wingdings" panose="05000000000000000000" pitchFamily="2" charset="2"/>
              <a:buChar char="l"/>
            </a:pPr>
            <a:r>
              <a:rPr lang="zh-CN" altLang="en-US" sz="2400" smtClean="0"/>
              <a:t>运算符</a:t>
            </a:r>
          </a:p>
          <a:p>
            <a:pPr lvl="2" algn="just" eaLnBrk="1" hangingPunct="1">
              <a:lnSpc>
                <a:spcPct val="95000"/>
              </a:lnSpc>
              <a:spcBef>
                <a:spcPct val="15000"/>
              </a:spcBef>
              <a:buFont typeface="Wingdings" panose="05000000000000000000" pitchFamily="2" charset="2"/>
              <a:buChar char="l"/>
            </a:pPr>
            <a:r>
              <a:rPr lang="zh-CN" altLang="en-US" sz="2400" smtClean="0"/>
              <a:t>一些常用符号</a:t>
            </a:r>
          </a:p>
          <a:p>
            <a:pPr lvl="2" algn="just" eaLnBrk="1" hangingPunct="1">
              <a:lnSpc>
                <a:spcPct val="95000"/>
              </a:lnSpc>
              <a:spcBef>
                <a:spcPct val="15000"/>
              </a:spcBef>
              <a:buFont typeface="Wingdings" panose="05000000000000000000" pitchFamily="2" charset="2"/>
              <a:buChar char="l"/>
            </a:pPr>
            <a:r>
              <a:rPr lang="en-US" altLang="zh-CN" sz="2400" smtClean="0"/>
              <a:t>33</a:t>
            </a:r>
            <a:r>
              <a:rPr lang="zh-CN" altLang="en-US" sz="2400" smtClean="0"/>
              <a:t>个控制字符</a:t>
            </a:r>
          </a:p>
          <a:p>
            <a:pPr lvl="1" algn="just" eaLnBrk="1" hangingPunct="1">
              <a:lnSpc>
                <a:spcPct val="95000"/>
              </a:lnSpc>
              <a:spcBef>
                <a:spcPct val="20000"/>
              </a:spcBef>
            </a:pPr>
            <a:r>
              <a:rPr lang="zh-CN" altLang="en-US" smtClean="0"/>
              <a:t>使用时通常加上第</a:t>
            </a:r>
            <a:r>
              <a:rPr lang="en-US" altLang="zh-CN" smtClean="0"/>
              <a:t>8</a:t>
            </a:r>
            <a:r>
              <a:rPr lang="zh-CN" altLang="en-US" smtClean="0"/>
              <a:t>位作为奇偶校验位 </a:t>
            </a:r>
          </a:p>
        </p:txBody>
      </p:sp>
      <p:sp>
        <p:nvSpPr>
          <p:cNvPr id="57348" name="Rectangle 4"/>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7349" name="Rectangle 5"/>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57350" name="AutoShape 6">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3603">
                                            <p:txEl>
                                              <p:pRg st="0" end="0"/>
                                            </p:txEl>
                                          </p:spTgt>
                                        </p:tgtEl>
                                        <p:attrNameLst>
                                          <p:attrName>style.visibility</p:attrName>
                                        </p:attrNameLst>
                                      </p:cBhvr>
                                      <p:to>
                                        <p:strVal val="visible"/>
                                      </p:to>
                                    </p:set>
                                    <p:anim calcmode="discrete" valueType="clr">
                                      <p:cBhvr override="childStyle">
                                        <p:cTn id="7" dur="80"/>
                                        <p:tgtEl>
                                          <p:spTgt spid="153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36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3603">
                                            <p:txEl>
                                              <p:pRg st="1" end="1"/>
                                            </p:txEl>
                                          </p:spTgt>
                                        </p:tgtEl>
                                        <p:attrNameLst>
                                          <p:attrName>style.visibility</p:attrName>
                                        </p:attrNameLst>
                                      </p:cBhvr>
                                      <p:to>
                                        <p:strVal val="visible"/>
                                      </p:to>
                                    </p:set>
                                    <p:anim calcmode="discrete" valueType="clr">
                                      <p:cBhvr override="childStyle">
                                        <p:cTn id="14" dur="80"/>
                                        <p:tgtEl>
                                          <p:spTgt spid="153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3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36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53603">
                                            <p:txEl>
                                              <p:pRg st="2" end="2"/>
                                            </p:txEl>
                                          </p:spTgt>
                                        </p:tgtEl>
                                        <p:attrNameLst>
                                          <p:attrName>style.visibility</p:attrName>
                                        </p:attrNameLst>
                                      </p:cBhvr>
                                      <p:to>
                                        <p:strVal val="visible"/>
                                      </p:to>
                                    </p:set>
                                    <p:anim calcmode="discrete" valueType="clr">
                                      <p:cBhvr override="childStyle">
                                        <p:cTn id="21" dur="80"/>
                                        <p:tgtEl>
                                          <p:spTgt spid="1536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536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536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53603">
                                            <p:txEl>
                                              <p:pRg st="3" end="3"/>
                                            </p:txEl>
                                          </p:spTgt>
                                        </p:tgtEl>
                                        <p:attrNameLst>
                                          <p:attrName>style.visibility</p:attrName>
                                        </p:attrNameLst>
                                      </p:cBhvr>
                                      <p:to>
                                        <p:strVal val="visible"/>
                                      </p:to>
                                    </p:set>
                                    <p:anim calcmode="discrete" valueType="clr">
                                      <p:cBhvr override="childStyle">
                                        <p:cTn id="28" dur="80"/>
                                        <p:tgtEl>
                                          <p:spTgt spid="1536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5360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5360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53603">
                                            <p:txEl>
                                              <p:pRg st="4" end="4"/>
                                            </p:txEl>
                                          </p:spTgt>
                                        </p:tgtEl>
                                        <p:attrNameLst>
                                          <p:attrName>style.visibility</p:attrName>
                                        </p:attrNameLst>
                                      </p:cBhvr>
                                      <p:to>
                                        <p:strVal val="visible"/>
                                      </p:to>
                                    </p:set>
                                    <p:anim calcmode="discrete" valueType="clr">
                                      <p:cBhvr override="childStyle">
                                        <p:cTn id="35" dur="80"/>
                                        <p:tgtEl>
                                          <p:spTgt spid="1536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5360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5360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53603">
                                            <p:txEl>
                                              <p:pRg st="5" end="5"/>
                                            </p:txEl>
                                          </p:spTgt>
                                        </p:tgtEl>
                                        <p:attrNameLst>
                                          <p:attrName>style.visibility</p:attrName>
                                        </p:attrNameLst>
                                      </p:cBhvr>
                                      <p:to>
                                        <p:strVal val="visible"/>
                                      </p:to>
                                    </p:set>
                                    <p:anim calcmode="discrete" valueType="clr">
                                      <p:cBhvr override="childStyle">
                                        <p:cTn id="42" dur="80"/>
                                        <p:tgtEl>
                                          <p:spTgt spid="1536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5360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53603">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53603">
                                            <p:txEl>
                                              <p:pRg st="6" end="6"/>
                                            </p:txEl>
                                          </p:spTgt>
                                        </p:tgtEl>
                                        <p:attrNameLst>
                                          <p:attrName>style.visibility</p:attrName>
                                        </p:attrNameLst>
                                      </p:cBhvr>
                                      <p:to>
                                        <p:strVal val="visible"/>
                                      </p:to>
                                    </p:set>
                                    <p:anim calcmode="discrete" valueType="clr">
                                      <p:cBhvr override="childStyle">
                                        <p:cTn id="49" dur="80"/>
                                        <p:tgtEl>
                                          <p:spTgt spid="1536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5360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53603">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53603">
                                            <p:txEl>
                                              <p:pRg st="7" end="7"/>
                                            </p:txEl>
                                          </p:spTgt>
                                        </p:tgtEl>
                                        <p:attrNameLst>
                                          <p:attrName>style.visibility</p:attrName>
                                        </p:attrNameLst>
                                      </p:cBhvr>
                                      <p:to>
                                        <p:strVal val="visible"/>
                                      </p:to>
                                    </p:set>
                                    <p:anim calcmode="discrete" valueType="clr">
                                      <p:cBhvr override="childStyle">
                                        <p:cTn id="56" dur="80"/>
                                        <p:tgtEl>
                                          <p:spTgt spid="15360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53603">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53603">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53603">
                                            <p:txEl>
                                              <p:pRg st="8" end="8"/>
                                            </p:txEl>
                                          </p:spTgt>
                                        </p:tgtEl>
                                        <p:attrNameLst>
                                          <p:attrName>style.visibility</p:attrName>
                                        </p:attrNameLst>
                                      </p:cBhvr>
                                      <p:to>
                                        <p:strVal val="visible"/>
                                      </p:to>
                                    </p:set>
                                    <p:anim calcmode="discrete" valueType="clr">
                                      <p:cBhvr override="childStyle">
                                        <p:cTn id="63" dur="80"/>
                                        <p:tgtEl>
                                          <p:spTgt spid="15360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53603">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53603">
                                            <p:txEl>
                                              <p:pRg st="8" end="8"/>
                                            </p:txEl>
                                          </p:spTgt>
                                        </p:tgtEl>
                                        <p:attrNameLst>
                                          <p:attrName>fill.type</p:attrName>
                                        </p:attrNameLst>
                                      </p:cBhvr>
                                      <p:to>
                                        <p:strVal val="solid"/>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153603">
                                            <p:txEl>
                                              <p:pRg st="9" end="9"/>
                                            </p:txEl>
                                          </p:spTgt>
                                        </p:tgtEl>
                                        <p:attrNameLst>
                                          <p:attrName>style.visibility</p:attrName>
                                        </p:attrNameLst>
                                      </p:cBhvr>
                                      <p:to>
                                        <p:strVal val="visible"/>
                                      </p:to>
                                    </p:set>
                                    <p:anim calcmode="discrete" valueType="clr">
                                      <p:cBhvr override="childStyle">
                                        <p:cTn id="70" dur="80"/>
                                        <p:tgtEl>
                                          <p:spTgt spid="153603">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153603">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153603">
                                            <p:txEl>
                                              <p:pRg st="9" end="9"/>
                                            </p:txEl>
                                          </p:spTgt>
                                        </p:tgtEl>
                                        <p:attrNameLst>
                                          <p:attrName>fill.type</p:attrName>
                                        </p:attrNameLst>
                                      </p:cBhvr>
                                      <p:to>
                                        <p:strVal val="solid"/>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153603">
                                            <p:txEl>
                                              <p:pRg st="10" end="10"/>
                                            </p:txEl>
                                          </p:spTgt>
                                        </p:tgtEl>
                                        <p:attrNameLst>
                                          <p:attrName>style.visibility</p:attrName>
                                        </p:attrNameLst>
                                      </p:cBhvr>
                                      <p:to>
                                        <p:strVal val="visible"/>
                                      </p:to>
                                    </p:set>
                                    <p:anim calcmode="discrete" valueType="clr">
                                      <p:cBhvr override="childStyle">
                                        <p:cTn id="77" dur="80"/>
                                        <p:tgtEl>
                                          <p:spTgt spid="153603">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53603">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15360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Large confetti"/>
          <p:cNvSpPr>
            <a:spLocks noGrp="1" noChangeArrowheads="1"/>
          </p:cNvSpPr>
          <p:nvPr>
            <p:ph type="title" idx="4294967295"/>
          </p:nvPr>
        </p:nvSpPr>
        <p:spPr>
          <a:xfrm>
            <a:off x="4195763" y="333375"/>
            <a:ext cx="4948237" cy="630238"/>
          </a:xfrm>
        </p:spPr>
        <p:txBody>
          <a:bodyPr/>
          <a:lstStyle/>
          <a:p>
            <a:pPr eaLnBrk="1" hangingPunct="1"/>
            <a:r>
              <a:rPr lang="en-US" altLang="zh-CN" sz="3200" smtClean="0">
                <a:solidFill>
                  <a:srgbClr val="FF9900"/>
                </a:solidFill>
                <a:latin typeface="宋体" panose="02010600030101010101" pitchFamily="2" charset="-122"/>
              </a:rPr>
              <a:t>ASCII</a:t>
            </a:r>
            <a:r>
              <a:rPr lang="zh-CN" altLang="en-US" sz="3200" smtClean="0">
                <a:solidFill>
                  <a:srgbClr val="FF9900"/>
                </a:solidFill>
                <a:latin typeface="宋体" panose="02010600030101010101" pitchFamily="2" charset="-122"/>
              </a:rPr>
              <a:t>码表</a:t>
            </a:r>
            <a:r>
              <a:rPr lang="zh-CN" altLang="en-US" smtClean="0"/>
              <a:t> </a:t>
            </a:r>
          </a:p>
        </p:txBody>
      </p:sp>
      <p:sp>
        <p:nvSpPr>
          <p:cNvPr id="58371" name="AutoShape 3">
            <a:hlinkClick r:id="rId2" action="ppaction://hlinksldjump" highlightClick="1"/>
          </p:cNvPr>
          <p:cNvSpPr>
            <a:spLocks noChangeArrowheads="1"/>
          </p:cNvSpPr>
          <p:nvPr/>
        </p:nvSpPr>
        <p:spPr bwMode="auto">
          <a:xfrm>
            <a:off x="8172450" y="260350"/>
            <a:ext cx="533400" cy="533400"/>
          </a:xfrm>
          <a:prstGeom prst="actionButtonHome">
            <a:avLst/>
          </a:prstGeom>
          <a:solidFill>
            <a:srgbClr val="FF9900"/>
          </a:solidFill>
          <a:ln w="9525">
            <a:solidFill>
              <a:srgbClr val="FF6600"/>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pic>
        <p:nvPicPr>
          <p:cNvPr id="58372" name="Picture 186"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8050"/>
            <a:ext cx="91440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mtClean="0">
                <a:solidFill>
                  <a:srgbClr val="FF9900"/>
                </a:solidFill>
                <a:latin typeface="宋体" panose="02010600030101010101" pitchFamily="2" charset="-122"/>
              </a:rPr>
              <a:t>1.3 数字逻辑设计基础 </a:t>
            </a:r>
          </a:p>
        </p:txBody>
      </p:sp>
      <p:sp>
        <p:nvSpPr>
          <p:cNvPr id="59395" name="Rectangle 3"/>
          <p:cNvSpPr>
            <a:spLocks noGrp="1" noChangeArrowheads="1"/>
          </p:cNvSpPr>
          <p:nvPr>
            <p:ph type="body" idx="4294967295"/>
          </p:nvPr>
        </p:nvSpPr>
        <p:spPr>
          <a:xfrm>
            <a:off x="839788" y="1143000"/>
            <a:ext cx="7620000" cy="5181600"/>
          </a:xfrm>
        </p:spPr>
        <p:txBody>
          <a:bodyPr/>
          <a:lstStyle/>
          <a:p>
            <a:pPr eaLnBrk="1" hangingPunct="1">
              <a:lnSpc>
                <a:spcPct val="95000"/>
              </a:lnSpc>
            </a:pPr>
            <a:r>
              <a:rPr lang="zh-CN" altLang="en-US" sz="2400" smtClean="0">
                <a:latin typeface="宋体" panose="02010600030101010101" pitchFamily="2" charset="-122"/>
                <a:hlinkClick r:id="rId2" action="ppaction://hlinksldjump"/>
              </a:rPr>
              <a:t>逻辑代数 </a:t>
            </a:r>
            <a:endParaRPr lang="zh-CN" altLang="en-US" sz="2400" smtClean="0">
              <a:latin typeface="宋体" panose="02010600030101010101" pitchFamily="2" charset="-122"/>
            </a:endParaRPr>
          </a:p>
          <a:p>
            <a:pPr lvl="1" eaLnBrk="1" hangingPunct="1">
              <a:lnSpc>
                <a:spcPct val="90000"/>
              </a:lnSpc>
              <a:buFont typeface="Wingdings" panose="05000000000000000000" pitchFamily="2" charset="2"/>
              <a:buNone/>
            </a:pPr>
            <a:r>
              <a:rPr lang="zh-CN" altLang="en-US" sz="2400" smtClean="0">
                <a:latin typeface="宋体" panose="02010600030101010101" pitchFamily="2" charset="-122"/>
              </a:rPr>
              <a:t>  基本及常用的逻辑运算</a:t>
            </a:r>
            <a:r>
              <a:rPr lang="zh-CN" altLang="en-US" sz="2400" smtClean="0"/>
              <a:t>，</a:t>
            </a:r>
            <a:r>
              <a:rPr lang="zh-CN" altLang="en-US" sz="2400" smtClean="0">
                <a:latin typeface="宋体" panose="02010600030101010101" pitchFamily="2" charset="-122"/>
              </a:rPr>
              <a:t>逻辑运算的公式及定理</a:t>
            </a:r>
            <a:r>
              <a:rPr lang="zh-CN" altLang="en-US" sz="2400" smtClean="0"/>
              <a:t> </a:t>
            </a:r>
          </a:p>
          <a:p>
            <a:pPr eaLnBrk="1" hangingPunct="1">
              <a:lnSpc>
                <a:spcPct val="95000"/>
              </a:lnSpc>
            </a:pPr>
            <a:r>
              <a:rPr lang="zh-CN" altLang="en-US" sz="2400" smtClean="0">
                <a:latin typeface="宋体" panose="02010600030101010101" pitchFamily="2" charset="-122"/>
                <a:hlinkClick r:id="rId3" action="ppaction://hlinksldjump"/>
              </a:rPr>
              <a:t>逻辑函数的表示方法 </a:t>
            </a:r>
            <a:endParaRPr lang="zh-CN" altLang="en-US" sz="2400" smtClean="0"/>
          </a:p>
          <a:p>
            <a:pPr lvl="1" eaLnBrk="1" hangingPunct="1">
              <a:lnSpc>
                <a:spcPct val="90000"/>
              </a:lnSpc>
              <a:buFont typeface="Wingdings" panose="05000000000000000000" pitchFamily="2" charset="2"/>
              <a:buNone/>
            </a:pPr>
            <a:r>
              <a:rPr lang="zh-CN" altLang="en-US" sz="2400" smtClean="0">
                <a:latin typeface="宋体" panose="02010600030101010101" pitchFamily="2" charset="-122"/>
              </a:rPr>
              <a:t>  逻辑表达式 </a:t>
            </a:r>
            <a:r>
              <a:rPr lang="zh-CN" altLang="en-US" sz="2400" smtClean="0"/>
              <a:t>，</a:t>
            </a:r>
            <a:r>
              <a:rPr lang="zh-CN" altLang="en-US" sz="2400" smtClean="0">
                <a:latin typeface="宋体" panose="02010600030101010101" pitchFamily="2" charset="-122"/>
              </a:rPr>
              <a:t>真值表 </a:t>
            </a:r>
            <a:r>
              <a:rPr lang="zh-CN" altLang="en-US" sz="2400" smtClean="0"/>
              <a:t>，</a:t>
            </a:r>
            <a:r>
              <a:rPr lang="zh-CN" altLang="en-US" sz="2400" smtClean="0">
                <a:latin typeface="宋体" panose="02010600030101010101" pitchFamily="2" charset="-122"/>
              </a:rPr>
              <a:t>卡诺图 </a:t>
            </a:r>
            <a:r>
              <a:rPr lang="zh-CN" altLang="en-US" sz="2400" smtClean="0"/>
              <a:t>，</a:t>
            </a:r>
            <a:r>
              <a:rPr lang="zh-CN" altLang="en-US" sz="2400" smtClean="0">
                <a:latin typeface="宋体" panose="02010600030101010101" pitchFamily="2" charset="-122"/>
              </a:rPr>
              <a:t>逻辑图</a:t>
            </a:r>
            <a:r>
              <a:rPr lang="zh-CN" altLang="en-US" sz="2400" smtClean="0"/>
              <a:t> </a:t>
            </a:r>
          </a:p>
          <a:p>
            <a:pPr eaLnBrk="1" hangingPunct="1">
              <a:lnSpc>
                <a:spcPct val="95000"/>
              </a:lnSpc>
            </a:pPr>
            <a:r>
              <a:rPr lang="zh-CN" altLang="en-US" sz="2400" smtClean="0">
                <a:latin typeface="宋体" panose="02010600030101010101" pitchFamily="2" charset="-122"/>
                <a:hlinkClick r:id="rId4" action="ppaction://hlinksldjump"/>
              </a:rPr>
              <a:t>逻辑函数的化简 </a:t>
            </a:r>
            <a:endParaRPr lang="zh-CN" altLang="en-US" sz="2400" smtClean="0"/>
          </a:p>
          <a:p>
            <a:pPr lvl="1" eaLnBrk="1" hangingPunct="1">
              <a:lnSpc>
                <a:spcPct val="90000"/>
              </a:lnSpc>
              <a:buFont typeface="Wingdings" panose="05000000000000000000" pitchFamily="2" charset="2"/>
              <a:buNone/>
            </a:pPr>
            <a:r>
              <a:rPr lang="zh-CN" altLang="en-US" sz="2400" smtClean="0">
                <a:latin typeface="宋体" panose="02010600030101010101" pitchFamily="2" charset="-122"/>
              </a:rPr>
              <a:t>  最小项的概念及标准与或式 </a:t>
            </a:r>
            <a:r>
              <a:rPr lang="zh-CN" altLang="en-US" sz="2400" smtClean="0"/>
              <a:t>，</a:t>
            </a:r>
            <a:r>
              <a:rPr lang="zh-CN" altLang="en-US" sz="2400" smtClean="0">
                <a:latin typeface="宋体" panose="02010600030101010101" pitchFamily="2" charset="-122"/>
              </a:rPr>
              <a:t>卡诺图的构成 </a:t>
            </a:r>
            <a:r>
              <a:rPr lang="zh-CN" altLang="en-US" sz="2400" smtClean="0"/>
              <a:t>，</a:t>
            </a:r>
            <a:r>
              <a:rPr lang="zh-CN" altLang="en-US" sz="2400" smtClean="0">
                <a:latin typeface="宋体" panose="02010600030101010101" pitchFamily="2" charset="-122"/>
              </a:rPr>
              <a:t>利用卡诺图化简逻辑函数 </a:t>
            </a:r>
            <a:r>
              <a:rPr lang="zh-CN" altLang="en-US" sz="2400" smtClean="0"/>
              <a:t>，</a:t>
            </a:r>
            <a:r>
              <a:rPr lang="zh-CN" altLang="en-US" sz="2400" smtClean="0">
                <a:latin typeface="宋体" panose="02010600030101010101" pitchFamily="2" charset="-122"/>
              </a:rPr>
              <a:t>利用公式化简逻辑函数 ，具有约束的逻辑函数的化简 </a:t>
            </a:r>
            <a:r>
              <a:rPr lang="zh-CN" altLang="en-US" sz="2400" smtClean="0"/>
              <a:t> </a:t>
            </a:r>
          </a:p>
          <a:p>
            <a:pPr eaLnBrk="1" hangingPunct="1">
              <a:lnSpc>
                <a:spcPct val="95000"/>
              </a:lnSpc>
            </a:pPr>
            <a:r>
              <a:rPr lang="zh-CN" altLang="en-US" sz="2400" smtClean="0">
                <a:latin typeface="宋体" panose="02010600030101010101" pitchFamily="2" charset="-122"/>
                <a:hlinkClick r:id="rId5" action="ppaction://hlinksldjump"/>
              </a:rPr>
              <a:t>逻辑门电路</a:t>
            </a:r>
            <a:r>
              <a:rPr lang="zh-CN" altLang="en-US" sz="2400" smtClean="0">
                <a:latin typeface="宋体" panose="02010600030101010101" pitchFamily="2" charset="-122"/>
              </a:rPr>
              <a:t> </a:t>
            </a:r>
            <a:endParaRPr lang="zh-CN" altLang="en-US" sz="2400" smtClean="0"/>
          </a:p>
          <a:p>
            <a:pPr lvl="1" eaLnBrk="1" hangingPunct="1">
              <a:lnSpc>
                <a:spcPct val="90000"/>
              </a:lnSpc>
              <a:buFont typeface="Wingdings" panose="05000000000000000000" pitchFamily="2" charset="2"/>
              <a:buNone/>
            </a:pPr>
            <a:r>
              <a:rPr lang="zh-CN" altLang="en-US" sz="2400" smtClean="0">
                <a:latin typeface="宋体" panose="02010600030101010101" pitchFamily="2" charset="-122"/>
              </a:rPr>
              <a:t>  简单的分立元件门电路</a:t>
            </a:r>
            <a:r>
              <a:rPr lang="zh-CN" altLang="en-US" sz="2400" smtClean="0"/>
              <a:t> ，</a:t>
            </a:r>
            <a:r>
              <a:rPr lang="en-US" altLang="zh-CN" sz="2400" smtClean="0"/>
              <a:t>TTL</a:t>
            </a:r>
            <a:r>
              <a:rPr lang="zh-CN" altLang="en-US" sz="2400" smtClean="0">
                <a:latin typeface="宋体" panose="02010600030101010101" pitchFamily="2" charset="-122"/>
              </a:rPr>
              <a:t>集成门电路</a:t>
            </a:r>
            <a:r>
              <a:rPr lang="zh-CN" altLang="en-US" sz="2400" smtClean="0"/>
              <a:t> ，</a:t>
            </a:r>
            <a:r>
              <a:rPr lang="en-US" altLang="zh-CN" sz="2400" smtClean="0"/>
              <a:t>CMOS</a:t>
            </a:r>
            <a:r>
              <a:rPr lang="zh-CN" altLang="en-US" sz="2400" smtClean="0">
                <a:latin typeface="宋体" panose="02010600030101010101" pitchFamily="2" charset="-122"/>
              </a:rPr>
              <a:t>集成门电路</a:t>
            </a:r>
            <a:r>
              <a:rPr lang="zh-CN" altLang="en-US" sz="2400" smtClean="0"/>
              <a:t> ，</a:t>
            </a:r>
            <a:r>
              <a:rPr lang="zh-CN" altLang="en-US" sz="2400" smtClean="0">
                <a:latin typeface="宋体" panose="02010600030101010101" pitchFamily="2" charset="-122"/>
              </a:rPr>
              <a:t>其他集成电路</a:t>
            </a:r>
            <a:r>
              <a:rPr lang="zh-CN" altLang="en-US" sz="2400" smtClean="0"/>
              <a:t> ，</a:t>
            </a:r>
            <a:r>
              <a:rPr lang="zh-CN" altLang="en-US" sz="2400" smtClean="0">
                <a:latin typeface="宋体" panose="02010600030101010101" pitchFamily="2" charset="-122"/>
              </a:rPr>
              <a:t>常用的集成门电路芯片</a:t>
            </a:r>
            <a:r>
              <a:rPr lang="zh-CN" altLang="en-US" sz="240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Large confetti"/>
          <p:cNvSpPr>
            <a:spLocks noGrp="1" noChangeArrowheads="1"/>
          </p:cNvSpPr>
          <p:nvPr>
            <p:ph type="title" idx="4294967295"/>
          </p:nvPr>
        </p:nvSpPr>
        <p:spPr>
          <a:xfrm>
            <a:off x="0" y="333375"/>
            <a:ext cx="7467600" cy="630238"/>
          </a:xfrm>
        </p:spPr>
        <p:txBody>
          <a:bodyPr/>
          <a:lstStyle/>
          <a:p>
            <a:pPr eaLnBrk="1" hangingPunct="1"/>
            <a:r>
              <a:rPr lang="zh-CN" altLang="en-US" sz="3200" smtClean="0">
                <a:solidFill>
                  <a:srgbClr val="FF9900"/>
                </a:solidFill>
                <a:latin typeface="宋体" panose="02010600030101010101" pitchFamily="2" charset="-122"/>
              </a:rPr>
              <a:t>1.3.1 </a:t>
            </a:r>
            <a:r>
              <a:rPr lang="zh-CN" altLang="en-US" sz="3200" b="0" smtClean="0">
                <a:solidFill>
                  <a:srgbClr val="FF9900"/>
                </a:solidFill>
                <a:latin typeface="宋体" panose="02010600030101010101" pitchFamily="2" charset="-122"/>
              </a:rPr>
              <a:t>逻辑代数（布尔代数 ）</a:t>
            </a:r>
          </a:p>
        </p:txBody>
      </p:sp>
      <p:sp>
        <p:nvSpPr>
          <p:cNvPr id="75779" name="Rectangle 3"/>
          <p:cNvSpPr>
            <a:spLocks noGrp="1" noChangeArrowheads="1"/>
          </p:cNvSpPr>
          <p:nvPr>
            <p:ph type="body" idx="4294967295"/>
          </p:nvPr>
        </p:nvSpPr>
        <p:spPr>
          <a:xfrm>
            <a:off x="468313" y="1412875"/>
            <a:ext cx="8326437" cy="4891088"/>
          </a:xfrm>
        </p:spPr>
        <p:txBody>
          <a:bodyPr/>
          <a:lstStyle/>
          <a:p>
            <a:pPr algn="just" eaLnBrk="1" hangingPunct="1"/>
            <a:r>
              <a:rPr lang="zh-CN" altLang="en-US" sz="2400" smtClean="0"/>
              <a:t>逻辑代数是分析和设计逻辑电路的基本数学工具</a:t>
            </a:r>
          </a:p>
          <a:p>
            <a:pPr algn="just" eaLnBrk="1" hangingPunct="1"/>
            <a:r>
              <a:rPr lang="zh-CN" altLang="en-US" sz="2400" smtClean="0"/>
              <a:t>参与逻辑运算的变量也用字母</a:t>
            </a:r>
            <a:r>
              <a:rPr lang="en-US" altLang="zh-CN" sz="2400" i="1" smtClean="0"/>
              <a:t>A</a:t>
            </a:r>
            <a:r>
              <a:rPr lang="zh-CN" altLang="en-US" sz="2400" smtClean="0"/>
              <a:t>、</a:t>
            </a:r>
            <a:r>
              <a:rPr lang="en-US" altLang="zh-CN" sz="2400" i="1" smtClean="0"/>
              <a:t>B</a:t>
            </a:r>
            <a:r>
              <a:rPr lang="en-US" altLang="zh-CN" sz="2400" smtClean="0"/>
              <a:t>…</a:t>
            </a:r>
            <a:r>
              <a:rPr lang="zh-CN" altLang="en-US" sz="2400" smtClean="0"/>
              <a:t>表示，称为逻辑变量</a:t>
            </a:r>
          </a:p>
          <a:p>
            <a:pPr algn="just" eaLnBrk="1" hangingPunct="1"/>
            <a:r>
              <a:rPr lang="zh-CN" altLang="en-US" sz="2400" smtClean="0"/>
              <a:t>每个变量的取值：</a:t>
            </a:r>
            <a:r>
              <a:rPr lang="zh-CN" altLang="en-US" sz="2400" smtClean="0">
                <a:solidFill>
                  <a:srgbClr val="FF0000"/>
                </a:solidFill>
              </a:rPr>
              <a:t>不是 </a:t>
            </a:r>
            <a:r>
              <a:rPr lang="en-US" altLang="zh-CN" sz="2400" smtClean="0">
                <a:solidFill>
                  <a:srgbClr val="FF0000"/>
                </a:solidFill>
              </a:rPr>
              <a:t>0 </a:t>
            </a:r>
            <a:r>
              <a:rPr lang="zh-CN" altLang="en-US" sz="2400" smtClean="0">
                <a:solidFill>
                  <a:srgbClr val="FF0000"/>
                </a:solidFill>
              </a:rPr>
              <a:t>就是 </a:t>
            </a:r>
            <a:r>
              <a:rPr lang="en-US" altLang="zh-CN" sz="2400" smtClean="0">
                <a:solidFill>
                  <a:srgbClr val="FF0000"/>
                </a:solidFill>
              </a:rPr>
              <a:t>1</a:t>
            </a:r>
            <a:endParaRPr lang="zh-CN" altLang="en-US" sz="2400" smtClean="0">
              <a:solidFill>
                <a:srgbClr val="FF0000"/>
              </a:solidFill>
            </a:endParaRPr>
          </a:p>
          <a:p>
            <a:pPr algn="just" eaLnBrk="1" hangingPunct="1"/>
            <a:r>
              <a:rPr lang="en-US" altLang="zh-CN" sz="2400" smtClean="0"/>
              <a:t>0 </a:t>
            </a:r>
            <a:r>
              <a:rPr lang="zh-CN" altLang="en-US" sz="2400" smtClean="0"/>
              <a:t>和 </a:t>
            </a:r>
            <a:r>
              <a:rPr lang="en-US" altLang="zh-CN" sz="2400" smtClean="0"/>
              <a:t>1 </a:t>
            </a:r>
            <a:r>
              <a:rPr lang="zh-CN" altLang="en-US" sz="2400" smtClean="0"/>
              <a:t>不表示数值的大小，只代表两种不同的</a:t>
            </a:r>
            <a:r>
              <a:rPr lang="zh-CN" altLang="en-US" sz="2400" smtClean="0">
                <a:solidFill>
                  <a:srgbClr val="FF0000"/>
                </a:solidFill>
              </a:rPr>
              <a:t>逻辑状态</a:t>
            </a:r>
            <a:endParaRPr lang="zh-CN" altLang="en-US" sz="2400" smtClean="0">
              <a:solidFill>
                <a:srgbClr val="FF0000"/>
              </a:solidFill>
              <a:latin typeface="宋体" panose="02010600030101010101" pitchFamily="2" charset="-122"/>
            </a:endParaRPr>
          </a:p>
          <a:p>
            <a:pPr lvl="1" algn="ctr" eaLnBrk="1" hangingPunct="1">
              <a:buFont typeface="Wingdings" panose="05000000000000000000" pitchFamily="2" charset="2"/>
              <a:buNone/>
            </a:pPr>
            <a:r>
              <a:rPr lang="zh-CN" altLang="en-US" sz="2000" b="1" smtClean="0"/>
              <a:t>是与非</a:t>
            </a:r>
          </a:p>
          <a:p>
            <a:pPr lvl="1" algn="ctr" eaLnBrk="1" hangingPunct="1">
              <a:buFont typeface="Wingdings" panose="05000000000000000000" pitchFamily="2" charset="2"/>
              <a:buNone/>
            </a:pPr>
            <a:r>
              <a:rPr lang="zh-CN" altLang="en-US" sz="2000" b="1" smtClean="0"/>
              <a:t>真和假</a:t>
            </a:r>
          </a:p>
          <a:p>
            <a:pPr lvl="1" algn="ctr" eaLnBrk="1" hangingPunct="1">
              <a:buFont typeface="Wingdings" panose="05000000000000000000" pitchFamily="2" charset="2"/>
              <a:buNone/>
            </a:pPr>
            <a:r>
              <a:rPr lang="zh-CN" altLang="en-US" sz="2000" b="1" smtClean="0"/>
              <a:t>有与无</a:t>
            </a:r>
          </a:p>
          <a:p>
            <a:pPr lvl="1" algn="ctr" eaLnBrk="1" hangingPunct="1">
              <a:buFont typeface="Wingdings" panose="05000000000000000000" pitchFamily="2" charset="2"/>
              <a:buNone/>
            </a:pPr>
            <a:r>
              <a:rPr lang="zh-CN" altLang="en-US" sz="2000" b="1" smtClean="0"/>
              <a:t>电平：高与低</a:t>
            </a:r>
          </a:p>
          <a:p>
            <a:pPr lvl="1" algn="ctr" eaLnBrk="1" hangingPunct="1">
              <a:buFont typeface="Wingdings" panose="05000000000000000000" pitchFamily="2" charset="2"/>
              <a:buNone/>
            </a:pPr>
            <a:r>
              <a:rPr lang="zh-CN" altLang="en-US" sz="2000" b="1" smtClean="0"/>
              <a:t>开关：通与断</a:t>
            </a:r>
          </a:p>
          <a:p>
            <a:pPr lvl="1" algn="ctr" eaLnBrk="1" hangingPunct="1">
              <a:buFont typeface="Wingdings" panose="05000000000000000000" pitchFamily="2" charset="2"/>
              <a:buNone/>
            </a:pPr>
            <a:r>
              <a:rPr lang="zh-CN" altLang="en-US" sz="2000" b="1" smtClean="0"/>
              <a:t>灯：亮与灭 </a:t>
            </a:r>
          </a:p>
        </p:txBody>
      </p:sp>
      <p:sp>
        <p:nvSpPr>
          <p:cNvPr id="60420" name="AutoShape 6">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10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wipe(left)">
                                      <p:cBhvr>
                                        <p:cTn id="12" dur="10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wipe(left)">
                                      <p:cBhvr>
                                        <p:cTn id="17" dur="1000"/>
                                        <p:tgtEl>
                                          <p:spTgt spid="7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Effect transition="in" filter="wipe(left)">
                                      <p:cBhvr>
                                        <p:cTn id="22" dur="1000"/>
                                        <p:tgtEl>
                                          <p:spTgt spid="75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Effect transition="in" filter="wipe(left)">
                                      <p:cBhvr>
                                        <p:cTn id="27" dur="1000"/>
                                        <p:tgtEl>
                                          <p:spTgt spid="75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79">
                                            <p:txEl>
                                              <p:pRg st="5" end="5"/>
                                            </p:txEl>
                                          </p:spTgt>
                                        </p:tgtEl>
                                        <p:attrNameLst>
                                          <p:attrName>style.visibility</p:attrName>
                                        </p:attrNameLst>
                                      </p:cBhvr>
                                      <p:to>
                                        <p:strVal val="visible"/>
                                      </p:to>
                                    </p:set>
                                    <p:animEffect transition="in" filter="wipe(left)">
                                      <p:cBhvr>
                                        <p:cTn id="32" dur="1000"/>
                                        <p:tgtEl>
                                          <p:spTgt spid="757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79">
                                            <p:txEl>
                                              <p:pRg st="6" end="6"/>
                                            </p:txEl>
                                          </p:spTgt>
                                        </p:tgtEl>
                                        <p:attrNameLst>
                                          <p:attrName>style.visibility</p:attrName>
                                        </p:attrNameLst>
                                      </p:cBhvr>
                                      <p:to>
                                        <p:strVal val="visible"/>
                                      </p:to>
                                    </p:set>
                                    <p:animEffect transition="in" filter="wipe(left)">
                                      <p:cBhvr>
                                        <p:cTn id="37" dur="1000"/>
                                        <p:tgtEl>
                                          <p:spTgt spid="757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779">
                                            <p:txEl>
                                              <p:pRg st="7" end="7"/>
                                            </p:txEl>
                                          </p:spTgt>
                                        </p:tgtEl>
                                        <p:attrNameLst>
                                          <p:attrName>style.visibility</p:attrName>
                                        </p:attrNameLst>
                                      </p:cBhvr>
                                      <p:to>
                                        <p:strVal val="visible"/>
                                      </p:to>
                                    </p:set>
                                    <p:animEffect transition="in" filter="wipe(left)">
                                      <p:cBhvr>
                                        <p:cTn id="42" dur="1000"/>
                                        <p:tgtEl>
                                          <p:spTgt spid="757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779">
                                            <p:txEl>
                                              <p:pRg st="8" end="8"/>
                                            </p:txEl>
                                          </p:spTgt>
                                        </p:tgtEl>
                                        <p:attrNameLst>
                                          <p:attrName>style.visibility</p:attrName>
                                        </p:attrNameLst>
                                      </p:cBhvr>
                                      <p:to>
                                        <p:strVal val="visible"/>
                                      </p:to>
                                    </p:set>
                                    <p:animEffect transition="in" filter="wipe(left)">
                                      <p:cBhvr>
                                        <p:cTn id="47" dur="1000"/>
                                        <p:tgtEl>
                                          <p:spTgt spid="757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779">
                                            <p:txEl>
                                              <p:pRg st="9" end="9"/>
                                            </p:txEl>
                                          </p:spTgt>
                                        </p:tgtEl>
                                        <p:attrNameLst>
                                          <p:attrName>style.visibility</p:attrName>
                                        </p:attrNameLst>
                                      </p:cBhvr>
                                      <p:to>
                                        <p:strVal val="visible"/>
                                      </p:to>
                                    </p:set>
                                    <p:animEffect transition="in" filter="wipe(left)">
                                      <p:cBhvr>
                                        <p:cTn id="52" dur="1000"/>
                                        <p:tgtEl>
                                          <p:spTgt spid="75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descr="Large confetti"/>
          <p:cNvSpPr>
            <a:spLocks noGrp="1" noChangeArrowheads="1"/>
          </p:cNvSpPr>
          <p:nvPr>
            <p:ph type="title"/>
          </p:nvPr>
        </p:nvSpPr>
        <p:spPr/>
        <p:txBody>
          <a:bodyPr/>
          <a:lstStyle/>
          <a:p>
            <a:r>
              <a:rPr lang="en-US" altLang="zh-CN" b="0" smtClean="0"/>
              <a:t>1.3.1  </a:t>
            </a:r>
            <a:r>
              <a:rPr lang="zh-CN" altLang="en-US" b="0" smtClean="0"/>
              <a:t>逻辑代数</a:t>
            </a:r>
          </a:p>
        </p:txBody>
      </p:sp>
      <p:sp>
        <p:nvSpPr>
          <p:cNvPr id="61443" name="Rectangle 3"/>
          <p:cNvSpPr>
            <a:spLocks noGrp="1" noChangeArrowheads="1"/>
          </p:cNvSpPr>
          <p:nvPr>
            <p:ph idx="1"/>
          </p:nvPr>
        </p:nvSpPr>
        <p:spPr/>
        <p:txBody>
          <a:bodyPr/>
          <a:lstStyle/>
          <a:p>
            <a:pPr>
              <a:buFontTx/>
              <a:buNone/>
            </a:pPr>
            <a:r>
              <a:rPr lang="en-US" altLang="zh-CN" b="0" smtClean="0"/>
              <a:t>1</a:t>
            </a:r>
            <a:r>
              <a:rPr lang="zh-CN" altLang="en-US" b="0" smtClean="0"/>
              <a:t>．基本及常用的逻辑运算</a:t>
            </a:r>
          </a:p>
          <a:p>
            <a:pPr lvl="1">
              <a:buFont typeface="Wingdings" panose="05000000000000000000" pitchFamily="2" charset="2"/>
              <a:buNone/>
            </a:pPr>
            <a:r>
              <a:rPr lang="en-US" altLang="zh-CN" b="1" smtClean="0"/>
              <a:t>1) </a:t>
            </a:r>
            <a:r>
              <a:rPr lang="zh-CN" altLang="en-US" b="1" smtClean="0"/>
              <a:t>与运算</a:t>
            </a:r>
            <a:br>
              <a:rPr lang="zh-CN" altLang="en-US" b="1" smtClean="0"/>
            </a:br>
            <a:r>
              <a:rPr lang="zh-CN" altLang="en-US" b="1" smtClean="0"/>
              <a:t>当决定一件事情的各个条件全部具备时，这件事才会发生，这样的因果关系称为与逻辑关系。</a:t>
            </a:r>
          </a:p>
        </p:txBody>
      </p:sp>
      <p:sp>
        <p:nvSpPr>
          <p:cNvPr id="210948" name="Text Box 4"/>
          <p:cNvSpPr txBox="1">
            <a:spLocks noChangeArrowheads="1"/>
          </p:cNvSpPr>
          <p:nvPr/>
        </p:nvSpPr>
        <p:spPr bwMode="auto">
          <a:xfrm>
            <a:off x="6310313" y="3306763"/>
            <a:ext cx="1527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功能表</a:t>
            </a:r>
          </a:p>
        </p:txBody>
      </p:sp>
      <p:sp>
        <p:nvSpPr>
          <p:cNvPr id="210949" name="Text Box 5"/>
          <p:cNvSpPr txBox="1">
            <a:spLocks noChangeArrowheads="1"/>
          </p:cNvSpPr>
          <p:nvPr/>
        </p:nvSpPr>
        <p:spPr bwMode="auto">
          <a:xfrm>
            <a:off x="7297738" y="42576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210950" name="Text Box 6"/>
          <p:cNvSpPr txBox="1">
            <a:spLocks noChangeArrowheads="1"/>
          </p:cNvSpPr>
          <p:nvPr/>
        </p:nvSpPr>
        <p:spPr bwMode="auto">
          <a:xfrm>
            <a:off x="7297738" y="46688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210951" name="Text Box 7"/>
          <p:cNvSpPr txBox="1">
            <a:spLocks noChangeArrowheads="1"/>
          </p:cNvSpPr>
          <p:nvPr/>
        </p:nvSpPr>
        <p:spPr bwMode="auto">
          <a:xfrm>
            <a:off x="7297738" y="51355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210952" name="Text Box 8"/>
          <p:cNvSpPr txBox="1">
            <a:spLocks noChangeArrowheads="1"/>
          </p:cNvSpPr>
          <p:nvPr/>
        </p:nvSpPr>
        <p:spPr bwMode="auto">
          <a:xfrm>
            <a:off x="7312025" y="55848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亮</a:t>
            </a:r>
          </a:p>
        </p:txBody>
      </p:sp>
      <p:sp>
        <p:nvSpPr>
          <p:cNvPr id="210953" name="Text Box 9"/>
          <p:cNvSpPr txBox="1">
            <a:spLocks noChangeArrowheads="1"/>
          </p:cNvSpPr>
          <p:nvPr/>
        </p:nvSpPr>
        <p:spPr bwMode="auto">
          <a:xfrm>
            <a:off x="5813425" y="42576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210954" name="Text Box 10"/>
          <p:cNvSpPr txBox="1">
            <a:spLocks noChangeArrowheads="1"/>
          </p:cNvSpPr>
          <p:nvPr/>
        </p:nvSpPr>
        <p:spPr bwMode="auto">
          <a:xfrm>
            <a:off x="6415088" y="4257675"/>
            <a:ext cx="585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210955" name="Text Box 11"/>
          <p:cNvSpPr txBox="1">
            <a:spLocks noChangeArrowheads="1"/>
          </p:cNvSpPr>
          <p:nvPr/>
        </p:nvSpPr>
        <p:spPr bwMode="auto">
          <a:xfrm>
            <a:off x="5813425" y="46688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210956" name="Text Box 12"/>
          <p:cNvSpPr txBox="1">
            <a:spLocks noChangeArrowheads="1"/>
          </p:cNvSpPr>
          <p:nvPr/>
        </p:nvSpPr>
        <p:spPr bwMode="auto">
          <a:xfrm>
            <a:off x="6415088" y="46688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210957" name="Text Box 13"/>
          <p:cNvSpPr txBox="1">
            <a:spLocks noChangeArrowheads="1"/>
          </p:cNvSpPr>
          <p:nvPr/>
        </p:nvSpPr>
        <p:spPr bwMode="auto">
          <a:xfrm>
            <a:off x="5813425" y="51355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210958" name="Text Box 14"/>
          <p:cNvSpPr txBox="1">
            <a:spLocks noChangeArrowheads="1"/>
          </p:cNvSpPr>
          <p:nvPr/>
        </p:nvSpPr>
        <p:spPr bwMode="auto">
          <a:xfrm>
            <a:off x="6415088" y="5135563"/>
            <a:ext cx="522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210959" name="Text Box 15"/>
          <p:cNvSpPr txBox="1">
            <a:spLocks noChangeArrowheads="1"/>
          </p:cNvSpPr>
          <p:nvPr/>
        </p:nvSpPr>
        <p:spPr bwMode="auto">
          <a:xfrm>
            <a:off x="5827713" y="55848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210960" name="Text Box 16"/>
          <p:cNvSpPr txBox="1">
            <a:spLocks noChangeArrowheads="1"/>
          </p:cNvSpPr>
          <p:nvPr/>
        </p:nvSpPr>
        <p:spPr bwMode="auto">
          <a:xfrm>
            <a:off x="6429375" y="55848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210961" name="Rectangle 17"/>
          <p:cNvSpPr>
            <a:spLocks noChangeArrowheads="1"/>
          </p:cNvSpPr>
          <p:nvPr/>
        </p:nvSpPr>
        <p:spPr bwMode="auto">
          <a:xfrm>
            <a:off x="2168525" y="5943600"/>
            <a:ext cx="312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latin typeface="楷体_GB2312"/>
              </a:rPr>
              <a:t>与逻辑关系</a:t>
            </a:r>
            <a:endParaRPr lang="zh-CN" altLang="en-US" sz="2400"/>
          </a:p>
        </p:txBody>
      </p:sp>
      <p:grpSp>
        <p:nvGrpSpPr>
          <p:cNvPr id="2" name="Group 18"/>
          <p:cNvGrpSpPr>
            <a:grpSpLocks/>
          </p:cNvGrpSpPr>
          <p:nvPr/>
        </p:nvGrpSpPr>
        <p:grpSpPr bwMode="auto">
          <a:xfrm>
            <a:off x="598488" y="3725863"/>
            <a:ext cx="4464050" cy="2151062"/>
            <a:chOff x="213" y="2456"/>
            <a:chExt cx="2812" cy="1355"/>
          </a:xfrm>
        </p:grpSpPr>
        <p:sp>
          <p:nvSpPr>
            <p:cNvPr id="61470" name="Line 19"/>
            <p:cNvSpPr>
              <a:spLocks noChangeShapeType="1"/>
            </p:cNvSpPr>
            <p:nvPr/>
          </p:nvSpPr>
          <p:spPr bwMode="auto">
            <a:xfrm flipV="1">
              <a:off x="2450" y="2851"/>
              <a:ext cx="1" cy="3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20"/>
            <p:cNvSpPr>
              <a:spLocks noChangeShapeType="1"/>
            </p:cNvSpPr>
            <p:nvPr/>
          </p:nvSpPr>
          <p:spPr bwMode="auto">
            <a:xfrm flipH="1">
              <a:off x="2190" y="2860"/>
              <a:ext cx="2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21"/>
            <p:cNvSpPr>
              <a:spLocks noChangeShapeType="1"/>
            </p:cNvSpPr>
            <p:nvPr/>
          </p:nvSpPr>
          <p:spPr bwMode="auto">
            <a:xfrm flipH="1" flipV="1">
              <a:off x="906" y="2858"/>
              <a:ext cx="35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22"/>
            <p:cNvSpPr>
              <a:spLocks noChangeShapeType="1"/>
            </p:cNvSpPr>
            <p:nvPr/>
          </p:nvSpPr>
          <p:spPr bwMode="auto">
            <a:xfrm flipH="1">
              <a:off x="913" y="2854"/>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23"/>
            <p:cNvSpPr>
              <a:spLocks noChangeShapeType="1"/>
            </p:cNvSpPr>
            <p:nvPr/>
          </p:nvSpPr>
          <p:spPr bwMode="auto">
            <a:xfrm>
              <a:off x="907" y="3447"/>
              <a:ext cx="0" cy="3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24"/>
            <p:cNvSpPr>
              <a:spLocks noChangeShapeType="1"/>
            </p:cNvSpPr>
            <p:nvPr/>
          </p:nvSpPr>
          <p:spPr bwMode="auto">
            <a:xfrm>
              <a:off x="907" y="3801"/>
              <a:ext cx="153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25"/>
            <p:cNvSpPr>
              <a:spLocks noChangeShapeType="1"/>
            </p:cNvSpPr>
            <p:nvPr/>
          </p:nvSpPr>
          <p:spPr bwMode="auto">
            <a:xfrm flipH="1" flipV="1">
              <a:off x="2445" y="3516"/>
              <a:ext cx="1" cy="2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Line 26"/>
            <p:cNvSpPr>
              <a:spLocks noChangeShapeType="1"/>
            </p:cNvSpPr>
            <p:nvPr/>
          </p:nvSpPr>
          <p:spPr bwMode="auto">
            <a:xfrm>
              <a:off x="730" y="3329"/>
              <a:ext cx="356"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27"/>
            <p:cNvSpPr>
              <a:spLocks noChangeShapeType="1"/>
            </p:cNvSpPr>
            <p:nvPr/>
          </p:nvSpPr>
          <p:spPr bwMode="auto">
            <a:xfrm>
              <a:off x="848" y="3447"/>
              <a:ext cx="118" cy="1"/>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Line 28"/>
            <p:cNvSpPr>
              <a:spLocks noChangeShapeType="1"/>
            </p:cNvSpPr>
            <p:nvPr/>
          </p:nvSpPr>
          <p:spPr bwMode="auto">
            <a:xfrm flipV="1">
              <a:off x="1314" y="2737"/>
              <a:ext cx="236" cy="1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Line 29"/>
            <p:cNvSpPr>
              <a:spLocks noChangeShapeType="1"/>
            </p:cNvSpPr>
            <p:nvPr/>
          </p:nvSpPr>
          <p:spPr bwMode="auto">
            <a:xfrm flipV="1">
              <a:off x="1954" y="2732"/>
              <a:ext cx="236" cy="1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1" name="Line 30"/>
            <p:cNvSpPr>
              <a:spLocks noChangeShapeType="1"/>
            </p:cNvSpPr>
            <p:nvPr/>
          </p:nvSpPr>
          <p:spPr bwMode="auto">
            <a:xfrm flipV="1">
              <a:off x="1540" y="2856"/>
              <a:ext cx="36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2" name="Oval 31"/>
            <p:cNvSpPr>
              <a:spLocks noChangeArrowheads="1"/>
            </p:cNvSpPr>
            <p:nvPr/>
          </p:nvSpPr>
          <p:spPr bwMode="auto">
            <a:xfrm>
              <a:off x="1251" y="2835"/>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1483" name="Oval 32"/>
            <p:cNvSpPr>
              <a:spLocks noChangeArrowheads="1"/>
            </p:cNvSpPr>
            <p:nvPr/>
          </p:nvSpPr>
          <p:spPr bwMode="auto">
            <a:xfrm>
              <a:off x="1902" y="2828"/>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1484" name="Rectangle 33"/>
            <p:cNvSpPr>
              <a:spLocks noChangeArrowheads="1"/>
            </p:cNvSpPr>
            <p:nvPr/>
          </p:nvSpPr>
          <p:spPr bwMode="auto">
            <a:xfrm>
              <a:off x="1174" y="2456"/>
              <a:ext cx="5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0033CC"/>
                  </a:solidFill>
                  <a:latin typeface="宋体" panose="02010600030101010101" pitchFamily="2" charset="-122"/>
                </a:rPr>
                <a:t>开关</a:t>
              </a:r>
              <a:r>
                <a:rPr lang="en-US" altLang="zh-CN" sz="2400" i="1">
                  <a:solidFill>
                    <a:srgbClr val="0033CC"/>
                  </a:solidFill>
                </a:rPr>
                <a:t>A</a:t>
              </a:r>
            </a:p>
          </p:txBody>
        </p:sp>
        <p:sp>
          <p:nvSpPr>
            <p:cNvPr id="61485" name="Rectangle 34"/>
            <p:cNvSpPr>
              <a:spLocks noChangeArrowheads="1"/>
            </p:cNvSpPr>
            <p:nvPr/>
          </p:nvSpPr>
          <p:spPr bwMode="auto">
            <a:xfrm>
              <a:off x="1920" y="2461"/>
              <a:ext cx="5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0033CC"/>
                  </a:solidFill>
                  <a:latin typeface="宋体" panose="02010600030101010101" pitchFamily="2" charset="-122"/>
                </a:rPr>
                <a:t>开关</a:t>
              </a:r>
              <a:r>
                <a:rPr lang="en-US" altLang="zh-CN" sz="2400" i="1">
                  <a:solidFill>
                    <a:srgbClr val="0033CC"/>
                  </a:solidFill>
                </a:rPr>
                <a:t>B</a:t>
              </a:r>
            </a:p>
          </p:txBody>
        </p:sp>
        <p:sp>
          <p:nvSpPr>
            <p:cNvPr id="61486" name="Rectangle 35"/>
            <p:cNvSpPr>
              <a:spLocks noChangeArrowheads="1"/>
            </p:cNvSpPr>
            <p:nvPr/>
          </p:nvSpPr>
          <p:spPr bwMode="auto">
            <a:xfrm>
              <a:off x="2681" y="3252"/>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latin typeface="宋体" panose="02010600030101010101" pitchFamily="2" charset="-122"/>
                </a:rPr>
                <a:t>灯</a:t>
              </a:r>
              <a:r>
                <a:rPr lang="en-US" altLang="zh-CN" sz="2400" i="1">
                  <a:solidFill>
                    <a:srgbClr val="FF0066"/>
                  </a:solidFill>
                </a:rPr>
                <a:t>Y</a:t>
              </a:r>
            </a:p>
          </p:txBody>
        </p:sp>
        <p:sp>
          <p:nvSpPr>
            <p:cNvPr id="61487" name="Text Box 36"/>
            <p:cNvSpPr txBox="1">
              <a:spLocks noChangeArrowheads="1"/>
            </p:cNvSpPr>
            <p:nvPr/>
          </p:nvSpPr>
          <p:spPr bwMode="auto">
            <a:xfrm>
              <a:off x="213" y="321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rPr>
                <a:t>电源</a:t>
              </a:r>
            </a:p>
          </p:txBody>
        </p:sp>
        <p:grpSp>
          <p:nvGrpSpPr>
            <p:cNvPr id="61488" name="Group 37"/>
            <p:cNvGrpSpPr>
              <a:grpSpLocks/>
            </p:cNvGrpSpPr>
            <p:nvPr/>
          </p:nvGrpSpPr>
          <p:grpSpPr bwMode="auto">
            <a:xfrm>
              <a:off x="2296" y="3216"/>
              <a:ext cx="295" cy="295"/>
              <a:chOff x="1830" y="3092"/>
              <a:chExt cx="295" cy="295"/>
            </a:xfrm>
          </p:grpSpPr>
          <p:sp>
            <p:nvSpPr>
              <p:cNvPr id="61489" name="Oval 38"/>
              <p:cNvSpPr>
                <a:spLocks noChangeArrowheads="1"/>
              </p:cNvSpPr>
              <p:nvPr/>
            </p:nvSpPr>
            <p:spPr bwMode="auto">
              <a:xfrm>
                <a:off x="1830" y="3092"/>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1490" name="Line 39"/>
              <p:cNvSpPr>
                <a:spLocks noChangeShapeType="1"/>
              </p:cNvSpPr>
              <p:nvPr/>
            </p:nvSpPr>
            <p:spPr bwMode="auto">
              <a:xfrm>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40"/>
              <p:cNvSpPr>
                <a:spLocks noChangeShapeType="1"/>
              </p:cNvSpPr>
              <p:nvPr/>
            </p:nvSpPr>
            <p:spPr bwMode="auto">
              <a:xfrm flipH="1">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41"/>
          <p:cNvGrpSpPr>
            <a:grpSpLocks/>
          </p:cNvGrpSpPr>
          <p:nvPr/>
        </p:nvGrpSpPr>
        <p:grpSpPr bwMode="auto">
          <a:xfrm>
            <a:off x="5678488" y="3810000"/>
            <a:ext cx="2473325" cy="2287588"/>
            <a:chOff x="1588" y="1284"/>
            <a:chExt cx="1558" cy="1441"/>
          </a:xfrm>
        </p:grpSpPr>
        <p:sp>
          <p:nvSpPr>
            <p:cNvPr id="61461" name="Line 42"/>
            <p:cNvSpPr>
              <a:spLocks noChangeShapeType="1"/>
            </p:cNvSpPr>
            <p:nvPr/>
          </p:nvSpPr>
          <p:spPr bwMode="auto">
            <a:xfrm flipV="1">
              <a:off x="1588" y="1586"/>
              <a:ext cx="1537"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62" name="Line 43"/>
            <p:cNvSpPr>
              <a:spLocks noChangeShapeType="1"/>
            </p:cNvSpPr>
            <p:nvPr/>
          </p:nvSpPr>
          <p:spPr bwMode="auto">
            <a:xfrm flipH="1">
              <a:off x="2442" y="1290"/>
              <a:ext cx="1" cy="143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63" name="Text Box 44"/>
            <p:cNvSpPr txBox="1">
              <a:spLocks noChangeArrowheads="1"/>
            </p:cNvSpPr>
            <p:nvPr/>
          </p:nvSpPr>
          <p:spPr bwMode="auto">
            <a:xfrm>
              <a:off x="1699" y="12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A</a:t>
              </a:r>
            </a:p>
          </p:txBody>
        </p:sp>
        <p:sp>
          <p:nvSpPr>
            <p:cNvPr id="61464" name="Text Box 45"/>
            <p:cNvSpPr txBox="1">
              <a:spLocks noChangeArrowheads="1"/>
            </p:cNvSpPr>
            <p:nvPr/>
          </p:nvSpPr>
          <p:spPr bwMode="auto">
            <a:xfrm>
              <a:off x="2078" y="128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B</a:t>
              </a:r>
            </a:p>
          </p:txBody>
        </p:sp>
        <p:sp>
          <p:nvSpPr>
            <p:cNvPr id="61465" name="Text Box 46"/>
            <p:cNvSpPr txBox="1">
              <a:spLocks noChangeArrowheads="1"/>
            </p:cNvSpPr>
            <p:nvPr/>
          </p:nvSpPr>
          <p:spPr bwMode="auto">
            <a:xfrm>
              <a:off x="2631" y="129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rPr>
                <a:t>Y</a:t>
              </a:r>
            </a:p>
          </p:txBody>
        </p:sp>
        <p:sp>
          <p:nvSpPr>
            <p:cNvPr id="61466" name="Rectangle 47"/>
            <p:cNvSpPr>
              <a:spLocks noChangeArrowheads="1"/>
            </p:cNvSpPr>
            <p:nvPr/>
          </p:nvSpPr>
          <p:spPr bwMode="auto">
            <a:xfrm>
              <a:off x="1591" y="1299"/>
              <a:ext cx="1545" cy="141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1467" name="Line 48"/>
            <p:cNvSpPr>
              <a:spLocks noChangeShapeType="1"/>
            </p:cNvSpPr>
            <p:nvPr/>
          </p:nvSpPr>
          <p:spPr bwMode="auto">
            <a:xfrm flipV="1">
              <a:off x="1606" y="1869"/>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68" name="Line 49"/>
            <p:cNvSpPr>
              <a:spLocks noChangeShapeType="1"/>
            </p:cNvSpPr>
            <p:nvPr/>
          </p:nvSpPr>
          <p:spPr bwMode="auto">
            <a:xfrm flipV="1">
              <a:off x="1606" y="2142"/>
              <a:ext cx="1540"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69" name="Line 50"/>
            <p:cNvSpPr>
              <a:spLocks noChangeShapeType="1"/>
            </p:cNvSpPr>
            <p:nvPr/>
          </p:nvSpPr>
          <p:spPr bwMode="auto">
            <a:xfrm flipV="1">
              <a:off x="1605" y="2425"/>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1460" name="AutoShape 51">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0961"/>
                                        </p:tgtEl>
                                        <p:attrNameLst>
                                          <p:attrName>style.visibility</p:attrName>
                                        </p:attrNameLst>
                                      </p:cBhvr>
                                      <p:to>
                                        <p:strVal val="visible"/>
                                      </p:to>
                                    </p:set>
                                    <p:animEffect transition="in" filter="dissolve">
                                      <p:cBhvr>
                                        <p:cTn id="13" dur="500"/>
                                        <p:tgtEl>
                                          <p:spTgt spid="2109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0948">
                                            <p:txEl>
                                              <p:pRg st="0" end="0"/>
                                            </p:txEl>
                                          </p:spTgt>
                                        </p:tgtEl>
                                        <p:attrNameLst>
                                          <p:attrName>style.visibility</p:attrName>
                                        </p:attrNameLst>
                                      </p:cBhvr>
                                      <p:to>
                                        <p:strVal val="visible"/>
                                      </p:to>
                                    </p:set>
                                    <p:animEffect transition="in" filter="wipe(left)">
                                      <p:cBhvr>
                                        <p:cTn id="18" dur="500"/>
                                        <p:tgtEl>
                                          <p:spTgt spid="21094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ppt_w/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22" presetClass="entr" presetSubtype="8" fill="hold" grpId="0" nodeType="afterEffect">
                                  <p:stCondLst>
                                    <p:cond delay="1000"/>
                                  </p:stCondLst>
                                  <p:iterate type="lt">
                                    <p:tmPct val="100000"/>
                                  </p:iterate>
                                  <p:childTnLst>
                                    <p:set>
                                      <p:cBhvr>
                                        <p:cTn id="29" dur="1" fill="hold">
                                          <p:stCondLst>
                                            <p:cond delay="0"/>
                                          </p:stCondLst>
                                        </p:cTn>
                                        <p:tgtEl>
                                          <p:spTgt spid="210953"/>
                                        </p:tgtEl>
                                        <p:attrNameLst>
                                          <p:attrName>style.visibility</p:attrName>
                                        </p:attrNameLst>
                                      </p:cBhvr>
                                      <p:to>
                                        <p:strVal val="visible"/>
                                      </p:to>
                                    </p:set>
                                    <p:animEffect transition="in" filter="wipe(left)">
                                      <p:cBhvr>
                                        <p:cTn id="30" dur="75"/>
                                        <p:tgtEl>
                                          <p:spTgt spid="210953"/>
                                        </p:tgtEl>
                                      </p:cBhvr>
                                    </p:animEffect>
                                  </p:childTnLst>
                                </p:cTn>
                              </p:par>
                            </p:childTnLst>
                          </p:cTn>
                        </p:par>
                        <p:par>
                          <p:cTn id="31" fill="hold" nodeType="afterGroup">
                            <p:stCondLst>
                              <p:cond delay="1575"/>
                            </p:stCondLst>
                            <p:childTnLst>
                              <p:par>
                                <p:cTn id="32" presetID="22" presetClass="entr" presetSubtype="8" fill="hold" grpId="0" nodeType="afterEffect">
                                  <p:stCondLst>
                                    <p:cond delay="1000"/>
                                  </p:stCondLst>
                                  <p:iterate type="lt">
                                    <p:tmPct val="100000"/>
                                  </p:iterate>
                                  <p:childTnLst>
                                    <p:set>
                                      <p:cBhvr>
                                        <p:cTn id="33" dur="1" fill="hold">
                                          <p:stCondLst>
                                            <p:cond delay="0"/>
                                          </p:stCondLst>
                                        </p:cTn>
                                        <p:tgtEl>
                                          <p:spTgt spid="210954"/>
                                        </p:tgtEl>
                                        <p:attrNameLst>
                                          <p:attrName>style.visibility</p:attrName>
                                        </p:attrNameLst>
                                      </p:cBhvr>
                                      <p:to>
                                        <p:strVal val="visible"/>
                                      </p:to>
                                    </p:set>
                                    <p:animEffect transition="in" filter="wipe(left)">
                                      <p:cBhvr>
                                        <p:cTn id="34" dur="75"/>
                                        <p:tgtEl>
                                          <p:spTgt spid="210954"/>
                                        </p:tgtEl>
                                      </p:cBhvr>
                                    </p:animEffect>
                                  </p:childTnLst>
                                </p:cTn>
                              </p:par>
                            </p:childTnLst>
                          </p:cTn>
                        </p:par>
                        <p:par>
                          <p:cTn id="35" fill="hold" nodeType="afterGroup">
                            <p:stCondLst>
                              <p:cond delay="2650"/>
                            </p:stCondLst>
                            <p:childTnLst>
                              <p:par>
                                <p:cTn id="36" presetID="22" presetClass="entr" presetSubtype="8" fill="hold" grpId="0" nodeType="afterEffect">
                                  <p:stCondLst>
                                    <p:cond delay="1000"/>
                                  </p:stCondLst>
                                  <p:childTnLst>
                                    <p:set>
                                      <p:cBhvr>
                                        <p:cTn id="37" dur="1" fill="hold">
                                          <p:stCondLst>
                                            <p:cond delay="0"/>
                                          </p:stCondLst>
                                        </p:cTn>
                                        <p:tgtEl>
                                          <p:spTgt spid="210949">
                                            <p:txEl>
                                              <p:pRg st="0" end="0"/>
                                            </p:txEl>
                                          </p:spTgt>
                                        </p:tgtEl>
                                        <p:attrNameLst>
                                          <p:attrName>style.visibility</p:attrName>
                                        </p:attrNameLst>
                                      </p:cBhvr>
                                      <p:to>
                                        <p:strVal val="visible"/>
                                      </p:to>
                                    </p:set>
                                    <p:animEffect transition="in" filter="wipe(left)">
                                      <p:cBhvr>
                                        <p:cTn id="38" dur="500"/>
                                        <p:tgtEl>
                                          <p:spTgt spid="210949">
                                            <p:txEl>
                                              <p:pRg st="0" end="0"/>
                                            </p:txEl>
                                          </p:spTgt>
                                        </p:tgtEl>
                                      </p:cBhvr>
                                    </p:animEffect>
                                  </p:childTnLst>
                                </p:cTn>
                              </p:par>
                            </p:childTnLst>
                          </p:cTn>
                        </p:par>
                        <p:par>
                          <p:cTn id="39" fill="hold" nodeType="afterGroup">
                            <p:stCondLst>
                              <p:cond delay="4150"/>
                            </p:stCondLst>
                            <p:childTnLst>
                              <p:par>
                                <p:cTn id="40" presetID="22" presetClass="entr" presetSubtype="8" fill="hold" grpId="0" nodeType="afterEffect">
                                  <p:stCondLst>
                                    <p:cond delay="1000"/>
                                  </p:stCondLst>
                                  <p:iterate type="lt">
                                    <p:tmPct val="100000"/>
                                  </p:iterate>
                                  <p:childTnLst>
                                    <p:set>
                                      <p:cBhvr>
                                        <p:cTn id="41" dur="1" fill="hold">
                                          <p:stCondLst>
                                            <p:cond delay="0"/>
                                          </p:stCondLst>
                                        </p:cTn>
                                        <p:tgtEl>
                                          <p:spTgt spid="210955"/>
                                        </p:tgtEl>
                                        <p:attrNameLst>
                                          <p:attrName>style.visibility</p:attrName>
                                        </p:attrNameLst>
                                      </p:cBhvr>
                                      <p:to>
                                        <p:strVal val="visible"/>
                                      </p:to>
                                    </p:set>
                                    <p:animEffect transition="in" filter="wipe(left)">
                                      <p:cBhvr>
                                        <p:cTn id="42" dur="75"/>
                                        <p:tgtEl>
                                          <p:spTgt spid="210955"/>
                                        </p:tgtEl>
                                      </p:cBhvr>
                                    </p:animEffect>
                                  </p:childTnLst>
                                </p:cTn>
                              </p:par>
                            </p:childTnLst>
                          </p:cTn>
                        </p:par>
                        <p:par>
                          <p:cTn id="43" fill="hold" nodeType="afterGroup">
                            <p:stCondLst>
                              <p:cond delay="5225"/>
                            </p:stCondLst>
                            <p:childTnLst>
                              <p:par>
                                <p:cTn id="44" presetID="22" presetClass="entr" presetSubtype="8" fill="hold" grpId="0" nodeType="afterEffect">
                                  <p:stCondLst>
                                    <p:cond delay="1000"/>
                                  </p:stCondLst>
                                  <p:iterate type="lt">
                                    <p:tmPct val="100000"/>
                                  </p:iterate>
                                  <p:childTnLst>
                                    <p:set>
                                      <p:cBhvr>
                                        <p:cTn id="45" dur="1" fill="hold">
                                          <p:stCondLst>
                                            <p:cond delay="0"/>
                                          </p:stCondLst>
                                        </p:cTn>
                                        <p:tgtEl>
                                          <p:spTgt spid="210956"/>
                                        </p:tgtEl>
                                        <p:attrNameLst>
                                          <p:attrName>style.visibility</p:attrName>
                                        </p:attrNameLst>
                                      </p:cBhvr>
                                      <p:to>
                                        <p:strVal val="visible"/>
                                      </p:to>
                                    </p:set>
                                    <p:animEffect transition="in" filter="wipe(left)">
                                      <p:cBhvr>
                                        <p:cTn id="46" dur="75"/>
                                        <p:tgtEl>
                                          <p:spTgt spid="210956"/>
                                        </p:tgtEl>
                                      </p:cBhvr>
                                    </p:animEffect>
                                  </p:childTnLst>
                                </p:cTn>
                              </p:par>
                            </p:childTnLst>
                          </p:cTn>
                        </p:par>
                        <p:par>
                          <p:cTn id="47" fill="hold" nodeType="afterGroup">
                            <p:stCondLst>
                              <p:cond delay="6300"/>
                            </p:stCondLst>
                            <p:childTnLst>
                              <p:par>
                                <p:cTn id="48" presetID="22" presetClass="entr" presetSubtype="8" fill="hold" grpId="0" nodeType="afterEffect">
                                  <p:stCondLst>
                                    <p:cond delay="1000"/>
                                  </p:stCondLst>
                                  <p:childTnLst>
                                    <p:set>
                                      <p:cBhvr>
                                        <p:cTn id="49" dur="1" fill="hold">
                                          <p:stCondLst>
                                            <p:cond delay="0"/>
                                          </p:stCondLst>
                                        </p:cTn>
                                        <p:tgtEl>
                                          <p:spTgt spid="210950">
                                            <p:txEl>
                                              <p:pRg st="0" end="0"/>
                                            </p:txEl>
                                          </p:spTgt>
                                        </p:tgtEl>
                                        <p:attrNameLst>
                                          <p:attrName>style.visibility</p:attrName>
                                        </p:attrNameLst>
                                      </p:cBhvr>
                                      <p:to>
                                        <p:strVal val="visible"/>
                                      </p:to>
                                    </p:set>
                                    <p:animEffect transition="in" filter="wipe(left)">
                                      <p:cBhvr>
                                        <p:cTn id="50" dur="500"/>
                                        <p:tgtEl>
                                          <p:spTgt spid="210950">
                                            <p:txEl>
                                              <p:pRg st="0" end="0"/>
                                            </p:txEl>
                                          </p:spTgt>
                                        </p:tgtEl>
                                      </p:cBhvr>
                                    </p:animEffect>
                                  </p:childTnLst>
                                </p:cTn>
                              </p:par>
                            </p:childTnLst>
                          </p:cTn>
                        </p:par>
                        <p:par>
                          <p:cTn id="51" fill="hold" nodeType="afterGroup">
                            <p:stCondLst>
                              <p:cond delay="7800"/>
                            </p:stCondLst>
                            <p:childTnLst>
                              <p:par>
                                <p:cTn id="52" presetID="22" presetClass="entr" presetSubtype="8" fill="hold" grpId="0" nodeType="afterEffect">
                                  <p:stCondLst>
                                    <p:cond delay="1000"/>
                                  </p:stCondLst>
                                  <p:iterate type="lt">
                                    <p:tmPct val="100000"/>
                                  </p:iterate>
                                  <p:childTnLst>
                                    <p:set>
                                      <p:cBhvr>
                                        <p:cTn id="53" dur="1" fill="hold">
                                          <p:stCondLst>
                                            <p:cond delay="0"/>
                                          </p:stCondLst>
                                        </p:cTn>
                                        <p:tgtEl>
                                          <p:spTgt spid="210957"/>
                                        </p:tgtEl>
                                        <p:attrNameLst>
                                          <p:attrName>style.visibility</p:attrName>
                                        </p:attrNameLst>
                                      </p:cBhvr>
                                      <p:to>
                                        <p:strVal val="visible"/>
                                      </p:to>
                                    </p:set>
                                    <p:animEffect transition="in" filter="wipe(left)">
                                      <p:cBhvr>
                                        <p:cTn id="54" dur="75"/>
                                        <p:tgtEl>
                                          <p:spTgt spid="210957"/>
                                        </p:tgtEl>
                                      </p:cBhvr>
                                    </p:animEffect>
                                  </p:childTnLst>
                                </p:cTn>
                              </p:par>
                            </p:childTnLst>
                          </p:cTn>
                        </p:par>
                        <p:par>
                          <p:cTn id="55" fill="hold" nodeType="afterGroup">
                            <p:stCondLst>
                              <p:cond delay="8875"/>
                            </p:stCondLst>
                            <p:childTnLst>
                              <p:par>
                                <p:cTn id="56" presetID="22" presetClass="entr" presetSubtype="8" fill="hold" grpId="0" nodeType="afterEffect">
                                  <p:stCondLst>
                                    <p:cond delay="1000"/>
                                  </p:stCondLst>
                                  <p:iterate type="lt">
                                    <p:tmPct val="100000"/>
                                  </p:iterate>
                                  <p:childTnLst>
                                    <p:set>
                                      <p:cBhvr>
                                        <p:cTn id="57" dur="1" fill="hold">
                                          <p:stCondLst>
                                            <p:cond delay="0"/>
                                          </p:stCondLst>
                                        </p:cTn>
                                        <p:tgtEl>
                                          <p:spTgt spid="210958"/>
                                        </p:tgtEl>
                                        <p:attrNameLst>
                                          <p:attrName>style.visibility</p:attrName>
                                        </p:attrNameLst>
                                      </p:cBhvr>
                                      <p:to>
                                        <p:strVal val="visible"/>
                                      </p:to>
                                    </p:set>
                                    <p:animEffect transition="in" filter="wipe(left)">
                                      <p:cBhvr>
                                        <p:cTn id="58" dur="75"/>
                                        <p:tgtEl>
                                          <p:spTgt spid="210958"/>
                                        </p:tgtEl>
                                      </p:cBhvr>
                                    </p:animEffect>
                                  </p:childTnLst>
                                </p:cTn>
                              </p:par>
                            </p:childTnLst>
                          </p:cTn>
                        </p:par>
                        <p:par>
                          <p:cTn id="59" fill="hold" nodeType="afterGroup">
                            <p:stCondLst>
                              <p:cond delay="9950"/>
                            </p:stCondLst>
                            <p:childTnLst>
                              <p:par>
                                <p:cTn id="60" presetID="22" presetClass="entr" presetSubtype="8" fill="hold" grpId="0" nodeType="afterEffect">
                                  <p:stCondLst>
                                    <p:cond delay="1000"/>
                                  </p:stCondLst>
                                  <p:childTnLst>
                                    <p:set>
                                      <p:cBhvr>
                                        <p:cTn id="61" dur="1" fill="hold">
                                          <p:stCondLst>
                                            <p:cond delay="0"/>
                                          </p:stCondLst>
                                        </p:cTn>
                                        <p:tgtEl>
                                          <p:spTgt spid="210951">
                                            <p:txEl>
                                              <p:pRg st="0" end="0"/>
                                            </p:txEl>
                                          </p:spTgt>
                                        </p:tgtEl>
                                        <p:attrNameLst>
                                          <p:attrName>style.visibility</p:attrName>
                                        </p:attrNameLst>
                                      </p:cBhvr>
                                      <p:to>
                                        <p:strVal val="visible"/>
                                      </p:to>
                                    </p:set>
                                    <p:animEffect transition="in" filter="wipe(left)">
                                      <p:cBhvr>
                                        <p:cTn id="62" dur="500"/>
                                        <p:tgtEl>
                                          <p:spTgt spid="210951">
                                            <p:txEl>
                                              <p:pRg st="0" end="0"/>
                                            </p:txEl>
                                          </p:spTgt>
                                        </p:tgtEl>
                                      </p:cBhvr>
                                    </p:animEffect>
                                  </p:childTnLst>
                                </p:cTn>
                              </p:par>
                            </p:childTnLst>
                          </p:cTn>
                        </p:par>
                        <p:par>
                          <p:cTn id="63" fill="hold" nodeType="afterGroup">
                            <p:stCondLst>
                              <p:cond delay="11450"/>
                            </p:stCondLst>
                            <p:childTnLst>
                              <p:par>
                                <p:cTn id="64" presetID="22" presetClass="entr" presetSubtype="8" fill="hold" grpId="0" nodeType="afterEffect">
                                  <p:stCondLst>
                                    <p:cond delay="1000"/>
                                  </p:stCondLst>
                                  <p:iterate type="lt">
                                    <p:tmPct val="100000"/>
                                  </p:iterate>
                                  <p:childTnLst>
                                    <p:set>
                                      <p:cBhvr>
                                        <p:cTn id="65" dur="1" fill="hold">
                                          <p:stCondLst>
                                            <p:cond delay="0"/>
                                          </p:stCondLst>
                                        </p:cTn>
                                        <p:tgtEl>
                                          <p:spTgt spid="210959"/>
                                        </p:tgtEl>
                                        <p:attrNameLst>
                                          <p:attrName>style.visibility</p:attrName>
                                        </p:attrNameLst>
                                      </p:cBhvr>
                                      <p:to>
                                        <p:strVal val="visible"/>
                                      </p:to>
                                    </p:set>
                                    <p:animEffect transition="in" filter="wipe(left)">
                                      <p:cBhvr>
                                        <p:cTn id="66" dur="75"/>
                                        <p:tgtEl>
                                          <p:spTgt spid="210959"/>
                                        </p:tgtEl>
                                      </p:cBhvr>
                                    </p:animEffect>
                                  </p:childTnLst>
                                </p:cTn>
                              </p:par>
                            </p:childTnLst>
                          </p:cTn>
                        </p:par>
                        <p:par>
                          <p:cTn id="67" fill="hold" nodeType="afterGroup">
                            <p:stCondLst>
                              <p:cond delay="12525"/>
                            </p:stCondLst>
                            <p:childTnLst>
                              <p:par>
                                <p:cTn id="68" presetID="22" presetClass="entr" presetSubtype="8" fill="hold" grpId="0" nodeType="afterEffect">
                                  <p:stCondLst>
                                    <p:cond delay="1000"/>
                                  </p:stCondLst>
                                  <p:iterate type="lt">
                                    <p:tmPct val="100000"/>
                                  </p:iterate>
                                  <p:childTnLst>
                                    <p:set>
                                      <p:cBhvr>
                                        <p:cTn id="69" dur="1" fill="hold">
                                          <p:stCondLst>
                                            <p:cond delay="0"/>
                                          </p:stCondLst>
                                        </p:cTn>
                                        <p:tgtEl>
                                          <p:spTgt spid="210960"/>
                                        </p:tgtEl>
                                        <p:attrNameLst>
                                          <p:attrName>style.visibility</p:attrName>
                                        </p:attrNameLst>
                                      </p:cBhvr>
                                      <p:to>
                                        <p:strVal val="visible"/>
                                      </p:to>
                                    </p:set>
                                    <p:animEffect transition="in" filter="wipe(left)">
                                      <p:cBhvr>
                                        <p:cTn id="70" dur="75"/>
                                        <p:tgtEl>
                                          <p:spTgt spid="210960"/>
                                        </p:tgtEl>
                                      </p:cBhvr>
                                    </p:animEffect>
                                  </p:childTnLst>
                                </p:cTn>
                              </p:par>
                            </p:childTnLst>
                          </p:cTn>
                        </p:par>
                        <p:par>
                          <p:cTn id="71" fill="hold" nodeType="afterGroup">
                            <p:stCondLst>
                              <p:cond delay="13600"/>
                            </p:stCondLst>
                            <p:childTnLst>
                              <p:par>
                                <p:cTn id="72" presetID="22" presetClass="entr" presetSubtype="8" fill="hold" grpId="0" nodeType="afterEffect">
                                  <p:stCondLst>
                                    <p:cond delay="1000"/>
                                  </p:stCondLst>
                                  <p:childTnLst>
                                    <p:set>
                                      <p:cBhvr>
                                        <p:cTn id="73" dur="1" fill="hold">
                                          <p:stCondLst>
                                            <p:cond delay="0"/>
                                          </p:stCondLst>
                                        </p:cTn>
                                        <p:tgtEl>
                                          <p:spTgt spid="210952">
                                            <p:txEl>
                                              <p:pRg st="0" end="0"/>
                                            </p:txEl>
                                          </p:spTgt>
                                        </p:tgtEl>
                                        <p:attrNameLst>
                                          <p:attrName>style.visibility</p:attrName>
                                        </p:attrNameLst>
                                      </p:cBhvr>
                                      <p:to>
                                        <p:strVal val="visible"/>
                                      </p:to>
                                    </p:set>
                                    <p:animEffect transition="in" filter="wipe(left)">
                                      <p:cBhvr>
                                        <p:cTn id="74" dur="500"/>
                                        <p:tgtEl>
                                          <p:spTgt spid="2109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utoUpdateAnimBg="0"/>
      <p:bldP spid="210949" grpId="0" build="p" autoUpdateAnimBg="0" advAuto="1000"/>
      <p:bldP spid="210950" grpId="0" build="p" autoUpdateAnimBg="0" advAuto="1000"/>
      <p:bldP spid="210951" grpId="0" build="p" autoUpdateAnimBg="0" advAuto="1000"/>
      <p:bldP spid="210952" grpId="0" build="p" autoUpdateAnimBg="0" advAuto="1000"/>
      <p:bldP spid="210953" grpId="0" autoUpdateAnimBg="0"/>
      <p:bldP spid="210954" grpId="0" autoUpdateAnimBg="0"/>
      <p:bldP spid="210955" grpId="0" autoUpdateAnimBg="0"/>
      <p:bldP spid="210956" grpId="0" autoUpdateAnimBg="0"/>
      <p:bldP spid="210957" grpId="0" autoUpdateAnimBg="0"/>
      <p:bldP spid="210958" grpId="0" autoUpdateAnimBg="0"/>
      <p:bldP spid="210959" grpId="0" autoUpdateAnimBg="0"/>
      <p:bldP spid="210960" grpId="0" autoUpdateAnimBg="0"/>
      <p:bldP spid="21096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631950" y="1273175"/>
            <a:ext cx="1265238" cy="528638"/>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真值表</a:t>
            </a:r>
          </a:p>
        </p:txBody>
      </p:sp>
      <p:sp>
        <p:nvSpPr>
          <p:cNvPr id="211971" name="Rectangle 3"/>
          <p:cNvSpPr>
            <a:spLocks noChangeArrowheads="1"/>
          </p:cNvSpPr>
          <p:nvPr/>
        </p:nvSpPr>
        <p:spPr bwMode="auto">
          <a:xfrm>
            <a:off x="2871788" y="1309688"/>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ea typeface="楷体_GB2312"/>
                <a:cs typeface="楷体_GB2312"/>
              </a:rPr>
              <a:t>（</a:t>
            </a:r>
            <a:r>
              <a:rPr lang="en-US" altLang="zh-CN">
                <a:ea typeface="楷体_GB2312"/>
                <a:cs typeface="楷体_GB2312"/>
              </a:rPr>
              <a:t>Truth  table</a:t>
            </a:r>
            <a:r>
              <a:rPr lang="zh-CN" altLang="en-US">
                <a:ea typeface="楷体_GB2312"/>
                <a:cs typeface="楷体_GB2312"/>
              </a:rPr>
              <a:t>）</a:t>
            </a:r>
          </a:p>
        </p:txBody>
      </p:sp>
      <p:sp>
        <p:nvSpPr>
          <p:cNvPr id="211972" name="Text Box 4"/>
          <p:cNvSpPr txBox="1">
            <a:spLocks noChangeArrowheads="1"/>
          </p:cNvSpPr>
          <p:nvPr/>
        </p:nvSpPr>
        <p:spPr bwMode="auto">
          <a:xfrm>
            <a:off x="1347788" y="4727575"/>
            <a:ext cx="1979612" cy="528638"/>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逻辑函数式</a:t>
            </a:r>
          </a:p>
        </p:txBody>
      </p:sp>
      <p:sp>
        <p:nvSpPr>
          <p:cNvPr id="211973" name="Text Box 5"/>
          <p:cNvSpPr txBox="1">
            <a:spLocks noChangeArrowheads="1"/>
          </p:cNvSpPr>
          <p:nvPr/>
        </p:nvSpPr>
        <p:spPr bwMode="auto">
          <a:xfrm>
            <a:off x="5121275" y="5848350"/>
            <a:ext cx="357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rPr>
              <a:t>        与门</a:t>
            </a:r>
            <a:r>
              <a:rPr lang="zh-CN" altLang="en-US" sz="2400">
                <a:ea typeface="楷体_GB2312"/>
                <a:cs typeface="楷体_GB2312"/>
              </a:rPr>
              <a:t>（</a:t>
            </a:r>
            <a:r>
              <a:rPr lang="en-US" altLang="zh-CN" sz="2400">
                <a:ea typeface="楷体_GB2312"/>
                <a:cs typeface="楷体_GB2312"/>
              </a:rPr>
              <a:t>AND gate)</a:t>
            </a:r>
          </a:p>
        </p:txBody>
      </p:sp>
      <p:sp>
        <p:nvSpPr>
          <p:cNvPr id="211974" name="Text Box 6"/>
          <p:cNvSpPr txBox="1">
            <a:spLocks noChangeArrowheads="1"/>
          </p:cNvSpPr>
          <p:nvPr/>
        </p:nvSpPr>
        <p:spPr bwMode="auto">
          <a:xfrm>
            <a:off x="4646613" y="4473575"/>
            <a:ext cx="550862" cy="1809750"/>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a:t>
            </a:r>
          </a:p>
          <a:p>
            <a:pPr eaLnBrk="1" hangingPunct="1">
              <a:lnSpc>
                <a:spcPct val="100000"/>
              </a:lnSpc>
              <a:spcBef>
                <a:spcPct val="0"/>
              </a:spcBef>
              <a:buSzTx/>
              <a:buFontTx/>
              <a:buNone/>
            </a:pPr>
            <a:r>
              <a:rPr lang="zh-CN" altLang="en-US">
                <a:solidFill>
                  <a:srgbClr val="0033CC"/>
                </a:solidFill>
              </a:rPr>
              <a:t>辑</a:t>
            </a:r>
          </a:p>
          <a:p>
            <a:pPr eaLnBrk="1" hangingPunct="1">
              <a:lnSpc>
                <a:spcPct val="100000"/>
              </a:lnSpc>
              <a:spcBef>
                <a:spcPct val="0"/>
              </a:spcBef>
              <a:buSzTx/>
              <a:buFontTx/>
              <a:buNone/>
            </a:pPr>
            <a:r>
              <a:rPr lang="zh-CN" altLang="en-US">
                <a:solidFill>
                  <a:srgbClr val="0033CC"/>
                </a:solidFill>
              </a:rPr>
              <a:t>符</a:t>
            </a:r>
          </a:p>
          <a:p>
            <a:pPr eaLnBrk="1" hangingPunct="1">
              <a:lnSpc>
                <a:spcPct val="100000"/>
              </a:lnSpc>
              <a:spcBef>
                <a:spcPct val="0"/>
              </a:spcBef>
              <a:buSzTx/>
              <a:buFontTx/>
              <a:buNone/>
            </a:pPr>
            <a:r>
              <a:rPr lang="zh-CN" altLang="en-US">
                <a:solidFill>
                  <a:srgbClr val="0033CC"/>
                </a:solidFill>
              </a:rPr>
              <a:t>号</a:t>
            </a:r>
          </a:p>
        </p:txBody>
      </p:sp>
      <p:sp>
        <p:nvSpPr>
          <p:cNvPr id="62471" name="Text Box 7"/>
          <p:cNvSpPr txBox="1">
            <a:spLocks noChangeArrowheads="1"/>
          </p:cNvSpPr>
          <p:nvPr/>
        </p:nvSpPr>
        <p:spPr bwMode="auto">
          <a:xfrm>
            <a:off x="742950" y="603250"/>
            <a:ext cx="3541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solidFill>
                  <a:srgbClr val="FF0066"/>
                </a:solidFill>
              </a:rPr>
              <a:t>与逻辑的表示方法：</a:t>
            </a:r>
          </a:p>
        </p:txBody>
      </p:sp>
      <p:sp>
        <p:nvSpPr>
          <p:cNvPr id="211976" name="Text Box 8"/>
          <p:cNvSpPr txBox="1">
            <a:spLocks noChangeArrowheads="1"/>
          </p:cNvSpPr>
          <p:nvPr/>
        </p:nvSpPr>
        <p:spPr bwMode="auto">
          <a:xfrm>
            <a:off x="2708275" y="245745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0</a:t>
            </a:r>
          </a:p>
        </p:txBody>
      </p:sp>
      <p:sp>
        <p:nvSpPr>
          <p:cNvPr id="211977" name="Text Box 9"/>
          <p:cNvSpPr txBox="1">
            <a:spLocks noChangeArrowheads="1"/>
          </p:cNvSpPr>
          <p:nvPr/>
        </p:nvSpPr>
        <p:spPr bwMode="auto">
          <a:xfrm>
            <a:off x="2708275" y="286861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0</a:t>
            </a:r>
          </a:p>
        </p:txBody>
      </p:sp>
      <p:sp>
        <p:nvSpPr>
          <p:cNvPr id="211978" name="Text Box 10"/>
          <p:cNvSpPr txBox="1">
            <a:spLocks noChangeArrowheads="1"/>
          </p:cNvSpPr>
          <p:nvPr/>
        </p:nvSpPr>
        <p:spPr bwMode="auto">
          <a:xfrm>
            <a:off x="2708275" y="33353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0</a:t>
            </a:r>
          </a:p>
        </p:txBody>
      </p:sp>
      <p:sp>
        <p:nvSpPr>
          <p:cNvPr id="211979" name="Text Box 11"/>
          <p:cNvSpPr txBox="1">
            <a:spLocks noChangeArrowheads="1"/>
          </p:cNvSpPr>
          <p:nvPr/>
        </p:nvSpPr>
        <p:spPr bwMode="auto">
          <a:xfrm>
            <a:off x="2722563" y="37846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1</a:t>
            </a:r>
          </a:p>
        </p:txBody>
      </p:sp>
      <p:sp>
        <p:nvSpPr>
          <p:cNvPr id="211980" name="Text Box 12"/>
          <p:cNvSpPr txBox="1">
            <a:spLocks noChangeArrowheads="1"/>
          </p:cNvSpPr>
          <p:nvPr/>
        </p:nvSpPr>
        <p:spPr bwMode="auto">
          <a:xfrm>
            <a:off x="1223963" y="245745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211981" name="Text Box 13"/>
          <p:cNvSpPr txBox="1">
            <a:spLocks noChangeArrowheads="1"/>
          </p:cNvSpPr>
          <p:nvPr/>
        </p:nvSpPr>
        <p:spPr bwMode="auto">
          <a:xfrm>
            <a:off x="1825625" y="245745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211982" name="Text Box 14"/>
          <p:cNvSpPr txBox="1">
            <a:spLocks noChangeArrowheads="1"/>
          </p:cNvSpPr>
          <p:nvPr/>
        </p:nvSpPr>
        <p:spPr bwMode="auto">
          <a:xfrm>
            <a:off x="1223963" y="286861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211983" name="Text Box 15"/>
          <p:cNvSpPr txBox="1">
            <a:spLocks noChangeArrowheads="1"/>
          </p:cNvSpPr>
          <p:nvPr/>
        </p:nvSpPr>
        <p:spPr bwMode="auto">
          <a:xfrm>
            <a:off x="1825625" y="286861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sp>
        <p:nvSpPr>
          <p:cNvPr id="211984" name="Text Box 16"/>
          <p:cNvSpPr txBox="1">
            <a:spLocks noChangeArrowheads="1"/>
          </p:cNvSpPr>
          <p:nvPr/>
        </p:nvSpPr>
        <p:spPr bwMode="auto">
          <a:xfrm>
            <a:off x="1223963" y="33353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sp>
        <p:nvSpPr>
          <p:cNvPr id="211985" name="Text Box 17"/>
          <p:cNvSpPr txBox="1">
            <a:spLocks noChangeArrowheads="1"/>
          </p:cNvSpPr>
          <p:nvPr/>
        </p:nvSpPr>
        <p:spPr bwMode="auto">
          <a:xfrm>
            <a:off x="1825625" y="3313113"/>
            <a:ext cx="522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211986" name="Text Box 18"/>
          <p:cNvSpPr txBox="1">
            <a:spLocks noChangeArrowheads="1"/>
          </p:cNvSpPr>
          <p:nvPr/>
        </p:nvSpPr>
        <p:spPr bwMode="auto">
          <a:xfrm>
            <a:off x="1238250" y="37846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sp>
        <p:nvSpPr>
          <p:cNvPr id="211987" name="Text Box 19"/>
          <p:cNvSpPr txBox="1">
            <a:spLocks noChangeArrowheads="1"/>
          </p:cNvSpPr>
          <p:nvPr/>
        </p:nvSpPr>
        <p:spPr bwMode="auto">
          <a:xfrm>
            <a:off x="1839913" y="37846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graphicFrame>
        <p:nvGraphicFramePr>
          <p:cNvPr id="211988" name="Object 20"/>
          <p:cNvGraphicFramePr>
            <a:graphicFrameLocks noChangeAspect="1"/>
          </p:cNvGraphicFramePr>
          <p:nvPr/>
        </p:nvGraphicFramePr>
        <p:xfrm>
          <a:off x="1150938" y="5551488"/>
          <a:ext cx="2479675" cy="419100"/>
        </p:xfrm>
        <a:graphic>
          <a:graphicData uri="http://schemas.openxmlformats.org/presentationml/2006/ole">
            <mc:AlternateContent xmlns:mc="http://schemas.openxmlformats.org/markup-compatibility/2006">
              <mc:Choice xmlns:v="urn:schemas-microsoft-com:vml" Requires="v">
                <p:oleObj spid="_x0000_s62521" name="Equation" r:id="rId4" imgW="901309" imgH="152334" progId="Equation.3">
                  <p:embed/>
                </p:oleObj>
              </mc:Choice>
              <mc:Fallback>
                <p:oleObj name="Equation" r:id="rId4" imgW="901309" imgH="152334"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5551488"/>
                        <a:ext cx="24796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p:cNvGrpSpPr>
            <a:grpSpLocks/>
          </p:cNvGrpSpPr>
          <p:nvPr/>
        </p:nvGrpSpPr>
        <p:grpSpPr bwMode="auto">
          <a:xfrm>
            <a:off x="5584825" y="1471613"/>
            <a:ext cx="2473325" cy="2797175"/>
            <a:chOff x="631" y="773"/>
            <a:chExt cx="1558" cy="1762"/>
          </a:xfrm>
        </p:grpSpPr>
        <p:sp>
          <p:nvSpPr>
            <p:cNvPr id="62498" name="Text Box 22"/>
            <p:cNvSpPr txBox="1">
              <a:spLocks noChangeArrowheads="1"/>
            </p:cNvSpPr>
            <p:nvPr/>
          </p:nvSpPr>
          <p:spPr bwMode="auto">
            <a:xfrm>
              <a:off x="1029" y="773"/>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功能表</a:t>
              </a:r>
            </a:p>
          </p:txBody>
        </p:sp>
        <p:sp>
          <p:nvSpPr>
            <p:cNvPr id="62499" name="Text Box 23"/>
            <p:cNvSpPr txBox="1">
              <a:spLocks noChangeArrowheads="1"/>
            </p:cNvSpPr>
            <p:nvPr/>
          </p:nvSpPr>
          <p:spPr bwMode="auto">
            <a:xfrm>
              <a:off x="1651" y="1372"/>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62500" name="Text Box 24"/>
            <p:cNvSpPr txBox="1">
              <a:spLocks noChangeArrowheads="1"/>
            </p:cNvSpPr>
            <p:nvPr/>
          </p:nvSpPr>
          <p:spPr bwMode="auto">
            <a:xfrm>
              <a:off x="1651" y="1631"/>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62501" name="Text Box 25"/>
            <p:cNvSpPr txBox="1">
              <a:spLocks noChangeArrowheads="1"/>
            </p:cNvSpPr>
            <p:nvPr/>
          </p:nvSpPr>
          <p:spPr bwMode="auto">
            <a:xfrm>
              <a:off x="1651" y="1925"/>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灭</a:t>
              </a:r>
            </a:p>
          </p:txBody>
        </p:sp>
        <p:sp>
          <p:nvSpPr>
            <p:cNvPr id="62502" name="Text Box 26"/>
            <p:cNvSpPr txBox="1">
              <a:spLocks noChangeArrowheads="1"/>
            </p:cNvSpPr>
            <p:nvPr/>
          </p:nvSpPr>
          <p:spPr bwMode="auto">
            <a:xfrm>
              <a:off x="1660" y="2208"/>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亮</a:t>
              </a:r>
            </a:p>
          </p:txBody>
        </p:sp>
        <p:sp>
          <p:nvSpPr>
            <p:cNvPr id="62503" name="Text Box 27"/>
            <p:cNvSpPr txBox="1">
              <a:spLocks noChangeArrowheads="1"/>
            </p:cNvSpPr>
            <p:nvPr/>
          </p:nvSpPr>
          <p:spPr bwMode="auto">
            <a:xfrm>
              <a:off x="716" y="1372"/>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62504" name="Text Box 28"/>
            <p:cNvSpPr txBox="1">
              <a:spLocks noChangeArrowheads="1"/>
            </p:cNvSpPr>
            <p:nvPr/>
          </p:nvSpPr>
          <p:spPr bwMode="auto">
            <a:xfrm>
              <a:off x="1095" y="1372"/>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62505" name="Text Box 29"/>
            <p:cNvSpPr txBox="1">
              <a:spLocks noChangeArrowheads="1"/>
            </p:cNvSpPr>
            <p:nvPr/>
          </p:nvSpPr>
          <p:spPr bwMode="auto">
            <a:xfrm>
              <a:off x="716" y="1631"/>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62506" name="Text Box 30"/>
            <p:cNvSpPr txBox="1">
              <a:spLocks noChangeArrowheads="1"/>
            </p:cNvSpPr>
            <p:nvPr/>
          </p:nvSpPr>
          <p:spPr bwMode="auto">
            <a:xfrm>
              <a:off x="1095" y="1631"/>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62507" name="Text Box 31"/>
            <p:cNvSpPr txBox="1">
              <a:spLocks noChangeArrowheads="1"/>
            </p:cNvSpPr>
            <p:nvPr/>
          </p:nvSpPr>
          <p:spPr bwMode="auto">
            <a:xfrm>
              <a:off x="716" y="1925"/>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62508" name="Text Box 32"/>
            <p:cNvSpPr txBox="1">
              <a:spLocks noChangeArrowheads="1"/>
            </p:cNvSpPr>
            <p:nvPr/>
          </p:nvSpPr>
          <p:spPr bwMode="auto">
            <a:xfrm>
              <a:off x="1095" y="1925"/>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断</a:t>
              </a:r>
            </a:p>
          </p:txBody>
        </p:sp>
        <p:sp>
          <p:nvSpPr>
            <p:cNvPr id="62509" name="Text Box 33"/>
            <p:cNvSpPr txBox="1">
              <a:spLocks noChangeArrowheads="1"/>
            </p:cNvSpPr>
            <p:nvPr/>
          </p:nvSpPr>
          <p:spPr bwMode="auto">
            <a:xfrm>
              <a:off x="725" y="2208"/>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sp>
          <p:nvSpPr>
            <p:cNvPr id="62510" name="Text Box 34"/>
            <p:cNvSpPr txBox="1">
              <a:spLocks noChangeArrowheads="1"/>
            </p:cNvSpPr>
            <p:nvPr/>
          </p:nvSpPr>
          <p:spPr bwMode="auto">
            <a:xfrm>
              <a:off x="1104" y="2208"/>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t>合</a:t>
              </a:r>
            </a:p>
          </p:txBody>
        </p:sp>
        <p:grpSp>
          <p:nvGrpSpPr>
            <p:cNvPr id="62511" name="Group 35"/>
            <p:cNvGrpSpPr>
              <a:grpSpLocks/>
            </p:cNvGrpSpPr>
            <p:nvPr/>
          </p:nvGrpSpPr>
          <p:grpSpPr bwMode="auto">
            <a:xfrm>
              <a:off x="631" y="1090"/>
              <a:ext cx="1558" cy="1441"/>
              <a:chOff x="1588" y="1284"/>
              <a:chExt cx="1558" cy="1441"/>
            </a:xfrm>
          </p:grpSpPr>
          <p:sp>
            <p:nvSpPr>
              <p:cNvPr id="62512" name="Line 36"/>
              <p:cNvSpPr>
                <a:spLocks noChangeShapeType="1"/>
              </p:cNvSpPr>
              <p:nvPr/>
            </p:nvSpPr>
            <p:spPr bwMode="auto">
              <a:xfrm flipV="1">
                <a:off x="1588" y="1586"/>
                <a:ext cx="1537"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13" name="Line 37"/>
              <p:cNvSpPr>
                <a:spLocks noChangeShapeType="1"/>
              </p:cNvSpPr>
              <p:nvPr/>
            </p:nvSpPr>
            <p:spPr bwMode="auto">
              <a:xfrm flipH="1">
                <a:off x="2442" y="1290"/>
                <a:ext cx="1" cy="143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14" name="Text Box 38"/>
              <p:cNvSpPr txBox="1">
                <a:spLocks noChangeArrowheads="1"/>
              </p:cNvSpPr>
              <p:nvPr/>
            </p:nvSpPr>
            <p:spPr bwMode="auto">
              <a:xfrm>
                <a:off x="1699" y="12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A</a:t>
                </a:r>
              </a:p>
            </p:txBody>
          </p:sp>
          <p:sp>
            <p:nvSpPr>
              <p:cNvPr id="62515" name="Text Box 39"/>
              <p:cNvSpPr txBox="1">
                <a:spLocks noChangeArrowheads="1"/>
              </p:cNvSpPr>
              <p:nvPr/>
            </p:nvSpPr>
            <p:spPr bwMode="auto">
              <a:xfrm>
                <a:off x="2078" y="128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B</a:t>
                </a:r>
              </a:p>
            </p:txBody>
          </p:sp>
          <p:sp>
            <p:nvSpPr>
              <p:cNvPr id="62516" name="Text Box 40"/>
              <p:cNvSpPr txBox="1">
                <a:spLocks noChangeArrowheads="1"/>
              </p:cNvSpPr>
              <p:nvPr/>
            </p:nvSpPr>
            <p:spPr bwMode="auto">
              <a:xfrm>
                <a:off x="2631" y="129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rPr>
                  <a:t>Y</a:t>
                </a:r>
              </a:p>
            </p:txBody>
          </p:sp>
          <p:sp>
            <p:nvSpPr>
              <p:cNvPr id="62517" name="Rectangle 41"/>
              <p:cNvSpPr>
                <a:spLocks noChangeArrowheads="1"/>
              </p:cNvSpPr>
              <p:nvPr/>
            </p:nvSpPr>
            <p:spPr bwMode="auto">
              <a:xfrm>
                <a:off x="1591" y="1299"/>
                <a:ext cx="1545" cy="141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2518" name="Line 42"/>
              <p:cNvSpPr>
                <a:spLocks noChangeShapeType="1"/>
              </p:cNvSpPr>
              <p:nvPr/>
            </p:nvSpPr>
            <p:spPr bwMode="auto">
              <a:xfrm flipV="1">
                <a:off x="1606" y="1869"/>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19" name="Line 43"/>
              <p:cNvSpPr>
                <a:spLocks noChangeShapeType="1"/>
              </p:cNvSpPr>
              <p:nvPr/>
            </p:nvSpPr>
            <p:spPr bwMode="auto">
              <a:xfrm flipV="1">
                <a:off x="1606" y="2142"/>
                <a:ext cx="1540"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20" name="Line 44"/>
              <p:cNvSpPr>
                <a:spLocks noChangeShapeType="1"/>
              </p:cNvSpPr>
              <p:nvPr/>
            </p:nvSpPr>
            <p:spPr bwMode="auto">
              <a:xfrm flipV="1">
                <a:off x="1605" y="2425"/>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4" name="Group 45"/>
          <p:cNvGrpSpPr>
            <a:grpSpLocks/>
          </p:cNvGrpSpPr>
          <p:nvPr/>
        </p:nvGrpSpPr>
        <p:grpSpPr bwMode="auto">
          <a:xfrm>
            <a:off x="976313" y="1973263"/>
            <a:ext cx="2473325" cy="2287587"/>
            <a:chOff x="471" y="1337"/>
            <a:chExt cx="1558" cy="1441"/>
          </a:xfrm>
        </p:grpSpPr>
        <p:sp>
          <p:nvSpPr>
            <p:cNvPr id="62489" name="Line 46"/>
            <p:cNvSpPr>
              <a:spLocks noChangeShapeType="1"/>
            </p:cNvSpPr>
            <p:nvPr/>
          </p:nvSpPr>
          <p:spPr bwMode="auto">
            <a:xfrm flipV="1">
              <a:off x="471" y="1640"/>
              <a:ext cx="154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0" name="Line 47"/>
            <p:cNvSpPr>
              <a:spLocks noChangeShapeType="1"/>
            </p:cNvSpPr>
            <p:nvPr/>
          </p:nvSpPr>
          <p:spPr bwMode="auto">
            <a:xfrm flipH="1">
              <a:off x="1325" y="1343"/>
              <a:ext cx="1" cy="143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1" name="Text Box 48"/>
            <p:cNvSpPr txBox="1">
              <a:spLocks noChangeArrowheads="1"/>
            </p:cNvSpPr>
            <p:nvPr/>
          </p:nvSpPr>
          <p:spPr bwMode="auto">
            <a:xfrm>
              <a:off x="582" y="13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A</a:t>
              </a:r>
            </a:p>
          </p:txBody>
        </p:sp>
        <p:sp>
          <p:nvSpPr>
            <p:cNvPr id="62492" name="Text Box 49"/>
            <p:cNvSpPr txBox="1">
              <a:spLocks noChangeArrowheads="1"/>
            </p:cNvSpPr>
            <p:nvPr/>
          </p:nvSpPr>
          <p:spPr bwMode="auto">
            <a:xfrm>
              <a:off x="961" y="133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B</a:t>
              </a:r>
            </a:p>
          </p:txBody>
        </p:sp>
        <p:sp>
          <p:nvSpPr>
            <p:cNvPr id="62493" name="Text Box 50"/>
            <p:cNvSpPr txBox="1">
              <a:spLocks noChangeArrowheads="1"/>
            </p:cNvSpPr>
            <p:nvPr/>
          </p:nvSpPr>
          <p:spPr bwMode="auto">
            <a:xfrm>
              <a:off x="1514" y="134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rPr>
                <a:t>Y</a:t>
              </a:r>
            </a:p>
          </p:txBody>
        </p:sp>
        <p:sp>
          <p:nvSpPr>
            <p:cNvPr id="62494" name="Rectangle 51"/>
            <p:cNvSpPr>
              <a:spLocks noChangeArrowheads="1"/>
            </p:cNvSpPr>
            <p:nvPr/>
          </p:nvSpPr>
          <p:spPr bwMode="auto">
            <a:xfrm>
              <a:off x="474" y="1352"/>
              <a:ext cx="1545" cy="141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2495" name="Line 52"/>
            <p:cNvSpPr>
              <a:spLocks noChangeShapeType="1"/>
            </p:cNvSpPr>
            <p:nvPr/>
          </p:nvSpPr>
          <p:spPr bwMode="auto">
            <a:xfrm flipV="1">
              <a:off x="489" y="1922"/>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6" name="Line 53"/>
            <p:cNvSpPr>
              <a:spLocks noChangeShapeType="1"/>
            </p:cNvSpPr>
            <p:nvPr/>
          </p:nvSpPr>
          <p:spPr bwMode="auto">
            <a:xfrm flipV="1">
              <a:off x="489" y="2195"/>
              <a:ext cx="1540"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7" name="Line 54"/>
            <p:cNvSpPr>
              <a:spLocks noChangeShapeType="1"/>
            </p:cNvSpPr>
            <p:nvPr/>
          </p:nvSpPr>
          <p:spPr bwMode="auto">
            <a:xfrm flipV="1">
              <a:off x="488" y="2478"/>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12025" name="Object 57"/>
          <p:cNvGraphicFramePr>
            <a:graphicFrameLocks noChangeAspect="1"/>
          </p:cNvGraphicFramePr>
          <p:nvPr/>
        </p:nvGraphicFramePr>
        <p:xfrm>
          <a:off x="5795963" y="4508500"/>
          <a:ext cx="2663825" cy="1136650"/>
        </p:xfrm>
        <a:graphic>
          <a:graphicData uri="http://schemas.openxmlformats.org/presentationml/2006/ole">
            <mc:AlternateContent xmlns:mc="http://schemas.openxmlformats.org/markup-compatibility/2006">
              <mc:Choice xmlns:v="urn:schemas-microsoft-com:vml" Requires="v">
                <p:oleObj spid="_x0000_s62522" name="Visio" r:id="rId6" imgW="725119" imgH="308977" progId="Visio.Drawing.11">
                  <p:embed/>
                </p:oleObj>
              </mc:Choice>
              <mc:Fallback>
                <p:oleObj name="Visio" r:id="rId6" imgW="725119" imgH="308977" progId="Visio.Drawing.11">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4508500"/>
                        <a:ext cx="26638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88" name="AutoShape 58">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1970"/>
                                        </p:tgtEl>
                                        <p:attrNameLst>
                                          <p:attrName>style.visibility</p:attrName>
                                        </p:attrNameLst>
                                      </p:cBhvr>
                                      <p:to>
                                        <p:strVal val="visible"/>
                                      </p:to>
                                    </p:set>
                                    <p:animEffect transition="in" filter="dissolve">
                                      <p:cBhvr>
                                        <p:cTn id="15" dur="500"/>
                                        <p:tgtEl>
                                          <p:spTgt spid="2119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1971">
                                            <p:txEl>
                                              <p:pRg st="0" end="0"/>
                                            </p:txEl>
                                          </p:spTgt>
                                        </p:tgtEl>
                                        <p:attrNameLst>
                                          <p:attrName>style.visibility</p:attrName>
                                        </p:attrNameLst>
                                      </p:cBhvr>
                                      <p:to>
                                        <p:strVal val="visible"/>
                                      </p:to>
                                    </p:set>
                                    <p:animEffect transition="in" filter="wipe(left)">
                                      <p:cBhvr>
                                        <p:cTn id="20" dur="500"/>
                                        <p:tgtEl>
                                          <p:spTgt spid="21197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ppt_w/2"/>
                                          </p:val>
                                        </p:tav>
                                        <p:tav tm="100000">
                                          <p:val>
                                            <p:strVal val="#ppt_x"/>
                                          </p:val>
                                        </p:tav>
                                      </p:tavLst>
                                    </p:anim>
                                    <p:anim calcmode="lin" valueType="num">
                                      <p:cBhvr>
                                        <p:cTn id="26" dur="500" fill="hold"/>
                                        <p:tgtEl>
                                          <p:spTgt spid="4"/>
                                        </p:tgtEl>
                                        <p:attrNameLst>
                                          <p:attrName>ppt_y</p:attrName>
                                        </p:attrNameLst>
                                      </p:cBhvr>
                                      <p:tavLst>
                                        <p:tav tm="0">
                                          <p:val>
                                            <p:strVal val="#ppt_y"/>
                                          </p:val>
                                        </p:tav>
                                        <p:tav tm="100000">
                                          <p:val>
                                            <p:strVal val="#ppt_y"/>
                                          </p:val>
                                        </p:tav>
                                      </p:tavLst>
                                    </p:anim>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500"/>
                                  </p:stCondLst>
                                  <p:childTnLst>
                                    <p:set>
                                      <p:cBhvr>
                                        <p:cTn id="32" dur="1" fill="hold">
                                          <p:stCondLst>
                                            <p:cond delay="0"/>
                                          </p:stCondLst>
                                        </p:cTn>
                                        <p:tgtEl>
                                          <p:spTgt spid="211980"/>
                                        </p:tgtEl>
                                        <p:attrNameLst>
                                          <p:attrName>style.visibility</p:attrName>
                                        </p:attrNameLst>
                                      </p:cBhvr>
                                      <p:to>
                                        <p:strVal val="visible"/>
                                      </p:to>
                                    </p:set>
                                    <p:animEffect transition="in" filter="wipe(left)">
                                      <p:cBhvr>
                                        <p:cTn id="33" dur="500"/>
                                        <p:tgtEl>
                                          <p:spTgt spid="211980"/>
                                        </p:tgtEl>
                                      </p:cBhvr>
                                    </p:animEffect>
                                  </p:childTnLst>
                                </p:cTn>
                              </p:par>
                            </p:childTnLst>
                          </p:cTn>
                        </p:par>
                        <p:par>
                          <p:cTn id="34" fill="hold" nodeType="afterGroup">
                            <p:stCondLst>
                              <p:cond delay="1000"/>
                            </p:stCondLst>
                            <p:childTnLst>
                              <p:par>
                                <p:cTn id="35" presetID="22" presetClass="entr" presetSubtype="8" fill="hold" grpId="0" nodeType="afterEffect">
                                  <p:stCondLst>
                                    <p:cond delay="500"/>
                                  </p:stCondLst>
                                  <p:childTnLst>
                                    <p:set>
                                      <p:cBhvr>
                                        <p:cTn id="36" dur="1" fill="hold">
                                          <p:stCondLst>
                                            <p:cond delay="0"/>
                                          </p:stCondLst>
                                        </p:cTn>
                                        <p:tgtEl>
                                          <p:spTgt spid="211981"/>
                                        </p:tgtEl>
                                        <p:attrNameLst>
                                          <p:attrName>style.visibility</p:attrName>
                                        </p:attrNameLst>
                                      </p:cBhvr>
                                      <p:to>
                                        <p:strVal val="visible"/>
                                      </p:to>
                                    </p:set>
                                    <p:animEffect transition="in" filter="wipe(left)">
                                      <p:cBhvr>
                                        <p:cTn id="37" dur="500"/>
                                        <p:tgtEl>
                                          <p:spTgt spid="211981"/>
                                        </p:tgtEl>
                                      </p:cBhvr>
                                    </p:animEffect>
                                  </p:childTnLst>
                                </p:cTn>
                              </p:par>
                            </p:childTnLst>
                          </p:cTn>
                        </p:par>
                        <p:par>
                          <p:cTn id="38" fill="hold" nodeType="afterGroup">
                            <p:stCondLst>
                              <p:cond delay="2000"/>
                            </p:stCondLst>
                            <p:childTnLst>
                              <p:par>
                                <p:cTn id="39" presetID="22" presetClass="entr" presetSubtype="8" fill="hold" grpId="0" nodeType="afterEffect">
                                  <p:stCondLst>
                                    <p:cond delay="500"/>
                                  </p:stCondLst>
                                  <p:childTnLst>
                                    <p:set>
                                      <p:cBhvr>
                                        <p:cTn id="40" dur="1" fill="hold">
                                          <p:stCondLst>
                                            <p:cond delay="0"/>
                                          </p:stCondLst>
                                        </p:cTn>
                                        <p:tgtEl>
                                          <p:spTgt spid="211976">
                                            <p:txEl>
                                              <p:pRg st="0" end="0"/>
                                            </p:txEl>
                                          </p:spTgt>
                                        </p:tgtEl>
                                        <p:attrNameLst>
                                          <p:attrName>style.visibility</p:attrName>
                                        </p:attrNameLst>
                                      </p:cBhvr>
                                      <p:to>
                                        <p:strVal val="visible"/>
                                      </p:to>
                                    </p:set>
                                    <p:animEffect transition="in" filter="wipe(left)">
                                      <p:cBhvr>
                                        <p:cTn id="41" dur="500"/>
                                        <p:tgtEl>
                                          <p:spTgt spid="211976">
                                            <p:txEl>
                                              <p:pRg st="0" end="0"/>
                                            </p:txEl>
                                          </p:spTgt>
                                        </p:tgtEl>
                                      </p:cBhvr>
                                    </p:animEffect>
                                  </p:childTnLst>
                                </p:cTn>
                              </p:par>
                            </p:childTnLst>
                          </p:cTn>
                        </p:par>
                        <p:par>
                          <p:cTn id="42" fill="hold" nodeType="afterGroup">
                            <p:stCondLst>
                              <p:cond delay="3000"/>
                            </p:stCondLst>
                            <p:childTnLst>
                              <p:par>
                                <p:cTn id="43" presetID="22" presetClass="entr" presetSubtype="8" fill="hold" grpId="0" nodeType="afterEffect">
                                  <p:stCondLst>
                                    <p:cond delay="500"/>
                                  </p:stCondLst>
                                  <p:childTnLst>
                                    <p:set>
                                      <p:cBhvr>
                                        <p:cTn id="44" dur="1" fill="hold">
                                          <p:stCondLst>
                                            <p:cond delay="0"/>
                                          </p:stCondLst>
                                        </p:cTn>
                                        <p:tgtEl>
                                          <p:spTgt spid="211982"/>
                                        </p:tgtEl>
                                        <p:attrNameLst>
                                          <p:attrName>style.visibility</p:attrName>
                                        </p:attrNameLst>
                                      </p:cBhvr>
                                      <p:to>
                                        <p:strVal val="visible"/>
                                      </p:to>
                                    </p:set>
                                    <p:animEffect transition="in" filter="wipe(left)">
                                      <p:cBhvr>
                                        <p:cTn id="45" dur="500"/>
                                        <p:tgtEl>
                                          <p:spTgt spid="211982"/>
                                        </p:tgtEl>
                                      </p:cBhvr>
                                    </p:animEffect>
                                  </p:childTnLst>
                                </p:cTn>
                              </p:par>
                            </p:childTnLst>
                          </p:cTn>
                        </p:par>
                        <p:par>
                          <p:cTn id="46" fill="hold" nodeType="afterGroup">
                            <p:stCondLst>
                              <p:cond delay="4000"/>
                            </p:stCondLst>
                            <p:childTnLst>
                              <p:par>
                                <p:cTn id="47" presetID="22" presetClass="entr" presetSubtype="8" fill="hold" grpId="0" nodeType="afterEffect">
                                  <p:stCondLst>
                                    <p:cond delay="500"/>
                                  </p:stCondLst>
                                  <p:childTnLst>
                                    <p:set>
                                      <p:cBhvr>
                                        <p:cTn id="48" dur="1" fill="hold">
                                          <p:stCondLst>
                                            <p:cond delay="0"/>
                                          </p:stCondLst>
                                        </p:cTn>
                                        <p:tgtEl>
                                          <p:spTgt spid="211983"/>
                                        </p:tgtEl>
                                        <p:attrNameLst>
                                          <p:attrName>style.visibility</p:attrName>
                                        </p:attrNameLst>
                                      </p:cBhvr>
                                      <p:to>
                                        <p:strVal val="visible"/>
                                      </p:to>
                                    </p:set>
                                    <p:animEffect transition="in" filter="wipe(left)">
                                      <p:cBhvr>
                                        <p:cTn id="49" dur="500"/>
                                        <p:tgtEl>
                                          <p:spTgt spid="211983"/>
                                        </p:tgtEl>
                                      </p:cBhvr>
                                    </p:animEffect>
                                  </p:childTnLst>
                                </p:cTn>
                              </p:par>
                            </p:childTnLst>
                          </p:cTn>
                        </p:par>
                        <p:par>
                          <p:cTn id="50" fill="hold" nodeType="afterGroup">
                            <p:stCondLst>
                              <p:cond delay="5000"/>
                            </p:stCondLst>
                            <p:childTnLst>
                              <p:par>
                                <p:cTn id="51" presetID="22" presetClass="entr" presetSubtype="8" fill="hold" grpId="0" nodeType="afterEffect">
                                  <p:stCondLst>
                                    <p:cond delay="500"/>
                                  </p:stCondLst>
                                  <p:childTnLst>
                                    <p:set>
                                      <p:cBhvr>
                                        <p:cTn id="52" dur="1" fill="hold">
                                          <p:stCondLst>
                                            <p:cond delay="0"/>
                                          </p:stCondLst>
                                        </p:cTn>
                                        <p:tgtEl>
                                          <p:spTgt spid="211977">
                                            <p:txEl>
                                              <p:pRg st="0" end="0"/>
                                            </p:txEl>
                                          </p:spTgt>
                                        </p:tgtEl>
                                        <p:attrNameLst>
                                          <p:attrName>style.visibility</p:attrName>
                                        </p:attrNameLst>
                                      </p:cBhvr>
                                      <p:to>
                                        <p:strVal val="visible"/>
                                      </p:to>
                                    </p:set>
                                    <p:animEffect transition="in" filter="wipe(left)">
                                      <p:cBhvr>
                                        <p:cTn id="53" dur="500"/>
                                        <p:tgtEl>
                                          <p:spTgt spid="211977">
                                            <p:txEl>
                                              <p:pRg st="0" end="0"/>
                                            </p:txEl>
                                          </p:spTgt>
                                        </p:tgtEl>
                                      </p:cBhvr>
                                    </p:animEffect>
                                  </p:childTnLst>
                                </p:cTn>
                              </p:par>
                            </p:childTnLst>
                          </p:cTn>
                        </p:par>
                        <p:par>
                          <p:cTn id="54" fill="hold" nodeType="afterGroup">
                            <p:stCondLst>
                              <p:cond delay="6000"/>
                            </p:stCondLst>
                            <p:childTnLst>
                              <p:par>
                                <p:cTn id="55" presetID="22" presetClass="entr" presetSubtype="8" fill="hold" grpId="0" nodeType="afterEffect">
                                  <p:stCondLst>
                                    <p:cond delay="500"/>
                                  </p:stCondLst>
                                  <p:childTnLst>
                                    <p:set>
                                      <p:cBhvr>
                                        <p:cTn id="56" dur="1" fill="hold">
                                          <p:stCondLst>
                                            <p:cond delay="0"/>
                                          </p:stCondLst>
                                        </p:cTn>
                                        <p:tgtEl>
                                          <p:spTgt spid="211984"/>
                                        </p:tgtEl>
                                        <p:attrNameLst>
                                          <p:attrName>style.visibility</p:attrName>
                                        </p:attrNameLst>
                                      </p:cBhvr>
                                      <p:to>
                                        <p:strVal val="visible"/>
                                      </p:to>
                                    </p:set>
                                    <p:animEffect transition="in" filter="wipe(left)">
                                      <p:cBhvr>
                                        <p:cTn id="57" dur="500"/>
                                        <p:tgtEl>
                                          <p:spTgt spid="211984"/>
                                        </p:tgtEl>
                                      </p:cBhvr>
                                    </p:animEffect>
                                  </p:childTnLst>
                                </p:cTn>
                              </p:par>
                            </p:childTnLst>
                          </p:cTn>
                        </p:par>
                        <p:par>
                          <p:cTn id="58" fill="hold" nodeType="afterGroup">
                            <p:stCondLst>
                              <p:cond delay="7000"/>
                            </p:stCondLst>
                            <p:childTnLst>
                              <p:par>
                                <p:cTn id="59" presetID="22" presetClass="entr" presetSubtype="8" fill="hold" grpId="0" nodeType="afterEffect">
                                  <p:stCondLst>
                                    <p:cond delay="500"/>
                                  </p:stCondLst>
                                  <p:childTnLst>
                                    <p:set>
                                      <p:cBhvr>
                                        <p:cTn id="60" dur="1" fill="hold">
                                          <p:stCondLst>
                                            <p:cond delay="0"/>
                                          </p:stCondLst>
                                        </p:cTn>
                                        <p:tgtEl>
                                          <p:spTgt spid="211985"/>
                                        </p:tgtEl>
                                        <p:attrNameLst>
                                          <p:attrName>style.visibility</p:attrName>
                                        </p:attrNameLst>
                                      </p:cBhvr>
                                      <p:to>
                                        <p:strVal val="visible"/>
                                      </p:to>
                                    </p:set>
                                    <p:animEffect transition="in" filter="wipe(left)">
                                      <p:cBhvr>
                                        <p:cTn id="61" dur="500"/>
                                        <p:tgtEl>
                                          <p:spTgt spid="211985"/>
                                        </p:tgtEl>
                                      </p:cBhvr>
                                    </p:animEffect>
                                  </p:childTnLst>
                                </p:cTn>
                              </p:par>
                            </p:childTnLst>
                          </p:cTn>
                        </p:par>
                        <p:par>
                          <p:cTn id="62" fill="hold" nodeType="afterGroup">
                            <p:stCondLst>
                              <p:cond delay="8000"/>
                            </p:stCondLst>
                            <p:childTnLst>
                              <p:par>
                                <p:cTn id="63" presetID="22" presetClass="entr" presetSubtype="8" fill="hold" grpId="0" nodeType="afterEffect">
                                  <p:stCondLst>
                                    <p:cond delay="500"/>
                                  </p:stCondLst>
                                  <p:childTnLst>
                                    <p:set>
                                      <p:cBhvr>
                                        <p:cTn id="64" dur="1" fill="hold">
                                          <p:stCondLst>
                                            <p:cond delay="0"/>
                                          </p:stCondLst>
                                        </p:cTn>
                                        <p:tgtEl>
                                          <p:spTgt spid="211978">
                                            <p:txEl>
                                              <p:pRg st="0" end="0"/>
                                            </p:txEl>
                                          </p:spTgt>
                                        </p:tgtEl>
                                        <p:attrNameLst>
                                          <p:attrName>style.visibility</p:attrName>
                                        </p:attrNameLst>
                                      </p:cBhvr>
                                      <p:to>
                                        <p:strVal val="visible"/>
                                      </p:to>
                                    </p:set>
                                    <p:animEffect transition="in" filter="wipe(left)">
                                      <p:cBhvr>
                                        <p:cTn id="65" dur="500"/>
                                        <p:tgtEl>
                                          <p:spTgt spid="211978">
                                            <p:txEl>
                                              <p:pRg st="0" end="0"/>
                                            </p:txEl>
                                          </p:spTgt>
                                        </p:tgtEl>
                                      </p:cBhvr>
                                    </p:animEffect>
                                  </p:childTnLst>
                                </p:cTn>
                              </p:par>
                            </p:childTnLst>
                          </p:cTn>
                        </p:par>
                        <p:par>
                          <p:cTn id="66" fill="hold" nodeType="afterGroup">
                            <p:stCondLst>
                              <p:cond delay="9000"/>
                            </p:stCondLst>
                            <p:childTnLst>
                              <p:par>
                                <p:cTn id="67" presetID="22" presetClass="entr" presetSubtype="8" fill="hold" grpId="0" nodeType="afterEffect">
                                  <p:stCondLst>
                                    <p:cond delay="500"/>
                                  </p:stCondLst>
                                  <p:childTnLst>
                                    <p:set>
                                      <p:cBhvr>
                                        <p:cTn id="68" dur="1" fill="hold">
                                          <p:stCondLst>
                                            <p:cond delay="0"/>
                                          </p:stCondLst>
                                        </p:cTn>
                                        <p:tgtEl>
                                          <p:spTgt spid="211986"/>
                                        </p:tgtEl>
                                        <p:attrNameLst>
                                          <p:attrName>style.visibility</p:attrName>
                                        </p:attrNameLst>
                                      </p:cBhvr>
                                      <p:to>
                                        <p:strVal val="visible"/>
                                      </p:to>
                                    </p:set>
                                    <p:animEffect transition="in" filter="wipe(left)">
                                      <p:cBhvr>
                                        <p:cTn id="69" dur="500"/>
                                        <p:tgtEl>
                                          <p:spTgt spid="211986"/>
                                        </p:tgtEl>
                                      </p:cBhvr>
                                    </p:animEffect>
                                  </p:childTnLst>
                                </p:cTn>
                              </p:par>
                            </p:childTnLst>
                          </p:cTn>
                        </p:par>
                        <p:par>
                          <p:cTn id="70" fill="hold" nodeType="afterGroup">
                            <p:stCondLst>
                              <p:cond delay="10000"/>
                            </p:stCondLst>
                            <p:childTnLst>
                              <p:par>
                                <p:cTn id="71" presetID="22" presetClass="entr" presetSubtype="8" fill="hold" grpId="0" nodeType="afterEffect">
                                  <p:stCondLst>
                                    <p:cond delay="500"/>
                                  </p:stCondLst>
                                  <p:childTnLst>
                                    <p:set>
                                      <p:cBhvr>
                                        <p:cTn id="72" dur="1" fill="hold">
                                          <p:stCondLst>
                                            <p:cond delay="0"/>
                                          </p:stCondLst>
                                        </p:cTn>
                                        <p:tgtEl>
                                          <p:spTgt spid="211987"/>
                                        </p:tgtEl>
                                        <p:attrNameLst>
                                          <p:attrName>style.visibility</p:attrName>
                                        </p:attrNameLst>
                                      </p:cBhvr>
                                      <p:to>
                                        <p:strVal val="visible"/>
                                      </p:to>
                                    </p:set>
                                    <p:animEffect transition="in" filter="wipe(left)">
                                      <p:cBhvr>
                                        <p:cTn id="73" dur="500"/>
                                        <p:tgtEl>
                                          <p:spTgt spid="211987"/>
                                        </p:tgtEl>
                                      </p:cBhvr>
                                    </p:animEffect>
                                  </p:childTnLst>
                                </p:cTn>
                              </p:par>
                            </p:childTnLst>
                          </p:cTn>
                        </p:par>
                        <p:par>
                          <p:cTn id="74" fill="hold" nodeType="afterGroup">
                            <p:stCondLst>
                              <p:cond delay="11000"/>
                            </p:stCondLst>
                            <p:childTnLst>
                              <p:par>
                                <p:cTn id="75" presetID="22" presetClass="entr" presetSubtype="8" fill="hold" grpId="0" nodeType="afterEffect">
                                  <p:stCondLst>
                                    <p:cond delay="500"/>
                                  </p:stCondLst>
                                  <p:childTnLst>
                                    <p:set>
                                      <p:cBhvr>
                                        <p:cTn id="76" dur="1" fill="hold">
                                          <p:stCondLst>
                                            <p:cond delay="0"/>
                                          </p:stCondLst>
                                        </p:cTn>
                                        <p:tgtEl>
                                          <p:spTgt spid="211979">
                                            <p:txEl>
                                              <p:pRg st="0" end="0"/>
                                            </p:txEl>
                                          </p:spTgt>
                                        </p:tgtEl>
                                        <p:attrNameLst>
                                          <p:attrName>style.visibility</p:attrName>
                                        </p:attrNameLst>
                                      </p:cBhvr>
                                      <p:to>
                                        <p:strVal val="visible"/>
                                      </p:to>
                                    </p:set>
                                    <p:animEffect transition="in" filter="wipe(left)">
                                      <p:cBhvr>
                                        <p:cTn id="77" dur="500"/>
                                        <p:tgtEl>
                                          <p:spTgt spid="211979">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11972"/>
                                        </p:tgtEl>
                                        <p:attrNameLst>
                                          <p:attrName>style.visibility</p:attrName>
                                        </p:attrNameLst>
                                      </p:cBhvr>
                                      <p:to>
                                        <p:strVal val="visible"/>
                                      </p:to>
                                    </p:set>
                                    <p:animEffect transition="in" filter="dissolve">
                                      <p:cBhvr>
                                        <p:cTn id="82" dur="500"/>
                                        <p:tgtEl>
                                          <p:spTgt spid="21197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11988"/>
                                        </p:tgtEl>
                                        <p:attrNameLst>
                                          <p:attrName>style.visibility</p:attrName>
                                        </p:attrNameLst>
                                      </p:cBhvr>
                                      <p:to>
                                        <p:strVal val="visible"/>
                                      </p:to>
                                    </p:set>
                                    <p:animEffect transition="in" filter="wipe(left)">
                                      <p:cBhvr>
                                        <p:cTn id="87" dur="500"/>
                                        <p:tgtEl>
                                          <p:spTgt spid="21198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1974"/>
                                        </p:tgtEl>
                                        <p:attrNameLst>
                                          <p:attrName>style.visibility</p:attrName>
                                        </p:attrNameLst>
                                      </p:cBhvr>
                                      <p:to>
                                        <p:strVal val="visible"/>
                                      </p:to>
                                    </p:set>
                                    <p:animEffect transition="in" filter="dissolve">
                                      <p:cBhvr>
                                        <p:cTn id="92" dur="500"/>
                                        <p:tgtEl>
                                          <p:spTgt spid="2119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2025"/>
                                        </p:tgtEl>
                                        <p:attrNameLst>
                                          <p:attrName>style.visibility</p:attrName>
                                        </p:attrNameLst>
                                      </p:cBhvr>
                                      <p:to>
                                        <p:strVal val="visible"/>
                                      </p:to>
                                    </p:set>
                                    <p:animEffect transition="in" filter="wipe(down)">
                                      <p:cBhvr>
                                        <p:cTn id="97" dur="500"/>
                                        <p:tgtEl>
                                          <p:spTgt spid="2120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1973">
                                            <p:txEl>
                                              <p:pRg st="0" end="0"/>
                                            </p:txEl>
                                          </p:spTgt>
                                        </p:tgtEl>
                                        <p:attrNameLst>
                                          <p:attrName>style.visibility</p:attrName>
                                        </p:attrNameLst>
                                      </p:cBhvr>
                                      <p:to>
                                        <p:strVal val="visible"/>
                                      </p:to>
                                    </p:set>
                                    <p:animEffect transition="in" filter="wipe(left)">
                                      <p:cBhvr>
                                        <p:cTn id="102" dur="500"/>
                                        <p:tgtEl>
                                          <p:spTgt spid="211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nimBg="1" autoUpdateAnimBg="0"/>
      <p:bldP spid="211971" grpId="0" build="p" autoUpdateAnimBg="0"/>
      <p:bldP spid="211972" grpId="0" animBg="1" autoUpdateAnimBg="0"/>
      <p:bldP spid="211973" grpId="0" build="p" autoUpdateAnimBg="0"/>
      <p:bldP spid="211974" grpId="0" animBg="1" autoUpdateAnimBg="0"/>
      <p:bldP spid="211976" grpId="0" build="p" autoUpdateAnimBg="0" advAuto="1000"/>
      <p:bldP spid="211977" grpId="0" build="p" autoUpdateAnimBg="0" advAuto="1000"/>
      <p:bldP spid="211978" grpId="0" build="p" autoUpdateAnimBg="0" advAuto="1000"/>
      <p:bldP spid="211979" grpId="0" build="p" autoUpdateAnimBg="0" advAuto="1000"/>
      <p:bldP spid="211980" grpId="0" autoUpdateAnimBg="0"/>
      <p:bldP spid="211981" grpId="0" autoUpdateAnimBg="0"/>
      <p:bldP spid="211982" grpId="0" autoUpdateAnimBg="0"/>
      <p:bldP spid="211983" grpId="0" autoUpdateAnimBg="0"/>
      <p:bldP spid="211984" grpId="0" autoUpdateAnimBg="0"/>
      <p:bldP spid="211985" grpId="0" autoUpdateAnimBg="0"/>
      <p:bldP spid="211986" grpId="0" autoUpdateAnimBg="0"/>
      <p:bldP spid="21198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304800" y="620713"/>
            <a:ext cx="8540750" cy="5175250"/>
          </a:xfrm>
        </p:spPr>
        <p:txBody>
          <a:bodyPr/>
          <a:lstStyle/>
          <a:p>
            <a:pPr lvl="1">
              <a:buFont typeface="Wingdings" panose="05000000000000000000" pitchFamily="2" charset="2"/>
              <a:buNone/>
            </a:pPr>
            <a:r>
              <a:rPr lang="en-US" altLang="zh-CN" b="1" smtClean="0"/>
              <a:t>2) </a:t>
            </a:r>
            <a:r>
              <a:rPr lang="zh-CN" altLang="en-US" b="1" smtClean="0"/>
              <a:t>或运算</a:t>
            </a:r>
            <a:br>
              <a:rPr lang="zh-CN" altLang="en-US" b="1" smtClean="0"/>
            </a:br>
            <a:r>
              <a:rPr lang="zh-CN" altLang="en-US" b="1" smtClean="0"/>
              <a:t>若决定一件事情的各个条件中，只要有一个条件具备，事情就会发生，则这样的因果关系称为或逻辑关系。</a:t>
            </a:r>
          </a:p>
        </p:txBody>
      </p:sp>
      <p:graphicFrame>
        <p:nvGraphicFramePr>
          <p:cNvPr id="212995" name="Object 3"/>
          <p:cNvGraphicFramePr>
            <a:graphicFrameLocks noChangeAspect="1"/>
          </p:cNvGraphicFramePr>
          <p:nvPr/>
        </p:nvGraphicFramePr>
        <p:xfrm>
          <a:off x="2411413" y="5876925"/>
          <a:ext cx="1708150" cy="414338"/>
        </p:xfrm>
        <a:graphic>
          <a:graphicData uri="http://schemas.openxmlformats.org/presentationml/2006/ole">
            <mc:AlternateContent xmlns:mc="http://schemas.openxmlformats.org/markup-compatibility/2006">
              <mc:Choice xmlns:v="urn:schemas-microsoft-com:vml" Requires="v">
                <p:oleObj spid="_x0000_s63553" name="Equation" r:id="rId3" imgW="672808" imgH="165028" progId="Equation.3">
                  <p:embed/>
                </p:oleObj>
              </mc:Choice>
              <mc:Fallback>
                <p:oleObj name="Equation" r:id="rId3" imgW="672808" imgH="16502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876925"/>
                        <a:ext cx="17081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6" name="Text Box 4"/>
          <p:cNvSpPr txBox="1">
            <a:spLocks noChangeArrowheads="1"/>
          </p:cNvSpPr>
          <p:nvPr/>
        </p:nvSpPr>
        <p:spPr bwMode="auto">
          <a:xfrm>
            <a:off x="5940425" y="5949950"/>
            <a:ext cx="240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latin typeface="宋体" panose="02010600030101010101" pitchFamily="2" charset="-122"/>
              </a:rPr>
              <a:t>或门</a:t>
            </a:r>
            <a:r>
              <a:rPr lang="zh-CN" altLang="en-US" sz="2400">
                <a:latin typeface="宋体" panose="02010600030101010101" pitchFamily="2" charset="-122"/>
              </a:rPr>
              <a:t>（</a:t>
            </a:r>
            <a:r>
              <a:rPr lang="en-US" altLang="zh-CN" sz="2400"/>
              <a:t>OR  gate</a:t>
            </a:r>
            <a:r>
              <a:rPr lang="en-US" altLang="zh-CN" sz="2400">
                <a:latin typeface="宋体" panose="02010600030101010101" pitchFamily="2" charset="-122"/>
              </a:rPr>
              <a:t>)</a:t>
            </a:r>
          </a:p>
        </p:txBody>
      </p:sp>
      <p:grpSp>
        <p:nvGrpSpPr>
          <p:cNvPr id="2" name="Group 5"/>
          <p:cNvGrpSpPr>
            <a:grpSpLocks/>
          </p:cNvGrpSpPr>
          <p:nvPr/>
        </p:nvGrpSpPr>
        <p:grpSpPr bwMode="auto">
          <a:xfrm>
            <a:off x="4022725" y="1982788"/>
            <a:ext cx="4613275" cy="2444750"/>
            <a:chOff x="2550" y="1269"/>
            <a:chExt cx="2906" cy="1540"/>
          </a:xfrm>
        </p:grpSpPr>
        <p:sp>
          <p:nvSpPr>
            <p:cNvPr id="63525" name="Line 6"/>
            <p:cNvSpPr>
              <a:spLocks noChangeShapeType="1"/>
            </p:cNvSpPr>
            <p:nvPr/>
          </p:nvSpPr>
          <p:spPr bwMode="auto">
            <a:xfrm flipV="1">
              <a:off x="3933" y="1490"/>
              <a:ext cx="236" cy="117"/>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Oval 7"/>
            <p:cNvSpPr>
              <a:spLocks noChangeArrowheads="1"/>
            </p:cNvSpPr>
            <p:nvPr/>
          </p:nvSpPr>
          <p:spPr bwMode="auto">
            <a:xfrm>
              <a:off x="3874" y="1584"/>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3527" name="Rectangle 8"/>
            <p:cNvSpPr>
              <a:spLocks noChangeArrowheads="1"/>
            </p:cNvSpPr>
            <p:nvPr/>
          </p:nvSpPr>
          <p:spPr bwMode="auto">
            <a:xfrm>
              <a:off x="3811" y="1269"/>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0033CC"/>
                  </a:solidFill>
                  <a:latin typeface="宋体" panose="02010600030101010101" pitchFamily="2" charset="-122"/>
                </a:rPr>
                <a:t>开关</a:t>
              </a:r>
              <a:r>
                <a:rPr lang="en-US" altLang="zh-CN" sz="2400" i="1">
                  <a:solidFill>
                    <a:srgbClr val="0033CC"/>
                  </a:solidFill>
                </a:rPr>
                <a:t>A</a:t>
              </a:r>
            </a:p>
          </p:txBody>
        </p:sp>
        <p:sp>
          <p:nvSpPr>
            <p:cNvPr id="63528" name="Rectangle 9"/>
            <p:cNvSpPr>
              <a:spLocks noChangeArrowheads="1"/>
            </p:cNvSpPr>
            <p:nvPr/>
          </p:nvSpPr>
          <p:spPr bwMode="auto">
            <a:xfrm>
              <a:off x="3800" y="2192"/>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0033CC"/>
                  </a:solidFill>
                </a:rPr>
                <a:t>开关</a:t>
              </a:r>
              <a:r>
                <a:rPr lang="en-US" altLang="zh-CN" sz="2400" i="1">
                  <a:solidFill>
                    <a:srgbClr val="0033CC"/>
                  </a:solidFill>
                </a:rPr>
                <a:t>B</a:t>
              </a:r>
            </a:p>
          </p:txBody>
        </p:sp>
        <p:sp>
          <p:nvSpPr>
            <p:cNvPr id="63529" name="Line 10"/>
            <p:cNvSpPr>
              <a:spLocks noChangeShapeType="1"/>
            </p:cNvSpPr>
            <p:nvPr/>
          </p:nvSpPr>
          <p:spPr bwMode="auto">
            <a:xfrm>
              <a:off x="4692" y="2286"/>
              <a:ext cx="177" cy="177"/>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Line 11"/>
            <p:cNvSpPr>
              <a:spLocks noChangeShapeType="1"/>
            </p:cNvSpPr>
            <p:nvPr/>
          </p:nvSpPr>
          <p:spPr bwMode="auto">
            <a:xfrm flipH="1">
              <a:off x="4692" y="2286"/>
              <a:ext cx="177" cy="177"/>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1" name="Line 12"/>
            <p:cNvSpPr>
              <a:spLocks noChangeShapeType="1"/>
            </p:cNvSpPr>
            <p:nvPr/>
          </p:nvSpPr>
          <p:spPr bwMode="auto">
            <a:xfrm flipH="1" flipV="1">
              <a:off x="4774" y="1862"/>
              <a:ext cx="0"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2" name="Line 13"/>
            <p:cNvSpPr>
              <a:spLocks noChangeShapeType="1"/>
            </p:cNvSpPr>
            <p:nvPr/>
          </p:nvSpPr>
          <p:spPr bwMode="auto">
            <a:xfrm flipH="1" flipV="1">
              <a:off x="3235" y="1859"/>
              <a:ext cx="3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3" name="Line 14"/>
            <p:cNvSpPr>
              <a:spLocks noChangeShapeType="1"/>
            </p:cNvSpPr>
            <p:nvPr/>
          </p:nvSpPr>
          <p:spPr bwMode="auto">
            <a:xfrm>
              <a:off x="3240" y="1858"/>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4" name="Line 15"/>
            <p:cNvSpPr>
              <a:spLocks noChangeShapeType="1"/>
            </p:cNvSpPr>
            <p:nvPr/>
          </p:nvSpPr>
          <p:spPr bwMode="auto">
            <a:xfrm>
              <a:off x="3240" y="2448"/>
              <a:ext cx="0" cy="3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Line 16"/>
            <p:cNvSpPr>
              <a:spLocks noChangeShapeType="1"/>
            </p:cNvSpPr>
            <p:nvPr/>
          </p:nvSpPr>
          <p:spPr bwMode="auto">
            <a:xfrm flipV="1">
              <a:off x="3233" y="2802"/>
              <a:ext cx="15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6" name="Line 17"/>
            <p:cNvSpPr>
              <a:spLocks noChangeShapeType="1"/>
            </p:cNvSpPr>
            <p:nvPr/>
          </p:nvSpPr>
          <p:spPr bwMode="auto">
            <a:xfrm flipH="1" flipV="1">
              <a:off x="4775" y="2529"/>
              <a:ext cx="0" cy="2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7" name="Line 18"/>
            <p:cNvSpPr>
              <a:spLocks noChangeShapeType="1"/>
            </p:cNvSpPr>
            <p:nvPr/>
          </p:nvSpPr>
          <p:spPr bwMode="auto">
            <a:xfrm>
              <a:off x="3063" y="2330"/>
              <a:ext cx="354" cy="1"/>
            </a:xfrm>
            <a:prstGeom prst="line">
              <a:avLst/>
            </a:prstGeom>
            <a:noFill/>
            <a:ln w="317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Line 19"/>
            <p:cNvSpPr>
              <a:spLocks noChangeShapeType="1"/>
            </p:cNvSpPr>
            <p:nvPr/>
          </p:nvSpPr>
          <p:spPr bwMode="auto">
            <a:xfrm>
              <a:off x="3181" y="2448"/>
              <a:ext cx="118" cy="0"/>
            </a:xfrm>
            <a:prstGeom prst="line">
              <a:avLst/>
            </a:prstGeom>
            <a:noFill/>
            <a:ln w="61913">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Line 20"/>
            <p:cNvSpPr>
              <a:spLocks noChangeShapeType="1"/>
            </p:cNvSpPr>
            <p:nvPr/>
          </p:nvSpPr>
          <p:spPr bwMode="auto">
            <a:xfrm flipV="1">
              <a:off x="3934" y="1976"/>
              <a:ext cx="236" cy="11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0" name="Oval 21"/>
            <p:cNvSpPr>
              <a:spLocks noChangeArrowheads="1"/>
            </p:cNvSpPr>
            <p:nvPr/>
          </p:nvSpPr>
          <p:spPr bwMode="auto">
            <a:xfrm>
              <a:off x="3874" y="2072"/>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3541" name="Rectangle 22"/>
            <p:cNvSpPr>
              <a:spLocks noChangeArrowheads="1"/>
            </p:cNvSpPr>
            <p:nvPr/>
          </p:nvSpPr>
          <p:spPr bwMode="auto">
            <a:xfrm>
              <a:off x="5024" y="2249"/>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rPr>
                <a:t>灯</a:t>
              </a:r>
              <a:r>
                <a:rPr lang="en-US" altLang="zh-CN" sz="2400" i="1">
                  <a:solidFill>
                    <a:srgbClr val="FF0066"/>
                  </a:solidFill>
                </a:rPr>
                <a:t>Y</a:t>
              </a:r>
            </a:p>
          </p:txBody>
        </p:sp>
        <p:sp>
          <p:nvSpPr>
            <p:cNvPr id="63542" name="Line 23"/>
            <p:cNvSpPr>
              <a:spLocks noChangeShapeType="1"/>
            </p:cNvSpPr>
            <p:nvPr/>
          </p:nvSpPr>
          <p:spPr bwMode="auto">
            <a:xfrm>
              <a:off x="3593" y="1622"/>
              <a:ext cx="1"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Line 24"/>
            <p:cNvSpPr>
              <a:spLocks noChangeShapeType="1"/>
            </p:cNvSpPr>
            <p:nvPr/>
          </p:nvSpPr>
          <p:spPr bwMode="auto">
            <a:xfrm flipV="1">
              <a:off x="3591" y="2097"/>
              <a:ext cx="28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4" name="Line 25"/>
            <p:cNvSpPr>
              <a:spLocks noChangeShapeType="1"/>
            </p:cNvSpPr>
            <p:nvPr/>
          </p:nvSpPr>
          <p:spPr bwMode="auto">
            <a:xfrm flipV="1">
              <a:off x="3589" y="1622"/>
              <a:ext cx="29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5" name="Line 26"/>
            <p:cNvSpPr>
              <a:spLocks noChangeShapeType="1"/>
            </p:cNvSpPr>
            <p:nvPr/>
          </p:nvSpPr>
          <p:spPr bwMode="auto">
            <a:xfrm flipV="1">
              <a:off x="4195" y="1626"/>
              <a:ext cx="2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Line 27"/>
            <p:cNvSpPr>
              <a:spLocks noChangeShapeType="1"/>
            </p:cNvSpPr>
            <p:nvPr/>
          </p:nvSpPr>
          <p:spPr bwMode="auto">
            <a:xfrm>
              <a:off x="4478" y="1622"/>
              <a:ext cx="1"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Line 28"/>
            <p:cNvSpPr>
              <a:spLocks noChangeShapeType="1"/>
            </p:cNvSpPr>
            <p:nvPr/>
          </p:nvSpPr>
          <p:spPr bwMode="auto">
            <a:xfrm flipH="1" flipV="1">
              <a:off x="4191" y="2087"/>
              <a:ext cx="2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8" name="Line 29"/>
            <p:cNvSpPr>
              <a:spLocks noChangeShapeType="1"/>
            </p:cNvSpPr>
            <p:nvPr/>
          </p:nvSpPr>
          <p:spPr bwMode="auto">
            <a:xfrm flipH="1" flipV="1">
              <a:off x="4478" y="1859"/>
              <a:ext cx="3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9" name="Oval 30"/>
            <p:cNvSpPr>
              <a:spLocks noChangeArrowheads="1"/>
            </p:cNvSpPr>
            <p:nvPr/>
          </p:nvSpPr>
          <p:spPr bwMode="auto">
            <a:xfrm>
              <a:off x="3562" y="1838"/>
              <a:ext cx="59" cy="52"/>
            </a:xfrm>
            <a:prstGeom prst="ellipse">
              <a:avLst/>
            </a:prstGeom>
            <a:solidFill>
              <a:srgbClr val="000000"/>
            </a:solidFill>
            <a:ln w="28575">
              <a:solidFill>
                <a:srgbClr val="000000"/>
              </a:solidFill>
              <a:round/>
              <a:headEnd/>
              <a:tailEnd/>
            </a:ln>
          </p:spPr>
          <p:txBody>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3550" name="Oval 31"/>
            <p:cNvSpPr>
              <a:spLocks noChangeArrowheads="1"/>
            </p:cNvSpPr>
            <p:nvPr/>
          </p:nvSpPr>
          <p:spPr bwMode="auto">
            <a:xfrm>
              <a:off x="4446" y="1836"/>
              <a:ext cx="59" cy="52"/>
            </a:xfrm>
            <a:prstGeom prst="ellipse">
              <a:avLst/>
            </a:prstGeom>
            <a:solidFill>
              <a:srgbClr val="000000"/>
            </a:solidFill>
            <a:ln w="28575">
              <a:solidFill>
                <a:srgbClr val="000000"/>
              </a:solidFill>
              <a:round/>
              <a:headEnd/>
              <a:tailEnd/>
            </a:ln>
          </p:spPr>
          <p:txBody>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3551" name="Text Box 32"/>
            <p:cNvSpPr txBox="1">
              <a:spLocks noChangeArrowheads="1"/>
            </p:cNvSpPr>
            <p:nvPr/>
          </p:nvSpPr>
          <p:spPr bwMode="auto">
            <a:xfrm>
              <a:off x="2550" y="222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rPr>
                <a:t>电源</a:t>
              </a:r>
            </a:p>
          </p:txBody>
        </p:sp>
        <p:sp>
          <p:nvSpPr>
            <p:cNvPr id="63552" name="Oval 33"/>
            <p:cNvSpPr>
              <a:spLocks noChangeArrowheads="1"/>
            </p:cNvSpPr>
            <p:nvPr/>
          </p:nvSpPr>
          <p:spPr bwMode="auto">
            <a:xfrm>
              <a:off x="4633" y="2227"/>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sp>
        <p:nvSpPr>
          <p:cNvPr id="213026" name="Text Box 34"/>
          <p:cNvSpPr txBox="1">
            <a:spLocks noChangeArrowheads="1"/>
          </p:cNvSpPr>
          <p:nvPr/>
        </p:nvSpPr>
        <p:spPr bwMode="auto">
          <a:xfrm>
            <a:off x="1531938" y="2492375"/>
            <a:ext cx="1303337" cy="528638"/>
          </a:xfrm>
          <a:prstGeom prst="rect">
            <a:avLst/>
          </a:prstGeom>
          <a:solidFill>
            <a:srgbClr val="CCFFFF"/>
          </a:solidFill>
          <a:ln w="9525">
            <a:solidFill>
              <a:srgbClr val="0033CC"/>
            </a:solidFill>
            <a:miter lim="800000"/>
            <a:headEnd/>
            <a:tailEnd/>
          </a:ln>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真值表</a:t>
            </a:r>
          </a:p>
        </p:txBody>
      </p:sp>
      <p:sp>
        <p:nvSpPr>
          <p:cNvPr id="213027" name="Text Box 35"/>
          <p:cNvSpPr txBox="1">
            <a:spLocks noChangeArrowheads="1"/>
          </p:cNvSpPr>
          <p:nvPr/>
        </p:nvSpPr>
        <p:spPr bwMode="auto">
          <a:xfrm>
            <a:off x="684213" y="5589588"/>
            <a:ext cx="1439862" cy="955675"/>
          </a:xfrm>
          <a:prstGeom prst="rect">
            <a:avLst/>
          </a:prstGeom>
          <a:solidFill>
            <a:srgbClr val="CCFFFF"/>
          </a:solidFill>
          <a:ln w="9525">
            <a:solidFill>
              <a:srgbClr val="0033CC"/>
            </a:solidFill>
            <a:miter lim="800000"/>
            <a:headEnd/>
            <a:tailEnd/>
          </a:ln>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逻辑函数式</a:t>
            </a:r>
          </a:p>
        </p:txBody>
      </p:sp>
      <p:sp>
        <p:nvSpPr>
          <p:cNvPr id="213028" name="Text Box 36"/>
          <p:cNvSpPr txBox="1">
            <a:spLocks noChangeArrowheads="1"/>
          </p:cNvSpPr>
          <p:nvPr/>
        </p:nvSpPr>
        <p:spPr bwMode="auto">
          <a:xfrm>
            <a:off x="4787900" y="4724400"/>
            <a:ext cx="550863" cy="1809750"/>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a:t>
            </a:r>
          </a:p>
          <a:p>
            <a:pPr eaLnBrk="1" hangingPunct="1">
              <a:lnSpc>
                <a:spcPct val="100000"/>
              </a:lnSpc>
              <a:spcBef>
                <a:spcPct val="0"/>
              </a:spcBef>
              <a:buSzTx/>
              <a:buFontTx/>
              <a:buNone/>
            </a:pPr>
            <a:r>
              <a:rPr lang="zh-CN" altLang="en-US">
                <a:solidFill>
                  <a:srgbClr val="0033CC"/>
                </a:solidFill>
              </a:rPr>
              <a:t>辑</a:t>
            </a:r>
          </a:p>
          <a:p>
            <a:pPr eaLnBrk="1" hangingPunct="1">
              <a:lnSpc>
                <a:spcPct val="100000"/>
              </a:lnSpc>
              <a:spcBef>
                <a:spcPct val="0"/>
              </a:spcBef>
              <a:buSzTx/>
              <a:buFontTx/>
              <a:buNone/>
            </a:pPr>
            <a:r>
              <a:rPr lang="zh-CN" altLang="en-US">
                <a:solidFill>
                  <a:srgbClr val="0033CC"/>
                </a:solidFill>
              </a:rPr>
              <a:t>符</a:t>
            </a:r>
          </a:p>
          <a:p>
            <a:pPr eaLnBrk="1" hangingPunct="1">
              <a:lnSpc>
                <a:spcPct val="100000"/>
              </a:lnSpc>
              <a:spcBef>
                <a:spcPct val="0"/>
              </a:spcBef>
              <a:buSzTx/>
              <a:buFontTx/>
              <a:buNone/>
            </a:pPr>
            <a:r>
              <a:rPr lang="zh-CN" altLang="en-US">
                <a:solidFill>
                  <a:srgbClr val="0033CC"/>
                </a:solidFill>
              </a:rPr>
              <a:t>号</a:t>
            </a:r>
          </a:p>
        </p:txBody>
      </p:sp>
      <p:sp>
        <p:nvSpPr>
          <p:cNvPr id="213029" name="Text Box 37"/>
          <p:cNvSpPr txBox="1">
            <a:spLocks noChangeArrowheads="1"/>
          </p:cNvSpPr>
          <p:nvPr/>
        </p:nvSpPr>
        <p:spPr bwMode="auto">
          <a:xfrm>
            <a:off x="2622550" y="35766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0</a:t>
            </a:r>
          </a:p>
        </p:txBody>
      </p:sp>
      <p:sp>
        <p:nvSpPr>
          <p:cNvPr id="213030" name="Text Box 38"/>
          <p:cNvSpPr txBox="1">
            <a:spLocks noChangeArrowheads="1"/>
          </p:cNvSpPr>
          <p:nvPr/>
        </p:nvSpPr>
        <p:spPr bwMode="auto">
          <a:xfrm>
            <a:off x="2622550" y="39878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1</a:t>
            </a:r>
          </a:p>
        </p:txBody>
      </p:sp>
      <p:sp>
        <p:nvSpPr>
          <p:cNvPr id="213031" name="Text Box 39"/>
          <p:cNvSpPr txBox="1">
            <a:spLocks noChangeArrowheads="1"/>
          </p:cNvSpPr>
          <p:nvPr/>
        </p:nvSpPr>
        <p:spPr bwMode="auto">
          <a:xfrm>
            <a:off x="2622550" y="44545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1</a:t>
            </a:r>
          </a:p>
        </p:txBody>
      </p:sp>
      <p:sp>
        <p:nvSpPr>
          <p:cNvPr id="213032" name="Text Box 40"/>
          <p:cNvSpPr txBox="1">
            <a:spLocks noChangeArrowheads="1"/>
          </p:cNvSpPr>
          <p:nvPr/>
        </p:nvSpPr>
        <p:spPr bwMode="auto">
          <a:xfrm>
            <a:off x="2636838" y="49037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rPr>
              <a:t>1</a:t>
            </a:r>
          </a:p>
        </p:txBody>
      </p:sp>
      <p:grpSp>
        <p:nvGrpSpPr>
          <p:cNvPr id="3" name="Group 41"/>
          <p:cNvGrpSpPr>
            <a:grpSpLocks/>
          </p:cNvGrpSpPr>
          <p:nvPr/>
        </p:nvGrpSpPr>
        <p:grpSpPr bwMode="auto">
          <a:xfrm>
            <a:off x="1138238" y="3576638"/>
            <a:ext cx="1144587" cy="519112"/>
            <a:chOff x="733" y="2050"/>
            <a:chExt cx="721" cy="327"/>
          </a:xfrm>
        </p:grpSpPr>
        <p:sp>
          <p:nvSpPr>
            <p:cNvPr id="63523" name="Text Box 42"/>
            <p:cNvSpPr txBox="1">
              <a:spLocks noChangeArrowheads="1"/>
            </p:cNvSpPr>
            <p:nvPr/>
          </p:nvSpPr>
          <p:spPr bwMode="auto">
            <a:xfrm>
              <a:off x="733" y="205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63524" name="Text Box 43"/>
            <p:cNvSpPr txBox="1">
              <a:spLocks noChangeArrowheads="1"/>
            </p:cNvSpPr>
            <p:nvPr/>
          </p:nvSpPr>
          <p:spPr bwMode="auto">
            <a:xfrm>
              <a:off x="1112" y="205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grpSp>
      <p:grpSp>
        <p:nvGrpSpPr>
          <p:cNvPr id="4" name="Group 44"/>
          <p:cNvGrpSpPr>
            <a:grpSpLocks/>
          </p:cNvGrpSpPr>
          <p:nvPr/>
        </p:nvGrpSpPr>
        <p:grpSpPr bwMode="auto">
          <a:xfrm>
            <a:off x="1138238" y="3987800"/>
            <a:ext cx="1144587" cy="519113"/>
            <a:chOff x="733" y="2309"/>
            <a:chExt cx="721" cy="327"/>
          </a:xfrm>
        </p:grpSpPr>
        <p:sp>
          <p:nvSpPr>
            <p:cNvPr id="63521" name="Text Box 45"/>
            <p:cNvSpPr txBox="1">
              <a:spLocks noChangeArrowheads="1"/>
            </p:cNvSpPr>
            <p:nvPr/>
          </p:nvSpPr>
          <p:spPr bwMode="auto">
            <a:xfrm>
              <a:off x="733" y="2309"/>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sp>
          <p:nvSpPr>
            <p:cNvPr id="63522" name="Text Box 46"/>
            <p:cNvSpPr txBox="1">
              <a:spLocks noChangeArrowheads="1"/>
            </p:cNvSpPr>
            <p:nvPr/>
          </p:nvSpPr>
          <p:spPr bwMode="auto">
            <a:xfrm>
              <a:off x="1112" y="2309"/>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grpSp>
      <p:grpSp>
        <p:nvGrpSpPr>
          <p:cNvPr id="5" name="Group 47"/>
          <p:cNvGrpSpPr>
            <a:grpSpLocks/>
          </p:cNvGrpSpPr>
          <p:nvPr/>
        </p:nvGrpSpPr>
        <p:grpSpPr bwMode="auto">
          <a:xfrm>
            <a:off x="1138238" y="4432300"/>
            <a:ext cx="1123950" cy="541338"/>
            <a:chOff x="733" y="2589"/>
            <a:chExt cx="708" cy="341"/>
          </a:xfrm>
        </p:grpSpPr>
        <p:sp>
          <p:nvSpPr>
            <p:cNvPr id="63519" name="Text Box 48"/>
            <p:cNvSpPr txBox="1">
              <a:spLocks noChangeArrowheads="1"/>
            </p:cNvSpPr>
            <p:nvPr/>
          </p:nvSpPr>
          <p:spPr bwMode="auto">
            <a:xfrm>
              <a:off x="733" y="2603"/>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sp>
          <p:nvSpPr>
            <p:cNvPr id="63520" name="Text Box 49"/>
            <p:cNvSpPr txBox="1">
              <a:spLocks noChangeArrowheads="1"/>
            </p:cNvSpPr>
            <p:nvPr/>
          </p:nvSpPr>
          <p:spPr bwMode="auto">
            <a:xfrm>
              <a:off x="1112" y="258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0</a:t>
              </a:r>
            </a:p>
          </p:txBody>
        </p:sp>
      </p:grpSp>
      <p:grpSp>
        <p:nvGrpSpPr>
          <p:cNvPr id="6" name="Group 50"/>
          <p:cNvGrpSpPr>
            <a:grpSpLocks/>
          </p:cNvGrpSpPr>
          <p:nvPr/>
        </p:nvGrpSpPr>
        <p:grpSpPr bwMode="auto">
          <a:xfrm>
            <a:off x="1152525" y="4903788"/>
            <a:ext cx="1144588" cy="519112"/>
            <a:chOff x="742" y="2886"/>
            <a:chExt cx="721" cy="327"/>
          </a:xfrm>
        </p:grpSpPr>
        <p:sp>
          <p:nvSpPr>
            <p:cNvPr id="63517" name="Text Box 51"/>
            <p:cNvSpPr txBox="1">
              <a:spLocks noChangeArrowheads="1"/>
            </p:cNvSpPr>
            <p:nvPr/>
          </p:nvSpPr>
          <p:spPr bwMode="auto">
            <a:xfrm>
              <a:off x="742" y="2886"/>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sp>
          <p:nvSpPr>
            <p:cNvPr id="63518" name="Text Box 52"/>
            <p:cNvSpPr txBox="1">
              <a:spLocks noChangeArrowheads="1"/>
            </p:cNvSpPr>
            <p:nvPr/>
          </p:nvSpPr>
          <p:spPr bwMode="auto">
            <a:xfrm>
              <a:off x="1121" y="2886"/>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p>
          </p:txBody>
        </p:sp>
      </p:grpSp>
      <p:grpSp>
        <p:nvGrpSpPr>
          <p:cNvPr id="7" name="Group 53"/>
          <p:cNvGrpSpPr>
            <a:grpSpLocks/>
          </p:cNvGrpSpPr>
          <p:nvPr/>
        </p:nvGrpSpPr>
        <p:grpSpPr bwMode="auto">
          <a:xfrm>
            <a:off x="890588" y="3076575"/>
            <a:ext cx="2473325" cy="2279650"/>
            <a:chOff x="577" y="1745"/>
            <a:chExt cx="1558" cy="1436"/>
          </a:xfrm>
        </p:grpSpPr>
        <p:sp>
          <p:nvSpPr>
            <p:cNvPr id="63508" name="Line 54"/>
            <p:cNvSpPr>
              <a:spLocks noChangeShapeType="1"/>
            </p:cNvSpPr>
            <p:nvPr/>
          </p:nvSpPr>
          <p:spPr bwMode="auto">
            <a:xfrm flipV="1">
              <a:off x="577" y="2048"/>
              <a:ext cx="154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9" name="Line 55"/>
            <p:cNvSpPr>
              <a:spLocks noChangeShapeType="1"/>
            </p:cNvSpPr>
            <p:nvPr/>
          </p:nvSpPr>
          <p:spPr bwMode="auto">
            <a:xfrm>
              <a:off x="1432" y="1751"/>
              <a:ext cx="1" cy="143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10" name="Text Box 56"/>
            <p:cNvSpPr txBox="1">
              <a:spLocks noChangeArrowheads="1"/>
            </p:cNvSpPr>
            <p:nvPr/>
          </p:nvSpPr>
          <p:spPr bwMode="auto">
            <a:xfrm>
              <a:off x="688" y="174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A</a:t>
              </a:r>
            </a:p>
          </p:txBody>
        </p:sp>
        <p:sp>
          <p:nvSpPr>
            <p:cNvPr id="63511" name="Text Box 57"/>
            <p:cNvSpPr txBox="1">
              <a:spLocks noChangeArrowheads="1"/>
            </p:cNvSpPr>
            <p:nvPr/>
          </p:nvSpPr>
          <p:spPr bwMode="auto">
            <a:xfrm>
              <a:off x="1067" y="174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t>B</a:t>
              </a:r>
            </a:p>
          </p:txBody>
        </p:sp>
        <p:sp>
          <p:nvSpPr>
            <p:cNvPr id="63512" name="Text Box 58"/>
            <p:cNvSpPr txBox="1">
              <a:spLocks noChangeArrowheads="1"/>
            </p:cNvSpPr>
            <p:nvPr/>
          </p:nvSpPr>
          <p:spPr bwMode="auto">
            <a:xfrm>
              <a:off x="1620" y="175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rPr>
                <a:t>Y</a:t>
              </a:r>
            </a:p>
          </p:txBody>
        </p:sp>
        <p:sp>
          <p:nvSpPr>
            <p:cNvPr id="63513" name="Rectangle 59"/>
            <p:cNvSpPr>
              <a:spLocks noChangeArrowheads="1"/>
            </p:cNvSpPr>
            <p:nvPr/>
          </p:nvSpPr>
          <p:spPr bwMode="auto">
            <a:xfrm>
              <a:off x="580" y="1760"/>
              <a:ext cx="1545" cy="141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3514" name="Line 60"/>
            <p:cNvSpPr>
              <a:spLocks noChangeShapeType="1"/>
            </p:cNvSpPr>
            <p:nvPr/>
          </p:nvSpPr>
          <p:spPr bwMode="auto">
            <a:xfrm flipV="1">
              <a:off x="595" y="2330"/>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15" name="Line 61"/>
            <p:cNvSpPr>
              <a:spLocks noChangeShapeType="1"/>
            </p:cNvSpPr>
            <p:nvPr/>
          </p:nvSpPr>
          <p:spPr bwMode="auto">
            <a:xfrm flipV="1">
              <a:off x="595" y="2603"/>
              <a:ext cx="1540"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16" name="Line 62"/>
            <p:cNvSpPr>
              <a:spLocks noChangeShapeType="1"/>
            </p:cNvSpPr>
            <p:nvPr/>
          </p:nvSpPr>
          <p:spPr bwMode="auto">
            <a:xfrm flipV="1">
              <a:off x="594" y="2886"/>
              <a:ext cx="15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13055" name="Object 63"/>
          <p:cNvGraphicFramePr>
            <a:graphicFrameLocks noChangeAspect="1"/>
          </p:cNvGraphicFramePr>
          <p:nvPr/>
        </p:nvGraphicFramePr>
        <p:xfrm>
          <a:off x="5795963" y="4652963"/>
          <a:ext cx="2447925" cy="1044575"/>
        </p:xfrm>
        <a:graphic>
          <a:graphicData uri="http://schemas.openxmlformats.org/presentationml/2006/ole">
            <mc:AlternateContent xmlns:mc="http://schemas.openxmlformats.org/markup-compatibility/2006">
              <mc:Choice xmlns:v="urn:schemas-microsoft-com:vml" Requires="v">
                <p:oleObj spid="_x0000_s63554" name="Visio" r:id="rId6" imgW="725119" imgH="308977" progId="Visio.Drawing.11">
                  <p:embed/>
                </p:oleObj>
              </mc:Choice>
              <mc:Fallback>
                <p:oleObj name="Visio" r:id="rId6" imgW="725119" imgH="308977" progId="Visio.Drawing.11">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4652963"/>
                        <a:ext cx="24479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7" name="AutoShape 64">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3026"/>
                                        </p:tgtEl>
                                        <p:attrNameLst>
                                          <p:attrName>style.visibility</p:attrName>
                                        </p:attrNameLst>
                                      </p:cBhvr>
                                      <p:to>
                                        <p:strVal val="visible"/>
                                      </p:to>
                                    </p:set>
                                    <p:animEffect transition="in" filter="dissolve">
                                      <p:cBhvr>
                                        <p:cTn id="13" dur="500"/>
                                        <p:tgtEl>
                                          <p:spTgt spid="2130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ppt_h/2"/>
                                          </p:val>
                                        </p:tav>
                                        <p:tav tm="100000">
                                          <p:val>
                                            <p:strVal val="#ppt_y"/>
                                          </p:val>
                                        </p:tav>
                                      </p:tavLst>
                                    </p:anim>
                                    <p:anim calcmode="lin" valueType="num">
                                      <p:cBhvr>
                                        <p:cTn id="20" dur="500" fill="hold"/>
                                        <p:tgtEl>
                                          <p:spTgt spid="7"/>
                                        </p:tgtEl>
                                        <p:attrNameLst>
                                          <p:attrName>ppt_w</p:attrName>
                                        </p:attrNameLst>
                                      </p:cBhvr>
                                      <p:tavLst>
                                        <p:tav tm="0">
                                          <p:val>
                                            <p:strVal val="#ppt_w"/>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100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2000"/>
                            </p:stCondLst>
                            <p:childTnLst>
                              <p:par>
                                <p:cTn id="27" presetID="22" presetClass="entr" presetSubtype="8" fill="hold" grpId="0" nodeType="afterEffect">
                                  <p:stCondLst>
                                    <p:cond delay="1000"/>
                                  </p:stCondLst>
                                  <p:childTnLst>
                                    <p:set>
                                      <p:cBhvr>
                                        <p:cTn id="28" dur="1" fill="hold">
                                          <p:stCondLst>
                                            <p:cond delay="0"/>
                                          </p:stCondLst>
                                        </p:cTn>
                                        <p:tgtEl>
                                          <p:spTgt spid="213029">
                                            <p:txEl>
                                              <p:pRg st="0" end="0"/>
                                            </p:txEl>
                                          </p:spTgt>
                                        </p:tgtEl>
                                        <p:attrNameLst>
                                          <p:attrName>style.visibility</p:attrName>
                                        </p:attrNameLst>
                                      </p:cBhvr>
                                      <p:to>
                                        <p:strVal val="visible"/>
                                      </p:to>
                                    </p:set>
                                    <p:animEffect transition="in" filter="wipe(left)">
                                      <p:cBhvr>
                                        <p:cTn id="29" dur="500"/>
                                        <p:tgtEl>
                                          <p:spTgt spid="213029">
                                            <p:txEl>
                                              <p:pRg st="0" end="0"/>
                                            </p:txEl>
                                          </p:spTgt>
                                        </p:tgtEl>
                                      </p:cBhvr>
                                    </p:animEffect>
                                  </p:childTnLst>
                                </p:cTn>
                              </p:par>
                            </p:childTnLst>
                          </p:cTn>
                        </p:par>
                        <p:par>
                          <p:cTn id="30" fill="hold" nodeType="afterGroup">
                            <p:stCondLst>
                              <p:cond delay="3500"/>
                            </p:stCondLst>
                            <p:childTnLst>
                              <p:par>
                                <p:cTn id="31" presetID="22" presetClass="entr" presetSubtype="8" fill="hold" nodeType="afterEffect">
                                  <p:stCondLst>
                                    <p:cond delay="100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nodeType="afterGroup">
                            <p:stCondLst>
                              <p:cond delay="5000"/>
                            </p:stCondLst>
                            <p:childTnLst>
                              <p:par>
                                <p:cTn id="35" presetID="22" presetClass="entr" presetSubtype="8" fill="hold" grpId="0" nodeType="afterEffect">
                                  <p:stCondLst>
                                    <p:cond delay="1000"/>
                                  </p:stCondLst>
                                  <p:childTnLst>
                                    <p:set>
                                      <p:cBhvr>
                                        <p:cTn id="36" dur="1" fill="hold">
                                          <p:stCondLst>
                                            <p:cond delay="0"/>
                                          </p:stCondLst>
                                        </p:cTn>
                                        <p:tgtEl>
                                          <p:spTgt spid="213030">
                                            <p:txEl>
                                              <p:pRg st="0" end="0"/>
                                            </p:txEl>
                                          </p:spTgt>
                                        </p:tgtEl>
                                        <p:attrNameLst>
                                          <p:attrName>style.visibility</p:attrName>
                                        </p:attrNameLst>
                                      </p:cBhvr>
                                      <p:to>
                                        <p:strVal val="visible"/>
                                      </p:to>
                                    </p:set>
                                    <p:animEffect transition="in" filter="wipe(left)">
                                      <p:cBhvr>
                                        <p:cTn id="37" dur="500"/>
                                        <p:tgtEl>
                                          <p:spTgt spid="213030">
                                            <p:txEl>
                                              <p:pRg st="0" end="0"/>
                                            </p:txEl>
                                          </p:spTgt>
                                        </p:tgtEl>
                                      </p:cBhvr>
                                    </p:animEffect>
                                  </p:childTnLst>
                                </p:cTn>
                              </p:par>
                            </p:childTnLst>
                          </p:cTn>
                        </p:par>
                        <p:par>
                          <p:cTn id="38" fill="hold" nodeType="afterGroup">
                            <p:stCondLst>
                              <p:cond delay="6500"/>
                            </p:stCondLst>
                            <p:childTnLst>
                              <p:par>
                                <p:cTn id="39" presetID="22" presetClass="entr" presetSubtype="8" fill="hold" nodeType="afterEffect">
                                  <p:stCondLst>
                                    <p:cond delay="100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par>
                          <p:cTn id="42" fill="hold" nodeType="afterGroup">
                            <p:stCondLst>
                              <p:cond delay="8000"/>
                            </p:stCondLst>
                            <p:childTnLst>
                              <p:par>
                                <p:cTn id="43" presetID="22" presetClass="entr" presetSubtype="8" fill="hold" grpId="0" nodeType="afterEffect">
                                  <p:stCondLst>
                                    <p:cond delay="1000"/>
                                  </p:stCondLst>
                                  <p:childTnLst>
                                    <p:set>
                                      <p:cBhvr>
                                        <p:cTn id="44" dur="1" fill="hold">
                                          <p:stCondLst>
                                            <p:cond delay="0"/>
                                          </p:stCondLst>
                                        </p:cTn>
                                        <p:tgtEl>
                                          <p:spTgt spid="213031">
                                            <p:txEl>
                                              <p:pRg st="0" end="0"/>
                                            </p:txEl>
                                          </p:spTgt>
                                        </p:tgtEl>
                                        <p:attrNameLst>
                                          <p:attrName>style.visibility</p:attrName>
                                        </p:attrNameLst>
                                      </p:cBhvr>
                                      <p:to>
                                        <p:strVal val="visible"/>
                                      </p:to>
                                    </p:set>
                                    <p:animEffect transition="in" filter="wipe(left)">
                                      <p:cBhvr>
                                        <p:cTn id="45" dur="500"/>
                                        <p:tgtEl>
                                          <p:spTgt spid="213031">
                                            <p:txEl>
                                              <p:pRg st="0" end="0"/>
                                            </p:txEl>
                                          </p:spTgt>
                                        </p:tgtEl>
                                      </p:cBhvr>
                                    </p:animEffect>
                                  </p:childTnLst>
                                </p:cTn>
                              </p:par>
                            </p:childTnLst>
                          </p:cTn>
                        </p:par>
                        <p:par>
                          <p:cTn id="46" fill="hold" nodeType="afterGroup">
                            <p:stCondLst>
                              <p:cond delay="9500"/>
                            </p:stCondLst>
                            <p:childTnLst>
                              <p:par>
                                <p:cTn id="47" presetID="22" presetClass="entr" presetSubtype="8" fill="hold" nodeType="afterEffect">
                                  <p:stCondLst>
                                    <p:cond delay="100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nodeType="afterGroup">
                            <p:stCondLst>
                              <p:cond delay="11000"/>
                            </p:stCondLst>
                            <p:childTnLst>
                              <p:par>
                                <p:cTn id="51" presetID="22" presetClass="entr" presetSubtype="8" fill="hold" grpId="0" nodeType="afterEffect">
                                  <p:stCondLst>
                                    <p:cond delay="1000"/>
                                  </p:stCondLst>
                                  <p:childTnLst>
                                    <p:set>
                                      <p:cBhvr>
                                        <p:cTn id="52" dur="1" fill="hold">
                                          <p:stCondLst>
                                            <p:cond delay="0"/>
                                          </p:stCondLst>
                                        </p:cTn>
                                        <p:tgtEl>
                                          <p:spTgt spid="213032">
                                            <p:txEl>
                                              <p:pRg st="0" end="0"/>
                                            </p:txEl>
                                          </p:spTgt>
                                        </p:tgtEl>
                                        <p:attrNameLst>
                                          <p:attrName>style.visibility</p:attrName>
                                        </p:attrNameLst>
                                      </p:cBhvr>
                                      <p:to>
                                        <p:strVal val="visible"/>
                                      </p:to>
                                    </p:set>
                                    <p:animEffect transition="in" filter="wipe(left)">
                                      <p:cBhvr>
                                        <p:cTn id="53" dur="500"/>
                                        <p:tgtEl>
                                          <p:spTgt spid="213032">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13027"/>
                                        </p:tgtEl>
                                        <p:attrNameLst>
                                          <p:attrName>style.visibility</p:attrName>
                                        </p:attrNameLst>
                                      </p:cBhvr>
                                      <p:to>
                                        <p:strVal val="visible"/>
                                      </p:to>
                                    </p:set>
                                    <p:animEffect transition="in" filter="dissolve">
                                      <p:cBhvr>
                                        <p:cTn id="58" dur="500"/>
                                        <p:tgtEl>
                                          <p:spTgt spid="2130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12995"/>
                                        </p:tgtEl>
                                        <p:attrNameLst>
                                          <p:attrName>style.visibility</p:attrName>
                                        </p:attrNameLst>
                                      </p:cBhvr>
                                      <p:to>
                                        <p:strVal val="visible"/>
                                      </p:to>
                                    </p:set>
                                    <p:animEffect transition="in" filter="wipe(left)">
                                      <p:cBhvr>
                                        <p:cTn id="63" dur="500"/>
                                        <p:tgtEl>
                                          <p:spTgt spid="21299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3028"/>
                                        </p:tgtEl>
                                        <p:attrNameLst>
                                          <p:attrName>style.visibility</p:attrName>
                                        </p:attrNameLst>
                                      </p:cBhvr>
                                      <p:to>
                                        <p:strVal val="visible"/>
                                      </p:to>
                                    </p:set>
                                    <p:animEffect transition="in" filter="dissolve">
                                      <p:cBhvr>
                                        <p:cTn id="68" dur="500"/>
                                        <p:tgtEl>
                                          <p:spTgt spid="21302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13055"/>
                                        </p:tgtEl>
                                        <p:attrNameLst>
                                          <p:attrName>style.visibility</p:attrName>
                                        </p:attrNameLst>
                                      </p:cBhvr>
                                      <p:to>
                                        <p:strVal val="visible"/>
                                      </p:to>
                                    </p:set>
                                    <p:animEffect transition="in" filter="wipe(left)">
                                      <p:cBhvr>
                                        <p:cTn id="73" dur="500"/>
                                        <p:tgtEl>
                                          <p:spTgt spid="213055"/>
                                        </p:tgtEl>
                                      </p:cBhvr>
                                    </p:animEffect>
                                  </p:childTnLst>
                                </p:cTn>
                              </p:par>
                            </p:childTnLst>
                          </p:cTn>
                        </p:par>
                        <p:par>
                          <p:cTn id="74" fill="hold" nodeType="afterGroup">
                            <p:stCondLst>
                              <p:cond delay="500"/>
                            </p:stCondLst>
                            <p:childTnLst>
                              <p:par>
                                <p:cTn id="75" presetID="22" presetClass="entr" presetSubtype="8" fill="hold" grpId="0" nodeType="afterEffect">
                                  <p:stCondLst>
                                    <p:cond delay="1000"/>
                                  </p:stCondLst>
                                  <p:childTnLst>
                                    <p:set>
                                      <p:cBhvr>
                                        <p:cTn id="76" dur="1" fill="hold">
                                          <p:stCondLst>
                                            <p:cond delay="0"/>
                                          </p:stCondLst>
                                        </p:cTn>
                                        <p:tgtEl>
                                          <p:spTgt spid="212996">
                                            <p:txEl>
                                              <p:pRg st="0" end="0"/>
                                            </p:txEl>
                                          </p:spTgt>
                                        </p:tgtEl>
                                        <p:attrNameLst>
                                          <p:attrName>style.visibility</p:attrName>
                                        </p:attrNameLst>
                                      </p:cBhvr>
                                      <p:to>
                                        <p:strVal val="visible"/>
                                      </p:to>
                                    </p:set>
                                    <p:animEffect transition="in" filter="wipe(left)">
                                      <p:cBhvr>
                                        <p:cTn id="77" dur="500"/>
                                        <p:tgtEl>
                                          <p:spTgt spid="2129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autoUpdateAnimBg="0" advAuto="1000"/>
      <p:bldP spid="213026" grpId="0" animBg="1" autoUpdateAnimBg="0"/>
      <p:bldP spid="213027" grpId="0" animBg="1" autoUpdateAnimBg="0"/>
      <p:bldP spid="213028" grpId="0" animBg="1" autoUpdateAnimBg="0"/>
      <p:bldP spid="213029" grpId="0" build="p" autoUpdateAnimBg="0" advAuto="1000"/>
      <p:bldP spid="213030" grpId="0" build="p" autoUpdateAnimBg="0" advAuto="1000"/>
      <p:bldP spid="213031" grpId="0" build="p" autoUpdateAnimBg="0" advAuto="1000"/>
      <p:bldP spid="213032" grpId="0" build="p" autoUpdateAnimBg="0" advAuto="100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250825" y="620713"/>
            <a:ext cx="8281988" cy="4537075"/>
          </a:xfrm>
        </p:spPr>
        <p:txBody>
          <a:bodyPr/>
          <a:lstStyle/>
          <a:p>
            <a:pPr lvl="1">
              <a:buFont typeface="Wingdings" panose="05000000000000000000" pitchFamily="2" charset="2"/>
              <a:buNone/>
            </a:pPr>
            <a:r>
              <a:rPr lang="en-US" altLang="zh-CN" b="1" smtClean="0"/>
              <a:t>3) </a:t>
            </a:r>
            <a:r>
              <a:rPr lang="zh-CN" altLang="en-US" b="1" smtClean="0"/>
              <a:t>非运算</a:t>
            </a:r>
            <a:br>
              <a:rPr lang="zh-CN" altLang="en-US" b="1" smtClean="0"/>
            </a:br>
            <a:r>
              <a:rPr lang="zh-CN" altLang="en-US" b="1" smtClean="0"/>
              <a:t>若条件成立，事情不会发生；若条件不成立，事情才发生，这样的关系称为非逻辑关系。</a:t>
            </a:r>
          </a:p>
          <a:p>
            <a:pPr lvl="1">
              <a:buFont typeface="Wingdings" panose="05000000000000000000" pitchFamily="2" charset="2"/>
              <a:buNone/>
            </a:pPr>
            <a:endParaRPr lang="zh-CN" altLang="en-US" b="1" smtClean="0"/>
          </a:p>
        </p:txBody>
      </p:sp>
      <p:sp>
        <p:nvSpPr>
          <p:cNvPr id="214019" name="Text Box 3"/>
          <p:cNvSpPr txBox="1">
            <a:spLocks noChangeArrowheads="1"/>
          </p:cNvSpPr>
          <p:nvPr/>
        </p:nvSpPr>
        <p:spPr bwMode="auto">
          <a:xfrm>
            <a:off x="1741488" y="2159000"/>
            <a:ext cx="1265237" cy="528638"/>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真值表</a:t>
            </a:r>
          </a:p>
        </p:txBody>
      </p:sp>
      <p:sp>
        <p:nvSpPr>
          <p:cNvPr id="214020" name="Rectangle 4"/>
          <p:cNvSpPr>
            <a:spLocks noChangeArrowheads="1"/>
          </p:cNvSpPr>
          <p:nvPr/>
        </p:nvSpPr>
        <p:spPr bwMode="auto">
          <a:xfrm>
            <a:off x="1458913" y="4997450"/>
            <a:ext cx="1979612" cy="528638"/>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逻辑函数式</a:t>
            </a:r>
          </a:p>
        </p:txBody>
      </p:sp>
      <p:graphicFrame>
        <p:nvGraphicFramePr>
          <p:cNvPr id="214021" name="Object 5"/>
          <p:cNvGraphicFramePr>
            <a:graphicFrameLocks noChangeAspect="1"/>
          </p:cNvGraphicFramePr>
          <p:nvPr/>
        </p:nvGraphicFramePr>
        <p:xfrm>
          <a:off x="1816100" y="5618163"/>
          <a:ext cx="1304925" cy="558800"/>
        </p:xfrm>
        <a:graphic>
          <a:graphicData uri="http://schemas.openxmlformats.org/presentationml/2006/ole">
            <mc:AlternateContent xmlns:mc="http://schemas.openxmlformats.org/markup-compatibility/2006">
              <mc:Choice xmlns:v="urn:schemas-microsoft-com:vml" Requires="v">
                <p:oleObj spid="_x0000_s64560" name="Equation" r:id="rId4" imgW="469696" imgH="203112" progId="Equation.3">
                  <p:embed/>
                </p:oleObj>
              </mc:Choice>
              <mc:Fallback>
                <p:oleObj name="Equation" r:id="rId4" imgW="469696"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100" y="5618163"/>
                        <a:ext cx="13049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Text Box 6"/>
          <p:cNvSpPr txBox="1">
            <a:spLocks noChangeArrowheads="1"/>
          </p:cNvSpPr>
          <p:nvPr/>
        </p:nvSpPr>
        <p:spPr bwMode="auto">
          <a:xfrm>
            <a:off x="4535488" y="4484688"/>
            <a:ext cx="550862" cy="1809750"/>
          </a:xfrm>
          <a:prstGeom prst="rect">
            <a:avLst/>
          </a:prstGeom>
          <a:solidFill>
            <a:srgbClr val="CCFFFF"/>
          </a:solidFill>
          <a:ln w="9525">
            <a:solidFill>
              <a:srgbClr val="0033CC"/>
            </a:solidFill>
            <a:miter lim="800000"/>
            <a:headEnd/>
            <a:tailEnd/>
          </a:ln>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逻</a:t>
            </a:r>
          </a:p>
          <a:p>
            <a:pPr eaLnBrk="1" hangingPunct="1">
              <a:lnSpc>
                <a:spcPct val="100000"/>
              </a:lnSpc>
              <a:spcBef>
                <a:spcPct val="0"/>
              </a:spcBef>
              <a:buSzTx/>
              <a:buFontTx/>
              <a:buNone/>
            </a:pPr>
            <a:r>
              <a:rPr lang="zh-CN" altLang="en-US">
                <a:solidFill>
                  <a:srgbClr val="0033CC"/>
                </a:solidFill>
              </a:rPr>
              <a:t>辑</a:t>
            </a:r>
          </a:p>
          <a:p>
            <a:pPr eaLnBrk="1" hangingPunct="1">
              <a:lnSpc>
                <a:spcPct val="100000"/>
              </a:lnSpc>
              <a:spcBef>
                <a:spcPct val="0"/>
              </a:spcBef>
              <a:buSzTx/>
              <a:buFontTx/>
              <a:buNone/>
            </a:pPr>
            <a:r>
              <a:rPr lang="zh-CN" altLang="en-US">
                <a:solidFill>
                  <a:srgbClr val="0033CC"/>
                </a:solidFill>
              </a:rPr>
              <a:t>符</a:t>
            </a:r>
          </a:p>
          <a:p>
            <a:pPr eaLnBrk="1" hangingPunct="1">
              <a:lnSpc>
                <a:spcPct val="100000"/>
              </a:lnSpc>
              <a:spcBef>
                <a:spcPct val="0"/>
              </a:spcBef>
              <a:buSzTx/>
              <a:buFontTx/>
              <a:buNone/>
            </a:pPr>
            <a:r>
              <a:rPr lang="zh-CN" altLang="en-US">
                <a:solidFill>
                  <a:srgbClr val="0033CC"/>
                </a:solidFill>
              </a:rPr>
              <a:t>号</a:t>
            </a:r>
          </a:p>
        </p:txBody>
      </p:sp>
      <p:sp>
        <p:nvSpPr>
          <p:cNvPr id="214023" name="Text Box 7"/>
          <p:cNvSpPr txBox="1">
            <a:spLocks noChangeArrowheads="1"/>
          </p:cNvSpPr>
          <p:nvPr/>
        </p:nvSpPr>
        <p:spPr bwMode="auto">
          <a:xfrm>
            <a:off x="5605463" y="5940425"/>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FF0066"/>
                </a:solidFill>
              </a:rPr>
              <a:t>非门</a:t>
            </a:r>
            <a:r>
              <a:rPr lang="zh-CN" altLang="en-US" sz="2400">
                <a:ea typeface="楷体_GB2312"/>
                <a:cs typeface="楷体_GB2312"/>
              </a:rPr>
              <a:t>（</a:t>
            </a:r>
            <a:r>
              <a:rPr lang="en-US" altLang="zh-CN" sz="2400">
                <a:ea typeface="楷体_GB2312"/>
                <a:cs typeface="楷体_GB2312"/>
              </a:rPr>
              <a:t>NOT  gate)</a:t>
            </a:r>
          </a:p>
        </p:txBody>
      </p:sp>
      <p:sp>
        <p:nvSpPr>
          <p:cNvPr id="214024" name="Rectangle 8"/>
          <p:cNvSpPr>
            <a:spLocks noChangeArrowheads="1"/>
          </p:cNvSpPr>
          <p:nvPr/>
        </p:nvSpPr>
        <p:spPr bwMode="auto">
          <a:xfrm>
            <a:off x="6110288" y="4297363"/>
            <a:ext cx="2471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latin typeface="楷体_GB2312"/>
              </a:rPr>
              <a:t>非逻辑关系</a:t>
            </a:r>
            <a:endParaRPr lang="zh-CN" altLang="en-US" sz="2400"/>
          </a:p>
        </p:txBody>
      </p:sp>
      <p:sp>
        <p:nvSpPr>
          <p:cNvPr id="214025" name="Text Box 9"/>
          <p:cNvSpPr txBox="1">
            <a:spLocks noChangeArrowheads="1"/>
          </p:cNvSpPr>
          <p:nvPr/>
        </p:nvSpPr>
        <p:spPr bwMode="auto">
          <a:xfrm>
            <a:off x="2820988" y="34464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4026" name="Text Box 10"/>
          <p:cNvSpPr txBox="1">
            <a:spLocks noChangeArrowheads="1"/>
          </p:cNvSpPr>
          <p:nvPr/>
        </p:nvSpPr>
        <p:spPr bwMode="auto">
          <a:xfrm>
            <a:off x="2820988" y="40417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4027" name="Text Box 11"/>
          <p:cNvSpPr txBox="1">
            <a:spLocks noChangeArrowheads="1"/>
          </p:cNvSpPr>
          <p:nvPr/>
        </p:nvSpPr>
        <p:spPr bwMode="auto">
          <a:xfrm>
            <a:off x="1612900" y="34321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a:t>
            </a:r>
          </a:p>
        </p:txBody>
      </p:sp>
      <p:sp>
        <p:nvSpPr>
          <p:cNvPr id="214028" name="Text Box 12"/>
          <p:cNvSpPr txBox="1">
            <a:spLocks noChangeArrowheads="1"/>
          </p:cNvSpPr>
          <p:nvPr/>
        </p:nvSpPr>
        <p:spPr bwMode="auto">
          <a:xfrm>
            <a:off x="1614488" y="40417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a:t>
            </a:r>
          </a:p>
        </p:txBody>
      </p:sp>
      <p:grpSp>
        <p:nvGrpSpPr>
          <p:cNvPr id="2" name="Group 13"/>
          <p:cNvGrpSpPr>
            <a:grpSpLocks/>
          </p:cNvGrpSpPr>
          <p:nvPr/>
        </p:nvGrpSpPr>
        <p:grpSpPr bwMode="auto">
          <a:xfrm>
            <a:off x="4362450" y="2163763"/>
            <a:ext cx="4618038" cy="2063750"/>
            <a:chOff x="2598" y="1419"/>
            <a:chExt cx="2909" cy="1300"/>
          </a:xfrm>
        </p:grpSpPr>
        <p:sp>
          <p:nvSpPr>
            <p:cNvPr id="64535" name="Line 14"/>
            <p:cNvSpPr>
              <a:spLocks noChangeShapeType="1"/>
            </p:cNvSpPr>
            <p:nvPr/>
          </p:nvSpPr>
          <p:spPr bwMode="auto">
            <a:xfrm flipV="1">
              <a:off x="4923" y="1739"/>
              <a:ext cx="1"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6" name="Line 15"/>
            <p:cNvSpPr>
              <a:spLocks noChangeShapeType="1"/>
            </p:cNvSpPr>
            <p:nvPr/>
          </p:nvSpPr>
          <p:spPr bwMode="auto">
            <a:xfrm flipH="1">
              <a:off x="3390" y="1740"/>
              <a:ext cx="34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7" name="Line 16"/>
            <p:cNvSpPr>
              <a:spLocks noChangeShapeType="1"/>
            </p:cNvSpPr>
            <p:nvPr/>
          </p:nvSpPr>
          <p:spPr bwMode="auto">
            <a:xfrm>
              <a:off x="3390" y="1739"/>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8" name="Line 17"/>
            <p:cNvSpPr>
              <a:spLocks noChangeShapeType="1"/>
            </p:cNvSpPr>
            <p:nvPr/>
          </p:nvSpPr>
          <p:spPr bwMode="auto">
            <a:xfrm flipH="1">
              <a:off x="3389" y="2338"/>
              <a:ext cx="0" cy="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9" name="Line 18"/>
            <p:cNvSpPr>
              <a:spLocks noChangeShapeType="1"/>
            </p:cNvSpPr>
            <p:nvPr/>
          </p:nvSpPr>
          <p:spPr bwMode="auto">
            <a:xfrm>
              <a:off x="3390" y="2683"/>
              <a:ext cx="153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0" name="Line 19"/>
            <p:cNvSpPr>
              <a:spLocks noChangeShapeType="1"/>
            </p:cNvSpPr>
            <p:nvPr/>
          </p:nvSpPr>
          <p:spPr bwMode="auto">
            <a:xfrm flipH="1" flipV="1">
              <a:off x="4924" y="2403"/>
              <a:ext cx="1" cy="2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1" name="Line 20"/>
            <p:cNvSpPr>
              <a:spLocks noChangeShapeType="1"/>
            </p:cNvSpPr>
            <p:nvPr/>
          </p:nvSpPr>
          <p:spPr bwMode="auto">
            <a:xfrm>
              <a:off x="3213" y="2211"/>
              <a:ext cx="354"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2" name="Line 21"/>
            <p:cNvSpPr>
              <a:spLocks noChangeShapeType="1"/>
            </p:cNvSpPr>
            <p:nvPr/>
          </p:nvSpPr>
          <p:spPr bwMode="auto">
            <a:xfrm flipV="1">
              <a:off x="3331" y="2329"/>
              <a:ext cx="118"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Line 22"/>
            <p:cNvSpPr>
              <a:spLocks noChangeShapeType="1"/>
            </p:cNvSpPr>
            <p:nvPr/>
          </p:nvSpPr>
          <p:spPr bwMode="auto">
            <a:xfrm flipV="1">
              <a:off x="4048" y="1739"/>
              <a:ext cx="8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Oval 23"/>
            <p:cNvSpPr>
              <a:spLocks noChangeArrowheads="1"/>
            </p:cNvSpPr>
            <p:nvPr/>
          </p:nvSpPr>
          <p:spPr bwMode="auto">
            <a:xfrm>
              <a:off x="4380" y="1715"/>
              <a:ext cx="59" cy="59"/>
            </a:xfrm>
            <a:prstGeom prst="ellipse">
              <a:avLst/>
            </a:prstGeom>
            <a:solidFill>
              <a:schemeClr val="tx1"/>
            </a:solidFill>
            <a:ln w="28575">
              <a:solidFill>
                <a:srgbClr val="000000"/>
              </a:solidFill>
              <a:round/>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45" name="Rectangle 24"/>
            <p:cNvSpPr>
              <a:spLocks noChangeArrowheads="1"/>
            </p:cNvSpPr>
            <p:nvPr/>
          </p:nvSpPr>
          <p:spPr bwMode="auto">
            <a:xfrm>
              <a:off x="3811" y="2089"/>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0033CC"/>
                  </a:solidFill>
                  <a:latin typeface="宋体" panose="02010600030101010101" pitchFamily="2" charset="-122"/>
                </a:rPr>
                <a:t>开关</a:t>
              </a:r>
              <a:r>
                <a:rPr lang="en-US" altLang="zh-CN" sz="2400" i="1">
                  <a:solidFill>
                    <a:srgbClr val="0033CC"/>
                  </a:solidFill>
                </a:rPr>
                <a:t>A</a:t>
              </a:r>
            </a:p>
          </p:txBody>
        </p:sp>
        <p:sp>
          <p:nvSpPr>
            <p:cNvPr id="64546" name="Rectangle 25"/>
            <p:cNvSpPr>
              <a:spLocks noChangeArrowheads="1"/>
            </p:cNvSpPr>
            <p:nvPr/>
          </p:nvSpPr>
          <p:spPr bwMode="auto">
            <a:xfrm>
              <a:off x="5164" y="2149"/>
              <a:ext cx="3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latin typeface="宋体" panose="02010600030101010101" pitchFamily="2" charset="-122"/>
                </a:rPr>
                <a:t>灯</a:t>
              </a:r>
              <a:r>
                <a:rPr lang="en-US" altLang="zh-CN" sz="2400" i="1">
                  <a:solidFill>
                    <a:srgbClr val="FF0066"/>
                  </a:solidFill>
                </a:rPr>
                <a:t>Y</a:t>
              </a:r>
            </a:p>
          </p:txBody>
        </p:sp>
        <p:sp>
          <p:nvSpPr>
            <p:cNvPr id="64547" name="Text Box 26"/>
            <p:cNvSpPr txBox="1">
              <a:spLocks noChangeArrowheads="1"/>
            </p:cNvSpPr>
            <p:nvPr/>
          </p:nvSpPr>
          <p:spPr bwMode="auto">
            <a:xfrm>
              <a:off x="2598" y="212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sz="2400">
                  <a:solidFill>
                    <a:srgbClr val="FF0066"/>
                  </a:solidFill>
                </a:rPr>
                <a:t>电源</a:t>
              </a:r>
            </a:p>
          </p:txBody>
        </p:sp>
        <p:sp>
          <p:nvSpPr>
            <p:cNvPr id="64548" name="Rectangle 27"/>
            <p:cNvSpPr>
              <a:spLocks noChangeArrowheads="1"/>
            </p:cNvSpPr>
            <p:nvPr/>
          </p:nvSpPr>
          <p:spPr bwMode="auto">
            <a:xfrm>
              <a:off x="3741" y="1695"/>
              <a:ext cx="297"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49" name="Oval 28"/>
            <p:cNvSpPr>
              <a:spLocks noChangeArrowheads="1"/>
            </p:cNvSpPr>
            <p:nvPr/>
          </p:nvSpPr>
          <p:spPr bwMode="auto">
            <a:xfrm>
              <a:off x="4375" y="2660"/>
              <a:ext cx="59" cy="59"/>
            </a:xfrm>
            <a:prstGeom prst="ellipse">
              <a:avLst/>
            </a:prstGeom>
            <a:solidFill>
              <a:schemeClr val="tx1"/>
            </a:solidFill>
            <a:ln w="28575">
              <a:solidFill>
                <a:srgbClr val="000000"/>
              </a:solidFill>
              <a:round/>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50" name="Line 29"/>
            <p:cNvSpPr>
              <a:spLocks noChangeShapeType="1"/>
            </p:cNvSpPr>
            <p:nvPr/>
          </p:nvSpPr>
          <p:spPr bwMode="auto">
            <a:xfrm>
              <a:off x="4413" y="1743"/>
              <a:ext cx="0" cy="2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1" name="Line 30"/>
            <p:cNvSpPr>
              <a:spLocks noChangeShapeType="1"/>
            </p:cNvSpPr>
            <p:nvPr/>
          </p:nvSpPr>
          <p:spPr bwMode="auto">
            <a:xfrm>
              <a:off x="4411" y="2426"/>
              <a:ext cx="0" cy="2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2" name="Oval 31"/>
            <p:cNvSpPr>
              <a:spLocks noChangeArrowheads="1"/>
            </p:cNvSpPr>
            <p:nvPr/>
          </p:nvSpPr>
          <p:spPr bwMode="auto">
            <a:xfrm>
              <a:off x="4381" y="2024"/>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53" name="Oval 32"/>
            <p:cNvSpPr>
              <a:spLocks noChangeArrowheads="1"/>
            </p:cNvSpPr>
            <p:nvPr/>
          </p:nvSpPr>
          <p:spPr bwMode="auto">
            <a:xfrm>
              <a:off x="4377" y="2359"/>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54" name="Line 33"/>
            <p:cNvSpPr>
              <a:spLocks noChangeShapeType="1"/>
            </p:cNvSpPr>
            <p:nvPr/>
          </p:nvSpPr>
          <p:spPr bwMode="auto">
            <a:xfrm rot="165730" flipV="1">
              <a:off x="4433" y="2042"/>
              <a:ext cx="173" cy="32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5" name="Text Box 34"/>
            <p:cNvSpPr txBox="1">
              <a:spLocks noChangeArrowheads="1"/>
            </p:cNvSpPr>
            <p:nvPr/>
          </p:nvSpPr>
          <p:spPr bwMode="auto">
            <a:xfrm>
              <a:off x="3788" y="141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sz="2400" i="1"/>
                <a:t>R</a:t>
              </a:r>
            </a:p>
          </p:txBody>
        </p:sp>
        <p:grpSp>
          <p:nvGrpSpPr>
            <p:cNvPr id="64556" name="Group 35"/>
            <p:cNvGrpSpPr>
              <a:grpSpLocks/>
            </p:cNvGrpSpPr>
            <p:nvPr/>
          </p:nvGrpSpPr>
          <p:grpSpPr bwMode="auto">
            <a:xfrm>
              <a:off x="4778" y="2099"/>
              <a:ext cx="295" cy="295"/>
              <a:chOff x="1830" y="3092"/>
              <a:chExt cx="295" cy="295"/>
            </a:xfrm>
          </p:grpSpPr>
          <p:sp>
            <p:nvSpPr>
              <p:cNvPr id="64557" name="Oval 36"/>
              <p:cNvSpPr>
                <a:spLocks noChangeArrowheads="1"/>
              </p:cNvSpPr>
              <p:nvPr/>
            </p:nvSpPr>
            <p:spPr bwMode="auto">
              <a:xfrm>
                <a:off x="1830" y="3092"/>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58" name="Line 37"/>
              <p:cNvSpPr>
                <a:spLocks noChangeShapeType="1"/>
              </p:cNvSpPr>
              <p:nvPr/>
            </p:nvSpPr>
            <p:spPr bwMode="auto">
              <a:xfrm>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9" name="Line 38"/>
              <p:cNvSpPr>
                <a:spLocks noChangeShapeType="1"/>
              </p:cNvSpPr>
              <p:nvPr/>
            </p:nvSpPr>
            <p:spPr bwMode="auto">
              <a:xfrm flipH="1">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39"/>
          <p:cNvGrpSpPr>
            <a:grpSpLocks/>
          </p:cNvGrpSpPr>
          <p:nvPr/>
        </p:nvGrpSpPr>
        <p:grpSpPr bwMode="auto">
          <a:xfrm>
            <a:off x="1190625" y="2870200"/>
            <a:ext cx="2422525" cy="1701800"/>
            <a:chOff x="600" y="1776"/>
            <a:chExt cx="1526" cy="1072"/>
          </a:xfrm>
        </p:grpSpPr>
        <p:sp>
          <p:nvSpPr>
            <p:cNvPr id="64529" name="Line 40"/>
            <p:cNvSpPr>
              <a:spLocks noChangeShapeType="1"/>
            </p:cNvSpPr>
            <p:nvPr/>
          </p:nvSpPr>
          <p:spPr bwMode="auto">
            <a:xfrm>
              <a:off x="601" y="2090"/>
              <a:ext cx="152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0" name="Line 41"/>
            <p:cNvSpPr>
              <a:spLocks noChangeShapeType="1"/>
            </p:cNvSpPr>
            <p:nvPr/>
          </p:nvSpPr>
          <p:spPr bwMode="auto">
            <a:xfrm>
              <a:off x="1385" y="1776"/>
              <a:ext cx="1" cy="10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1" name="Text Box 42"/>
            <p:cNvSpPr txBox="1">
              <a:spLocks noChangeArrowheads="1"/>
            </p:cNvSpPr>
            <p:nvPr/>
          </p:nvSpPr>
          <p:spPr bwMode="auto">
            <a:xfrm>
              <a:off x="856" y="177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A</a:t>
              </a:r>
            </a:p>
          </p:txBody>
        </p:sp>
        <p:sp>
          <p:nvSpPr>
            <p:cNvPr id="64532" name="Text Box 43"/>
            <p:cNvSpPr txBox="1">
              <a:spLocks noChangeArrowheads="1"/>
            </p:cNvSpPr>
            <p:nvPr/>
          </p:nvSpPr>
          <p:spPr bwMode="auto">
            <a:xfrm>
              <a:off x="1600" y="177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p>
          </p:txBody>
        </p:sp>
        <p:sp>
          <p:nvSpPr>
            <p:cNvPr id="64533" name="Rectangle 44"/>
            <p:cNvSpPr>
              <a:spLocks noChangeArrowheads="1"/>
            </p:cNvSpPr>
            <p:nvPr/>
          </p:nvSpPr>
          <p:spPr bwMode="auto">
            <a:xfrm>
              <a:off x="604" y="1776"/>
              <a:ext cx="1517" cy="1066"/>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4534" name="Line 45"/>
            <p:cNvSpPr>
              <a:spLocks noChangeShapeType="1"/>
            </p:cNvSpPr>
            <p:nvPr/>
          </p:nvSpPr>
          <p:spPr bwMode="auto">
            <a:xfrm flipV="1">
              <a:off x="600" y="2487"/>
              <a:ext cx="1513"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14062" name="Object 46"/>
          <p:cNvGraphicFramePr>
            <a:graphicFrameLocks noChangeAspect="1"/>
          </p:cNvGraphicFramePr>
          <p:nvPr/>
        </p:nvGraphicFramePr>
        <p:xfrm>
          <a:off x="5724525" y="4868863"/>
          <a:ext cx="2449513" cy="838200"/>
        </p:xfrm>
        <a:graphic>
          <a:graphicData uri="http://schemas.openxmlformats.org/presentationml/2006/ole">
            <mc:AlternateContent xmlns:mc="http://schemas.openxmlformats.org/markup-compatibility/2006">
              <mc:Choice xmlns:v="urn:schemas-microsoft-com:vml" Requires="v">
                <p:oleObj spid="_x0000_s64561" name="Visio" r:id="rId6" imgW="635203" imgH="217598" progId="Visio.Drawing.11">
                  <p:embed/>
                </p:oleObj>
              </mc:Choice>
              <mc:Fallback>
                <p:oleObj name="Visio" r:id="rId6" imgW="635203" imgH="217598" progId="Visio.Drawing.11">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4868863"/>
                        <a:ext cx="24495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8" name="AutoShape 47">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4024">
                                            <p:txEl>
                                              <p:pRg st="0" end="0"/>
                                            </p:txEl>
                                          </p:spTgt>
                                        </p:tgtEl>
                                        <p:attrNameLst>
                                          <p:attrName>style.visibility</p:attrName>
                                        </p:attrNameLst>
                                      </p:cBhvr>
                                      <p:to>
                                        <p:strVal val="visible"/>
                                      </p:to>
                                    </p:set>
                                    <p:animEffect transition="in" filter="wipe(left)">
                                      <p:cBhvr>
                                        <p:cTn id="13" dur="500"/>
                                        <p:tgtEl>
                                          <p:spTgt spid="21402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4019"/>
                                        </p:tgtEl>
                                        <p:attrNameLst>
                                          <p:attrName>style.visibility</p:attrName>
                                        </p:attrNameLst>
                                      </p:cBhvr>
                                      <p:to>
                                        <p:strVal val="visible"/>
                                      </p:to>
                                    </p:set>
                                    <p:animEffect transition="in" filter="dissolve">
                                      <p:cBhvr>
                                        <p:cTn id="18" dur="500"/>
                                        <p:tgtEl>
                                          <p:spTgt spid="2140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ppt_h/2"/>
                                          </p:val>
                                        </p:tav>
                                        <p:tav tm="100000">
                                          <p:val>
                                            <p:strVal val="#ppt_y"/>
                                          </p:val>
                                        </p:tav>
                                      </p:tavLst>
                                    </p:anim>
                                    <p:anim calcmode="lin" valueType="num">
                                      <p:cBhvr>
                                        <p:cTn id="25" dur="500" fill="hold"/>
                                        <p:tgtEl>
                                          <p:spTgt spid="4"/>
                                        </p:tgtEl>
                                        <p:attrNameLst>
                                          <p:attrName>ppt_w</p:attrName>
                                        </p:attrNameLst>
                                      </p:cBhvr>
                                      <p:tavLst>
                                        <p:tav tm="0">
                                          <p:val>
                                            <p:strVal val="#ppt_w"/>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22" presetClass="entr" presetSubtype="8" fill="hold" grpId="0" nodeType="afterEffect">
                                  <p:stCondLst>
                                    <p:cond delay="1000"/>
                                  </p:stCondLst>
                                  <p:childTnLst>
                                    <p:set>
                                      <p:cBhvr>
                                        <p:cTn id="29" dur="1" fill="hold">
                                          <p:stCondLst>
                                            <p:cond delay="0"/>
                                          </p:stCondLst>
                                        </p:cTn>
                                        <p:tgtEl>
                                          <p:spTgt spid="214027"/>
                                        </p:tgtEl>
                                        <p:attrNameLst>
                                          <p:attrName>style.visibility</p:attrName>
                                        </p:attrNameLst>
                                      </p:cBhvr>
                                      <p:to>
                                        <p:strVal val="visible"/>
                                      </p:to>
                                    </p:set>
                                    <p:animEffect transition="in" filter="wipe(left)">
                                      <p:cBhvr>
                                        <p:cTn id="30" dur="500"/>
                                        <p:tgtEl>
                                          <p:spTgt spid="214027"/>
                                        </p:tgtEl>
                                      </p:cBhvr>
                                    </p:animEffect>
                                  </p:childTnLst>
                                </p:cTn>
                              </p:par>
                            </p:childTnLst>
                          </p:cTn>
                        </p:par>
                        <p:par>
                          <p:cTn id="31" fill="hold" nodeType="afterGroup">
                            <p:stCondLst>
                              <p:cond delay="2000"/>
                            </p:stCondLst>
                            <p:childTnLst>
                              <p:par>
                                <p:cTn id="32" presetID="22" presetClass="entr" presetSubtype="8" fill="hold" grpId="0" nodeType="afterEffect">
                                  <p:stCondLst>
                                    <p:cond delay="1000"/>
                                  </p:stCondLst>
                                  <p:childTnLst>
                                    <p:set>
                                      <p:cBhvr>
                                        <p:cTn id="33" dur="1" fill="hold">
                                          <p:stCondLst>
                                            <p:cond delay="0"/>
                                          </p:stCondLst>
                                        </p:cTn>
                                        <p:tgtEl>
                                          <p:spTgt spid="214025"/>
                                        </p:tgtEl>
                                        <p:attrNameLst>
                                          <p:attrName>style.visibility</p:attrName>
                                        </p:attrNameLst>
                                      </p:cBhvr>
                                      <p:to>
                                        <p:strVal val="visible"/>
                                      </p:to>
                                    </p:set>
                                    <p:animEffect transition="in" filter="wipe(left)">
                                      <p:cBhvr>
                                        <p:cTn id="34" dur="500"/>
                                        <p:tgtEl>
                                          <p:spTgt spid="214025"/>
                                        </p:tgtEl>
                                      </p:cBhvr>
                                    </p:animEffect>
                                  </p:childTnLst>
                                </p:cTn>
                              </p:par>
                            </p:childTnLst>
                          </p:cTn>
                        </p:par>
                        <p:par>
                          <p:cTn id="35" fill="hold" nodeType="afterGroup">
                            <p:stCondLst>
                              <p:cond delay="3500"/>
                            </p:stCondLst>
                            <p:childTnLst>
                              <p:par>
                                <p:cTn id="36" presetID="22" presetClass="entr" presetSubtype="8" fill="hold" grpId="0" nodeType="afterEffect">
                                  <p:stCondLst>
                                    <p:cond delay="1000"/>
                                  </p:stCondLst>
                                  <p:childTnLst>
                                    <p:set>
                                      <p:cBhvr>
                                        <p:cTn id="37" dur="1" fill="hold">
                                          <p:stCondLst>
                                            <p:cond delay="0"/>
                                          </p:stCondLst>
                                        </p:cTn>
                                        <p:tgtEl>
                                          <p:spTgt spid="214028"/>
                                        </p:tgtEl>
                                        <p:attrNameLst>
                                          <p:attrName>style.visibility</p:attrName>
                                        </p:attrNameLst>
                                      </p:cBhvr>
                                      <p:to>
                                        <p:strVal val="visible"/>
                                      </p:to>
                                    </p:set>
                                    <p:animEffect transition="in" filter="wipe(left)">
                                      <p:cBhvr>
                                        <p:cTn id="38" dur="500"/>
                                        <p:tgtEl>
                                          <p:spTgt spid="214028"/>
                                        </p:tgtEl>
                                      </p:cBhvr>
                                    </p:animEffect>
                                  </p:childTnLst>
                                </p:cTn>
                              </p:par>
                            </p:childTnLst>
                          </p:cTn>
                        </p:par>
                        <p:par>
                          <p:cTn id="39" fill="hold" nodeType="afterGroup">
                            <p:stCondLst>
                              <p:cond delay="5000"/>
                            </p:stCondLst>
                            <p:childTnLst>
                              <p:par>
                                <p:cTn id="40" presetID="22" presetClass="entr" presetSubtype="8" fill="hold" grpId="0" nodeType="afterEffect">
                                  <p:stCondLst>
                                    <p:cond delay="1000"/>
                                  </p:stCondLst>
                                  <p:childTnLst>
                                    <p:set>
                                      <p:cBhvr>
                                        <p:cTn id="41" dur="1" fill="hold">
                                          <p:stCondLst>
                                            <p:cond delay="0"/>
                                          </p:stCondLst>
                                        </p:cTn>
                                        <p:tgtEl>
                                          <p:spTgt spid="214026"/>
                                        </p:tgtEl>
                                        <p:attrNameLst>
                                          <p:attrName>style.visibility</p:attrName>
                                        </p:attrNameLst>
                                      </p:cBhvr>
                                      <p:to>
                                        <p:strVal val="visible"/>
                                      </p:to>
                                    </p:set>
                                    <p:animEffect transition="in" filter="wipe(left)">
                                      <p:cBhvr>
                                        <p:cTn id="42" dur="500"/>
                                        <p:tgtEl>
                                          <p:spTgt spid="2140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4020"/>
                                        </p:tgtEl>
                                        <p:attrNameLst>
                                          <p:attrName>style.visibility</p:attrName>
                                        </p:attrNameLst>
                                      </p:cBhvr>
                                      <p:to>
                                        <p:strVal val="visible"/>
                                      </p:to>
                                    </p:set>
                                    <p:animEffect transition="in" filter="dissolve">
                                      <p:cBhvr>
                                        <p:cTn id="47" dur="500"/>
                                        <p:tgtEl>
                                          <p:spTgt spid="2140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4021"/>
                                        </p:tgtEl>
                                        <p:attrNameLst>
                                          <p:attrName>style.visibility</p:attrName>
                                        </p:attrNameLst>
                                      </p:cBhvr>
                                      <p:to>
                                        <p:strVal val="visible"/>
                                      </p:to>
                                    </p:set>
                                    <p:animEffect transition="in" filter="wipe(left)">
                                      <p:cBhvr>
                                        <p:cTn id="52" dur="500"/>
                                        <p:tgtEl>
                                          <p:spTgt spid="2140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4022"/>
                                        </p:tgtEl>
                                        <p:attrNameLst>
                                          <p:attrName>style.visibility</p:attrName>
                                        </p:attrNameLst>
                                      </p:cBhvr>
                                      <p:to>
                                        <p:strVal val="visible"/>
                                      </p:to>
                                    </p:set>
                                    <p:animEffect transition="in" filter="dissolve">
                                      <p:cBhvr>
                                        <p:cTn id="57" dur="500"/>
                                        <p:tgtEl>
                                          <p:spTgt spid="2140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4062"/>
                                        </p:tgtEl>
                                        <p:attrNameLst>
                                          <p:attrName>style.visibility</p:attrName>
                                        </p:attrNameLst>
                                      </p:cBhvr>
                                      <p:to>
                                        <p:strVal val="visible"/>
                                      </p:to>
                                    </p:set>
                                    <p:animEffect transition="in" filter="wipe(left)">
                                      <p:cBhvr>
                                        <p:cTn id="62" dur="500"/>
                                        <p:tgtEl>
                                          <p:spTgt spid="214062"/>
                                        </p:tgtEl>
                                      </p:cBhvr>
                                    </p:animEffect>
                                  </p:childTnLst>
                                </p:cTn>
                              </p:par>
                            </p:childTnLst>
                          </p:cTn>
                        </p:par>
                        <p:par>
                          <p:cTn id="63" fill="hold" nodeType="afterGroup">
                            <p:stCondLst>
                              <p:cond delay="500"/>
                            </p:stCondLst>
                            <p:childTnLst>
                              <p:par>
                                <p:cTn id="64" presetID="22" presetClass="entr" presetSubtype="8" fill="hold" grpId="0" nodeType="afterEffect">
                                  <p:stCondLst>
                                    <p:cond delay="1000"/>
                                  </p:stCondLst>
                                  <p:childTnLst>
                                    <p:set>
                                      <p:cBhvr>
                                        <p:cTn id="65" dur="1" fill="hold">
                                          <p:stCondLst>
                                            <p:cond delay="0"/>
                                          </p:stCondLst>
                                        </p:cTn>
                                        <p:tgtEl>
                                          <p:spTgt spid="214023">
                                            <p:txEl>
                                              <p:pRg st="0" end="0"/>
                                            </p:txEl>
                                          </p:spTgt>
                                        </p:tgtEl>
                                        <p:attrNameLst>
                                          <p:attrName>style.visibility</p:attrName>
                                        </p:attrNameLst>
                                      </p:cBhvr>
                                      <p:to>
                                        <p:strVal val="visible"/>
                                      </p:to>
                                    </p:set>
                                    <p:animEffect transition="in" filter="wipe(left)">
                                      <p:cBhvr>
                                        <p:cTn id="66" dur="500"/>
                                        <p:tgtEl>
                                          <p:spTgt spid="2140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autoUpdateAnimBg="0"/>
      <p:bldP spid="214020" grpId="0" animBg="1" autoUpdateAnimBg="0"/>
      <p:bldP spid="214022" grpId="0" animBg="1" autoUpdateAnimBg="0"/>
      <p:bldP spid="214023" grpId="0" build="p" autoUpdateAnimBg="0" advAuto="1000"/>
      <p:bldP spid="214024" grpId="0" build="p" autoUpdateAnimBg="0"/>
      <p:bldP spid="214025" grpId="0" autoUpdateAnimBg="0"/>
      <p:bldP spid="214026" grpId="0" autoUpdateAnimBg="0"/>
      <p:bldP spid="214027" grpId="0" autoUpdateAnimBg="0"/>
      <p:bldP spid="2140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Large confetti"/>
          <p:cNvSpPr>
            <a:spLocks noGrp="1" noChangeArrowheads="1"/>
          </p:cNvSpPr>
          <p:nvPr>
            <p:ph type="title" idx="4294967295"/>
          </p:nvPr>
        </p:nvSpPr>
        <p:spPr>
          <a:xfrm>
            <a:off x="0" y="381000"/>
            <a:ext cx="7467600" cy="630238"/>
          </a:xfrm>
        </p:spPr>
        <p:txBody>
          <a:bodyPr/>
          <a:lstStyle/>
          <a:p>
            <a:pPr eaLnBrk="1" hangingPunct="1"/>
            <a:r>
              <a:rPr lang="en-US" altLang="zh-CN" sz="3200" smtClean="0">
                <a:solidFill>
                  <a:srgbClr val="FF9900"/>
                </a:solidFill>
                <a:latin typeface="宋体" panose="02010600030101010101" pitchFamily="2" charset="-122"/>
              </a:rPr>
              <a:t>1.1.1  </a:t>
            </a:r>
            <a:r>
              <a:rPr lang="zh-CN" altLang="en-US" sz="3200" smtClean="0">
                <a:solidFill>
                  <a:srgbClr val="FF9900"/>
                </a:solidFill>
                <a:latin typeface="宋体" panose="02010600030101010101" pitchFamily="2" charset="-122"/>
              </a:rPr>
              <a:t>数字信号及模拟信号</a:t>
            </a:r>
            <a:r>
              <a:rPr lang="zh-CN" altLang="en-US" smtClean="0"/>
              <a:t> </a:t>
            </a:r>
          </a:p>
        </p:txBody>
      </p:sp>
      <p:sp>
        <p:nvSpPr>
          <p:cNvPr id="7204" name="Rectangle 36"/>
          <p:cNvSpPr>
            <a:spLocks noChangeArrowheads="1"/>
          </p:cNvSpPr>
          <p:nvPr/>
        </p:nvSpPr>
        <p:spPr bwMode="auto">
          <a:xfrm>
            <a:off x="468313" y="3357563"/>
            <a:ext cx="842486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SzTx/>
              <a:buFontTx/>
              <a:buChar char="•"/>
            </a:pPr>
            <a:r>
              <a:rPr lang="zh-CN" altLang="en-US" sz="2400">
                <a:solidFill>
                  <a:schemeClr val="folHlink"/>
                </a:solidFill>
              </a:rPr>
              <a:t>模拟量</a:t>
            </a:r>
            <a:r>
              <a:rPr lang="zh-CN" altLang="en-US" sz="2400" b="0">
                <a:solidFill>
                  <a:schemeClr val="folHlink"/>
                </a:solidFill>
              </a:rPr>
              <a:t>：这类物理量的变化在</a:t>
            </a:r>
            <a:r>
              <a:rPr lang="zh-CN" altLang="en-US" sz="2400">
                <a:solidFill>
                  <a:srgbClr val="660066"/>
                </a:solidFill>
              </a:rPr>
              <a:t>时间</a:t>
            </a:r>
            <a:r>
              <a:rPr lang="zh-CN" altLang="en-US" sz="2400" b="0">
                <a:solidFill>
                  <a:schemeClr val="folHlink"/>
                </a:solidFill>
              </a:rPr>
              <a:t>和</a:t>
            </a:r>
            <a:r>
              <a:rPr lang="zh-CN" altLang="en-US" sz="2400">
                <a:solidFill>
                  <a:srgbClr val="0000FF"/>
                </a:solidFill>
              </a:rPr>
              <a:t>数值</a:t>
            </a:r>
            <a:r>
              <a:rPr lang="zh-CN" altLang="en-US" sz="2400" b="0">
                <a:solidFill>
                  <a:schemeClr val="folHlink"/>
                </a:solidFill>
              </a:rPr>
              <a:t>上都是连续的</a:t>
            </a:r>
          </a:p>
          <a:p>
            <a:pPr lvl="1" algn="ctr">
              <a:lnSpc>
                <a:spcPct val="120000"/>
              </a:lnSpc>
              <a:spcBef>
                <a:spcPct val="0"/>
              </a:spcBef>
              <a:buClrTx/>
              <a:buSzTx/>
              <a:buFontTx/>
              <a:buNone/>
            </a:pPr>
            <a:r>
              <a:rPr lang="zh-CN" altLang="en-US" sz="2400">
                <a:solidFill>
                  <a:srgbClr val="660066"/>
                </a:solidFill>
              </a:rPr>
              <a:t>在一个指定的时间范围里，物理量的数值个数有</a:t>
            </a:r>
            <a:r>
              <a:rPr lang="zh-CN" altLang="en-US" sz="2400" b="0">
                <a:solidFill>
                  <a:srgbClr val="FF0000"/>
                </a:solidFill>
              </a:rPr>
              <a:t>无穷</a:t>
            </a:r>
            <a:r>
              <a:rPr lang="zh-CN" altLang="en-US" sz="2400">
                <a:solidFill>
                  <a:srgbClr val="660066"/>
                </a:solidFill>
              </a:rPr>
              <a:t>多个</a:t>
            </a:r>
          </a:p>
          <a:p>
            <a:pPr lvl="1" algn="ctr">
              <a:lnSpc>
                <a:spcPct val="120000"/>
              </a:lnSpc>
              <a:spcBef>
                <a:spcPct val="0"/>
              </a:spcBef>
              <a:buClrTx/>
              <a:buSzTx/>
              <a:buFontTx/>
              <a:buNone/>
            </a:pPr>
            <a:r>
              <a:rPr lang="zh-CN" altLang="en-US" sz="2400">
                <a:solidFill>
                  <a:srgbClr val="0000FF"/>
                </a:solidFill>
              </a:rPr>
              <a:t>物理量的数值本身的数目有</a:t>
            </a:r>
            <a:r>
              <a:rPr lang="zh-CN" altLang="en-US" sz="2400" b="0">
                <a:solidFill>
                  <a:srgbClr val="FF0000"/>
                </a:solidFill>
              </a:rPr>
              <a:t>无穷</a:t>
            </a:r>
            <a:r>
              <a:rPr lang="zh-CN" altLang="en-US" sz="2400">
                <a:solidFill>
                  <a:srgbClr val="0000FF"/>
                </a:solidFill>
              </a:rPr>
              <a:t>多个</a:t>
            </a:r>
          </a:p>
          <a:p>
            <a:pPr lvl="3">
              <a:lnSpc>
                <a:spcPct val="120000"/>
              </a:lnSpc>
              <a:spcBef>
                <a:spcPct val="0"/>
              </a:spcBef>
              <a:buSzTx/>
              <a:buFontTx/>
              <a:buNone/>
            </a:pPr>
            <a:r>
              <a:rPr lang="zh-CN" altLang="en-US" sz="2400" b="0">
                <a:solidFill>
                  <a:schemeClr val="folHlink"/>
                </a:solidFill>
              </a:rPr>
              <a:t>如电压、频率、压力、温度等</a:t>
            </a:r>
          </a:p>
          <a:p>
            <a:pPr>
              <a:lnSpc>
                <a:spcPct val="120000"/>
              </a:lnSpc>
              <a:spcBef>
                <a:spcPct val="0"/>
              </a:spcBef>
              <a:buSzTx/>
              <a:buFontTx/>
              <a:buChar char="•"/>
            </a:pPr>
            <a:r>
              <a:rPr lang="zh-CN" altLang="en-US" sz="2400">
                <a:solidFill>
                  <a:schemeClr val="folHlink"/>
                </a:solidFill>
              </a:rPr>
              <a:t>模拟信号</a:t>
            </a:r>
            <a:r>
              <a:rPr lang="zh-CN" altLang="en-US" sz="2400" b="0">
                <a:solidFill>
                  <a:schemeClr val="folHlink"/>
                </a:solidFill>
              </a:rPr>
              <a:t>：表示模拟量的信号</a:t>
            </a:r>
          </a:p>
          <a:p>
            <a:pPr>
              <a:lnSpc>
                <a:spcPct val="120000"/>
              </a:lnSpc>
              <a:spcBef>
                <a:spcPct val="0"/>
              </a:spcBef>
              <a:buSzTx/>
              <a:buFontTx/>
              <a:buChar char="•"/>
            </a:pPr>
            <a:r>
              <a:rPr lang="zh-CN" altLang="en-US" sz="2400">
                <a:solidFill>
                  <a:schemeClr val="folHlink"/>
                </a:solidFill>
              </a:rPr>
              <a:t>模拟电路</a:t>
            </a:r>
            <a:r>
              <a:rPr lang="zh-CN" altLang="en-US" sz="2400" b="0">
                <a:solidFill>
                  <a:schemeClr val="folHlink"/>
                </a:solidFill>
              </a:rPr>
              <a:t>：处理模拟信号的电子电路</a:t>
            </a:r>
          </a:p>
        </p:txBody>
      </p:sp>
      <p:pic>
        <p:nvPicPr>
          <p:cNvPr id="7207" name="Picture 39" descr="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1628775"/>
            <a:ext cx="43053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6" name="Picture 38" descr="1-1-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1700213"/>
            <a:ext cx="42195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AutoShape 40">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06"/>
                                        </p:tgtEl>
                                        <p:attrNameLst>
                                          <p:attrName>style.visibility</p:attrName>
                                        </p:attrNameLst>
                                      </p:cBhvr>
                                      <p:to>
                                        <p:strVal val="visible"/>
                                      </p:to>
                                    </p:set>
                                    <p:animEffect transition="in" filter="wipe(left)">
                                      <p:cBhvr>
                                        <p:cTn id="7" dur="500"/>
                                        <p:tgtEl>
                                          <p:spTgt spid="7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07"/>
                                        </p:tgtEl>
                                        <p:attrNameLst>
                                          <p:attrName>style.visibility</p:attrName>
                                        </p:attrNameLst>
                                      </p:cBhvr>
                                      <p:to>
                                        <p:strVal val="visible"/>
                                      </p:to>
                                    </p:set>
                                    <p:animEffect transition="in" filter="wipe(left)">
                                      <p:cBhvr>
                                        <p:cTn id="12" dur="3000"/>
                                        <p:tgtEl>
                                          <p:spTgt spid="7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04">
                                            <p:txEl>
                                              <p:pRg st="0" end="0"/>
                                            </p:txEl>
                                          </p:spTgt>
                                        </p:tgtEl>
                                        <p:attrNameLst>
                                          <p:attrName>style.visibility</p:attrName>
                                        </p:attrNameLst>
                                      </p:cBhvr>
                                      <p:to>
                                        <p:strVal val="visible"/>
                                      </p:to>
                                    </p:set>
                                    <p:animEffect transition="in" filter="wipe(left)">
                                      <p:cBhvr>
                                        <p:cTn id="17" dur="1000"/>
                                        <p:tgtEl>
                                          <p:spTgt spid="72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04">
                                            <p:txEl>
                                              <p:pRg st="1" end="1"/>
                                            </p:txEl>
                                          </p:spTgt>
                                        </p:tgtEl>
                                        <p:attrNameLst>
                                          <p:attrName>style.visibility</p:attrName>
                                        </p:attrNameLst>
                                      </p:cBhvr>
                                      <p:to>
                                        <p:strVal val="visible"/>
                                      </p:to>
                                    </p:set>
                                    <p:animEffect transition="in" filter="wipe(left)">
                                      <p:cBhvr>
                                        <p:cTn id="22" dur="1000"/>
                                        <p:tgtEl>
                                          <p:spTgt spid="72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04">
                                            <p:txEl>
                                              <p:pRg st="2" end="2"/>
                                            </p:txEl>
                                          </p:spTgt>
                                        </p:tgtEl>
                                        <p:attrNameLst>
                                          <p:attrName>style.visibility</p:attrName>
                                        </p:attrNameLst>
                                      </p:cBhvr>
                                      <p:to>
                                        <p:strVal val="visible"/>
                                      </p:to>
                                    </p:set>
                                    <p:animEffect transition="in" filter="wipe(left)">
                                      <p:cBhvr>
                                        <p:cTn id="27" dur="1000"/>
                                        <p:tgtEl>
                                          <p:spTgt spid="720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204">
                                            <p:txEl>
                                              <p:pRg st="3" end="3"/>
                                            </p:txEl>
                                          </p:spTgt>
                                        </p:tgtEl>
                                        <p:attrNameLst>
                                          <p:attrName>style.visibility</p:attrName>
                                        </p:attrNameLst>
                                      </p:cBhvr>
                                      <p:to>
                                        <p:strVal val="visible"/>
                                      </p:to>
                                    </p:set>
                                    <p:animEffect transition="in" filter="wipe(left)">
                                      <p:cBhvr>
                                        <p:cTn id="32" dur="1000"/>
                                        <p:tgtEl>
                                          <p:spTgt spid="720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04">
                                            <p:txEl>
                                              <p:pRg st="4" end="4"/>
                                            </p:txEl>
                                          </p:spTgt>
                                        </p:tgtEl>
                                        <p:attrNameLst>
                                          <p:attrName>style.visibility</p:attrName>
                                        </p:attrNameLst>
                                      </p:cBhvr>
                                      <p:to>
                                        <p:strVal val="visible"/>
                                      </p:to>
                                    </p:set>
                                    <p:animEffect transition="in" filter="wipe(left)">
                                      <p:cBhvr>
                                        <p:cTn id="37" dur="1000"/>
                                        <p:tgtEl>
                                          <p:spTgt spid="7204">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204">
                                            <p:txEl>
                                              <p:pRg st="5" end="5"/>
                                            </p:txEl>
                                          </p:spTgt>
                                        </p:tgtEl>
                                        <p:attrNameLst>
                                          <p:attrName>style.visibility</p:attrName>
                                        </p:attrNameLst>
                                      </p:cBhvr>
                                      <p:to>
                                        <p:strVal val="visible"/>
                                      </p:to>
                                    </p:set>
                                    <p:animEffect transition="in" filter="wipe(left)">
                                      <p:cBhvr>
                                        <p:cTn id="42" dur="1000"/>
                                        <p:tgtEl>
                                          <p:spTgt spid="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p:txBody>
          <a:bodyPr/>
          <a:lstStyle/>
          <a:p>
            <a:pPr lvl="1">
              <a:buFont typeface="Wingdings" panose="05000000000000000000" pitchFamily="2" charset="2"/>
              <a:buNone/>
            </a:pPr>
            <a:r>
              <a:rPr lang="en-US" altLang="zh-CN" sz="3200" b="1" smtClean="0"/>
              <a:t>4) </a:t>
            </a:r>
            <a:r>
              <a:rPr lang="zh-CN" altLang="en-US" sz="3200" b="1" smtClean="0"/>
              <a:t>与非、或非及异或运算</a:t>
            </a:r>
            <a:br>
              <a:rPr lang="zh-CN" altLang="en-US" sz="3200" b="1" smtClean="0"/>
            </a:br>
            <a:endParaRPr lang="zh-CN" altLang="en-US" sz="3200" b="1" smtClean="0"/>
          </a:p>
        </p:txBody>
      </p:sp>
      <p:sp>
        <p:nvSpPr>
          <p:cNvPr id="215043" name="Rectangle 3"/>
          <p:cNvSpPr>
            <a:spLocks noChangeArrowheads="1"/>
          </p:cNvSpPr>
          <p:nvPr/>
        </p:nvSpPr>
        <p:spPr bwMode="auto">
          <a:xfrm>
            <a:off x="827088" y="2195513"/>
            <a:ext cx="25844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与非逻辑         </a:t>
            </a:r>
            <a:r>
              <a:rPr lang="en-US" altLang="zh-CN" sz="2400">
                <a:solidFill>
                  <a:srgbClr val="0033CC"/>
                </a:solidFill>
              </a:rPr>
              <a:t>(NAND)</a:t>
            </a:r>
          </a:p>
        </p:txBody>
      </p:sp>
      <p:sp>
        <p:nvSpPr>
          <p:cNvPr id="215044" name="Rectangle 4"/>
          <p:cNvSpPr>
            <a:spLocks noChangeArrowheads="1"/>
          </p:cNvSpPr>
          <p:nvPr/>
        </p:nvSpPr>
        <p:spPr bwMode="auto">
          <a:xfrm>
            <a:off x="827088" y="3971925"/>
            <a:ext cx="25558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或非逻辑</a:t>
            </a:r>
            <a:r>
              <a:rPr lang="zh-CN" altLang="en-US">
                <a:solidFill>
                  <a:srgbClr val="0033CC"/>
                </a:solidFill>
                <a:ea typeface="楷体_GB2312"/>
                <a:cs typeface="楷体_GB2312"/>
              </a:rPr>
              <a:t>          </a:t>
            </a:r>
            <a:r>
              <a:rPr lang="en-US" altLang="zh-CN" sz="2400">
                <a:solidFill>
                  <a:srgbClr val="0033CC"/>
                </a:solidFill>
                <a:ea typeface="楷体_GB2312"/>
                <a:cs typeface="楷体_GB2312"/>
              </a:rPr>
              <a:t>(NOR)</a:t>
            </a:r>
          </a:p>
        </p:txBody>
      </p:sp>
      <p:sp>
        <p:nvSpPr>
          <p:cNvPr id="215045" name="Text Box 5"/>
          <p:cNvSpPr txBox="1">
            <a:spLocks noChangeArrowheads="1"/>
          </p:cNvSpPr>
          <p:nvPr/>
        </p:nvSpPr>
        <p:spPr bwMode="auto">
          <a:xfrm>
            <a:off x="7543800" y="35448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5046" name="Text Box 6"/>
          <p:cNvSpPr txBox="1">
            <a:spLocks noChangeArrowheads="1"/>
          </p:cNvSpPr>
          <p:nvPr/>
        </p:nvSpPr>
        <p:spPr bwMode="auto">
          <a:xfrm>
            <a:off x="7543800" y="39274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5047" name="Text Box 7"/>
          <p:cNvSpPr txBox="1">
            <a:spLocks noChangeArrowheads="1"/>
          </p:cNvSpPr>
          <p:nvPr/>
        </p:nvSpPr>
        <p:spPr bwMode="auto">
          <a:xfrm>
            <a:off x="7543800" y="43354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5048" name="Text Box 8"/>
          <p:cNvSpPr txBox="1">
            <a:spLocks noChangeArrowheads="1"/>
          </p:cNvSpPr>
          <p:nvPr/>
        </p:nvSpPr>
        <p:spPr bwMode="auto">
          <a:xfrm>
            <a:off x="7543800" y="47593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graphicFrame>
        <p:nvGraphicFramePr>
          <p:cNvPr id="215049" name="Object 9"/>
          <p:cNvGraphicFramePr>
            <a:graphicFrameLocks noChangeAspect="1"/>
          </p:cNvGraphicFramePr>
          <p:nvPr/>
        </p:nvGraphicFramePr>
        <p:xfrm>
          <a:off x="1031875" y="3168650"/>
          <a:ext cx="1306513" cy="603250"/>
        </p:xfrm>
        <a:graphic>
          <a:graphicData uri="http://schemas.openxmlformats.org/presentationml/2006/ole">
            <mc:AlternateContent xmlns:mc="http://schemas.openxmlformats.org/markup-compatibility/2006">
              <mc:Choice xmlns:v="urn:schemas-microsoft-com:vml" Requires="v">
                <p:oleObj spid="_x0000_s65571" name="公式" r:id="rId4" imgW="396382" imgH="106601" progId="Equation.3">
                  <p:embed/>
                </p:oleObj>
              </mc:Choice>
              <mc:Fallback>
                <p:oleObj name="公式" r:id="rId4" imgW="396382" imgH="10660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5" y="3168650"/>
                        <a:ext cx="13065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0" name="Text Box 10"/>
          <p:cNvSpPr txBox="1">
            <a:spLocks noChangeArrowheads="1"/>
          </p:cNvSpPr>
          <p:nvPr/>
        </p:nvSpPr>
        <p:spPr bwMode="auto">
          <a:xfrm>
            <a:off x="6202363" y="3530600"/>
            <a:ext cx="142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0     0</a:t>
            </a:r>
          </a:p>
        </p:txBody>
      </p:sp>
      <p:sp>
        <p:nvSpPr>
          <p:cNvPr id="215051" name="Text Box 11"/>
          <p:cNvSpPr txBox="1">
            <a:spLocks noChangeArrowheads="1"/>
          </p:cNvSpPr>
          <p:nvPr/>
        </p:nvSpPr>
        <p:spPr bwMode="auto">
          <a:xfrm>
            <a:off x="6202363" y="3913188"/>
            <a:ext cx="1243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0     1</a:t>
            </a:r>
          </a:p>
        </p:txBody>
      </p:sp>
      <p:sp>
        <p:nvSpPr>
          <p:cNvPr id="215052" name="Text Box 12"/>
          <p:cNvSpPr txBox="1">
            <a:spLocks noChangeArrowheads="1"/>
          </p:cNvSpPr>
          <p:nvPr/>
        </p:nvSpPr>
        <p:spPr bwMode="auto">
          <a:xfrm>
            <a:off x="6202363" y="4321175"/>
            <a:ext cx="1314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1     0</a:t>
            </a:r>
          </a:p>
        </p:txBody>
      </p:sp>
      <p:sp>
        <p:nvSpPr>
          <p:cNvPr id="215053" name="Text Box 13"/>
          <p:cNvSpPr txBox="1">
            <a:spLocks noChangeArrowheads="1"/>
          </p:cNvSpPr>
          <p:nvPr/>
        </p:nvSpPr>
        <p:spPr bwMode="auto">
          <a:xfrm>
            <a:off x="6202363" y="4745038"/>
            <a:ext cx="1289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1     1</a:t>
            </a:r>
          </a:p>
        </p:txBody>
      </p:sp>
      <p:graphicFrame>
        <p:nvGraphicFramePr>
          <p:cNvPr id="215054" name="Object 14"/>
          <p:cNvGraphicFramePr>
            <a:graphicFrameLocks noChangeAspect="1"/>
          </p:cNvGraphicFramePr>
          <p:nvPr/>
        </p:nvGraphicFramePr>
        <p:xfrm>
          <a:off x="1187450" y="4986338"/>
          <a:ext cx="1685925" cy="603250"/>
        </p:xfrm>
        <a:graphic>
          <a:graphicData uri="http://schemas.openxmlformats.org/presentationml/2006/ole">
            <mc:AlternateContent xmlns:mc="http://schemas.openxmlformats.org/markup-compatibility/2006">
              <mc:Choice xmlns:v="urn:schemas-microsoft-com:vml" Requires="v">
                <p:oleObj spid="_x0000_s65572" name="公式" r:id="rId6" imgW="548640" imgH="106601" progId="Equation.3">
                  <p:embed/>
                </p:oleObj>
              </mc:Choice>
              <mc:Fallback>
                <p:oleObj name="公式" r:id="rId6" imgW="548640" imgH="106601"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986338"/>
                        <a:ext cx="16859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5" name="Text Box 15"/>
          <p:cNvSpPr txBox="1">
            <a:spLocks noChangeArrowheads="1"/>
          </p:cNvSpPr>
          <p:nvPr/>
        </p:nvSpPr>
        <p:spPr bwMode="auto">
          <a:xfrm>
            <a:off x="8197850" y="35448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5056" name="Text Box 16"/>
          <p:cNvSpPr txBox="1">
            <a:spLocks noChangeArrowheads="1"/>
          </p:cNvSpPr>
          <p:nvPr/>
        </p:nvSpPr>
        <p:spPr bwMode="auto">
          <a:xfrm>
            <a:off x="8197850" y="392747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5057" name="Text Box 17"/>
          <p:cNvSpPr txBox="1">
            <a:spLocks noChangeArrowheads="1"/>
          </p:cNvSpPr>
          <p:nvPr/>
        </p:nvSpPr>
        <p:spPr bwMode="auto">
          <a:xfrm>
            <a:off x="8197850" y="43354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5058" name="Text Box 18"/>
          <p:cNvSpPr txBox="1">
            <a:spLocks noChangeArrowheads="1"/>
          </p:cNvSpPr>
          <p:nvPr/>
        </p:nvSpPr>
        <p:spPr bwMode="auto">
          <a:xfrm>
            <a:off x="8197850" y="4759325"/>
            <a:ext cx="41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grpSp>
        <p:nvGrpSpPr>
          <p:cNvPr id="2" name="Group 19"/>
          <p:cNvGrpSpPr>
            <a:grpSpLocks/>
          </p:cNvGrpSpPr>
          <p:nvPr/>
        </p:nvGrpSpPr>
        <p:grpSpPr bwMode="auto">
          <a:xfrm>
            <a:off x="6040438" y="3025775"/>
            <a:ext cx="2727325" cy="2197100"/>
            <a:chOff x="3780" y="828"/>
            <a:chExt cx="1718" cy="1384"/>
          </a:xfrm>
        </p:grpSpPr>
        <p:sp>
          <p:nvSpPr>
            <p:cNvPr id="65560" name="Line 20"/>
            <p:cNvSpPr>
              <a:spLocks noChangeShapeType="1"/>
            </p:cNvSpPr>
            <p:nvPr/>
          </p:nvSpPr>
          <p:spPr bwMode="auto">
            <a:xfrm flipV="1">
              <a:off x="3780" y="1152"/>
              <a:ext cx="1672"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1" name="Line 21"/>
            <p:cNvSpPr>
              <a:spLocks noChangeShapeType="1"/>
            </p:cNvSpPr>
            <p:nvPr/>
          </p:nvSpPr>
          <p:spPr bwMode="auto">
            <a:xfrm flipH="1">
              <a:off x="4632" y="865"/>
              <a:ext cx="3" cy="133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2" name="Text Box 22"/>
            <p:cNvSpPr txBox="1">
              <a:spLocks noChangeArrowheads="1"/>
            </p:cNvSpPr>
            <p:nvPr/>
          </p:nvSpPr>
          <p:spPr bwMode="auto">
            <a:xfrm>
              <a:off x="3892" y="84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A</a:t>
              </a:r>
            </a:p>
          </p:txBody>
        </p:sp>
        <p:sp>
          <p:nvSpPr>
            <p:cNvPr id="65563" name="Text Box 23"/>
            <p:cNvSpPr txBox="1">
              <a:spLocks noChangeArrowheads="1"/>
            </p:cNvSpPr>
            <p:nvPr/>
          </p:nvSpPr>
          <p:spPr bwMode="auto">
            <a:xfrm>
              <a:off x="4271" y="84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B</a:t>
              </a:r>
            </a:p>
          </p:txBody>
        </p:sp>
        <p:sp>
          <p:nvSpPr>
            <p:cNvPr id="65564" name="Text Box 24"/>
            <p:cNvSpPr txBox="1">
              <a:spLocks noChangeArrowheads="1"/>
            </p:cNvSpPr>
            <p:nvPr/>
          </p:nvSpPr>
          <p:spPr bwMode="auto">
            <a:xfrm>
              <a:off x="4663" y="828"/>
              <a:ext cx="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r>
                <a:rPr lang="en-US" altLang="zh-CN" baseline="-25000">
                  <a:solidFill>
                    <a:srgbClr val="FF0066"/>
                  </a:solidFill>
                  <a:ea typeface="楷体_GB2312"/>
                  <a:cs typeface="楷体_GB2312"/>
                </a:rPr>
                <a:t>1</a:t>
              </a:r>
            </a:p>
          </p:txBody>
        </p:sp>
        <p:sp>
          <p:nvSpPr>
            <p:cNvPr id="65565" name="Rectangle 25"/>
            <p:cNvSpPr>
              <a:spLocks noChangeArrowheads="1"/>
            </p:cNvSpPr>
            <p:nvPr/>
          </p:nvSpPr>
          <p:spPr bwMode="auto">
            <a:xfrm>
              <a:off x="3783" y="874"/>
              <a:ext cx="1660" cy="13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5566" name="Line 26"/>
            <p:cNvSpPr>
              <a:spLocks noChangeShapeType="1"/>
            </p:cNvSpPr>
            <p:nvPr/>
          </p:nvSpPr>
          <p:spPr bwMode="auto">
            <a:xfrm flipH="1">
              <a:off x="5045" y="874"/>
              <a:ext cx="3" cy="133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7" name="Text Box 27"/>
            <p:cNvSpPr txBox="1">
              <a:spLocks noChangeArrowheads="1"/>
            </p:cNvSpPr>
            <p:nvPr/>
          </p:nvSpPr>
          <p:spPr bwMode="auto">
            <a:xfrm>
              <a:off x="5057" y="836"/>
              <a:ext cx="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r>
                <a:rPr lang="en-US" altLang="zh-CN" baseline="-25000">
                  <a:solidFill>
                    <a:srgbClr val="FF0066"/>
                  </a:solidFill>
                  <a:ea typeface="楷体_GB2312"/>
                  <a:cs typeface="楷体_GB2312"/>
                </a:rPr>
                <a:t>2</a:t>
              </a:r>
            </a:p>
          </p:txBody>
        </p:sp>
        <p:sp>
          <p:nvSpPr>
            <p:cNvPr id="65568" name="Line 28"/>
            <p:cNvSpPr>
              <a:spLocks noChangeShapeType="1"/>
            </p:cNvSpPr>
            <p:nvPr/>
          </p:nvSpPr>
          <p:spPr bwMode="auto">
            <a:xfrm flipV="1">
              <a:off x="3796" y="1435"/>
              <a:ext cx="1637"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9" name="Line 29"/>
            <p:cNvSpPr>
              <a:spLocks noChangeShapeType="1"/>
            </p:cNvSpPr>
            <p:nvPr/>
          </p:nvSpPr>
          <p:spPr bwMode="auto">
            <a:xfrm flipV="1">
              <a:off x="3812" y="1673"/>
              <a:ext cx="1619" cy="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0" name="Line 30"/>
            <p:cNvSpPr>
              <a:spLocks noChangeShapeType="1"/>
            </p:cNvSpPr>
            <p:nvPr/>
          </p:nvSpPr>
          <p:spPr bwMode="auto">
            <a:xfrm>
              <a:off x="3794" y="1931"/>
              <a:ext cx="1637" cy="8"/>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15071" name="Text Box 31"/>
          <p:cNvSpPr txBox="1">
            <a:spLocks noChangeArrowheads="1"/>
          </p:cNvSpPr>
          <p:nvPr/>
        </p:nvSpPr>
        <p:spPr bwMode="auto">
          <a:xfrm>
            <a:off x="6010275" y="2460625"/>
            <a:ext cx="2706688"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0033CC"/>
                </a:solidFill>
              </a:rPr>
              <a:t>Y</a:t>
            </a:r>
            <a:r>
              <a:rPr lang="en-US" altLang="zh-CN" baseline="-25000">
                <a:solidFill>
                  <a:srgbClr val="0033CC"/>
                </a:solidFill>
              </a:rPr>
              <a:t>1</a:t>
            </a:r>
            <a:r>
              <a:rPr lang="zh-CN" altLang="en-US">
                <a:solidFill>
                  <a:srgbClr val="0033CC"/>
                </a:solidFill>
              </a:rPr>
              <a:t>、</a:t>
            </a:r>
            <a:r>
              <a:rPr lang="en-US" altLang="zh-CN" i="1">
                <a:solidFill>
                  <a:srgbClr val="0033CC"/>
                </a:solidFill>
              </a:rPr>
              <a:t>Y</a:t>
            </a:r>
            <a:r>
              <a:rPr lang="en-US" altLang="zh-CN" baseline="-25000">
                <a:solidFill>
                  <a:srgbClr val="0033CC"/>
                </a:solidFill>
              </a:rPr>
              <a:t>2 </a:t>
            </a:r>
            <a:r>
              <a:rPr lang="zh-CN" altLang="en-US">
                <a:solidFill>
                  <a:srgbClr val="0033CC"/>
                </a:solidFill>
              </a:rPr>
              <a:t>的真值表</a:t>
            </a:r>
          </a:p>
        </p:txBody>
      </p:sp>
      <p:graphicFrame>
        <p:nvGraphicFramePr>
          <p:cNvPr id="215072" name="Object 32"/>
          <p:cNvGraphicFramePr>
            <a:graphicFrameLocks noChangeAspect="1"/>
          </p:cNvGraphicFramePr>
          <p:nvPr/>
        </p:nvGraphicFramePr>
        <p:xfrm>
          <a:off x="3276600" y="2636838"/>
          <a:ext cx="2179638" cy="930275"/>
        </p:xfrm>
        <a:graphic>
          <a:graphicData uri="http://schemas.openxmlformats.org/presentationml/2006/ole">
            <mc:AlternateContent xmlns:mc="http://schemas.openxmlformats.org/markup-compatibility/2006">
              <mc:Choice xmlns:v="urn:schemas-microsoft-com:vml" Requires="v">
                <p:oleObj spid="_x0000_s65573" name="Visio" r:id="rId8" imgW="725119" imgH="308977" progId="Visio.Drawing.11">
                  <p:embed/>
                </p:oleObj>
              </mc:Choice>
              <mc:Fallback>
                <p:oleObj name="Visio" r:id="rId8" imgW="725119" imgH="308977" progId="Visio.Drawing.11">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636838"/>
                        <a:ext cx="2179638"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3" name="Object 33"/>
          <p:cNvGraphicFramePr>
            <a:graphicFrameLocks noChangeAspect="1"/>
          </p:cNvGraphicFramePr>
          <p:nvPr/>
        </p:nvGraphicFramePr>
        <p:xfrm>
          <a:off x="3276600" y="4365625"/>
          <a:ext cx="2232025" cy="952500"/>
        </p:xfrm>
        <a:graphic>
          <a:graphicData uri="http://schemas.openxmlformats.org/presentationml/2006/ole">
            <mc:AlternateContent xmlns:mc="http://schemas.openxmlformats.org/markup-compatibility/2006">
              <mc:Choice xmlns:v="urn:schemas-microsoft-com:vml" Requires="v">
                <p:oleObj spid="_x0000_s65574" name="Visio" r:id="rId10" imgW="725119" imgH="308977" progId="Visio.Drawing.11">
                  <p:embed/>
                </p:oleObj>
              </mc:Choice>
              <mc:Fallback>
                <p:oleObj name="Visio" r:id="rId10" imgW="725119" imgH="308977" progId="Visio.Drawing.11">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365625"/>
                        <a:ext cx="2232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9" name="AutoShape 34">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left)">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49"/>
                                        </p:tgtEl>
                                        <p:attrNameLst>
                                          <p:attrName>style.visibility</p:attrName>
                                        </p:attrNameLst>
                                      </p:cBhvr>
                                      <p:to>
                                        <p:strVal val="visible"/>
                                      </p:to>
                                    </p:set>
                                    <p:animEffect transition="in" filter="dissolve">
                                      <p:cBhvr>
                                        <p:cTn id="12" dur="500"/>
                                        <p:tgtEl>
                                          <p:spTgt spid="215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15072"/>
                                        </p:tgtEl>
                                        <p:attrNameLst>
                                          <p:attrName>style.visibility</p:attrName>
                                        </p:attrNameLst>
                                      </p:cBhvr>
                                      <p:to>
                                        <p:strVal val="visible"/>
                                      </p:to>
                                    </p:set>
                                    <p:animEffect transition="in" filter="wipe(down)">
                                      <p:cBhvr>
                                        <p:cTn id="17" dur="500"/>
                                        <p:tgtEl>
                                          <p:spTgt spid="2150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44">
                                            <p:txEl>
                                              <p:pRg st="0" end="0"/>
                                            </p:txEl>
                                          </p:spTgt>
                                        </p:tgtEl>
                                        <p:attrNameLst>
                                          <p:attrName>style.visibility</p:attrName>
                                        </p:attrNameLst>
                                      </p:cBhvr>
                                      <p:to>
                                        <p:strVal val="visible"/>
                                      </p:to>
                                    </p:set>
                                    <p:animEffect transition="in" filter="wipe(left)">
                                      <p:cBhvr>
                                        <p:cTn id="22" dur="500"/>
                                        <p:tgtEl>
                                          <p:spTgt spid="2150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5054"/>
                                        </p:tgtEl>
                                        <p:attrNameLst>
                                          <p:attrName>style.visibility</p:attrName>
                                        </p:attrNameLst>
                                      </p:cBhvr>
                                      <p:to>
                                        <p:strVal val="visible"/>
                                      </p:to>
                                    </p:set>
                                    <p:animEffect transition="in" filter="dissolve">
                                      <p:cBhvr>
                                        <p:cTn id="27" dur="500"/>
                                        <p:tgtEl>
                                          <p:spTgt spid="215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15073"/>
                                        </p:tgtEl>
                                        <p:attrNameLst>
                                          <p:attrName>style.visibility</p:attrName>
                                        </p:attrNameLst>
                                      </p:cBhvr>
                                      <p:to>
                                        <p:strVal val="visible"/>
                                      </p:to>
                                    </p:set>
                                    <p:animEffect transition="in" filter="wipe(down)">
                                      <p:cBhvr>
                                        <p:cTn id="32" dur="500"/>
                                        <p:tgtEl>
                                          <p:spTgt spid="2150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71"/>
                                        </p:tgtEl>
                                        <p:attrNameLst>
                                          <p:attrName>style.visibility</p:attrName>
                                        </p:attrNameLst>
                                      </p:cBhvr>
                                      <p:to>
                                        <p:strVal val="visible"/>
                                      </p:to>
                                    </p:set>
                                    <p:animEffect transition="in" filter="wipe(left)">
                                      <p:cBhvr>
                                        <p:cTn id="37" dur="500"/>
                                        <p:tgtEl>
                                          <p:spTgt spid="215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ppt_x"/>
                                          </p:val>
                                        </p:tav>
                                        <p:tav tm="100000">
                                          <p:val>
                                            <p:strVal val="#ppt_x"/>
                                          </p:val>
                                        </p:tav>
                                      </p:tavLst>
                                    </p:anim>
                                    <p:anim calcmode="lin" valueType="num">
                                      <p:cBhvr>
                                        <p:cTn id="43" dur="500" fill="hold"/>
                                        <p:tgtEl>
                                          <p:spTgt spid="2"/>
                                        </p:tgtEl>
                                        <p:attrNameLst>
                                          <p:attrName>ppt_y</p:attrName>
                                        </p:attrNameLst>
                                      </p:cBhvr>
                                      <p:tavLst>
                                        <p:tav tm="0">
                                          <p:val>
                                            <p:strVal val="#ppt_y-#ppt_h/2"/>
                                          </p:val>
                                        </p:tav>
                                        <p:tav tm="100000">
                                          <p:val>
                                            <p:strVal val="#ppt_y"/>
                                          </p:val>
                                        </p:tav>
                                      </p:tavLst>
                                    </p:anim>
                                    <p:anim calcmode="lin" valueType="num">
                                      <p:cBhvr>
                                        <p:cTn id="44" dur="500" fill="hold"/>
                                        <p:tgtEl>
                                          <p:spTgt spid="2"/>
                                        </p:tgtEl>
                                        <p:attrNameLst>
                                          <p:attrName>ppt_w</p:attrName>
                                        </p:attrNameLst>
                                      </p:cBhvr>
                                      <p:tavLst>
                                        <p:tav tm="0">
                                          <p:val>
                                            <p:strVal val="#ppt_w"/>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iterate type="lt">
                                    <p:tmPct val="100000"/>
                                  </p:iterate>
                                  <p:childTnLst>
                                    <p:set>
                                      <p:cBhvr>
                                        <p:cTn id="49" dur="1" fill="hold">
                                          <p:stCondLst>
                                            <p:cond delay="0"/>
                                          </p:stCondLst>
                                        </p:cTn>
                                        <p:tgtEl>
                                          <p:spTgt spid="215050"/>
                                        </p:tgtEl>
                                        <p:attrNameLst>
                                          <p:attrName>style.visibility</p:attrName>
                                        </p:attrNameLst>
                                      </p:cBhvr>
                                      <p:to>
                                        <p:strVal val="visible"/>
                                      </p:to>
                                    </p:set>
                                    <p:animEffect transition="in" filter="wipe(left)">
                                      <p:cBhvr>
                                        <p:cTn id="50" dur="75"/>
                                        <p:tgtEl>
                                          <p:spTgt spid="215050"/>
                                        </p:tgtEl>
                                      </p:cBhvr>
                                    </p:animEffect>
                                  </p:childTnLst>
                                </p:cTn>
                              </p:par>
                            </p:childTnLst>
                          </p:cTn>
                        </p:par>
                        <p:par>
                          <p:cTn id="51" fill="hold" nodeType="afterGroup">
                            <p:stCondLst>
                              <p:cond delay="150"/>
                            </p:stCondLst>
                            <p:childTnLst>
                              <p:par>
                                <p:cTn id="52" presetID="22" presetClass="entr" presetSubtype="8" fill="hold" grpId="0" nodeType="afterEffect">
                                  <p:stCondLst>
                                    <p:cond delay="1000"/>
                                  </p:stCondLst>
                                  <p:iterate type="lt">
                                    <p:tmPct val="100000"/>
                                  </p:iterate>
                                  <p:childTnLst>
                                    <p:set>
                                      <p:cBhvr>
                                        <p:cTn id="53" dur="1" fill="hold">
                                          <p:stCondLst>
                                            <p:cond delay="0"/>
                                          </p:stCondLst>
                                        </p:cTn>
                                        <p:tgtEl>
                                          <p:spTgt spid="215051"/>
                                        </p:tgtEl>
                                        <p:attrNameLst>
                                          <p:attrName>style.visibility</p:attrName>
                                        </p:attrNameLst>
                                      </p:cBhvr>
                                      <p:to>
                                        <p:strVal val="visible"/>
                                      </p:to>
                                    </p:set>
                                    <p:animEffect transition="in" filter="wipe(left)">
                                      <p:cBhvr>
                                        <p:cTn id="54" dur="75"/>
                                        <p:tgtEl>
                                          <p:spTgt spid="215051"/>
                                        </p:tgtEl>
                                      </p:cBhvr>
                                    </p:animEffect>
                                  </p:childTnLst>
                                </p:cTn>
                              </p:par>
                            </p:childTnLst>
                          </p:cTn>
                        </p:par>
                        <p:par>
                          <p:cTn id="55" fill="hold" nodeType="afterGroup">
                            <p:stCondLst>
                              <p:cond delay="1300"/>
                            </p:stCondLst>
                            <p:childTnLst>
                              <p:par>
                                <p:cTn id="56" presetID="22" presetClass="entr" presetSubtype="8" fill="hold" grpId="0" nodeType="afterEffect">
                                  <p:stCondLst>
                                    <p:cond delay="1000"/>
                                  </p:stCondLst>
                                  <p:iterate type="lt">
                                    <p:tmPct val="100000"/>
                                  </p:iterate>
                                  <p:childTnLst>
                                    <p:set>
                                      <p:cBhvr>
                                        <p:cTn id="57" dur="1" fill="hold">
                                          <p:stCondLst>
                                            <p:cond delay="0"/>
                                          </p:stCondLst>
                                        </p:cTn>
                                        <p:tgtEl>
                                          <p:spTgt spid="215052"/>
                                        </p:tgtEl>
                                        <p:attrNameLst>
                                          <p:attrName>style.visibility</p:attrName>
                                        </p:attrNameLst>
                                      </p:cBhvr>
                                      <p:to>
                                        <p:strVal val="visible"/>
                                      </p:to>
                                    </p:set>
                                    <p:animEffect transition="in" filter="wipe(left)">
                                      <p:cBhvr>
                                        <p:cTn id="58" dur="75"/>
                                        <p:tgtEl>
                                          <p:spTgt spid="215052"/>
                                        </p:tgtEl>
                                      </p:cBhvr>
                                    </p:animEffect>
                                  </p:childTnLst>
                                </p:cTn>
                              </p:par>
                            </p:childTnLst>
                          </p:cTn>
                        </p:par>
                        <p:par>
                          <p:cTn id="59" fill="hold" nodeType="afterGroup">
                            <p:stCondLst>
                              <p:cond delay="2450"/>
                            </p:stCondLst>
                            <p:childTnLst>
                              <p:par>
                                <p:cTn id="60" presetID="22" presetClass="entr" presetSubtype="8" fill="hold" grpId="0" nodeType="afterEffect">
                                  <p:stCondLst>
                                    <p:cond delay="1000"/>
                                  </p:stCondLst>
                                  <p:iterate type="lt">
                                    <p:tmPct val="100000"/>
                                  </p:iterate>
                                  <p:childTnLst>
                                    <p:set>
                                      <p:cBhvr>
                                        <p:cTn id="61" dur="1" fill="hold">
                                          <p:stCondLst>
                                            <p:cond delay="0"/>
                                          </p:stCondLst>
                                        </p:cTn>
                                        <p:tgtEl>
                                          <p:spTgt spid="215053"/>
                                        </p:tgtEl>
                                        <p:attrNameLst>
                                          <p:attrName>style.visibility</p:attrName>
                                        </p:attrNameLst>
                                      </p:cBhvr>
                                      <p:to>
                                        <p:strVal val="visible"/>
                                      </p:to>
                                    </p:set>
                                    <p:animEffect transition="in" filter="wipe(left)">
                                      <p:cBhvr>
                                        <p:cTn id="62" dur="75"/>
                                        <p:tgtEl>
                                          <p:spTgt spid="215053"/>
                                        </p:tgtEl>
                                      </p:cBhvr>
                                    </p:animEffect>
                                  </p:childTnLst>
                                </p:cTn>
                              </p:par>
                            </p:childTnLst>
                          </p:cTn>
                        </p:par>
                        <p:par>
                          <p:cTn id="63" fill="hold" nodeType="afterGroup">
                            <p:stCondLst>
                              <p:cond delay="3600"/>
                            </p:stCondLst>
                            <p:childTnLst>
                              <p:par>
                                <p:cTn id="64" presetID="22" presetClass="entr" presetSubtype="8" fill="hold" grpId="0" nodeType="afterEffect">
                                  <p:stCondLst>
                                    <p:cond delay="2000"/>
                                  </p:stCondLst>
                                  <p:childTnLst>
                                    <p:set>
                                      <p:cBhvr>
                                        <p:cTn id="65" dur="1" fill="hold">
                                          <p:stCondLst>
                                            <p:cond delay="0"/>
                                          </p:stCondLst>
                                        </p:cTn>
                                        <p:tgtEl>
                                          <p:spTgt spid="215045"/>
                                        </p:tgtEl>
                                        <p:attrNameLst>
                                          <p:attrName>style.visibility</p:attrName>
                                        </p:attrNameLst>
                                      </p:cBhvr>
                                      <p:to>
                                        <p:strVal val="visible"/>
                                      </p:to>
                                    </p:set>
                                    <p:animEffect transition="in" filter="wipe(left)">
                                      <p:cBhvr>
                                        <p:cTn id="66" dur="500"/>
                                        <p:tgtEl>
                                          <p:spTgt spid="215045"/>
                                        </p:tgtEl>
                                      </p:cBhvr>
                                    </p:animEffect>
                                  </p:childTnLst>
                                </p:cTn>
                              </p:par>
                            </p:childTnLst>
                          </p:cTn>
                        </p:par>
                        <p:par>
                          <p:cTn id="67" fill="hold" nodeType="afterGroup">
                            <p:stCondLst>
                              <p:cond delay="6100"/>
                            </p:stCondLst>
                            <p:childTnLst>
                              <p:par>
                                <p:cTn id="68" presetID="22" presetClass="entr" presetSubtype="8" fill="hold" grpId="0" nodeType="afterEffect">
                                  <p:stCondLst>
                                    <p:cond delay="1000"/>
                                  </p:stCondLst>
                                  <p:childTnLst>
                                    <p:set>
                                      <p:cBhvr>
                                        <p:cTn id="69" dur="1" fill="hold">
                                          <p:stCondLst>
                                            <p:cond delay="0"/>
                                          </p:stCondLst>
                                        </p:cTn>
                                        <p:tgtEl>
                                          <p:spTgt spid="215046"/>
                                        </p:tgtEl>
                                        <p:attrNameLst>
                                          <p:attrName>style.visibility</p:attrName>
                                        </p:attrNameLst>
                                      </p:cBhvr>
                                      <p:to>
                                        <p:strVal val="visible"/>
                                      </p:to>
                                    </p:set>
                                    <p:animEffect transition="in" filter="wipe(left)">
                                      <p:cBhvr>
                                        <p:cTn id="70" dur="500"/>
                                        <p:tgtEl>
                                          <p:spTgt spid="215046"/>
                                        </p:tgtEl>
                                      </p:cBhvr>
                                    </p:animEffect>
                                  </p:childTnLst>
                                </p:cTn>
                              </p:par>
                            </p:childTnLst>
                          </p:cTn>
                        </p:par>
                        <p:par>
                          <p:cTn id="71" fill="hold" nodeType="afterGroup">
                            <p:stCondLst>
                              <p:cond delay="7600"/>
                            </p:stCondLst>
                            <p:childTnLst>
                              <p:par>
                                <p:cTn id="72" presetID="22" presetClass="entr" presetSubtype="8" fill="hold" grpId="0" nodeType="afterEffect">
                                  <p:stCondLst>
                                    <p:cond delay="1000"/>
                                  </p:stCondLst>
                                  <p:childTnLst>
                                    <p:set>
                                      <p:cBhvr>
                                        <p:cTn id="73" dur="1" fill="hold">
                                          <p:stCondLst>
                                            <p:cond delay="0"/>
                                          </p:stCondLst>
                                        </p:cTn>
                                        <p:tgtEl>
                                          <p:spTgt spid="215047"/>
                                        </p:tgtEl>
                                        <p:attrNameLst>
                                          <p:attrName>style.visibility</p:attrName>
                                        </p:attrNameLst>
                                      </p:cBhvr>
                                      <p:to>
                                        <p:strVal val="visible"/>
                                      </p:to>
                                    </p:set>
                                    <p:animEffect transition="in" filter="wipe(left)">
                                      <p:cBhvr>
                                        <p:cTn id="74" dur="500"/>
                                        <p:tgtEl>
                                          <p:spTgt spid="215047"/>
                                        </p:tgtEl>
                                      </p:cBhvr>
                                    </p:animEffect>
                                  </p:childTnLst>
                                </p:cTn>
                              </p:par>
                            </p:childTnLst>
                          </p:cTn>
                        </p:par>
                        <p:par>
                          <p:cTn id="75" fill="hold" nodeType="afterGroup">
                            <p:stCondLst>
                              <p:cond delay="9100"/>
                            </p:stCondLst>
                            <p:childTnLst>
                              <p:par>
                                <p:cTn id="76" presetID="22" presetClass="entr" presetSubtype="8" fill="hold" grpId="0" nodeType="afterEffect">
                                  <p:stCondLst>
                                    <p:cond delay="1000"/>
                                  </p:stCondLst>
                                  <p:childTnLst>
                                    <p:set>
                                      <p:cBhvr>
                                        <p:cTn id="77" dur="1" fill="hold">
                                          <p:stCondLst>
                                            <p:cond delay="0"/>
                                          </p:stCondLst>
                                        </p:cTn>
                                        <p:tgtEl>
                                          <p:spTgt spid="215048"/>
                                        </p:tgtEl>
                                        <p:attrNameLst>
                                          <p:attrName>style.visibility</p:attrName>
                                        </p:attrNameLst>
                                      </p:cBhvr>
                                      <p:to>
                                        <p:strVal val="visible"/>
                                      </p:to>
                                    </p:set>
                                    <p:animEffect transition="in" filter="wipe(left)">
                                      <p:cBhvr>
                                        <p:cTn id="78" dur="500"/>
                                        <p:tgtEl>
                                          <p:spTgt spid="21504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5055"/>
                                        </p:tgtEl>
                                        <p:attrNameLst>
                                          <p:attrName>style.visibility</p:attrName>
                                        </p:attrNameLst>
                                      </p:cBhvr>
                                      <p:to>
                                        <p:strVal val="visible"/>
                                      </p:to>
                                    </p:set>
                                    <p:animEffect transition="in" filter="wipe(left)">
                                      <p:cBhvr>
                                        <p:cTn id="83" dur="500"/>
                                        <p:tgtEl>
                                          <p:spTgt spid="215055"/>
                                        </p:tgtEl>
                                      </p:cBhvr>
                                    </p:animEffect>
                                  </p:childTnLst>
                                </p:cTn>
                              </p:par>
                            </p:childTnLst>
                          </p:cTn>
                        </p:par>
                        <p:par>
                          <p:cTn id="84" fill="hold" nodeType="afterGroup">
                            <p:stCondLst>
                              <p:cond delay="500"/>
                            </p:stCondLst>
                            <p:childTnLst>
                              <p:par>
                                <p:cTn id="85" presetID="22" presetClass="entr" presetSubtype="8" fill="hold" grpId="0" nodeType="afterEffect">
                                  <p:stCondLst>
                                    <p:cond delay="1000"/>
                                  </p:stCondLst>
                                  <p:childTnLst>
                                    <p:set>
                                      <p:cBhvr>
                                        <p:cTn id="86" dur="1" fill="hold">
                                          <p:stCondLst>
                                            <p:cond delay="0"/>
                                          </p:stCondLst>
                                        </p:cTn>
                                        <p:tgtEl>
                                          <p:spTgt spid="215056"/>
                                        </p:tgtEl>
                                        <p:attrNameLst>
                                          <p:attrName>style.visibility</p:attrName>
                                        </p:attrNameLst>
                                      </p:cBhvr>
                                      <p:to>
                                        <p:strVal val="visible"/>
                                      </p:to>
                                    </p:set>
                                    <p:animEffect transition="in" filter="wipe(left)">
                                      <p:cBhvr>
                                        <p:cTn id="87" dur="500"/>
                                        <p:tgtEl>
                                          <p:spTgt spid="215056"/>
                                        </p:tgtEl>
                                      </p:cBhvr>
                                    </p:animEffect>
                                  </p:childTnLst>
                                </p:cTn>
                              </p:par>
                            </p:childTnLst>
                          </p:cTn>
                        </p:par>
                        <p:par>
                          <p:cTn id="88" fill="hold" nodeType="afterGroup">
                            <p:stCondLst>
                              <p:cond delay="2000"/>
                            </p:stCondLst>
                            <p:childTnLst>
                              <p:par>
                                <p:cTn id="89" presetID="22" presetClass="entr" presetSubtype="8" fill="hold" grpId="0" nodeType="afterEffect">
                                  <p:stCondLst>
                                    <p:cond delay="1000"/>
                                  </p:stCondLst>
                                  <p:childTnLst>
                                    <p:set>
                                      <p:cBhvr>
                                        <p:cTn id="90" dur="1" fill="hold">
                                          <p:stCondLst>
                                            <p:cond delay="0"/>
                                          </p:stCondLst>
                                        </p:cTn>
                                        <p:tgtEl>
                                          <p:spTgt spid="215057"/>
                                        </p:tgtEl>
                                        <p:attrNameLst>
                                          <p:attrName>style.visibility</p:attrName>
                                        </p:attrNameLst>
                                      </p:cBhvr>
                                      <p:to>
                                        <p:strVal val="visible"/>
                                      </p:to>
                                    </p:set>
                                    <p:animEffect transition="in" filter="wipe(left)">
                                      <p:cBhvr>
                                        <p:cTn id="91" dur="500"/>
                                        <p:tgtEl>
                                          <p:spTgt spid="215057"/>
                                        </p:tgtEl>
                                      </p:cBhvr>
                                    </p:animEffect>
                                  </p:childTnLst>
                                </p:cTn>
                              </p:par>
                            </p:childTnLst>
                          </p:cTn>
                        </p:par>
                        <p:par>
                          <p:cTn id="92" fill="hold" nodeType="afterGroup">
                            <p:stCondLst>
                              <p:cond delay="3500"/>
                            </p:stCondLst>
                            <p:childTnLst>
                              <p:par>
                                <p:cTn id="93" presetID="22" presetClass="entr" presetSubtype="8" fill="hold" grpId="0" nodeType="afterEffect">
                                  <p:stCondLst>
                                    <p:cond delay="1000"/>
                                  </p:stCondLst>
                                  <p:childTnLst>
                                    <p:set>
                                      <p:cBhvr>
                                        <p:cTn id="94" dur="1" fill="hold">
                                          <p:stCondLst>
                                            <p:cond delay="0"/>
                                          </p:stCondLst>
                                        </p:cTn>
                                        <p:tgtEl>
                                          <p:spTgt spid="215058"/>
                                        </p:tgtEl>
                                        <p:attrNameLst>
                                          <p:attrName>style.visibility</p:attrName>
                                        </p:attrNameLst>
                                      </p:cBhvr>
                                      <p:to>
                                        <p:strVal val="visible"/>
                                      </p:to>
                                    </p:set>
                                    <p:animEffect transition="in" filter="wipe(left)">
                                      <p:cBhvr>
                                        <p:cTn id="95" dur="500"/>
                                        <p:tgtEl>
                                          <p:spTgt spid="21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P spid="215044" grpId="0" build="p" autoUpdateAnimBg="0"/>
      <p:bldP spid="215045" grpId="0" autoUpdateAnimBg="0"/>
      <p:bldP spid="215046" grpId="0" autoUpdateAnimBg="0"/>
      <p:bldP spid="215047" grpId="0" autoUpdateAnimBg="0"/>
      <p:bldP spid="215048" grpId="0" autoUpdateAnimBg="0"/>
      <p:bldP spid="215050" grpId="0" autoUpdateAnimBg="0"/>
      <p:bldP spid="215051" grpId="0" autoUpdateAnimBg="0"/>
      <p:bldP spid="215052" grpId="0" autoUpdateAnimBg="0"/>
      <p:bldP spid="215053" grpId="0" autoUpdateAnimBg="0"/>
      <p:bldP spid="215055" grpId="0" autoUpdateAnimBg="0"/>
      <p:bldP spid="215056" grpId="0" autoUpdateAnimBg="0"/>
      <p:bldP spid="215057" grpId="0" autoUpdateAnimBg="0"/>
      <p:bldP spid="215058" grpId="0" autoUpdateAnimBg="0"/>
      <p:bldP spid="21507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750888" y="1184275"/>
            <a:ext cx="312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异或逻辑</a:t>
            </a:r>
            <a:r>
              <a:rPr lang="en-US" altLang="zh-CN" sz="2400">
                <a:solidFill>
                  <a:srgbClr val="0033CC"/>
                </a:solidFill>
                <a:ea typeface="楷体_GB2312"/>
                <a:cs typeface="楷体_GB2312"/>
              </a:rPr>
              <a:t>XOR</a:t>
            </a:r>
          </a:p>
        </p:txBody>
      </p:sp>
      <p:sp>
        <p:nvSpPr>
          <p:cNvPr id="216067" name="Rectangle 3"/>
          <p:cNvSpPr>
            <a:spLocks noChangeArrowheads="1"/>
          </p:cNvSpPr>
          <p:nvPr/>
        </p:nvSpPr>
        <p:spPr bwMode="auto">
          <a:xfrm>
            <a:off x="814388" y="3390900"/>
            <a:ext cx="3157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0033CC"/>
                </a:solidFill>
              </a:rPr>
              <a:t>同或逻辑</a:t>
            </a:r>
            <a:r>
              <a:rPr lang="en-US" altLang="zh-CN" sz="2400">
                <a:solidFill>
                  <a:srgbClr val="0033CC"/>
                </a:solidFill>
              </a:rPr>
              <a:t>NXOR</a:t>
            </a:r>
          </a:p>
        </p:txBody>
      </p:sp>
      <p:sp>
        <p:nvSpPr>
          <p:cNvPr id="216068" name="Rectangle 4"/>
          <p:cNvSpPr>
            <a:spLocks noChangeArrowheads="1"/>
          </p:cNvSpPr>
          <p:nvPr/>
        </p:nvSpPr>
        <p:spPr bwMode="auto">
          <a:xfrm>
            <a:off x="3184525" y="3378200"/>
            <a:ext cx="212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latin typeface="宋体" panose="02010600030101010101" pitchFamily="2" charset="-122"/>
              </a:rPr>
              <a:t>(</a:t>
            </a:r>
            <a:r>
              <a:rPr lang="zh-CN" altLang="en-US">
                <a:solidFill>
                  <a:srgbClr val="FF0066"/>
                </a:solidFill>
              </a:rPr>
              <a:t>异或非</a:t>
            </a:r>
            <a:r>
              <a:rPr lang="en-US" altLang="zh-CN">
                <a:solidFill>
                  <a:srgbClr val="FF0066"/>
                </a:solidFill>
                <a:latin typeface="宋体" panose="02010600030101010101" pitchFamily="2" charset="-122"/>
              </a:rPr>
              <a:t>)</a:t>
            </a:r>
          </a:p>
        </p:txBody>
      </p:sp>
      <p:graphicFrame>
        <p:nvGraphicFramePr>
          <p:cNvPr id="216069" name="Object 5"/>
          <p:cNvGraphicFramePr>
            <a:graphicFrameLocks noChangeAspect="1"/>
          </p:cNvGraphicFramePr>
          <p:nvPr/>
        </p:nvGraphicFramePr>
        <p:xfrm>
          <a:off x="1100138" y="2454275"/>
          <a:ext cx="3535362" cy="615950"/>
        </p:xfrm>
        <a:graphic>
          <a:graphicData uri="http://schemas.openxmlformats.org/presentationml/2006/ole">
            <mc:AlternateContent xmlns:mc="http://schemas.openxmlformats.org/markup-compatibility/2006">
              <mc:Choice xmlns:v="urn:schemas-microsoft-com:vml" Requires="v">
                <p:oleObj spid="_x0000_s66608" name="公式" r:id="rId4" imgW="1249538" imgH="106601" progId="Equation.3">
                  <p:embed/>
                </p:oleObj>
              </mc:Choice>
              <mc:Fallback>
                <p:oleObj name="公式" r:id="rId4" imgW="1249538" imgH="1066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2454275"/>
                        <a:ext cx="353536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0" name="Text Box 6"/>
          <p:cNvSpPr txBox="1">
            <a:spLocks noChangeArrowheads="1"/>
          </p:cNvSpPr>
          <p:nvPr/>
        </p:nvSpPr>
        <p:spPr bwMode="auto">
          <a:xfrm>
            <a:off x="7835900" y="168751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6071" name="Text Box 7"/>
          <p:cNvSpPr txBox="1">
            <a:spLocks noChangeArrowheads="1"/>
          </p:cNvSpPr>
          <p:nvPr/>
        </p:nvSpPr>
        <p:spPr bwMode="auto">
          <a:xfrm>
            <a:off x="7835900" y="20780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6072" name="Text Box 8"/>
          <p:cNvSpPr txBox="1">
            <a:spLocks noChangeArrowheads="1"/>
          </p:cNvSpPr>
          <p:nvPr/>
        </p:nvSpPr>
        <p:spPr bwMode="auto">
          <a:xfrm>
            <a:off x="7850188" y="25098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6073" name="Text Box 9"/>
          <p:cNvSpPr txBox="1">
            <a:spLocks noChangeArrowheads="1"/>
          </p:cNvSpPr>
          <p:nvPr/>
        </p:nvSpPr>
        <p:spPr bwMode="auto">
          <a:xfrm>
            <a:off x="7850188" y="29225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6074" name="Text Box 10"/>
          <p:cNvSpPr txBox="1">
            <a:spLocks noChangeArrowheads="1"/>
          </p:cNvSpPr>
          <p:nvPr/>
        </p:nvSpPr>
        <p:spPr bwMode="auto">
          <a:xfrm>
            <a:off x="6432550" y="1679575"/>
            <a:ext cx="1063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0     0</a:t>
            </a:r>
          </a:p>
        </p:txBody>
      </p:sp>
      <p:sp>
        <p:nvSpPr>
          <p:cNvPr id="216075" name="Text Box 11"/>
          <p:cNvSpPr txBox="1">
            <a:spLocks noChangeArrowheads="1"/>
          </p:cNvSpPr>
          <p:nvPr/>
        </p:nvSpPr>
        <p:spPr bwMode="auto">
          <a:xfrm>
            <a:off x="6432550" y="2076450"/>
            <a:ext cx="1049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0     1</a:t>
            </a:r>
          </a:p>
        </p:txBody>
      </p:sp>
      <p:sp>
        <p:nvSpPr>
          <p:cNvPr id="216076" name="Text Box 12"/>
          <p:cNvSpPr txBox="1">
            <a:spLocks noChangeArrowheads="1"/>
          </p:cNvSpPr>
          <p:nvPr/>
        </p:nvSpPr>
        <p:spPr bwMode="auto">
          <a:xfrm>
            <a:off x="6446838" y="2508250"/>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1     0</a:t>
            </a:r>
          </a:p>
        </p:txBody>
      </p:sp>
      <p:sp>
        <p:nvSpPr>
          <p:cNvPr id="216077" name="Text Box 13"/>
          <p:cNvSpPr txBox="1">
            <a:spLocks noChangeArrowheads="1"/>
          </p:cNvSpPr>
          <p:nvPr/>
        </p:nvSpPr>
        <p:spPr bwMode="auto">
          <a:xfrm>
            <a:off x="6446838" y="2892425"/>
            <a:ext cx="1020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1     1 </a:t>
            </a:r>
          </a:p>
        </p:txBody>
      </p:sp>
      <p:graphicFrame>
        <p:nvGraphicFramePr>
          <p:cNvPr id="216078" name="Object 14"/>
          <p:cNvGraphicFramePr>
            <a:graphicFrameLocks noChangeAspect="1"/>
          </p:cNvGraphicFramePr>
          <p:nvPr/>
        </p:nvGraphicFramePr>
        <p:xfrm>
          <a:off x="989013" y="4410075"/>
          <a:ext cx="1782762" cy="649288"/>
        </p:xfrm>
        <a:graphic>
          <a:graphicData uri="http://schemas.openxmlformats.org/presentationml/2006/ole">
            <mc:AlternateContent xmlns:mc="http://schemas.openxmlformats.org/markup-compatibility/2006">
              <mc:Choice xmlns:v="urn:schemas-microsoft-com:vml" Requires="v">
                <p:oleObj spid="_x0000_s66609" name="公式" r:id="rId6" imgW="571606" imgH="129627" progId="Equation.3">
                  <p:embed/>
                </p:oleObj>
              </mc:Choice>
              <mc:Fallback>
                <p:oleObj name="公式" r:id="rId6" imgW="571606" imgH="129627"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013" y="4410075"/>
                        <a:ext cx="1782762"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9" name="Text Box 15"/>
          <p:cNvSpPr txBox="1">
            <a:spLocks noChangeArrowheads="1"/>
          </p:cNvSpPr>
          <p:nvPr/>
        </p:nvSpPr>
        <p:spPr bwMode="auto">
          <a:xfrm>
            <a:off x="1387475" y="5822950"/>
            <a:ext cx="1404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t>= A</a:t>
            </a:r>
            <a:r>
              <a:rPr lang="en-US" altLang="zh-CN">
                <a:latin typeface="宋体" panose="02010600030101010101" pitchFamily="2" charset="-122"/>
              </a:rPr>
              <a:t>⊙</a:t>
            </a:r>
            <a:r>
              <a:rPr lang="en-US" altLang="zh-CN" i="1">
                <a:cs typeface="Times New Roman" panose="02020603050405020304" pitchFamily="18" charset="0"/>
              </a:rPr>
              <a:t>B</a:t>
            </a:r>
            <a:endParaRPr lang="en-US" altLang="zh-CN" i="1"/>
          </a:p>
        </p:txBody>
      </p:sp>
      <p:grpSp>
        <p:nvGrpSpPr>
          <p:cNvPr id="2" name="Group 16"/>
          <p:cNvGrpSpPr>
            <a:grpSpLocks/>
          </p:cNvGrpSpPr>
          <p:nvPr/>
        </p:nvGrpSpPr>
        <p:grpSpPr bwMode="auto">
          <a:xfrm>
            <a:off x="6270625" y="1196975"/>
            <a:ext cx="2178050" cy="2170113"/>
            <a:chOff x="4066" y="467"/>
            <a:chExt cx="1372" cy="1367"/>
          </a:xfrm>
        </p:grpSpPr>
        <p:sp>
          <p:nvSpPr>
            <p:cNvPr id="66599" name="Line 17"/>
            <p:cNvSpPr>
              <a:spLocks noChangeShapeType="1"/>
            </p:cNvSpPr>
            <p:nvPr/>
          </p:nvSpPr>
          <p:spPr bwMode="auto">
            <a:xfrm flipV="1">
              <a:off x="4066" y="777"/>
              <a:ext cx="135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0" name="Line 18"/>
            <p:cNvSpPr>
              <a:spLocks noChangeShapeType="1"/>
            </p:cNvSpPr>
            <p:nvPr/>
          </p:nvSpPr>
          <p:spPr bwMode="auto">
            <a:xfrm>
              <a:off x="4912" y="490"/>
              <a:ext cx="1" cy="133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1" name="Text Box 19"/>
            <p:cNvSpPr txBox="1">
              <a:spLocks noChangeArrowheads="1"/>
            </p:cNvSpPr>
            <p:nvPr/>
          </p:nvSpPr>
          <p:spPr bwMode="auto">
            <a:xfrm>
              <a:off x="4178" y="47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A</a:t>
              </a:r>
            </a:p>
          </p:txBody>
        </p:sp>
        <p:sp>
          <p:nvSpPr>
            <p:cNvPr id="66602" name="Text Box 20"/>
            <p:cNvSpPr txBox="1">
              <a:spLocks noChangeArrowheads="1"/>
            </p:cNvSpPr>
            <p:nvPr/>
          </p:nvSpPr>
          <p:spPr bwMode="auto">
            <a:xfrm>
              <a:off x="4557" y="47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B</a:t>
              </a:r>
            </a:p>
          </p:txBody>
        </p:sp>
        <p:sp>
          <p:nvSpPr>
            <p:cNvPr id="66603" name="Text Box 21"/>
            <p:cNvSpPr txBox="1">
              <a:spLocks noChangeArrowheads="1"/>
            </p:cNvSpPr>
            <p:nvPr/>
          </p:nvSpPr>
          <p:spPr bwMode="auto">
            <a:xfrm>
              <a:off x="4997" y="467"/>
              <a:ext cx="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r>
                <a:rPr lang="en-US" altLang="zh-CN" baseline="-25000">
                  <a:solidFill>
                    <a:srgbClr val="FF0066"/>
                  </a:solidFill>
                  <a:ea typeface="楷体_GB2312"/>
                  <a:cs typeface="楷体_GB2312"/>
                </a:rPr>
                <a:t>4</a:t>
              </a:r>
            </a:p>
          </p:txBody>
        </p:sp>
        <p:sp>
          <p:nvSpPr>
            <p:cNvPr id="66604" name="Rectangle 22"/>
            <p:cNvSpPr>
              <a:spLocks noChangeArrowheads="1"/>
            </p:cNvSpPr>
            <p:nvPr/>
          </p:nvSpPr>
          <p:spPr bwMode="auto">
            <a:xfrm>
              <a:off x="4069" y="499"/>
              <a:ext cx="1362" cy="133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6605" name="Line 23"/>
            <p:cNvSpPr>
              <a:spLocks noChangeShapeType="1"/>
            </p:cNvSpPr>
            <p:nvPr/>
          </p:nvSpPr>
          <p:spPr bwMode="auto">
            <a:xfrm flipV="1">
              <a:off x="4075" y="1045"/>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6" name="Line 24"/>
            <p:cNvSpPr>
              <a:spLocks noChangeShapeType="1"/>
            </p:cNvSpPr>
            <p:nvPr/>
          </p:nvSpPr>
          <p:spPr bwMode="auto">
            <a:xfrm flipV="1">
              <a:off x="4070" y="1304"/>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7" name="Line 25"/>
            <p:cNvSpPr>
              <a:spLocks noChangeShapeType="1"/>
            </p:cNvSpPr>
            <p:nvPr/>
          </p:nvSpPr>
          <p:spPr bwMode="auto">
            <a:xfrm flipV="1">
              <a:off x="4080" y="1568"/>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16090" name="Object 26"/>
          <p:cNvGraphicFramePr>
            <a:graphicFrameLocks noChangeAspect="1"/>
          </p:cNvGraphicFramePr>
          <p:nvPr/>
        </p:nvGraphicFramePr>
        <p:xfrm>
          <a:off x="1392238" y="5087938"/>
          <a:ext cx="1816100" cy="520700"/>
        </p:xfrm>
        <a:graphic>
          <a:graphicData uri="http://schemas.openxmlformats.org/presentationml/2006/ole">
            <mc:AlternateContent xmlns:mc="http://schemas.openxmlformats.org/markup-compatibility/2006">
              <mc:Choice xmlns:v="urn:schemas-microsoft-com:vml" Requires="v">
                <p:oleObj spid="_x0000_s66610" name="公式" r:id="rId8" imgW="586917" imgH="76326" progId="Equation.3">
                  <p:embed/>
                </p:oleObj>
              </mc:Choice>
              <mc:Fallback>
                <p:oleObj name="公式" r:id="rId8" imgW="586917" imgH="76326"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238" y="5087938"/>
                        <a:ext cx="1816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91" name="Text Box 27"/>
          <p:cNvSpPr txBox="1">
            <a:spLocks noChangeArrowheads="1"/>
          </p:cNvSpPr>
          <p:nvPr/>
        </p:nvSpPr>
        <p:spPr bwMode="auto">
          <a:xfrm>
            <a:off x="7956550" y="46275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6092" name="Text Box 28"/>
          <p:cNvSpPr txBox="1">
            <a:spLocks noChangeArrowheads="1"/>
          </p:cNvSpPr>
          <p:nvPr/>
        </p:nvSpPr>
        <p:spPr bwMode="auto">
          <a:xfrm>
            <a:off x="7956550" y="50180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6093" name="Text Box 29"/>
          <p:cNvSpPr txBox="1">
            <a:spLocks noChangeArrowheads="1"/>
          </p:cNvSpPr>
          <p:nvPr/>
        </p:nvSpPr>
        <p:spPr bwMode="auto">
          <a:xfrm>
            <a:off x="7970838" y="544988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0</a:t>
            </a:r>
          </a:p>
        </p:txBody>
      </p:sp>
      <p:sp>
        <p:nvSpPr>
          <p:cNvPr id="216094" name="Text Box 30"/>
          <p:cNvSpPr txBox="1">
            <a:spLocks noChangeArrowheads="1"/>
          </p:cNvSpPr>
          <p:nvPr/>
        </p:nvSpPr>
        <p:spPr bwMode="auto">
          <a:xfrm>
            <a:off x="7970838" y="58626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FF0066"/>
                </a:solidFill>
                <a:ea typeface="楷体_GB2312"/>
                <a:cs typeface="楷体_GB2312"/>
              </a:rPr>
              <a:t>1</a:t>
            </a:r>
          </a:p>
        </p:txBody>
      </p:sp>
      <p:sp>
        <p:nvSpPr>
          <p:cNvPr id="216095" name="Text Box 31"/>
          <p:cNvSpPr txBox="1">
            <a:spLocks noChangeArrowheads="1"/>
          </p:cNvSpPr>
          <p:nvPr/>
        </p:nvSpPr>
        <p:spPr bwMode="auto">
          <a:xfrm>
            <a:off x="6553200" y="4619625"/>
            <a:ext cx="110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0     0</a:t>
            </a:r>
          </a:p>
        </p:txBody>
      </p:sp>
      <p:sp>
        <p:nvSpPr>
          <p:cNvPr id="216096" name="Text Box 32"/>
          <p:cNvSpPr txBox="1">
            <a:spLocks noChangeArrowheads="1"/>
          </p:cNvSpPr>
          <p:nvPr/>
        </p:nvSpPr>
        <p:spPr bwMode="auto">
          <a:xfrm>
            <a:off x="6553200" y="5016500"/>
            <a:ext cx="1090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0     1</a:t>
            </a:r>
          </a:p>
        </p:txBody>
      </p:sp>
      <p:sp>
        <p:nvSpPr>
          <p:cNvPr id="216097" name="Text Box 33"/>
          <p:cNvSpPr txBox="1">
            <a:spLocks noChangeArrowheads="1"/>
          </p:cNvSpPr>
          <p:nvPr/>
        </p:nvSpPr>
        <p:spPr bwMode="auto">
          <a:xfrm>
            <a:off x="6567488" y="5448300"/>
            <a:ext cx="102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1     0</a:t>
            </a:r>
          </a:p>
        </p:txBody>
      </p:sp>
      <p:sp>
        <p:nvSpPr>
          <p:cNvPr id="216098" name="Text Box 34"/>
          <p:cNvSpPr txBox="1">
            <a:spLocks noChangeArrowheads="1"/>
          </p:cNvSpPr>
          <p:nvPr/>
        </p:nvSpPr>
        <p:spPr bwMode="auto">
          <a:xfrm>
            <a:off x="6567488" y="5832475"/>
            <a:ext cx="1049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1     1</a:t>
            </a:r>
          </a:p>
        </p:txBody>
      </p:sp>
      <p:grpSp>
        <p:nvGrpSpPr>
          <p:cNvPr id="3" name="Group 35"/>
          <p:cNvGrpSpPr>
            <a:grpSpLocks/>
          </p:cNvGrpSpPr>
          <p:nvPr/>
        </p:nvGrpSpPr>
        <p:grpSpPr bwMode="auto">
          <a:xfrm>
            <a:off x="6391275" y="4137025"/>
            <a:ext cx="2178050" cy="2170113"/>
            <a:chOff x="3966" y="2478"/>
            <a:chExt cx="1372" cy="1367"/>
          </a:xfrm>
        </p:grpSpPr>
        <p:sp>
          <p:nvSpPr>
            <p:cNvPr id="66590" name="Line 36"/>
            <p:cNvSpPr>
              <a:spLocks noChangeShapeType="1"/>
            </p:cNvSpPr>
            <p:nvPr/>
          </p:nvSpPr>
          <p:spPr bwMode="auto">
            <a:xfrm>
              <a:off x="3966" y="2789"/>
              <a:ext cx="135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1" name="Line 37"/>
            <p:cNvSpPr>
              <a:spLocks noChangeShapeType="1"/>
            </p:cNvSpPr>
            <p:nvPr/>
          </p:nvSpPr>
          <p:spPr bwMode="auto">
            <a:xfrm>
              <a:off x="4812" y="2501"/>
              <a:ext cx="0" cy="133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2" name="Text Box 38"/>
            <p:cNvSpPr txBox="1">
              <a:spLocks noChangeArrowheads="1"/>
            </p:cNvSpPr>
            <p:nvPr/>
          </p:nvSpPr>
          <p:spPr bwMode="auto">
            <a:xfrm>
              <a:off x="4078" y="24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A</a:t>
              </a:r>
            </a:p>
          </p:txBody>
        </p:sp>
        <p:sp>
          <p:nvSpPr>
            <p:cNvPr id="66593" name="Text Box 39"/>
            <p:cNvSpPr txBox="1">
              <a:spLocks noChangeArrowheads="1"/>
            </p:cNvSpPr>
            <p:nvPr/>
          </p:nvSpPr>
          <p:spPr bwMode="auto">
            <a:xfrm>
              <a:off x="4457" y="248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ea typeface="楷体_GB2312"/>
                  <a:cs typeface="楷体_GB2312"/>
                </a:rPr>
                <a:t>B</a:t>
              </a:r>
            </a:p>
          </p:txBody>
        </p:sp>
        <p:sp>
          <p:nvSpPr>
            <p:cNvPr id="66594" name="Text Box 40"/>
            <p:cNvSpPr txBox="1">
              <a:spLocks noChangeArrowheads="1"/>
            </p:cNvSpPr>
            <p:nvPr/>
          </p:nvSpPr>
          <p:spPr bwMode="auto">
            <a:xfrm>
              <a:off x="4897" y="2478"/>
              <a:ext cx="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66"/>
                  </a:solidFill>
                  <a:ea typeface="楷体_GB2312"/>
                  <a:cs typeface="楷体_GB2312"/>
                </a:rPr>
                <a:t>Y</a:t>
              </a:r>
              <a:r>
                <a:rPr lang="en-US" altLang="zh-CN" baseline="-25000">
                  <a:solidFill>
                    <a:srgbClr val="FF0066"/>
                  </a:solidFill>
                  <a:ea typeface="楷体_GB2312"/>
                  <a:cs typeface="楷体_GB2312"/>
                </a:rPr>
                <a:t>5</a:t>
              </a:r>
            </a:p>
          </p:txBody>
        </p:sp>
        <p:sp>
          <p:nvSpPr>
            <p:cNvPr id="66595" name="Rectangle 41"/>
            <p:cNvSpPr>
              <a:spLocks noChangeArrowheads="1"/>
            </p:cNvSpPr>
            <p:nvPr/>
          </p:nvSpPr>
          <p:spPr bwMode="auto">
            <a:xfrm>
              <a:off x="3969" y="2510"/>
              <a:ext cx="1362" cy="133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6596" name="Line 42"/>
            <p:cNvSpPr>
              <a:spLocks noChangeShapeType="1"/>
            </p:cNvSpPr>
            <p:nvPr/>
          </p:nvSpPr>
          <p:spPr bwMode="auto">
            <a:xfrm flipV="1">
              <a:off x="3975" y="3056"/>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7" name="Line 43"/>
            <p:cNvSpPr>
              <a:spLocks noChangeShapeType="1"/>
            </p:cNvSpPr>
            <p:nvPr/>
          </p:nvSpPr>
          <p:spPr bwMode="auto">
            <a:xfrm flipV="1">
              <a:off x="3970" y="3315"/>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8" name="Line 44"/>
            <p:cNvSpPr>
              <a:spLocks noChangeShapeType="1"/>
            </p:cNvSpPr>
            <p:nvPr/>
          </p:nvSpPr>
          <p:spPr bwMode="auto">
            <a:xfrm flipV="1">
              <a:off x="3980" y="3579"/>
              <a:ext cx="1355" cy="6"/>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16109" name="Object 45"/>
          <p:cNvGraphicFramePr>
            <a:graphicFrameLocks noChangeAspect="1"/>
          </p:cNvGraphicFramePr>
          <p:nvPr/>
        </p:nvGraphicFramePr>
        <p:xfrm>
          <a:off x="3419475" y="1422400"/>
          <a:ext cx="2232025" cy="952500"/>
        </p:xfrm>
        <a:graphic>
          <a:graphicData uri="http://schemas.openxmlformats.org/presentationml/2006/ole">
            <mc:AlternateContent xmlns:mc="http://schemas.openxmlformats.org/markup-compatibility/2006">
              <mc:Choice xmlns:v="urn:schemas-microsoft-com:vml" Requires="v">
                <p:oleObj spid="_x0000_s66611" name="Visio" r:id="rId10" imgW="725119" imgH="308977" progId="Visio.Drawing.11">
                  <p:embed/>
                </p:oleObj>
              </mc:Choice>
              <mc:Fallback>
                <p:oleObj name="Visio" r:id="rId10" imgW="725119" imgH="308977" progId="Visio.Drawing.11">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9475" y="1422400"/>
                        <a:ext cx="2232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110" name="Object 46"/>
          <p:cNvGraphicFramePr>
            <a:graphicFrameLocks noChangeAspect="1"/>
          </p:cNvGraphicFramePr>
          <p:nvPr/>
        </p:nvGraphicFramePr>
        <p:xfrm>
          <a:off x="3492500" y="4632325"/>
          <a:ext cx="2303463" cy="982663"/>
        </p:xfrm>
        <a:graphic>
          <a:graphicData uri="http://schemas.openxmlformats.org/presentationml/2006/ole">
            <mc:AlternateContent xmlns:mc="http://schemas.openxmlformats.org/markup-compatibility/2006">
              <mc:Choice xmlns:v="urn:schemas-microsoft-com:vml" Requires="v">
                <p:oleObj spid="_x0000_s66612" name="Visio" r:id="rId12" imgW="725119" imgH="308977" progId="Visio.Drawing.11">
                  <p:embed/>
                </p:oleObj>
              </mc:Choice>
              <mc:Fallback>
                <p:oleObj name="Visio" r:id="rId12" imgW="725119" imgH="308977" progId="Visio.Drawing.11">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00" y="4632325"/>
                        <a:ext cx="2303463"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89" name="AutoShape 47">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left)">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9"/>
                                        </p:tgtEl>
                                        <p:attrNameLst>
                                          <p:attrName>style.visibility</p:attrName>
                                        </p:attrNameLst>
                                      </p:cBhvr>
                                      <p:to>
                                        <p:strVal val="visible"/>
                                      </p:to>
                                    </p:set>
                                    <p:animEffect transition="in" filter="wipe(left)">
                                      <p:cBhvr>
                                        <p:cTn id="12" dur="500"/>
                                        <p:tgtEl>
                                          <p:spTgt spid="216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6109"/>
                                        </p:tgtEl>
                                        <p:attrNameLst>
                                          <p:attrName>style.visibility</p:attrName>
                                        </p:attrNameLst>
                                      </p:cBhvr>
                                      <p:to>
                                        <p:strVal val="visible"/>
                                      </p:to>
                                    </p:set>
                                    <p:animEffect transition="in" filter="wipe(left)">
                                      <p:cBhvr>
                                        <p:cTn id="17" dur="500"/>
                                        <p:tgtEl>
                                          <p:spTgt spid="216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ppt_w/2"/>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22" presetClass="entr" presetSubtype="8" fill="hold" grpId="0" nodeType="afterEffect">
                                  <p:stCondLst>
                                    <p:cond delay="1000"/>
                                  </p:stCondLst>
                                  <p:iterate type="lt">
                                    <p:tmPct val="100000"/>
                                  </p:iterate>
                                  <p:childTnLst>
                                    <p:set>
                                      <p:cBhvr>
                                        <p:cTn id="28" dur="1" fill="hold">
                                          <p:stCondLst>
                                            <p:cond delay="0"/>
                                          </p:stCondLst>
                                        </p:cTn>
                                        <p:tgtEl>
                                          <p:spTgt spid="216074"/>
                                        </p:tgtEl>
                                        <p:attrNameLst>
                                          <p:attrName>style.visibility</p:attrName>
                                        </p:attrNameLst>
                                      </p:cBhvr>
                                      <p:to>
                                        <p:strVal val="visible"/>
                                      </p:to>
                                    </p:set>
                                    <p:animEffect transition="in" filter="wipe(left)">
                                      <p:cBhvr>
                                        <p:cTn id="29" dur="75"/>
                                        <p:tgtEl>
                                          <p:spTgt spid="216074"/>
                                        </p:tgtEl>
                                      </p:cBhvr>
                                    </p:animEffect>
                                  </p:childTnLst>
                                </p:cTn>
                              </p:par>
                            </p:childTnLst>
                          </p:cTn>
                        </p:par>
                        <p:par>
                          <p:cTn id="30" fill="hold" nodeType="afterGroup">
                            <p:stCondLst>
                              <p:cond delay="1650"/>
                            </p:stCondLst>
                            <p:childTnLst>
                              <p:par>
                                <p:cTn id="31" presetID="22" presetClass="entr" presetSubtype="8" fill="hold" grpId="0" nodeType="afterEffect">
                                  <p:stCondLst>
                                    <p:cond delay="1000"/>
                                  </p:stCondLst>
                                  <p:iterate type="lt">
                                    <p:tmPct val="100000"/>
                                  </p:iterate>
                                  <p:childTnLst>
                                    <p:set>
                                      <p:cBhvr>
                                        <p:cTn id="32" dur="1" fill="hold">
                                          <p:stCondLst>
                                            <p:cond delay="0"/>
                                          </p:stCondLst>
                                        </p:cTn>
                                        <p:tgtEl>
                                          <p:spTgt spid="216075"/>
                                        </p:tgtEl>
                                        <p:attrNameLst>
                                          <p:attrName>style.visibility</p:attrName>
                                        </p:attrNameLst>
                                      </p:cBhvr>
                                      <p:to>
                                        <p:strVal val="visible"/>
                                      </p:to>
                                    </p:set>
                                    <p:animEffect transition="in" filter="wipe(left)">
                                      <p:cBhvr>
                                        <p:cTn id="33" dur="75"/>
                                        <p:tgtEl>
                                          <p:spTgt spid="216075"/>
                                        </p:tgtEl>
                                      </p:cBhvr>
                                    </p:animEffect>
                                  </p:childTnLst>
                                </p:cTn>
                              </p:par>
                            </p:childTnLst>
                          </p:cTn>
                        </p:par>
                        <p:par>
                          <p:cTn id="34" fill="hold" nodeType="afterGroup">
                            <p:stCondLst>
                              <p:cond delay="2800"/>
                            </p:stCondLst>
                            <p:childTnLst>
                              <p:par>
                                <p:cTn id="35" presetID="22" presetClass="entr" presetSubtype="8" fill="hold" grpId="0" nodeType="afterEffect">
                                  <p:stCondLst>
                                    <p:cond delay="1000"/>
                                  </p:stCondLst>
                                  <p:iterate type="lt">
                                    <p:tmPct val="100000"/>
                                  </p:iterate>
                                  <p:childTnLst>
                                    <p:set>
                                      <p:cBhvr>
                                        <p:cTn id="36" dur="1" fill="hold">
                                          <p:stCondLst>
                                            <p:cond delay="0"/>
                                          </p:stCondLst>
                                        </p:cTn>
                                        <p:tgtEl>
                                          <p:spTgt spid="216076"/>
                                        </p:tgtEl>
                                        <p:attrNameLst>
                                          <p:attrName>style.visibility</p:attrName>
                                        </p:attrNameLst>
                                      </p:cBhvr>
                                      <p:to>
                                        <p:strVal val="visible"/>
                                      </p:to>
                                    </p:set>
                                    <p:animEffect transition="in" filter="wipe(left)">
                                      <p:cBhvr>
                                        <p:cTn id="37" dur="75"/>
                                        <p:tgtEl>
                                          <p:spTgt spid="216076"/>
                                        </p:tgtEl>
                                      </p:cBhvr>
                                    </p:animEffect>
                                  </p:childTnLst>
                                </p:cTn>
                              </p:par>
                            </p:childTnLst>
                          </p:cTn>
                        </p:par>
                        <p:par>
                          <p:cTn id="38" fill="hold" nodeType="afterGroup">
                            <p:stCondLst>
                              <p:cond delay="3950"/>
                            </p:stCondLst>
                            <p:childTnLst>
                              <p:par>
                                <p:cTn id="39" presetID="22" presetClass="entr" presetSubtype="8" fill="hold" grpId="0" nodeType="afterEffect">
                                  <p:stCondLst>
                                    <p:cond delay="1000"/>
                                  </p:stCondLst>
                                  <p:iterate type="lt">
                                    <p:tmPct val="100000"/>
                                  </p:iterate>
                                  <p:childTnLst>
                                    <p:set>
                                      <p:cBhvr>
                                        <p:cTn id="40" dur="1" fill="hold">
                                          <p:stCondLst>
                                            <p:cond delay="0"/>
                                          </p:stCondLst>
                                        </p:cTn>
                                        <p:tgtEl>
                                          <p:spTgt spid="216077"/>
                                        </p:tgtEl>
                                        <p:attrNameLst>
                                          <p:attrName>style.visibility</p:attrName>
                                        </p:attrNameLst>
                                      </p:cBhvr>
                                      <p:to>
                                        <p:strVal val="visible"/>
                                      </p:to>
                                    </p:set>
                                    <p:animEffect transition="in" filter="wipe(left)">
                                      <p:cBhvr>
                                        <p:cTn id="41" dur="75"/>
                                        <p:tgtEl>
                                          <p:spTgt spid="2160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6070">
                                            <p:txEl>
                                              <p:pRg st="0" end="0"/>
                                            </p:txEl>
                                          </p:spTgt>
                                        </p:tgtEl>
                                        <p:attrNameLst>
                                          <p:attrName>style.visibility</p:attrName>
                                        </p:attrNameLst>
                                      </p:cBhvr>
                                      <p:to>
                                        <p:strVal val="visible"/>
                                      </p:to>
                                    </p:set>
                                    <p:animEffect transition="in" filter="wipe(left)">
                                      <p:cBhvr>
                                        <p:cTn id="46" dur="500"/>
                                        <p:tgtEl>
                                          <p:spTgt spid="216070">
                                            <p:txEl>
                                              <p:pRg st="0" end="0"/>
                                            </p:txEl>
                                          </p:spTgt>
                                        </p:tgtEl>
                                      </p:cBhvr>
                                    </p:animEffect>
                                  </p:childTnLst>
                                </p:cTn>
                              </p:par>
                            </p:childTnLst>
                          </p:cTn>
                        </p:par>
                        <p:par>
                          <p:cTn id="47" fill="hold" nodeType="afterGroup">
                            <p:stCondLst>
                              <p:cond delay="500"/>
                            </p:stCondLst>
                            <p:childTnLst>
                              <p:par>
                                <p:cTn id="48" presetID="22" presetClass="entr" presetSubtype="8" fill="hold" grpId="0" nodeType="afterEffect">
                                  <p:stCondLst>
                                    <p:cond delay="1000"/>
                                  </p:stCondLst>
                                  <p:childTnLst>
                                    <p:set>
                                      <p:cBhvr>
                                        <p:cTn id="49" dur="1" fill="hold">
                                          <p:stCondLst>
                                            <p:cond delay="0"/>
                                          </p:stCondLst>
                                        </p:cTn>
                                        <p:tgtEl>
                                          <p:spTgt spid="216071">
                                            <p:txEl>
                                              <p:pRg st="0" end="0"/>
                                            </p:txEl>
                                          </p:spTgt>
                                        </p:tgtEl>
                                        <p:attrNameLst>
                                          <p:attrName>style.visibility</p:attrName>
                                        </p:attrNameLst>
                                      </p:cBhvr>
                                      <p:to>
                                        <p:strVal val="visible"/>
                                      </p:to>
                                    </p:set>
                                    <p:animEffect transition="in" filter="wipe(left)">
                                      <p:cBhvr>
                                        <p:cTn id="50" dur="500"/>
                                        <p:tgtEl>
                                          <p:spTgt spid="216071">
                                            <p:txEl>
                                              <p:pRg st="0" end="0"/>
                                            </p:txEl>
                                          </p:spTgt>
                                        </p:tgtEl>
                                      </p:cBhvr>
                                    </p:animEffect>
                                  </p:childTnLst>
                                </p:cTn>
                              </p:par>
                            </p:childTnLst>
                          </p:cTn>
                        </p:par>
                        <p:par>
                          <p:cTn id="51" fill="hold" nodeType="afterGroup">
                            <p:stCondLst>
                              <p:cond delay="2000"/>
                            </p:stCondLst>
                            <p:childTnLst>
                              <p:par>
                                <p:cTn id="52" presetID="22" presetClass="entr" presetSubtype="8" fill="hold" grpId="0" nodeType="afterEffect">
                                  <p:stCondLst>
                                    <p:cond delay="1000"/>
                                  </p:stCondLst>
                                  <p:childTnLst>
                                    <p:set>
                                      <p:cBhvr>
                                        <p:cTn id="53" dur="1" fill="hold">
                                          <p:stCondLst>
                                            <p:cond delay="0"/>
                                          </p:stCondLst>
                                        </p:cTn>
                                        <p:tgtEl>
                                          <p:spTgt spid="216072">
                                            <p:txEl>
                                              <p:pRg st="0" end="0"/>
                                            </p:txEl>
                                          </p:spTgt>
                                        </p:tgtEl>
                                        <p:attrNameLst>
                                          <p:attrName>style.visibility</p:attrName>
                                        </p:attrNameLst>
                                      </p:cBhvr>
                                      <p:to>
                                        <p:strVal val="visible"/>
                                      </p:to>
                                    </p:set>
                                    <p:animEffect transition="in" filter="wipe(left)">
                                      <p:cBhvr>
                                        <p:cTn id="54" dur="500"/>
                                        <p:tgtEl>
                                          <p:spTgt spid="216072">
                                            <p:txEl>
                                              <p:pRg st="0" end="0"/>
                                            </p:txEl>
                                          </p:spTgt>
                                        </p:tgtEl>
                                      </p:cBhvr>
                                    </p:animEffect>
                                  </p:childTnLst>
                                </p:cTn>
                              </p:par>
                            </p:childTnLst>
                          </p:cTn>
                        </p:par>
                        <p:par>
                          <p:cTn id="55" fill="hold" nodeType="afterGroup">
                            <p:stCondLst>
                              <p:cond delay="3500"/>
                            </p:stCondLst>
                            <p:childTnLst>
                              <p:par>
                                <p:cTn id="56" presetID="22" presetClass="entr" presetSubtype="8" fill="hold" grpId="0" nodeType="afterEffect">
                                  <p:stCondLst>
                                    <p:cond delay="1000"/>
                                  </p:stCondLst>
                                  <p:childTnLst>
                                    <p:set>
                                      <p:cBhvr>
                                        <p:cTn id="57" dur="1" fill="hold">
                                          <p:stCondLst>
                                            <p:cond delay="0"/>
                                          </p:stCondLst>
                                        </p:cTn>
                                        <p:tgtEl>
                                          <p:spTgt spid="216073">
                                            <p:txEl>
                                              <p:pRg st="0" end="0"/>
                                            </p:txEl>
                                          </p:spTgt>
                                        </p:tgtEl>
                                        <p:attrNameLst>
                                          <p:attrName>style.visibility</p:attrName>
                                        </p:attrNameLst>
                                      </p:cBhvr>
                                      <p:to>
                                        <p:strVal val="visible"/>
                                      </p:to>
                                    </p:set>
                                    <p:animEffect transition="in" filter="wipe(left)">
                                      <p:cBhvr>
                                        <p:cTn id="58" dur="500"/>
                                        <p:tgtEl>
                                          <p:spTgt spid="216073">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6067">
                                            <p:txEl>
                                              <p:pRg st="0" end="0"/>
                                            </p:txEl>
                                          </p:spTgt>
                                        </p:tgtEl>
                                        <p:attrNameLst>
                                          <p:attrName>style.visibility</p:attrName>
                                        </p:attrNameLst>
                                      </p:cBhvr>
                                      <p:to>
                                        <p:strVal val="visible"/>
                                      </p:to>
                                    </p:set>
                                    <p:animEffect transition="in" filter="wipe(left)">
                                      <p:cBhvr>
                                        <p:cTn id="63" dur="500"/>
                                        <p:tgtEl>
                                          <p:spTgt spid="216067">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6068">
                                            <p:txEl>
                                              <p:pRg st="0" end="0"/>
                                            </p:txEl>
                                          </p:spTgt>
                                        </p:tgtEl>
                                        <p:attrNameLst>
                                          <p:attrName>style.visibility</p:attrName>
                                        </p:attrNameLst>
                                      </p:cBhvr>
                                      <p:to>
                                        <p:strVal val="visible"/>
                                      </p:to>
                                    </p:set>
                                    <p:animEffect transition="in" filter="wipe(left)">
                                      <p:cBhvr>
                                        <p:cTn id="68" dur="500"/>
                                        <p:tgtEl>
                                          <p:spTgt spid="216068">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16078"/>
                                        </p:tgtEl>
                                        <p:attrNameLst>
                                          <p:attrName>style.visibility</p:attrName>
                                        </p:attrNameLst>
                                      </p:cBhvr>
                                      <p:to>
                                        <p:strVal val="visible"/>
                                      </p:to>
                                    </p:set>
                                    <p:animEffect transition="in" filter="wipe(left)">
                                      <p:cBhvr>
                                        <p:cTn id="73" dur="500"/>
                                        <p:tgtEl>
                                          <p:spTgt spid="21607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16090"/>
                                        </p:tgtEl>
                                        <p:attrNameLst>
                                          <p:attrName>style.visibility</p:attrName>
                                        </p:attrNameLst>
                                      </p:cBhvr>
                                      <p:to>
                                        <p:strVal val="visible"/>
                                      </p:to>
                                    </p:set>
                                    <p:animEffect transition="in" filter="wipe(left)">
                                      <p:cBhvr>
                                        <p:cTn id="78" dur="500"/>
                                        <p:tgtEl>
                                          <p:spTgt spid="2160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6079">
                                            <p:txEl>
                                              <p:pRg st="0" end="0"/>
                                            </p:txEl>
                                          </p:spTgt>
                                        </p:tgtEl>
                                        <p:attrNameLst>
                                          <p:attrName>style.visibility</p:attrName>
                                        </p:attrNameLst>
                                      </p:cBhvr>
                                      <p:to>
                                        <p:strVal val="visible"/>
                                      </p:to>
                                    </p:set>
                                    <p:animEffect transition="in" filter="wipe(left)">
                                      <p:cBhvr>
                                        <p:cTn id="83" dur="500"/>
                                        <p:tgtEl>
                                          <p:spTgt spid="216079">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216110"/>
                                        </p:tgtEl>
                                        <p:attrNameLst>
                                          <p:attrName>style.visibility</p:attrName>
                                        </p:attrNameLst>
                                      </p:cBhvr>
                                      <p:to>
                                        <p:strVal val="visible"/>
                                      </p:to>
                                    </p:set>
                                    <p:animEffect transition="in" filter="wipe(left)">
                                      <p:cBhvr>
                                        <p:cTn id="88" dur="500"/>
                                        <p:tgtEl>
                                          <p:spTgt spid="21611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0"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 calcmode="lin" valueType="num">
                                      <p:cBhvr>
                                        <p:cTn id="93" dur="500" fill="hold"/>
                                        <p:tgtEl>
                                          <p:spTgt spid="3"/>
                                        </p:tgtEl>
                                        <p:attrNameLst>
                                          <p:attrName>ppt_w</p:attrName>
                                        </p:attrNameLst>
                                      </p:cBhvr>
                                      <p:tavLst>
                                        <p:tav tm="0">
                                          <p:val>
                                            <p:fltVal val="0"/>
                                          </p:val>
                                        </p:tav>
                                        <p:tav tm="100000">
                                          <p:val>
                                            <p:strVal val="#ppt_w"/>
                                          </p:val>
                                        </p:tav>
                                      </p:tavLst>
                                    </p:anim>
                                    <p:anim calcmode="lin" valueType="num">
                                      <p:cBhvr>
                                        <p:cTn id="94" dur="500" fill="hold"/>
                                        <p:tgtEl>
                                          <p:spTgt spid="3"/>
                                        </p:tgtEl>
                                        <p:attrNameLst>
                                          <p:attrName>ppt_h</p:attrName>
                                        </p:attrNameLst>
                                      </p:cBhvr>
                                      <p:tavLst>
                                        <p:tav tm="0">
                                          <p:val>
                                            <p:strVal val="#ppt_h"/>
                                          </p:val>
                                        </p:tav>
                                        <p:tav tm="100000">
                                          <p:val>
                                            <p:strVal val="#ppt_h"/>
                                          </p:val>
                                        </p:tav>
                                      </p:tavLst>
                                    </p:anim>
                                  </p:childTnLst>
                                </p:cTn>
                              </p:par>
                            </p:childTnLst>
                          </p:cTn>
                        </p:par>
                        <p:par>
                          <p:cTn id="95" fill="hold" nodeType="afterGroup">
                            <p:stCondLst>
                              <p:cond delay="500"/>
                            </p:stCondLst>
                            <p:childTnLst>
                              <p:par>
                                <p:cTn id="96" presetID="22" presetClass="entr" presetSubtype="8" fill="hold" grpId="0" nodeType="afterEffect">
                                  <p:stCondLst>
                                    <p:cond delay="1000"/>
                                  </p:stCondLst>
                                  <p:iterate type="lt">
                                    <p:tmPct val="100000"/>
                                  </p:iterate>
                                  <p:childTnLst>
                                    <p:set>
                                      <p:cBhvr>
                                        <p:cTn id="97" dur="1" fill="hold">
                                          <p:stCondLst>
                                            <p:cond delay="0"/>
                                          </p:stCondLst>
                                        </p:cTn>
                                        <p:tgtEl>
                                          <p:spTgt spid="216095"/>
                                        </p:tgtEl>
                                        <p:attrNameLst>
                                          <p:attrName>style.visibility</p:attrName>
                                        </p:attrNameLst>
                                      </p:cBhvr>
                                      <p:to>
                                        <p:strVal val="visible"/>
                                      </p:to>
                                    </p:set>
                                    <p:animEffect transition="in" filter="wipe(left)">
                                      <p:cBhvr>
                                        <p:cTn id="98" dur="75"/>
                                        <p:tgtEl>
                                          <p:spTgt spid="216095"/>
                                        </p:tgtEl>
                                      </p:cBhvr>
                                    </p:animEffect>
                                  </p:childTnLst>
                                </p:cTn>
                              </p:par>
                            </p:childTnLst>
                          </p:cTn>
                        </p:par>
                        <p:par>
                          <p:cTn id="99" fill="hold" nodeType="afterGroup">
                            <p:stCondLst>
                              <p:cond delay="1650"/>
                            </p:stCondLst>
                            <p:childTnLst>
                              <p:par>
                                <p:cTn id="100" presetID="22" presetClass="entr" presetSubtype="8" fill="hold" grpId="0" nodeType="afterEffect">
                                  <p:stCondLst>
                                    <p:cond delay="1000"/>
                                  </p:stCondLst>
                                  <p:iterate type="lt">
                                    <p:tmPct val="100000"/>
                                  </p:iterate>
                                  <p:childTnLst>
                                    <p:set>
                                      <p:cBhvr>
                                        <p:cTn id="101" dur="1" fill="hold">
                                          <p:stCondLst>
                                            <p:cond delay="0"/>
                                          </p:stCondLst>
                                        </p:cTn>
                                        <p:tgtEl>
                                          <p:spTgt spid="216096"/>
                                        </p:tgtEl>
                                        <p:attrNameLst>
                                          <p:attrName>style.visibility</p:attrName>
                                        </p:attrNameLst>
                                      </p:cBhvr>
                                      <p:to>
                                        <p:strVal val="visible"/>
                                      </p:to>
                                    </p:set>
                                    <p:animEffect transition="in" filter="wipe(left)">
                                      <p:cBhvr>
                                        <p:cTn id="102" dur="75"/>
                                        <p:tgtEl>
                                          <p:spTgt spid="216096"/>
                                        </p:tgtEl>
                                      </p:cBhvr>
                                    </p:animEffect>
                                  </p:childTnLst>
                                </p:cTn>
                              </p:par>
                            </p:childTnLst>
                          </p:cTn>
                        </p:par>
                        <p:par>
                          <p:cTn id="103" fill="hold" nodeType="afterGroup">
                            <p:stCondLst>
                              <p:cond delay="2800"/>
                            </p:stCondLst>
                            <p:childTnLst>
                              <p:par>
                                <p:cTn id="104" presetID="22" presetClass="entr" presetSubtype="8" fill="hold" grpId="0" nodeType="afterEffect">
                                  <p:stCondLst>
                                    <p:cond delay="1000"/>
                                  </p:stCondLst>
                                  <p:iterate type="lt">
                                    <p:tmPct val="100000"/>
                                  </p:iterate>
                                  <p:childTnLst>
                                    <p:set>
                                      <p:cBhvr>
                                        <p:cTn id="105" dur="1" fill="hold">
                                          <p:stCondLst>
                                            <p:cond delay="0"/>
                                          </p:stCondLst>
                                        </p:cTn>
                                        <p:tgtEl>
                                          <p:spTgt spid="216097"/>
                                        </p:tgtEl>
                                        <p:attrNameLst>
                                          <p:attrName>style.visibility</p:attrName>
                                        </p:attrNameLst>
                                      </p:cBhvr>
                                      <p:to>
                                        <p:strVal val="visible"/>
                                      </p:to>
                                    </p:set>
                                    <p:animEffect transition="in" filter="wipe(left)">
                                      <p:cBhvr>
                                        <p:cTn id="106" dur="75"/>
                                        <p:tgtEl>
                                          <p:spTgt spid="216097"/>
                                        </p:tgtEl>
                                      </p:cBhvr>
                                    </p:animEffect>
                                  </p:childTnLst>
                                </p:cTn>
                              </p:par>
                            </p:childTnLst>
                          </p:cTn>
                        </p:par>
                        <p:par>
                          <p:cTn id="107" fill="hold" nodeType="afterGroup">
                            <p:stCondLst>
                              <p:cond delay="3950"/>
                            </p:stCondLst>
                            <p:childTnLst>
                              <p:par>
                                <p:cTn id="108" presetID="22" presetClass="entr" presetSubtype="8" fill="hold" grpId="0" nodeType="afterEffect">
                                  <p:stCondLst>
                                    <p:cond delay="1000"/>
                                  </p:stCondLst>
                                  <p:iterate type="lt">
                                    <p:tmPct val="100000"/>
                                  </p:iterate>
                                  <p:childTnLst>
                                    <p:set>
                                      <p:cBhvr>
                                        <p:cTn id="109" dur="1" fill="hold">
                                          <p:stCondLst>
                                            <p:cond delay="0"/>
                                          </p:stCondLst>
                                        </p:cTn>
                                        <p:tgtEl>
                                          <p:spTgt spid="216098"/>
                                        </p:tgtEl>
                                        <p:attrNameLst>
                                          <p:attrName>style.visibility</p:attrName>
                                        </p:attrNameLst>
                                      </p:cBhvr>
                                      <p:to>
                                        <p:strVal val="visible"/>
                                      </p:to>
                                    </p:set>
                                    <p:animEffect transition="in" filter="wipe(left)">
                                      <p:cBhvr>
                                        <p:cTn id="110" dur="75"/>
                                        <p:tgtEl>
                                          <p:spTgt spid="21609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16091">
                                            <p:txEl>
                                              <p:pRg st="0" end="0"/>
                                            </p:txEl>
                                          </p:spTgt>
                                        </p:tgtEl>
                                        <p:attrNameLst>
                                          <p:attrName>style.visibility</p:attrName>
                                        </p:attrNameLst>
                                      </p:cBhvr>
                                      <p:to>
                                        <p:strVal val="visible"/>
                                      </p:to>
                                    </p:set>
                                    <p:animEffect transition="in" filter="wipe(left)">
                                      <p:cBhvr>
                                        <p:cTn id="115" dur="500"/>
                                        <p:tgtEl>
                                          <p:spTgt spid="216091">
                                            <p:txEl>
                                              <p:pRg st="0" end="0"/>
                                            </p:txEl>
                                          </p:spTgt>
                                        </p:tgtEl>
                                      </p:cBhvr>
                                    </p:animEffect>
                                  </p:childTnLst>
                                </p:cTn>
                              </p:par>
                            </p:childTnLst>
                          </p:cTn>
                        </p:par>
                        <p:par>
                          <p:cTn id="116" fill="hold" nodeType="afterGroup">
                            <p:stCondLst>
                              <p:cond delay="500"/>
                            </p:stCondLst>
                            <p:childTnLst>
                              <p:par>
                                <p:cTn id="117" presetID="22" presetClass="entr" presetSubtype="8" fill="hold" grpId="0" nodeType="afterEffect">
                                  <p:stCondLst>
                                    <p:cond delay="1000"/>
                                  </p:stCondLst>
                                  <p:childTnLst>
                                    <p:set>
                                      <p:cBhvr>
                                        <p:cTn id="118" dur="1" fill="hold">
                                          <p:stCondLst>
                                            <p:cond delay="0"/>
                                          </p:stCondLst>
                                        </p:cTn>
                                        <p:tgtEl>
                                          <p:spTgt spid="216092">
                                            <p:txEl>
                                              <p:pRg st="0" end="0"/>
                                            </p:txEl>
                                          </p:spTgt>
                                        </p:tgtEl>
                                        <p:attrNameLst>
                                          <p:attrName>style.visibility</p:attrName>
                                        </p:attrNameLst>
                                      </p:cBhvr>
                                      <p:to>
                                        <p:strVal val="visible"/>
                                      </p:to>
                                    </p:set>
                                    <p:animEffect transition="in" filter="wipe(left)">
                                      <p:cBhvr>
                                        <p:cTn id="119" dur="500"/>
                                        <p:tgtEl>
                                          <p:spTgt spid="216092">
                                            <p:txEl>
                                              <p:pRg st="0" end="0"/>
                                            </p:txEl>
                                          </p:spTgt>
                                        </p:tgtEl>
                                      </p:cBhvr>
                                    </p:animEffect>
                                  </p:childTnLst>
                                </p:cTn>
                              </p:par>
                            </p:childTnLst>
                          </p:cTn>
                        </p:par>
                        <p:par>
                          <p:cTn id="120" fill="hold" nodeType="afterGroup">
                            <p:stCondLst>
                              <p:cond delay="2000"/>
                            </p:stCondLst>
                            <p:childTnLst>
                              <p:par>
                                <p:cTn id="121" presetID="22" presetClass="entr" presetSubtype="8" fill="hold" grpId="0" nodeType="afterEffect">
                                  <p:stCondLst>
                                    <p:cond delay="1000"/>
                                  </p:stCondLst>
                                  <p:childTnLst>
                                    <p:set>
                                      <p:cBhvr>
                                        <p:cTn id="122" dur="1" fill="hold">
                                          <p:stCondLst>
                                            <p:cond delay="0"/>
                                          </p:stCondLst>
                                        </p:cTn>
                                        <p:tgtEl>
                                          <p:spTgt spid="216093">
                                            <p:txEl>
                                              <p:pRg st="0" end="0"/>
                                            </p:txEl>
                                          </p:spTgt>
                                        </p:tgtEl>
                                        <p:attrNameLst>
                                          <p:attrName>style.visibility</p:attrName>
                                        </p:attrNameLst>
                                      </p:cBhvr>
                                      <p:to>
                                        <p:strVal val="visible"/>
                                      </p:to>
                                    </p:set>
                                    <p:animEffect transition="in" filter="wipe(left)">
                                      <p:cBhvr>
                                        <p:cTn id="123" dur="500"/>
                                        <p:tgtEl>
                                          <p:spTgt spid="216093">
                                            <p:txEl>
                                              <p:pRg st="0" end="0"/>
                                            </p:txEl>
                                          </p:spTgt>
                                        </p:tgtEl>
                                      </p:cBhvr>
                                    </p:animEffect>
                                  </p:childTnLst>
                                </p:cTn>
                              </p:par>
                            </p:childTnLst>
                          </p:cTn>
                        </p:par>
                        <p:par>
                          <p:cTn id="124" fill="hold" nodeType="afterGroup">
                            <p:stCondLst>
                              <p:cond delay="3500"/>
                            </p:stCondLst>
                            <p:childTnLst>
                              <p:par>
                                <p:cTn id="125" presetID="22" presetClass="entr" presetSubtype="8" fill="hold" grpId="0" nodeType="afterEffect">
                                  <p:stCondLst>
                                    <p:cond delay="1000"/>
                                  </p:stCondLst>
                                  <p:childTnLst>
                                    <p:set>
                                      <p:cBhvr>
                                        <p:cTn id="126" dur="1" fill="hold">
                                          <p:stCondLst>
                                            <p:cond delay="0"/>
                                          </p:stCondLst>
                                        </p:cTn>
                                        <p:tgtEl>
                                          <p:spTgt spid="216094">
                                            <p:txEl>
                                              <p:pRg st="0" end="0"/>
                                            </p:txEl>
                                          </p:spTgt>
                                        </p:tgtEl>
                                        <p:attrNameLst>
                                          <p:attrName>style.visibility</p:attrName>
                                        </p:attrNameLst>
                                      </p:cBhvr>
                                      <p:to>
                                        <p:strVal val="visible"/>
                                      </p:to>
                                    </p:set>
                                    <p:animEffect transition="in" filter="wipe(left)">
                                      <p:cBhvr>
                                        <p:cTn id="127" dur="500"/>
                                        <p:tgtEl>
                                          <p:spTgt spid="2160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build="p" autoUpdateAnimBg="0"/>
      <p:bldP spid="216068" grpId="0" build="p" autoUpdateAnimBg="0"/>
      <p:bldP spid="216070" grpId="0" build="p" autoUpdateAnimBg="0"/>
      <p:bldP spid="216071" grpId="0" build="p" autoUpdateAnimBg="0" advAuto="1000"/>
      <p:bldP spid="216072" grpId="0" build="p" autoUpdateAnimBg="0" advAuto="1000"/>
      <p:bldP spid="216073" grpId="0" build="p" autoUpdateAnimBg="0" advAuto="1000"/>
      <p:bldP spid="216074" grpId="0" autoUpdateAnimBg="0"/>
      <p:bldP spid="216075" grpId="0" autoUpdateAnimBg="0"/>
      <p:bldP spid="216076" grpId="0" autoUpdateAnimBg="0"/>
      <p:bldP spid="216077" grpId="0" autoUpdateAnimBg="0"/>
      <p:bldP spid="216079" grpId="0" build="p" autoUpdateAnimBg="0"/>
      <p:bldP spid="216091" grpId="0" build="p" autoUpdateAnimBg="0"/>
      <p:bldP spid="216092" grpId="0" build="p" autoUpdateAnimBg="0" advAuto="1000"/>
      <p:bldP spid="216093" grpId="0" build="p" autoUpdateAnimBg="0" advAuto="1000"/>
      <p:bldP spid="216094" grpId="0" build="p" autoUpdateAnimBg="0" advAuto="1000"/>
      <p:bldP spid="216095" grpId="0" autoUpdateAnimBg="0"/>
      <p:bldP spid="216096" grpId="0" autoUpdateAnimBg="0"/>
      <p:bldP spid="216097" grpId="0" autoUpdateAnimBg="0"/>
      <p:bldP spid="21609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descr="Large confetti"/>
          <p:cNvSpPr>
            <a:spLocks noGrp="1" noChangeArrowheads="1"/>
          </p:cNvSpPr>
          <p:nvPr>
            <p:ph type="title"/>
          </p:nvPr>
        </p:nvSpPr>
        <p:spPr/>
        <p:txBody>
          <a:bodyPr/>
          <a:lstStyle/>
          <a:p>
            <a:r>
              <a:rPr lang="en-US" altLang="zh-CN" b="0" smtClean="0"/>
              <a:t>1.3.1  </a:t>
            </a:r>
            <a:r>
              <a:rPr lang="zh-CN" altLang="en-US" b="0" smtClean="0"/>
              <a:t>逻辑代数</a:t>
            </a:r>
          </a:p>
        </p:txBody>
      </p:sp>
      <p:sp>
        <p:nvSpPr>
          <p:cNvPr id="67587" name="Rectangle 3"/>
          <p:cNvSpPr>
            <a:spLocks noGrp="1" noChangeArrowheads="1"/>
          </p:cNvSpPr>
          <p:nvPr>
            <p:ph idx="1"/>
          </p:nvPr>
        </p:nvSpPr>
        <p:spPr>
          <a:xfrm>
            <a:off x="323850" y="1196975"/>
            <a:ext cx="8540750" cy="4525963"/>
          </a:xfrm>
        </p:spPr>
        <p:txBody>
          <a:bodyPr/>
          <a:lstStyle/>
          <a:p>
            <a:pPr>
              <a:buFontTx/>
              <a:buNone/>
            </a:pPr>
            <a:r>
              <a:rPr lang="en-US" altLang="zh-CN" b="0" smtClean="0"/>
              <a:t>2</a:t>
            </a:r>
            <a:r>
              <a:rPr lang="zh-CN" altLang="en-US" b="0" smtClean="0"/>
              <a:t>．逻辑运算的公式及定理</a:t>
            </a:r>
          </a:p>
          <a:p>
            <a:pPr lvl="1">
              <a:buFont typeface="Wingdings" panose="05000000000000000000" pitchFamily="2" charset="2"/>
              <a:buNone/>
            </a:pPr>
            <a:r>
              <a:rPr lang="en-US" altLang="zh-CN" b="1" smtClean="0"/>
              <a:t>(1) </a:t>
            </a:r>
            <a:r>
              <a:rPr lang="zh-CN" altLang="en-US" b="1" smtClean="0"/>
              <a:t>常量之间的关系</a:t>
            </a:r>
          </a:p>
        </p:txBody>
      </p:sp>
      <p:graphicFrame>
        <p:nvGraphicFramePr>
          <p:cNvPr id="217092" name="Object 4"/>
          <p:cNvGraphicFramePr>
            <a:graphicFrameLocks noChangeAspect="1"/>
          </p:cNvGraphicFramePr>
          <p:nvPr/>
        </p:nvGraphicFramePr>
        <p:xfrm>
          <a:off x="1722438" y="2703513"/>
          <a:ext cx="1482725" cy="504825"/>
        </p:xfrm>
        <a:graphic>
          <a:graphicData uri="http://schemas.openxmlformats.org/presentationml/2006/ole">
            <mc:AlternateContent xmlns:mc="http://schemas.openxmlformats.org/markup-compatibility/2006">
              <mc:Choice xmlns:v="urn:schemas-microsoft-com:vml" Requires="v">
                <p:oleObj spid="_x0000_s67601" name="公式" r:id="rId3" imgW="457002" imgH="165028" progId="Equation.3">
                  <p:embed/>
                </p:oleObj>
              </mc:Choice>
              <mc:Fallback>
                <p:oleObj name="公式" r:id="rId3" imgW="457002" imgH="1650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2703513"/>
                        <a:ext cx="1482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3" name="Object 5"/>
          <p:cNvGraphicFramePr>
            <a:graphicFrameLocks noChangeAspect="1"/>
          </p:cNvGraphicFramePr>
          <p:nvPr/>
        </p:nvGraphicFramePr>
        <p:xfrm>
          <a:off x="3743325" y="2703513"/>
          <a:ext cx="1422400" cy="504825"/>
        </p:xfrm>
        <a:graphic>
          <a:graphicData uri="http://schemas.openxmlformats.org/presentationml/2006/ole">
            <mc:AlternateContent xmlns:mc="http://schemas.openxmlformats.org/markup-compatibility/2006">
              <mc:Choice xmlns:v="urn:schemas-microsoft-com:vml" Requires="v">
                <p:oleObj spid="_x0000_s67602" name="公式" r:id="rId5" imgW="444114" imgH="164957" progId="Equation.3">
                  <p:embed/>
                </p:oleObj>
              </mc:Choice>
              <mc:Fallback>
                <p:oleObj name="公式" r:id="rId5" imgW="444114" imgH="16495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703513"/>
                        <a:ext cx="1422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4" name="Object 6"/>
          <p:cNvGraphicFramePr>
            <a:graphicFrameLocks noChangeAspect="1"/>
          </p:cNvGraphicFramePr>
          <p:nvPr/>
        </p:nvGraphicFramePr>
        <p:xfrm>
          <a:off x="5867400" y="2708275"/>
          <a:ext cx="1247775" cy="476250"/>
        </p:xfrm>
        <a:graphic>
          <a:graphicData uri="http://schemas.openxmlformats.org/presentationml/2006/ole">
            <mc:AlternateContent xmlns:mc="http://schemas.openxmlformats.org/markup-compatibility/2006">
              <mc:Choice xmlns:v="urn:schemas-microsoft-com:vml" Requires="v">
                <p:oleObj spid="_x0000_s67603" name="公式" r:id="rId7" imgW="393529" imgH="152334" progId="Equation.3">
                  <p:embed/>
                </p:oleObj>
              </mc:Choice>
              <mc:Fallback>
                <p:oleObj name="公式" r:id="rId7" imgW="393529" imgH="15233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708275"/>
                        <a:ext cx="1247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5" name="Object 7"/>
          <p:cNvGraphicFramePr>
            <a:graphicFrameLocks noChangeAspect="1"/>
          </p:cNvGraphicFramePr>
          <p:nvPr/>
        </p:nvGraphicFramePr>
        <p:xfrm>
          <a:off x="1644650" y="3495675"/>
          <a:ext cx="1570038" cy="504825"/>
        </p:xfrm>
        <a:graphic>
          <a:graphicData uri="http://schemas.openxmlformats.org/presentationml/2006/ole">
            <mc:AlternateContent xmlns:mc="http://schemas.openxmlformats.org/markup-compatibility/2006">
              <mc:Choice xmlns:v="urn:schemas-microsoft-com:vml" Requires="v">
                <p:oleObj spid="_x0000_s67604" name="公式" r:id="rId9" imgW="494870" imgH="164957" progId="Equation.3">
                  <p:embed/>
                </p:oleObj>
              </mc:Choice>
              <mc:Fallback>
                <p:oleObj name="公式" r:id="rId9" imgW="494870" imgH="16495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4650" y="3495675"/>
                        <a:ext cx="1570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6" name="Object 8"/>
          <p:cNvGraphicFramePr>
            <a:graphicFrameLocks noChangeAspect="1"/>
          </p:cNvGraphicFramePr>
          <p:nvPr/>
        </p:nvGraphicFramePr>
        <p:xfrm>
          <a:off x="3665538" y="3500438"/>
          <a:ext cx="1511300" cy="504825"/>
        </p:xfrm>
        <a:graphic>
          <a:graphicData uri="http://schemas.openxmlformats.org/presentationml/2006/ole">
            <mc:AlternateContent xmlns:mc="http://schemas.openxmlformats.org/markup-compatibility/2006">
              <mc:Choice xmlns:v="urn:schemas-microsoft-com:vml" Requires="v">
                <p:oleObj spid="_x0000_s67605" name="公式" r:id="rId11" imgW="469696" imgH="165028" progId="Equation.3">
                  <p:embed/>
                </p:oleObj>
              </mc:Choice>
              <mc:Fallback>
                <p:oleObj name="公式" r:id="rId11" imgW="469696" imgH="165028"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5538" y="3500438"/>
                        <a:ext cx="1511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7" name="Object 9"/>
          <p:cNvGraphicFramePr>
            <a:graphicFrameLocks noChangeAspect="1"/>
          </p:cNvGraphicFramePr>
          <p:nvPr/>
        </p:nvGraphicFramePr>
        <p:xfrm>
          <a:off x="5867400" y="3500438"/>
          <a:ext cx="1365250" cy="476250"/>
        </p:xfrm>
        <a:graphic>
          <a:graphicData uri="http://schemas.openxmlformats.org/presentationml/2006/ole">
            <mc:AlternateContent xmlns:mc="http://schemas.openxmlformats.org/markup-compatibility/2006">
              <mc:Choice xmlns:v="urn:schemas-microsoft-com:vml" Requires="v">
                <p:oleObj spid="_x0000_s67606" name="公式" r:id="rId13" imgW="444307" imgH="152334" progId="Equation.3">
                  <p:embed/>
                </p:oleObj>
              </mc:Choice>
              <mc:Fallback>
                <p:oleObj name="公式" r:id="rId13" imgW="444307" imgH="15233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500438"/>
                        <a:ext cx="1365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8" name="Object 10"/>
          <p:cNvGraphicFramePr>
            <a:graphicFrameLocks noChangeAspect="1"/>
          </p:cNvGraphicFramePr>
          <p:nvPr/>
        </p:nvGraphicFramePr>
        <p:xfrm>
          <a:off x="1633538" y="4292600"/>
          <a:ext cx="1719262" cy="504825"/>
        </p:xfrm>
        <a:graphic>
          <a:graphicData uri="http://schemas.openxmlformats.org/presentationml/2006/ole">
            <mc:AlternateContent xmlns:mc="http://schemas.openxmlformats.org/markup-compatibility/2006">
              <mc:Choice xmlns:v="urn:schemas-microsoft-com:vml" Requires="v">
                <p:oleObj spid="_x0000_s67607" name="公式" r:id="rId15" imgW="532937" imgH="164957" progId="Equation.3">
                  <p:embed/>
                </p:oleObj>
              </mc:Choice>
              <mc:Fallback>
                <p:oleObj name="公式" r:id="rId15" imgW="532937" imgH="164957"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3538" y="4292600"/>
                        <a:ext cx="1719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9" name="Object 11"/>
          <p:cNvGraphicFramePr>
            <a:graphicFrameLocks noChangeAspect="1"/>
          </p:cNvGraphicFramePr>
          <p:nvPr/>
        </p:nvGraphicFramePr>
        <p:xfrm>
          <a:off x="3708400" y="4292600"/>
          <a:ext cx="1658938" cy="504825"/>
        </p:xfrm>
        <a:graphic>
          <a:graphicData uri="http://schemas.openxmlformats.org/presentationml/2006/ole">
            <mc:AlternateContent xmlns:mc="http://schemas.openxmlformats.org/markup-compatibility/2006">
              <mc:Choice xmlns:v="urn:schemas-microsoft-com:vml" Requires="v">
                <p:oleObj spid="_x0000_s67608" name="公式" r:id="rId17" imgW="494870" imgH="164957" progId="Equation.3">
                  <p:embed/>
                </p:oleObj>
              </mc:Choice>
              <mc:Fallback>
                <p:oleObj name="公式" r:id="rId17" imgW="494870" imgH="164957"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4292600"/>
                        <a:ext cx="16589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0" name="Object 12"/>
          <p:cNvGraphicFramePr>
            <a:graphicFrameLocks noChangeAspect="1"/>
          </p:cNvGraphicFramePr>
          <p:nvPr/>
        </p:nvGraphicFramePr>
        <p:xfrm>
          <a:off x="5867400" y="4292600"/>
          <a:ext cx="1600200" cy="504825"/>
        </p:xfrm>
        <a:graphic>
          <a:graphicData uri="http://schemas.openxmlformats.org/presentationml/2006/ole">
            <mc:AlternateContent xmlns:mc="http://schemas.openxmlformats.org/markup-compatibility/2006">
              <mc:Choice xmlns:v="urn:schemas-microsoft-com:vml" Requires="v">
                <p:oleObj spid="_x0000_s67609" name="公式" r:id="rId19" imgW="494870" imgH="164957" progId="Equation.3">
                  <p:embed/>
                </p:oleObj>
              </mc:Choice>
              <mc:Fallback>
                <p:oleObj name="公式" r:id="rId19" imgW="494870" imgH="164957"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4292600"/>
                        <a:ext cx="1600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1" name="Object 13"/>
          <p:cNvGraphicFramePr>
            <a:graphicFrameLocks noChangeAspect="1"/>
          </p:cNvGraphicFramePr>
          <p:nvPr/>
        </p:nvGraphicFramePr>
        <p:xfrm>
          <a:off x="1763713" y="5084763"/>
          <a:ext cx="949325" cy="652462"/>
        </p:xfrm>
        <a:graphic>
          <a:graphicData uri="http://schemas.openxmlformats.org/presentationml/2006/ole">
            <mc:AlternateContent xmlns:mc="http://schemas.openxmlformats.org/markup-compatibility/2006">
              <mc:Choice xmlns:v="urn:schemas-microsoft-com:vml" Requires="v">
                <p:oleObj spid="_x0000_s67610" name="公式" r:id="rId21" imgW="291973" imgH="203112" progId="Equation.3">
                  <p:embed/>
                </p:oleObj>
              </mc:Choice>
              <mc:Fallback>
                <p:oleObj name="公式" r:id="rId21" imgW="291973" imgH="203112"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5084763"/>
                        <a:ext cx="9493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2" name="Object 14"/>
          <p:cNvGraphicFramePr>
            <a:graphicFrameLocks noChangeAspect="1"/>
          </p:cNvGraphicFramePr>
          <p:nvPr/>
        </p:nvGraphicFramePr>
        <p:xfrm>
          <a:off x="3779838" y="5084763"/>
          <a:ext cx="949325" cy="652462"/>
        </p:xfrm>
        <a:graphic>
          <a:graphicData uri="http://schemas.openxmlformats.org/presentationml/2006/ole">
            <mc:AlternateContent xmlns:mc="http://schemas.openxmlformats.org/markup-compatibility/2006">
              <mc:Choice xmlns:v="urn:schemas-microsoft-com:vml" Requires="v">
                <p:oleObj spid="_x0000_s67611" name="公式" r:id="rId23" imgW="291973" imgH="203112" progId="Equation.3">
                  <p:embed/>
                </p:oleObj>
              </mc:Choice>
              <mc:Fallback>
                <p:oleObj name="公式" r:id="rId23" imgW="291973" imgH="203112"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9838" y="5084763"/>
                        <a:ext cx="9493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9" name="Rectangle 15"/>
          <p:cNvSpPr>
            <a:spLocks noChangeArrowheads="1"/>
          </p:cNvSpPr>
          <p:nvPr/>
        </p:nvSpPr>
        <p:spPr bwMode="auto">
          <a:xfrm>
            <a:off x="0" y="140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7600" name="AutoShape 16">
            <a:hlinkClick r:id="rId2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wipe(left)">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wipe(left)">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wipe(left)">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wipe(left)">
                                      <p:cBhvr>
                                        <p:cTn id="22" dur="500"/>
                                        <p:tgtEl>
                                          <p:spTgt spid="2170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7096"/>
                                        </p:tgtEl>
                                        <p:attrNameLst>
                                          <p:attrName>style.visibility</p:attrName>
                                        </p:attrNameLst>
                                      </p:cBhvr>
                                      <p:to>
                                        <p:strVal val="visible"/>
                                      </p:to>
                                    </p:set>
                                    <p:animEffect transition="in" filter="wipe(left)">
                                      <p:cBhvr>
                                        <p:cTn id="27" dur="500"/>
                                        <p:tgtEl>
                                          <p:spTgt spid="2170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7097"/>
                                        </p:tgtEl>
                                        <p:attrNameLst>
                                          <p:attrName>style.visibility</p:attrName>
                                        </p:attrNameLst>
                                      </p:cBhvr>
                                      <p:to>
                                        <p:strVal val="visible"/>
                                      </p:to>
                                    </p:set>
                                    <p:animEffect transition="in" filter="wipe(left)">
                                      <p:cBhvr>
                                        <p:cTn id="32" dur="500"/>
                                        <p:tgtEl>
                                          <p:spTgt spid="217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7098"/>
                                        </p:tgtEl>
                                        <p:attrNameLst>
                                          <p:attrName>style.visibility</p:attrName>
                                        </p:attrNameLst>
                                      </p:cBhvr>
                                      <p:to>
                                        <p:strVal val="visible"/>
                                      </p:to>
                                    </p:set>
                                    <p:animEffect transition="in" filter="wipe(left)">
                                      <p:cBhvr>
                                        <p:cTn id="37" dur="500"/>
                                        <p:tgtEl>
                                          <p:spTgt spid="2170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7099"/>
                                        </p:tgtEl>
                                        <p:attrNameLst>
                                          <p:attrName>style.visibility</p:attrName>
                                        </p:attrNameLst>
                                      </p:cBhvr>
                                      <p:to>
                                        <p:strVal val="visible"/>
                                      </p:to>
                                    </p:set>
                                    <p:animEffect transition="in" filter="wipe(left)">
                                      <p:cBhvr>
                                        <p:cTn id="42" dur="500"/>
                                        <p:tgtEl>
                                          <p:spTgt spid="2170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17100"/>
                                        </p:tgtEl>
                                        <p:attrNameLst>
                                          <p:attrName>style.visibility</p:attrName>
                                        </p:attrNameLst>
                                      </p:cBhvr>
                                      <p:to>
                                        <p:strVal val="visible"/>
                                      </p:to>
                                    </p:set>
                                    <p:animEffect transition="in" filter="wipe(left)">
                                      <p:cBhvr>
                                        <p:cTn id="47" dur="500"/>
                                        <p:tgtEl>
                                          <p:spTgt spid="2171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7101"/>
                                        </p:tgtEl>
                                        <p:attrNameLst>
                                          <p:attrName>style.visibility</p:attrName>
                                        </p:attrNameLst>
                                      </p:cBhvr>
                                      <p:to>
                                        <p:strVal val="visible"/>
                                      </p:to>
                                    </p:set>
                                    <p:animEffect transition="in" filter="wipe(left)">
                                      <p:cBhvr>
                                        <p:cTn id="52" dur="500"/>
                                        <p:tgtEl>
                                          <p:spTgt spid="2171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7102"/>
                                        </p:tgtEl>
                                        <p:attrNameLst>
                                          <p:attrName>style.visibility</p:attrName>
                                        </p:attrNameLst>
                                      </p:cBhvr>
                                      <p:to>
                                        <p:strVal val="visible"/>
                                      </p:to>
                                    </p:set>
                                    <p:animEffect transition="in" filter="wipe(left)">
                                      <p:cBhvr>
                                        <p:cTn id="57" dur="500"/>
                                        <p:tgtEl>
                                          <p:spTgt spid="21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838200" y="1268413"/>
            <a:ext cx="7620000" cy="901700"/>
          </a:xfrm>
        </p:spPr>
        <p:txBody>
          <a:bodyPr/>
          <a:lstStyle/>
          <a:p>
            <a:pPr lvl="1">
              <a:buFont typeface="Wingdings" panose="05000000000000000000" pitchFamily="2" charset="2"/>
              <a:buNone/>
            </a:pPr>
            <a:r>
              <a:rPr lang="en-US" altLang="zh-CN" b="1" smtClean="0"/>
              <a:t>(2) </a:t>
            </a:r>
            <a:r>
              <a:rPr lang="zh-CN" altLang="en-US" b="1" smtClean="0"/>
              <a:t>变量和常量间的关系</a:t>
            </a:r>
          </a:p>
        </p:txBody>
      </p:sp>
      <p:graphicFrame>
        <p:nvGraphicFramePr>
          <p:cNvPr id="218116" name="Object 4"/>
          <p:cNvGraphicFramePr>
            <a:graphicFrameLocks noChangeAspect="1"/>
          </p:cNvGraphicFramePr>
          <p:nvPr/>
        </p:nvGraphicFramePr>
        <p:xfrm>
          <a:off x="844550" y="1989138"/>
          <a:ext cx="1435100" cy="469900"/>
        </p:xfrm>
        <a:graphic>
          <a:graphicData uri="http://schemas.openxmlformats.org/presentationml/2006/ole">
            <mc:AlternateContent xmlns:mc="http://schemas.openxmlformats.org/markup-compatibility/2006">
              <mc:Choice xmlns:v="urn:schemas-microsoft-com:vml" Requires="v">
                <p:oleObj spid="_x0000_s68626" name="公式" r:id="rId3" imgW="520248" imgH="177646" progId="Equation.3">
                  <p:embed/>
                </p:oleObj>
              </mc:Choice>
              <mc:Fallback>
                <p:oleObj name="公式" r:id="rId3" imgW="520248" imgH="1776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 y="1989138"/>
                        <a:ext cx="1435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17" name="Object 5"/>
          <p:cNvGraphicFramePr>
            <a:graphicFrameLocks noChangeAspect="1"/>
          </p:cNvGraphicFramePr>
          <p:nvPr/>
        </p:nvGraphicFramePr>
        <p:xfrm>
          <a:off x="3348038" y="1989138"/>
          <a:ext cx="1468437" cy="441325"/>
        </p:xfrm>
        <a:graphic>
          <a:graphicData uri="http://schemas.openxmlformats.org/presentationml/2006/ole">
            <mc:AlternateContent xmlns:mc="http://schemas.openxmlformats.org/markup-compatibility/2006">
              <mc:Choice xmlns:v="urn:schemas-microsoft-com:vml" Requires="v">
                <p:oleObj spid="_x0000_s68627" name="公式" r:id="rId5" imgW="533632" imgH="165172" progId="Equation.3">
                  <p:embed/>
                </p:oleObj>
              </mc:Choice>
              <mc:Fallback>
                <p:oleObj name="公式" r:id="rId5" imgW="533632" imgH="16517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989138"/>
                        <a:ext cx="14684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18" name="Object 6"/>
          <p:cNvGraphicFramePr>
            <a:graphicFrameLocks noChangeAspect="1"/>
          </p:cNvGraphicFramePr>
          <p:nvPr/>
        </p:nvGraphicFramePr>
        <p:xfrm>
          <a:off x="5795963" y="1989138"/>
          <a:ext cx="1731962" cy="469900"/>
        </p:xfrm>
        <a:graphic>
          <a:graphicData uri="http://schemas.openxmlformats.org/presentationml/2006/ole">
            <mc:AlternateContent xmlns:mc="http://schemas.openxmlformats.org/markup-compatibility/2006">
              <mc:Choice xmlns:v="urn:schemas-microsoft-com:vml" Requires="v">
                <p:oleObj spid="_x0000_s68628" name="公式" r:id="rId7" imgW="621760" imgH="177646" progId="Equation.3">
                  <p:embed/>
                </p:oleObj>
              </mc:Choice>
              <mc:Fallback>
                <p:oleObj name="公式" r:id="rId7" imgW="621760"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1989138"/>
                        <a:ext cx="173196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19" name="Object 7"/>
          <p:cNvGraphicFramePr>
            <a:graphicFrameLocks noChangeAspect="1"/>
          </p:cNvGraphicFramePr>
          <p:nvPr/>
        </p:nvGraphicFramePr>
        <p:xfrm>
          <a:off x="827088" y="2781300"/>
          <a:ext cx="1468437" cy="441325"/>
        </p:xfrm>
        <a:graphic>
          <a:graphicData uri="http://schemas.openxmlformats.org/presentationml/2006/ole">
            <mc:AlternateContent xmlns:mc="http://schemas.openxmlformats.org/markup-compatibility/2006">
              <mc:Choice xmlns:v="urn:schemas-microsoft-com:vml" Requires="v">
                <p:oleObj spid="_x0000_s68629" name="公式" r:id="rId9" imgW="533632" imgH="165172" progId="Equation.3">
                  <p:embed/>
                </p:oleObj>
              </mc:Choice>
              <mc:Fallback>
                <p:oleObj name="公式" r:id="rId9" imgW="533632" imgH="16517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781300"/>
                        <a:ext cx="14684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0" name="Object 8"/>
          <p:cNvGraphicFramePr>
            <a:graphicFrameLocks noChangeAspect="1"/>
          </p:cNvGraphicFramePr>
          <p:nvPr/>
        </p:nvGraphicFramePr>
        <p:xfrm>
          <a:off x="3132138" y="2781300"/>
          <a:ext cx="1792287" cy="469900"/>
        </p:xfrm>
        <a:graphic>
          <a:graphicData uri="http://schemas.openxmlformats.org/presentationml/2006/ole">
            <mc:AlternateContent xmlns:mc="http://schemas.openxmlformats.org/markup-compatibility/2006">
              <mc:Choice xmlns:v="urn:schemas-microsoft-com:vml" Requires="v">
                <p:oleObj spid="_x0000_s68630" name="公式" r:id="rId11" imgW="647138" imgH="177646" progId="Equation.3">
                  <p:embed/>
                </p:oleObj>
              </mc:Choice>
              <mc:Fallback>
                <p:oleObj name="公式" r:id="rId11" imgW="647138" imgH="1776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781300"/>
                        <a:ext cx="17922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1" name="Object 9"/>
          <p:cNvGraphicFramePr>
            <a:graphicFrameLocks noChangeAspect="1"/>
          </p:cNvGraphicFramePr>
          <p:nvPr/>
        </p:nvGraphicFramePr>
        <p:xfrm>
          <a:off x="5789613" y="2708275"/>
          <a:ext cx="1735137" cy="588963"/>
        </p:xfrm>
        <a:graphic>
          <a:graphicData uri="http://schemas.openxmlformats.org/presentationml/2006/ole">
            <mc:AlternateContent xmlns:mc="http://schemas.openxmlformats.org/markup-compatibility/2006">
              <mc:Choice xmlns:v="urn:schemas-microsoft-com:vml" Requires="v">
                <p:oleObj spid="_x0000_s68631" name="公式" r:id="rId13" imgW="622570" imgH="215994" progId="Equation.3">
                  <p:embed/>
                </p:oleObj>
              </mc:Choice>
              <mc:Fallback>
                <p:oleObj name="公式" r:id="rId13" imgW="622570" imgH="21599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9613" y="2708275"/>
                        <a:ext cx="1735137"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2" name="Object 10"/>
          <p:cNvGraphicFramePr>
            <a:graphicFrameLocks noChangeAspect="1"/>
          </p:cNvGraphicFramePr>
          <p:nvPr/>
        </p:nvGraphicFramePr>
        <p:xfrm>
          <a:off x="755650" y="3563938"/>
          <a:ext cx="1614488" cy="441325"/>
        </p:xfrm>
        <a:graphic>
          <a:graphicData uri="http://schemas.openxmlformats.org/presentationml/2006/ole">
            <mc:AlternateContent xmlns:mc="http://schemas.openxmlformats.org/markup-compatibility/2006">
              <mc:Choice xmlns:v="urn:schemas-microsoft-com:vml" Requires="v">
                <p:oleObj spid="_x0000_s68632" name="公式" r:id="rId15" imgW="584454" imgH="165172" progId="Equation.3">
                  <p:embed/>
                </p:oleObj>
              </mc:Choice>
              <mc:Fallback>
                <p:oleObj name="公式" r:id="rId15" imgW="584454" imgH="16517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3563938"/>
                        <a:ext cx="1614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3" name="Object 11"/>
          <p:cNvGraphicFramePr>
            <a:graphicFrameLocks noChangeAspect="1"/>
          </p:cNvGraphicFramePr>
          <p:nvPr/>
        </p:nvGraphicFramePr>
        <p:xfrm>
          <a:off x="3132138" y="3500438"/>
          <a:ext cx="1528762" cy="588962"/>
        </p:xfrm>
        <a:graphic>
          <a:graphicData uri="http://schemas.openxmlformats.org/presentationml/2006/ole">
            <mc:AlternateContent xmlns:mc="http://schemas.openxmlformats.org/markup-compatibility/2006">
              <mc:Choice xmlns:v="urn:schemas-microsoft-com:vml" Requires="v">
                <p:oleObj spid="_x0000_s68633" name="公式" r:id="rId17" imgW="558800" imgH="215900" progId="Equation.3">
                  <p:embed/>
                </p:oleObj>
              </mc:Choice>
              <mc:Fallback>
                <p:oleObj name="公式" r:id="rId17" imgW="558800" imgH="2159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2138" y="3500438"/>
                        <a:ext cx="15287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4" name="Object 12"/>
          <p:cNvGraphicFramePr>
            <a:graphicFrameLocks noChangeAspect="1"/>
          </p:cNvGraphicFramePr>
          <p:nvPr/>
        </p:nvGraphicFramePr>
        <p:xfrm>
          <a:off x="5795963" y="3644900"/>
          <a:ext cx="1790700" cy="441325"/>
        </p:xfrm>
        <a:graphic>
          <a:graphicData uri="http://schemas.openxmlformats.org/presentationml/2006/ole">
            <mc:AlternateContent xmlns:mc="http://schemas.openxmlformats.org/markup-compatibility/2006">
              <mc:Choice xmlns:v="urn:schemas-microsoft-com:vml" Requires="v">
                <p:oleObj spid="_x0000_s68634" name="公式" r:id="rId19" imgW="647700" imgH="165100" progId="Equation.3">
                  <p:embed/>
                </p:oleObj>
              </mc:Choice>
              <mc:Fallback>
                <p:oleObj name="公式" r:id="rId19" imgW="647700" imgH="1651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3644900"/>
                        <a:ext cx="1790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5" name="Object 13"/>
          <p:cNvGraphicFramePr>
            <a:graphicFrameLocks noChangeAspect="1"/>
          </p:cNvGraphicFramePr>
          <p:nvPr/>
        </p:nvGraphicFramePr>
        <p:xfrm>
          <a:off x="755650" y="4365625"/>
          <a:ext cx="1647825" cy="588963"/>
        </p:xfrm>
        <a:graphic>
          <a:graphicData uri="http://schemas.openxmlformats.org/presentationml/2006/ole">
            <mc:AlternateContent xmlns:mc="http://schemas.openxmlformats.org/markup-compatibility/2006">
              <mc:Choice xmlns:v="urn:schemas-microsoft-com:vml" Requires="v">
                <p:oleObj spid="_x0000_s68635" name="公式" r:id="rId21" imgW="596641" imgH="203112" progId="Equation.3">
                  <p:embed/>
                </p:oleObj>
              </mc:Choice>
              <mc:Fallback>
                <p:oleObj name="公式" r:id="rId21" imgW="596641" imgH="203112"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650" y="4365625"/>
                        <a:ext cx="164782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6" name="Object 14"/>
          <p:cNvGraphicFramePr>
            <a:graphicFrameLocks noChangeAspect="1"/>
          </p:cNvGraphicFramePr>
          <p:nvPr/>
        </p:nvGraphicFramePr>
        <p:xfrm>
          <a:off x="3059113" y="4508500"/>
          <a:ext cx="1792287" cy="469900"/>
        </p:xfrm>
        <a:graphic>
          <a:graphicData uri="http://schemas.openxmlformats.org/presentationml/2006/ole">
            <mc:AlternateContent xmlns:mc="http://schemas.openxmlformats.org/markup-compatibility/2006">
              <mc:Choice xmlns:v="urn:schemas-microsoft-com:vml" Requires="v">
                <p:oleObj spid="_x0000_s68636" name="公式" r:id="rId23" imgW="647138" imgH="177646" progId="Equation.3">
                  <p:embed/>
                </p:oleObj>
              </mc:Choice>
              <mc:Fallback>
                <p:oleObj name="公式" r:id="rId23" imgW="647138" imgH="177646"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4508500"/>
                        <a:ext cx="17922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7" name="Object 15"/>
          <p:cNvGraphicFramePr>
            <a:graphicFrameLocks noChangeAspect="1"/>
          </p:cNvGraphicFramePr>
          <p:nvPr/>
        </p:nvGraphicFramePr>
        <p:xfrm>
          <a:off x="5795963" y="4437063"/>
          <a:ext cx="1735137" cy="588962"/>
        </p:xfrm>
        <a:graphic>
          <a:graphicData uri="http://schemas.openxmlformats.org/presentationml/2006/ole">
            <mc:AlternateContent xmlns:mc="http://schemas.openxmlformats.org/markup-compatibility/2006">
              <mc:Choice xmlns:v="urn:schemas-microsoft-com:vml" Requires="v">
                <p:oleObj spid="_x0000_s68637" name="公式" r:id="rId25" imgW="622570" imgH="215994" progId="Equation.3">
                  <p:embed/>
                </p:oleObj>
              </mc:Choice>
              <mc:Fallback>
                <p:oleObj name="公式" r:id="rId25" imgW="622570" imgH="215994"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5963" y="4437063"/>
                        <a:ext cx="17351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28" name="Object 16"/>
          <p:cNvGraphicFramePr>
            <a:graphicFrameLocks noChangeAspect="1"/>
          </p:cNvGraphicFramePr>
          <p:nvPr/>
        </p:nvGraphicFramePr>
        <p:xfrm>
          <a:off x="827088" y="5229225"/>
          <a:ext cx="1116012" cy="615950"/>
        </p:xfrm>
        <a:graphic>
          <a:graphicData uri="http://schemas.openxmlformats.org/presentationml/2006/ole">
            <mc:AlternateContent xmlns:mc="http://schemas.openxmlformats.org/markup-compatibility/2006">
              <mc:Choice xmlns:v="urn:schemas-microsoft-com:vml" Requires="v">
                <p:oleObj spid="_x0000_s68638" name="公式" r:id="rId27" imgW="406048" imgH="228402" progId="Equation.3">
                  <p:embed/>
                </p:oleObj>
              </mc:Choice>
              <mc:Fallback>
                <p:oleObj name="公式" r:id="rId27" imgW="406048" imgH="228402"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7088" y="5229225"/>
                        <a:ext cx="11160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4" name="Rectangle 17"/>
          <p:cNvSpPr>
            <a:spLocks noChangeArrowheads="1"/>
          </p:cNvSpPr>
          <p:nvPr/>
        </p:nvSpPr>
        <p:spPr bwMode="auto">
          <a:xfrm>
            <a:off x="0" y="1012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68625" name="AutoShape 18">
            <a:hlinkClick r:id="rId3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6"/>
                                        </p:tgtEl>
                                        <p:attrNameLst>
                                          <p:attrName>style.visibility</p:attrName>
                                        </p:attrNameLst>
                                      </p:cBhvr>
                                      <p:to>
                                        <p:strVal val="visible"/>
                                      </p:to>
                                    </p:set>
                                    <p:animEffect transition="in" filter="wipe(left)">
                                      <p:cBhvr>
                                        <p:cTn id="7" dur="500"/>
                                        <p:tgtEl>
                                          <p:spTgt spid="218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8117"/>
                                        </p:tgtEl>
                                        <p:attrNameLst>
                                          <p:attrName>style.visibility</p:attrName>
                                        </p:attrNameLst>
                                      </p:cBhvr>
                                      <p:to>
                                        <p:strVal val="visible"/>
                                      </p:to>
                                    </p:set>
                                    <p:animEffect transition="in" filter="wipe(left)">
                                      <p:cBhvr>
                                        <p:cTn id="12" dur="500"/>
                                        <p:tgtEl>
                                          <p:spTgt spid="218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8118"/>
                                        </p:tgtEl>
                                        <p:attrNameLst>
                                          <p:attrName>style.visibility</p:attrName>
                                        </p:attrNameLst>
                                      </p:cBhvr>
                                      <p:to>
                                        <p:strVal val="visible"/>
                                      </p:to>
                                    </p:set>
                                    <p:animEffect transition="in" filter="wipe(left)">
                                      <p:cBhvr>
                                        <p:cTn id="17" dur="500"/>
                                        <p:tgtEl>
                                          <p:spTgt spid="2181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8119"/>
                                        </p:tgtEl>
                                        <p:attrNameLst>
                                          <p:attrName>style.visibility</p:attrName>
                                        </p:attrNameLst>
                                      </p:cBhvr>
                                      <p:to>
                                        <p:strVal val="visible"/>
                                      </p:to>
                                    </p:set>
                                    <p:animEffect transition="in" filter="wipe(left)">
                                      <p:cBhvr>
                                        <p:cTn id="22" dur="500"/>
                                        <p:tgtEl>
                                          <p:spTgt spid="218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8120"/>
                                        </p:tgtEl>
                                        <p:attrNameLst>
                                          <p:attrName>style.visibility</p:attrName>
                                        </p:attrNameLst>
                                      </p:cBhvr>
                                      <p:to>
                                        <p:strVal val="visible"/>
                                      </p:to>
                                    </p:set>
                                    <p:animEffect transition="in" filter="wipe(left)">
                                      <p:cBhvr>
                                        <p:cTn id="27" dur="500"/>
                                        <p:tgtEl>
                                          <p:spTgt spid="2181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8121"/>
                                        </p:tgtEl>
                                        <p:attrNameLst>
                                          <p:attrName>style.visibility</p:attrName>
                                        </p:attrNameLst>
                                      </p:cBhvr>
                                      <p:to>
                                        <p:strVal val="visible"/>
                                      </p:to>
                                    </p:set>
                                    <p:animEffect transition="in" filter="wipe(left)">
                                      <p:cBhvr>
                                        <p:cTn id="32" dur="500"/>
                                        <p:tgtEl>
                                          <p:spTgt spid="2181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8122"/>
                                        </p:tgtEl>
                                        <p:attrNameLst>
                                          <p:attrName>style.visibility</p:attrName>
                                        </p:attrNameLst>
                                      </p:cBhvr>
                                      <p:to>
                                        <p:strVal val="visible"/>
                                      </p:to>
                                    </p:set>
                                    <p:animEffect transition="in" filter="wipe(left)">
                                      <p:cBhvr>
                                        <p:cTn id="37" dur="500"/>
                                        <p:tgtEl>
                                          <p:spTgt spid="2181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8123"/>
                                        </p:tgtEl>
                                        <p:attrNameLst>
                                          <p:attrName>style.visibility</p:attrName>
                                        </p:attrNameLst>
                                      </p:cBhvr>
                                      <p:to>
                                        <p:strVal val="visible"/>
                                      </p:to>
                                    </p:set>
                                    <p:animEffect transition="in" filter="wipe(left)">
                                      <p:cBhvr>
                                        <p:cTn id="42" dur="500"/>
                                        <p:tgtEl>
                                          <p:spTgt spid="2181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18124"/>
                                        </p:tgtEl>
                                        <p:attrNameLst>
                                          <p:attrName>style.visibility</p:attrName>
                                        </p:attrNameLst>
                                      </p:cBhvr>
                                      <p:to>
                                        <p:strVal val="visible"/>
                                      </p:to>
                                    </p:set>
                                    <p:animEffect transition="in" filter="wipe(left)">
                                      <p:cBhvr>
                                        <p:cTn id="47" dur="500"/>
                                        <p:tgtEl>
                                          <p:spTgt spid="2181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8125"/>
                                        </p:tgtEl>
                                        <p:attrNameLst>
                                          <p:attrName>style.visibility</p:attrName>
                                        </p:attrNameLst>
                                      </p:cBhvr>
                                      <p:to>
                                        <p:strVal val="visible"/>
                                      </p:to>
                                    </p:set>
                                    <p:animEffect transition="in" filter="wipe(left)">
                                      <p:cBhvr>
                                        <p:cTn id="52" dur="500"/>
                                        <p:tgtEl>
                                          <p:spTgt spid="2181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8126"/>
                                        </p:tgtEl>
                                        <p:attrNameLst>
                                          <p:attrName>style.visibility</p:attrName>
                                        </p:attrNameLst>
                                      </p:cBhvr>
                                      <p:to>
                                        <p:strVal val="visible"/>
                                      </p:to>
                                    </p:set>
                                    <p:animEffect transition="in" filter="wipe(left)">
                                      <p:cBhvr>
                                        <p:cTn id="57" dur="500"/>
                                        <p:tgtEl>
                                          <p:spTgt spid="2181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8127"/>
                                        </p:tgtEl>
                                        <p:attrNameLst>
                                          <p:attrName>style.visibility</p:attrName>
                                        </p:attrNameLst>
                                      </p:cBhvr>
                                      <p:to>
                                        <p:strVal val="visible"/>
                                      </p:to>
                                    </p:set>
                                    <p:animEffect transition="in" filter="wipe(left)">
                                      <p:cBhvr>
                                        <p:cTn id="62" dur="500"/>
                                        <p:tgtEl>
                                          <p:spTgt spid="2181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8128"/>
                                        </p:tgtEl>
                                        <p:attrNameLst>
                                          <p:attrName>style.visibility</p:attrName>
                                        </p:attrNameLst>
                                      </p:cBhvr>
                                      <p:to>
                                        <p:strVal val="visible"/>
                                      </p:to>
                                    </p:set>
                                    <p:animEffect transition="in" filter="wipe(left)">
                                      <p:cBhvr>
                                        <p:cTn id="67" dur="500"/>
                                        <p:tgtEl>
                                          <p:spTgt spid="21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838200" y="1371600"/>
            <a:ext cx="7620000" cy="901700"/>
          </a:xfrm>
        </p:spPr>
        <p:txBody>
          <a:bodyPr/>
          <a:lstStyle/>
          <a:p>
            <a:pPr lvl="1">
              <a:buFont typeface="Wingdings" panose="05000000000000000000" pitchFamily="2" charset="2"/>
              <a:buNone/>
            </a:pPr>
            <a:r>
              <a:rPr lang="en-US" altLang="zh-CN" b="1" smtClean="0"/>
              <a:t>(3) </a:t>
            </a:r>
            <a:r>
              <a:rPr lang="zh-CN" altLang="en-US" b="1" smtClean="0"/>
              <a:t>定理</a:t>
            </a:r>
          </a:p>
          <a:p>
            <a:endParaRPr lang="zh-CN" altLang="en-US" smtClean="0"/>
          </a:p>
        </p:txBody>
      </p:sp>
      <p:graphicFrame>
        <p:nvGraphicFramePr>
          <p:cNvPr id="219139" name="Object 3"/>
          <p:cNvGraphicFramePr>
            <a:graphicFrameLocks noChangeAspect="1"/>
          </p:cNvGraphicFramePr>
          <p:nvPr/>
        </p:nvGraphicFramePr>
        <p:xfrm>
          <a:off x="1979613" y="1916113"/>
          <a:ext cx="2300287" cy="466725"/>
        </p:xfrm>
        <a:graphic>
          <a:graphicData uri="http://schemas.openxmlformats.org/presentationml/2006/ole">
            <mc:AlternateContent xmlns:mc="http://schemas.openxmlformats.org/markup-compatibility/2006">
              <mc:Choice xmlns:v="urn:schemas-microsoft-com:vml" Requires="v">
                <p:oleObj spid="_x0000_s69649" name="公式" r:id="rId3" imgW="787400" imgH="165100" progId="Equation.3">
                  <p:embed/>
                </p:oleObj>
              </mc:Choice>
              <mc:Fallback>
                <p:oleObj name="公式" r:id="rId3" imgW="787400" imgH="165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16113"/>
                        <a:ext cx="23002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0" name="Object 4"/>
          <p:cNvGraphicFramePr>
            <a:graphicFrameLocks noChangeAspect="1"/>
          </p:cNvGraphicFramePr>
          <p:nvPr/>
        </p:nvGraphicFramePr>
        <p:xfrm>
          <a:off x="5148263" y="1916113"/>
          <a:ext cx="2581275" cy="466725"/>
        </p:xfrm>
        <a:graphic>
          <a:graphicData uri="http://schemas.openxmlformats.org/presentationml/2006/ole">
            <mc:AlternateContent xmlns:mc="http://schemas.openxmlformats.org/markup-compatibility/2006">
              <mc:Choice xmlns:v="urn:schemas-microsoft-com:vml" Requires="v">
                <p:oleObj spid="_x0000_s69650" name="公式" r:id="rId5" imgW="889000" imgH="165100" progId="Equation.3">
                  <p:embed/>
                </p:oleObj>
              </mc:Choice>
              <mc:Fallback>
                <p:oleObj name="公式" r:id="rId5" imgW="889000" imgH="165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916113"/>
                        <a:ext cx="25812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1" name="Object 5"/>
          <p:cNvGraphicFramePr>
            <a:graphicFrameLocks noChangeAspect="1"/>
          </p:cNvGraphicFramePr>
          <p:nvPr/>
        </p:nvGraphicFramePr>
        <p:xfrm>
          <a:off x="1908175" y="2492375"/>
          <a:ext cx="2828925" cy="496888"/>
        </p:xfrm>
        <a:graphic>
          <a:graphicData uri="http://schemas.openxmlformats.org/presentationml/2006/ole">
            <mc:AlternateContent xmlns:mc="http://schemas.openxmlformats.org/markup-compatibility/2006">
              <mc:Choice xmlns:v="urn:schemas-microsoft-com:vml" Requires="v">
                <p:oleObj spid="_x0000_s69651" name="公式" r:id="rId7" imgW="964781" imgH="177723" progId="Equation.3">
                  <p:embed/>
                </p:oleObj>
              </mc:Choice>
              <mc:Fallback>
                <p:oleObj name="公式" r:id="rId7" imgW="964781" imgH="17772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492375"/>
                        <a:ext cx="2828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2" name="Object 6"/>
          <p:cNvGraphicFramePr>
            <a:graphicFrameLocks noChangeAspect="1"/>
          </p:cNvGraphicFramePr>
          <p:nvPr/>
        </p:nvGraphicFramePr>
        <p:xfrm>
          <a:off x="1979613" y="3068638"/>
          <a:ext cx="3602037" cy="527050"/>
        </p:xfrm>
        <a:graphic>
          <a:graphicData uri="http://schemas.openxmlformats.org/presentationml/2006/ole">
            <mc:AlternateContent xmlns:mc="http://schemas.openxmlformats.org/markup-compatibility/2006">
              <mc:Choice xmlns:v="urn:schemas-microsoft-com:vml" Requires="v">
                <p:oleObj spid="_x0000_s69652" name="公式" r:id="rId9" imgW="1384300" imgH="203200" progId="Equation.3">
                  <p:embed/>
                </p:oleObj>
              </mc:Choice>
              <mc:Fallback>
                <p:oleObj name="公式" r:id="rId9" imgW="1384300" imgH="203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068638"/>
                        <a:ext cx="36020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3" name="Object 7"/>
          <p:cNvGraphicFramePr>
            <a:graphicFrameLocks noChangeAspect="1"/>
          </p:cNvGraphicFramePr>
          <p:nvPr/>
        </p:nvGraphicFramePr>
        <p:xfrm>
          <a:off x="1979613" y="3644900"/>
          <a:ext cx="4194175" cy="527050"/>
        </p:xfrm>
        <a:graphic>
          <a:graphicData uri="http://schemas.openxmlformats.org/presentationml/2006/ole">
            <mc:AlternateContent xmlns:mc="http://schemas.openxmlformats.org/markup-compatibility/2006">
              <mc:Choice xmlns:v="urn:schemas-microsoft-com:vml" Requires="v">
                <p:oleObj spid="_x0000_s69653" name="公式" r:id="rId11" imgW="1587500" imgH="203200" progId="Equation.3">
                  <p:embed/>
                </p:oleObj>
              </mc:Choice>
              <mc:Fallback>
                <p:oleObj name="公式" r:id="rId11" imgW="1587500" imgH="203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3644900"/>
                        <a:ext cx="41941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4" name="Object 8"/>
          <p:cNvGraphicFramePr>
            <a:graphicFrameLocks noChangeAspect="1"/>
          </p:cNvGraphicFramePr>
          <p:nvPr/>
        </p:nvGraphicFramePr>
        <p:xfrm>
          <a:off x="2051050" y="4221163"/>
          <a:ext cx="4465638" cy="550862"/>
        </p:xfrm>
        <a:graphic>
          <a:graphicData uri="http://schemas.openxmlformats.org/presentationml/2006/ole">
            <mc:AlternateContent xmlns:mc="http://schemas.openxmlformats.org/markup-compatibility/2006">
              <mc:Choice xmlns:v="urn:schemas-microsoft-com:vml" Requires="v">
                <p:oleObj spid="_x0000_s69654" name="公式" r:id="rId13" imgW="1752600" imgH="203200" progId="Equation.3">
                  <p:embed/>
                </p:oleObj>
              </mc:Choice>
              <mc:Fallback>
                <p:oleObj name="公式" r:id="rId13" imgW="1752600" imgH="2032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4221163"/>
                        <a:ext cx="446563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5" name="Object 9"/>
          <p:cNvGraphicFramePr>
            <a:graphicFrameLocks noChangeAspect="1"/>
          </p:cNvGraphicFramePr>
          <p:nvPr/>
        </p:nvGraphicFramePr>
        <p:xfrm>
          <a:off x="2051050" y="4797425"/>
          <a:ext cx="3600450" cy="568325"/>
        </p:xfrm>
        <a:graphic>
          <a:graphicData uri="http://schemas.openxmlformats.org/presentationml/2006/ole">
            <mc:AlternateContent xmlns:mc="http://schemas.openxmlformats.org/markup-compatibility/2006">
              <mc:Choice xmlns:v="urn:schemas-microsoft-com:vml" Requires="v">
                <p:oleObj spid="_x0000_s69655" name="公式" r:id="rId15" imgW="1346200" imgH="203200" progId="Equation.3">
                  <p:embed/>
                </p:oleObj>
              </mc:Choice>
              <mc:Fallback>
                <p:oleObj name="公式" r:id="rId15" imgW="1346200" imgH="2032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4797425"/>
                        <a:ext cx="36004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6" name="Object 10"/>
          <p:cNvGraphicFramePr>
            <a:graphicFrameLocks noChangeAspect="1"/>
          </p:cNvGraphicFramePr>
          <p:nvPr/>
        </p:nvGraphicFramePr>
        <p:xfrm>
          <a:off x="1979613" y="5373688"/>
          <a:ext cx="4176712" cy="571500"/>
        </p:xfrm>
        <a:graphic>
          <a:graphicData uri="http://schemas.openxmlformats.org/presentationml/2006/ole">
            <mc:AlternateContent xmlns:mc="http://schemas.openxmlformats.org/markup-compatibility/2006">
              <mc:Choice xmlns:v="urn:schemas-microsoft-com:vml" Requires="v">
                <p:oleObj spid="_x0000_s69656" name="公式" r:id="rId17" imgW="1548728" imgH="203112" progId="Equation.3">
                  <p:embed/>
                </p:oleObj>
              </mc:Choice>
              <mc:Fallback>
                <p:oleObj name="公式" r:id="rId17" imgW="1548728" imgH="203112"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5373688"/>
                        <a:ext cx="41767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7" name="Object 11"/>
          <p:cNvGraphicFramePr>
            <a:graphicFrameLocks noChangeAspect="1"/>
          </p:cNvGraphicFramePr>
          <p:nvPr/>
        </p:nvGraphicFramePr>
        <p:xfrm>
          <a:off x="2627313" y="5876925"/>
          <a:ext cx="5040312" cy="593725"/>
        </p:xfrm>
        <a:graphic>
          <a:graphicData uri="http://schemas.openxmlformats.org/presentationml/2006/ole">
            <mc:AlternateContent xmlns:mc="http://schemas.openxmlformats.org/markup-compatibility/2006">
              <mc:Choice xmlns:v="urn:schemas-microsoft-com:vml" Requires="v">
                <p:oleObj spid="_x0000_s69657" r:id="rId19" imgW="1638300" imgH="190500" progId="Equation.3">
                  <p:embed/>
                </p:oleObj>
              </mc:Choice>
              <mc:Fallback>
                <p:oleObj r:id="rId19" imgW="1638300" imgH="1905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7313" y="5876925"/>
                        <a:ext cx="50403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148" name="Rectangle 12"/>
          <p:cNvSpPr>
            <a:spLocks noChangeArrowheads="1"/>
          </p:cNvSpPr>
          <p:nvPr/>
        </p:nvSpPr>
        <p:spPr bwMode="auto">
          <a:xfrm>
            <a:off x="323850" y="1916113"/>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00000"/>
              </a:lnSpc>
              <a:spcBef>
                <a:spcPct val="0"/>
              </a:spcBef>
              <a:buSzTx/>
              <a:buFontTx/>
              <a:buNone/>
            </a:pPr>
            <a:r>
              <a:rPr kumimoji="0" lang="zh-CN" altLang="en-US" sz="2400">
                <a:cs typeface="Times New Roman" panose="02020603050405020304" pitchFamily="18" charset="0"/>
              </a:rPr>
              <a:t>交换律</a:t>
            </a:r>
            <a:r>
              <a:rPr kumimoji="0" lang="zh-CN" altLang="en-US" sz="2400">
                <a:latin typeface="Calibri"/>
                <a:cs typeface="Times New Roman" panose="02020603050405020304" pitchFamily="18" charset="0"/>
              </a:rPr>
              <a:t>     </a:t>
            </a:r>
            <a:endParaRPr kumimoji="0" lang="zh-CN" altLang="en-US" sz="2400">
              <a:latin typeface="Arial" panose="020B0604020202020204" pitchFamily="34" charset="0"/>
            </a:endParaRPr>
          </a:p>
        </p:txBody>
      </p:sp>
      <p:sp>
        <p:nvSpPr>
          <p:cNvPr id="219149" name="Rectangle 13"/>
          <p:cNvSpPr>
            <a:spLocks noChangeArrowheads="1"/>
          </p:cNvSpPr>
          <p:nvPr/>
        </p:nvSpPr>
        <p:spPr bwMode="auto">
          <a:xfrm>
            <a:off x="323850" y="3141663"/>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00000"/>
              </a:lnSpc>
              <a:spcBef>
                <a:spcPct val="0"/>
              </a:spcBef>
              <a:buSzTx/>
              <a:buFontTx/>
              <a:buNone/>
            </a:pPr>
            <a:r>
              <a:rPr kumimoji="0" lang="zh-CN" altLang="en-US" sz="2400">
                <a:cs typeface="Times New Roman" panose="02020603050405020304" pitchFamily="18" charset="0"/>
              </a:rPr>
              <a:t>结合律</a:t>
            </a:r>
            <a:r>
              <a:rPr kumimoji="0" lang="zh-CN" altLang="en-US" sz="2400">
                <a:latin typeface="Calibri"/>
                <a:cs typeface="Times New Roman" panose="02020603050405020304" pitchFamily="18" charset="0"/>
              </a:rPr>
              <a:t>    </a:t>
            </a:r>
            <a:endParaRPr kumimoji="0" lang="zh-CN" altLang="en-US" sz="2400">
              <a:latin typeface="Arial" panose="020B0604020202020204" pitchFamily="34" charset="0"/>
            </a:endParaRPr>
          </a:p>
        </p:txBody>
      </p:sp>
      <p:sp>
        <p:nvSpPr>
          <p:cNvPr id="219150" name="Rectangle 14"/>
          <p:cNvSpPr>
            <a:spLocks noChangeArrowheads="1"/>
          </p:cNvSpPr>
          <p:nvPr/>
        </p:nvSpPr>
        <p:spPr bwMode="auto">
          <a:xfrm>
            <a:off x="323850" y="4868863"/>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00000"/>
              </a:lnSpc>
              <a:spcBef>
                <a:spcPct val="0"/>
              </a:spcBef>
              <a:buSzTx/>
              <a:buFontTx/>
              <a:buNone/>
            </a:pPr>
            <a:r>
              <a:rPr kumimoji="0" lang="zh-CN" altLang="en-US" sz="2400">
                <a:cs typeface="Times New Roman" panose="02020603050405020304" pitchFamily="18" charset="0"/>
              </a:rPr>
              <a:t>分配律</a:t>
            </a:r>
            <a:r>
              <a:rPr kumimoji="0" lang="zh-CN" altLang="en-US" sz="2400">
                <a:latin typeface="Calibri"/>
                <a:cs typeface="Times New Roman" panose="02020603050405020304" pitchFamily="18" charset="0"/>
              </a:rPr>
              <a:t>    </a:t>
            </a:r>
            <a:endParaRPr kumimoji="0" lang="zh-CN" altLang="en-US" sz="2400">
              <a:latin typeface="Arial" panose="020B0604020202020204" pitchFamily="34" charset="0"/>
            </a:endParaRPr>
          </a:p>
        </p:txBody>
      </p:sp>
      <p:sp>
        <p:nvSpPr>
          <p:cNvPr id="219151" name="Rectangle 15"/>
          <p:cNvSpPr>
            <a:spLocks noChangeArrowheads="1"/>
          </p:cNvSpPr>
          <p:nvPr/>
        </p:nvSpPr>
        <p:spPr bwMode="auto">
          <a:xfrm>
            <a:off x="323850" y="6021388"/>
            <a:ext cx="243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2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2400">
                <a:cs typeface="Times New Roman" panose="02020603050405020304" pitchFamily="18" charset="0"/>
              </a:rPr>
              <a:t>德</a:t>
            </a:r>
            <a:r>
              <a:rPr kumimoji="0" lang="en-US" altLang="zh-CN" sz="2400">
                <a:cs typeface="Times New Roman" panose="02020603050405020304" pitchFamily="18" charset="0"/>
              </a:rPr>
              <a:t>·</a:t>
            </a:r>
            <a:r>
              <a:rPr kumimoji="0" lang="zh-CN" altLang="en-US" sz="2400">
                <a:cs typeface="Times New Roman" panose="02020603050405020304" pitchFamily="18" charset="0"/>
              </a:rPr>
              <a:t>摩根定理     </a:t>
            </a:r>
            <a:endParaRPr kumimoji="0" lang="zh-CN" altLang="en-US" sz="2400">
              <a:latin typeface="Arial" panose="020B0604020202020204" pitchFamily="34" charset="0"/>
            </a:endParaRPr>
          </a:p>
        </p:txBody>
      </p:sp>
      <p:sp>
        <p:nvSpPr>
          <p:cNvPr id="69648" name="AutoShape 16">
            <a:hlinkClick r:id="rId2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8"/>
                                        </p:tgtEl>
                                        <p:attrNameLst>
                                          <p:attrName>style.visibility</p:attrName>
                                        </p:attrNameLst>
                                      </p:cBhvr>
                                      <p:to>
                                        <p:strVal val="visible"/>
                                      </p:to>
                                    </p:set>
                                    <p:animEffect transition="in" filter="wipe(left)">
                                      <p:cBhvr>
                                        <p:cTn id="7" dur="500"/>
                                        <p:tgtEl>
                                          <p:spTgt spid="219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wipe(left)">
                                      <p:cBhvr>
                                        <p:cTn id="12" dur="500"/>
                                        <p:tgtEl>
                                          <p:spTgt spid="219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9140"/>
                                        </p:tgtEl>
                                        <p:attrNameLst>
                                          <p:attrName>style.visibility</p:attrName>
                                        </p:attrNameLst>
                                      </p:cBhvr>
                                      <p:to>
                                        <p:strVal val="visible"/>
                                      </p:to>
                                    </p:set>
                                    <p:animEffect transition="in" filter="wipe(left)">
                                      <p:cBhvr>
                                        <p:cTn id="17" dur="500"/>
                                        <p:tgtEl>
                                          <p:spTgt spid="219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9141"/>
                                        </p:tgtEl>
                                        <p:attrNameLst>
                                          <p:attrName>style.visibility</p:attrName>
                                        </p:attrNameLst>
                                      </p:cBhvr>
                                      <p:to>
                                        <p:strVal val="visible"/>
                                      </p:to>
                                    </p:set>
                                    <p:animEffect transition="in" filter="wipe(left)">
                                      <p:cBhvr>
                                        <p:cTn id="22" dur="500"/>
                                        <p:tgtEl>
                                          <p:spTgt spid="219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9149"/>
                                        </p:tgtEl>
                                        <p:attrNameLst>
                                          <p:attrName>style.visibility</p:attrName>
                                        </p:attrNameLst>
                                      </p:cBhvr>
                                      <p:to>
                                        <p:strVal val="visible"/>
                                      </p:to>
                                    </p:set>
                                    <p:animEffect transition="in" filter="wipe(left)">
                                      <p:cBhvr>
                                        <p:cTn id="27" dur="500"/>
                                        <p:tgtEl>
                                          <p:spTgt spid="2191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9142"/>
                                        </p:tgtEl>
                                        <p:attrNameLst>
                                          <p:attrName>style.visibility</p:attrName>
                                        </p:attrNameLst>
                                      </p:cBhvr>
                                      <p:to>
                                        <p:strVal val="visible"/>
                                      </p:to>
                                    </p:set>
                                    <p:animEffect transition="in" filter="wipe(left)">
                                      <p:cBhvr>
                                        <p:cTn id="32" dur="500"/>
                                        <p:tgtEl>
                                          <p:spTgt spid="219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9143"/>
                                        </p:tgtEl>
                                        <p:attrNameLst>
                                          <p:attrName>style.visibility</p:attrName>
                                        </p:attrNameLst>
                                      </p:cBhvr>
                                      <p:to>
                                        <p:strVal val="visible"/>
                                      </p:to>
                                    </p:set>
                                    <p:animEffect transition="in" filter="wipe(left)">
                                      <p:cBhvr>
                                        <p:cTn id="37" dur="500"/>
                                        <p:tgtEl>
                                          <p:spTgt spid="219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9144"/>
                                        </p:tgtEl>
                                        <p:attrNameLst>
                                          <p:attrName>style.visibility</p:attrName>
                                        </p:attrNameLst>
                                      </p:cBhvr>
                                      <p:to>
                                        <p:strVal val="visible"/>
                                      </p:to>
                                    </p:set>
                                    <p:animEffect transition="in" filter="wipe(left)">
                                      <p:cBhvr>
                                        <p:cTn id="42" dur="500"/>
                                        <p:tgtEl>
                                          <p:spTgt spid="2191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9150"/>
                                        </p:tgtEl>
                                        <p:attrNameLst>
                                          <p:attrName>style.visibility</p:attrName>
                                        </p:attrNameLst>
                                      </p:cBhvr>
                                      <p:to>
                                        <p:strVal val="visible"/>
                                      </p:to>
                                    </p:set>
                                    <p:animEffect transition="in" filter="wipe(left)">
                                      <p:cBhvr>
                                        <p:cTn id="47" dur="500"/>
                                        <p:tgtEl>
                                          <p:spTgt spid="2191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9145"/>
                                        </p:tgtEl>
                                        <p:attrNameLst>
                                          <p:attrName>style.visibility</p:attrName>
                                        </p:attrNameLst>
                                      </p:cBhvr>
                                      <p:to>
                                        <p:strVal val="visible"/>
                                      </p:to>
                                    </p:set>
                                    <p:animEffect transition="in" filter="wipe(left)">
                                      <p:cBhvr>
                                        <p:cTn id="52" dur="500"/>
                                        <p:tgtEl>
                                          <p:spTgt spid="2191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9146"/>
                                        </p:tgtEl>
                                        <p:attrNameLst>
                                          <p:attrName>style.visibility</p:attrName>
                                        </p:attrNameLst>
                                      </p:cBhvr>
                                      <p:to>
                                        <p:strVal val="visible"/>
                                      </p:to>
                                    </p:set>
                                    <p:animEffect transition="in" filter="wipe(left)">
                                      <p:cBhvr>
                                        <p:cTn id="57" dur="500"/>
                                        <p:tgtEl>
                                          <p:spTgt spid="2191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9151"/>
                                        </p:tgtEl>
                                        <p:attrNameLst>
                                          <p:attrName>style.visibility</p:attrName>
                                        </p:attrNameLst>
                                      </p:cBhvr>
                                      <p:to>
                                        <p:strVal val="visible"/>
                                      </p:to>
                                    </p:set>
                                    <p:animEffect transition="in" filter="wipe(left)">
                                      <p:cBhvr>
                                        <p:cTn id="62" dur="500"/>
                                        <p:tgtEl>
                                          <p:spTgt spid="2191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9147"/>
                                        </p:tgtEl>
                                        <p:attrNameLst>
                                          <p:attrName>style.visibility</p:attrName>
                                        </p:attrNameLst>
                                      </p:cBhvr>
                                      <p:to>
                                        <p:strVal val="visible"/>
                                      </p:to>
                                    </p:set>
                                    <p:animEffect transition="in" filter="wipe(left)">
                                      <p:cBhvr>
                                        <p:cTn id="67" dur="500"/>
                                        <p:tgtEl>
                                          <p:spTgt spid="21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8" grpId="0"/>
      <p:bldP spid="219149" grpId="0"/>
      <p:bldP spid="219150" grpId="0"/>
      <p:bldP spid="21915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323850" y="5013325"/>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3"/>
              </a:buBlip>
              <a:tabLst>
                <a:tab pos="1530350" algn="l"/>
                <a:tab pos="2970213" algn="l"/>
              </a:tabLst>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1530350" algn="l"/>
                <a:tab pos="2970213" algn="l"/>
              </a:tabLst>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kumimoji="0" lang="zh-CN" altLang="en-US" sz="2400">
                <a:cs typeface="Times New Roman" panose="02020603050405020304" pitchFamily="18" charset="0"/>
              </a:rPr>
              <a:t>证明：</a:t>
            </a:r>
            <a:endParaRPr kumimoji="0" lang="zh-CN" altLang="en-US" sz="2400">
              <a:latin typeface="Arial" panose="020B0604020202020204" pitchFamily="34" charset="0"/>
            </a:endParaRPr>
          </a:p>
        </p:txBody>
      </p:sp>
      <p:sp>
        <p:nvSpPr>
          <p:cNvPr id="70659" name="Rectangle 3" descr="Large confetti"/>
          <p:cNvSpPr>
            <a:spLocks noGrp="1" noChangeArrowheads="1"/>
          </p:cNvSpPr>
          <p:nvPr>
            <p:ph type="title"/>
          </p:nvPr>
        </p:nvSpPr>
        <p:spPr/>
        <p:txBody>
          <a:bodyPr/>
          <a:lstStyle/>
          <a:p>
            <a:r>
              <a:rPr lang="en-US" altLang="zh-CN" b="0" smtClean="0"/>
              <a:t>1.3.1  </a:t>
            </a:r>
            <a:r>
              <a:rPr lang="zh-CN" altLang="en-US" b="0" smtClean="0"/>
              <a:t>逻辑代数</a:t>
            </a:r>
          </a:p>
        </p:txBody>
      </p:sp>
      <p:sp>
        <p:nvSpPr>
          <p:cNvPr id="70660" name="Rectangle 4"/>
          <p:cNvSpPr>
            <a:spLocks noGrp="1" noChangeArrowheads="1"/>
          </p:cNvSpPr>
          <p:nvPr>
            <p:ph idx="1"/>
          </p:nvPr>
        </p:nvSpPr>
        <p:spPr>
          <a:xfrm>
            <a:off x="838200" y="1371600"/>
            <a:ext cx="7620000" cy="976313"/>
          </a:xfrm>
        </p:spPr>
        <p:txBody>
          <a:bodyPr/>
          <a:lstStyle/>
          <a:p>
            <a:pPr>
              <a:buFontTx/>
              <a:buNone/>
            </a:pPr>
            <a:r>
              <a:rPr lang="en-US" altLang="zh-CN" b="0" smtClean="0"/>
              <a:t>3</a:t>
            </a:r>
            <a:r>
              <a:rPr lang="zh-CN" altLang="en-US" b="0" smtClean="0"/>
              <a:t>．一些常用公式</a:t>
            </a:r>
          </a:p>
        </p:txBody>
      </p:sp>
      <p:graphicFrame>
        <p:nvGraphicFramePr>
          <p:cNvPr id="220165" name="Object 5"/>
          <p:cNvGraphicFramePr>
            <a:graphicFrameLocks noChangeAspect="1"/>
          </p:cNvGraphicFramePr>
          <p:nvPr/>
        </p:nvGraphicFramePr>
        <p:xfrm>
          <a:off x="1547813" y="1916113"/>
          <a:ext cx="1971675" cy="511175"/>
        </p:xfrm>
        <a:graphic>
          <a:graphicData uri="http://schemas.openxmlformats.org/presentationml/2006/ole">
            <mc:AlternateContent xmlns:mc="http://schemas.openxmlformats.org/markup-compatibility/2006">
              <mc:Choice xmlns:v="urn:schemas-microsoft-com:vml" Requires="v">
                <p:oleObj spid="_x0000_s70673" name="公式" r:id="rId4" imgW="749300" imgH="190500" progId="Equation.3">
                  <p:embed/>
                </p:oleObj>
              </mc:Choice>
              <mc:Fallback>
                <p:oleObj name="公式" r:id="rId4" imgW="749300" imgH="190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916113"/>
                        <a:ext cx="1971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66" name="Object 6"/>
          <p:cNvGraphicFramePr>
            <a:graphicFrameLocks noChangeAspect="1"/>
          </p:cNvGraphicFramePr>
          <p:nvPr/>
        </p:nvGraphicFramePr>
        <p:xfrm>
          <a:off x="1619250" y="2420938"/>
          <a:ext cx="4799013" cy="612775"/>
        </p:xfrm>
        <a:graphic>
          <a:graphicData uri="http://schemas.openxmlformats.org/presentationml/2006/ole">
            <mc:AlternateContent xmlns:mc="http://schemas.openxmlformats.org/markup-compatibility/2006">
              <mc:Choice xmlns:v="urn:schemas-microsoft-com:vml" Requires="v">
                <p:oleObj spid="_x0000_s70674" name="公式" r:id="rId6" imgW="1778000" imgH="228600" progId="Equation.3">
                  <p:embed/>
                </p:oleObj>
              </mc:Choice>
              <mc:Fallback>
                <p:oleObj name="公式" r:id="rId6" imgW="17780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420938"/>
                        <a:ext cx="47990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67" name="Object 7"/>
          <p:cNvGraphicFramePr>
            <a:graphicFrameLocks noChangeAspect="1"/>
          </p:cNvGraphicFramePr>
          <p:nvPr/>
        </p:nvGraphicFramePr>
        <p:xfrm>
          <a:off x="1547813" y="2997200"/>
          <a:ext cx="2355850" cy="511175"/>
        </p:xfrm>
        <a:graphic>
          <a:graphicData uri="http://schemas.openxmlformats.org/presentationml/2006/ole">
            <mc:AlternateContent xmlns:mc="http://schemas.openxmlformats.org/markup-compatibility/2006">
              <mc:Choice xmlns:v="urn:schemas-microsoft-com:vml" Requires="v">
                <p:oleObj spid="_x0000_s70675" name="公式" r:id="rId8" imgW="901309" imgH="190417" progId="Equation.3">
                  <p:embed/>
                </p:oleObj>
              </mc:Choice>
              <mc:Fallback>
                <p:oleObj name="公式" r:id="rId8" imgW="901309" imgH="19041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2997200"/>
                        <a:ext cx="23558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68" name="Object 8"/>
          <p:cNvGraphicFramePr>
            <a:graphicFrameLocks noChangeAspect="1"/>
          </p:cNvGraphicFramePr>
          <p:nvPr/>
        </p:nvGraphicFramePr>
        <p:xfrm>
          <a:off x="1619250" y="3573463"/>
          <a:ext cx="7070725" cy="612775"/>
        </p:xfrm>
        <a:graphic>
          <a:graphicData uri="http://schemas.openxmlformats.org/presentationml/2006/ole">
            <mc:AlternateContent xmlns:mc="http://schemas.openxmlformats.org/markup-compatibility/2006">
              <mc:Choice xmlns:v="urn:schemas-microsoft-com:vml" Requires="v">
                <p:oleObj spid="_x0000_s70676" name="公式" r:id="rId10" imgW="2590800" imgH="228600" progId="Equation.3">
                  <p:embed/>
                </p:oleObj>
              </mc:Choice>
              <mc:Fallback>
                <p:oleObj name="公式" r:id="rId10" imgW="259080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3573463"/>
                        <a:ext cx="70707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69" name="Object 9"/>
          <p:cNvGraphicFramePr>
            <a:graphicFrameLocks noChangeAspect="1"/>
          </p:cNvGraphicFramePr>
          <p:nvPr/>
        </p:nvGraphicFramePr>
        <p:xfrm>
          <a:off x="1576388" y="4860925"/>
          <a:ext cx="6505575" cy="1663700"/>
        </p:xfrm>
        <a:graphic>
          <a:graphicData uri="http://schemas.openxmlformats.org/presentationml/2006/ole">
            <mc:AlternateContent xmlns:mc="http://schemas.openxmlformats.org/markup-compatibility/2006">
              <mc:Choice xmlns:v="urn:schemas-microsoft-com:vml" Requires="v">
                <p:oleObj spid="_x0000_s70677" name="公式" r:id="rId12" imgW="2641600" imgH="673100" progId="Equation.3">
                  <p:embed/>
                </p:oleObj>
              </mc:Choice>
              <mc:Fallback>
                <p:oleObj name="公式" r:id="rId12" imgW="2641600" imgH="6731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l="2206"/>
                      <a:stretch>
                        <a:fillRect/>
                      </a:stretch>
                    </p:blipFill>
                    <p:spPr bwMode="auto">
                      <a:xfrm>
                        <a:off x="1576388" y="4860925"/>
                        <a:ext cx="650557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70" name="Object 10"/>
          <p:cNvGraphicFramePr>
            <a:graphicFrameLocks noChangeAspect="1"/>
          </p:cNvGraphicFramePr>
          <p:nvPr/>
        </p:nvGraphicFramePr>
        <p:xfrm>
          <a:off x="1547813" y="4221163"/>
          <a:ext cx="3916362" cy="536575"/>
        </p:xfrm>
        <a:graphic>
          <a:graphicData uri="http://schemas.openxmlformats.org/presentationml/2006/ole">
            <mc:AlternateContent xmlns:mc="http://schemas.openxmlformats.org/markup-compatibility/2006">
              <mc:Choice xmlns:v="urn:schemas-microsoft-com:vml" Requires="v">
                <p:oleObj spid="_x0000_s70678" name="公式" r:id="rId14" imgW="1473200" imgH="203200" progId="Equation.3">
                  <p:embed/>
                </p:oleObj>
              </mc:Choice>
              <mc:Fallback>
                <p:oleObj name="公式" r:id="rId14" imgW="1473200" imgH="2032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813" y="4221163"/>
                        <a:ext cx="39163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0171" name="Rectangle 11"/>
          <p:cNvSpPr>
            <a:spLocks noChangeArrowheads="1"/>
          </p:cNvSpPr>
          <p:nvPr/>
        </p:nvSpPr>
        <p:spPr bwMode="auto">
          <a:xfrm>
            <a:off x="395288" y="1935163"/>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cs typeface="Times New Roman" panose="02020603050405020304" pitchFamily="18" charset="0"/>
              </a:rPr>
              <a:t>(1) </a:t>
            </a:r>
            <a:endParaRPr kumimoji="0" lang="en-US" altLang="zh-CN" sz="2400">
              <a:latin typeface="Arial" panose="020B0604020202020204" pitchFamily="34" charset="0"/>
            </a:endParaRPr>
          </a:p>
        </p:txBody>
      </p:sp>
      <p:sp>
        <p:nvSpPr>
          <p:cNvPr id="220172" name="Rectangle 12"/>
          <p:cNvSpPr>
            <a:spLocks noChangeArrowheads="1"/>
          </p:cNvSpPr>
          <p:nvPr/>
        </p:nvSpPr>
        <p:spPr bwMode="auto">
          <a:xfrm>
            <a:off x="323850" y="249237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kumimoji="0" lang="zh-CN" altLang="en-US" sz="2400">
                <a:cs typeface="Times New Roman" panose="02020603050405020304" pitchFamily="18" charset="0"/>
              </a:rPr>
              <a:t>证明：                 </a:t>
            </a:r>
            <a:endParaRPr kumimoji="0" lang="zh-CN" altLang="en-US" sz="2400">
              <a:latin typeface="Arial" panose="020B0604020202020204" pitchFamily="34" charset="0"/>
            </a:endParaRPr>
          </a:p>
        </p:txBody>
      </p:sp>
      <p:sp>
        <p:nvSpPr>
          <p:cNvPr id="220173" name="Rectangle 13"/>
          <p:cNvSpPr>
            <a:spLocks noChangeArrowheads="1"/>
          </p:cNvSpPr>
          <p:nvPr/>
        </p:nvSpPr>
        <p:spPr bwMode="auto">
          <a:xfrm>
            <a:off x="395288" y="3116263"/>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cs typeface="Times New Roman" panose="02020603050405020304" pitchFamily="18" charset="0"/>
              </a:rPr>
              <a:t>(2) </a:t>
            </a:r>
            <a:endParaRPr kumimoji="0" lang="en-US" altLang="zh-CN" sz="2400">
              <a:latin typeface="Arial" panose="020B0604020202020204" pitchFamily="34" charset="0"/>
            </a:endParaRPr>
          </a:p>
        </p:txBody>
      </p:sp>
      <p:sp>
        <p:nvSpPr>
          <p:cNvPr id="220174" name="Rectangle 14"/>
          <p:cNvSpPr>
            <a:spLocks noChangeArrowheads="1"/>
          </p:cNvSpPr>
          <p:nvPr/>
        </p:nvSpPr>
        <p:spPr bwMode="auto">
          <a:xfrm>
            <a:off x="323850" y="3716338"/>
            <a:ext cx="205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kumimoji="0" lang="zh-CN" altLang="en-US" sz="2400">
                <a:cs typeface="Times New Roman" panose="02020603050405020304" pitchFamily="18" charset="0"/>
              </a:rPr>
              <a:t>证明：         </a:t>
            </a:r>
            <a:endParaRPr kumimoji="0" lang="zh-CN" altLang="en-US" sz="2400">
              <a:latin typeface="Arial" panose="020B0604020202020204" pitchFamily="34" charset="0"/>
            </a:endParaRPr>
          </a:p>
        </p:txBody>
      </p:sp>
      <p:sp>
        <p:nvSpPr>
          <p:cNvPr id="220175" name="Rectangle 15"/>
          <p:cNvSpPr>
            <a:spLocks noChangeArrowheads="1"/>
          </p:cNvSpPr>
          <p:nvPr/>
        </p:nvSpPr>
        <p:spPr bwMode="auto">
          <a:xfrm>
            <a:off x="468313" y="4365625"/>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sz="2400"/>
              <a:t>(3) </a:t>
            </a:r>
          </a:p>
        </p:txBody>
      </p:sp>
      <p:sp>
        <p:nvSpPr>
          <p:cNvPr id="70672" name="AutoShape 16">
            <a:hlinkClick r:id="rId1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wipe(left)">
                                      <p:cBhvr>
                                        <p:cTn id="7" dur="500"/>
                                        <p:tgtEl>
                                          <p:spTgt spid="220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5"/>
                                        </p:tgtEl>
                                        <p:attrNameLst>
                                          <p:attrName>style.visibility</p:attrName>
                                        </p:attrNameLst>
                                      </p:cBhvr>
                                      <p:to>
                                        <p:strVal val="visible"/>
                                      </p:to>
                                    </p:set>
                                    <p:animEffect transition="in" filter="wipe(left)">
                                      <p:cBhvr>
                                        <p:cTn id="12" dur="500"/>
                                        <p:tgtEl>
                                          <p:spTgt spid="220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72"/>
                                        </p:tgtEl>
                                        <p:attrNameLst>
                                          <p:attrName>style.visibility</p:attrName>
                                        </p:attrNameLst>
                                      </p:cBhvr>
                                      <p:to>
                                        <p:strVal val="visible"/>
                                      </p:to>
                                    </p:set>
                                    <p:animEffect transition="in" filter="wipe(left)">
                                      <p:cBhvr>
                                        <p:cTn id="17" dur="500"/>
                                        <p:tgtEl>
                                          <p:spTgt spid="220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0166"/>
                                        </p:tgtEl>
                                        <p:attrNameLst>
                                          <p:attrName>style.visibility</p:attrName>
                                        </p:attrNameLst>
                                      </p:cBhvr>
                                      <p:to>
                                        <p:strVal val="visible"/>
                                      </p:to>
                                    </p:set>
                                    <p:animEffect transition="in" filter="wipe(left)">
                                      <p:cBhvr>
                                        <p:cTn id="22" dur="500"/>
                                        <p:tgtEl>
                                          <p:spTgt spid="220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0173"/>
                                        </p:tgtEl>
                                        <p:attrNameLst>
                                          <p:attrName>style.visibility</p:attrName>
                                        </p:attrNameLst>
                                      </p:cBhvr>
                                      <p:to>
                                        <p:strVal val="visible"/>
                                      </p:to>
                                    </p:set>
                                    <p:animEffect transition="in" filter="wipe(left)">
                                      <p:cBhvr>
                                        <p:cTn id="27" dur="500"/>
                                        <p:tgtEl>
                                          <p:spTgt spid="2201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0167"/>
                                        </p:tgtEl>
                                        <p:attrNameLst>
                                          <p:attrName>style.visibility</p:attrName>
                                        </p:attrNameLst>
                                      </p:cBhvr>
                                      <p:to>
                                        <p:strVal val="visible"/>
                                      </p:to>
                                    </p:set>
                                    <p:animEffect transition="in" filter="wipe(left)">
                                      <p:cBhvr>
                                        <p:cTn id="32" dur="500"/>
                                        <p:tgtEl>
                                          <p:spTgt spid="220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0174"/>
                                        </p:tgtEl>
                                        <p:attrNameLst>
                                          <p:attrName>style.visibility</p:attrName>
                                        </p:attrNameLst>
                                      </p:cBhvr>
                                      <p:to>
                                        <p:strVal val="visible"/>
                                      </p:to>
                                    </p:set>
                                    <p:animEffect transition="in" filter="wipe(left)">
                                      <p:cBhvr>
                                        <p:cTn id="37" dur="500"/>
                                        <p:tgtEl>
                                          <p:spTgt spid="2201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0168"/>
                                        </p:tgtEl>
                                        <p:attrNameLst>
                                          <p:attrName>style.visibility</p:attrName>
                                        </p:attrNameLst>
                                      </p:cBhvr>
                                      <p:to>
                                        <p:strVal val="visible"/>
                                      </p:to>
                                    </p:set>
                                    <p:animEffect transition="in" filter="wipe(left)">
                                      <p:cBhvr>
                                        <p:cTn id="42" dur="500"/>
                                        <p:tgtEl>
                                          <p:spTgt spid="2201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0175"/>
                                        </p:tgtEl>
                                        <p:attrNameLst>
                                          <p:attrName>style.visibility</p:attrName>
                                        </p:attrNameLst>
                                      </p:cBhvr>
                                      <p:to>
                                        <p:strVal val="visible"/>
                                      </p:to>
                                    </p:set>
                                    <p:animEffect transition="in" filter="wipe(left)">
                                      <p:cBhvr>
                                        <p:cTn id="47" dur="500"/>
                                        <p:tgtEl>
                                          <p:spTgt spid="220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0170"/>
                                        </p:tgtEl>
                                        <p:attrNameLst>
                                          <p:attrName>style.visibility</p:attrName>
                                        </p:attrNameLst>
                                      </p:cBhvr>
                                      <p:to>
                                        <p:strVal val="visible"/>
                                      </p:to>
                                    </p:set>
                                    <p:animEffect transition="in" filter="wipe(left)">
                                      <p:cBhvr>
                                        <p:cTn id="52" dur="500"/>
                                        <p:tgtEl>
                                          <p:spTgt spid="2201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0162"/>
                                        </p:tgtEl>
                                        <p:attrNameLst>
                                          <p:attrName>style.visibility</p:attrName>
                                        </p:attrNameLst>
                                      </p:cBhvr>
                                      <p:to>
                                        <p:strVal val="visible"/>
                                      </p:to>
                                    </p:set>
                                    <p:animEffect transition="in" filter="wipe(left)">
                                      <p:cBhvr>
                                        <p:cTn id="57" dur="500"/>
                                        <p:tgtEl>
                                          <p:spTgt spid="2201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20169"/>
                                        </p:tgtEl>
                                        <p:attrNameLst>
                                          <p:attrName>style.visibility</p:attrName>
                                        </p:attrNameLst>
                                      </p:cBhvr>
                                      <p:to>
                                        <p:strVal val="visible"/>
                                      </p:to>
                                    </p:set>
                                    <p:animEffect transition="in" filter="wipe(left)">
                                      <p:cBhvr>
                                        <p:cTn id="62"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71" grpId="0"/>
      <p:bldP spid="220172" grpId="0"/>
      <p:bldP spid="220173" grpId="0"/>
      <p:bldP spid="220174" grpId="0"/>
      <p:bldP spid="22017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descr="Large confetti"/>
          <p:cNvSpPr>
            <a:spLocks noGrp="1" noChangeArrowheads="1"/>
          </p:cNvSpPr>
          <p:nvPr>
            <p:ph type="title"/>
          </p:nvPr>
        </p:nvSpPr>
        <p:spPr/>
        <p:txBody>
          <a:bodyPr/>
          <a:lstStyle/>
          <a:p>
            <a:r>
              <a:rPr lang="en-US" altLang="zh-CN" b="0" smtClean="0"/>
              <a:t>1.3.2  </a:t>
            </a:r>
            <a:r>
              <a:rPr lang="zh-CN" altLang="en-US" b="0" smtClean="0"/>
              <a:t>逻辑函数的表示方法</a:t>
            </a:r>
          </a:p>
        </p:txBody>
      </p:sp>
      <p:sp>
        <p:nvSpPr>
          <p:cNvPr id="71683" name="Rectangle 3"/>
          <p:cNvSpPr>
            <a:spLocks noGrp="1" noChangeArrowheads="1"/>
          </p:cNvSpPr>
          <p:nvPr>
            <p:ph idx="1"/>
          </p:nvPr>
        </p:nvSpPr>
        <p:spPr>
          <a:xfrm>
            <a:off x="838200" y="1371600"/>
            <a:ext cx="7620000" cy="2254250"/>
          </a:xfrm>
        </p:spPr>
        <p:txBody>
          <a:bodyPr/>
          <a:lstStyle/>
          <a:p>
            <a:r>
              <a:rPr lang="zh-CN" altLang="en-US" b="0" smtClean="0"/>
              <a:t>逻辑关系中，如果输入逻辑变量</a:t>
            </a:r>
            <a:r>
              <a:rPr lang="en-US" altLang="zh-CN" b="0" i="1" smtClean="0"/>
              <a:t>A</a:t>
            </a:r>
            <a:r>
              <a:rPr lang="zh-CN" altLang="en-US" b="0" smtClean="0"/>
              <a:t>、</a:t>
            </a:r>
            <a:r>
              <a:rPr lang="en-US" altLang="zh-CN" b="0" i="1" smtClean="0"/>
              <a:t>B</a:t>
            </a:r>
            <a:r>
              <a:rPr lang="zh-CN" altLang="en-US" b="0" smtClean="0"/>
              <a:t>、</a:t>
            </a:r>
            <a:r>
              <a:rPr lang="en-US" altLang="zh-CN" b="0" smtClean="0"/>
              <a:t>…</a:t>
            </a:r>
            <a:r>
              <a:rPr lang="zh-CN" altLang="en-US" b="0" smtClean="0"/>
              <a:t>的取值确定后，输出逻辑变量</a:t>
            </a:r>
            <a:r>
              <a:rPr lang="en-US" altLang="zh-CN" b="0" i="1" smtClean="0"/>
              <a:t>Y</a:t>
            </a:r>
            <a:r>
              <a:rPr lang="zh-CN" altLang="en-US" b="0" smtClean="0"/>
              <a:t>的值也被唯一地确定了，那么就称</a:t>
            </a:r>
            <a:r>
              <a:rPr lang="en-US" altLang="zh-CN" b="0" i="1" smtClean="0"/>
              <a:t>Y</a:t>
            </a:r>
            <a:r>
              <a:rPr lang="zh-CN" altLang="en-US" b="0" smtClean="0"/>
              <a:t>是</a:t>
            </a:r>
            <a:r>
              <a:rPr lang="en-US" altLang="zh-CN" b="0" i="1" smtClean="0"/>
              <a:t>A</a:t>
            </a:r>
            <a:r>
              <a:rPr lang="zh-CN" altLang="en-US" b="0" smtClean="0"/>
              <a:t>、</a:t>
            </a:r>
            <a:r>
              <a:rPr lang="en-US" altLang="zh-CN" b="0" i="1" smtClean="0"/>
              <a:t>B</a:t>
            </a:r>
            <a:r>
              <a:rPr lang="zh-CN" altLang="en-US" b="0" smtClean="0"/>
              <a:t>、</a:t>
            </a:r>
            <a:r>
              <a:rPr lang="en-US" altLang="zh-CN" b="0" smtClean="0"/>
              <a:t>…</a:t>
            </a:r>
            <a:r>
              <a:rPr lang="zh-CN" altLang="en-US" b="0" smtClean="0"/>
              <a:t>的</a:t>
            </a:r>
            <a:r>
              <a:rPr lang="zh-CN" altLang="en-US" b="0" smtClean="0">
                <a:solidFill>
                  <a:srgbClr val="FF0000"/>
                </a:solidFill>
              </a:rPr>
              <a:t>逻辑函数</a:t>
            </a:r>
            <a:r>
              <a:rPr lang="en-US" altLang="zh-CN" b="0" smtClean="0"/>
              <a:t>.</a:t>
            </a:r>
          </a:p>
          <a:p>
            <a:endParaRPr lang="zh-CN" altLang="en-US" b="0" smtClean="0"/>
          </a:p>
        </p:txBody>
      </p:sp>
      <p:sp>
        <p:nvSpPr>
          <p:cNvPr id="71684" name="Rectangle 4"/>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21189" name="Object 5"/>
          <p:cNvGraphicFramePr>
            <a:graphicFrameLocks noChangeAspect="1"/>
          </p:cNvGraphicFramePr>
          <p:nvPr/>
        </p:nvGraphicFramePr>
        <p:xfrm>
          <a:off x="3132138" y="3284538"/>
          <a:ext cx="2736850" cy="614362"/>
        </p:xfrm>
        <a:graphic>
          <a:graphicData uri="http://schemas.openxmlformats.org/presentationml/2006/ole">
            <mc:AlternateContent xmlns:mc="http://schemas.openxmlformats.org/markup-compatibility/2006">
              <mc:Choice xmlns:v="urn:schemas-microsoft-com:vml" Requires="v">
                <p:oleObj spid="_x0000_s71688" name="公式" r:id="rId4" imgW="850531" imgH="190417" progId="Equation.3">
                  <p:embed/>
                </p:oleObj>
              </mc:Choice>
              <mc:Fallback>
                <p:oleObj name="公式" r:id="rId4" imgW="850531" imgH="19041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284538"/>
                        <a:ext cx="27368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1190" name="Rectangle 6"/>
          <p:cNvSpPr>
            <a:spLocks noChangeArrowheads="1"/>
          </p:cNvSpPr>
          <p:nvPr/>
        </p:nvSpPr>
        <p:spPr bwMode="auto">
          <a:xfrm>
            <a:off x="539750" y="3933825"/>
            <a:ext cx="80645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sz="3200">
                <a:latin typeface="楷体_GB2312"/>
                <a:ea typeface="楷体_GB2312"/>
                <a:cs typeface="楷体_GB2312"/>
              </a:rPr>
              <a:t>逻辑变量中，字母上面无反号的称为</a:t>
            </a:r>
            <a:r>
              <a:rPr kumimoji="0" lang="zh-CN" altLang="en-US" sz="3200">
                <a:solidFill>
                  <a:srgbClr val="FF0000"/>
                </a:solidFill>
                <a:latin typeface="楷体_GB2312"/>
                <a:ea typeface="楷体_GB2312"/>
                <a:cs typeface="楷体_GB2312"/>
              </a:rPr>
              <a:t>原变量</a:t>
            </a:r>
            <a:r>
              <a:rPr kumimoji="0" lang="zh-CN" altLang="en-US" sz="3200">
                <a:latin typeface="楷体_GB2312"/>
                <a:ea typeface="楷体_GB2312"/>
                <a:cs typeface="楷体_GB2312"/>
              </a:rPr>
              <a:t>。字母上面有反号的叫做</a:t>
            </a:r>
            <a:r>
              <a:rPr kumimoji="0" lang="zh-CN" altLang="en-US" sz="3200">
                <a:solidFill>
                  <a:srgbClr val="FF0000"/>
                </a:solidFill>
                <a:latin typeface="楷体_GB2312"/>
                <a:ea typeface="楷体_GB2312"/>
                <a:cs typeface="楷体_GB2312"/>
              </a:rPr>
              <a:t>反变量</a:t>
            </a:r>
            <a:r>
              <a:rPr kumimoji="0" lang="zh-CN" altLang="en-US" sz="3200">
                <a:latin typeface="楷体_GB2312"/>
                <a:ea typeface="楷体_GB2312"/>
                <a:cs typeface="楷体_GB2312"/>
              </a:rPr>
              <a:t>。</a:t>
            </a:r>
          </a:p>
          <a:p>
            <a:pPr eaLnBrk="1" hangingPunct="1">
              <a:lnSpc>
                <a:spcPct val="100000"/>
              </a:lnSpc>
              <a:spcBef>
                <a:spcPct val="0"/>
              </a:spcBef>
              <a:buSzTx/>
              <a:buFontTx/>
              <a:buNone/>
            </a:pPr>
            <a:endParaRPr kumimoji="0" lang="zh-CN" altLang="en-US" sz="3200">
              <a:latin typeface="楷体_GB2312"/>
              <a:ea typeface="楷体_GB2312"/>
              <a:cs typeface="楷体_GB2312"/>
            </a:endParaRPr>
          </a:p>
          <a:p>
            <a:pPr eaLnBrk="1" hangingPunct="1">
              <a:lnSpc>
                <a:spcPct val="100000"/>
              </a:lnSpc>
              <a:spcBef>
                <a:spcPct val="0"/>
              </a:spcBef>
              <a:buSzTx/>
              <a:buFontTx/>
              <a:buNone/>
            </a:pPr>
            <a:r>
              <a:rPr kumimoji="0" lang="zh-CN" altLang="en-US" sz="3200">
                <a:latin typeface="楷体_GB2312"/>
                <a:ea typeface="楷体_GB2312"/>
                <a:cs typeface="楷体_GB2312"/>
              </a:rPr>
              <a:t>表示逻辑函数的方法有逻辑表达式、真值表、逻辑图、卡诺图等。</a:t>
            </a:r>
          </a:p>
        </p:txBody>
      </p:sp>
      <p:sp>
        <p:nvSpPr>
          <p:cNvPr id="71687" name="AutoShape 7">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wipe(left)">
                                      <p:cBhvr>
                                        <p:cTn id="7" dur="500"/>
                                        <p:tgtEl>
                                          <p:spTgt spid="221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90">
                                            <p:txEl>
                                              <p:pRg st="0" end="0"/>
                                            </p:txEl>
                                          </p:spTgt>
                                        </p:tgtEl>
                                        <p:attrNameLst>
                                          <p:attrName>style.visibility</p:attrName>
                                        </p:attrNameLst>
                                      </p:cBhvr>
                                      <p:to>
                                        <p:strVal val="visible"/>
                                      </p:to>
                                    </p:set>
                                    <p:animEffect transition="in" filter="wipe(left)">
                                      <p:cBhvr>
                                        <p:cTn id="12" dur="500"/>
                                        <p:tgtEl>
                                          <p:spTgt spid="2211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90">
                                            <p:txEl>
                                              <p:pRg st="2" end="2"/>
                                            </p:txEl>
                                          </p:spTgt>
                                        </p:tgtEl>
                                        <p:attrNameLst>
                                          <p:attrName>style.visibility</p:attrName>
                                        </p:attrNameLst>
                                      </p:cBhvr>
                                      <p:to>
                                        <p:strVal val="visible"/>
                                      </p:to>
                                    </p:set>
                                    <p:animEffect transition="in" filter="wipe(left)">
                                      <p:cBhvr>
                                        <p:cTn id="17" dur="500"/>
                                        <p:tgtEl>
                                          <p:spTgt spid="2211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descr="Large confetti"/>
          <p:cNvSpPr>
            <a:spLocks noGrp="1" noChangeArrowheads="1"/>
          </p:cNvSpPr>
          <p:nvPr>
            <p:ph type="title"/>
          </p:nvPr>
        </p:nvSpPr>
        <p:spPr/>
        <p:txBody>
          <a:bodyPr/>
          <a:lstStyle/>
          <a:p>
            <a:r>
              <a:rPr lang="en-US" altLang="zh-CN" b="0" smtClean="0"/>
              <a:t>1.3.2  </a:t>
            </a:r>
            <a:r>
              <a:rPr lang="zh-CN" altLang="en-US" b="0" smtClean="0"/>
              <a:t>逻辑函数的表示方法</a:t>
            </a:r>
          </a:p>
        </p:txBody>
      </p:sp>
      <p:sp>
        <p:nvSpPr>
          <p:cNvPr id="72707" name="Rectangle 3"/>
          <p:cNvSpPr>
            <a:spLocks noGrp="1" noChangeArrowheads="1"/>
          </p:cNvSpPr>
          <p:nvPr>
            <p:ph idx="1"/>
          </p:nvPr>
        </p:nvSpPr>
        <p:spPr>
          <a:xfrm>
            <a:off x="323850" y="1341438"/>
            <a:ext cx="8540750" cy="2232025"/>
          </a:xfrm>
        </p:spPr>
        <p:txBody>
          <a:bodyPr/>
          <a:lstStyle/>
          <a:p>
            <a:pPr>
              <a:buFontTx/>
              <a:buNone/>
            </a:pPr>
            <a:r>
              <a:rPr lang="en-US" altLang="zh-CN" b="0" smtClean="0"/>
              <a:t>1</a:t>
            </a:r>
            <a:r>
              <a:rPr lang="zh-CN" altLang="en-US" b="0" smtClean="0"/>
              <a:t>．逻辑表达式</a:t>
            </a:r>
          </a:p>
          <a:p>
            <a:pPr lvl="1">
              <a:buFont typeface="Wingdings" panose="05000000000000000000" pitchFamily="2" charset="2"/>
              <a:buNone/>
            </a:pPr>
            <a:r>
              <a:rPr lang="zh-CN" altLang="en-US" b="1" smtClean="0"/>
              <a:t>用与、或、非等运算表示函数中各个变量之间逻辑关系的代数式子，称为逻辑表达式。</a:t>
            </a:r>
          </a:p>
          <a:p>
            <a:pPr lvl="1"/>
            <a:endParaRPr lang="zh-CN" altLang="en-US" b="1" smtClean="0"/>
          </a:p>
        </p:txBody>
      </p:sp>
      <p:sp>
        <p:nvSpPr>
          <p:cNvPr id="72708"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22213" name="Object 5"/>
          <p:cNvGraphicFramePr>
            <a:graphicFrameLocks noChangeAspect="1"/>
          </p:cNvGraphicFramePr>
          <p:nvPr/>
        </p:nvGraphicFramePr>
        <p:xfrm>
          <a:off x="1835150" y="2852738"/>
          <a:ext cx="3671888" cy="633412"/>
        </p:xfrm>
        <a:graphic>
          <a:graphicData uri="http://schemas.openxmlformats.org/presentationml/2006/ole">
            <mc:AlternateContent xmlns:mc="http://schemas.openxmlformats.org/markup-compatibility/2006">
              <mc:Choice xmlns:v="urn:schemas-microsoft-com:vml" Requires="v">
                <p:oleObj spid="_x0000_s72712" name="公式" r:id="rId4" imgW="1320800" imgH="228600" progId="Equation.3">
                  <p:embed/>
                </p:oleObj>
              </mc:Choice>
              <mc:Fallback>
                <p:oleObj name="公式" r:id="rId4" imgW="13208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852738"/>
                        <a:ext cx="36718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2214" name="Rectangle 6"/>
          <p:cNvSpPr>
            <a:spLocks noChangeArrowheads="1"/>
          </p:cNvSpPr>
          <p:nvPr/>
        </p:nvSpPr>
        <p:spPr bwMode="auto">
          <a:xfrm>
            <a:off x="500063" y="3644900"/>
            <a:ext cx="82486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None/>
            </a:pPr>
            <a:r>
              <a:rPr kumimoji="0" lang="zh-CN" altLang="en-US">
                <a:latin typeface="Arial" panose="020B0604020202020204" pitchFamily="34" charset="0"/>
                <a:ea typeface="楷体_GB2312"/>
                <a:cs typeface="楷体_GB2312"/>
              </a:rPr>
              <a:t>优点：书写简洁、方便，可利用公式和定理进行运算和变换。</a:t>
            </a:r>
          </a:p>
          <a:p>
            <a:pPr lvl="1" eaLnBrk="1" hangingPunct="1">
              <a:spcBef>
                <a:spcPct val="0"/>
              </a:spcBef>
              <a:buClrTx/>
              <a:buSzTx/>
              <a:buFontTx/>
              <a:buNone/>
            </a:pPr>
            <a:r>
              <a:rPr kumimoji="0" lang="zh-CN" altLang="en-US">
                <a:latin typeface="Arial" panose="020B0604020202020204" pitchFamily="34" charset="0"/>
                <a:ea typeface="楷体_GB2312"/>
                <a:cs typeface="楷体_GB2312"/>
              </a:rPr>
              <a:t>缺点</a:t>
            </a:r>
            <a:r>
              <a:rPr kumimoji="0" lang="zh-CN" altLang="en-US" sz="1800">
                <a:latin typeface="Arial" panose="020B0604020202020204" pitchFamily="34" charset="0"/>
              </a:rPr>
              <a:t>；</a:t>
            </a:r>
            <a:r>
              <a:rPr kumimoji="0" lang="zh-CN" altLang="en-US">
                <a:latin typeface="Arial" panose="020B0604020202020204" pitchFamily="34" charset="0"/>
                <a:ea typeface="楷体_GB2312"/>
                <a:cs typeface="楷体_GB2312"/>
              </a:rPr>
              <a:t>当逻辑函数比较复杂时，很难直接从变量的取值情况看出函数的值，不够直观。</a:t>
            </a:r>
          </a:p>
        </p:txBody>
      </p:sp>
      <p:sp>
        <p:nvSpPr>
          <p:cNvPr id="72711" name="AutoShape 7">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wipe(left)">
                                      <p:cBhvr>
                                        <p:cTn id="7" dur="500"/>
                                        <p:tgtEl>
                                          <p:spTgt spid="22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4">
                                            <p:txEl>
                                              <p:pRg st="0" end="0"/>
                                            </p:txEl>
                                          </p:spTgt>
                                        </p:tgtEl>
                                        <p:attrNameLst>
                                          <p:attrName>style.visibility</p:attrName>
                                        </p:attrNameLst>
                                      </p:cBhvr>
                                      <p:to>
                                        <p:strVal val="visible"/>
                                      </p:to>
                                    </p:set>
                                    <p:animEffect transition="in" filter="wipe(left)">
                                      <p:cBhvr>
                                        <p:cTn id="12" dur="500"/>
                                        <p:tgtEl>
                                          <p:spTgt spid="2222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4">
                                            <p:txEl>
                                              <p:pRg st="1" end="1"/>
                                            </p:txEl>
                                          </p:spTgt>
                                        </p:tgtEl>
                                        <p:attrNameLst>
                                          <p:attrName>style.visibility</p:attrName>
                                        </p:attrNameLst>
                                      </p:cBhvr>
                                      <p:to>
                                        <p:strVal val="visible"/>
                                      </p:to>
                                    </p:set>
                                    <p:animEffect transition="in" filter="wipe(left)">
                                      <p:cBhvr>
                                        <p:cTn id="17" dur="500"/>
                                        <p:tgtEl>
                                          <p:spTgt spid="2222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descr="Large confetti"/>
          <p:cNvSpPr>
            <a:spLocks noGrp="1" noChangeArrowheads="1"/>
          </p:cNvSpPr>
          <p:nvPr>
            <p:ph type="title"/>
          </p:nvPr>
        </p:nvSpPr>
        <p:spPr/>
        <p:txBody>
          <a:bodyPr/>
          <a:lstStyle/>
          <a:p>
            <a:r>
              <a:rPr lang="en-US" altLang="zh-CN" b="0" smtClean="0"/>
              <a:t>1.3.2  </a:t>
            </a:r>
            <a:r>
              <a:rPr lang="zh-CN" altLang="en-US" b="0" smtClean="0"/>
              <a:t>逻辑函数的表示方法</a:t>
            </a:r>
          </a:p>
        </p:txBody>
      </p:sp>
      <p:sp>
        <p:nvSpPr>
          <p:cNvPr id="73731" name="Rectangle 3"/>
          <p:cNvSpPr>
            <a:spLocks noGrp="1" noChangeArrowheads="1"/>
          </p:cNvSpPr>
          <p:nvPr>
            <p:ph idx="1"/>
          </p:nvPr>
        </p:nvSpPr>
        <p:spPr>
          <a:xfrm>
            <a:off x="838200" y="1371600"/>
            <a:ext cx="7766050" cy="4724400"/>
          </a:xfrm>
        </p:spPr>
        <p:txBody>
          <a:bodyPr/>
          <a:lstStyle/>
          <a:p>
            <a:pPr>
              <a:buFontTx/>
              <a:buNone/>
            </a:pPr>
            <a:r>
              <a:rPr lang="en-US" altLang="zh-CN" b="0" smtClean="0"/>
              <a:t>2</a:t>
            </a:r>
            <a:r>
              <a:rPr lang="zh-CN" altLang="en-US" b="0" smtClean="0"/>
              <a:t>．真值表</a:t>
            </a:r>
          </a:p>
          <a:p>
            <a:pPr lvl="1"/>
            <a:r>
              <a:rPr lang="zh-CN" altLang="en-US" b="1" smtClean="0"/>
              <a:t>真值表：把变量的各种可能取值与相应的函数值用表格的形式一一列举出来。</a:t>
            </a:r>
          </a:p>
          <a:p>
            <a:pPr lvl="1"/>
            <a:r>
              <a:rPr lang="zh-CN" altLang="en-US" b="1" smtClean="0"/>
              <a:t>方法：左边列出逻辑变量取值的所有组合，右边列出相应函数值。</a:t>
            </a:r>
          </a:p>
          <a:p>
            <a:pPr lvl="1"/>
            <a:r>
              <a:rPr lang="en-US" altLang="zh-CN" b="1" i="1" smtClean="0"/>
              <a:t>n</a:t>
            </a:r>
            <a:r>
              <a:rPr lang="zh-CN" altLang="en-US" b="1" smtClean="0"/>
              <a:t>个变量有</a:t>
            </a:r>
            <a:r>
              <a:rPr lang="en-US" altLang="zh-CN" b="1" smtClean="0"/>
              <a:t>2</a:t>
            </a:r>
            <a:r>
              <a:rPr lang="en-US" altLang="zh-CN" b="1" i="1" baseline="30000" smtClean="0"/>
              <a:t>n</a:t>
            </a:r>
            <a:r>
              <a:rPr lang="zh-CN" altLang="en-US" b="1" smtClean="0"/>
              <a:t>种变量取值，逻辑变量的取值按顺序二进制码的顺序排列。</a:t>
            </a:r>
          </a:p>
        </p:txBody>
      </p:sp>
      <p:sp>
        <p:nvSpPr>
          <p:cNvPr id="73732"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descr="Large confetti"/>
          <p:cNvSpPr>
            <a:spLocks noGrp="1" noChangeArrowheads="1"/>
          </p:cNvSpPr>
          <p:nvPr>
            <p:ph type="title"/>
          </p:nvPr>
        </p:nvSpPr>
        <p:spPr>
          <a:xfrm>
            <a:off x="685800" y="360363"/>
            <a:ext cx="4413250" cy="630237"/>
          </a:xfrm>
        </p:spPr>
        <p:txBody>
          <a:bodyPr/>
          <a:lstStyle/>
          <a:p>
            <a:r>
              <a:rPr lang="en-US" altLang="zh-CN" b="0" smtClean="0"/>
              <a:t>【</a:t>
            </a:r>
            <a:r>
              <a:rPr lang="zh-CN" altLang="en-US" b="0" smtClean="0"/>
              <a:t>例</a:t>
            </a:r>
            <a:r>
              <a:rPr lang="en-US" altLang="zh-CN" b="0" smtClean="0"/>
              <a:t>1-7】</a:t>
            </a:r>
          </a:p>
        </p:txBody>
      </p:sp>
      <p:graphicFrame>
        <p:nvGraphicFramePr>
          <p:cNvPr id="74755" name="Object 3"/>
          <p:cNvGraphicFramePr>
            <a:graphicFrameLocks noChangeAspect="1"/>
          </p:cNvGraphicFramePr>
          <p:nvPr/>
        </p:nvGraphicFramePr>
        <p:xfrm>
          <a:off x="3059113" y="188913"/>
          <a:ext cx="5184775" cy="901700"/>
        </p:xfrm>
        <a:graphic>
          <a:graphicData uri="http://schemas.openxmlformats.org/presentationml/2006/ole">
            <mc:AlternateContent xmlns:mc="http://schemas.openxmlformats.org/markup-compatibility/2006">
              <mc:Choice xmlns:v="urn:schemas-microsoft-com:vml" Requires="v">
                <p:oleObj spid="_x0000_s74847" name="公式" r:id="rId3" imgW="1346200" imgH="228600" progId="Equation.3">
                  <p:embed/>
                </p:oleObj>
              </mc:Choice>
              <mc:Fallback>
                <p:oleObj name="公式" r:id="rId3" imgW="1346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88913"/>
                        <a:ext cx="51847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0" name="Object 4"/>
          <p:cNvGraphicFramePr>
            <a:graphicFrameLocks noChangeAspect="1"/>
          </p:cNvGraphicFramePr>
          <p:nvPr/>
        </p:nvGraphicFramePr>
        <p:xfrm>
          <a:off x="3641725" y="1647825"/>
          <a:ext cx="720725" cy="557213"/>
        </p:xfrm>
        <a:graphic>
          <a:graphicData uri="http://schemas.openxmlformats.org/presentationml/2006/ole">
            <mc:AlternateContent xmlns:mc="http://schemas.openxmlformats.org/markup-compatibility/2006">
              <mc:Choice xmlns:v="urn:schemas-microsoft-com:vml" Requires="v">
                <p:oleObj spid="_x0000_s74848" name="公式" r:id="rId5" imgW="253780" imgH="203024" progId="Equation.3">
                  <p:embed/>
                </p:oleObj>
              </mc:Choice>
              <mc:Fallback>
                <p:oleObj name="公式" r:id="rId5" imgW="253780"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25" y="1647825"/>
                        <a:ext cx="7207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1" name="Object 5"/>
          <p:cNvGraphicFramePr>
            <a:graphicFrameLocks noChangeAspect="1"/>
          </p:cNvGraphicFramePr>
          <p:nvPr/>
        </p:nvGraphicFramePr>
        <p:xfrm>
          <a:off x="5008563" y="1687513"/>
          <a:ext cx="720725" cy="588962"/>
        </p:xfrm>
        <a:graphic>
          <a:graphicData uri="http://schemas.openxmlformats.org/presentationml/2006/ole">
            <mc:AlternateContent xmlns:mc="http://schemas.openxmlformats.org/markup-compatibility/2006">
              <mc:Choice xmlns:v="urn:schemas-microsoft-com:vml" Requires="v">
                <p:oleObj spid="_x0000_s74849" name="公式" r:id="rId7" imgW="253780" imgH="215713" progId="Equation.3">
                  <p:embed/>
                </p:oleObj>
              </mc:Choice>
              <mc:Fallback>
                <p:oleObj name="公式" r:id="rId7" imgW="253780" imgH="2157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8563" y="1687513"/>
                        <a:ext cx="7207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2" name="Object 6"/>
          <p:cNvGraphicFramePr>
            <a:graphicFrameLocks noChangeAspect="1"/>
          </p:cNvGraphicFramePr>
          <p:nvPr/>
        </p:nvGraphicFramePr>
        <p:xfrm>
          <a:off x="6089650" y="1738313"/>
          <a:ext cx="1152525" cy="466725"/>
        </p:xfrm>
        <a:graphic>
          <a:graphicData uri="http://schemas.openxmlformats.org/presentationml/2006/ole">
            <mc:AlternateContent xmlns:mc="http://schemas.openxmlformats.org/markup-compatibility/2006">
              <mc:Choice xmlns:v="urn:schemas-microsoft-com:vml" Requires="v">
                <p:oleObj spid="_x0000_s74850" name="公式" r:id="rId9" imgW="431425" imgH="177646" progId="Equation.3">
                  <p:embed/>
                </p:oleObj>
              </mc:Choice>
              <mc:Fallback>
                <p:oleObj name="公式" r:id="rId9" imgW="431425" imgH="177646"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9650" y="1738313"/>
                        <a:ext cx="11525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3" name="Group 7"/>
          <p:cNvGraphicFramePr>
            <a:graphicFrameLocks noGrp="1"/>
          </p:cNvGraphicFramePr>
          <p:nvPr/>
        </p:nvGraphicFramePr>
        <p:xfrm>
          <a:off x="617538" y="1628775"/>
          <a:ext cx="7986712" cy="4752975"/>
        </p:xfrm>
        <a:graphic>
          <a:graphicData uri="http://schemas.openxmlformats.org/drawingml/2006/table">
            <a:tbl>
              <a:tblPr/>
              <a:tblGrid>
                <a:gridCol w="935037">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755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rgbClr val="000000"/>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47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847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24345" name="Text Box 89"/>
          <p:cNvSpPr txBox="1">
            <a:spLocks noChangeArrowheads="1"/>
          </p:cNvSpPr>
          <p:nvPr/>
        </p:nvSpPr>
        <p:spPr bwMode="auto">
          <a:xfrm>
            <a:off x="833438" y="1674813"/>
            <a:ext cx="2611437"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sz="3200" i="1">
                <a:solidFill>
                  <a:srgbClr val="000000"/>
                </a:solidFill>
                <a:latin typeface="Arial" panose="020B0604020202020204" pitchFamily="34" charset="0"/>
              </a:rPr>
              <a:t>A	B	C</a:t>
            </a:r>
          </a:p>
          <a:p>
            <a:pPr eaLnBrk="1" hangingPunct="1">
              <a:lnSpc>
                <a:spcPct val="120000"/>
              </a:lnSpc>
              <a:spcBef>
                <a:spcPct val="0"/>
              </a:spcBef>
              <a:buSzTx/>
              <a:buFontTx/>
              <a:buNone/>
            </a:pPr>
            <a:r>
              <a:rPr kumimoji="0" lang="en-US" altLang="zh-CN">
                <a:latin typeface="Arial" panose="020B0604020202020204" pitchFamily="34" charset="0"/>
              </a:rPr>
              <a:t>0	0	0</a:t>
            </a:r>
          </a:p>
          <a:p>
            <a:pPr eaLnBrk="1" hangingPunct="1">
              <a:lnSpc>
                <a:spcPct val="120000"/>
              </a:lnSpc>
              <a:spcBef>
                <a:spcPct val="0"/>
              </a:spcBef>
              <a:buSzTx/>
              <a:buFontTx/>
              <a:buNone/>
            </a:pPr>
            <a:r>
              <a:rPr kumimoji="0" lang="en-US" altLang="zh-CN">
                <a:latin typeface="Arial" panose="020B0604020202020204" pitchFamily="34" charset="0"/>
              </a:rPr>
              <a:t>0	0	1</a:t>
            </a:r>
          </a:p>
          <a:p>
            <a:pPr eaLnBrk="1" hangingPunct="1">
              <a:lnSpc>
                <a:spcPct val="120000"/>
              </a:lnSpc>
              <a:spcBef>
                <a:spcPct val="0"/>
              </a:spcBef>
              <a:buSzTx/>
              <a:buFontTx/>
              <a:buNone/>
            </a:pPr>
            <a:r>
              <a:rPr kumimoji="0" lang="en-US" altLang="zh-CN">
                <a:latin typeface="Arial" panose="020B0604020202020204" pitchFamily="34" charset="0"/>
              </a:rPr>
              <a:t>0	1	0</a:t>
            </a:r>
          </a:p>
          <a:p>
            <a:pPr eaLnBrk="1" hangingPunct="1">
              <a:lnSpc>
                <a:spcPct val="120000"/>
              </a:lnSpc>
              <a:spcBef>
                <a:spcPct val="0"/>
              </a:spcBef>
              <a:buSzTx/>
              <a:buFontTx/>
              <a:buNone/>
            </a:pPr>
            <a:r>
              <a:rPr kumimoji="0" lang="en-US" altLang="zh-CN">
                <a:latin typeface="Arial" panose="020B0604020202020204" pitchFamily="34" charset="0"/>
              </a:rPr>
              <a:t>0	1	1</a:t>
            </a:r>
          </a:p>
          <a:p>
            <a:pPr eaLnBrk="1" hangingPunct="1">
              <a:lnSpc>
                <a:spcPct val="120000"/>
              </a:lnSpc>
              <a:spcBef>
                <a:spcPct val="0"/>
              </a:spcBef>
              <a:buSzTx/>
              <a:buFontTx/>
              <a:buNone/>
            </a:pPr>
            <a:r>
              <a:rPr kumimoji="0" lang="en-US" altLang="zh-CN">
                <a:latin typeface="Arial" panose="020B0604020202020204" pitchFamily="34" charset="0"/>
              </a:rPr>
              <a:t>1	0	0</a:t>
            </a:r>
          </a:p>
          <a:p>
            <a:pPr eaLnBrk="1" hangingPunct="1">
              <a:lnSpc>
                <a:spcPct val="120000"/>
              </a:lnSpc>
              <a:spcBef>
                <a:spcPct val="0"/>
              </a:spcBef>
              <a:buSzTx/>
              <a:buFontTx/>
              <a:buNone/>
            </a:pPr>
            <a:r>
              <a:rPr kumimoji="0" lang="en-US" altLang="zh-CN">
                <a:latin typeface="Arial" panose="020B0604020202020204" pitchFamily="34" charset="0"/>
              </a:rPr>
              <a:t>1	0	1</a:t>
            </a:r>
          </a:p>
          <a:p>
            <a:pPr eaLnBrk="1" hangingPunct="1">
              <a:lnSpc>
                <a:spcPct val="120000"/>
              </a:lnSpc>
              <a:spcBef>
                <a:spcPct val="0"/>
              </a:spcBef>
              <a:buSzTx/>
              <a:buFontTx/>
              <a:buNone/>
            </a:pPr>
            <a:r>
              <a:rPr kumimoji="0" lang="en-US" altLang="zh-CN">
                <a:latin typeface="Arial" panose="020B0604020202020204" pitchFamily="34" charset="0"/>
              </a:rPr>
              <a:t>1	1	0</a:t>
            </a:r>
          </a:p>
          <a:p>
            <a:pPr eaLnBrk="1" hangingPunct="1">
              <a:lnSpc>
                <a:spcPct val="120000"/>
              </a:lnSpc>
              <a:spcBef>
                <a:spcPct val="0"/>
              </a:spcBef>
              <a:buSzTx/>
              <a:buFontTx/>
              <a:buNone/>
            </a:pPr>
            <a:r>
              <a:rPr kumimoji="0" lang="en-US" altLang="zh-CN">
                <a:latin typeface="Arial" panose="020B0604020202020204" pitchFamily="34" charset="0"/>
              </a:rPr>
              <a:t>1	1	1</a:t>
            </a:r>
          </a:p>
        </p:txBody>
      </p:sp>
      <p:sp>
        <p:nvSpPr>
          <p:cNvPr id="224346" name="Text Box 90"/>
          <p:cNvSpPr txBox="1">
            <a:spLocks noChangeArrowheads="1"/>
          </p:cNvSpPr>
          <p:nvPr/>
        </p:nvSpPr>
        <p:spPr bwMode="auto">
          <a:xfrm>
            <a:off x="3857625" y="2259013"/>
            <a:ext cx="382588"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p:txBody>
      </p:sp>
      <p:sp>
        <p:nvSpPr>
          <p:cNvPr id="224347" name="Text Box 91"/>
          <p:cNvSpPr txBox="1">
            <a:spLocks noChangeArrowheads="1"/>
          </p:cNvSpPr>
          <p:nvPr/>
        </p:nvSpPr>
        <p:spPr bwMode="auto">
          <a:xfrm>
            <a:off x="5203825" y="2259013"/>
            <a:ext cx="382588"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p:txBody>
      </p:sp>
      <p:sp>
        <p:nvSpPr>
          <p:cNvPr id="224348" name="Text Box 92"/>
          <p:cNvSpPr txBox="1">
            <a:spLocks noChangeArrowheads="1"/>
          </p:cNvSpPr>
          <p:nvPr/>
        </p:nvSpPr>
        <p:spPr bwMode="auto">
          <a:xfrm>
            <a:off x="6450013" y="2259013"/>
            <a:ext cx="382587"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p:txBody>
      </p:sp>
      <p:sp>
        <p:nvSpPr>
          <p:cNvPr id="224349" name="Text Box 93"/>
          <p:cNvSpPr txBox="1">
            <a:spLocks noChangeArrowheads="1"/>
          </p:cNvSpPr>
          <p:nvPr/>
        </p:nvSpPr>
        <p:spPr bwMode="auto">
          <a:xfrm>
            <a:off x="7745413" y="1628775"/>
            <a:ext cx="455612"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sz="3200" i="1">
                <a:solidFill>
                  <a:srgbClr val="000000"/>
                </a:solidFill>
                <a:latin typeface="Arial" panose="020B0604020202020204" pitchFamily="34" charset="0"/>
              </a:rPr>
              <a:t>Y</a:t>
            </a:r>
          </a:p>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1</a:t>
            </a:r>
          </a:p>
          <a:p>
            <a:pPr eaLnBrk="1" hangingPunct="1">
              <a:lnSpc>
                <a:spcPct val="120000"/>
              </a:lnSpc>
              <a:spcBef>
                <a:spcPct val="0"/>
              </a:spcBef>
              <a:buSzTx/>
              <a:buFontTx/>
              <a:buNone/>
            </a:pPr>
            <a:r>
              <a:rPr kumimoji="0" lang="en-US" altLang="zh-CN">
                <a:latin typeface="Arial" panose="020B0604020202020204" pitchFamily="34" charset="0"/>
              </a:rPr>
              <a:t>0</a:t>
            </a:r>
          </a:p>
        </p:txBody>
      </p:sp>
      <p:sp>
        <p:nvSpPr>
          <p:cNvPr id="74846" name="AutoShape 94">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4263"/>
                                        </p:tgtEl>
                                        <p:attrNameLst>
                                          <p:attrName>style.visibility</p:attrName>
                                        </p:attrNameLst>
                                      </p:cBhvr>
                                      <p:to>
                                        <p:strVal val="visible"/>
                                      </p:to>
                                    </p:set>
                                    <p:animEffect transition="in" filter="wipe(left)">
                                      <p:cBhvr>
                                        <p:cTn id="7" dur="2000"/>
                                        <p:tgtEl>
                                          <p:spTgt spid="224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4345">
                                            <p:txEl>
                                              <p:pRg st="0" end="0"/>
                                            </p:txEl>
                                          </p:spTgt>
                                        </p:tgtEl>
                                        <p:attrNameLst>
                                          <p:attrName>style.visibility</p:attrName>
                                        </p:attrNameLst>
                                      </p:cBhvr>
                                      <p:to>
                                        <p:strVal val="visible"/>
                                      </p:to>
                                    </p:set>
                                    <p:animEffect transition="in" filter="wipe(left)">
                                      <p:cBhvr>
                                        <p:cTn id="12" dur="500"/>
                                        <p:tgtEl>
                                          <p:spTgt spid="224345">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4345">
                                            <p:txEl>
                                              <p:pRg st="1" end="1"/>
                                            </p:txEl>
                                          </p:spTgt>
                                        </p:tgtEl>
                                        <p:attrNameLst>
                                          <p:attrName>style.visibility</p:attrName>
                                        </p:attrNameLst>
                                      </p:cBhvr>
                                      <p:to>
                                        <p:strVal val="visible"/>
                                      </p:to>
                                    </p:set>
                                    <p:animEffect transition="in" filter="wipe(left)">
                                      <p:cBhvr>
                                        <p:cTn id="16" dur="500"/>
                                        <p:tgtEl>
                                          <p:spTgt spid="224345">
                                            <p:txEl>
                                              <p:pRg st="1" end="1"/>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24345">
                                            <p:txEl>
                                              <p:pRg st="2" end="2"/>
                                            </p:txEl>
                                          </p:spTgt>
                                        </p:tgtEl>
                                        <p:attrNameLst>
                                          <p:attrName>style.visibility</p:attrName>
                                        </p:attrNameLst>
                                      </p:cBhvr>
                                      <p:to>
                                        <p:strVal val="visible"/>
                                      </p:to>
                                    </p:set>
                                    <p:animEffect transition="in" filter="wipe(left)">
                                      <p:cBhvr>
                                        <p:cTn id="20" dur="500"/>
                                        <p:tgtEl>
                                          <p:spTgt spid="224345">
                                            <p:txEl>
                                              <p:pRg st="2" end="2"/>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24345">
                                            <p:txEl>
                                              <p:pRg st="3" end="3"/>
                                            </p:txEl>
                                          </p:spTgt>
                                        </p:tgtEl>
                                        <p:attrNameLst>
                                          <p:attrName>style.visibility</p:attrName>
                                        </p:attrNameLst>
                                      </p:cBhvr>
                                      <p:to>
                                        <p:strVal val="visible"/>
                                      </p:to>
                                    </p:set>
                                    <p:animEffect transition="in" filter="wipe(left)">
                                      <p:cBhvr>
                                        <p:cTn id="24" dur="500"/>
                                        <p:tgtEl>
                                          <p:spTgt spid="224345">
                                            <p:txEl>
                                              <p:pRg st="3" end="3"/>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224345">
                                            <p:txEl>
                                              <p:pRg st="4" end="4"/>
                                            </p:txEl>
                                          </p:spTgt>
                                        </p:tgtEl>
                                        <p:attrNameLst>
                                          <p:attrName>style.visibility</p:attrName>
                                        </p:attrNameLst>
                                      </p:cBhvr>
                                      <p:to>
                                        <p:strVal val="visible"/>
                                      </p:to>
                                    </p:set>
                                    <p:animEffect transition="in" filter="wipe(left)">
                                      <p:cBhvr>
                                        <p:cTn id="28" dur="500"/>
                                        <p:tgtEl>
                                          <p:spTgt spid="224345">
                                            <p:txEl>
                                              <p:pRg st="4" end="4"/>
                                            </p:txEl>
                                          </p:spTgt>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224345">
                                            <p:txEl>
                                              <p:pRg st="5" end="5"/>
                                            </p:txEl>
                                          </p:spTgt>
                                        </p:tgtEl>
                                        <p:attrNameLst>
                                          <p:attrName>style.visibility</p:attrName>
                                        </p:attrNameLst>
                                      </p:cBhvr>
                                      <p:to>
                                        <p:strVal val="visible"/>
                                      </p:to>
                                    </p:set>
                                    <p:animEffect transition="in" filter="wipe(left)">
                                      <p:cBhvr>
                                        <p:cTn id="32" dur="500"/>
                                        <p:tgtEl>
                                          <p:spTgt spid="224345">
                                            <p:txEl>
                                              <p:pRg st="5" end="5"/>
                                            </p:txEl>
                                          </p:spTgt>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224345">
                                            <p:txEl>
                                              <p:pRg st="6" end="6"/>
                                            </p:txEl>
                                          </p:spTgt>
                                        </p:tgtEl>
                                        <p:attrNameLst>
                                          <p:attrName>style.visibility</p:attrName>
                                        </p:attrNameLst>
                                      </p:cBhvr>
                                      <p:to>
                                        <p:strVal val="visible"/>
                                      </p:to>
                                    </p:set>
                                    <p:animEffect transition="in" filter="wipe(left)">
                                      <p:cBhvr>
                                        <p:cTn id="36" dur="500"/>
                                        <p:tgtEl>
                                          <p:spTgt spid="224345">
                                            <p:txEl>
                                              <p:pRg st="6" end="6"/>
                                            </p:txEl>
                                          </p:spTgt>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224345">
                                            <p:txEl>
                                              <p:pRg st="7" end="7"/>
                                            </p:txEl>
                                          </p:spTgt>
                                        </p:tgtEl>
                                        <p:attrNameLst>
                                          <p:attrName>style.visibility</p:attrName>
                                        </p:attrNameLst>
                                      </p:cBhvr>
                                      <p:to>
                                        <p:strVal val="visible"/>
                                      </p:to>
                                    </p:set>
                                    <p:animEffect transition="in" filter="wipe(left)">
                                      <p:cBhvr>
                                        <p:cTn id="40" dur="500"/>
                                        <p:tgtEl>
                                          <p:spTgt spid="224345">
                                            <p:txEl>
                                              <p:pRg st="7" end="7"/>
                                            </p:txEl>
                                          </p:spTgt>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224345">
                                            <p:txEl>
                                              <p:pRg st="8" end="8"/>
                                            </p:txEl>
                                          </p:spTgt>
                                        </p:tgtEl>
                                        <p:attrNameLst>
                                          <p:attrName>style.visibility</p:attrName>
                                        </p:attrNameLst>
                                      </p:cBhvr>
                                      <p:to>
                                        <p:strVal val="visible"/>
                                      </p:to>
                                    </p:set>
                                    <p:animEffect transition="in" filter="wipe(left)">
                                      <p:cBhvr>
                                        <p:cTn id="44" dur="500"/>
                                        <p:tgtEl>
                                          <p:spTgt spid="224345">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4260"/>
                                        </p:tgtEl>
                                        <p:attrNameLst>
                                          <p:attrName>style.visibility</p:attrName>
                                        </p:attrNameLst>
                                      </p:cBhvr>
                                      <p:to>
                                        <p:strVal val="visible"/>
                                      </p:to>
                                    </p:set>
                                    <p:animEffect transition="in" filter="wipe(left)">
                                      <p:cBhvr>
                                        <p:cTn id="49" dur="500"/>
                                        <p:tgtEl>
                                          <p:spTgt spid="2242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4346"/>
                                        </p:tgtEl>
                                        <p:attrNameLst>
                                          <p:attrName>style.visibility</p:attrName>
                                        </p:attrNameLst>
                                      </p:cBhvr>
                                      <p:to>
                                        <p:strVal val="visible"/>
                                      </p:to>
                                    </p:set>
                                    <p:animEffect transition="in" filter="wipe(up)">
                                      <p:cBhvr>
                                        <p:cTn id="54" dur="3000"/>
                                        <p:tgtEl>
                                          <p:spTgt spid="2243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24261"/>
                                        </p:tgtEl>
                                        <p:attrNameLst>
                                          <p:attrName>style.visibility</p:attrName>
                                        </p:attrNameLst>
                                      </p:cBhvr>
                                      <p:to>
                                        <p:strVal val="visible"/>
                                      </p:to>
                                    </p:set>
                                    <p:animEffect transition="in" filter="wipe(left)">
                                      <p:cBhvr>
                                        <p:cTn id="59" dur="500"/>
                                        <p:tgtEl>
                                          <p:spTgt spid="224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4347"/>
                                        </p:tgtEl>
                                        <p:attrNameLst>
                                          <p:attrName>style.visibility</p:attrName>
                                        </p:attrNameLst>
                                      </p:cBhvr>
                                      <p:to>
                                        <p:strVal val="visible"/>
                                      </p:to>
                                    </p:set>
                                    <p:animEffect transition="in" filter="wipe(up)">
                                      <p:cBhvr>
                                        <p:cTn id="64" dur="3000"/>
                                        <p:tgtEl>
                                          <p:spTgt spid="2243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24262"/>
                                        </p:tgtEl>
                                        <p:attrNameLst>
                                          <p:attrName>style.visibility</p:attrName>
                                        </p:attrNameLst>
                                      </p:cBhvr>
                                      <p:to>
                                        <p:strVal val="visible"/>
                                      </p:to>
                                    </p:set>
                                    <p:animEffect transition="in" filter="wipe(left)">
                                      <p:cBhvr>
                                        <p:cTn id="69" dur="500"/>
                                        <p:tgtEl>
                                          <p:spTgt spid="22426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24348"/>
                                        </p:tgtEl>
                                        <p:attrNameLst>
                                          <p:attrName>style.visibility</p:attrName>
                                        </p:attrNameLst>
                                      </p:cBhvr>
                                      <p:to>
                                        <p:strVal val="visible"/>
                                      </p:to>
                                    </p:set>
                                    <p:animEffect transition="in" filter="wipe(up)">
                                      <p:cBhvr>
                                        <p:cTn id="74" dur="3000"/>
                                        <p:tgtEl>
                                          <p:spTgt spid="2243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24349"/>
                                        </p:tgtEl>
                                        <p:attrNameLst>
                                          <p:attrName>style.visibility</p:attrName>
                                        </p:attrNameLst>
                                      </p:cBhvr>
                                      <p:to>
                                        <p:strVal val="visible"/>
                                      </p:to>
                                    </p:set>
                                    <p:animEffect transition="in" filter="wipe(up)">
                                      <p:cBhvr>
                                        <p:cTn id="79" dur="3000"/>
                                        <p:tgtEl>
                                          <p:spTgt spid="22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46" grpId="0"/>
      <p:bldP spid="224347" grpId="0"/>
      <p:bldP spid="224348" grpId="0"/>
      <p:bldP spid="2243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descr="Large confetti"/>
          <p:cNvSpPr>
            <a:spLocks noGrp="1" noChangeArrowheads="1"/>
          </p:cNvSpPr>
          <p:nvPr>
            <p:ph type="title" idx="4294967295"/>
          </p:nvPr>
        </p:nvSpPr>
        <p:spPr>
          <a:xfrm>
            <a:off x="0" y="381000"/>
            <a:ext cx="7467600" cy="630238"/>
          </a:xfrm>
        </p:spPr>
        <p:txBody>
          <a:bodyPr/>
          <a:lstStyle/>
          <a:p>
            <a:pPr eaLnBrk="1" hangingPunct="1"/>
            <a:r>
              <a:rPr lang="en-US" altLang="zh-CN" sz="3200" smtClean="0">
                <a:solidFill>
                  <a:srgbClr val="FF9900"/>
                </a:solidFill>
                <a:latin typeface="宋体" panose="02010600030101010101" pitchFamily="2" charset="-122"/>
              </a:rPr>
              <a:t>1.1.1  </a:t>
            </a:r>
            <a:r>
              <a:rPr lang="zh-CN" altLang="en-US" sz="3200" smtClean="0">
                <a:solidFill>
                  <a:srgbClr val="FF9900"/>
                </a:solidFill>
                <a:latin typeface="宋体" panose="02010600030101010101" pitchFamily="2" charset="-122"/>
              </a:rPr>
              <a:t>数字信号及模拟信号</a:t>
            </a:r>
            <a:r>
              <a:rPr lang="zh-CN" altLang="en-US" smtClean="0"/>
              <a:t> </a:t>
            </a:r>
          </a:p>
        </p:txBody>
      </p:sp>
      <p:sp>
        <p:nvSpPr>
          <p:cNvPr id="129027" name="Rectangle 3"/>
          <p:cNvSpPr>
            <a:spLocks noChangeArrowheads="1"/>
          </p:cNvSpPr>
          <p:nvPr/>
        </p:nvSpPr>
        <p:spPr bwMode="auto">
          <a:xfrm>
            <a:off x="468313" y="3357563"/>
            <a:ext cx="842486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SzTx/>
              <a:buFontTx/>
              <a:buChar char="•"/>
            </a:pPr>
            <a:r>
              <a:rPr lang="zh-CN" altLang="en-US" sz="2400">
                <a:solidFill>
                  <a:schemeClr val="folHlink"/>
                </a:solidFill>
              </a:rPr>
              <a:t>数字量 ：</a:t>
            </a:r>
            <a:r>
              <a:rPr lang="zh-CN" altLang="en-US" sz="2400" b="0">
                <a:solidFill>
                  <a:schemeClr val="folHlink"/>
                </a:solidFill>
              </a:rPr>
              <a:t>这类物理量的变化在</a:t>
            </a:r>
            <a:r>
              <a:rPr lang="zh-CN" altLang="en-US" sz="2400">
                <a:solidFill>
                  <a:srgbClr val="660066"/>
                </a:solidFill>
              </a:rPr>
              <a:t>时间</a:t>
            </a:r>
            <a:r>
              <a:rPr lang="zh-CN" altLang="en-US" sz="2400" b="0">
                <a:solidFill>
                  <a:schemeClr val="folHlink"/>
                </a:solidFill>
              </a:rPr>
              <a:t>和</a:t>
            </a:r>
            <a:r>
              <a:rPr lang="zh-CN" altLang="en-US" sz="2400">
                <a:solidFill>
                  <a:srgbClr val="0000FF"/>
                </a:solidFill>
              </a:rPr>
              <a:t>数值</a:t>
            </a:r>
            <a:r>
              <a:rPr lang="zh-CN" altLang="en-US" sz="2400" b="0">
                <a:solidFill>
                  <a:schemeClr val="folHlink"/>
                </a:solidFill>
              </a:rPr>
              <a:t>上都是离散的</a:t>
            </a:r>
          </a:p>
          <a:p>
            <a:pPr lvl="1" algn="ctr">
              <a:lnSpc>
                <a:spcPct val="120000"/>
              </a:lnSpc>
              <a:spcBef>
                <a:spcPct val="0"/>
              </a:spcBef>
              <a:buClrTx/>
              <a:buSzTx/>
              <a:buFontTx/>
              <a:buNone/>
            </a:pPr>
            <a:r>
              <a:rPr lang="zh-CN" altLang="en-US" sz="2400" b="0">
                <a:solidFill>
                  <a:srgbClr val="660066"/>
                </a:solidFill>
              </a:rPr>
              <a:t>在一个指定的时间范围里，物理量的数值个数是</a:t>
            </a:r>
            <a:r>
              <a:rPr lang="zh-CN" altLang="en-US" sz="2400" b="0">
                <a:solidFill>
                  <a:srgbClr val="FF0000"/>
                </a:solidFill>
              </a:rPr>
              <a:t>有限</a:t>
            </a:r>
            <a:r>
              <a:rPr lang="zh-CN" altLang="en-US" sz="2400" b="0">
                <a:solidFill>
                  <a:srgbClr val="660066"/>
                </a:solidFill>
              </a:rPr>
              <a:t>的</a:t>
            </a:r>
          </a:p>
          <a:p>
            <a:pPr lvl="1" algn="ctr">
              <a:lnSpc>
                <a:spcPct val="120000"/>
              </a:lnSpc>
              <a:spcBef>
                <a:spcPct val="0"/>
              </a:spcBef>
              <a:buClrTx/>
              <a:buSzTx/>
              <a:buFontTx/>
              <a:buNone/>
            </a:pPr>
            <a:r>
              <a:rPr lang="zh-CN" altLang="en-US" sz="2400" b="0">
                <a:solidFill>
                  <a:srgbClr val="0000FF"/>
                </a:solidFill>
              </a:rPr>
              <a:t>物理量的数值本身的数目是</a:t>
            </a:r>
            <a:r>
              <a:rPr lang="zh-CN" altLang="en-US" sz="2400" b="0">
                <a:solidFill>
                  <a:srgbClr val="FF0000"/>
                </a:solidFill>
              </a:rPr>
              <a:t>有限</a:t>
            </a:r>
            <a:r>
              <a:rPr lang="zh-CN" altLang="en-US" sz="2400" b="0">
                <a:solidFill>
                  <a:srgbClr val="0000FF"/>
                </a:solidFill>
              </a:rPr>
              <a:t>的</a:t>
            </a:r>
          </a:p>
          <a:p>
            <a:pPr lvl="3">
              <a:lnSpc>
                <a:spcPct val="120000"/>
              </a:lnSpc>
              <a:spcBef>
                <a:spcPct val="0"/>
              </a:spcBef>
              <a:buSzTx/>
              <a:buFontTx/>
              <a:buNone/>
            </a:pPr>
            <a:r>
              <a:rPr lang="zh-CN" altLang="en-US" sz="2400" b="0">
                <a:solidFill>
                  <a:schemeClr val="folHlink"/>
                </a:solidFill>
              </a:rPr>
              <a:t>如产品的数量、学生的成绩、开关的状态等</a:t>
            </a:r>
            <a:endParaRPr lang="zh-CN" altLang="en-US" sz="2400">
              <a:solidFill>
                <a:schemeClr val="folHlink"/>
              </a:solidFill>
            </a:endParaRPr>
          </a:p>
          <a:p>
            <a:pPr>
              <a:lnSpc>
                <a:spcPct val="120000"/>
              </a:lnSpc>
              <a:spcBef>
                <a:spcPct val="0"/>
              </a:spcBef>
              <a:buSzTx/>
              <a:buFontTx/>
              <a:buChar char="•"/>
            </a:pPr>
            <a:r>
              <a:rPr lang="zh-CN" altLang="en-US" sz="2400">
                <a:solidFill>
                  <a:schemeClr val="folHlink"/>
                </a:solidFill>
              </a:rPr>
              <a:t>数字信号</a:t>
            </a:r>
            <a:r>
              <a:rPr lang="zh-CN" altLang="en-US" sz="2400" b="0">
                <a:solidFill>
                  <a:schemeClr val="folHlink"/>
                </a:solidFill>
              </a:rPr>
              <a:t>：表示数字量的信号</a:t>
            </a:r>
          </a:p>
          <a:p>
            <a:pPr>
              <a:lnSpc>
                <a:spcPct val="120000"/>
              </a:lnSpc>
              <a:spcBef>
                <a:spcPct val="0"/>
              </a:spcBef>
              <a:buSzTx/>
              <a:buFontTx/>
              <a:buChar char="•"/>
            </a:pPr>
            <a:r>
              <a:rPr lang="zh-CN" altLang="en-US" sz="2400">
                <a:solidFill>
                  <a:schemeClr val="folHlink"/>
                </a:solidFill>
              </a:rPr>
              <a:t>数字电路</a:t>
            </a:r>
            <a:r>
              <a:rPr lang="zh-CN" altLang="en-US" sz="2400" b="0">
                <a:solidFill>
                  <a:schemeClr val="folHlink"/>
                </a:solidFill>
              </a:rPr>
              <a:t>：直接对数字量进行处理的电子线路 </a:t>
            </a:r>
          </a:p>
        </p:txBody>
      </p:sp>
      <p:pic>
        <p:nvPicPr>
          <p:cNvPr id="129030" name="Picture 6" descr="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050" y="1268413"/>
            <a:ext cx="4286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2" name="Picture 8" descr="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4438" y="1268413"/>
            <a:ext cx="3000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3" name="Picture 9" descr="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613" y="1268413"/>
            <a:ext cx="1447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4" name="Picture 10" descr="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9738" b="17073"/>
          <a:stretch>
            <a:fillRect/>
          </a:stretch>
        </p:blipFill>
        <p:spPr bwMode="auto">
          <a:xfrm>
            <a:off x="2124075" y="2420938"/>
            <a:ext cx="341313" cy="647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8" name="AutoShape 11">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left)">
                                      <p:cBhvr>
                                        <p:cTn id="7" dur="500"/>
                                        <p:tgtEl>
                                          <p:spTgt spid="129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animEffect transition="in" filter="wipe(down)">
                                      <p:cBhvr>
                                        <p:cTn id="12" dur="3000"/>
                                        <p:tgtEl>
                                          <p:spTgt spid="129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9034"/>
                                        </p:tgtEl>
                                        <p:attrNameLst>
                                          <p:attrName>style.visibility</p:attrName>
                                        </p:attrNameLst>
                                      </p:cBhvr>
                                      <p:to>
                                        <p:strVal val="visible"/>
                                      </p:to>
                                    </p:set>
                                    <p:animEffect transition="in" filter="wipe(up)">
                                      <p:cBhvr>
                                        <p:cTn id="17" dur="3000"/>
                                        <p:tgtEl>
                                          <p:spTgt spid="129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Effect transition="in" filter="wipe(left)">
                                      <p:cBhvr>
                                        <p:cTn id="22" dur="5000"/>
                                        <p:tgtEl>
                                          <p:spTgt spid="129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9027">
                                            <p:txEl>
                                              <p:pRg st="0" end="0"/>
                                            </p:txEl>
                                          </p:spTgt>
                                        </p:tgtEl>
                                        <p:attrNameLst>
                                          <p:attrName>style.visibility</p:attrName>
                                        </p:attrNameLst>
                                      </p:cBhvr>
                                      <p:to>
                                        <p:strVal val="visible"/>
                                      </p:to>
                                    </p:set>
                                    <p:animEffect transition="in" filter="wipe(left)">
                                      <p:cBhvr>
                                        <p:cTn id="27" dur="1000"/>
                                        <p:tgtEl>
                                          <p:spTgt spid="12902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9027">
                                            <p:txEl>
                                              <p:pRg st="1" end="1"/>
                                            </p:txEl>
                                          </p:spTgt>
                                        </p:tgtEl>
                                        <p:attrNameLst>
                                          <p:attrName>style.visibility</p:attrName>
                                        </p:attrNameLst>
                                      </p:cBhvr>
                                      <p:to>
                                        <p:strVal val="visible"/>
                                      </p:to>
                                    </p:set>
                                    <p:animEffect transition="in" filter="wipe(left)">
                                      <p:cBhvr>
                                        <p:cTn id="32" dur="1000"/>
                                        <p:tgtEl>
                                          <p:spTgt spid="12902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9027">
                                            <p:txEl>
                                              <p:pRg st="2" end="2"/>
                                            </p:txEl>
                                          </p:spTgt>
                                        </p:tgtEl>
                                        <p:attrNameLst>
                                          <p:attrName>style.visibility</p:attrName>
                                        </p:attrNameLst>
                                      </p:cBhvr>
                                      <p:to>
                                        <p:strVal val="visible"/>
                                      </p:to>
                                    </p:set>
                                    <p:animEffect transition="in" filter="wipe(left)">
                                      <p:cBhvr>
                                        <p:cTn id="37" dur="1000"/>
                                        <p:tgtEl>
                                          <p:spTgt spid="12902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9027">
                                            <p:txEl>
                                              <p:pRg st="3" end="3"/>
                                            </p:txEl>
                                          </p:spTgt>
                                        </p:tgtEl>
                                        <p:attrNameLst>
                                          <p:attrName>style.visibility</p:attrName>
                                        </p:attrNameLst>
                                      </p:cBhvr>
                                      <p:to>
                                        <p:strVal val="visible"/>
                                      </p:to>
                                    </p:set>
                                    <p:animEffect transition="in" filter="wipe(left)">
                                      <p:cBhvr>
                                        <p:cTn id="42" dur="1000"/>
                                        <p:tgtEl>
                                          <p:spTgt spid="12902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9027">
                                            <p:txEl>
                                              <p:pRg st="4" end="4"/>
                                            </p:txEl>
                                          </p:spTgt>
                                        </p:tgtEl>
                                        <p:attrNameLst>
                                          <p:attrName>style.visibility</p:attrName>
                                        </p:attrNameLst>
                                      </p:cBhvr>
                                      <p:to>
                                        <p:strVal val="visible"/>
                                      </p:to>
                                    </p:set>
                                    <p:animEffect transition="in" filter="wipe(left)">
                                      <p:cBhvr>
                                        <p:cTn id="47" dur="1000"/>
                                        <p:tgtEl>
                                          <p:spTgt spid="12902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9027">
                                            <p:txEl>
                                              <p:pRg st="5" end="5"/>
                                            </p:txEl>
                                          </p:spTgt>
                                        </p:tgtEl>
                                        <p:attrNameLst>
                                          <p:attrName>style.visibility</p:attrName>
                                        </p:attrNameLst>
                                      </p:cBhvr>
                                      <p:to>
                                        <p:strVal val="visible"/>
                                      </p:to>
                                    </p:set>
                                    <p:animEffect transition="in" filter="wipe(left)">
                                      <p:cBhvr>
                                        <p:cTn id="52" dur="1000"/>
                                        <p:tgtEl>
                                          <p:spTgt spid="129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descr="Large confetti"/>
          <p:cNvSpPr>
            <a:spLocks noGrp="1" noChangeArrowheads="1"/>
          </p:cNvSpPr>
          <p:nvPr>
            <p:ph type="title"/>
          </p:nvPr>
        </p:nvSpPr>
        <p:spPr>
          <a:xfrm>
            <a:off x="107950" y="360363"/>
            <a:ext cx="5543550" cy="630237"/>
          </a:xfrm>
        </p:spPr>
        <p:txBody>
          <a:bodyPr/>
          <a:lstStyle/>
          <a:p>
            <a:r>
              <a:rPr lang="en-US" altLang="zh-CN" b="0" smtClean="0"/>
              <a:t>1.3.2  </a:t>
            </a:r>
            <a:r>
              <a:rPr lang="zh-CN" altLang="en-US" b="0" smtClean="0"/>
              <a:t>逻辑函数的表示方法</a:t>
            </a:r>
          </a:p>
        </p:txBody>
      </p:sp>
      <p:sp>
        <p:nvSpPr>
          <p:cNvPr id="75779" name="Rectangle 3"/>
          <p:cNvSpPr>
            <a:spLocks noGrp="1" noChangeArrowheads="1"/>
          </p:cNvSpPr>
          <p:nvPr>
            <p:ph idx="1"/>
          </p:nvPr>
        </p:nvSpPr>
        <p:spPr>
          <a:xfrm>
            <a:off x="179388" y="1557338"/>
            <a:ext cx="8280400" cy="5040312"/>
          </a:xfrm>
        </p:spPr>
        <p:txBody>
          <a:bodyPr/>
          <a:lstStyle/>
          <a:p>
            <a:pPr>
              <a:buFontTx/>
              <a:buNone/>
            </a:pPr>
            <a:r>
              <a:rPr lang="en-US" altLang="zh-CN" smtClean="0"/>
              <a:t>3</a:t>
            </a:r>
            <a:r>
              <a:rPr lang="zh-CN" altLang="en-US" smtClean="0"/>
              <a:t>．卡诺图</a:t>
            </a:r>
          </a:p>
          <a:p>
            <a:pPr>
              <a:buFontTx/>
              <a:buNone/>
            </a:pPr>
            <a:endParaRPr lang="zh-CN" altLang="en-US" smtClean="0"/>
          </a:p>
          <a:p>
            <a:pPr lvl="1"/>
            <a:r>
              <a:rPr lang="zh-CN" altLang="en-US" b="1" smtClean="0"/>
              <a:t>卡诺图是真值表的方格图表示方式，也就是将真值表中每一种变量取值组合对应的函数值填入到卡诺图的每一个方格中。</a:t>
            </a:r>
          </a:p>
          <a:p>
            <a:pPr lvl="1"/>
            <a:r>
              <a:rPr lang="zh-CN" altLang="en-US" b="1" smtClean="0"/>
              <a:t>优点：使用卡诺图的目的在于化简逻辑函数。</a:t>
            </a:r>
          </a:p>
          <a:p>
            <a:pPr lvl="1"/>
            <a:r>
              <a:rPr lang="zh-CN" altLang="en-US" b="1" smtClean="0"/>
              <a:t>缺点：卡诺图只适用于表示和化简逻辑变量个数比较少的逻辑函数，当变量个数超过</a:t>
            </a:r>
            <a:r>
              <a:rPr lang="en-US" altLang="zh-CN" b="1" smtClean="0"/>
              <a:t>6</a:t>
            </a:r>
            <a:r>
              <a:rPr lang="zh-CN" altLang="en-US" b="1" smtClean="0"/>
              <a:t>个时，不适合于用卡诺图化简。卡诺图也不便于用公式和定理进行运算和变换。</a:t>
            </a:r>
          </a:p>
        </p:txBody>
      </p:sp>
      <p:sp>
        <p:nvSpPr>
          <p:cNvPr id="75780"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pic>
        <p:nvPicPr>
          <p:cNvPr id="225285" name="Picture 5" descr="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4450"/>
            <a:ext cx="2951162"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left)">
                                      <p:cBhvr>
                                        <p:cTn id="7" dur="1000"/>
                                        <p:tgtEl>
                                          <p:spTgt spid="2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descr="Large confetti"/>
          <p:cNvSpPr>
            <a:spLocks noGrp="1" noChangeArrowheads="1"/>
          </p:cNvSpPr>
          <p:nvPr>
            <p:ph type="title"/>
          </p:nvPr>
        </p:nvSpPr>
        <p:spPr/>
        <p:txBody>
          <a:bodyPr/>
          <a:lstStyle/>
          <a:p>
            <a:r>
              <a:rPr lang="en-US" altLang="zh-CN" b="0" smtClean="0"/>
              <a:t>1.3.2  </a:t>
            </a:r>
            <a:r>
              <a:rPr lang="zh-CN" altLang="en-US" b="0" smtClean="0"/>
              <a:t>逻辑函数的表示方法</a:t>
            </a:r>
          </a:p>
        </p:txBody>
      </p:sp>
      <p:sp>
        <p:nvSpPr>
          <p:cNvPr id="76803" name="Rectangle 3"/>
          <p:cNvSpPr>
            <a:spLocks noGrp="1" noChangeArrowheads="1"/>
          </p:cNvSpPr>
          <p:nvPr>
            <p:ph idx="1"/>
          </p:nvPr>
        </p:nvSpPr>
        <p:spPr>
          <a:xfrm>
            <a:off x="395288" y="1371600"/>
            <a:ext cx="8424862" cy="4724400"/>
          </a:xfrm>
        </p:spPr>
        <p:txBody>
          <a:bodyPr/>
          <a:lstStyle/>
          <a:p>
            <a:pPr>
              <a:buFontTx/>
              <a:buNone/>
            </a:pPr>
            <a:r>
              <a:rPr lang="en-US" altLang="zh-CN" smtClean="0"/>
              <a:t>4</a:t>
            </a:r>
            <a:r>
              <a:rPr lang="zh-CN" altLang="en-US" smtClean="0"/>
              <a:t>．逻辑图</a:t>
            </a:r>
          </a:p>
          <a:p>
            <a:pPr lvl="1"/>
            <a:r>
              <a:rPr lang="zh-CN" altLang="en-US" b="1" smtClean="0"/>
              <a:t>逻辑图：逻辑函数通过图形的方式将逻辑符号相互连接，从而反映各个变量之间的运算关系。逻辑图与逻辑表达式有着十分简单而准确的对应关系。</a:t>
            </a:r>
          </a:p>
          <a:p>
            <a:pPr lvl="1"/>
            <a:r>
              <a:rPr lang="zh-CN" altLang="en-US" b="1" smtClean="0"/>
              <a:t>优点：接近实际电路。</a:t>
            </a:r>
          </a:p>
          <a:p>
            <a:pPr lvl="1"/>
            <a:r>
              <a:rPr lang="zh-CN" altLang="en-US" b="1" smtClean="0"/>
              <a:t>缺点：不能用公式和定理进行运算和变换，所表示的逻辑关系不如真值表和卡诺图直观。</a:t>
            </a:r>
          </a:p>
        </p:txBody>
      </p:sp>
      <p:sp>
        <p:nvSpPr>
          <p:cNvPr id="7680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descr="Large confetti"/>
          <p:cNvSpPr>
            <a:spLocks noGrp="1" noChangeArrowheads="1"/>
          </p:cNvSpPr>
          <p:nvPr>
            <p:ph type="title"/>
          </p:nvPr>
        </p:nvSpPr>
        <p:spPr>
          <a:xfrm>
            <a:off x="0" y="0"/>
            <a:ext cx="9144000" cy="1143000"/>
          </a:xfrm>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1-8</a:t>
            </a:r>
            <a:r>
              <a:rPr lang="en-US" altLang="zh-CN" b="0" smtClean="0"/>
              <a:t>】</a:t>
            </a:r>
            <a:r>
              <a:rPr lang="zh-CN" altLang="en-US" b="0" smtClean="0"/>
              <a:t>画逻辑图</a:t>
            </a:r>
          </a:p>
        </p:txBody>
      </p:sp>
      <p:graphicFrame>
        <p:nvGraphicFramePr>
          <p:cNvPr id="77827" name="Object 3"/>
          <p:cNvGraphicFramePr>
            <a:graphicFrameLocks noGrp="1" noChangeAspect="1"/>
          </p:cNvGraphicFramePr>
          <p:nvPr>
            <p:ph idx="1"/>
          </p:nvPr>
        </p:nvGraphicFramePr>
        <p:xfrm>
          <a:off x="4572000" y="385763"/>
          <a:ext cx="4356100" cy="739775"/>
        </p:xfrm>
        <a:graphic>
          <a:graphicData uri="http://schemas.openxmlformats.org/presentationml/2006/ole">
            <mc:AlternateContent xmlns:mc="http://schemas.openxmlformats.org/markup-compatibility/2006">
              <mc:Choice xmlns:v="urn:schemas-microsoft-com:vml" Requires="v">
                <p:oleObj spid="_x0000_s77830" name="公式" r:id="rId3" imgW="1346200" imgH="228600" progId="Equation.3">
                  <p:embed/>
                </p:oleObj>
              </mc:Choice>
              <mc:Fallback>
                <p:oleObj name="公式" r:id="rId3" imgW="1346200" imgH="2286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5763"/>
                        <a:ext cx="43561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7332" name="Picture 4" descr="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00213"/>
            <a:ext cx="71278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AutoShape 5">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20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descr="Large confetti"/>
          <p:cNvSpPr>
            <a:spLocks noGrp="1" noChangeArrowheads="1"/>
          </p:cNvSpPr>
          <p:nvPr>
            <p:ph type="title"/>
          </p:nvPr>
        </p:nvSpPr>
        <p:spPr/>
        <p:txBody>
          <a:bodyPr/>
          <a:lstStyle/>
          <a:p>
            <a:r>
              <a:rPr lang="zh-CN" altLang="en-US" sz="3200" smtClean="0"/>
              <a:t>逻辑函数的建立方法举例</a:t>
            </a:r>
          </a:p>
        </p:txBody>
      </p:sp>
      <p:sp>
        <p:nvSpPr>
          <p:cNvPr id="78851" name="Rectangle 3"/>
          <p:cNvSpPr>
            <a:spLocks noGrp="1" noChangeArrowheads="1"/>
          </p:cNvSpPr>
          <p:nvPr>
            <p:ph type="body" sz="half" idx="1"/>
          </p:nvPr>
        </p:nvSpPr>
        <p:spPr>
          <a:xfrm>
            <a:off x="34925" y="1268413"/>
            <a:ext cx="6408738" cy="5327650"/>
          </a:xfrm>
        </p:spPr>
        <p:txBody>
          <a:bodyPr/>
          <a:lstStyle/>
          <a:p>
            <a:pPr algn="just" hangingPunct="1">
              <a:buFontTx/>
              <a:buNone/>
            </a:pPr>
            <a:r>
              <a:rPr lang="zh-CN" altLang="en-US" sz="3200" smtClean="0"/>
              <a:t>            右图所示为一加热水容器的示意图，图中</a:t>
            </a:r>
            <a:r>
              <a:rPr lang="en-US" altLang="zh-CN" sz="3200" smtClean="0"/>
              <a:t>A</a:t>
            </a:r>
            <a:r>
              <a:rPr lang="zh-CN" altLang="en-US" sz="3200" smtClean="0"/>
              <a:t>、</a:t>
            </a:r>
            <a:r>
              <a:rPr lang="en-US" altLang="zh-CN" sz="3200" smtClean="0"/>
              <a:t>B</a:t>
            </a:r>
            <a:r>
              <a:rPr lang="zh-CN" altLang="en-US" sz="3200" smtClean="0"/>
              <a:t>、</a:t>
            </a:r>
            <a:r>
              <a:rPr lang="en-US" altLang="zh-CN" sz="3200" smtClean="0"/>
              <a:t>C</a:t>
            </a:r>
            <a:r>
              <a:rPr lang="zh-CN" altLang="en-US" sz="3200" smtClean="0"/>
              <a:t>分别为</a:t>
            </a:r>
            <a:r>
              <a:rPr lang="en-US" altLang="zh-CN" sz="3200" smtClean="0"/>
              <a:t>3</a:t>
            </a:r>
            <a:r>
              <a:rPr lang="zh-CN" altLang="en-US" sz="3200" smtClean="0"/>
              <a:t>个水位传感器。当水面在</a:t>
            </a:r>
            <a:r>
              <a:rPr lang="en-US" altLang="zh-CN" sz="3200" smtClean="0"/>
              <a:t>A</a:t>
            </a:r>
            <a:r>
              <a:rPr lang="zh-CN" altLang="en-US" sz="3200" smtClean="0"/>
              <a:t>、</a:t>
            </a:r>
            <a:r>
              <a:rPr lang="en-US" altLang="zh-CN" sz="3200" smtClean="0"/>
              <a:t>B</a:t>
            </a:r>
            <a:r>
              <a:rPr lang="zh-CN" altLang="en-US" sz="3200" smtClean="0"/>
              <a:t>之间时，为正常工作状态，绿信号灯</a:t>
            </a:r>
            <a:r>
              <a:rPr lang="en-US" altLang="zh-CN" sz="3200" smtClean="0"/>
              <a:t>F1</a:t>
            </a:r>
            <a:r>
              <a:rPr lang="zh-CN" altLang="en-US" sz="3200" smtClean="0"/>
              <a:t>亮；当水面在</a:t>
            </a:r>
            <a:r>
              <a:rPr lang="en-US" altLang="zh-CN" sz="3200" smtClean="0"/>
              <a:t>A</a:t>
            </a:r>
            <a:r>
              <a:rPr lang="zh-CN" altLang="en-US" sz="3200" smtClean="0"/>
              <a:t>之上或在</a:t>
            </a:r>
            <a:r>
              <a:rPr lang="en-US" altLang="zh-CN" sz="3200" smtClean="0"/>
              <a:t>B</a:t>
            </a:r>
            <a:r>
              <a:rPr lang="zh-CN" altLang="en-US" sz="3200" smtClean="0"/>
              <a:t>、</a:t>
            </a:r>
            <a:r>
              <a:rPr lang="en-US" altLang="zh-CN" sz="3200" smtClean="0"/>
              <a:t>C</a:t>
            </a:r>
            <a:r>
              <a:rPr lang="zh-CN" altLang="en-US" sz="3200" smtClean="0"/>
              <a:t>之间时，为异常工作状态，黄信号灯</a:t>
            </a:r>
            <a:r>
              <a:rPr lang="en-US" altLang="zh-CN" sz="3200" smtClean="0"/>
              <a:t>F2</a:t>
            </a:r>
            <a:r>
              <a:rPr lang="zh-CN" altLang="en-US" sz="3200" smtClean="0"/>
              <a:t>亮；当水面降到</a:t>
            </a:r>
            <a:r>
              <a:rPr lang="en-US" altLang="zh-CN" sz="3200" smtClean="0"/>
              <a:t>C</a:t>
            </a:r>
            <a:r>
              <a:rPr lang="zh-CN" altLang="en-US" sz="3200" smtClean="0"/>
              <a:t>以下时，为危险状态，红信号灯</a:t>
            </a:r>
            <a:r>
              <a:rPr lang="en-US" altLang="zh-CN" sz="3200" smtClean="0"/>
              <a:t>F3</a:t>
            </a:r>
            <a:r>
              <a:rPr lang="zh-CN" altLang="en-US" sz="3200" smtClean="0"/>
              <a:t>亮。试建立此逻辑命题的逻辑函数表达式。</a:t>
            </a:r>
          </a:p>
        </p:txBody>
      </p:sp>
      <p:graphicFrame>
        <p:nvGraphicFramePr>
          <p:cNvPr id="78852" name="Object 4"/>
          <p:cNvGraphicFramePr>
            <a:graphicFrameLocks noGrp="1" noChangeAspect="1"/>
          </p:cNvGraphicFramePr>
          <p:nvPr>
            <p:ph sz="half" idx="2"/>
          </p:nvPr>
        </p:nvGraphicFramePr>
        <p:xfrm>
          <a:off x="6732588" y="1916113"/>
          <a:ext cx="1935162" cy="2274887"/>
        </p:xfrm>
        <a:graphic>
          <a:graphicData uri="http://schemas.openxmlformats.org/presentationml/2006/ole">
            <mc:AlternateContent xmlns:mc="http://schemas.openxmlformats.org/markup-compatibility/2006">
              <mc:Choice xmlns:v="urn:schemas-microsoft-com:vml" Requires="v">
                <p:oleObj spid="_x0000_s78853" name="Image" r:id="rId3" imgW="1447619" imgH="1701587" progId="Photoshop.Image.10">
                  <p:embed/>
                </p:oleObj>
              </mc:Choice>
              <mc:Fallback>
                <p:oleObj name="Image" r:id="rId3" imgW="1447619" imgH="1701587" progId="Photoshop.Image.1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1916113"/>
                        <a:ext cx="1935162" cy="227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107950" y="1268413"/>
            <a:ext cx="4824413" cy="4897437"/>
          </a:xfrm>
        </p:spPr>
        <p:txBody>
          <a:bodyPr/>
          <a:lstStyle/>
          <a:p>
            <a:pPr algn="just" hangingPunct="1">
              <a:buFontTx/>
              <a:buNone/>
            </a:pPr>
            <a:r>
              <a:rPr lang="zh-CN" altLang="en-US" smtClean="0"/>
              <a:t>解：在本例中，水位传感器</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应是输入逻辑变量，假定当水位降到某点或某点以下时，为逻辑</a:t>
            </a:r>
            <a:r>
              <a:rPr lang="en-US" altLang="zh-CN" smtClean="0"/>
              <a:t>1</a:t>
            </a:r>
            <a:r>
              <a:rPr lang="zh-CN" altLang="en-US" smtClean="0"/>
              <a:t>，否则为逻辑</a:t>
            </a:r>
            <a:r>
              <a:rPr lang="en-US" altLang="zh-CN" smtClean="0"/>
              <a:t>0</a:t>
            </a:r>
            <a:r>
              <a:rPr lang="zh-CN" altLang="en-US" smtClean="0"/>
              <a:t>；信号灯</a:t>
            </a:r>
            <a:r>
              <a:rPr lang="en-US" altLang="zh-CN" smtClean="0"/>
              <a:t>F1</a:t>
            </a:r>
            <a:r>
              <a:rPr lang="zh-CN" altLang="en-US" smtClean="0"/>
              <a:t>、</a:t>
            </a:r>
            <a:r>
              <a:rPr lang="en-US" altLang="zh-CN" smtClean="0"/>
              <a:t>F2</a:t>
            </a:r>
            <a:r>
              <a:rPr lang="zh-CN" altLang="en-US" smtClean="0"/>
              <a:t>、</a:t>
            </a:r>
            <a:r>
              <a:rPr lang="en-US" altLang="zh-CN" smtClean="0"/>
              <a:t>F3</a:t>
            </a:r>
            <a:r>
              <a:rPr lang="zh-CN" altLang="en-US" smtClean="0"/>
              <a:t>为输出函数，假定灯亮为逻辑</a:t>
            </a:r>
            <a:r>
              <a:rPr lang="en-US" altLang="zh-CN" smtClean="0"/>
              <a:t>1</a:t>
            </a:r>
            <a:r>
              <a:rPr lang="zh-CN" altLang="en-US" smtClean="0"/>
              <a:t>，灯不亮为逻辑</a:t>
            </a:r>
            <a:r>
              <a:rPr lang="en-US" altLang="zh-CN" smtClean="0"/>
              <a:t>0</a:t>
            </a:r>
            <a:r>
              <a:rPr lang="zh-CN" altLang="en-US" smtClean="0"/>
              <a:t>。可得真值表，根据表可得输出</a:t>
            </a:r>
            <a:r>
              <a:rPr lang="en-US" altLang="zh-CN" smtClean="0"/>
              <a:t>F1</a:t>
            </a:r>
            <a:r>
              <a:rPr lang="zh-CN" altLang="en-US" smtClean="0"/>
              <a:t>、</a:t>
            </a:r>
            <a:r>
              <a:rPr lang="en-US" altLang="zh-CN" smtClean="0"/>
              <a:t>F2</a:t>
            </a:r>
            <a:r>
              <a:rPr lang="zh-CN" altLang="en-US" smtClean="0"/>
              <a:t>、</a:t>
            </a:r>
            <a:r>
              <a:rPr lang="en-US" altLang="zh-CN" smtClean="0"/>
              <a:t>F3</a:t>
            </a:r>
            <a:r>
              <a:rPr lang="zh-CN" altLang="en-US" smtClean="0"/>
              <a:t>的逻辑函数为：</a:t>
            </a:r>
          </a:p>
          <a:p>
            <a:pPr algn="just" hangingPunct="1">
              <a:buFontTx/>
              <a:buNone/>
            </a:pPr>
            <a:endParaRPr lang="zh-CN" altLang="en-US" smtClean="0"/>
          </a:p>
        </p:txBody>
      </p:sp>
      <p:graphicFrame>
        <p:nvGraphicFramePr>
          <p:cNvPr id="79875" name="Object 3"/>
          <p:cNvGraphicFramePr>
            <a:graphicFrameLocks noGrp="1" noChangeAspect="1"/>
          </p:cNvGraphicFramePr>
          <p:nvPr>
            <p:ph sz="quarter" idx="2"/>
          </p:nvPr>
        </p:nvGraphicFramePr>
        <p:xfrm>
          <a:off x="611188" y="5676900"/>
          <a:ext cx="8062912" cy="941388"/>
        </p:xfrm>
        <a:graphic>
          <a:graphicData uri="http://schemas.openxmlformats.org/presentationml/2006/ole">
            <mc:AlternateContent xmlns:mc="http://schemas.openxmlformats.org/markup-compatibility/2006">
              <mc:Choice xmlns:v="urn:schemas-microsoft-com:vml" Requires="v">
                <p:oleObj spid="_x0000_s79921" name="公式" r:id="rId3" imgW="3048000" imgH="355600" progId="Equation.3">
                  <p:embed/>
                </p:oleObj>
              </mc:Choice>
              <mc:Fallback>
                <p:oleObj name="公式" r:id="rId3" imgW="3048000" imgH="3556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676900"/>
                        <a:ext cx="8062912"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396" name="Group 4"/>
          <p:cNvGraphicFramePr>
            <a:graphicFrameLocks noGrp="1"/>
          </p:cNvGraphicFramePr>
          <p:nvPr>
            <p:ph sz="quarter" idx="3"/>
          </p:nvPr>
        </p:nvGraphicFramePr>
        <p:xfrm>
          <a:off x="5159375" y="2781300"/>
          <a:ext cx="3733800" cy="2378075"/>
        </p:xfrm>
        <a:graphic>
          <a:graphicData uri="http://schemas.openxmlformats.org/drawingml/2006/table">
            <a:tbl>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475615">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B</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F1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F2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F3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5615">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5615">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5615">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615">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60000"/>
                        </a:spcBef>
                        <a:spcAft>
                          <a:spcPct val="0"/>
                        </a:spcAft>
                        <a:buClrTx/>
                        <a:buSzPct val="85000"/>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79920" name="Object 48"/>
          <p:cNvGraphicFramePr>
            <a:graphicFrameLocks noChangeAspect="1"/>
          </p:cNvGraphicFramePr>
          <p:nvPr/>
        </p:nvGraphicFramePr>
        <p:xfrm>
          <a:off x="6516688" y="333375"/>
          <a:ext cx="1935162" cy="2274888"/>
        </p:xfrm>
        <a:graphic>
          <a:graphicData uri="http://schemas.openxmlformats.org/presentationml/2006/ole">
            <mc:AlternateContent xmlns:mc="http://schemas.openxmlformats.org/markup-compatibility/2006">
              <mc:Choice xmlns:v="urn:schemas-microsoft-com:vml" Requires="v">
                <p:oleObj spid="_x0000_s79922" name="Image" r:id="rId5" imgW="1447619" imgH="1701587" progId="Photoshop.Image.10">
                  <p:embed/>
                </p:oleObj>
              </mc:Choice>
              <mc:Fallback>
                <p:oleObj name="Image" r:id="rId5" imgW="1447619" imgH="1701587" progId="Photoshop.Image.10">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333375"/>
                        <a:ext cx="1935162" cy="227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80899" name="Rectangle 3"/>
          <p:cNvSpPr>
            <a:spLocks noGrp="1" noChangeArrowheads="1"/>
          </p:cNvSpPr>
          <p:nvPr>
            <p:ph idx="1"/>
          </p:nvPr>
        </p:nvSpPr>
        <p:spPr/>
        <p:txBody>
          <a:bodyPr/>
          <a:lstStyle/>
          <a:p>
            <a:pPr>
              <a:buFontTx/>
              <a:buNone/>
            </a:pPr>
            <a:r>
              <a:rPr lang="en-US" altLang="zh-CN" b="0" smtClean="0"/>
              <a:t>1</a:t>
            </a:r>
            <a:r>
              <a:rPr lang="zh-CN" altLang="en-US" b="0" smtClean="0"/>
              <a:t>．最小项及标准与或式</a:t>
            </a:r>
          </a:p>
          <a:p>
            <a:endParaRPr lang="zh-CN" altLang="en-US" b="0" smtClean="0"/>
          </a:p>
        </p:txBody>
      </p:sp>
      <p:sp>
        <p:nvSpPr>
          <p:cNvPr id="80900" name="Rectangle 4"/>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0901" name="Rectangle 5"/>
          <p:cNvSpPr>
            <a:spLocks noChangeArrowheads="1"/>
          </p:cNvSpPr>
          <p:nvPr/>
        </p:nvSpPr>
        <p:spPr bwMode="auto">
          <a:xfrm>
            <a:off x="0"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28358" name="Object 6"/>
          <p:cNvGraphicFramePr>
            <a:graphicFrameLocks noChangeAspect="1"/>
          </p:cNvGraphicFramePr>
          <p:nvPr/>
        </p:nvGraphicFramePr>
        <p:xfrm>
          <a:off x="250825" y="1989138"/>
          <a:ext cx="5092700" cy="515937"/>
        </p:xfrm>
        <a:graphic>
          <a:graphicData uri="http://schemas.openxmlformats.org/presentationml/2006/ole">
            <mc:AlternateContent xmlns:mc="http://schemas.openxmlformats.org/markup-compatibility/2006">
              <mc:Choice xmlns:v="urn:schemas-microsoft-com:vml" Requires="v">
                <p:oleObj spid="_x0000_s80918" name="公式" r:id="rId4" imgW="2260600" imgH="241300" progId="Equation.3">
                  <p:embed/>
                </p:oleObj>
              </mc:Choice>
              <mc:Fallback>
                <p:oleObj name="公式" r:id="rId4" imgW="22606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989138"/>
                        <a:ext cx="50927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8359" name="Object 7"/>
          <p:cNvGraphicFramePr>
            <a:graphicFrameLocks noChangeAspect="1"/>
          </p:cNvGraphicFramePr>
          <p:nvPr/>
        </p:nvGraphicFramePr>
        <p:xfrm>
          <a:off x="1690688" y="2565400"/>
          <a:ext cx="5608637" cy="515938"/>
        </p:xfrm>
        <a:graphic>
          <a:graphicData uri="http://schemas.openxmlformats.org/presentationml/2006/ole">
            <mc:AlternateContent xmlns:mc="http://schemas.openxmlformats.org/markup-compatibility/2006">
              <mc:Choice xmlns:v="urn:schemas-microsoft-com:vml" Requires="v">
                <p:oleObj spid="_x0000_s80919" name="公式" r:id="rId6" imgW="2489200" imgH="241300" progId="Equation.3">
                  <p:embed/>
                </p:oleObj>
              </mc:Choice>
              <mc:Fallback>
                <p:oleObj name="公式" r:id="rId6" imgW="2489200" imgH="241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688" y="2565400"/>
                        <a:ext cx="5608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8360" name="Object 8"/>
          <p:cNvGraphicFramePr>
            <a:graphicFrameLocks noChangeAspect="1"/>
          </p:cNvGraphicFramePr>
          <p:nvPr/>
        </p:nvGraphicFramePr>
        <p:xfrm>
          <a:off x="1619250" y="3141663"/>
          <a:ext cx="5980113" cy="460375"/>
        </p:xfrm>
        <a:graphic>
          <a:graphicData uri="http://schemas.openxmlformats.org/presentationml/2006/ole">
            <mc:AlternateContent xmlns:mc="http://schemas.openxmlformats.org/markup-compatibility/2006">
              <mc:Choice xmlns:v="urn:schemas-microsoft-com:vml" Requires="v">
                <p:oleObj spid="_x0000_s80920" name="公式" r:id="rId8" imgW="2654300" imgH="215900" progId="Equation.3">
                  <p:embed/>
                </p:oleObj>
              </mc:Choice>
              <mc:Fallback>
                <p:oleObj name="公式" r:id="rId8" imgW="2654300" imgH="215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3141663"/>
                        <a:ext cx="5980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8361" name="Object 9"/>
          <p:cNvGraphicFramePr>
            <a:graphicFrameLocks noChangeAspect="1"/>
          </p:cNvGraphicFramePr>
          <p:nvPr/>
        </p:nvGraphicFramePr>
        <p:xfrm>
          <a:off x="1619250" y="3689350"/>
          <a:ext cx="5037138" cy="460375"/>
        </p:xfrm>
        <a:graphic>
          <a:graphicData uri="http://schemas.openxmlformats.org/presentationml/2006/ole">
            <mc:AlternateContent xmlns:mc="http://schemas.openxmlformats.org/markup-compatibility/2006">
              <mc:Choice xmlns:v="urn:schemas-microsoft-com:vml" Requires="v">
                <p:oleObj spid="_x0000_s80921" name="公式" r:id="rId10" imgW="2234230" imgH="215806" progId="Equation.3">
                  <p:embed/>
                </p:oleObj>
              </mc:Choice>
              <mc:Fallback>
                <p:oleObj name="公式" r:id="rId10" imgW="2234230" imgH="215806"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3689350"/>
                        <a:ext cx="503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a:grpSpLocks/>
          </p:cNvGrpSpPr>
          <p:nvPr/>
        </p:nvGrpSpPr>
        <p:grpSpPr bwMode="auto">
          <a:xfrm>
            <a:off x="2514600" y="4079875"/>
            <a:ext cx="3727450" cy="571500"/>
            <a:chOff x="1902" y="2570"/>
            <a:chExt cx="2348" cy="360"/>
          </a:xfrm>
        </p:grpSpPr>
        <p:sp>
          <p:nvSpPr>
            <p:cNvPr id="80913" name="Line 11"/>
            <p:cNvSpPr>
              <a:spLocks noChangeShapeType="1"/>
            </p:cNvSpPr>
            <p:nvPr/>
          </p:nvSpPr>
          <p:spPr bwMode="auto">
            <a:xfrm flipH="1" flipV="1">
              <a:off x="1902" y="2662"/>
              <a:ext cx="816"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0914" name="Line 12"/>
            <p:cNvSpPr>
              <a:spLocks noChangeShapeType="1"/>
            </p:cNvSpPr>
            <p:nvPr/>
          </p:nvSpPr>
          <p:spPr bwMode="auto">
            <a:xfrm flipH="1" flipV="1">
              <a:off x="2426" y="2614"/>
              <a:ext cx="388" cy="288"/>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0915" name="Line 13"/>
            <p:cNvSpPr>
              <a:spLocks noChangeShapeType="1"/>
            </p:cNvSpPr>
            <p:nvPr/>
          </p:nvSpPr>
          <p:spPr bwMode="auto">
            <a:xfrm rot="4239020" flipH="1" flipV="1">
              <a:off x="3240" y="2539"/>
              <a:ext cx="105" cy="462"/>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0916" name="Line 14"/>
            <p:cNvSpPr>
              <a:spLocks noChangeShapeType="1"/>
            </p:cNvSpPr>
            <p:nvPr/>
          </p:nvSpPr>
          <p:spPr bwMode="auto">
            <a:xfrm rot="8656935" flipH="1" flipV="1">
              <a:off x="3159" y="2570"/>
              <a:ext cx="1091" cy="36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0917" name="Line 15"/>
            <p:cNvSpPr>
              <a:spLocks noChangeShapeType="1"/>
            </p:cNvSpPr>
            <p:nvPr/>
          </p:nvSpPr>
          <p:spPr bwMode="auto">
            <a:xfrm rot="4239020" flipH="1" flipV="1">
              <a:off x="2803" y="2650"/>
              <a:ext cx="258" cy="115"/>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6"/>
          <p:cNvGrpSpPr>
            <a:grpSpLocks/>
          </p:cNvGrpSpPr>
          <p:nvPr/>
        </p:nvGrpSpPr>
        <p:grpSpPr bwMode="auto">
          <a:xfrm>
            <a:off x="3490913" y="4575175"/>
            <a:ext cx="1597025" cy="533400"/>
            <a:chOff x="2103" y="3271"/>
            <a:chExt cx="1006" cy="336"/>
          </a:xfrm>
        </p:grpSpPr>
        <p:sp>
          <p:nvSpPr>
            <p:cNvPr id="80911" name="AutoShape 17"/>
            <p:cNvSpPr>
              <a:spLocks noChangeArrowheads="1"/>
            </p:cNvSpPr>
            <p:nvPr/>
          </p:nvSpPr>
          <p:spPr bwMode="auto">
            <a:xfrm>
              <a:off x="2103" y="3271"/>
              <a:ext cx="913" cy="336"/>
            </a:xfrm>
            <a:prstGeom prst="roundRect">
              <a:avLst>
                <a:gd name="adj" fmla="val 16667"/>
              </a:avLst>
            </a:prstGeom>
            <a:solidFill>
              <a:srgbClr val="CCFFFF"/>
            </a:solidFill>
            <a:ln w="19050">
              <a:solidFill>
                <a:srgbClr val="996600"/>
              </a:solidFill>
              <a:round/>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sz="2400">
                <a:solidFill>
                  <a:srgbClr val="3333CC"/>
                </a:solidFill>
              </a:endParaRPr>
            </a:p>
          </p:txBody>
        </p:sp>
        <p:sp>
          <p:nvSpPr>
            <p:cNvPr id="80912" name="Rectangle 18"/>
            <p:cNvSpPr>
              <a:spLocks noChangeArrowheads="1"/>
            </p:cNvSpPr>
            <p:nvPr/>
          </p:nvSpPr>
          <p:spPr bwMode="auto">
            <a:xfrm>
              <a:off x="2193" y="3306"/>
              <a:ext cx="9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sz="2400">
                  <a:solidFill>
                    <a:srgbClr val="0033CC"/>
                  </a:solidFill>
                </a:rPr>
                <a:t>最小项</a:t>
              </a:r>
            </a:p>
          </p:txBody>
        </p:sp>
      </p:grpSp>
      <p:sp>
        <p:nvSpPr>
          <p:cNvPr id="228371" name="AutoShape 19"/>
          <p:cNvSpPr>
            <a:spLocks noChangeArrowheads="1"/>
          </p:cNvSpPr>
          <p:nvPr/>
        </p:nvSpPr>
        <p:spPr bwMode="auto">
          <a:xfrm>
            <a:off x="7451725" y="3789363"/>
            <a:ext cx="1371600" cy="914400"/>
          </a:xfrm>
          <a:prstGeom prst="wedgeRoundRectCallout">
            <a:avLst>
              <a:gd name="adj1" fmla="val -111921"/>
              <a:gd name="adj2" fmla="val -28819"/>
              <a:gd name="adj3" fmla="val 16667"/>
            </a:avLst>
          </a:prstGeom>
          <a:solidFill>
            <a:srgbClr val="CCFFFF"/>
          </a:solidFill>
          <a:ln w="19050">
            <a:solidFill>
              <a:srgbClr val="996600"/>
            </a:solidFill>
            <a:miter lim="800000"/>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zh-CN" altLang="en-US" sz="2400">
                <a:solidFill>
                  <a:srgbClr val="0033CC"/>
                </a:solidFill>
              </a:rPr>
              <a:t>标准与或式</a:t>
            </a:r>
          </a:p>
        </p:txBody>
      </p:sp>
      <p:sp>
        <p:nvSpPr>
          <p:cNvPr id="228372" name="Text Box 20"/>
          <p:cNvSpPr txBox="1">
            <a:spLocks noChangeArrowheads="1"/>
          </p:cNvSpPr>
          <p:nvPr/>
        </p:nvSpPr>
        <p:spPr bwMode="auto">
          <a:xfrm>
            <a:off x="1717675" y="574675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solidFill>
                  <a:srgbClr val="0033CC"/>
                </a:solidFill>
              </a:rPr>
              <a:t>标准与或式就是最小项之和的形式</a:t>
            </a:r>
          </a:p>
        </p:txBody>
      </p:sp>
      <p:sp>
        <p:nvSpPr>
          <p:cNvPr id="80910" name="AutoShape 21">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8"/>
                                        </p:tgtEl>
                                        <p:attrNameLst>
                                          <p:attrName>style.visibility</p:attrName>
                                        </p:attrNameLst>
                                      </p:cBhvr>
                                      <p:to>
                                        <p:strVal val="visible"/>
                                      </p:to>
                                    </p:set>
                                    <p:animEffect transition="in" filter="wipe(left)">
                                      <p:cBhvr>
                                        <p:cTn id="7" dur="1000"/>
                                        <p:tgtEl>
                                          <p:spTgt spid="228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9"/>
                                        </p:tgtEl>
                                        <p:attrNameLst>
                                          <p:attrName>style.visibility</p:attrName>
                                        </p:attrNameLst>
                                      </p:cBhvr>
                                      <p:to>
                                        <p:strVal val="visible"/>
                                      </p:to>
                                    </p:set>
                                    <p:animEffect transition="in" filter="wipe(left)">
                                      <p:cBhvr>
                                        <p:cTn id="12" dur="1000"/>
                                        <p:tgtEl>
                                          <p:spTgt spid="228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60"/>
                                        </p:tgtEl>
                                        <p:attrNameLst>
                                          <p:attrName>style.visibility</p:attrName>
                                        </p:attrNameLst>
                                      </p:cBhvr>
                                      <p:to>
                                        <p:strVal val="visible"/>
                                      </p:to>
                                    </p:set>
                                    <p:animEffect transition="in" filter="wipe(left)">
                                      <p:cBhvr>
                                        <p:cTn id="17" dur="1000"/>
                                        <p:tgtEl>
                                          <p:spTgt spid="228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8361"/>
                                        </p:tgtEl>
                                        <p:attrNameLst>
                                          <p:attrName>style.visibility</p:attrName>
                                        </p:attrNameLst>
                                      </p:cBhvr>
                                      <p:to>
                                        <p:strVal val="visible"/>
                                      </p:to>
                                    </p:set>
                                    <p:animEffect transition="in" filter="wipe(left)">
                                      <p:cBhvr>
                                        <p:cTn id="22" dur="1000"/>
                                        <p:tgtEl>
                                          <p:spTgt spid="228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10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28371"/>
                                        </p:tgtEl>
                                        <p:attrNameLst>
                                          <p:attrName>style.visibility</p:attrName>
                                        </p:attrNameLst>
                                      </p:cBhvr>
                                      <p:to>
                                        <p:strVal val="visible"/>
                                      </p:to>
                                    </p:set>
                                    <p:anim calcmode="lin" valueType="num">
                                      <p:cBhvr additive="base">
                                        <p:cTn id="36" dur="1000" fill="hold"/>
                                        <p:tgtEl>
                                          <p:spTgt spid="228371"/>
                                        </p:tgtEl>
                                        <p:attrNameLst>
                                          <p:attrName>ppt_x</p:attrName>
                                        </p:attrNameLst>
                                      </p:cBhvr>
                                      <p:tavLst>
                                        <p:tav tm="0">
                                          <p:val>
                                            <p:strVal val="1+#ppt_w/2"/>
                                          </p:val>
                                        </p:tav>
                                        <p:tav tm="100000">
                                          <p:val>
                                            <p:strVal val="#ppt_x"/>
                                          </p:val>
                                        </p:tav>
                                      </p:tavLst>
                                    </p:anim>
                                    <p:anim calcmode="lin" valueType="num">
                                      <p:cBhvr additive="base">
                                        <p:cTn id="37" dur="1000" fill="hold"/>
                                        <p:tgtEl>
                                          <p:spTgt spid="228371"/>
                                        </p:tgtEl>
                                        <p:attrNameLst>
                                          <p:attrName>ppt_y</p:attrName>
                                        </p:attrNameLst>
                                      </p:cBhvr>
                                      <p:tavLst>
                                        <p:tav tm="0">
                                          <p:val>
                                            <p:strVal val="#ppt_y"/>
                                          </p:val>
                                        </p:tav>
                                        <p:tav tm="100000">
                                          <p:val>
                                            <p:strVal val="#ppt_y"/>
                                          </p:val>
                                        </p:tav>
                                      </p:tavLst>
                                    </p:anim>
                                  </p:childTnLst>
                                </p:cTn>
                              </p:par>
                              <p:par>
                                <p:cTn id="38" presetID="22" presetClass="entr" presetSubtype="4" fill="hold" grpId="1" nodeType="withEffect">
                                  <p:stCondLst>
                                    <p:cond delay="0"/>
                                  </p:stCondLst>
                                  <p:childTnLst>
                                    <p:set>
                                      <p:cBhvr>
                                        <p:cTn id="39" dur="1" fill="hold">
                                          <p:stCondLst>
                                            <p:cond delay="0"/>
                                          </p:stCondLst>
                                        </p:cTn>
                                        <p:tgtEl>
                                          <p:spTgt spid="228371"/>
                                        </p:tgtEl>
                                        <p:attrNameLst>
                                          <p:attrName>style.visibility</p:attrName>
                                        </p:attrNameLst>
                                      </p:cBhvr>
                                      <p:to>
                                        <p:strVal val="visible"/>
                                      </p:to>
                                    </p:set>
                                    <p:animEffect transition="in" filter="wipe(down)">
                                      <p:cBhvr>
                                        <p:cTn id="40" dur="2000"/>
                                        <p:tgtEl>
                                          <p:spTgt spid="22837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8372">
                                            <p:txEl>
                                              <p:pRg st="0" end="0"/>
                                            </p:txEl>
                                          </p:spTgt>
                                        </p:tgtEl>
                                        <p:attrNameLst>
                                          <p:attrName>style.visibility</p:attrName>
                                        </p:attrNameLst>
                                      </p:cBhvr>
                                      <p:to>
                                        <p:strVal val="visible"/>
                                      </p:to>
                                    </p:set>
                                    <p:animEffect transition="in" filter="wipe(down)">
                                      <p:cBhvr>
                                        <p:cTn id="43" dur="2000"/>
                                        <p:tgtEl>
                                          <p:spTgt spid="228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animBg="1" autoUpdateAnimBg="0"/>
      <p:bldP spid="228371" grpId="1" animBg="1"/>
      <p:bldP spid="228372"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995363" y="611188"/>
            <a:ext cx="3592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最小项的概念：</a:t>
            </a:r>
          </a:p>
        </p:txBody>
      </p:sp>
      <p:sp>
        <p:nvSpPr>
          <p:cNvPr id="229379" name="Text Box 3"/>
          <p:cNvSpPr txBox="1">
            <a:spLocks noChangeArrowheads="1"/>
          </p:cNvSpPr>
          <p:nvPr/>
        </p:nvSpPr>
        <p:spPr bwMode="auto">
          <a:xfrm>
            <a:off x="142875" y="1111250"/>
            <a:ext cx="891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3333CC"/>
                </a:solidFill>
              </a:rPr>
              <a:t>         包括所有变量的乘积项，每个变量均以原变量或</a:t>
            </a:r>
          </a:p>
          <a:p>
            <a:pPr eaLnBrk="1" hangingPunct="1">
              <a:lnSpc>
                <a:spcPct val="100000"/>
              </a:lnSpc>
              <a:spcBef>
                <a:spcPct val="0"/>
              </a:spcBef>
              <a:buSzTx/>
              <a:buFontTx/>
              <a:buNone/>
            </a:pPr>
            <a:r>
              <a:rPr lang="zh-CN" altLang="en-US">
                <a:solidFill>
                  <a:srgbClr val="3333CC"/>
                </a:solidFill>
              </a:rPr>
              <a:t>反变量的形式出现一次。</a:t>
            </a:r>
          </a:p>
        </p:txBody>
      </p:sp>
      <p:graphicFrame>
        <p:nvGraphicFramePr>
          <p:cNvPr id="229380" name="Object 4"/>
          <p:cNvGraphicFramePr>
            <a:graphicFrameLocks noChangeAspect="1"/>
          </p:cNvGraphicFramePr>
          <p:nvPr/>
        </p:nvGraphicFramePr>
        <p:xfrm>
          <a:off x="1223963" y="2135188"/>
          <a:ext cx="2397125" cy="508000"/>
        </p:xfrm>
        <a:graphic>
          <a:graphicData uri="http://schemas.openxmlformats.org/presentationml/2006/ole">
            <mc:AlternateContent xmlns:mc="http://schemas.openxmlformats.org/markup-compatibility/2006">
              <mc:Choice xmlns:v="urn:schemas-microsoft-com:vml" Requires="v">
                <p:oleObj spid="_x0000_s81954" name="Equation" r:id="rId4" imgW="822960" imgH="76326" progId="Equation.3">
                  <p:embed/>
                </p:oleObj>
              </mc:Choice>
              <mc:Fallback>
                <p:oleObj name="Equation" r:id="rId4" imgW="822960" imgH="7632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963" y="2135188"/>
                        <a:ext cx="2397125" cy="508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1" name="Rectangle 5"/>
          <p:cNvSpPr>
            <a:spLocks noChangeArrowheads="1"/>
          </p:cNvSpPr>
          <p:nvPr/>
        </p:nvSpPr>
        <p:spPr bwMode="auto">
          <a:xfrm>
            <a:off x="3976688" y="2058988"/>
            <a:ext cx="5011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3333CC"/>
                </a:solidFill>
                <a:latin typeface="宋体" panose="02010600030101010101" pitchFamily="2" charset="-122"/>
              </a:rPr>
              <a:t>(</a:t>
            </a:r>
            <a:r>
              <a:rPr lang="en-US" altLang="zh-CN">
                <a:solidFill>
                  <a:srgbClr val="3333CC"/>
                </a:solidFill>
              </a:rPr>
              <a:t> </a:t>
            </a:r>
            <a:r>
              <a:rPr lang="en-US" altLang="zh-CN" u="sng">
                <a:solidFill>
                  <a:srgbClr val="FF0066"/>
                </a:solidFill>
              </a:rPr>
              <a:t>2 </a:t>
            </a:r>
            <a:r>
              <a:rPr lang="zh-CN" altLang="en-US" u="sng">
                <a:solidFill>
                  <a:srgbClr val="3333CC"/>
                </a:solidFill>
                <a:latin typeface="宋体" panose="02010600030101010101" pitchFamily="2" charset="-122"/>
              </a:rPr>
              <a:t>变量共有</a:t>
            </a:r>
            <a:r>
              <a:rPr lang="zh-CN" altLang="en-US" u="sng">
                <a:solidFill>
                  <a:srgbClr val="3333CC"/>
                </a:solidFill>
              </a:rPr>
              <a:t> </a:t>
            </a:r>
            <a:r>
              <a:rPr lang="en-US" altLang="zh-CN" u="sng">
                <a:solidFill>
                  <a:srgbClr val="FF0066"/>
                </a:solidFill>
              </a:rPr>
              <a:t>4 </a:t>
            </a:r>
            <a:r>
              <a:rPr lang="zh-CN" altLang="en-US" u="sng">
                <a:solidFill>
                  <a:srgbClr val="3333CC"/>
                </a:solidFill>
                <a:latin typeface="宋体" panose="02010600030101010101" pitchFamily="2" charset="-122"/>
              </a:rPr>
              <a:t>个最小项</a:t>
            </a:r>
            <a:r>
              <a:rPr lang="en-US" altLang="zh-CN">
                <a:solidFill>
                  <a:srgbClr val="3333CC"/>
                </a:solidFill>
                <a:latin typeface="宋体" panose="02010600030101010101" pitchFamily="2" charset="-122"/>
              </a:rPr>
              <a:t>)</a:t>
            </a:r>
          </a:p>
        </p:txBody>
      </p:sp>
      <p:grpSp>
        <p:nvGrpSpPr>
          <p:cNvPr id="2" name="Group 6"/>
          <p:cNvGrpSpPr>
            <a:grpSpLocks/>
          </p:cNvGrpSpPr>
          <p:nvPr/>
        </p:nvGrpSpPr>
        <p:grpSpPr bwMode="auto">
          <a:xfrm>
            <a:off x="1223963" y="2668588"/>
            <a:ext cx="3771900" cy="488950"/>
            <a:chOff x="537" y="1675"/>
            <a:chExt cx="2376" cy="282"/>
          </a:xfrm>
        </p:grpSpPr>
        <p:graphicFrame>
          <p:nvGraphicFramePr>
            <p:cNvPr id="81950" name="Object 7"/>
            <p:cNvGraphicFramePr>
              <a:graphicFrameLocks noChangeAspect="1"/>
            </p:cNvGraphicFramePr>
            <p:nvPr/>
          </p:nvGraphicFramePr>
          <p:xfrm>
            <a:off x="537" y="1675"/>
            <a:ext cx="369" cy="282"/>
          </p:xfrm>
          <a:graphic>
            <a:graphicData uri="http://schemas.openxmlformats.org/presentationml/2006/ole">
              <mc:AlternateContent xmlns:mc="http://schemas.openxmlformats.org/markup-compatibility/2006">
                <mc:Choice xmlns:v="urn:schemas-microsoft-com:vml" Requires="v">
                  <p:oleObj spid="_x0000_s81955" name="Equation" r:id="rId6" imgW="266469" imgH="203024" progId="Equation.3">
                    <p:embed/>
                  </p:oleObj>
                </mc:Choice>
                <mc:Fallback>
                  <p:oleObj name="Equation" r:id="rId6" imgW="266469" imgH="2030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 y="1675"/>
                          <a:ext cx="369"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1" name="Object 8"/>
            <p:cNvGraphicFramePr>
              <a:graphicFrameLocks noChangeAspect="1"/>
            </p:cNvGraphicFramePr>
            <p:nvPr/>
          </p:nvGraphicFramePr>
          <p:xfrm>
            <a:off x="1228" y="1675"/>
            <a:ext cx="370" cy="282"/>
          </p:xfrm>
          <a:graphic>
            <a:graphicData uri="http://schemas.openxmlformats.org/presentationml/2006/ole">
              <mc:AlternateContent xmlns:mc="http://schemas.openxmlformats.org/markup-compatibility/2006">
                <mc:Choice xmlns:v="urn:schemas-microsoft-com:vml" Requires="v">
                  <p:oleObj spid="_x0000_s81956" name="Equation" r:id="rId8" imgW="266469" imgH="203024" progId="Equation.3">
                    <p:embed/>
                  </p:oleObj>
                </mc:Choice>
                <mc:Fallback>
                  <p:oleObj name="Equation" r:id="rId8" imgW="266469" imgH="203024"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8" y="1675"/>
                          <a:ext cx="370"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2" name="Object 9"/>
            <p:cNvGraphicFramePr>
              <a:graphicFrameLocks noChangeAspect="1"/>
            </p:cNvGraphicFramePr>
            <p:nvPr/>
          </p:nvGraphicFramePr>
          <p:xfrm>
            <a:off x="1912" y="1675"/>
            <a:ext cx="368" cy="282"/>
          </p:xfrm>
          <a:graphic>
            <a:graphicData uri="http://schemas.openxmlformats.org/presentationml/2006/ole">
              <mc:AlternateContent xmlns:mc="http://schemas.openxmlformats.org/markup-compatibility/2006">
                <mc:Choice xmlns:v="urn:schemas-microsoft-com:vml" Requires="v">
                  <p:oleObj spid="_x0000_s81957" name="Equation" r:id="rId10" imgW="266469" imgH="203024" progId="Equation.3">
                    <p:embed/>
                  </p:oleObj>
                </mc:Choice>
                <mc:Fallback>
                  <p:oleObj name="Equation" r:id="rId10" imgW="266469" imgH="203024"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2" y="1675"/>
                          <a:ext cx="368"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3" name="Object 10"/>
            <p:cNvGraphicFramePr>
              <a:graphicFrameLocks noChangeAspect="1"/>
            </p:cNvGraphicFramePr>
            <p:nvPr/>
          </p:nvGraphicFramePr>
          <p:xfrm>
            <a:off x="2544" y="1728"/>
            <a:ext cx="369" cy="229"/>
          </p:xfrm>
          <a:graphic>
            <a:graphicData uri="http://schemas.openxmlformats.org/presentationml/2006/ole">
              <mc:AlternateContent xmlns:mc="http://schemas.openxmlformats.org/markup-compatibility/2006">
                <mc:Choice xmlns:v="urn:schemas-microsoft-com:vml" Requires="v">
                  <p:oleObj spid="_x0000_s81958" name="Equation" r:id="rId12" imgW="266353" imgH="164885" progId="Equation.3">
                    <p:embed/>
                  </p:oleObj>
                </mc:Choice>
                <mc:Fallback>
                  <p:oleObj name="Equation" r:id="rId12" imgW="266353" imgH="164885"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1728"/>
                          <a:ext cx="369" cy="2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9387" name="Object 11"/>
          <p:cNvGraphicFramePr>
            <a:graphicFrameLocks noChangeAspect="1"/>
          </p:cNvGraphicFramePr>
          <p:nvPr/>
        </p:nvGraphicFramePr>
        <p:xfrm>
          <a:off x="996950" y="4725988"/>
          <a:ext cx="3003550" cy="498475"/>
        </p:xfrm>
        <a:graphic>
          <a:graphicData uri="http://schemas.openxmlformats.org/presentationml/2006/ole">
            <mc:AlternateContent xmlns:mc="http://schemas.openxmlformats.org/markup-compatibility/2006">
              <mc:Choice xmlns:v="urn:schemas-microsoft-com:vml" Requires="v">
                <p:oleObj spid="_x0000_s81959" name="Equation" r:id="rId14" imgW="1089625" imgH="76326" progId="Equation.3">
                  <p:embed/>
                </p:oleObj>
              </mc:Choice>
              <mc:Fallback>
                <p:oleObj name="Equation" r:id="rId14" imgW="1089625" imgH="76326"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6950" y="4725988"/>
                        <a:ext cx="3003550" cy="498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8" name="Rectangle 12"/>
          <p:cNvSpPr>
            <a:spLocks noChangeArrowheads="1"/>
          </p:cNvSpPr>
          <p:nvPr/>
        </p:nvSpPr>
        <p:spPr bwMode="auto">
          <a:xfrm>
            <a:off x="4152900" y="4697413"/>
            <a:ext cx="506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3333CC"/>
                </a:solidFill>
                <a:latin typeface="宋体" panose="02010600030101010101" pitchFamily="2" charset="-122"/>
              </a:rPr>
              <a:t>(</a:t>
            </a:r>
            <a:r>
              <a:rPr lang="en-US" altLang="zh-CN">
                <a:solidFill>
                  <a:srgbClr val="3333CC"/>
                </a:solidFill>
              </a:rPr>
              <a:t> </a:t>
            </a:r>
            <a:r>
              <a:rPr lang="en-US" altLang="zh-CN" u="sng">
                <a:solidFill>
                  <a:srgbClr val="FF0066"/>
                </a:solidFill>
              </a:rPr>
              <a:t>4 </a:t>
            </a:r>
            <a:r>
              <a:rPr lang="zh-CN" altLang="en-US" u="sng">
                <a:solidFill>
                  <a:srgbClr val="3333CC"/>
                </a:solidFill>
                <a:latin typeface="宋体" panose="02010600030101010101" pitchFamily="2" charset="-122"/>
              </a:rPr>
              <a:t>变量共有</a:t>
            </a:r>
            <a:r>
              <a:rPr lang="zh-CN" altLang="en-US" u="sng">
                <a:solidFill>
                  <a:srgbClr val="3333CC"/>
                </a:solidFill>
              </a:rPr>
              <a:t> </a:t>
            </a:r>
            <a:r>
              <a:rPr lang="en-US" altLang="zh-CN" u="sng">
                <a:solidFill>
                  <a:srgbClr val="FF0066"/>
                </a:solidFill>
              </a:rPr>
              <a:t>16 </a:t>
            </a:r>
            <a:r>
              <a:rPr lang="zh-CN" altLang="en-US" u="sng">
                <a:solidFill>
                  <a:srgbClr val="3333CC"/>
                </a:solidFill>
                <a:latin typeface="宋体" panose="02010600030101010101" pitchFamily="2" charset="-122"/>
              </a:rPr>
              <a:t>个最小项</a:t>
            </a:r>
            <a:r>
              <a:rPr lang="en-US" altLang="zh-CN">
                <a:solidFill>
                  <a:srgbClr val="3333CC"/>
                </a:solidFill>
                <a:latin typeface="宋体" panose="02010600030101010101" pitchFamily="2" charset="-122"/>
              </a:rPr>
              <a:t>)</a:t>
            </a:r>
          </a:p>
        </p:txBody>
      </p:sp>
      <p:sp>
        <p:nvSpPr>
          <p:cNvPr id="229389" name="Rectangle 13"/>
          <p:cNvSpPr>
            <a:spLocks noChangeArrowheads="1"/>
          </p:cNvSpPr>
          <p:nvPr/>
        </p:nvSpPr>
        <p:spPr bwMode="auto">
          <a:xfrm>
            <a:off x="4095750" y="5859463"/>
            <a:ext cx="5138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3333CC"/>
                </a:solidFill>
                <a:latin typeface="宋体" panose="02010600030101010101" pitchFamily="2" charset="-122"/>
              </a:rPr>
              <a:t>(</a:t>
            </a:r>
            <a:r>
              <a:rPr lang="en-US" altLang="zh-CN">
                <a:solidFill>
                  <a:srgbClr val="3333CC"/>
                </a:solidFill>
              </a:rPr>
              <a:t> </a:t>
            </a:r>
            <a:r>
              <a:rPr lang="en-US" altLang="zh-CN" i="1" u="sng">
                <a:solidFill>
                  <a:srgbClr val="FF0066"/>
                </a:solidFill>
              </a:rPr>
              <a:t>n </a:t>
            </a:r>
            <a:r>
              <a:rPr lang="zh-CN" altLang="en-US" u="sng">
                <a:solidFill>
                  <a:srgbClr val="3333CC"/>
                </a:solidFill>
                <a:latin typeface="宋体" panose="02010600030101010101" pitchFamily="2" charset="-122"/>
              </a:rPr>
              <a:t>变量共有</a:t>
            </a:r>
            <a:r>
              <a:rPr lang="zh-CN" altLang="en-US" u="sng">
                <a:solidFill>
                  <a:srgbClr val="3333CC"/>
                </a:solidFill>
              </a:rPr>
              <a:t> </a:t>
            </a:r>
            <a:r>
              <a:rPr lang="en-US" altLang="zh-CN" u="sng">
                <a:solidFill>
                  <a:srgbClr val="FF0066"/>
                </a:solidFill>
              </a:rPr>
              <a:t>2</a:t>
            </a:r>
            <a:r>
              <a:rPr lang="en-US" altLang="zh-CN" i="1" u="sng" baseline="30000">
                <a:solidFill>
                  <a:srgbClr val="FF0066"/>
                </a:solidFill>
              </a:rPr>
              <a:t>n</a:t>
            </a:r>
            <a:r>
              <a:rPr lang="en-US" altLang="zh-CN" u="sng" baseline="30000">
                <a:solidFill>
                  <a:srgbClr val="3333CC"/>
                </a:solidFill>
              </a:rPr>
              <a:t> </a:t>
            </a:r>
            <a:r>
              <a:rPr lang="zh-CN" altLang="en-US" u="sng">
                <a:solidFill>
                  <a:srgbClr val="3333CC"/>
                </a:solidFill>
                <a:latin typeface="宋体" panose="02010600030101010101" pitchFamily="2" charset="-122"/>
              </a:rPr>
              <a:t>个最小项</a:t>
            </a:r>
            <a:r>
              <a:rPr lang="en-US" altLang="zh-CN">
                <a:solidFill>
                  <a:srgbClr val="3333CC"/>
                </a:solidFill>
                <a:latin typeface="宋体" panose="02010600030101010101" pitchFamily="2" charset="-122"/>
              </a:rPr>
              <a:t>)</a:t>
            </a:r>
          </a:p>
        </p:txBody>
      </p:sp>
      <p:grpSp>
        <p:nvGrpSpPr>
          <p:cNvPr id="3" name="Group 14"/>
          <p:cNvGrpSpPr>
            <a:grpSpLocks/>
          </p:cNvGrpSpPr>
          <p:nvPr/>
        </p:nvGrpSpPr>
        <p:grpSpPr bwMode="auto">
          <a:xfrm>
            <a:off x="944563" y="5235575"/>
            <a:ext cx="7880350" cy="563563"/>
            <a:chOff x="316" y="3297"/>
            <a:chExt cx="4964" cy="355"/>
          </a:xfrm>
        </p:grpSpPr>
        <p:graphicFrame>
          <p:nvGraphicFramePr>
            <p:cNvPr id="81943" name="Object 15"/>
            <p:cNvGraphicFramePr>
              <a:graphicFrameLocks noChangeAspect="1"/>
            </p:cNvGraphicFramePr>
            <p:nvPr/>
          </p:nvGraphicFramePr>
          <p:xfrm>
            <a:off x="316" y="3333"/>
            <a:ext cx="756" cy="319"/>
          </p:xfrm>
          <a:graphic>
            <a:graphicData uri="http://schemas.openxmlformats.org/presentationml/2006/ole">
              <mc:AlternateContent xmlns:mc="http://schemas.openxmlformats.org/markup-compatibility/2006">
                <mc:Choice xmlns:v="urn:schemas-microsoft-com:vml" Requires="v">
                  <p:oleObj spid="_x0000_s81960" name="Equation" r:id="rId16" imgW="507780" imgH="215806" progId="Equation.3">
                    <p:embed/>
                  </p:oleObj>
                </mc:Choice>
                <mc:Fallback>
                  <p:oleObj name="Equation" r:id="rId16" imgW="507780" imgH="215806"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 y="3333"/>
                          <a:ext cx="756" cy="3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4" name="Object 16"/>
            <p:cNvGraphicFramePr>
              <a:graphicFrameLocks noChangeAspect="1"/>
            </p:cNvGraphicFramePr>
            <p:nvPr/>
          </p:nvGraphicFramePr>
          <p:xfrm>
            <a:off x="1227" y="3345"/>
            <a:ext cx="709" cy="307"/>
          </p:xfrm>
          <a:graphic>
            <a:graphicData uri="http://schemas.openxmlformats.org/presentationml/2006/ole">
              <mc:AlternateContent xmlns:mc="http://schemas.openxmlformats.org/markup-compatibility/2006">
                <mc:Choice xmlns:v="urn:schemas-microsoft-com:vml" Requires="v">
                  <p:oleObj spid="_x0000_s81961" name="Equation" r:id="rId18" imgW="494870" imgH="215713" progId="Equation.3">
                    <p:embed/>
                  </p:oleObj>
                </mc:Choice>
                <mc:Fallback>
                  <p:oleObj name="Equation" r:id="rId18" imgW="494870" imgH="215713"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7" y="3345"/>
                          <a:ext cx="70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5" name="Text Box 17"/>
            <p:cNvSpPr txBox="1">
              <a:spLocks noChangeArrowheads="1"/>
            </p:cNvSpPr>
            <p:nvPr/>
          </p:nvSpPr>
          <p:spPr bwMode="auto">
            <a:xfrm>
              <a:off x="2880" y="329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a:t>
              </a:r>
            </a:p>
          </p:txBody>
        </p:sp>
        <p:graphicFrame>
          <p:nvGraphicFramePr>
            <p:cNvPr id="81946" name="Object 18"/>
            <p:cNvGraphicFramePr>
              <a:graphicFrameLocks noChangeAspect="1"/>
            </p:cNvGraphicFramePr>
            <p:nvPr/>
          </p:nvGraphicFramePr>
          <p:xfrm>
            <a:off x="3648" y="3327"/>
            <a:ext cx="751" cy="325"/>
          </p:xfrm>
          <a:graphic>
            <a:graphicData uri="http://schemas.openxmlformats.org/presentationml/2006/ole">
              <mc:AlternateContent xmlns:mc="http://schemas.openxmlformats.org/markup-compatibility/2006">
                <mc:Choice xmlns:v="urn:schemas-microsoft-com:vml" Requires="v">
                  <p:oleObj spid="_x0000_s81962" name="Equation" r:id="rId20" imgW="494870" imgH="215713" progId="Equation.3">
                    <p:embed/>
                  </p:oleObj>
                </mc:Choice>
                <mc:Fallback>
                  <p:oleObj name="Equation" r:id="rId20" imgW="494870" imgH="215713"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8" y="3327"/>
                          <a:ext cx="751" cy="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7" name="Text Box 19"/>
            <p:cNvSpPr txBox="1">
              <a:spLocks noChangeArrowheads="1"/>
            </p:cNvSpPr>
            <p:nvPr/>
          </p:nvSpPr>
          <p:spPr bwMode="auto">
            <a:xfrm>
              <a:off x="3264" y="329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ea typeface="楷体_GB2312"/>
                  <a:cs typeface="楷体_GB2312"/>
                </a:rPr>
                <a:t>…</a:t>
              </a:r>
            </a:p>
          </p:txBody>
        </p:sp>
        <p:graphicFrame>
          <p:nvGraphicFramePr>
            <p:cNvPr id="81948" name="Object 20"/>
            <p:cNvGraphicFramePr>
              <a:graphicFrameLocks noChangeAspect="1"/>
            </p:cNvGraphicFramePr>
            <p:nvPr/>
          </p:nvGraphicFramePr>
          <p:xfrm>
            <a:off x="4560" y="3408"/>
            <a:ext cx="720" cy="244"/>
          </p:xfrm>
          <a:graphic>
            <a:graphicData uri="http://schemas.openxmlformats.org/presentationml/2006/ole">
              <mc:AlternateContent xmlns:mc="http://schemas.openxmlformats.org/markup-compatibility/2006">
                <mc:Choice xmlns:v="urn:schemas-microsoft-com:vml" Requires="v">
                  <p:oleObj spid="_x0000_s81963" name="Equation" r:id="rId22" imgW="520248" imgH="177646" progId="Equation.3">
                    <p:embed/>
                  </p:oleObj>
                </mc:Choice>
                <mc:Fallback>
                  <p:oleObj name="Equation" r:id="rId22" imgW="520248" imgH="177646"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60" y="3408"/>
                          <a:ext cx="720" cy="24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9" name="Object 21"/>
            <p:cNvGraphicFramePr>
              <a:graphicFrameLocks noChangeAspect="1"/>
            </p:cNvGraphicFramePr>
            <p:nvPr/>
          </p:nvGraphicFramePr>
          <p:xfrm>
            <a:off x="2016" y="3345"/>
            <a:ext cx="709" cy="307"/>
          </p:xfrm>
          <a:graphic>
            <a:graphicData uri="http://schemas.openxmlformats.org/presentationml/2006/ole">
              <mc:AlternateContent xmlns:mc="http://schemas.openxmlformats.org/markup-compatibility/2006">
                <mc:Choice xmlns:v="urn:schemas-microsoft-com:vml" Requires="v">
                  <p:oleObj spid="_x0000_s81964" name="Equation" r:id="rId24" imgW="494870" imgH="215713" progId="Equation.3">
                    <p:embed/>
                  </p:oleObj>
                </mc:Choice>
                <mc:Fallback>
                  <p:oleObj name="Equation" r:id="rId24" imgW="494870" imgH="215713" progId="Equation.3">
                    <p:embed/>
                    <p:pic>
                      <p:nvPicPr>
                        <p:cNvPr id="0" name="Object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6" y="3345"/>
                          <a:ext cx="70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9398" name="Object 22"/>
          <p:cNvGraphicFramePr>
            <a:graphicFrameLocks noChangeAspect="1"/>
          </p:cNvGraphicFramePr>
          <p:nvPr/>
        </p:nvGraphicFramePr>
        <p:xfrm>
          <a:off x="995363" y="3354388"/>
          <a:ext cx="2778125" cy="506412"/>
        </p:xfrm>
        <a:graphic>
          <a:graphicData uri="http://schemas.openxmlformats.org/presentationml/2006/ole">
            <mc:AlternateContent xmlns:mc="http://schemas.openxmlformats.org/markup-compatibility/2006">
              <mc:Choice xmlns:v="urn:schemas-microsoft-com:vml" Requires="v">
                <p:oleObj spid="_x0000_s81965" name="Equation" r:id="rId26" imgW="975218" imgH="76326" progId="Equation.3">
                  <p:embed/>
                </p:oleObj>
              </mc:Choice>
              <mc:Fallback>
                <p:oleObj name="Equation" r:id="rId26" imgW="975218" imgH="76326" progId="Equation.3">
                  <p:embed/>
                  <p:pic>
                    <p:nvPicPr>
                      <p:cNvPr id="0" name="Object 2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5363" y="3354388"/>
                        <a:ext cx="2778125" cy="5064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99" name="Rectangle 23"/>
          <p:cNvSpPr>
            <a:spLocks noChangeArrowheads="1"/>
          </p:cNvSpPr>
          <p:nvPr/>
        </p:nvSpPr>
        <p:spPr bwMode="auto">
          <a:xfrm>
            <a:off x="4010025" y="3354388"/>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3333CC"/>
                </a:solidFill>
                <a:latin typeface="宋体" panose="02010600030101010101" pitchFamily="2" charset="-122"/>
              </a:rPr>
              <a:t>(</a:t>
            </a:r>
            <a:r>
              <a:rPr lang="en-US" altLang="zh-CN">
                <a:solidFill>
                  <a:srgbClr val="3333CC"/>
                </a:solidFill>
              </a:rPr>
              <a:t> </a:t>
            </a:r>
            <a:r>
              <a:rPr lang="en-US" altLang="zh-CN" u="sng">
                <a:solidFill>
                  <a:srgbClr val="FF0066"/>
                </a:solidFill>
              </a:rPr>
              <a:t>3 </a:t>
            </a:r>
            <a:r>
              <a:rPr lang="zh-CN" altLang="en-US" u="sng">
                <a:solidFill>
                  <a:srgbClr val="3333CC"/>
                </a:solidFill>
                <a:latin typeface="宋体" panose="02010600030101010101" pitchFamily="2" charset="-122"/>
              </a:rPr>
              <a:t>变量共有</a:t>
            </a:r>
            <a:r>
              <a:rPr lang="zh-CN" altLang="en-US" u="sng">
                <a:solidFill>
                  <a:srgbClr val="3333CC"/>
                </a:solidFill>
              </a:rPr>
              <a:t> </a:t>
            </a:r>
            <a:r>
              <a:rPr lang="en-US" altLang="zh-CN" u="sng">
                <a:solidFill>
                  <a:srgbClr val="FF0066"/>
                </a:solidFill>
              </a:rPr>
              <a:t>8 </a:t>
            </a:r>
            <a:r>
              <a:rPr lang="zh-CN" altLang="en-US" u="sng">
                <a:solidFill>
                  <a:srgbClr val="3333CC"/>
                </a:solidFill>
                <a:latin typeface="宋体" panose="02010600030101010101" pitchFamily="2" charset="-122"/>
              </a:rPr>
              <a:t>个最小项</a:t>
            </a:r>
            <a:r>
              <a:rPr lang="en-US" altLang="zh-CN">
                <a:solidFill>
                  <a:srgbClr val="3333CC"/>
                </a:solidFill>
                <a:latin typeface="宋体" panose="02010600030101010101" pitchFamily="2" charset="-122"/>
              </a:rPr>
              <a:t>)</a:t>
            </a:r>
          </a:p>
        </p:txBody>
      </p:sp>
      <p:grpSp>
        <p:nvGrpSpPr>
          <p:cNvPr id="4" name="Group 24"/>
          <p:cNvGrpSpPr>
            <a:grpSpLocks/>
          </p:cNvGrpSpPr>
          <p:nvPr/>
        </p:nvGrpSpPr>
        <p:grpSpPr bwMode="auto">
          <a:xfrm>
            <a:off x="619125" y="3902075"/>
            <a:ext cx="8513763" cy="519113"/>
            <a:chOff x="263" y="2592"/>
            <a:chExt cx="5363" cy="327"/>
          </a:xfrm>
        </p:grpSpPr>
        <p:graphicFrame>
          <p:nvGraphicFramePr>
            <p:cNvPr id="81935" name="Object 25"/>
            <p:cNvGraphicFramePr>
              <a:graphicFrameLocks noChangeAspect="1"/>
            </p:cNvGraphicFramePr>
            <p:nvPr/>
          </p:nvGraphicFramePr>
          <p:xfrm>
            <a:off x="263" y="2602"/>
            <a:ext cx="580" cy="317"/>
          </p:xfrm>
          <a:graphic>
            <a:graphicData uri="http://schemas.openxmlformats.org/presentationml/2006/ole">
              <mc:AlternateContent xmlns:mc="http://schemas.openxmlformats.org/markup-compatibility/2006">
                <mc:Choice xmlns:v="urn:schemas-microsoft-com:vml" Requires="v">
                  <p:oleObj spid="_x0000_s81966" name="Equation" r:id="rId28" imgW="419100" imgH="228600" progId="Equation.3">
                    <p:embed/>
                  </p:oleObj>
                </mc:Choice>
                <mc:Fallback>
                  <p:oleObj name="Equation" r:id="rId28" imgW="419100" imgH="228600" progId="Equation.3">
                    <p:embed/>
                    <p:pic>
                      <p:nvPicPr>
                        <p:cNvPr id="0" name="Object 2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3" y="2602"/>
                          <a:ext cx="580"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6" name="Object 26"/>
            <p:cNvGraphicFramePr>
              <a:graphicFrameLocks noChangeAspect="1"/>
            </p:cNvGraphicFramePr>
            <p:nvPr/>
          </p:nvGraphicFramePr>
          <p:xfrm>
            <a:off x="963" y="2602"/>
            <a:ext cx="563" cy="317"/>
          </p:xfrm>
          <a:graphic>
            <a:graphicData uri="http://schemas.openxmlformats.org/presentationml/2006/ole">
              <mc:AlternateContent xmlns:mc="http://schemas.openxmlformats.org/markup-compatibility/2006">
                <mc:Choice xmlns:v="urn:schemas-microsoft-com:vml" Requires="v">
                  <p:oleObj spid="_x0000_s81967" name="Equation" r:id="rId30" imgW="406224" imgH="228501" progId="Equation.3">
                    <p:embed/>
                  </p:oleObj>
                </mc:Choice>
                <mc:Fallback>
                  <p:oleObj name="Equation" r:id="rId30" imgW="406224" imgH="228501" progId="Equation.3">
                    <p:embed/>
                    <p:pic>
                      <p:nvPicPr>
                        <p:cNvPr id="0" name="Object 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63" y="260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7" name="Object 27"/>
            <p:cNvGraphicFramePr>
              <a:graphicFrameLocks noChangeAspect="1"/>
            </p:cNvGraphicFramePr>
            <p:nvPr/>
          </p:nvGraphicFramePr>
          <p:xfrm>
            <a:off x="1646" y="2602"/>
            <a:ext cx="562" cy="317"/>
          </p:xfrm>
          <a:graphic>
            <a:graphicData uri="http://schemas.openxmlformats.org/presentationml/2006/ole">
              <mc:AlternateContent xmlns:mc="http://schemas.openxmlformats.org/markup-compatibility/2006">
                <mc:Choice xmlns:v="urn:schemas-microsoft-com:vml" Requires="v">
                  <p:oleObj spid="_x0000_s81968" name="Equation" r:id="rId32" imgW="406224" imgH="228501" progId="Equation.3">
                    <p:embed/>
                  </p:oleObj>
                </mc:Choice>
                <mc:Fallback>
                  <p:oleObj name="Equation" r:id="rId32" imgW="406224" imgH="228501" progId="Equation.3">
                    <p:embed/>
                    <p:pic>
                      <p:nvPicPr>
                        <p:cNvPr id="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46" y="2602"/>
                          <a:ext cx="562"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8" name="Object 28"/>
            <p:cNvGraphicFramePr>
              <a:graphicFrameLocks noChangeAspect="1"/>
            </p:cNvGraphicFramePr>
            <p:nvPr/>
          </p:nvGraphicFramePr>
          <p:xfrm>
            <a:off x="2329" y="2592"/>
            <a:ext cx="545" cy="317"/>
          </p:xfrm>
          <a:graphic>
            <a:graphicData uri="http://schemas.openxmlformats.org/presentationml/2006/ole">
              <mc:AlternateContent xmlns:mc="http://schemas.openxmlformats.org/markup-compatibility/2006">
                <mc:Choice xmlns:v="urn:schemas-microsoft-com:vml" Requires="v">
                  <p:oleObj spid="_x0000_s81969" name="Equation" r:id="rId34" imgW="393529" imgH="228501" progId="Equation.3">
                    <p:embed/>
                  </p:oleObj>
                </mc:Choice>
                <mc:Fallback>
                  <p:oleObj name="Equation" r:id="rId34" imgW="393529" imgH="228501" progId="Equation.3">
                    <p:embed/>
                    <p:pic>
                      <p:nvPicPr>
                        <p:cNvPr id="0" name="Object 2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329" y="2592"/>
                          <a:ext cx="545"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9" name="Object 29"/>
            <p:cNvGraphicFramePr>
              <a:graphicFrameLocks noChangeAspect="1"/>
            </p:cNvGraphicFramePr>
            <p:nvPr/>
          </p:nvGraphicFramePr>
          <p:xfrm>
            <a:off x="2994" y="2592"/>
            <a:ext cx="581" cy="317"/>
          </p:xfrm>
          <a:graphic>
            <a:graphicData uri="http://schemas.openxmlformats.org/presentationml/2006/ole">
              <mc:AlternateContent xmlns:mc="http://schemas.openxmlformats.org/markup-compatibility/2006">
                <mc:Choice xmlns:v="urn:schemas-microsoft-com:vml" Requires="v">
                  <p:oleObj spid="_x0000_s81970" name="Equation" r:id="rId36" imgW="419100" imgH="228600" progId="Equation.3">
                    <p:embed/>
                  </p:oleObj>
                </mc:Choice>
                <mc:Fallback>
                  <p:oleObj name="Equation" r:id="rId36" imgW="419100" imgH="228600" progId="Equation.3">
                    <p:embed/>
                    <p:pic>
                      <p:nvPicPr>
                        <p:cNvPr id="0" name="Object 2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994" y="2592"/>
                          <a:ext cx="581"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0" name="Object 30"/>
            <p:cNvGraphicFramePr>
              <a:graphicFrameLocks noChangeAspect="1"/>
            </p:cNvGraphicFramePr>
            <p:nvPr/>
          </p:nvGraphicFramePr>
          <p:xfrm>
            <a:off x="3696" y="2592"/>
            <a:ext cx="563" cy="317"/>
          </p:xfrm>
          <a:graphic>
            <a:graphicData uri="http://schemas.openxmlformats.org/presentationml/2006/ole">
              <mc:AlternateContent xmlns:mc="http://schemas.openxmlformats.org/markup-compatibility/2006">
                <mc:Choice xmlns:v="urn:schemas-microsoft-com:vml" Requires="v">
                  <p:oleObj spid="_x0000_s81971" name="Equation" r:id="rId38" imgW="406224" imgH="228501" progId="Equation.3">
                    <p:embed/>
                  </p:oleObj>
                </mc:Choice>
                <mc:Fallback>
                  <p:oleObj name="Equation" r:id="rId38" imgW="406224" imgH="228501" progId="Equation.3">
                    <p:embed/>
                    <p:pic>
                      <p:nvPicPr>
                        <p:cNvPr id="0" name="Object 3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96" y="259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1" name="Object 31"/>
            <p:cNvGraphicFramePr>
              <a:graphicFrameLocks noChangeAspect="1"/>
            </p:cNvGraphicFramePr>
            <p:nvPr/>
          </p:nvGraphicFramePr>
          <p:xfrm>
            <a:off x="4379" y="2592"/>
            <a:ext cx="563" cy="317"/>
          </p:xfrm>
          <a:graphic>
            <a:graphicData uri="http://schemas.openxmlformats.org/presentationml/2006/ole">
              <mc:AlternateContent xmlns:mc="http://schemas.openxmlformats.org/markup-compatibility/2006">
                <mc:Choice xmlns:v="urn:schemas-microsoft-com:vml" Requires="v">
                  <p:oleObj spid="_x0000_s81972" name="Equation" r:id="rId40" imgW="406224" imgH="228501" progId="Equation.3">
                    <p:embed/>
                  </p:oleObj>
                </mc:Choice>
                <mc:Fallback>
                  <p:oleObj name="Equation" r:id="rId40" imgW="406224" imgH="228501" progId="Equation.3">
                    <p:embed/>
                    <p:pic>
                      <p:nvPicPr>
                        <p:cNvPr id="0" name="Object 3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79" y="259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2" name="Object 32"/>
            <p:cNvGraphicFramePr>
              <a:graphicFrameLocks noChangeAspect="1"/>
            </p:cNvGraphicFramePr>
            <p:nvPr/>
          </p:nvGraphicFramePr>
          <p:xfrm>
            <a:off x="5063" y="2650"/>
            <a:ext cx="563" cy="246"/>
          </p:xfrm>
          <a:graphic>
            <a:graphicData uri="http://schemas.openxmlformats.org/presentationml/2006/ole">
              <mc:AlternateContent xmlns:mc="http://schemas.openxmlformats.org/markup-compatibility/2006">
                <mc:Choice xmlns:v="urn:schemas-microsoft-com:vml" Requires="v">
                  <p:oleObj spid="_x0000_s81973" name="Equation" r:id="rId42" imgW="405872" imgH="177569" progId="Equation.3">
                    <p:embed/>
                  </p:oleObj>
                </mc:Choice>
                <mc:Fallback>
                  <p:oleObj name="Equation" r:id="rId42" imgW="405872" imgH="177569" progId="Equation.3">
                    <p:embed/>
                    <p:pic>
                      <p:nvPicPr>
                        <p:cNvPr id="0" name="Object 3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063" y="2650"/>
                          <a:ext cx="563" cy="2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34" name="AutoShape 33">
            <a:hlinkClick r:id="rId4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75"/>
                                        <p:tgtEl>
                                          <p:spTgt spid="229379">
                                            <p:txEl>
                                              <p:pRg st="0" end="0"/>
                                            </p:txEl>
                                          </p:spTgt>
                                        </p:tgtEl>
                                      </p:cBhvr>
                                    </p:animEffect>
                                  </p:childTnLst>
                                </p:cTn>
                              </p:par>
                            </p:childTnLst>
                          </p:cTn>
                        </p:par>
                        <p:par>
                          <p:cTn id="8" fill="hold" nodeType="afterGroup">
                            <p:stCondLst>
                              <p:cond delay="1575"/>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29379">
                                            <p:txEl>
                                              <p:pRg st="1" end="1"/>
                                            </p:txEl>
                                          </p:spTgt>
                                        </p:tgtEl>
                                        <p:attrNameLst>
                                          <p:attrName>style.visibility</p:attrName>
                                        </p:attrNameLst>
                                      </p:cBhvr>
                                      <p:to>
                                        <p:strVal val="visible"/>
                                      </p:to>
                                    </p:set>
                                    <p:animEffect transition="in" filter="wipe(left)">
                                      <p:cBhvr>
                                        <p:cTn id="11" dur="75"/>
                                        <p:tgtEl>
                                          <p:spTgt spid="22937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9380"/>
                                        </p:tgtEl>
                                        <p:attrNameLst>
                                          <p:attrName>style.visibility</p:attrName>
                                        </p:attrNameLst>
                                      </p:cBhvr>
                                      <p:to>
                                        <p:strVal val="visible"/>
                                      </p:to>
                                    </p:set>
                                    <p:animEffect transition="in" filter="wipe(left)">
                                      <p:cBhvr>
                                        <p:cTn id="16" dur="500"/>
                                        <p:tgtEl>
                                          <p:spTgt spid="2293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9381">
                                            <p:txEl>
                                              <p:pRg st="0" end="0"/>
                                            </p:txEl>
                                          </p:spTgt>
                                        </p:tgtEl>
                                        <p:attrNameLst>
                                          <p:attrName>style.visibility</p:attrName>
                                        </p:attrNameLst>
                                      </p:cBhvr>
                                      <p:to>
                                        <p:strVal val="visible"/>
                                      </p:to>
                                    </p:set>
                                    <p:animEffect transition="in" filter="wipe(left)">
                                      <p:cBhvr>
                                        <p:cTn id="21" dur="500"/>
                                        <p:tgtEl>
                                          <p:spTgt spid="22938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29398"/>
                                        </p:tgtEl>
                                        <p:attrNameLst>
                                          <p:attrName>style.visibility</p:attrName>
                                        </p:attrNameLst>
                                      </p:cBhvr>
                                      <p:to>
                                        <p:strVal val="visible"/>
                                      </p:to>
                                    </p:set>
                                    <p:animEffect transition="in" filter="wipe(left)">
                                      <p:cBhvr>
                                        <p:cTn id="31" dur="500"/>
                                        <p:tgtEl>
                                          <p:spTgt spid="2293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9399">
                                            <p:txEl>
                                              <p:pRg st="0" end="0"/>
                                            </p:txEl>
                                          </p:spTgt>
                                        </p:tgtEl>
                                        <p:attrNameLst>
                                          <p:attrName>style.visibility</p:attrName>
                                        </p:attrNameLst>
                                      </p:cBhvr>
                                      <p:to>
                                        <p:strVal val="visible"/>
                                      </p:to>
                                    </p:set>
                                    <p:animEffect transition="in" filter="wipe(left)">
                                      <p:cBhvr>
                                        <p:cTn id="36" dur="500"/>
                                        <p:tgtEl>
                                          <p:spTgt spid="22939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29387"/>
                                        </p:tgtEl>
                                        <p:attrNameLst>
                                          <p:attrName>style.visibility</p:attrName>
                                        </p:attrNameLst>
                                      </p:cBhvr>
                                      <p:to>
                                        <p:strVal val="visible"/>
                                      </p:to>
                                    </p:set>
                                    <p:animEffect transition="in" filter="wipe(left)">
                                      <p:cBhvr>
                                        <p:cTn id="46" dur="500"/>
                                        <p:tgtEl>
                                          <p:spTgt spid="2293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9388">
                                            <p:txEl>
                                              <p:pRg st="0" end="0"/>
                                            </p:txEl>
                                          </p:spTgt>
                                        </p:tgtEl>
                                        <p:attrNameLst>
                                          <p:attrName>style.visibility</p:attrName>
                                        </p:attrNameLst>
                                      </p:cBhvr>
                                      <p:to>
                                        <p:strVal val="visible"/>
                                      </p:to>
                                    </p:set>
                                    <p:animEffect transition="in" filter="wipe(left)">
                                      <p:cBhvr>
                                        <p:cTn id="51" dur="500"/>
                                        <p:tgtEl>
                                          <p:spTgt spid="229388">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9389">
                                            <p:txEl>
                                              <p:pRg st="0" end="0"/>
                                            </p:txEl>
                                          </p:spTgt>
                                        </p:tgtEl>
                                        <p:attrNameLst>
                                          <p:attrName>style.visibility</p:attrName>
                                        </p:attrNameLst>
                                      </p:cBhvr>
                                      <p:to>
                                        <p:strVal val="visible"/>
                                      </p:to>
                                    </p:set>
                                    <p:animEffect transition="in" filter="wipe(left)">
                                      <p:cBhvr>
                                        <p:cTn id="61" dur="500"/>
                                        <p:tgtEl>
                                          <p:spTgt spid="229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P spid="229381" grpId="0" build="p" autoUpdateAnimBg="0"/>
      <p:bldP spid="229388" grpId="0" build="p" autoUpdateAnimBg="0"/>
      <p:bldP spid="229389" grpId="0" build="p" autoUpdateAnimBg="0"/>
      <p:bldP spid="22939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0402" name="Object 2"/>
          <p:cNvGraphicFramePr>
            <a:graphicFrameLocks noChangeAspect="1"/>
          </p:cNvGraphicFramePr>
          <p:nvPr/>
        </p:nvGraphicFramePr>
        <p:xfrm>
          <a:off x="7086600" y="5784850"/>
          <a:ext cx="1447800" cy="523875"/>
        </p:xfrm>
        <a:graphic>
          <a:graphicData uri="http://schemas.openxmlformats.org/presentationml/2006/ole">
            <mc:AlternateContent xmlns:mc="http://schemas.openxmlformats.org/markup-compatibility/2006">
              <mc:Choice xmlns:v="urn:schemas-microsoft-com:vml" Requires="v">
                <p:oleObj spid="_x0000_s82999" name="Equation" r:id="rId3" imgW="472511" imgH="91250" progId="Equation.3">
                  <p:embed/>
                </p:oleObj>
              </mc:Choice>
              <mc:Fallback>
                <p:oleObj name="Equation" r:id="rId3" imgW="472511" imgH="9125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784850"/>
                        <a:ext cx="1447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3" name="Object 3"/>
          <p:cNvGraphicFramePr>
            <a:graphicFrameLocks noChangeAspect="1"/>
          </p:cNvGraphicFramePr>
          <p:nvPr/>
        </p:nvGraphicFramePr>
        <p:xfrm>
          <a:off x="3124200" y="5857875"/>
          <a:ext cx="1447800" cy="523875"/>
        </p:xfrm>
        <a:graphic>
          <a:graphicData uri="http://schemas.openxmlformats.org/presentationml/2006/ole">
            <mc:AlternateContent xmlns:mc="http://schemas.openxmlformats.org/markup-compatibility/2006">
              <mc:Choice xmlns:v="urn:schemas-microsoft-com:vml" Requires="v">
                <p:oleObj spid="_x0000_s83000" name="Equation" r:id="rId5" imgW="472511" imgH="91250" progId="Equation.3">
                  <p:embed/>
                </p:oleObj>
              </mc:Choice>
              <mc:Fallback>
                <p:oleObj name="Equation" r:id="rId5" imgW="472511" imgH="9125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857875"/>
                        <a:ext cx="1447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0404" name="Text Box 4"/>
          <p:cNvSpPr txBox="1">
            <a:spLocks noChangeArrowheads="1"/>
          </p:cNvSpPr>
          <p:nvPr/>
        </p:nvSpPr>
        <p:spPr bwMode="auto">
          <a:xfrm>
            <a:off x="1187450" y="5084763"/>
            <a:ext cx="6691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latin typeface="宋体" panose="02010600030101010101" pitchFamily="2" charset="-122"/>
              </a:rPr>
              <a:t>对应规律：</a:t>
            </a:r>
            <a:r>
              <a:rPr lang="en-US" altLang="zh-CN">
                <a:solidFill>
                  <a:srgbClr val="FF0066"/>
                </a:solidFill>
              </a:rPr>
              <a:t>1 </a:t>
            </a:r>
            <a:r>
              <a:rPr lang="en-US" altLang="zh-CN">
                <a:solidFill>
                  <a:srgbClr val="FF0066"/>
                </a:solidFill>
                <a:latin typeface="宋体" panose="02010600030101010101" pitchFamily="2" charset="-122"/>
                <a:sym typeface="Symbol" panose="05050102010706020507" pitchFamily="18" charset="2"/>
              </a:rPr>
              <a:t></a:t>
            </a:r>
            <a:r>
              <a:rPr lang="en-US" altLang="zh-CN">
                <a:solidFill>
                  <a:srgbClr val="FF0066"/>
                </a:solidFill>
                <a:sym typeface="Symbol" panose="05050102010706020507" pitchFamily="18" charset="2"/>
              </a:rPr>
              <a:t> </a:t>
            </a:r>
            <a:r>
              <a:rPr lang="zh-CN" altLang="en-US">
                <a:solidFill>
                  <a:srgbClr val="FF0066"/>
                </a:solidFill>
                <a:latin typeface="宋体" panose="02010600030101010101" pitchFamily="2" charset="-122"/>
                <a:sym typeface="Symbol" panose="05050102010706020507" pitchFamily="18" charset="2"/>
              </a:rPr>
              <a:t>原变量</a:t>
            </a:r>
            <a:r>
              <a:rPr lang="zh-CN" altLang="en-US">
                <a:latin typeface="宋体" panose="02010600030101010101" pitchFamily="2" charset="-122"/>
                <a:sym typeface="Symbol" panose="05050102010706020507" pitchFamily="18" charset="2"/>
              </a:rPr>
              <a:t>    </a:t>
            </a:r>
            <a:r>
              <a:rPr lang="en-US" altLang="zh-CN">
                <a:solidFill>
                  <a:srgbClr val="0033CC"/>
                </a:solidFill>
                <a:sym typeface="Symbol" panose="05050102010706020507" pitchFamily="18" charset="2"/>
              </a:rPr>
              <a:t>0 </a:t>
            </a:r>
            <a:r>
              <a:rPr lang="en-US" altLang="zh-CN">
                <a:solidFill>
                  <a:srgbClr val="0033CC"/>
                </a:solidFill>
                <a:latin typeface="宋体" panose="02010600030101010101" pitchFamily="2" charset="-122"/>
                <a:sym typeface="Symbol" panose="05050102010706020507" pitchFamily="18" charset="2"/>
              </a:rPr>
              <a:t></a:t>
            </a:r>
            <a:r>
              <a:rPr lang="en-US" altLang="zh-CN">
                <a:solidFill>
                  <a:srgbClr val="0033CC"/>
                </a:solidFill>
                <a:sym typeface="Symbol" panose="05050102010706020507" pitchFamily="18" charset="2"/>
              </a:rPr>
              <a:t> </a:t>
            </a:r>
            <a:r>
              <a:rPr lang="zh-CN" altLang="en-US">
                <a:solidFill>
                  <a:srgbClr val="0033CC"/>
                </a:solidFill>
                <a:latin typeface="宋体" panose="02010600030101010101" pitchFamily="2" charset="-122"/>
                <a:sym typeface="Symbol" panose="05050102010706020507" pitchFamily="18" charset="2"/>
              </a:rPr>
              <a:t>反变量</a:t>
            </a:r>
            <a:endParaRPr lang="zh-CN" altLang="en-US">
              <a:solidFill>
                <a:srgbClr val="0033CC"/>
              </a:solidFill>
              <a:latin typeface="宋体" panose="02010600030101010101" pitchFamily="2" charset="-122"/>
            </a:endParaRPr>
          </a:p>
        </p:txBody>
      </p:sp>
      <p:sp>
        <p:nvSpPr>
          <p:cNvPr id="82949" name="Text Box 5"/>
          <p:cNvSpPr txBox="1">
            <a:spLocks noChangeArrowheads="1"/>
          </p:cNvSpPr>
          <p:nvPr/>
        </p:nvSpPr>
        <p:spPr bwMode="auto">
          <a:xfrm>
            <a:off x="468313" y="115888"/>
            <a:ext cx="3719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最小项的性质：</a:t>
            </a:r>
          </a:p>
        </p:txBody>
      </p:sp>
      <p:grpSp>
        <p:nvGrpSpPr>
          <p:cNvPr id="82950" name="Group 56"/>
          <p:cNvGrpSpPr>
            <a:grpSpLocks/>
          </p:cNvGrpSpPr>
          <p:nvPr/>
        </p:nvGrpSpPr>
        <p:grpSpPr bwMode="auto">
          <a:xfrm>
            <a:off x="349250" y="620713"/>
            <a:ext cx="8615363" cy="4032250"/>
            <a:chOff x="158" y="391"/>
            <a:chExt cx="5472" cy="2540"/>
          </a:xfrm>
        </p:grpSpPr>
        <p:sp>
          <p:nvSpPr>
            <p:cNvPr id="82960" name="Rectangle 7"/>
            <p:cNvSpPr>
              <a:spLocks noChangeArrowheads="1"/>
            </p:cNvSpPr>
            <p:nvPr/>
          </p:nvSpPr>
          <p:spPr bwMode="auto">
            <a:xfrm>
              <a:off x="5054" y="875"/>
              <a:ext cx="571"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p:txBody>
        </p:sp>
        <p:sp>
          <p:nvSpPr>
            <p:cNvPr id="82961" name="Rectangle 8"/>
            <p:cNvSpPr>
              <a:spLocks noChangeArrowheads="1"/>
            </p:cNvSpPr>
            <p:nvPr/>
          </p:nvSpPr>
          <p:spPr bwMode="auto">
            <a:xfrm>
              <a:off x="4526" y="875"/>
              <a:ext cx="524"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p:txBody>
        </p:sp>
        <p:sp>
          <p:nvSpPr>
            <p:cNvPr id="82962" name="Rectangle 9"/>
            <p:cNvSpPr>
              <a:spLocks noChangeArrowheads="1"/>
            </p:cNvSpPr>
            <p:nvPr/>
          </p:nvSpPr>
          <p:spPr bwMode="auto">
            <a:xfrm>
              <a:off x="3950" y="875"/>
              <a:ext cx="524"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3" name="Rectangle 10"/>
            <p:cNvSpPr>
              <a:spLocks noChangeArrowheads="1"/>
            </p:cNvSpPr>
            <p:nvPr/>
          </p:nvSpPr>
          <p:spPr bwMode="auto">
            <a:xfrm>
              <a:off x="3374" y="875"/>
              <a:ext cx="523"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4" name="Rectangle 11"/>
            <p:cNvSpPr>
              <a:spLocks noChangeArrowheads="1"/>
            </p:cNvSpPr>
            <p:nvPr/>
          </p:nvSpPr>
          <p:spPr bwMode="auto">
            <a:xfrm>
              <a:off x="2750" y="875"/>
              <a:ext cx="571"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5" name="Rectangle 12"/>
            <p:cNvSpPr>
              <a:spLocks noChangeArrowheads="1"/>
            </p:cNvSpPr>
            <p:nvPr/>
          </p:nvSpPr>
          <p:spPr bwMode="auto">
            <a:xfrm>
              <a:off x="2174" y="875"/>
              <a:ext cx="572"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6" name="Rectangle 13"/>
            <p:cNvSpPr>
              <a:spLocks noChangeArrowheads="1"/>
            </p:cNvSpPr>
            <p:nvPr/>
          </p:nvSpPr>
          <p:spPr bwMode="auto">
            <a:xfrm>
              <a:off x="1598" y="875"/>
              <a:ext cx="571"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t>0</a:t>
              </a:r>
            </a:p>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7" name="Rectangle 14"/>
            <p:cNvSpPr>
              <a:spLocks noChangeArrowheads="1"/>
            </p:cNvSpPr>
            <p:nvPr/>
          </p:nvSpPr>
          <p:spPr bwMode="auto">
            <a:xfrm>
              <a:off x="974" y="875"/>
              <a:ext cx="619"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56000"/>
                </a:lnSpc>
                <a:buFontTx/>
                <a:buNone/>
              </a:pPr>
              <a:r>
                <a:rPr lang="en-US" altLang="zh-CN" sz="2400" b="0">
                  <a:solidFill>
                    <a:srgbClr val="FF0066"/>
                  </a:solidFill>
                </a:rPr>
                <a:t>1</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a:p>
              <a:pPr algn="ctr">
                <a:lnSpc>
                  <a:spcPct val="56000"/>
                </a:lnSpc>
                <a:buFontTx/>
                <a:buNone/>
              </a:pPr>
              <a:r>
                <a:rPr lang="en-US" altLang="zh-CN" sz="2400" b="0"/>
                <a:t>0</a:t>
              </a:r>
            </a:p>
          </p:txBody>
        </p:sp>
        <p:sp>
          <p:nvSpPr>
            <p:cNvPr id="82968" name="Rectangle 15"/>
            <p:cNvSpPr>
              <a:spLocks noChangeArrowheads="1"/>
            </p:cNvSpPr>
            <p:nvPr/>
          </p:nvSpPr>
          <p:spPr bwMode="auto">
            <a:xfrm>
              <a:off x="206" y="875"/>
              <a:ext cx="714" cy="1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000" tIns="36000" rIns="0" bIns="0"/>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56000"/>
                </a:lnSpc>
                <a:buFontTx/>
                <a:buNone/>
              </a:pPr>
              <a:r>
                <a:rPr lang="en-US" altLang="zh-CN" sz="2400" b="0"/>
                <a:t>0  0  0</a:t>
              </a:r>
            </a:p>
            <a:p>
              <a:pPr>
                <a:lnSpc>
                  <a:spcPct val="56000"/>
                </a:lnSpc>
                <a:buFontTx/>
                <a:buNone/>
              </a:pPr>
              <a:r>
                <a:rPr lang="en-US" altLang="zh-CN" sz="2400" b="0"/>
                <a:t>0  0  1</a:t>
              </a:r>
            </a:p>
            <a:p>
              <a:pPr>
                <a:lnSpc>
                  <a:spcPct val="56000"/>
                </a:lnSpc>
                <a:buFontTx/>
                <a:buNone/>
              </a:pPr>
              <a:r>
                <a:rPr lang="en-US" altLang="zh-CN" sz="2400" b="0"/>
                <a:t>0  1  0</a:t>
              </a:r>
            </a:p>
            <a:p>
              <a:pPr>
                <a:lnSpc>
                  <a:spcPct val="56000"/>
                </a:lnSpc>
                <a:buFontTx/>
                <a:buNone/>
              </a:pPr>
              <a:r>
                <a:rPr lang="en-US" altLang="zh-CN" sz="2400" b="0"/>
                <a:t>0  1  1</a:t>
              </a:r>
            </a:p>
            <a:p>
              <a:pPr>
                <a:lnSpc>
                  <a:spcPct val="56000"/>
                </a:lnSpc>
                <a:buFontTx/>
                <a:buNone/>
              </a:pPr>
              <a:r>
                <a:rPr lang="en-US" altLang="zh-CN" sz="2400" b="0"/>
                <a:t>1  0  0</a:t>
              </a:r>
            </a:p>
            <a:p>
              <a:pPr>
                <a:lnSpc>
                  <a:spcPct val="56000"/>
                </a:lnSpc>
                <a:buFontTx/>
                <a:buNone/>
              </a:pPr>
              <a:r>
                <a:rPr lang="en-US" altLang="zh-CN" sz="2400" b="0"/>
                <a:t>1  0  1</a:t>
              </a:r>
            </a:p>
            <a:p>
              <a:pPr>
                <a:lnSpc>
                  <a:spcPct val="56000"/>
                </a:lnSpc>
                <a:buFontTx/>
                <a:buNone/>
              </a:pPr>
              <a:r>
                <a:rPr lang="en-US" altLang="zh-CN" sz="2400" b="0"/>
                <a:t>1  1  0</a:t>
              </a:r>
            </a:p>
            <a:p>
              <a:pPr>
                <a:lnSpc>
                  <a:spcPct val="56000"/>
                </a:lnSpc>
                <a:buFontTx/>
                <a:buNone/>
              </a:pPr>
              <a:r>
                <a:rPr lang="en-US" altLang="zh-CN" sz="2400" b="0"/>
                <a:t>1  1  1</a:t>
              </a:r>
            </a:p>
          </p:txBody>
        </p:sp>
        <p:sp>
          <p:nvSpPr>
            <p:cNvPr id="82969" name="Rectangle 16"/>
            <p:cNvSpPr>
              <a:spLocks noChangeArrowheads="1"/>
            </p:cNvSpPr>
            <p:nvPr/>
          </p:nvSpPr>
          <p:spPr bwMode="auto">
            <a:xfrm>
              <a:off x="4727" y="391"/>
              <a:ext cx="524"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0" name="Rectangle 17"/>
            <p:cNvSpPr>
              <a:spLocks noChangeArrowheads="1"/>
            </p:cNvSpPr>
            <p:nvPr/>
          </p:nvSpPr>
          <p:spPr bwMode="auto">
            <a:xfrm>
              <a:off x="4203" y="391"/>
              <a:ext cx="524"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1" name="Rectangle 18"/>
            <p:cNvSpPr>
              <a:spLocks noChangeArrowheads="1"/>
            </p:cNvSpPr>
            <p:nvPr/>
          </p:nvSpPr>
          <p:spPr bwMode="auto">
            <a:xfrm>
              <a:off x="3680" y="391"/>
              <a:ext cx="523"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2" name="Rectangle 19"/>
            <p:cNvSpPr>
              <a:spLocks noChangeArrowheads="1"/>
            </p:cNvSpPr>
            <p:nvPr/>
          </p:nvSpPr>
          <p:spPr bwMode="auto">
            <a:xfrm>
              <a:off x="3109" y="391"/>
              <a:ext cx="571"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3" name="Rectangle 20"/>
            <p:cNvSpPr>
              <a:spLocks noChangeArrowheads="1"/>
            </p:cNvSpPr>
            <p:nvPr/>
          </p:nvSpPr>
          <p:spPr bwMode="auto">
            <a:xfrm>
              <a:off x="2537" y="391"/>
              <a:ext cx="572"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4" name="Rectangle 21"/>
            <p:cNvSpPr>
              <a:spLocks noChangeArrowheads="1"/>
            </p:cNvSpPr>
            <p:nvPr/>
          </p:nvSpPr>
          <p:spPr bwMode="auto">
            <a:xfrm>
              <a:off x="1966" y="391"/>
              <a:ext cx="571"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5" name="Rectangle 22"/>
            <p:cNvSpPr>
              <a:spLocks noChangeArrowheads="1"/>
            </p:cNvSpPr>
            <p:nvPr/>
          </p:nvSpPr>
          <p:spPr bwMode="auto">
            <a:xfrm>
              <a:off x="1347" y="391"/>
              <a:ext cx="619" cy="4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a:p>
          </p:txBody>
        </p:sp>
        <p:sp>
          <p:nvSpPr>
            <p:cNvPr id="82976" name="Rectangle 23"/>
            <p:cNvSpPr>
              <a:spLocks noChangeArrowheads="1"/>
            </p:cNvSpPr>
            <p:nvPr/>
          </p:nvSpPr>
          <p:spPr bwMode="auto">
            <a:xfrm>
              <a:off x="220" y="436"/>
              <a:ext cx="724" cy="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000" tIns="36000" rIns="0" bIns="0"/>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b="0" i="1">
                  <a:solidFill>
                    <a:srgbClr val="3333CC"/>
                  </a:solidFill>
                </a:rPr>
                <a:t>A B C</a:t>
              </a:r>
            </a:p>
          </p:txBody>
        </p:sp>
        <p:sp>
          <p:nvSpPr>
            <p:cNvPr id="82977" name="Line 24"/>
            <p:cNvSpPr>
              <a:spLocks noChangeShapeType="1"/>
            </p:cNvSpPr>
            <p:nvPr/>
          </p:nvSpPr>
          <p:spPr bwMode="auto">
            <a:xfrm>
              <a:off x="158" y="391"/>
              <a:ext cx="5472" cy="0"/>
            </a:xfrm>
            <a:prstGeom prst="line">
              <a:avLst/>
            </a:prstGeom>
            <a:noFill/>
            <a:ln w="38100" cap="sq">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8" name="Line 25"/>
            <p:cNvSpPr>
              <a:spLocks noChangeShapeType="1"/>
            </p:cNvSpPr>
            <p:nvPr/>
          </p:nvSpPr>
          <p:spPr bwMode="auto">
            <a:xfrm>
              <a:off x="158" y="814"/>
              <a:ext cx="54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9" name="Line 26"/>
            <p:cNvSpPr>
              <a:spLocks noChangeShapeType="1"/>
            </p:cNvSpPr>
            <p:nvPr/>
          </p:nvSpPr>
          <p:spPr bwMode="auto">
            <a:xfrm>
              <a:off x="158" y="2931"/>
              <a:ext cx="5472" cy="0"/>
            </a:xfrm>
            <a:prstGeom prst="line">
              <a:avLst/>
            </a:prstGeom>
            <a:noFill/>
            <a:ln w="38100" cap="sq">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0" name="Line 27"/>
            <p:cNvSpPr>
              <a:spLocks noChangeShapeType="1"/>
            </p:cNvSpPr>
            <p:nvPr/>
          </p:nvSpPr>
          <p:spPr bwMode="auto">
            <a:xfrm>
              <a:off x="158" y="391"/>
              <a:ext cx="0" cy="2540"/>
            </a:xfrm>
            <a:prstGeom prst="line">
              <a:avLst/>
            </a:prstGeom>
            <a:noFill/>
            <a:ln w="38100" cap="sq">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1" name="Line 28"/>
            <p:cNvSpPr>
              <a:spLocks noChangeShapeType="1"/>
            </p:cNvSpPr>
            <p:nvPr/>
          </p:nvSpPr>
          <p:spPr bwMode="auto">
            <a:xfrm>
              <a:off x="974"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2" name="Line 29"/>
            <p:cNvSpPr>
              <a:spLocks noChangeShapeType="1"/>
            </p:cNvSpPr>
            <p:nvPr/>
          </p:nvSpPr>
          <p:spPr bwMode="auto">
            <a:xfrm>
              <a:off x="1000"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3" name="Line 30"/>
            <p:cNvSpPr>
              <a:spLocks noChangeShapeType="1"/>
            </p:cNvSpPr>
            <p:nvPr/>
          </p:nvSpPr>
          <p:spPr bwMode="auto">
            <a:xfrm>
              <a:off x="1598"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4" name="Line 31"/>
            <p:cNvSpPr>
              <a:spLocks noChangeShapeType="1"/>
            </p:cNvSpPr>
            <p:nvPr/>
          </p:nvSpPr>
          <p:spPr bwMode="auto">
            <a:xfrm>
              <a:off x="2174"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5" name="Line 32"/>
            <p:cNvSpPr>
              <a:spLocks noChangeShapeType="1"/>
            </p:cNvSpPr>
            <p:nvPr/>
          </p:nvSpPr>
          <p:spPr bwMode="auto">
            <a:xfrm>
              <a:off x="2750"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6" name="Line 33"/>
            <p:cNvSpPr>
              <a:spLocks noChangeShapeType="1"/>
            </p:cNvSpPr>
            <p:nvPr/>
          </p:nvSpPr>
          <p:spPr bwMode="auto">
            <a:xfrm>
              <a:off x="3326"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7" name="Line 34"/>
            <p:cNvSpPr>
              <a:spLocks noChangeShapeType="1"/>
            </p:cNvSpPr>
            <p:nvPr/>
          </p:nvSpPr>
          <p:spPr bwMode="auto">
            <a:xfrm>
              <a:off x="3902"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8" name="Line 35"/>
            <p:cNvSpPr>
              <a:spLocks noChangeShapeType="1"/>
            </p:cNvSpPr>
            <p:nvPr/>
          </p:nvSpPr>
          <p:spPr bwMode="auto">
            <a:xfrm>
              <a:off x="4478"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9" name="Line 36"/>
            <p:cNvSpPr>
              <a:spLocks noChangeShapeType="1"/>
            </p:cNvSpPr>
            <p:nvPr/>
          </p:nvSpPr>
          <p:spPr bwMode="auto">
            <a:xfrm>
              <a:off x="5054" y="391"/>
              <a:ext cx="0" cy="25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0" name="Line 37"/>
            <p:cNvSpPr>
              <a:spLocks noChangeShapeType="1"/>
            </p:cNvSpPr>
            <p:nvPr/>
          </p:nvSpPr>
          <p:spPr bwMode="auto">
            <a:xfrm>
              <a:off x="5630" y="391"/>
              <a:ext cx="0" cy="2540"/>
            </a:xfrm>
            <a:prstGeom prst="line">
              <a:avLst/>
            </a:prstGeom>
            <a:noFill/>
            <a:ln w="38100" cap="sq">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991" name="Object 38"/>
            <p:cNvGraphicFramePr>
              <a:graphicFrameLocks noChangeAspect="1"/>
            </p:cNvGraphicFramePr>
            <p:nvPr/>
          </p:nvGraphicFramePr>
          <p:xfrm>
            <a:off x="1057" y="404"/>
            <a:ext cx="462" cy="360"/>
          </p:xfrm>
          <a:graphic>
            <a:graphicData uri="http://schemas.openxmlformats.org/presentationml/2006/ole">
              <mc:AlternateContent xmlns:mc="http://schemas.openxmlformats.org/markup-compatibility/2006">
                <mc:Choice xmlns:v="urn:schemas-microsoft-com:vml" Requires="v">
                  <p:oleObj spid="_x0000_s83001" name="公式" r:id="rId8" imgW="243698" imgH="91250" progId="Equation.3">
                    <p:embed/>
                  </p:oleObj>
                </mc:Choice>
                <mc:Fallback>
                  <p:oleObj name="公式" r:id="rId8" imgW="243698" imgH="91250" progId="Equation.3">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 y="404"/>
                          <a:ext cx="462" cy="3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2" name="Object 39"/>
            <p:cNvGraphicFramePr>
              <a:graphicFrameLocks noChangeAspect="1"/>
            </p:cNvGraphicFramePr>
            <p:nvPr/>
          </p:nvGraphicFramePr>
          <p:xfrm>
            <a:off x="1610" y="405"/>
            <a:ext cx="499" cy="372"/>
          </p:xfrm>
          <a:graphic>
            <a:graphicData uri="http://schemas.openxmlformats.org/presentationml/2006/ole">
              <mc:AlternateContent xmlns:mc="http://schemas.openxmlformats.org/markup-compatibility/2006">
                <mc:Choice xmlns:v="urn:schemas-microsoft-com:vml" Requires="v">
                  <p:oleObj spid="_x0000_s83002" name="Equation" r:id="rId10" imgW="281975" imgH="98926" progId="Equation.3">
                    <p:embed/>
                  </p:oleObj>
                </mc:Choice>
                <mc:Fallback>
                  <p:oleObj name="Equation" r:id="rId10" imgW="281975" imgH="98926"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0" y="405"/>
                          <a:ext cx="499" cy="3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3" name="Object 40"/>
            <p:cNvGraphicFramePr>
              <a:graphicFrameLocks noChangeAspect="1"/>
            </p:cNvGraphicFramePr>
            <p:nvPr/>
          </p:nvGraphicFramePr>
          <p:xfrm>
            <a:off x="2195" y="412"/>
            <a:ext cx="479" cy="355"/>
          </p:xfrm>
          <a:graphic>
            <a:graphicData uri="http://schemas.openxmlformats.org/presentationml/2006/ole">
              <mc:AlternateContent xmlns:mc="http://schemas.openxmlformats.org/markup-compatibility/2006">
                <mc:Choice xmlns:v="urn:schemas-microsoft-com:vml" Requires="v">
                  <p:oleObj spid="_x0000_s83003" name="Equation" r:id="rId12" imgW="281975" imgH="98926" progId="Equation.3">
                    <p:embed/>
                  </p:oleObj>
                </mc:Choice>
                <mc:Fallback>
                  <p:oleObj name="Equation" r:id="rId12" imgW="281975" imgH="98926"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 y="412"/>
                          <a:ext cx="479" cy="3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4" name="Object 41"/>
            <p:cNvGraphicFramePr>
              <a:graphicFrameLocks noChangeAspect="1"/>
            </p:cNvGraphicFramePr>
            <p:nvPr/>
          </p:nvGraphicFramePr>
          <p:xfrm>
            <a:off x="2771" y="421"/>
            <a:ext cx="493" cy="347"/>
          </p:xfrm>
          <a:graphic>
            <a:graphicData uri="http://schemas.openxmlformats.org/presentationml/2006/ole">
              <mc:AlternateContent xmlns:mc="http://schemas.openxmlformats.org/markup-compatibility/2006">
                <mc:Choice xmlns:v="urn:schemas-microsoft-com:vml" Requires="v">
                  <p:oleObj spid="_x0000_s83004" name="Equation" r:id="rId14" imgW="266665" imgH="98926" progId="Equation.3">
                    <p:embed/>
                  </p:oleObj>
                </mc:Choice>
                <mc:Fallback>
                  <p:oleObj name="Equation" r:id="rId14" imgW="266665" imgH="98926" progId="Equation.3">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1" y="421"/>
                          <a:ext cx="493"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5" name="Object 42"/>
            <p:cNvGraphicFramePr>
              <a:graphicFrameLocks noChangeAspect="1"/>
            </p:cNvGraphicFramePr>
            <p:nvPr/>
          </p:nvGraphicFramePr>
          <p:xfrm>
            <a:off x="3340" y="430"/>
            <a:ext cx="507" cy="366"/>
          </p:xfrm>
          <a:graphic>
            <a:graphicData uri="http://schemas.openxmlformats.org/presentationml/2006/ole">
              <mc:AlternateContent xmlns:mc="http://schemas.openxmlformats.org/markup-compatibility/2006">
                <mc:Choice xmlns:v="urn:schemas-microsoft-com:vml" Requires="v">
                  <p:oleObj spid="_x0000_s83005" name="Equation" r:id="rId16" imgW="289631" imgH="98926" progId="Equation.3">
                    <p:embed/>
                  </p:oleObj>
                </mc:Choice>
                <mc:Fallback>
                  <p:oleObj name="Equation" r:id="rId16" imgW="289631" imgH="98926" progId="Equation.3">
                    <p:embed/>
                    <p:pic>
                      <p:nvPicPr>
                        <p:cNvPr id="0" name="Object 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0" y="430"/>
                          <a:ext cx="507" cy="3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6" name="Object 43"/>
            <p:cNvGraphicFramePr>
              <a:graphicFrameLocks noChangeAspect="1"/>
            </p:cNvGraphicFramePr>
            <p:nvPr/>
          </p:nvGraphicFramePr>
          <p:xfrm>
            <a:off x="3916" y="436"/>
            <a:ext cx="475" cy="353"/>
          </p:xfrm>
          <a:graphic>
            <a:graphicData uri="http://schemas.openxmlformats.org/presentationml/2006/ole">
              <mc:AlternateContent xmlns:mc="http://schemas.openxmlformats.org/markup-compatibility/2006">
                <mc:Choice xmlns:v="urn:schemas-microsoft-com:vml" Requires="v">
                  <p:oleObj spid="_x0000_s83006" name="Equation" r:id="rId18" imgW="281975" imgH="98926" progId="Equation.3">
                    <p:embed/>
                  </p:oleObj>
                </mc:Choice>
                <mc:Fallback>
                  <p:oleObj name="Equation" r:id="rId18" imgW="281975" imgH="98926" progId="Equation.3">
                    <p:embed/>
                    <p:pic>
                      <p:nvPicPr>
                        <p:cNvPr id="0" name="Object 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16" y="436"/>
                          <a:ext cx="475" cy="3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7" name="Object 44"/>
            <p:cNvGraphicFramePr>
              <a:graphicFrameLocks noChangeAspect="1"/>
            </p:cNvGraphicFramePr>
            <p:nvPr/>
          </p:nvGraphicFramePr>
          <p:xfrm>
            <a:off x="4499" y="426"/>
            <a:ext cx="489" cy="363"/>
          </p:xfrm>
          <a:graphic>
            <a:graphicData uri="http://schemas.openxmlformats.org/presentationml/2006/ole">
              <mc:AlternateContent xmlns:mc="http://schemas.openxmlformats.org/markup-compatibility/2006">
                <mc:Choice xmlns:v="urn:schemas-microsoft-com:vml" Requires="v">
                  <p:oleObj spid="_x0000_s83007" name="Equation" r:id="rId20" imgW="281975" imgH="98926" progId="Equation.3">
                    <p:embed/>
                  </p:oleObj>
                </mc:Choice>
                <mc:Fallback>
                  <p:oleObj name="Equation" r:id="rId20" imgW="281975" imgH="98926" progId="Equation.3">
                    <p:embed/>
                    <p:pic>
                      <p:nvPicPr>
                        <p:cNvPr id="0" name="Object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9" y="426"/>
                          <a:ext cx="489"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98" name="Object 45"/>
            <p:cNvGraphicFramePr>
              <a:graphicFrameLocks noChangeAspect="1"/>
            </p:cNvGraphicFramePr>
            <p:nvPr/>
          </p:nvGraphicFramePr>
          <p:xfrm>
            <a:off x="5088" y="462"/>
            <a:ext cx="468" cy="309"/>
          </p:xfrm>
          <a:graphic>
            <a:graphicData uri="http://schemas.openxmlformats.org/presentationml/2006/ole">
              <mc:AlternateContent xmlns:mc="http://schemas.openxmlformats.org/markup-compatibility/2006">
                <mc:Choice xmlns:v="urn:schemas-microsoft-com:vml" Requires="v">
                  <p:oleObj spid="_x0000_s83008" name="公式" r:id="rId22" imgW="221157" imgH="53301" progId="Equation.3">
                    <p:embed/>
                  </p:oleObj>
                </mc:Choice>
                <mc:Fallback>
                  <p:oleObj name="公式" r:id="rId22" imgW="221157" imgH="53301" progId="Equation.3">
                    <p:embed/>
                    <p:pic>
                      <p:nvPicPr>
                        <p:cNvPr id="0"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88" y="462"/>
                          <a:ext cx="468" cy="3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0446" name="Text Box 46"/>
          <p:cNvSpPr txBox="1">
            <a:spLocks noChangeArrowheads="1"/>
          </p:cNvSpPr>
          <p:nvPr/>
        </p:nvSpPr>
        <p:spPr bwMode="auto">
          <a:xfrm>
            <a:off x="684213" y="4724400"/>
            <a:ext cx="871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rPr>
              <a:t>(1) </a:t>
            </a:r>
            <a:r>
              <a:rPr lang="zh-CN" altLang="zh-CN"/>
              <a:t>任</a:t>
            </a:r>
            <a:r>
              <a:rPr lang="zh-CN" altLang="en-US"/>
              <a:t>一</a:t>
            </a:r>
            <a:r>
              <a:rPr lang="zh-CN" altLang="zh-CN"/>
              <a:t>最小项，只有一组对应变量取值使其值为</a:t>
            </a:r>
            <a:r>
              <a:rPr lang="zh-CN" altLang="en-US"/>
              <a:t> </a:t>
            </a:r>
            <a:r>
              <a:rPr lang="zh-CN" altLang="zh-CN">
                <a:solidFill>
                  <a:srgbClr val="FF0066"/>
                </a:solidFill>
              </a:rPr>
              <a:t>1</a:t>
            </a:r>
            <a:r>
              <a:rPr lang="en-US" altLang="zh-CN">
                <a:solidFill>
                  <a:srgbClr val="FF0066"/>
                </a:solidFill>
              </a:rPr>
              <a:t> </a:t>
            </a:r>
            <a:r>
              <a:rPr lang="zh-CN" altLang="zh-CN"/>
              <a:t>；</a:t>
            </a:r>
            <a:endParaRPr lang="zh-CN" altLang="en-US"/>
          </a:p>
        </p:txBody>
      </p:sp>
      <p:sp>
        <p:nvSpPr>
          <p:cNvPr id="230447" name="Text Box 47"/>
          <p:cNvSpPr txBox="1">
            <a:spLocks noChangeArrowheads="1"/>
          </p:cNvSpPr>
          <p:nvPr/>
        </p:nvSpPr>
        <p:spPr bwMode="auto">
          <a:xfrm>
            <a:off x="1066800" y="5641975"/>
            <a:ext cx="1219200" cy="955675"/>
          </a:xfrm>
          <a:prstGeom prst="rect">
            <a:avLst/>
          </a:prstGeom>
          <a:solidFill>
            <a:srgbClr val="CCFFFF"/>
          </a:solidFill>
          <a:ln w="9525">
            <a:solidFill>
              <a:srgbClr val="996600"/>
            </a:solidFill>
            <a:miter lim="800000"/>
            <a:headEnd/>
            <a:tailEnd/>
          </a:ln>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rPr>
              <a:t>A B C</a:t>
            </a:r>
            <a:r>
              <a:rPr lang="en-US" altLang="zh-CN">
                <a:solidFill>
                  <a:srgbClr val="3333CC"/>
                </a:solidFill>
              </a:rPr>
              <a:t> </a:t>
            </a:r>
          </a:p>
          <a:p>
            <a:pPr>
              <a:lnSpc>
                <a:spcPct val="100000"/>
              </a:lnSpc>
              <a:spcBef>
                <a:spcPct val="0"/>
              </a:spcBef>
              <a:buSzTx/>
              <a:buFontTx/>
              <a:buNone/>
            </a:pPr>
            <a:r>
              <a:rPr lang="en-US" altLang="zh-CN">
                <a:solidFill>
                  <a:srgbClr val="3333CC"/>
                </a:solidFill>
              </a:rPr>
              <a:t> 0 0 1</a:t>
            </a:r>
          </a:p>
        </p:txBody>
      </p:sp>
      <p:sp>
        <p:nvSpPr>
          <p:cNvPr id="230448" name="AutoShape 48"/>
          <p:cNvSpPr>
            <a:spLocks noChangeArrowheads="1"/>
          </p:cNvSpPr>
          <p:nvPr/>
        </p:nvSpPr>
        <p:spPr bwMode="auto">
          <a:xfrm>
            <a:off x="2438400" y="6045200"/>
            <a:ext cx="577850" cy="120650"/>
          </a:xfrm>
          <a:prstGeom prst="rightArrow">
            <a:avLst>
              <a:gd name="adj1" fmla="val 50000"/>
              <a:gd name="adj2" fmla="val 119737"/>
            </a:avLst>
          </a:prstGeom>
          <a:solidFill>
            <a:srgbClr val="CCFFFF"/>
          </a:solidFill>
          <a:ln w="19050">
            <a:solidFill>
              <a:srgbClr val="996600"/>
            </a:solidFill>
            <a:miter lim="800000"/>
            <a:headEnd/>
            <a:tailEnd/>
          </a:ln>
        </p:spPr>
        <p:txBody>
          <a:bodyPr anchor="ct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30449" name="Text Box 49"/>
          <p:cNvSpPr txBox="1">
            <a:spLocks noChangeArrowheads="1"/>
          </p:cNvSpPr>
          <p:nvPr/>
        </p:nvSpPr>
        <p:spPr bwMode="auto">
          <a:xfrm>
            <a:off x="5029200" y="5641975"/>
            <a:ext cx="1169988" cy="955675"/>
          </a:xfrm>
          <a:prstGeom prst="rect">
            <a:avLst/>
          </a:prstGeom>
          <a:solidFill>
            <a:srgbClr val="CCFFFF"/>
          </a:solidFill>
          <a:ln w="9525">
            <a:solidFill>
              <a:srgbClr val="996600"/>
            </a:solidFill>
            <a:miter lim="800000"/>
            <a:headEnd/>
            <a:tailEnd/>
          </a:ln>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rPr>
              <a:t>A B C</a:t>
            </a:r>
            <a:r>
              <a:rPr lang="en-US" altLang="zh-CN">
                <a:solidFill>
                  <a:srgbClr val="3333CC"/>
                </a:solidFill>
              </a:rPr>
              <a:t> </a:t>
            </a:r>
          </a:p>
          <a:p>
            <a:pPr>
              <a:lnSpc>
                <a:spcPct val="100000"/>
              </a:lnSpc>
              <a:spcBef>
                <a:spcPct val="0"/>
              </a:spcBef>
              <a:buSzTx/>
              <a:buFontTx/>
              <a:buNone/>
            </a:pPr>
            <a:r>
              <a:rPr lang="en-US" altLang="zh-CN">
                <a:solidFill>
                  <a:srgbClr val="3333CC"/>
                </a:solidFill>
              </a:rPr>
              <a:t> 1 0 1</a:t>
            </a:r>
          </a:p>
        </p:txBody>
      </p:sp>
      <p:sp>
        <p:nvSpPr>
          <p:cNvPr id="230450" name="AutoShape 50"/>
          <p:cNvSpPr>
            <a:spLocks noChangeArrowheads="1"/>
          </p:cNvSpPr>
          <p:nvPr/>
        </p:nvSpPr>
        <p:spPr bwMode="auto">
          <a:xfrm>
            <a:off x="6400800" y="6045200"/>
            <a:ext cx="577850" cy="120650"/>
          </a:xfrm>
          <a:prstGeom prst="rightArrow">
            <a:avLst>
              <a:gd name="adj1" fmla="val 50000"/>
              <a:gd name="adj2" fmla="val 119737"/>
            </a:avLst>
          </a:prstGeom>
          <a:solidFill>
            <a:srgbClr val="CCFFFF"/>
          </a:solidFill>
          <a:ln w="19050">
            <a:solidFill>
              <a:srgbClr val="996600"/>
            </a:solidFill>
            <a:miter lim="800000"/>
            <a:headEnd/>
            <a:tailEnd/>
          </a:ln>
        </p:spPr>
        <p:txBody>
          <a:bodyPr anchor="ct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30451" name="Rectangle 51"/>
          <p:cNvSpPr>
            <a:spLocks noChangeArrowheads="1"/>
          </p:cNvSpPr>
          <p:nvPr/>
        </p:nvSpPr>
        <p:spPr bwMode="auto">
          <a:xfrm>
            <a:off x="0" y="5157788"/>
            <a:ext cx="9144000" cy="1511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30452" name="Text Box 52"/>
          <p:cNvSpPr txBox="1">
            <a:spLocks noChangeArrowheads="1"/>
          </p:cNvSpPr>
          <p:nvPr/>
        </p:nvSpPr>
        <p:spPr bwMode="auto">
          <a:xfrm>
            <a:off x="684213" y="5229225"/>
            <a:ext cx="611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solidFill>
                  <a:srgbClr val="0033CC"/>
                </a:solidFill>
              </a:rPr>
              <a:t>(2) </a:t>
            </a:r>
            <a:r>
              <a:rPr lang="zh-CN" altLang="zh-CN"/>
              <a:t>任意两个最小项的乘积为</a:t>
            </a:r>
            <a:r>
              <a:rPr lang="zh-CN" altLang="en-US"/>
              <a:t> </a:t>
            </a:r>
            <a:r>
              <a:rPr lang="zh-CN" altLang="zh-CN">
                <a:solidFill>
                  <a:srgbClr val="FF0066"/>
                </a:solidFill>
              </a:rPr>
              <a:t>0</a:t>
            </a:r>
            <a:r>
              <a:rPr lang="en-US" altLang="zh-CN">
                <a:solidFill>
                  <a:srgbClr val="FF0066"/>
                </a:solidFill>
              </a:rPr>
              <a:t> </a:t>
            </a:r>
            <a:r>
              <a:rPr lang="zh-CN" altLang="en-US"/>
              <a:t>；</a:t>
            </a:r>
          </a:p>
        </p:txBody>
      </p:sp>
      <p:sp>
        <p:nvSpPr>
          <p:cNvPr id="230453" name="Rectangle 53"/>
          <p:cNvSpPr>
            <a:spLocks noChangeArrowheads="1"/>
          </p:cNvSpPr>
          <p:nvPr/>
        </p:nvSpPr>
        <p:spPr bwMode="auto">
          <a:xfrm>
            <a:off x="684213" y="5805488"/>
            <a:ext cx="492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0033CC"/>
                </a:solidFill>
              </a:rPr>
              <a:t>(3) </a:t>
            </a:r>
            <a:r>
              <a:rPr lang="zh-CN" altLang="zh-CN"/>
              <a:t>全体最小项之和为</a:t>
            </a:r>
            <a:r>
              <a:rPr lang="zh-CN" altLang="en-US"/>
              <a:t> </a:t>
            </a:r>
            <a:r>
              <a:rPr lang="zh-CN" altLang="zh-CN">
                <a:solidFill>
                  <a:srgbClr val="FF0066"/>
                </a:solidFill>
              </a:rPr>
              <a:t>1</a:t>
            </a:r>
            <a:r>
              <a:rPr lang="en-US" altLang="zh-CN">
                <a:solidFill>
                  <a:srgbClr val="FF0066"/>
                </a:solidFill>
              </a:rPr>
              <a:t> </a:t>
            </a:r>
            <a:r>
              <a:rPr lang="zh-CN" altLang="en-US"/>
              <a:t>。</a:t>
            </a:r>
          </a:p>
        </p:txBody>
      </p:sp>
      <p:sp>
        <p:nvSpPr>
          <p:cNvPr id="82959" name="AutoShape 54">
            <a:hlinkClick r:id="rId2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46">
                                            <p:txEl>
                                              <p:pRg st="0" end="0"/>
                                            </p:txEl>
                                          </p:spTgt>
                                        </p:tgtEl>
                                        <p:attrNameLst>
                                          <p:attrName>style.visibility</p:attrName>
                                        </p:attrNameLst>
                                      </p:cBhvr>
                                      <p:to>
                                        <p:strVal val="visible"/>
                                      </p:to>
                                    </p:set>
                                    <p:animEffect transition="in" filter="wipe(left)">
                                      <p:cBhvr>
                                        <p:cTn id="7" dur="500"/>
                                        <p:tgtEl>
                                          <p:spTgt spid="2304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4">
                                            <p:txEl>
                                              <p:pRg st="0" end="0"/>
                                            </p:txEl>
                                          </p:spTgt>
                                        </p:tgtEl>
                                        <p:attrNameLst>
                                          <p:attrName>style.visibility</p:attrName>
                                        </p:attrNameLst>
                                      </p:cBhvr>
                                      <p:to>
                                        <p:strVal val="visible"/>
                                      </p:to>
                                    </p:set>
                                    <p:animEffect transition="in" filter="wipe(left)">
                                      <p:cBhvr>
                                        <p:cTn id="12" dur="500"/>
                                        <p:tgtEl>
                                          <p:spTgt spid="2304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30447"/>
                                        </p:tgtEl>
                                        <p:attrNameLst>
                                          <p:attrName>style.visibility</p:attrName>
                                        </p:attrNameLst>
                                      </p:cBhvr>
                                      <p:to>
                                        <p:strVal val="visible"/>
                                      </p:to>
                                    </p:set>
                                    <p:anim calcmode="lin" valueType="num">
                                      <p:cBhvr>
                                        <p:cTn id="17" dur="500" fill="hold"/>
                                        <p:tgtEl>
                                          <p:spTgt spid="230447"/>
                                        </p:tgtEl>
                                        <p:attrNameLst>
                                          <p:attrName>ppt_w</p:attrName>
                                        </p:attrNameLst>
                                      </p:cBhvr>
                                      <p:tavLst>
                                        <p:tav tm="0">
                                          <p:val>
                                            <p:fltVal val="0"/>
                                          </p:val>
                                        </p:tav>
                                        <p:tav tm="100000">
                                          <p:val>
                                            <p:strVal val="#ppt_w"/>
                                          </p:val>
                                        </p:tav>
                                      </p:tavLst>
                                    </p:anim>
                                    <p:anim calcmode="lin" valueType="num">
                                      <p:cBhvr>
                                        <p:cTn id="18" dur="500" fill="hold"/>
                                        <p:tgtEl>
                                          <p:spTgt spid="23044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0448"/>
                                        </p:tgtEl>
                                        <p:attrNameLst>
                                          <p:attrName>style.visibility</p:attrName>
                                        </p:attrNameLst>
                                      </p:cBhvr>
                                      <p:to>
                                        <p:strVal val="visible"/>
                                      </p:to>
                                    </p:set>
                                    <p:animEffect transition="in" filter="wipe(left)">
                                      <p:cBhvr>
                                        <p:cTn id="23" dur="500"/>
                                        <p:tgtEl>
                                          <p:spTgt spid="2304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30403"/>
                                        </p:tgtEl>
                                        <p:attrNameLst>
                                          <p:attrName>style.visibility</p:attrName>
                                        </p:attrNameLst>
                                      </p:cBhvr>
                                      <p:to>
                                        <p:strVal val="visible"/>
                                      </p:to>
                                    </p:set>
                                    <p:animEffect transition="in" filter="wipe(left)">
                                      <p:cBhvr>
                                        <p:cTn id="28" dur="500"/>
                                        <p:tgtEl>
                                          <p:spTgt spid="2304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30449"/>
                                        </p:tgtEl>
                                        <p:attrNameLst>
                                          <p:attrName>style.visibility</p:attrName>
                                        </p:attrNameLst>
                                      </p:cBhvr>
                                      <p:to>
                                        <p:strVal val="visible"/>
                                      </p:to>
                                    </p:set>
                                    <p:anim calcmode="lin" valueType="num">
                                      <p:cBhvr>
                                        <p:cTn id="33" dur="500" fill="hold"/>
                                        <p:tgtEl>
                                          <p:spTgt spid="230449"/>
                                        </p:tgtEl>
                                        <p:attrNameLst>
                                          <p:attrName>ppt_w</p:attrName>
                                        </p:attrNameLst>
                                      </p:cBhvr>
                                      <p:tavLst>
                                        <p:tav tm="0">
                                          <p:val>
                                            <p:fltVal val="0"/>
                                          </p:val>
                                        </p:tav>
                                        <p:tav tm="100000">
                                          <p:val>
                                            <p:strVal val="#ppt_w"/>
                                          </p:val>
                                        </p:tav>
                                      </p:tavLst>
                                    </p:anim>
                                    <p:anim calcmode="lin" valueType="num">
                                      <p:cBhvr>
                                        <p:cTn id="34" dur="500" fill="hold"/>
                                        <p:tgtEl>
                                          <p:spTgt spid="230449"/>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0450"/>
                                        </p:tgtEl>
                                        <p:attrNameLst>
                                          <p:attrName>style.visibility</p:attrName>
                                        </p:attrNameLst>
                                      </p:cBhvr>
                                      <p:to>
                                        <p:strVal val="visible"/>
                                      </p:to>
                                    </p:set>
                                    <p:animEffect transition="in" filter="wipe(left)">
                                      <p:cBhvr>
                                        <p:cTn id="39" dur="500"/>
                                        <p:tgtEl>
                                          <p:spTgt spid="23045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30402"/>
                                        </p:tgtEl>
                                        <p:attrNameLst>
                                          <p:attrName>style.visibility</p:attrName>
                                        </p:attrNameLst>
                                      </p:cBhvr>
                                      <p:to>
                                        <p:strVal val="visible"/>
                                      </p:to>
                                    </p:set>
                                    <p:animEffect transition="in" filter="wipe(left)">
                                      <p:cBhvr>
                                        <p:cTn id="44" dur="500"/>
                                        <p:tgtEl>
                                          <p:spTgt spid="23040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30451"/>
                                        </p:tgtEl>
                                        <p:attrNameLst>
                                          <p:attrName>style.visibility</p:attrName>
                                        </p:attrNameLst>
                                      </p:cBhvr>
                                      <p:to>
                                        <p:strVal val="visible"/>
                                      </p:to>
                                    </p:set>
                                    <p:animEffect transition="in" filter="wipe(left)">
                                      <p:cBhvr>
                                        <p:cTn id="49" dur="500"/>
                                        <p:tgtEl>
                                          <p:spTgt spid="23045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0452">
                                            <p:txEl>
                                              <p:pRg st="0" end="0"/>
                                            </p:txEl>
                                          </p:spTgt>
                                        </p:tgtEl>
                                        <p:attrNameLst>
                                          <p:attrName>style.visibility</p:attrName>
                                        </p:attrNameLst>
                                      </p:cBhvr>
                                      <p:to>
                                        <p:strVal val="visible"/>
                                      </p:to>
                                    </p:set>
                                    <p:animEffect transition="in" filter="wipe(left)">
                                      <p:cBhvr>
                                        <p:cTn id="54" dur="500"/>
                                        <p:tgtEl>
                                          <p:spTgt spid="230452">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0453">
                                            <p:txEl>
                                              <p:pRg st="0" end="0"/>
                                            </p:txEl>
                                          </p:spTgt>
                                        </p:tgtEl>
                                        <p:attrNameLst>
                                          <p:attrName>style.visibility</p:attrName>
                                        </p:attrNameLst>
                                      </p:cBhvr>
                                      <p:to>
                                        <p:strVal val="visible"/>
                                      </p:to>
                                    </p:set>
                                    <p:animEffect transition="in" filter="wipe(left)">
                                      <p:cBhvr>
                                        <p:cTn id="59" dur="500"/>
                                        <p:tgtEl>
                                          <p:spTgt spid="2304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build="p" autoUpdateAnimBg="0"/>
      <p:bldP spid="230446" grpId="0" build="p" autoUpdateAnimBg="0"/>
      <p:bldP spid="230447" grpId="0" animBg="1" autoUpdateAnimBg="0"/>
      <p:bldP spid="230448" grpId="0" animBg="1"/>
      <p:bldP spid="230449" grpId="0" animBg="1" autoUpdateAnimBg="0"/>
      <p:bldP spid="230450" grpId="0" animBg="1"/>
      <p:bldP spid="230451" grpId="0" animBg="1"/>
      <p:bldP spid="230452" grpId="0" build="p" autoUpdateAnimBg="0"/>
      <p:bldP spid="23045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323850" y="1125538"/>
            <a:ext cx="4899025" cy="1652587"/>
          </a:xfrm>
        </p:spPr>
        <p:txBody>
          <a:bodyPr/>
          <a:lstStyle/>
          <a:p>
            <a:r>
              <a:rPr lang="zh-CN" altLang="en-US" smtClean="0"/>
              <a:t>同一个逻辑函数，其表达式的形式可以多种多样的。</a:t>
            </a:r>
          </a:p>
          <a:p>
            <a:pPr>
              <a:lnSpc>
                <a:spcPct val="85000"/>
              </a:lnSpc>
              <a:buFontTx/>
              <a:buNone/>
            </a:pPr>
            <a:r>
              <a:rPr lang="zh-CN" altLang="en-US" smtClean="0"/>
              <a:t>例</a:t>
            </a:r>
          </a:p>
        </p:txBody>
      </p:sp>
      <p:graphicFrame>
        <p:nvGraphicFramePr>
          <p:cNvPr id="231427" name="Group 3"/>
          <p:cNvGraphicFramePr>
            <a:graphicFrameLocks noGrp="1"/>
          </p:cNvGraphicFramePr>
          <p:nvPr>
            <p:ph sz="quarter" idx="2"/>
          </p:nvPr>
        </p:nvGraphicFramePr>
        <p:xfrm>
          <a:off x="6156325" y="1787525"/>
          <a:ext cx="2952750" cy="3767138"/>
        </p:xfrm>
        <a:graphic>
          <a:graphicData uri="http://schemas.openxmlformats.org/drawingml/2006/table">
            <a:tbl>
              <a:tblPr/>
              <a:tblGrid>
                <a:gridCol w="738188">
                  <a:extLst>
                    <a:ext uri="{9D8B030D-6E8A-4147-A177-3AD203B41FA5}">
                      <a16:colId xmlns:a16="http://schemas.microsoft.com/office/drawing/2014/main" val="20000"/>
                    </a:ext>
                  </a:extLst>
                </a:gridCol>
                <a:gridCol w="738187">
                  <a:extLst>
                    <a:ext uri="{9D8B030D-6E8A-4147-A177-3AD203B41FA5}">
                      <a16:colId xmlns:a16="http://schemas.microsoft.com/office/drawing/2014/main" val="20001"/>
                    </a:ext>
                  </a:extLst>
                </a:gridCol>
                <a:gridCol w="738188">
                  <a:extLst>
                    <a:ext uri="{9D8B030D-6E8A-4147-A177-3AD203B41FA5}">
                      <a16:colId xmlns:a16="http://schemas.microsoft.com/office/drawing/2014/main" val="20002"/>
                    </a:ext>
                  </a:extLst>
                </a:gridCol>
                <a:gridCol w="738187">
                  <a:extLst>
                    <a:ext uri="{9D8B030D-6E8A-4147-A177-3AD203B41FA5}">
                      <a16:colId xmlns:a16="http://schemas.microsoft.com/office/drawing/2014/main" val="20003"/>
                    </a:ext>
                  </a:extLst>
                </a:gridCol>
              </a:tblGrid>
              <a:tr h="475466">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Calibri" pitchFamily="34" charset="0"/>
                          <a:ea typeface="宋体" pitchFamily="2" charset="-122"/>
                          <a:cs typeface="Times New Roman" pitchFamily="18" charset="0"/>
                        </a:rPr>
                        <a:t>A</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1" u="none" strike="noStrike" cap="none" normalizeH="0" baseline="0">
                          <a:ln>
                            <a:noFill/>
                          </a:ln>
                          <a:solidFill>
                            <a:srgbClr val="CC6600"/>
                          </a:solidFill>
                          <a:effectLst/>
                          <a:latin typeface="Calibri" pitchFamily="34" charset="0"/>
                          <a:ea typeface="宋体" pitchFamily="2" charset="-122"/>
                          <a:cs typeface="Times New Roman" pitchFamily="18" charset="0"/>
                        </a:rPr>
                        <a:t>Y</a:t>
                      </a:r>
                      <a:endParaRPr kumimoji="1" lang="en-US" altLang="zh-CN" sz="24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11459">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000" b="0" i="0" u="none" strike="noStrike" cap="none" normalizeH="0" baseline="0">
                          <a:ln>
                            <a:noFill/>
                          </a:ln>
                          <a:solidFill>
                            <a:srgbClr val="CC6600"/>
                          </a:solidFill>
                          <a:effectLst/>
                          <a:latin typeface="Calibri" pitchFamily="34" charset="0"/>
                          <a:ea typeface="宋体" pitchFamily="2" charset="-122"/>
                          <a:cs typeface="Times New Roman" pitchFamily="18" charset="0"/>
                        </a:rPr>
                        <a:t>0</a:t>
                      </a:r>
                      <a:endParaRPr kumimoji="1" lang="en-US" altLang="zh-CN" sz="2000" b="0" i="0" u="none" strike="noStrike" cap="none" normalizeH="0" baseline="0">
                        <a:ln>
                          <a:noFill/>
                        </a:ln>
                        <a:solidFill>
                          <a:srgbClr val="CC6600"/>
                        </a:solidFill>
                        <a:effectLst/>
                        <a:latin typeface="Times New Roman" pitchFamily="18"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231485" name="Object 61"/>
          <p:cNvGraphicFramePr>
            <a:graphicFrameLocks noGrp="1" noChangeAspect="1"/>
          </p:cNvGraphicFramePr>
          <p:nvPr>
            <p:ph sz="quarter" idx="3"/>
          </p:nvPr>
        </p:nvGraphicFramePr>
        <p:xfrm>
          <a:off x="144463" y="5373688"/>
          <a:ext cx="5867400" cy="566737"/>
        </p:xfrm>
        <a:graphic>
          <a:graphicData uri="http://schemas.openxmlformats.org/presentationml/2006/ole">
            <mc:AlternateContent xmlns:mc="http://schemas.openxmlformats.org/markup-compatibility/2006">
              <mc:Choice xmlns:v="urn:schemas-microsoft-com:vml" Requires="v">
                <p:oleObj spid="_x0000_s84032" name="公式" r:id="rId3" imgW="2234230" imgH="215806" progId="Equation.3">
                  <p:embed/>
                </p:oleObj>
              </mc:Choice>
              <mc:Fallback>
                <p:oleObj name="公式" r:id="rId3" imgW="2234230" imgH="215806" progId="Equation.3">
                  <p:embed/>
                  <p:pic>
                    <p:nvPicPr>
                      <p:cNvPr id="0" name="Object 6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5373688"/>
                        <a:ext cx="5867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1479" name="Object 55"/>
          <p:cNvGraphicFramePr>
            <a:graphicFrameLocks noChangeAspect="1"/>
          </p:cNvGraphicFramePr>
          <p:nvPr/>
        </p:nvGraphicFramePr>
        <p:xfrm>
          <a:off x="382588" y="2708275"/>
          <a:ext cx="5484812" cy="600075"/>
        </p:xfrm>
        <a:graphic>
          <a:graphicData uri="http://schemas.openxmlformats.org/presentationml/2006/ole">
            <mc:AlternateContent xmlns:mc="http://schemas.openxmlformats.org/markup-compatibility/2006">
              <mc:Choice xmlns:v="urn:schemas-microsoft-com:vml" Requires="v">
                <p:oleObj spid="_x0000_s84033" name="公式" r:id="rId5" imgW="2260600" imgH="241300" progId="Equation.3">
                  <p:embed/>
                </p:oleObj>
              </mc:Choice>
              <mc:Fallback>
                <p:oleObj name="公式" r:id="rId5" imgW="2260600" imgH="2413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88" y="2708275"/>
                        <a:ext cx="54848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1480" name="Object 56"/>
          <p:cNvGraphicFramePr>
            <a:graphicFrameLocks noChangeAspect="1"/>
          </p:cNvGraphicFramePr>
          <p:nvPr/>
        </p:nvGraphicFramePr>
        <p:xfrm>
          <a:off x="382588" y="3355975"/>
          <a:ext cx="4281487" cy="677863"/>
        </p:xfrm>
        <a:graphic>
          <a:graphicData uri="http://schemas.openxmlformats.org/presentationml/2006/ole">
            <mc:AlternateContent xmlns:mc="http://schemas.openxmlformats.org/markup-compatibility/2006">
              <mc:Choice xmlns:v="urn:schemas-microsoft-com:vml" Requires="v">
                <p:oleObj spid="_x0000_s84034" name="公式" r:id="rId7" imgW="1675673" imgH="266584" progId="Equation.3">
                  <p:embed/>
                </p:oleObj>
              </mc:Choice>
              <mc:Fallback>
                <p:oleObj name="公式" r:id="rId7" imgW="1675673" imgH="266584"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88" y="3355975"/>
                        <a:ext cx="428148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1481" name="Object 57"/>
          <p:cNvGraphicFramePr>
            <a:graphicFrameLocks noChangeAspect="1"/>
          </p:cNvGraphicFramePr>
          <p:nvPr/>
        </p:nvGraphicFramePr>
        <p:xfrm>
          <a:off x="382588" y="4076700"/>
          <a:ext cx="4572000" cy="627063"/>
        </p:xfrm>
        <a:graphic>
          <a:graphicData uri="http://schemas.openxmlformats.org/presentationml/2006/ole">
            <mc:AlternateContent xmlns:mc="http://schemas.openxmlformats.org/markup-compatibility/2006">
              <mc:Choice xmlns:v="urn:schemas-microsoft-com:vml" Requires="v">
                <p:oleObj spid="_x0000_s84035" name="公式" r:id="rId9" imgW="1765300" imgH="241300" progId="Equation.3">
                  <p:embed/>
                </p:oleObj>
              </mc:Choice>
              <mc:Fallback>
                <p:oleObj name="公式" r:id="rId9" imgW="1765300" imgH="24130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588" y="4076700"/>
                        <a:ext cx="4572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027" name="Rectangle 58"/>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31483" name="Text Box 59"/>
          <p:cNvSpPr txBox="1">
            <a:spLocks noChangeArrowheads="1"/>
          </p:cNvSpPr>
          <p:nvPr/>
        </p:nvSpPr>
        <p:spPr bwMode="auto">
          <a:xfrm>
            <a:off x="5940425" y="1125538"/>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50000"/>
              </a:spcBef>
              <a:buSzTx/>
              <a:buFontTx/>
              <a:buNone/>
            </a:pPr>
            <a:r>
              <a:rPr kumimoji="0" lang="zh-CN" altLang="en-US">
                <a:latin typeface="Arial" panose="020B0604020202020204" pitchFamily="34" charset="0"/>
              </a:rPr>
              <a:t>真值表相同</a:t>
            </a:r>
          </a:p>
        </p:txBody>
      </p:sp>
      <p:sp>
        <p:nvSpPr>
          <p:cNvPr id="231484" name="Rectangle 60"/>
          <p:cNvSpPr>
            <a:spLocks noRot="1" noChangeArrowheads="1"/>
          </p:cNvSpPr>
          <p:nvPr/>
        </p:nvSpPr>
        <p:spPr bwMode="auto">
          <a:xfrm>
            <a:off x="0" y="4797425"/>
            <a:ext cx="41941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0"/>
              <a:t>标准与或式也相同</a:t>
            </a:r>
          </a:p>
        </p:txBody>
      </p:sp>
      <p:sp>
        <p:nvSpPr>
          <p:cNvPr id="231486" name="Rectangle 62"/>
          <p:cNvSpPr>
            <a:spLocks noRot="1" noChangeArrowheads="1"/>
          </p:cNvSpPr>
          <p:nvPr/>
        </p:nvSpPr>
        <p:spPr bwMode="auto">
          <a:xfrm>
            <a:off x="0" y="6092825"/>
            <a:ext cx="65881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0"/>
              <a:t>标准与或式与真值表有直接对应关系</a:t>
            </a:r>
          </a:p>
        </p:txBody>
      </p:sp>
      <p:sp>
        <p:nvSpPr>
          <p:cNvPr id="84031" name="AutoShape 63">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79"/>
                                        </p:tgtEl>
                                        <p:attrNameLst>
                                          <p:attrName>style.visibility</p:attrName>
                                        </p:attrNameLst>
                                      </p:cBhvr>
                                      <p:to>
                                        <p:strVal val="visible"/>
                                      </p:to>
                                    </p:set>
                                    <p:animEffect transition="in" filter="wipe(left)">
                                      <p:cBhvr>
                                        <p:cTn id="7" dur="500"/>
                                        <p:tgtEl>
                                          <p:spTgt spid="231479"/>
                                        </p:tgtEl>
                                      </p:cBhvr>
                                    </p:animEffect>
                                  </p:childTnLst>
                                </p:cTn>
                              </p:par>
                              <p:par>
                                <p:cTn id="8" presetID="22" presetClass="entr" presetSubtype="8" fill="hold" nodeType="withEffect">
                                  <p:stCondLst>
                                    <p:cond delay="0"/>
                                  </p:stCondLst>
                                  <p:childTnLst>
                                    <p:set>
                                      <p:cBhvr>
                                        <p:cTn id="9" dur="1" fill="hold">
                                          <p:stCondLst>
                                            <p:cond delay="0"/>
                                          </p:stCondLst>
                                        </p:cTn>
                                        <p:tgtEl>
                                          <p:spTgt spid="231480"/>
                                        </p:tgtEl>
                                        <p:attrNameLst>
                                          <p:attrName>style.visibility</p:attrName>
                                        </p:attrNameLst>
                                      </p:cBhvr>
                                      <p:to>
                                        <p:strVal val="visible"/>
                                      </p:to>
                                    </p:set>
                                    <p:animEffect transition="in" filter="wipe(left)">
                                      <p:cBhvr>
                                        <p:cTn id="10" dur="500"/>
                                        <p:tgtEl>
                                          <p:spTgt spid="231480"/>
                                        </p:tgtEl>
                                      </p:cBhvr>
                                    </p:animEffect>
                                  </p:childTnLst>
                                </p:cTn>
                              </p:par>
                              <p:par>
                                <p:cTn id="11" presetID="22" presetClass="entr" presetSubtype="8" fill="hold" nodeType="withEffect">
                                  <p:stCondLst>
                                    <p:cond delay="0"/>
                                  </p:stCondLst>
                                  <p:childTnLst>
                                    <p:set>
                                      <p:cBhvr>
                                        <p:cTn id="12" dur="1" fill="hold">
                                          <p:stCondLst>
                                            <p:cond delay="0"/>
                                          </p:stCondLst>
                                        </p:cTn>
                                        <p:tgtEl>
                                          <p:spTgt spid="231481"/>
                                        </p:tgtEl>
                                        <p:attrNameLst>
                                          <p:attrName>style.visibility</p:attrName>
                                        </p:attrNameLst>
                                      </p:cBhvr>
                                      <p:to>
                                        <p:strVal val="visible"/>
                                      </p:to>
                                    </p:set>
                                    <p:animEffect transition="in" filter="wipe(left)">
                                      <p:cBhvr>
                                        <p:cTn id="13" dur="500"/>
                                        <p:tgtEl>
                                          <p:spTgt spid="2314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1483"/>
                                        </p:tgtEl>
                                        <p:attrNameLst>
                                          <p:attrName>style.visibility</p:attrName>
                                        </p:attrNameLst>
                                      </p:cBhvr>
                                      <p:to>
                                        <p:strVal val="visible"/>
                                      </p:to>
                                    </p:set>
                                    <p:animEffect transition="in" filter="wipe(left)">
                                      <p:cBhvr>
                                        <p:cTn id="18" dur="500"/>
                                        <p:tgtEl>
                                          <p:spTgt spid="231483"/>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231427"/>
                                        </p:tgtEl>
                                        <p:attrNameLst>
                                          <p:attrName>style.visibility</p:attrName>
                                        </p:attrNameLst>
                                      </p:cBhvr>
                                      <p:to>
                                        <p:strVal val="visible"/>
                                      </p:to>
                                    </p:set>
                                    <p:animEffect transition="in" filter="wipe(up)">
                                      <p:cBhvr>
                                        <p:cTn id="22" dur="3000"/>
                                        <p:tgtEl>
                                          <p:spTgt spid="2314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1484"/>
                                        </p:tgtEl>
                                        <p:attrNameLst>
                                          <p:attrName>style.visibility</p:attrName>
                                        </p:attrNameLst>
                                      </p:cBhvr>
                                      <p:to>
                                        <p:strVal val="visible"/>
                                      </p:to>
                                    </p:set>
                                    <p:animEffect transition="in" filter="wipe(left)">
                                      <p:cBhvr>
                                        <p:cTn id="27" dur="500"/>
                                        <p:tgtEl>
                                          <p:spTgt spid="23148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1485"/>
                                        </p:tgtEl>
                                        <p:attrNameLst>
                                          <p:attrName>style.visibility</p:attrName>
                                        </p:attrNameLst>
                                      </p:cBhvr>
                                      <p:to>
                                        <p:strVal val="visible"/>
                                      </p:to>
                                    </p:set>
                                    <p:animEffect transition="in" filter="wipe(left)">
                                      <p:cBhvr>
                                        <p:cTn id="31" dur="500"/>
                                        <p:tgtEl>
                                          <p:spTgt spid="2314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1486"/>
                                        </p:tgtEl>
                                        <p:attrNameLst>
                                          <p:attrName>style.visibility</p:attrName>
                                        </p:attrNameLst>
                                      </p:cBhvr>
                                      <p:to>
                                        <p:strVal val="visible"/>
                                      </p:to>
                                    </p:set>
                                    <p:animEffect transition="in" filter="wipe(left)">
                                      <p:cBhvr>
                                        <p:cTn id="36" dur="500"/>
                                        <p:tgtEl>
                                          <p:spTgt spid="23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83" grpId="0"/>
      <p:bldP spid="231484" grpId="0"/>
      <p:bldP spid="23148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9575" y="3209925"/>
            <a:ext cx="8534400" cy="3014663"/>
            <a:chOff x="276" y="1158"/>
            <a:chExt cx="5376" cy="1899"/>
          </a:xfrm>
        </p:grpSpPr>
        <p:grpSp>
          <p:nvGrpSpPr>
            <p:cNvPr id="85032" name="Group 3"/>
            <p:cNvGrpSpPr>
              <a:grpSpLocks/>
            </p:cNvGrpSpPr>
            <p:nvPr/>
          </p:nvGrpSpPr>
          <p:grpSpPr bwMode="auto">
            <a:xfrm>
              <a:off x="276" y="1158"/>
              <a:ext cx="5376" cy="1899"/>
              <a:chOff x="233" y="2005"/>
              <a:chExt cx="5376" cy="1899"/>
            </a:xfrm>
          </p:grpSpPr>
          <p:sp>
            <p:nvSpPr>
              <p:cNvPr id="85034" name="Rectangle 4"/>
              <p:cNvSpPr>
                <a:spLocks noChangeArrowheads="1"/>
              </p:cNvSpPr>
              <p:nvPr/>
            </p:nvSpPr>
            <p:spPr bwMode="auto">
              <a:xfrm>
                <a:off x="1577" y="2023"/>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35" name="Rectangle 5"/>
              <p:cNvSpPr>
                <a:spLocks noChangeArrowheads="1"/>
              </p:cNvSpPr>
              <p:nvPr/>
            </p:nvSpPr>
            <p:spPr bwMode="auto">
              <a:xfrm>
                <a:off x="2249" y="2005"/>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36" name="Rectangle 6"/>
              <p:cNvSpPr>
                <a:spLocks noChangeArrowheads="1"/>
              </p:cNvSpPr>
              <p:nvPr/>
            </p:nvSpPr>
            <p:spPr bwMode="auto">
              <a:xfrm>
                <a:off x="2921" y="2032"/>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37" name="Rectangle 7"/>
              <p:cNvSpPr>
                <a:spLocks noChangeArrowheads="1"/>
              </p:cNvSpPr>
              <p:nvPr/>
            </p:nvSpPr>
            <p:spPr bwMode="auto">
              <a:xfrm>
                <a:off x="3593" y="2005"/>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38" name="Rectangle 8"/>
              <p:cNvSpPr>
                <a:spLocks noChangeArrowheads="1"/>
              </p:cNvSpPr>
              <p:nvPr/>
            </p:nvSpPr>
            <p:spPr bwMode="auto">
              <a:xfrm>
                <a:off x="4265" y="2005"/>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39" name="Rectangle 9"/>
              <p:cNvSpPr>
                <a:spLocks noChangeArrowheads="1"/>
              </p:cNvSpPr>
              <p:nvPr/>
            </p:nvSpPr>
            <p:spPr bwMode="auto">
              <a:xfrm>
                <a:off x="4937" y="2023"/>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40" name="Rectangle 10"/>
              <p:cNvSpPr>
                <a:spLocks noChangeArrowheads="1"/>
              </p:cNvSpPr>
              <p:nvPr/>
            </p:nvSpPr>
            <p:spPr bwMode="auto">
              <a:xfrm>
                <a:off x="905" y="2014"/>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41" name="Rectangle 11"/>
              <p:cNvSpPr>
                <a:spLocks noChangeArrowheads="1"/>
              </p:cNvSpPr>
              <p:nvPr/>
            </p:nvSpPr>
            <p:spPr bwMode="auto">
              <a:xfrm>
                <a:off x="233" y="2005"/>
                <a:ext cx="672" cy="18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42" name="Rectangle 12"/>
              <p:cNvSpPr>
                <a:spLocks noChangeArrowheads="1"/>
              </p:cNvSpPr>
              <p:nvPr/>
            </p:nvSpPr>
            <p:spPr bwMode="auto">
              <a:xfrm>
                <a:off x="233" y="2023"/>
                <a:ext cx="5376" cy="1872"/>
              </a:xfrm>
              <a:prstGeom prst="rect">
                <a:avLst/>
              </a:prstGeom>
              <a:noFill/>
              <a:ln w="38100">
                <a:solidFill>
                  <a:srgbClr val="99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85043" name="Line 13"/>
              <p:cNvSpPr>
                <a:spLocks noChangeShapeType="1"/>
              </p:cNvSpPr>
              <p:nvPr/>
            </p:nvSpPr>
            <p:spPr bwMode="auto">
              <a:xfrm>
                <a:off x="233" y="2503"/>
                <a:ext cx="5376" cy="0"/>
              </a:xfrm>
              <a:prstGeom prst="line">
                <a:avLst/>
              </a:prstGeom>
              <a:noFill/>
              <a:ln w="57150" cmpd="thinThick">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4" name="Line 14"/>
              <p:cNvSpPr>
                <a:spLocks noChangeShapeType="1"/>
              </p:cNvSpPr>
              <p:nvPr/>
            </p:nvSpPr>
            <p:spPr bwMode="auto">
              <a:xfrm>
                <a:off x="905"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5" name="Line 15"/>
              <p:cNvSpPr>
                <a:spLocks noChangeShapeType="1"/>
              </p:cNvSpPr>
              <p:nvPr/>
            </p:nvSpPr>
            <p:spPr bwMode="auto">
              <a:xfrm>
                <a:off x="1577"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6" name="Line 16"/>
              <p:cNvSpPr>
                <a:spLocks noChangeShapeType="1"/>
              </p:cNvSpPr>
              <p:nvPr/>
            </p:nvSpPr>
            <p:spPr bwMode="auto">
              <a:xfrm>
                <a:off x="233" y="2983"/>
                <a:ext cx="5376" cy="0"/>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7" name="Line 17"/>
              <p:cNvSpPr>
                <a:spLocks noChangeShapeType="1"/>
              </p:cNvSpPr>
              <p:nvPr/>
            </p:nvSpPr>
            <p:spPr bwMode="auto">
              <a:xfrm>
                <a:off x="2249"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8" name="Line 18"/>
              <p:cNvSpPr>
                <a:spLocks noChangeShapeType="1"/>
              </p:cNvSpPr>
              <p:nvPr/>
            </p:nvSpPr>
            <p:spPr bwMode="auto">
              <a:xfrm>
                <a:off x="3593"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9" name="Line 19"/>
              <p:cNvSpPr>
                <a:spLocks noChangeShapeType="1"/>
              </p:cNvSpPr>
              <p:nvPr/>
            </p:nvSpPr>
            <p:spPr bwMode="auto">
              <a:xfrm>
                <a:off x="4265"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0" name="Line 20"/>
              <p:cNvSpPr>
                <a:spLocks noChangeShapeType="1"/>
              </p:cNvSpPr>
              <p:nvPr/>
            </p:nvSpPr>
            <p:spPr bwMode="auto">
              <a:xfrm>
                <a:off x="4937" y="2023"/>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1" name="Line 21"/>
              <p:cNvSpPr>
                <a:spLocks noChangeShapeType="1"/>
              </p:cNvSpPr>
              <p:nvPr/>
            </p:nvSpPr>
            <p:spPr bwMode="auto">
              <a:xfrm>
                <a:off x="233" y="3415"/>
                <a:ext cx="5376" cy="0"/>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33" name="Line 22"/>
            <p:cNvSpPr>
              <a:spLocks noChangeShapeType="1"/>
            </p:cNvSpPr>
            <p:nvPr/>
          </p:nvSpPr>
          <p:spPr bwMode="auto">
            <a:xfrm>
              <a:off x="2928" y="1182"/>
              <a:ext cx="0" cy="187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995" name="Text Box 23"/>
          <p:cNvSpPr txBox="1">
            <a:spLocks noChangeArrowheads="1"/>
          </p:cNvSpPr>
          <p:nvPr/>
        </p:nvSpPr>
        <p:spPr bwMode="auto">
          <a:xfrm>
            <a:off x="889000" y="549275"/>
            <a:ext cx="3719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最小项的编号：</a:t>
            </a:r>
          </a:p>
        </p:txBody>
      </p:sp>
      <p:sp>
        <p:nvSpPr>
          <p:cNvPr id="232472" name="Text Box 24"/>
          <p:cNvSpPr txBox="1">
            <a:spLocks noChangeArrowheads="1"/>
          </p:cNvSpPr>
          <p:nvPr/>
        </p:nvSpPr>
        <p:spPr bwMode="auto">
          <a:xfrm>
            <a:off x="123825" y="1219200"/>
            <a:ext cx="9020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solidFill>
                  <a:srgbClr val="3333CC"/>
                </a:solidFill>
              </a:rPr>
              <a:t>        把与最小项对应的变量取值当成二进制数，与之</a:t>
            </a:r>
          </a:p>
          <a:p>
            <a:pPr>
              <a:lnSpc>
                <a:spcPct val="100000"/>
              </a:lnSpc>
              <a:spcBef>
                <a:spcPct val="0"/>
              </a:spcBef>
              <a:buSzTx/>
              <a:buFontTx/>
              <a:buNone/>
            </a:pPr>
            <a:r>
              <a:rPr lang="zh-CN" altLang="en-US">
                <a:solidFill>
                  <a:srgbClr val="3333CC"/>
                </a:solidFill>
              </a:rPr>
              <a:t>相应的十进制数，就是该最小项的编号，用 </a:t>
            </a:r>
            <a:r>
              <a:rPr lang="en-US" altLang="zh-CN" i="1">
                <a:solidFill>
                  <a:srgbClr val="FF0066"/>
                </a:solidFill>
              </a:rPr>
              <a:t>m</a:t>
            </a:r>
            <a:r>
              <a:rPr lang="en-US" altLang="zh-CN" i="1" baseline="-25000">
                <a:solidFill>
                  <a:srgbClr val="FF0066"/>
                </a:solidFill>
              </a:rPr>
              <a:t>i </a:t>
            </a:r>
            <a:r>
              <a:rPr lang="zh-CN" altLang="en-US">
                <a:solidFill>
                  <a:srgbClr val="3333CC"/>
                </a:solidFill>
              </a:rPr>
              <a:t>表示。</a:t>
            </a:r>
          </a:p>
        </p:txBody>
      </p:sp>
      <p:sp>
        <p:nvSpPr>
          <p:cNvPr id="232473" name="Text Box 25"/>
          <p:cNvSpPr txBox="1">
            <a:spLocks noChangeArrowheads="1"/>
          </p:cNvSpPr>
          <p:nvPr/>
        </p:nvSpPr>
        <p:spPr bwMode="auto">
          <a:xfrm>
            <a:off x="895350" y="2374900"/>
            <a:ext cx="7313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latin typeface="宋体" panose="02010600030101010101" pitchFamily="2" charset="-122"/>
              </a:rPr>
              <a:t>对应规律：</a:t>
            </a:r>
            <a:r>
              <a:rPr lang="zh-CN" altLang="en-US">
                <a:solidFill>
                  <a:srgbClr val="FF0066"/>
                </a:solidFill>
                <a:latin typeface="宋体" panose="02010600030101010101" pitchFamily="2" charset="-122"/>
                <a:sym typeface="Symbol" panose="05050102010706020507" pitchFamily="18" charset="2"/>
              </a:rPr>
              <a:t>原变量  </a:t>
            </a:r>
            <a:r>
              <a:rPr lang="en-US" altLang="zh-CN">
                <a:solidFill>
                  <a:srgbClr val="FF0066"/>
                </a:solidFill>
              </a:rPr>
              <a:t>1</a:t>
            </a:r>
            <a:r>
              <a:rPr lang="en-US" altLang="zh-CN">
                <a:solidFill>
                  <a:srgbClr val="FF3300"/>
                </a:solidFill>
                <a:latin typeface="宋体" panose="02010600030101010101" pitchFamily="2" charset="-122"/>
              </a:rPr>
              <a:t>  </a:t>
            </a:r>
            <a:r>
              <a:rPr lang="en-US" altLang="zh-CN">
                <a:latin typeface="宋体" panose="02010600030101010101" pitchFamily="2" charset="-122"/>
                <a:sym typeface="Symbol" panose="05050102010706020507" pitchFamily="18" charset="2"/>
              </a:rPr>
              <a:t> </a:t>
            </a:r>
            <a:r>
              <a:rPr lang="zh-CN" altLang="en-US">
                <a:solidFill>
                  <a:srgbClr val="0033CC"/>
                </a:solidFill>
                <a:latin typeface="宋体" panose="02010600030101010101" pitchFamily="2" charset="-122"/>
                <a:sym typeface="Symbol" panose="05050102010706020507" pitchFamily="18" charset="2"/>
              </a:rPr>
              <a:t>反变量  </a:t>
            </a:r>
            <a:r>
              <a:rPr lang="en-US" altLang="zh-CN">
                <a:solidFill>
                  <a:srgbClr val="0033CC"/>
                </a:solidFill>
                <a:sym typeface="Symbol" panose="05050102010706020507" pitchFamily="18" charset="2"/>
              </a:rPr>
              <a:t>0</a:t>
            </a:r>
          </a:p>
        </p:txBody>
      </p:sp>
      <p:graphicFrame>
        <p:nvGraphicFramePr>
          <p:cNvPr id="232474" name="Object 26"/>
          <p:cNvGraphicFramePr>
            <a:graphicFrameLocks noChangeAspect="1"/>
          </p:cNvGraphicFramePr>
          <p:nvPr/>
        </p:nvGraphicFramePr>
        <p:xfrm>
          <a:off x="511175" y="3363913"/>
          <a:ext cx="908050" cy="519112"/>
        </p:xfrm>
        <a:graphic>
          <a:graphicData uri="http://schemas.openxmlformats.org/presentationml/2006/ole">
            <mc:AlternateContent xmlns:mc="http://schemas.openxmlformats.org/markup-compatibility/2006">
              <mc:Choice xmlns:v="urn:schemas-microsoft-com:vml" Requires="v">
                <p:oleObj spid="_x0000_s85052" name="公式" r:id="rId4" imgW="289631" imgH="98926" progId="Equation.3">
                  <p:embed/>
                </p:oleObj>
              </mc:Choice>
              <mc:Fallback>
                <p:oleObj name="公式" r:id="rId4" imgW="289631" imgH="98926"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3363913"/>
                        <a:ext cx="908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5" name="Object 27"/>
          <p:cNvGraphicFramePr>
            <a:graphicFrameLocks noChangeAspect="1"/>
          </p:cNvGraphicFramePr>
          <p:nvPr/>
        </p:nvGraphicFramePr>
        <p:xfrm>
          <a:off x="1587500" y="3363913"/>
          <a:ext cx="879475" cy="519112"/>
        </p:xfrm>
        <a:graphic>
          <a:graphicData uri="http://schemas.openxmlformats.org/presentationml/2006/ole">
            <mc:AlternateContent xmlns:mc="http://schemas.openxmlformats.org/markup-compatibility/2006">
              <mc:Choice xmlns:v="urn:schemas-microsoft-com:vml" Requires="v">
                <p:oleObj spid="_x0000_s85053" name="公式" r:id="rId6" imgW="281975" imgH="98926" progId="Equation.3">
                  <p:embed/>
                </p:oleObj>
              </mc:Choice>
              <mc:Fallback>
                <p:oleObj name="公式" r:id="rId6" imgW="281975" imgH="9892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500" y="336391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6" name="Object 28"/>
          <p:cNvGraphicFramePr>
            <a:graphicFrameLocks noChangeAspect="1"/>
          </p:cNvGraphicFramePr>
          <p:nvPr/>
        </p:nvGraphicFramePr>
        <p:xfrm>
          <a:off x="2635250" y="3363913"/>
          <a:ext cx="881063" cy="519112"/>
        </p:xfrm>
        <a:graphic>
          <a:graphicData uri="http://schemas.openxmlformats.org/presentationml/2006/ole">
            <mc:AlternateContent xmlns:mc="http://schemas.openxmlformats.org/markup-compatibility/2006">
              <mc:Choice xmlns:v="urn:schemas-microsoft-com:vml" Requires="v">
                <p:oleObj spid="_x0000_s85054" name="公式" r:id="rId8" imgW="281975" imgH="98926" progId="Equation.3">
                  <p:embed/>
                </p:oleObj>
              </mc:Choice>
              <mc:Fallback>
                <p:oleObj name="公式" r:id="rId8" imgW="281975" imgH="98926"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5250" y="3363913"/>
                        <a:ext cx="88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7" name="Object 29"/>
          <p:cNvGraphicFramePr>
            <a:graphicFrameLocks noChangeAspect="1"/>
          </p:cNvGraphicFramePr>
          <p:nvPr/>
        </p:nvGraphicFramePr>
        <p:xfrm>
          <a:off x="3700463" y="3379788"/>
          <a:ext cx="796925" cy="488950"/>
        </p:xfrm>
        <a:graphic>
          <a:graphicData uri="http://schemas.openxmlformats.org/presentationml/2006/ole">
            <mc:AlternateContent xmlns:mc="http://schemas.openxmlformats.org/markup-compatibility/2006">
              <mc:Choice xmlns:v="urn:schemas-microsoft-com:vml" Requires="v">
                <p:oleObj spid="_x0000_s85055" name="公式" r:id="rId10" imgW="243698" imgH="91250" progId="Equation.3">
                  <p:embed/>
                </p:oleObj>
              </mc:Choice>
              <mc:Fallback>
                <p:oleObj name="公式" r:id="rId10" imgW="243698" imgH="9125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0463" y="3379788"/>
                        <a:ext cx="7969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8" name="Object 30"/>
          <p:cNvGraphicFramePr>
            <a:graphicFrameLocks noChangeAspect="1"/>
          </p:cNvGraphicFramePr>
          <p:nvPr/>
        </p:nvGraphicFramePr>
        <p:xfrm>
          <a:off x="4764088" y="3378200"/>
          <a:ext cx="823912" cy="490538"/>
        </p:xfrm>
        <a:graphic>
          <a:graphicData uri="http://schemas.openxmlformats.org/presentationml/2006/ole">
            <mc:AlternateContent xmlns:mc="http://schemas.openxmlformats.org/markup-compatibility/2006">
              <mc:Choice xmlns:v="urn:schemas-microsoft-com:vml" Requires="v">
                <p:oleObj spid="_x0000_s85056" name="公式" r:id="rId12" imgW="251354" imgH="91250" progId="Equation.3">
                  <p:embed/>
                </p:oleObj>
              </mc:Choice>
              <mc:Fallback>
                <p:oleObj name="公式" r:id="rId12" imgW="251354" imgH="91250"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088" y="3378200"/>
                        <a:ext cx="82391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9" name="Object 31"/>
          <p:cNvGraphicFramePr>
            <a:graphicFrameLocks noChangeAspect="1"/>
          </p:cNvGraphicFramePr>
          <p:nvPr/>
        </p:nvGraphicFramePr>
        <p:xfrm>
          <a:off x="5813425" y="3363913"/>
          <a:ext cx="879475" cy="519112"/>
        </p:xfrm>
        <a:graphic>
          <a:graphicData uri="http://schemas.openxmlformats.org/presentationml/2006/ole">
            <mc:AlternateContent xmlns:mc="http://schemas.openxmlformats.org/markup-compatibility/2006">
              <mc:Choice xmlns:v="urn:schemas-microsoft-com:vml" Requires="v">
                <p:oleObj spid="_x0000_s85057" name="公式" r:id="rId14" imgW="281975" imgH="98926" progId="Equation.3">
                  <p:embed/>
                </p:oleObj>
              </mc:Choice>
              <mc:Fallback>
                <p:oleObj name="公式" r:id="rId14" imgW="281975" imgH="98926"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13425" y="336391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80" name="Object 32"/>
          <p:cNvGraphicFramePr>
            <a:graphicFrameLocks noChangeAspect="1"/>
          </p:cNvGraphicFramePr>
          <p:nvPr/>
        </p:nvGraphicFramePr>
        <p:xfrm>
          <a:off x="6889750" y="3363913"/>
          <a:ext cx="881063" cy="519112"/>
        </p:xfrm>
        <a:graphic>
          <a:graphicData uri="http://schemas.openxmlformats.org/presentationml/2006/ole">
            <mc:AlternateContent xmlns:mc="http://schemas.openxmlformats.org/markup-compatibility/2006">
              <mc:Choice xmlns:v="urn:schemas-microsoft-com:vml" Requires="v">
                <p:oleObj spid="_x0000_s85058" name="公式" r:id="rId16" imgW="281975" imgH="98926" progId="Equation.3">
                  <p:embed/>
                </p:oleObj>
              </mc:Choice>
              <mc:Fallback>
                <p:oleObj name="公式" r:id="rId16" imgW="281975" imgH="98926"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89750" y="3363913"/>
                        <a:ext cx="88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81" name="Object 33"/>
          <p:cNvGraphicFramePr>
            <a:graphicFrameLocks noChangeAspect="1"/>
          </p:cNvGraphicFramePr>
          <p:nvPr/>
        </p:nvGraphicFramePr>
        <p:xfrm>
          <a:off x="7959725" y="3463925"/>
          <a:ext cx="879475" cy="403225"/>
        </p:xfrm>
        <a:graphic>
          <a:graphicData uri="http://schemas.openxmlformats.org/presentationml/2006/ole">
            <mc:AlternateContent xmlns:mc="http://schemas.openxmlformats.org/markup-compatibility/2006">
              <mc:Choice xmlns:v="urn:schemas-microsoft-com:vml" Requires="v">
                <p:oleObj spid="_x0000_s85059" name="公式" r:id="rId18" imgW="281975" imgH="53301" progId="Equation.3">
                  <p:embed/>
                </p:oleObj>
              </mc:Choice>
              <mc:Fallback>
                <p:oleObj name="公式" r:id="rId18" imgW="281975" imgH="53301"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59725" y="3463925"/>
                        <a:ext cx="87947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82" name="Line 34"/>
          <p:cNvSpPr>
            <a:spLocks noChangeShapeType="1"/>
          </p:cNvSpPr>
          <p:nvPr/>
        </p:nvSpPr>
        <p:spPr bwMode="auto">
          <a:xfrm>
            <a:off x="1501775" y="3282950"/>
            <a:ext cx="15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483" name="Text Box 35"/>
          <p:cNvSpPr txBox="1">
            <a:spLocks noChangeArrowheads="1"/>
          </p:cNvSpPr>
          <p:nvPr/>
        </p:nvSpPr>
        <p:spPr bwMode="auto">
          <a:xfrm>
            <a:off x="485775"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0 0 0</a:t>
            </a:r>
          </a:p>
        </p:txBody>
      </p:sp>
      <p:sp>
        <p:nvSpPr>
          <p:cNvPr id="232484" name="Text Box 36"/>
          <p:cNvSpPr txBox="1">
            <a:spLocks noChangeArrowheads="1"/>
          </p:cNvSpPr>
          <p:nvPr/>
        </p:nvSpPr>
        <p:spPr bwMode="auto">
          <a:xfrm>
            <a:off x="1541463"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0 0 1</a:t>
            </a:r>
          </a:p>
        </p:txBody>
      </p:sp>
      <p:sp>
        <p:nvSpPr>
          <p:cNvPr id="232485" name="Text Box 37"/>
          <p:cNvSpPr txBox="1">
            <a:spLocks noChangeArrowheads="1"/>
          </p:cNvSpPr>
          <p:nvPr/>
        </p:nvSpPr>
        <p:spPr bwMode="auto">
          <a:xfrm>
            <a:off x="2597150"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0 1 0</a:t>
            </a:r>
          </a:p>
        </p:txBody>
      </p:sp>
      <p:sp>
        <p:nvSpPr>
          <p:cNvPr id="232486" name="Text Box 38"/>
          <p:cNvSpPr txBox="1">
            <a:spLocks noChangeArrowheads="1"/>
          </p:cNvSpPr>
          <p:nvPr/>
        </p:nvSpPr>
        <p:spPr bwMode="auto">
          <a:xfrm>
            <a:off x="3652838"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0 1 1</a:t>
            </a:r>
          </a:p>
        </p:txBody>
      </p:sp>
      <p:sp>
        <p:nvSpPr>
          <p:cNvPr id="232487" name="Text Box 39"/>
          <p:cNvSpPr txBox="1">
            <a:spLocks noChangeArrowheads="1"/>
          </p:cNvSpPr>
          <p:nvPr/>
        </p:nvSpPr>
        <p:spPr bwMode="auto">
          <a:xfrm>
            <a:off x="4708525"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1 0 0</a:t>
            </a:r>
          </a:p>
        </p:txBody>
      </p:sp>
      <p:sp>
        <p:nvSpPr>
          <p:cNvPr id="232488" name="Text Box 40"/>
          <p:cNvSpPr txBox="1">
            <a:spLocks noChangeArrowheads="1"/>
          </p:cNvSpPr>
          <p:nvPr/>
        </p:nvSpPr>
        <p:spPr bwMode="auto">
          <a:xfrm>
            <a:off x="5821363"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1 0 1</a:t>
            </a:r>
          </a:p>
        </p:txBody>
      </p:sp>
      <p:sp>
        <p:nvSpPr>
          <p:cNvPr id="232489" name="Text Box 41"/>
          <p:cNvSpPr txBox="1">
            <a:spLocks noChangeArrowheads="1"/>
          </p:cNvSpPr>
          <p:nvPr/>
        </p:nvSpPr>
        <p:spPr bwMode="auto">
          <a:xfrm>
            <a:off x="6905625"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1 1 0</a:t>
            </a:r>
          </a:p>
        </p:txBody>
      </p:sp>
      <p:sp>
        <p:nvSpPr>
          <p:cNvPr id="232490" name="Text Box 42"/>
          <p:cNvSpPr txBox="1">
            <a:spLocks noChangeArrowheads="1"/>
          </p:cNvSpPr>
          <p:nvPr/>
        </p:nvSpPr>
        <p:spPr bwMode="auto">
          <a:xfrm>
            <a:off x="7934325" y="41560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1 1 1</a:t>
            </a:r>
          </a:p>
        </p:txBody>
      </p:sp>
      <p:sp>
        <p:nvSpPr>
          <p:cNvPr id="232491" name="Text Box 43"/>
          <p:cNvSpPr txBox="1">
            <a:spLocks noChangeArrowheads="1"/>
          </p:cNvSpPr>
          <p:nvPr/>
        </p:nvSpPr>
        <p:spPr bwMode="auto">
          <a:xfrm>
            <a:off x="714375" y="4899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0</a:t>
            </a:r>
          </a:p>
        </p:txBody>
      </p:sp>
      <p:sp>
        <p:nvSpPr>
          <p:cNvPr id="232492" name="Text Box 44"/>
          <p:cNvSpPr txBox="1">
            <a:spLocks noChangeArrowheads="1"/>
          </p:cNvSpPr>
          <p:nvPr/>
        </p:nvSpPr>
        <p:spPr bwMode="auto">
          <a:xfrm>
            <a:off x="1704975" y="48990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solidFill>
                  <a:srgbClr val="3333CC"/>
                </a:solidFill>
              </a:rPr>
              <a:t> </a:t>
            </a:r>
            <a:r>
              <a:rPr lang="en-US" altLang="zh-CN">
                <a:solidFill>
                  <a:srgbClr val="3333CC"/>
                </a:solidFill>
              </a:rPr>
              <a:t>1 </a:t>
            </a:r>
          </a:p>
        </p:txBody>
      </p:sp>
      <p:sp>
        <p:nvSpPr>
          <p:cNvPr id="232493" name="Text Box 45"/>
          <p:cNvSpPr txBox="1">
            <a:spLocks noChangeArrowheads="1"/>
          </p:cNvSpPr>
          <p:nvPr/>
        </p:nvSpPr>
        <p:spPr bwMode="auto">
          <a:xfrm>
            <a:off x="2847975" y="4899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2</a:t>
            </a:r>
          </a:p>
        </p:txBody>
      </p:sp>
      <p:sp>
        <p:nvSpPr>
          <p:cNvPr id="232494" name="Text Box 46"/>
          <p:cNvSpPr txBox="1">
            <a:spLocks noChangeArrowheads="1"/>
          </p:cNvSpPr>
          <p:nvPr/>
        </p:nvSpPr>
        <p:spPr bwMode="auto">
          <a:xfrm>
            <a:off x="3914775" y="4899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3</a:t>
            </a:r>
          </a:p>
        </p:txBody>
      </p:sp>
      <p:sp>
        <p:nvSpPr>
          <p:cNvPr id="232495" name="Text Box 47"/>
          <p:cNvSpPr txBox="1">
            <a:spLocks noChangeArrowheads="1"/>
          </p:cNvSpPr>
          <p:nvPr/>
        </p:nvSpPr>
        <p:spPr bwMode="auto">
          <a:xfrm>
            <a:off x="4981575" y="48990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4</a:t>
            </a:r>
          </a:p>
        </p:txBody>
      </p:sp>
      <p:sp>
        <p:nvSpPr>
          <p:cNvPr id="232496" name="Text Box 48"/>
          <p:cNvSpPr txBox="1">
            <a:spLocks noChangeArrowheads="1"/>
          </p:cNvSpPr>
          <p:nvPr/>
        </p:nvSpPr>
        <p:spPr bwMode="auto">
          <a:xfrm>
            <a:off x="6048375" y="48990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5</a:t>
            </a:r>
          </a:p>
        </p:txBody>
      </p:sp>
      <p:sp>
        <p:nvSpPr>
          <p:cNvPr id="232497" name="Text Box 49"/>
          <p:cNvSpPr txBox="1">
            <a:spLocks noChangeArrowheads="1"/>
          </p:cNvSpPr>
          <p:nvPr/>
        </p:nvSpPr>
        <p:spPr bwMode="auto">
          <a:xfrm>
            <a:off x="7115175" y="48990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rPr>
              <a:t>6</a:t>
            </a:r>
          </a:p>
        </p:txBody>
      </p:sp>
      <p:sp>
        <p:nvSpPr>
          <p:cNvPr id="232498" name="Text Box 50"/>
          <p:cNvSpPr txBox="1">
            <a:spLocks noChangeArrowheads="1"/>
          </p:cNvSpPr>
          <p:nvPr/>
        </p:nvSpPr>
        <p:spPr bwMode="auto">
          <a:xfrm>
            <a:off x="8258175" y="4899025"/>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3333CC"/>
                </a:solidFill>
              </a:rPr>
              <a:t>7</a:t>
            </a:r>
          </a:p>
        </p:txBody>
      </p:sp>
      <p:sp>
        <p:nvSpPr>
          <p:cNvPr id="232499" name="Text Box 51"/>
          <p:cNvSpPr txBox="1">
            <a:spLocks noChangeArrowheads="1"/>
          </p:cNvSpPr>
          <p:nvPr/>
        </p:nvSpPr>
        <p:spPr bwMode="auto">
          <a:xfrm>
            <a:off x="5619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FF0066"/>
                </a:solidFill>
                <a:ea typeface="楷体_GB2312"/>
                <a:cs typeface="楷体_GB2312"/>
              </a:rPr>
              <a:t>m</a:t>
            </a:r>
            <a:r>
              <a:rPr lang="en-US" altLang="zh-CN" baseline="-25000">
                <a:solidFill>
                  <a:srgbClr val="FF0066"/>
                </a:solidFill>
                <a:ea typeface="楷体_GB2312"/>
                <a:cs typeface="楷体_GB2312"/>
              </a:rPr>
              <a:t>0</a:t>
            </a:r>
          </a:p>
        </p:txBody>
      </p:sp>
      <p:sp>
        <p:nvSpPr>
          <p:cNvPr id="232500" name="Text Box 52"/>
          <p:cNvSpPr txBox="1">
            <a:spLocks noChangeArrowheads="1"/>
          </p:cNvSpPr>
          <p:nvPr/>
        </p:nvSpPr>
        <p:spPr bwMode="auto">
          <a:xfrm>
            <a:off x="17049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ea typeface="楷体_GB2312"/>
                <a:cs typeface="楷体_GB2312"/>
              </a:rPr>
              <a:t>m</a:t>
            </a:r>
            <a:r>
              <a:rPr lang="en-US" altLang="zh-CN" baseline="-25000">
                <a:solidFill>
                  <a:srgbClr val="3333CC"/>
                </a:solidFill>
                <a:ea typeface="楷体_GB2312"/>
                <a:cs typeface="楷体_GB2312"/>
              </a:rPr>
              <a:t>1</a:t>
            </a:r>
          </a:p>
        </p:txBody>
      </p:sp>
      <p:sp>
        <p:nvSpPr>
          <p:cNvPr id="232501" name="Text Box 53"/>
          <p:cNvSpPr txBox="1">
            <a:spLocks noChangeArrowheads="1"/>
          </p:cNvSpPr>
          <p:nvPr/>
        </p:nvSpPr>
        <p:spPr bwMode="auto">
          <a:xfrm>
            <a:off x="27717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FF0066"/>
                </a:solidFill>
                <a:ea typeface="楷体_GB2312"/>
                <a:cs typeface="楷体_GB2312"/>
              </a:rPr>
              <a:t>m</a:t>
            </a:r>
            <a:r>
              <a:rPr lang="en-US" altLang="zh-CN" baseline="-25000">
                <a:solidFill>
                  <a:srgbClr val="FF0066"/>
                </a:solidFill>
                <a:ea typeface="楷体_GB2312"/>
                <a:cs typeface="楷体_GB2312"/>
              </a:rPr>
              <a:t>2</a:t>
            </a:r>
          </a:p>
        </p:txBody>
      </p:sp>
      <p:sp>
        <p:nvSpPr>
          <p:cNvPr id="232502" name="Text Box 54"/>
          <p:cNvSpPr txBox="1">
            <a:spLocks noChangeArrowheads="1"/>
          </p:cNvSpPr>
          <p:nvPr/>
        </p:nvSpPr>
        <p:spPr bwMode="auto">
          <a:xfrm>
            <a:off x="38385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ea typeface="楷体_GB2312"/>
                <a:cs typeface="楷体_GB2312"/>
              </a:rPr>
              <a:t>m</a:t>
            </a:r>
            <a:r>
              <a:rPr lang="en-US" altLang="zh-CN" baseline="-25000">
                <a:solidFill>
                  <a:srgbClr val="3333CC"/>
                </a:solidFill>
                <a:ea typeface="楷体_GB2312"/>
                <a:cs typeface="楷体_GB2312"/>
              </a:rPr>
              <a:t>3</a:t>
            </a:r>
          </a:p>
        </p:txBody>
      </p:sp>
      <p:sp>
        <p:nvSpPr>
          <p:cNvPr id="232503" name="Text Box 55"/>
          <p:cNvSpPr txBox="1">
            <a:spLocks noChangeArrowheads="1"/>
          </p:cNvSpPr>
          <p:nvPr/>
        </p:nvSpPr>
        <p:spPr bwMode="auto">
          <a:xfrm>
            <a:off x="4829175" y="5527675"/>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FF0066"/>
                </a:solidFill>
                <a:ea typeface="楷体_GB2312"/>
                <a:cs typeface="楷体_GB2312"/>
              </a:rPr>
              <a:t>m</a:t>
            </a:r>
            <a:r>
              <a:rPr lang="en-US" altLang="zh-CN" baseline="-25000">
                <a:solidFill>
                  <a:srgbClr val="FF0066"/>
                </a:solidFill>
                <a:ea typeface="楷体_GB2312"/>
                <a:cs typeface="楷体_GB2312"/>
              </a:rPr>
              <a:t>4</a:t>
            </a:r>
          </a:p>
        </p:txBody>
      </p:sp>
      <p:sp>
        <p:nvSpPr>
          <p:cNvPr id="232504" name="Text Box 56"/>
          <p:cNvSpPr txBox="1">
            <a:spLocks noChangeArrowheads="1"/>
          </p:cNvSpPr>
          <p:nvPr/>
        </p:nvSpPr>
        <p:spPr bwMode="auto">
          <a:xfrm>
            <a:off x="59721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ea typeface="楷体_GB2312"/>
                <a:cs typeface="楷体_GB2312"/>
              </a:rPr>
              <a:t>m</a:t>
            </a:r>
            <a:r>
              <a:rPr lang="en-US" altLang="zh-CN" baseline="-25000">
                <a:solidFill>
                  <a:srgbClr val="3333CC"/>
                </a:solidFill>
                <a:ea typeface="楷体_GB2312"/>
                <a:cs typeface="楷体_GB2312"/>
              </a:rPr>
              <a:t>5</a:t>
            </a:r>
          </a:p>
        </p:txBody>
      </p:sp>
      <p:sp>
        <p:nvSpPr>
          <p:cNvPr id="232505" name="Text Box 57"/>
          <p:cNvSpPr txBox="1">
            <a:spLocks noChangeArrowheads="1"/>
          </p:cNvSpPr>
          <p:nvPr/>
        </p:nvSpPr>
        <p:spPr bwMode="auto">
          <a:xfrm>
            <a:off x="71151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FF0066"/>
                </a:solidFill>
                <a:ea typeface="楷体_GB2312"/>
                <a:cs typeface="楷体_GB2312"/>
              </a:rPr>
              <a:t>m</a:t>
            </a:r>
            <a:r>
              <a:rPr lang="en-US" altLang="zh-CN" baseline="-25000">
                <a:solidFill>
                  <a:srgbClr val="FF0066"/>
                </a:solidFill>
                <a:ea typeface="楷体_GB2312"/>
                <a:cs typeface="楷体_GB2312"/>
              </a:rPr>
              <a:t>6</a:t>
            </a:r>
          </a:p>
        </p:txBody>
      </p:sp>
      <p:sp>
        <p:nvSpPr>
          <p:cNvPr id="232506" name="Text Box 58"/>
          <p:cNvSpPr txBox="1">
            <a:spLocks noChangeArrowheads="1"/>
          </p:cNvSpPr>
          <p:nvPr/>
        </p:nvSpPr>
        <p:spPr bwMode="auto">
          <a:xfrm>
            <a:off x="8181975" y="5527675"/>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i="1">
                <a:solidFill>
                  <a:srgbClr val="3333CC"/>
                </a:solidFill>
                <a:ea typeface="楷体_GB2312"/>
                <a:cs typeface="楷体_GB2312"/>
              </a:rPr>
              <a:t>m</a:t>
            </a:r>
            <a:r>
              <a:rPr lang="en-US" altLang="zh-CN" baseline="-25000">
                <a:solidFill>
                  <a:srgbClr val="3333CC"/>
                </a:solidFill>
                <a:ea typeface="楷体_GB2312"/>
                <a:cs typeface="楷体_GB2312"/>
              </a:rPr>
              <a:t>7</a:t>
            </a:r>
          </a:p>
        </p:txBody>
      </p:sp>
      <p:sp>
        <p:nvSpPr>
          <p:cNvPr id="85031" name="AutoShape 59">
            <a:hlinkClick r:id="rId2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2472"/>
                                        </p:tgtEl>
                                        <p:attrNameLst>
                                          <p:attrName>style.visibility</p:attrName>
                                        </p:attrNameLst>
                                      </p:cBhvr>
                                      <p:to>
                                        <p:strVal val="visible"/>
                                      </p:to>
                                    </p:set>
                                    <p:animEffect transition="in" filter="wipe(left)">
                                      <p:cBhvr>
                                        <p:cTn id="7" dur="75"/>
                                        <p:tgtEl>
                                          <p:spTgt spid="23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73">
                                            <p:txEl>
                                              <p:pRg st="0" end="0"/>
                                            </p:txEl>
                                          </p:spTgt>
                                        </p:tgtEl>
                                        <p:attrNameLst>
                                          <p:attrName>style.visibility</p:attrName>
                                        </p:attrNameLst>
                                      </p:cBhvr>
                                      <p:to>
                                        <p:strVal val="visible"/>
                                      </p:to>
                                    </p:set>
                                    <p:animEffect transition="in" filter="wipe(left)">
                                      <p:cBhvr>
                                        <p:cTn id="12" dur="500"/>
                                        <p:tgtEl>
                                          <p:spTgt spid="23247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500"/>
                                  </p:stCondLst>
                                  <p:childTnLst>
                                    <p:set>
                                      <p:cBhvr>
                                        <p:cTn id="21" dur="1" fill="hold">
                                          <p:stCondLst>
                                            <p:cond delay="0"/>
                                          </p:stCondLst>
                                        </p:cTn>
                                        <p:tgtEl>
                                          <p:spTgt spid="232474"/>
                                        </p:tgtEl>
                                        <p:attrNameLst>
                                          <p:attrName>style.visibility</p:attrName>
                                        </p:attrNameLst>
                                      </p:cBhvr>
                                      <p:to>
                                        <p:strVal val="visible"/>
                                      </p:to>
                                    </p:set>
                                    <p:animEffect transition="in" filter="wipe(left)">
                                      <p:cBhvr>
                                        <p:cTn id="22" dur="500"/>
                                        <p:tgtEl>
                                          <p:spTgt spid="232474"/>
                                        </p:tgtEl>
                                      </p:cBhvr>
                                    </p:animEffect>
                                  </p:childTnLst>
                                </p:cTn>
                              </p:par>
                            </p:childTnLst>
                          </p:cTn>
                        </p:par>
                        <p:par>
                          <p:cTn id="23" fill="hold" nodeType="afterGroup">
                            <p:stCondLst>
                              <p:cond delay="1500"/>
                            </p:stCondLst>
                            <p:childTnLst>
                              <p:par>
                                <p:cTn id="24" presetID="22" presetClass="entr" presetSubtype="8" fill="hold" grpId="0" nodeType="afterEffect">
                                  <p:stCondLst>
                                    <p:cond delay="500"/>
                                  </p:stCondLst>
                                  <p:childTnLst>
                                    <p:set>
                                      <p:cBhvr>
                                        <p:cTn id="25" dur="1" fill="hold">
                                          <p:stCondLst>
                                            <p:cond delay="0"/>
                                          </p:stCondLst>
                                        </p:cTn>
                                        <p:tgtEl>
                                          <p:spTgt spid="232483">
                                            <p:txEl>
                                              <p:pRg st="0" end="0"/>
                                            </p:txEl>
                                          </p:spTgt>
                                        </p:tgtEl>
                                        <p:attrNameLst>
                                          <p:attrName>style.visibility</p:attrName>
                                        </p:attrNameLst>
                                      </p:cBhvr>
                                      <p:to>
                                        <p:strVal val="visible"/>
                                      </p:to>
                                    </p:set>
                                    <p:animEffect transition="in" filter="wipe(left)">
                                      <p:cBhvr>
                                        <p:cTn id="26" dur="500"/>
                                        <p:tgtEl>
                                          <p:spTgt spid="232483">
                                            <p:txEl>
                                              <p:pRg st="0" end="0"/>
                                            </p:txEl>
                                          </p:spTgt>
                                        </p:tgtEl>
                                      </p:cBhvr>
                                    </p:animEffect>
                                  </p:childTnLst>
                                </p:cTn>
                              </p:par>
                            </p:childTnLst>
                          </p:cTn>
                        </p:par>
                        <p:par>
                          <p:cTn id="27" fill="hold" nodeType="afterGroup">
                            <p:stCondLst>
                              <p:cond delay="2500"/>
                            </p:stCondLst>
                            <p:childTnLst>
                              <p:par>
                                <p:cTn id="28" presetID="9" presetClass="entr" presetSubtype="0" fill="hold" grpId="0" nodeType="afterEffect">
                                  <p:stCondLst>
                                    <p:cond delay="500"/>
                                  </p:stCondLst>
                                  <p:childTnLst>
                                    <p:set>
                                      <p:cBhvr>
                                        <p:cTn id="29" dur="1" fill="hold">
                                          <p:stCondLst>
                                            <p:cond delay="0"/>
                                          </p:stCondLst>
                                        </p:cTn>
                                        <p:tgtEl>
                                          <p:spTgt spid="232491">
                                            <p:txEl>
                                              <p:pRg st="0" end="0"/>
                                            </p:txEl>
                                          </p:spTgt>
                                        </p:tgtEl>
                                        <p:attrNameLst>
                                          <p:attrName>style.visibility</p:attrName>
                                        </p:attrNameLst>
                                      </p:cBhvr>
                                      <p:to>
                                        <p:strVal val="visible"/>
                                      </p:to>
                                    </p:set>
                                    <p:animEffect transition="in" filter="dissolve">
                                      <p:cBhvr>
                                        <p:cTn id="30" dur="500"/>
                                        <p:tgtEl>
                                          <p:spTgt spid="232491">
                                            <p:txEl>
                                              <p:pRg st="0" end="0"/>
                                            </p:txEl>
                                          </p:spTgt>
                                        </p:tgtEl>
                                      </p:cBhvr>
                                    </p:animEffect>
                                  </p:childTnLst>
                                </p:cTn>
                              </p:par>
                            </p:childTnLst>
                          </p:cTn>
                        </p:par>
                        <p:par>
                          <p:cTn id="31" fill="hold" nodeType="afterGroup">
                            <p:stCondLst>
                              <p:cond delay="3500"/>
                            </p:stCondLst>
                            <p:childTnLst>
                              <p:par>
                                <p:cTn id="32" presetID="22" presetClass="entr" presetSubtype="8" fill="hold" nodeType="afterEffect">
                                  <p:stCondLst>
                                    <p:cond delay="500"/>
                                  </p:stCondLst>
                                  <p:childTnLst>
                                    <p:set>
                                      <p:cBhvr>
                                        <p:cTn id="33" dur="1" fill="hold">
                                          <p:stCondLst>
                                            <p:cond delay="0"/>
                                          </p:stCondLst>
                                        </p:cTn>
                                        <p:tgtEl>
                                          <p:spTgt spid="232475"/>
                                        </p:tgtEl>
                                        <p:attrNameLst>
                                          <p:attrName>style.visibility</p:attrName>
                                        </p:attrNameLst>
                                      </p:cBhvr>
                                      <p:to>
                                        <p:strVal val="visible"/>
                                      </p:to>
                                    </p:set>
                                    <p:animEffect transition="in" filter="wipe(left)">
                                      <p:cBhvr>
                                        <p:cTn id="34" dur="500"/>
                                        <p:tgtEl>
                                          <p:spTgt spid="232475"/>
                                        </p:tgtEl>
                                      </p:cBhvr>
                                    </p:animEffect>
                                  </p:childTnLst>
                                </p:cTn>
                              </p:par>
                            </p:childTnLst>
                          </p:cTn>
                        </p:par>
                        <p:par>
                          <p:cTn id="35" fill="hold" nodeType="afterGroup">
                            <p:stCondLst>
                              <p:cond delay="4500"/>
                            </p:stCondLst>
                            <p:childTnLst>
                              <p:par>
                                <p:cTn id="36" presetID="22" presetClass="entr" presetSubtype="8" fill="hold" grpId="0" nodeType="afterEffect">
                                  <p:stCondLst>
                                    <p:cond delay="500"/>
                                  </p:stCondLst>
                                  <p:childTnLst>
                                    <p:set>
                                      <p:cBhvr>
                                        <p:cTn id="37" dur="1" fill="hold">
                                          <p:stCondLst>
                                            <p:cond delay="0"/>
                                          </p:stCondLst>
                                        </p:cTn>
                                        <p:tgtEl>
                                          <p:spTgt spid="232484">
                                            <p:txEl>
                                              <p:pRg st="0" end="0"/>
                                            </p:txEl>
                                          </p:spTgt>
                                        </p:tgtEl>
                                        <p:attrNameLst>
                                          <p:attrName>style.visibility</p:attrName>
                                        </p:attrNameLst>
                                      </p:cBhvr>
                                      <p:to>
                                        <p:strVal val="visible"/>
                                      </p:to>
                                    </p:set>
                                    <p:animEffect transition="in" filter="wipe(left)">
                                      <p:cBhvr>
                                        <p:cTn id="38" dur="500"/>
                                        <p:tgtEl>
                                          <p:spTgt spid="232484">
                                            <p:txEl>
                                              <p:pRg st="0" end="0"/>
                                            </p:txEl>
                                          </p:spTgt>
                                        </p:tgtEl>
                                      </p:cBhvr>
                                    </p:animEffect>
                                  </p:childTnLst>
                                </p:cTn>
                              </p:par>
                            </p:childTnLst>
                          </p:cTn>
                        </p:par>
                        <p:par>
                          <p:cTn id="39" fill="hold" nodeType="afterGroup">
                            <p:stCondLst>
                              <p:cond delay="5500"/>
                            </p:stCondLst>
                            <p:childTnLst>
                              <p:par>
                                <p:cTn id="40" presetID="9" presetClass="entr" presetSubtype="0" fill="hold" grpId="0" nodeType="afterEffect">
                                  <p:stCondLst>
                                    <p:cond delay="500"/>
                                  </p:stCondLst>
                                  <p:childTnLst>
                                    <p:set>
                                      <p:cBhvr>
                                        <p:cTn id="41" dur="1" fill="hold">
                                          <p:stCondLst>
                                            <p:cond delay="0"/>
                                          </p:stCondLst>
                                        </p:cTn>
                                        <p:tgtEl>
                                          <p:spTgt spid="232492">
                                            <p:txEl>
                                              <p:pRg st="0" end="0"/>
                                            </p:txEl>
                                          </p:spTgt>
                                        </p:tgtEl>
                                        <p:attrNameLst>
                                          <p:attrName>style.visibility</p:attrName>
                                        </p:attrNameLst>
                                      </p:cBhvr>
                                      <p:to>
                                        <p:strVal val="visible"/>
                                      </p:to>
                                    </p:set>
                                    <p:animEffect transition="in" filter="dissolve">
                                      <p:cBhvr>
                                        <p:cTn id="42" dur="500"/>
                                        <p:tgtEl>
                                          <p:spTgt spid="232492">
                                            <p:txEl>
                                              <p:pRg st="0" end="0"/>
                                            </p:txEl>
                                          </p:spTgt>
                                        </p:tgtEl>
                                      </p:cBhvr>
                                    </p:animEffect>
                                  </p:childTnLst>
                                </p:cTn>
                              </p:par>
                            </p:childTnLst>
                          </p:cTn>
                        </p:par>
                        <p:par>
                          <p:cTn id="43" fill="hold" nodeType="afterGroup">
                            <p:stCondLst>
                              <p:cond delay="6500"/>
                            </p:stCondLst>
                            <p:childTnLst>
                              <p:par>
                                <p:cTn id="44" presetID="22" presetClass="entr" presetSubtype="8" fill="hold" nodeType="afterEffect">
                                  <p:stCondLst>
                                    <p:cond delay="500"/>
                                  </p:stCondLst>
                                  <p:childTnLst>
                                    <p:set>
                                      <p:cBhvr>
                                        <p:cTn id="45" dur="1" fill="hold">
                                          <p:stCondLst>
                                            <p:cond delay="0"/>
                                          </p:stCondLst>
                                        </p:cTn>
                                        <p:tgtEl>
                                          <p:spTgt spid="232476"/>
                                        </p:tgtEl>
                                        <p:attrNameLst>
                                          <p:attrName>style.visibility</p:attrName>
                                        </p:attrNameLst>
                                      </p:cBhvr>
                                      <p:to>
                                        <p:strVal val="visible"/>
                                      </p:to>
                                    </p:set>
                                    <p:animEffect transition="in" filter="wipe(left)">
                                      <p:cBhvr>
                                        <p:cTn id="46" dur="500"/>
                                        <p:tgtEl>
                                          <p:spTgt spid="232476"/>
                                        </p:tgtEl>
                                      </p:cBhvr>
                                    </p:animEffect>
                                  </p:childTnLst>
                                </p:cTn>
                              </p:par>
                            </p:childTnLst>
                          </p:cTn>
                        </p:par>
                        <p:par>
                          <p:cTn id="47" fill="hold" nodeType="afterGroup">
                            <p:stCondLst>
                              <p:cond delay="7500"/>
                            </p:stCondLst>
                            <p:childTnLst>
                              <p:par>
                                <p:cTn id="48" presetID="22" presetClass="entr" presetSubtype="8" fill="hold" grpId="0" nodeType="afterEffect">
                                  <p:stCondLst>
                                    <p:cond delay="500"/>
                                  </p:stCondLst>
                                  <p:childTnLst>
                                    <p:set>
                                      <p:cBhvr>
                                        <p:cTn id="49" dur="1" fill="hold">
                                          <p:stCondLst>
                                            <p:cond delay="0"/>
                                          </p:stCondLst>
                                        </p:cTn>
                                        <p:tgtEl>
                                          <p:spTgt spid="232485">
                                            <p:txEl>
                                              <p:pRg st="0" end="0"/>
                                            </p:txEl>
                                          </p:spTgt>
                                        </p:tgtEl>
                                        <p:attrNameLst>
                                          <p:attrName>style.visibility</p:attrName>
                                        </p:attrNameLst>
                                      </p:cBhvr>
                                      <p:to>
                                        <p:strVal val="visible"/>
                                      </p:to>
                                    </p:set>
                                    <p:animEffect transition="in" filter="wipe(left)">
                                      <p:cBhvr>
                                        <p:cTn id="50" dur="500"/>
                                        <p:tgtEl>
                                          <p:spTgt spid="232485">
                                            <p:txEl>
                                              <p:pRg st="0" end="0"/>
                                            </p:txEl>
                                          </p:spTgt>
                                        </p:tgtEl>
                                      </p:cBhvr>
                                    </p:animEffect>
                                  </p:childTnLst>
                                </p:cTn>
                              </p:par>
                            </p:childTnLst>
                          </p:cTn>
                        </p:par>
                        <p:par>
                          <p:cTn id="51" fill="hold" nodeType="afterGroup">
                            <p:stCondLst>
                              <p:cond delay="8500"/>
                            </p:stCondLst>
                            <p:childTnLst>
                              <p:par>
                                <p:cTn id="52" presetID="9" presetClass="entr" presetSubtype="0" fill="hold" grpId="0" nodeType="afterEffect">
                                  <p:stCondLst>
                                    <p:cond delay="500"/>
                                  </p:stCondLst>
                                  <p:childTnLst>
                                    <p:set>
                                      <p:cBhvr>
                                        <p:cTn id="53" dur="1" fill="hold">
                                          <p:stCondLst>
                                            <p:cond delay="0"/>
                                          </p:stCondLst>
                                        </p:cTn>
                                        <p:tgtEl>
                                          <p:spTgt spid="232493">
                                            <p:txEl>
                                              <p:pRg st="0" end="0"/>
                                            </p:txEl>
                                          </p:spTgt>
                                        </p:tgtEl>
                                        <p:attrNameLst>
                                          <p:attrName>style.visibility</p:attrName>
                                        </p:attrNameLst>
                                      </p:cBhvr>
                                      <p:to>
                                        <p:strVal val="visible"/>
                                      </p:to>
                                    </p:set>
                                    <p:animEffect transition="in" filter="dissolve">
                                      <p:cBhvr>
                                        <p:cTn id="54" dur="500"/>
                                        <p:tgtEl>
                                          <p:spTgt spid="232493">
                                            <p:txEl>
                                              <p:pRg st="0" end="0"/>
                                            </p:txEl>
                                          </p:spTgt>
                                        </p:tgtEl>
                                      </p:cBhvr>
                                    </p:animEffect>
                                  </p:childTnLst>
                                </p:cTn>
                              </p:par>
                            </p:childTnLst>
                          </p:cTn>
                        </p:par>
                        <p:par>
                          <p:cTn id="55" fill="hold" nodeType="afterGroup">
                            <p:stCondLst>
                              <p:cond delay="9500"/>
                            </p:stCondLst>
                            <p:childTnLst>
                              <p:par>
                                <p:cTn id="56" presetID="22" presetClass="entr" presetSubtype="8" fill="hold" nodeType="afterEffect">
                                  <p:stCondLst>
                                    <p:cond delay="500"/>
                                  </p:stCondLst>
                                  <p:childTnLst>
                                    <p:set>
                                      <p:cBhvr>
                                        <p:cTn id="57" dur="1" fill="hold">
                                          <p:stCondLst>
                                            <p:cond delay="0"/>
                                          </p:stCondLst>
                                        </p:cTn>
                                        <p:tgtEl>
                                          <p:spTgt spid="232477"/>
                                        </p:tgtEl>
                                        <p:attrNameLst>
                                          <p:attrName>style.visibility</p:attrName>
                                        </p:attrNameLst>
                                      </p:cBhvr>
                                      <p:to>
                                        <p:strVal val="visible"/>
                                      </p:to>
                                    </p:set>
                                    <p:animEffect transition="in" filter="wipe(left)">
                                      <p:cBhvr>
                                        <p:cTn id="58" dur="500"/>
                                        <p:tgtEl>
                                          <p:spTgt spid="232477"/>
                                        </p:tgtEl>
                                      </p:cBhvr>
                                    </p:animEffect>
                                  </p:childTnLst>
                                </p:cTn>
                              </p:par>
                            </p:childTnLst>
                          </p:cTn>
                        </p:par>
                        <p:par>
                          <p:cTn id="59" fill="hold" nodeType="afterGroup">
                            <p:stCondLst>
                              <p:cond delay="10500"/>
                            </p:stCondLst>
                            <p:childTnLst>
                              <p:par>
                                <p:cTn id="60" presetID="22" presetClass="entr" presetSubtype="8" fill="hold" grpId="0" nodeType="afterEffect">
                                  <p:stCondLst>
                                    <p:cond delay="500"/>
                                  </p:stCondLst>
                                  <p:childTnLst>
                                    <p:set>
                                      <p:cBhvr>
                                        <p:cTn id="61" dur="1" fill="hold">
                                          <p:stCondLst>
                                            <p:cond delay="0"/>
                                          </p:stCondLst>
                                        </p:cTn>
                                        <p:tgtEl>
                                          <p:spTgt spid="232486">
                                            <p:txEl>
                                              <p:pRg st="0" end="0"/>
                                            </p:txEl>
                                          </p:spTgt>
                                        </p:tgtEl>
                                        <p:attrNameLst>
                                          <p:attrName>style.visibility</p:attrName>
                                        </p:attrNameLst>
                                      </p:cBhvr>
                                      <p:to>
                                        <p:strVal val="visible"/>
                                      </p:to>
                                    </p:set>
                                    <p:animEffect transition="in" filter="wipe(left)">
                                      <p:cBhvr>
                                        <p:cTn id="62" dur="500"/>
                                        <p:tgtEl>
                                          <p:spTgt spid="232486">
                                            <p:txEl>
                                              <p:pRg st="0" end="0"/>
                                            </p:txEl>
                                          </p:spTgt>
                                        </p:tgtEl>
                                      </p:cBhvr>
                                    </p:animEffect>
                                  </p:childTnLst>
                                </p:cTn>
                              </p:par>
                            </p:childTnLst>
                          </p:cTn>
                        </p:par>
                        <p:par>
                          <p:cTn id="63" fill="hold" nodeType="afterGroup">
                            <p:stCondLst>
                              <p:cond delay="11500"/>
                            </p:stCondLst>
                            <p:childTnLst>
                              <p:par>
                                <p:cTn id="64" presetID="9" presetClass="entr" presetSubtype="0" fill="hold" grpId="0" nodeType="afterEffect">
                                  <p:stCondLst>
                                    <p:cond delay="500"/>
                                  </p:stCondLst>
                                  <p:childTnLst>
                                    <p:set>
                                      <p:cBhvr>
                                        <p:cTn id="65" dur="1" fill="hold">
                                          <p:stCondLst>
                                            <p:cond delay="0"/>
                                          </p:stCondLst>
                                        </p:cTn>
                                        <p:tgtEl>
                                          <p:spTgt spid="232494">
                                            <p:txEl>
                                              <p:pRg st="0" end="0"/>
                                            </p:txEl>
                                          </p:spTgt>
                                        </p:tgtEl>
                                        <p:attrNameLst>
                                          <p:attrName>style.visibility</p:attrName>
                                        </p:attrNameLst>
                                      </p:cBhvr>
                                      <p:to>
                                        <p:strVal val="visible"/>
                                      </p:to>
                                    </p:set>
                                    <p:animEffect transition="in" filter="dissolve">
                                      <p:cBhvr>
                                        <p:cTn id="66" dur="500"/>
                                        <p:tgtEl>
                                          <p:spTgt spid="232494">
                                            <p:txEl>
                                              <p:pRg st="0" end="0"/>
                                            </p:txEl>
                                          </p:spTgt>
                                        </p:tgtEl>
                                      </p:cBhvr>
                                    </p:animEffect>
                                  </p:childTnLst>
                                </p:cTn>
                              </p:par>
                            </p:childTnLst>
                          </p:cTn>
                        </p:par>
                        <p:par>
                          <p:cTn id="67" fill="hold" nodeType="afterGroup">
                            <p:stCondLst>
                              <p:cond delay="12500"/>
                            </p:stCondLst>
                            <p:childTnLst>
                              <p:par>
                                <p:cTn id="68" presetID="22" presetClass="entr" presetSubtype="8" fill="hold" nodeType="afterEffect">
                                  <p:stCondLst>
                                    <p:cond delay="500"/>
                                  </p:stCondLst>
                                  <p:childTnLst>
                                    <p:set>
                                      <p:cBhvr>
                                        <p:cTn id="69" dur="1" fill="hold">
                                          <p:stCondLst>
                                            <p:cond delay="0"/>
                                          </p:stCondLst>
                                        </p:cTn>
                                        <p:tgtEl>
                                          <p:spTgt spid="232478"/>
                                        </p:tgtEl>
                                        <p:attrNameLst>
                                          <p:attrName>style.visibility</p:attrName>
                                        </p:attrNameLst>
                                      </p:cBhvr>
                                      <p:to>
                                        <p:strVal val="visible"/>
                                      </p:to>
                                    </p:set>
                                    <p:animEffect transition="in" filter="wipe(left)">
                                      <p:cBhvr>
                                        <p:cTn id="70" dur="500"/>
                                        <p:tgtEl>
                                          <p:spTgt spid="232478"/>
                                        </p:tgtEl>
                                      </p:cBhvr>
                                    </p:animEffect>
                                  </p:childTnLst>
                                </p:cTn>
                              </p:par>
                            </p:childTnLst>
                          </p:cTn>
                        </p:par>
                        <p:par>
                          <p:cTn id="71" fill="hold" nodeType="afterGroup">
                            <p:stCondLst>
                              <p:cond delay="13500"/>
                            </p:stCondLst>
                            <p:childTnLst>
                              <p:par>
                                <p:cTn id="72" presetID="22" presetClass="entr" presetSubtype="8" fill="hold" grpId="0" nodeType="afterEffect">
                                  <p:stCondLst>
                                    <p:cond delay="500"/>
                                  </p:stCondLst>
                                  <p:childTnLst>
                                    <p:set>
                                      <p:cBhvr>
                                        <p:cTn id="73" dur="1" fill="hold">
                                          <p:stCondLst>
                                            <p:cond delay="0"/>
                                          </p:stCondLst>
                                        </p:cTn>
                                        <p:tgtEl>
                                          <p:spTgt spid="232487">
                                            <p:txEl>
                                              <p:pRg st="0" end="0"/>
                                            </p:txEl>
                                          </p:spTgt>
                                        </p:tgtEl>
                                        <p:attrNameLst>
                                          <p:attrName>style.visibility</p:attrName>
                                        </p:attrNameLst>
                                      </p:cBhvr>
                                      <p:to>
                                        <p:strVal val="visible"/>
                                      </p:to>
                                    </p:set>
                                    <p:animEffect transition="in" filter="wipe(left)">
                                      <p:cBhvr>
                                        <p:cTn id="74" dur="500"/>
                                        <p:tgtEl>
                                          <p:spTgt spid="232487">
                                            <p:txEl>
                                              <p:pRg st="0" end="0"/>
                                            </p:txEl>
                                          </p:spTgt>
                                        </p:tgtEl>
                                      </p:cBhvr>
                                    </p:animEffect>
                                  </p:childTnLst>
                                </p:cTn>
                              </p:par>
                            </p:childTnLst>
                          </p:cTn>
                        </p:par>
                        <p:par>
                          <p:cTn id="75" fill="hold" nodeType="afterGroup">
                            <p:stCondLst>
                              <p:cond delay="14500"/>
                            </p:stCondLst>
                            <p:childTnLst>
                              <p:par>
                                <p:cTn id="76" presetID="9" presetClass="entr" presetSubtype="0" fill="hold" grpId="0" nodeType="afterEffect">
                                  <p:stCondLst>
                                    <p:cond delay="500"/>
                                  </p:stCondLst>
                                  <p:childTnLst>
                                    <p:set>
                                      <p:cBhvr>
                                        <p:cTn id="77" dur="1" fill="hold">
                                          <p:stCondLst>
                                            <p:cond delay="0"/>
                                          </p:stCondLst>
                                        </p:cTn>
                                        <p:tgtEl>
                                          <p:spTgt spid="232495">
                                            <p:txEl>
                                              <p:pRg st="0" end="0"/>
                                            </p:txEl>
                                          </p:spTgt>
                                        </p:tgtEl>
                                        <p:attrNameLst>
                                          <p:attrName>style.visibility</p:attrName>
                                        </p:attrNameLst>
                                      </p:cBhvr>
                                      <p:to>
                                        <p:strVal val="visible"/>
                                      </p:to>
                                    </p:set>
                                    <p:animEffect transition="in" filter="dissolve">
                                      <p:cBhvr>
                                        <p:cTn id="78" dur="500"/>
                                        <p:tgtEl>
                                          <p:spTgt spid="232495">
                                            <p:txEl>
                                              <p:pRg st="0" end="0"/>
                                            </p:txEl>
                                          </p:spTgt>
                                        </p:tgtEl>
                                      </p:cBhvr>
                                    </p:animEffect>
                                  </p:childTnLst>
                                </p:cTn>
                              </p:par>
                            </p:childTnLst>
                          </p:cTn>
                        </p:par>
                        <p:par>
                          <p:cTn id="79" fill="hold" nodeType="afterGroup">
                            <p:stCondLst>
                              <p:cond delay="15500"/>
                            </p:stCondLst>
                            <p:childTnLst>
                              <p:par>
                                <p:cTn id="80" presetID="22" presetClass="entr" presetSubtype="8" fill="hold" nodeType="afterEffect">
                                  <p:stCondLst>
                                    <p:cond delay="500"/>
                                  </p:stCondLst>
                                  <p:childTnLst>
                                    <p:set>
                                      <p:cBhvr>
                                        <p:cTn id="81" dur="1" fill="hold">
                                          <p:stCondLst>
                                            <p:cond delay="0"/>
                                          </p:stCondLst>
                                        </p:cTn>
                                        <p:tgtEl>
                                          <p:spTgt spid="232479"/>
                                        </p:tgtEl>
                                        <p:attrNameLst>
                                          <p:attrName>style.visibility</p:attrName>
                                        </p:attrNameLst>
                                      </p:cBhvr>
                                      <p:to>
                                        <p:strVal val="visible"/>
                                      </p:to>
                                    </p:set>
                                    <p:animEffect transition="in" filter="wipe(left)">
                                      <p:cBhvr>
                                        <p:cTn id="82" dur="500"/>
                                        <p:tgtEl>
                                          <p:spTgt spid="232479"/>
                                        </p:tgtEl>
                                      </p:cBhvr>
                                    </p:animEffect>
                                  </p:childTnLst>
                                </p:cTn>
                              </p:par>
                            </p:childTnLst>
                          </p:cTn>
                        </p:par>
                        <p:par>
                          <p:cTn id="83" fill="hold" nodeType="afterGroup">
                            <p:stCondLst>
                              <p:cond delay="16500"/>
                            </p:stCondLst>
                            <p:childTnLst>
                              <p:par>
                                <p:cTn id="84" presetID="22" presetClass="entr" presetSubtype="8" fill="hold" grpId="0" nodeType="afterEffect">
                                  <p:stCondLst>
                                    <p:cond delay="500"/>
                                  </p:stCondLst>
                                  <p:childTnLst>
                                    <p:set>
                                      <p:cBhvr>
                                        <p:cTn id="85" dur="1" fill="hold">
                                          <p:stCondLst>
                                            <p:cond delay="0"/>
                                          </p:stCondLst>
                                        </p:cTn>
                                        <p:tgtEl>
                                          <p:spTgt spid="232488">
                                            <p:txEl>
                                              <p:pRg st="0" end="0"/>
                                            </p:txEl>
                                          </p:spTgt>
                                        </p:tgtEl>
                                        <p:attrNameLst>
                                          <p:attrName>style.visibility</p:attrName>
                                        </p:attrNameLst>
                                      </p:cBhvr>
                                      <p:to>
                                        <p:strVal val="visible"/>
                                      </p:to>
                                    </p:set>
                                    <p:animEffect transition="in" filter="wipe(left)">
                                      <p:cBhvr>
                                        <p:cTn id="86" dur="500"/>
                                        <p:tgtEl>
                                          <p:spTgt spid="232488">
                                            <p:txEl>
                                              <p:pRg st="0" end="0"/>
                                            </p:txEl>
                                          </p:spTgt>
                                        </p:tgtEl>
                                      </p:cBhvr>
                                    </p:animEffect>
                                  </p:childTnLst>
                                </p:cTn>
                              </p:par>
                            </p:childTnLst>
                          </p:cTn>
                        </p:par>
                        <p:par>
                          <p:cTn id="87" fill="hold" nodeType="afterGroup">
                            <p:stCondLst>
                              <p:cond delay="17500"/>
                            </p:stCondLst>
                            <p:childTnLst>
                              <p:par>
                                <p:cTn id="88" presetID="9" presetClass="entr" presetSubtype="0" fill="hold" grpId="0" nodeType="afterEffect">
                                  <p:stCondLst>
                                    <p:cond delay="500"/>
                                  </p:stCondLst>
                                  <p:childTnLst>
                                    <p:set>
                                      <p:cBhvr>
                                        <p:cTn id="89" dur="1" fill="hold">
                                          <p:stCondLst>
                                            <p:cond delay="0"/>
                                          </p:stCondLst>
                                        </p:cTn>
                                        <p:tgtEl>
                                          <p:spTgt spid="232496">
                                            <p:txEl>
                                              <p:pRg st="0" end="0"/>
                                            </p:txEl>
                                          </p:spTgt>
                                        </p:tgtEl>
                                        <p:attrNameLst>
                                          <p:attrName>style.visibility</p:attrName>
                                        </p:attrNameLst>
                                      </p:cBhvr>
                                      <p:to>
                                        <p:strVal val="visible"/>
                                      </p:to>
                                    </p:set>
                                    <p:animEffect transition="in" filter="dissolve">
                                      <p:cBhvr>
                                        <p:cTn id="90" dur="500"/>
                                        <p:tgtEl>
                                          <p:spTgt spid="232496">
                                            <p:txEl>
                                              <p:pRg st="0" end="0"/>
                                            </p:txEl>
                                          </p:spTgt>
                                        </p:tgtEl>
                                      </p:cBhvr>
                                    </p:animEffect>
                                  </p:childTnLst>
                                </p:cTn>
                              </p:par>
                            </p:childTnLst>
                          </p:cTn>
                        </p:par>
                        <p:par>
                          <p:cTn id="91" fill="hold" nodeType="afterGroup">
                            <p:stCondLst>
                              <p:cond delay="18500"/>
                            </p:stCondLst>
                            <p:childTnLst>
                              <p:par>
                                <p:cTn id="92" presetID="22" presetClass="entr" presetSubtype="8" fill="hold" nodeType="afterEffect">
                                  <p:stCondLst>
                                    <p:cond delay="500"/>
                                  </p:stCondLst>
                                  <p:childTnLst>
                                    <p:set>
                                      <p:cBhvr>
                                        <p:cTn id="93" dur="1" fill="hold">
                                          <p:stCondLst>
                                            <p:cond delay="0"/>
                                          </p:stCondLst>
                                        </p:cTn>
                                        <p:tgtEl>
                                          <p:spTgt spid="232480"/>
                                        </p:tgtEl>
                                        <p:attrNameLst>
                                          <p:attrName>style.visibility</p:attrName>
                                        </p:attrNameLst>
                                      </p:cBhvr>
                                      <p:to>
                                        <p:strVal val="visible"/>
                                      </p:to>
                                    </p:set>
                                    <p:animEffect transition="in" filter="wipe(left)">
                                      <p:cBhvr>
                                        <p:cTn id="94" dur="500"/>
                                        <p:tgtEl>
                                          <p:spTgt spid="232480"/>
                                        </p:tgtEl>
                                      </p:cBhvr>
                                    </p:animEffect>
                                  </p:childTnLst>
                                </p:cTn>
                              </p:par>
                            </p:childTnLst>
                          </p:cTn>
                        </p:par>
                        <p:par>
                          <p:cTn id="95" fill="hold" nodeType="afterGroup">
                            <p:stCondLst>
                              <p:cond delay="19500"/>
                            </p:stCondLst>
                            <p:childTnLst>
                              <p:par>
                                <p:cTn id="96" presetID="22" presetClass="entr" presetSubtype="8" fill="hold" grpId="0" nodeType="afterEffect">
                                  <p:stCondLst>
                                    <p:cond delay="500"/>
                                  </p:stCondLst>
                                  <p:childTnLst>
                                    <p:set>
                                      <p:cBhvr>
                                        <p:cTn id="97" dur="1" fill="hold">
                                          <p:stCondLst>
                                            <p:cond delay="0"/>
                                          </p:stCondLst>
                                        </p:cTn>
                                        <p:tgtEl>
                                          <p:spTgt spid="232489">
                                            <p:txEl>
                                              <p:pRg st="0" end="0"/>
                                            </p:txEl>
                                          </p:spTgt>
                                        </p:tgtEl>
                                        <p:attrNameLst>
                                          <p:attrName>style.visibility</p:attrName>
                                        </p:attrNameLst>
                                      </p:cBhvr>
                                      <p:to>
                                        <p:strVal val="visible"/>
                                      </p:to>
                                    </p:set>
                                    <p:animEffect transition="in" filter="wipe(left)">
                                      <p:cBhvr>
                                        <p:cTn id="98" dur="500"/>
                                        <p:tgtEl>
                                          <p:spTgt spid="232489">
                                            <p:txEl>
                                              <p:pRg st="0" end="0"/>
                                            </p:txEl>
                                          </p:spTgt>
                                        </p:tgtEl>
                                      </p:cBhvr>
                                    </p:animEffect>
                                  </p:childTnLst>
                                </p:cTn>
                              </p:par>
                            </p:childTnLst>
                          </p:cTn>
                        </p:par>
                        <p:par>
                          <p:cTn id="99" fill="hold" nodeType="afterGroup">
                            <p:stCondLst>
                              <p:cond delay="20500"/>
                            </p:stCondLst>
                            <p:childTnLst>
                              <p:par>
                                <p:cTn id="100" presetID="9" presetClass="entr" presetSubtype="0" fill="hold" grpId="0" nodeType="afterEffect">
                                  <p:stCondLst>
                                    <p:cond delay="500"/>
                                  </p:stCondLst>
                                  <p:childTnLst>
                                    <p:set>
                                      <p:cBhvr>
                                        <p:cTn id="101" dur="1" fill="hold">
                                          <p:stCondLst>
                                            <p:cond delay="0"/>
                                          </p:stCondLst>
                                        </p:cTn>
                                        <p:tgtEl>
                                          <p:spTgt spid="232497">
                                            <p:txEl>
                                              <p:pRg st="0" end="0"/>
                                            </p:txEl>
                                          </p:spTgt>
                                        </p:tgtEl>
                                        <p:attrNameLst>
                                          <p:attrName>style.visibility</p:attrName>
                                        </p:attrNameLst>
                                      </p:cBhvr>
                                      <p:to>
                                        <p:strVal val="visible"/>
                                      </p:to>
                                    </p:set>
                                    <p:animEffect transition="in" filter="dissolve">
                                      <p:cBhvr>
                                        <p:cTn id="102" dur="500"/>
                                        <p:tgtEl>
                                          <p:spTgt spid="232497">
                                            <p:txEl>
                                              <p:pRg st="0" end="0"/>
                                            </p:txEl>
                                          </p:spTgt>
                                        </p:tgtEl>
                                      </p:cBhvr>
                                    </p:animEffect>
                                  </p:childTnLst>
                                </p:cTn>
                              </p:par>
                            </p:childTnLst>
                          </p:cTn>
                        </p:par>
                        <p:par>
                          <p:cTn id="103" fill="hold" nodeType="afterGroup">
                            <p:stCondLst>
                              <p:cond delay="21500"/>
                            </p:stCondLst>
                            <p:childTnLst>
                              <p:par>
                                <p:cTn id="104" presetID="22" presetClass="entr" presetSubtype="8" fill="hold" nodeType="afterEffect">
                                  <p:stCondLst>
                                    <p:cond delay="500"/>
                                  </p:stCondLst>
                                  <p:childTnLst>
                                    <p:set>
                                      <p:cBhvr>
                                        <p:cTn id="105" dur="1" fill="hold">
                                          <p:stCondLst>
                                            <p:cond delay="0"/>
                                          </p:stCondLst>
                                        </p:cTn>
                                        <p:tgtEl>
                                          <p:spTgt spid="232481"/>
                                        </p:tgtEl>
                                        <p:attrNameLst>
                                          <p:attrName>style.visibility</p:attrName>
                                        </p:attrNameLst>
                                      </p:cBhvr>
                                      <p:to>
                                        <p:strVal val="visible"/>
                                      </p:to>
                                    </p:set>
                                    <p:animEffect transition="in" filter="wipe(left)">
                                      <p:cBhvr>
                                        <p:cTn id="106" dur="500"/>
                                        <p:tgtEl>
                                          <p:spTgt spid="232481"/>
                                        </p:tgtEl>
                                      </p:cBhvr>
                                    </p:animEffect>
                                  </p:childTnLst>
                                </p:cTn>
                              </p:par>
                            </p:childTnLst>
                          </p:cTn>
                        </p:par>
                        <p:par>
                          <p:cTn id="107" fill="hold" nodeType="afterGroup">
                            <p:stCondLst>
                              <p:cond delay="22500"/>
                            </p:stCondLst>
                            <p:childTnLst>
                              <p:par>
                                <p:cTn id="108" presetID="22" presetClass="entr" presetSubtype="8" fill="hold" grpId="0" nodeType="afterEffect">
                                  <p:stCondLst>
                                    <p:cond delay="500"/>
                                  </p:stCondLst>
                                  <p:childTnLst>
                                    <p:set>
                                      <p:cBhvr>
                                        <p:cTn id="109" dur="1" fill="hold">
                                          <p:stCondLst>
                                            <p:cond delay="0"/>
                                          </p:stCondLst>
                                        </p:cTn>
                                        <p:tgtEl>
                                          <p:spTgt spid="232490">
                                            <p:txEl>
                                              <p:pRg st="0" end="0"/>
                                            </p:txEl>
                                          </p:spTgt>
                                        </p:tgtEl>
                                        <p:attrNameLst>
                                          <p:attrName>style.visibility</p:attrName>
                                        </p:attrNameLst>
                                      </p:cBhvr>
                                      <p:to>
                                        <p:strVal val="visible"/>
                                      </p:to>
                                    </p:set>
                                    <p:animEffect transition="in" filter="wipe(left)">
                                      <p:cBhvr>
                                        <p:cTn id="110" dur="500"/>
                                        <p:tgtEl>
                                          <p:spTgt spid="232490">
                                            <p:txEl>
                                              <p:pRg st="0" end="0"/>
                                            </p:txEl>
                                          </p:spTgt>
                                        </p:tgtEl>
                                      </p:cBhvr>
                                    </p:animEffect>
                                  </p:childTnLst>
                                </p:cTn>
                              </p:par>
                            </p:childTnLst>
                          </p:cTn>
                        </p:par>
                        <p:par>
                          <p:cTn id="111" fill="hold" nodeType="afterGroup">
                            <p:stCondLst>
                              <p:cond delay="23500"/>
                            </p:stCondLst>
                            <p:childTnLst>
                              <p:par>
                                <p:cTn id="112" presetID="9" presetClass="entr" presetSubtype="0" fill="hold" grpId="0" nodeType="afterEffect">
                                  <p:stCondLst>
                                    <p:cond delay="500"/>
                                  </p:stCondLst>
                                  <p:childTnLst>
                                    <p:set>
                                      <p:cBhvr>
                                        <p:cTn id="113" dur="1" fill="hold">
                                          <p:stCondLst>
                                            <p:cond delay="0"/>
                                          </p:stCondLst>
                                        </p:cTn>
                                        <p:tgtEl>
                                          <p:spTgt spid="232498">
                                            <p:txEl>
                                              <p:pRg st="0" end="0"/>
                                            </p:txEl>
                                          </p:spTgt>
                                        </p:tgtEl>
                                        <p:attrNameLst>
                                          <p:attrName>style.visibility</p:attrName>
                                        </p:attrNameLst>
                                      </p:cBhvr>
                                      <p:to>
                                        <p:strVal val="visible"/>
                                      </p:to>
                                    </p:set>
                                    <p:animEffect transition="in" filter="dissolve">
                                      <p:cBhvr>
                                        <p:cTn id="114" dur="500"/>
                                        <p:tgtEl>
                                          <p:spTgt spid="232498">
                                            <p:txEl>
                                              <p:pRg st="0" end="0"/>
                                            </p:txEl>
                                          </p:spTgt>
                                        </p:tgtEl>
                                      </p:cBhvr>
                                    </p:animEffect>
                                  </p:childTnLst>
                                </p:cTn>
                              </p:par>
                            </p:childTnLst>
                          </p:cTn>
                        </p:par>
                        <p:par>
                          <p:cTn id="115" fill="hold" nodeType="afterGroup">
                            <p:stCondLst>
                              <p:cond delay="24500"/>
                            </p:stCondLst>
                            <p:childTnLst>
                              <p:par>
                                <p:cTn id="116" presetID="22" presetClass="entr" presetSubtype="8" fill="hold" nodeType="afterEffect">
                                  <p:stCondLst>
                                    <p:cond delay="500"/>
                                  </p:stCondLst>
                                  <p:childTnLst>
                                    <p:set>
                                      <p:cBhvr>
                                        <p:cTn id="117" dur="1" fill="hold">
                                          <p:stCondLst>
                                            <p:cond delay="0"/>
                                          </p:stCondLst>
                                        </p:cTn>
                                        <p:tgtEl>
                                          <p:spTgt spid="232482"/>
                                        </p:tgtEl>
                                        <p:attrNameLst>
                                          <p:attrName>style.visibility</p:attrName>
                                        </p:attrNameLst>
                                      </p:cBhvr>
                                      <p:to>
                                        <p:strVal val="visible"/>
                                      </p:to>
                                    </p:set>
                                    <p:animEffect transition="in" filter="wipe(left)">
                                      <p:cBhvr>
                                        <p:cTn id="118" dur="500"/>
                                        <p:tgtEl>
                                          <p:spTgt spid="232482"/>
                                        </p:tgtEl>
                                      </p:cBhvr>
                                    </p:animEffect>
                                  </p:childTnLst>
                                </p:cTn>
                              </p:par>
                            </p:childTnLst>
                          </p:cTn>
                        </p:par>
                        <p:par>
                          <p:cTn id="119" fill="hold" nodeType="afterGroup">
                            <p:stCondLst>
                              <p:cond delay="25500"/>
                            </p:stCondLst>
                            <p:childTnLst>
                              <p:par>
                                <p:cTn id="120" presetID="23" presetClass="entr" presetSubtype="16" fill="hold" grpId="0" nodeType="afterEffect">
                                  <p:stCondLst>
                                    <p:cond delay="500"/>
                                  </p:stCondLst>
                                  <p:childTnLst>
                                    <p:set>
                                      <p:cBhvr>
                                        <p:cTn id="121" dur="1" fill="hold">
                                          <p:stCondLst>
                                            <p:cond delay="0"/>
                                          </p:stCondLst>
                                        </p:cTn>
                                        <p:tgtEl>
                                          <p:spTgt spid="232499"/>
                                        </p:tgtEl>
                                        <p:attrNameLst>
                                          <p:attrName>style.visibility</p:attrName>
                                        </p:attrNameLst>
                                      </p:cBhvr>
                                      <p:to>
                                        <p:strVal val="visible"/>
                                      </p:to>
                                    </p:set>
                                    <p:anim calcmode="lin" valueType="num">
                                      <p:cBhvr>
                                        <p:cTn id="122" dur="500" fill="hold"/>
                                        <p:tgtEl>
                                          <p:spTgt spid="232499"/>
                                        </p:tgtEl>
                                        <p:attrNameLst>
                                          <p:attrName>ppt_w</p:attrName>
                                        </p:attrNameLst>
                                      </p:cBhvr>
                                      <p:tavLst>
                                        <p:tav tm="0">
                                          <p:val>
                                            <p:fltVal val="0"/>
                                          </p:val>
                                        </p:tav>
                                        <p:tav tm="100000">
                                          <p:val>
                                            <p:strVal val="#ppt_w"/>
                                          </p:val>
                                        </p:tav>
                                      </p:tavLst>
                                    </p:anim>
                                    <p:anim calcmode="lin" valueType="num">
                                      <p:cBhvr>
                                        <p:cTn id="123" dur="500" fill="hold"/>
                                        <p:tgtEl>
                                          <p:spTgt spid="232499"/>
                                        </p:tgtEl>
                                        <p:attrNameLst>
                                          <p:attrName>ppt_h</p:attrName>
                                        </p:attrNameLst>
                                      </p:cBhvr>
                                      <p:tavLst>
                                        <p:tav tm="0">
                                          <p:val>
                                            <p:fltVal val="0"/>
                                          </p:val>
                                        </p:tav>
                                        <p:tav tm="100000">
                                          <p:val>
                                            <p:strVal val="#ppt_h"/>
                                          </p:val>
                                        </p:tav>
                                      </p:tavLst>
                                    </p:anim>
                                  </p:childTnLst>
                                </p:cTn>
                              </p:par>
                            </p:childTnLst>
                          </p:cTn>
                        </p:par>
                        <p:par>
                          <p:cTn id="124" fill="hold" nodeType="afterGroup">
                            <p:stCondLst>
                              <p:cond delay="26500"/>
                            </p:stCondLst>
                            <p:childTnLst>
                              <p:par>
                                <p:cTn id="125" presetID="23" presetClass="entr" presetSubtype="16" fill="hold" grpId="0" nodeType="afterEffect">
                                  <p:stCondLst>
                                    <p:cond delay="500"/>
                                  </p:stCondLst>
                                  <p:childTnLst>
                                    <p:set>
                                      <p:cBhvr>
                                        <p:cTn id="126" dur="1" fill="hold">
                                          <p:stCondLst>
                                            <p:cond delay="0"/>
                                          </p:stCondLst>
                                        </p:cTn>
                                        <p:tgtEl>
                                          <p:spTgt spid="232500"/>
                                        </p:tgtEl>
                                        <p:attrNameLst>
                                          <p:attrName>style.visibility</p:attrName>
                                        </p:attrNameLst>
                                      </p:cBhvr>
                                      <p:to>
                                        <p:strVal val="visible"/>
                                      </p:to>
                                    </p:set>
                                    <p:anim calcmode="lin" valueType="num">
                                      <p:cBhvr>
                                        <p:cTn id="127" dur="500" fill="hold"/>
                                        <p:tgtEl>
                                          <p:spTgt spid="232500"/>
                                        </p:tgtEl>
                                        <p:attrNameLst>
                                          <p:attrName>ppt_w</p:attrName>
                                        </p:attrNameLst>
                                      </p:cBhvr>
                                      <p:tavLst>
                                        <p:tav tm="0">
                                          <p:val>
                                            <p:fltVal val="0"/>
                                          </p:val>
                                        </p:tav>
                                        <p:tav tm="100000">
                                          <p:val>
                                            <p:strVal val="#ppt_w"/>
                                          </p:val>
                                        </p:tav>
                                      </p:tavLst>
                                    </p:anim>
                                    <p:anim calcmode="lin" valueType="num">
                                      <p:cBhvr>
                                        <p:cTn id="128" dur="500" fill="hold"/>
                                        <p:tgtEl>
                                          <p:spTgt spid="232500"/>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27500"/>
                            </p:stCondLst>
                            <p:childTnLst>
                              <p:par>
                                <p:cTn id="130" presetID="23" presetClass="entr" presetSubtype="16" fill="hold" grpId="0" nodeType="afterEffect">
                                  <p:stCondLst>
                                    <p:cond delay="500"/>
                                  </p:stCondLst>
                                  <p:childTnLst>
                                    <p:set>
                                      <p:cBhvr>
                                        <p:cTn id="131" dur="1" fill="hold">
                                          <p:stCondLst>
                                            <p:cond delay="0"/>
                                          </p:stCondLst>
                                        </p:cTn>
                                        <p:tgtEl>
                                          <p:spTgt spid="232501"/>
                                        </p:tgtEl>
                                        <p:attrNameLst>
                                          <p:attrName>style.visibility</p:attrName>
                                        </p:attrNameLst>
                                      </p:cBhvr>
                                      <p:to>
                                        <p:strVal val="visible"/>
                                      </p:to>
                                    </p:set>
                                    <p:anim calcmode="lin" valueType="num">
                                      <p:cBhvr>
                                        <p:cTn id="132" dur="500" fill="hold"/>
                                        <p:tgtEl>
                                          <p:spTgt spid="232501"/>
                                        </p:tgtEl>
                                        <p:attrNameLst>
                                          <p:attrName>ppt_w</p:attrName>
                                        </p:attrNameLst>
                                      </p:cBhvr>
                                      <p:tavLst>
                                        <p:tav tm="0">
                                          <p:val>
                                            <p:fltVal val="0"/>
                                          </p:val>
                                        </p:tav>
                                        <p:tav tm="100000">
                                          <p:val>
                                            <p:strVal val="#ppt_w"/>
                                          </p:val>
                                        </p:tav>
                                      </p:tavLst>
                                    </p:anim>
                                    <p:anim calcmode="lin" valueType="num">
                                      <p:cBhvr>
                                        <p:cTn id="133" dur="500" fill="hold"/>
                                        <p:tgtEl>
                                          <p:spTgt spid="232501"/>
                                        </p:tgtEl>
                                        <p:attrNameLst>
                                          <p:attrName>ppt_h</p:attrName>
                                        </p:attrNameLst>
                                      </p:cBhvr>
                                      <p:tavLst>
                                        <p:tav tm="0">
                                          <p:val>
                                            <p:fltVal val="0"/>
                                          </p:val>
                                        </p:tav>
                                        <p:tav tm="100000">
                                          <p:val>
                                            <p:strVal val="#ppt_h"/>
                                          </p:val>
                                        </p:tav>
                                      </p:tavLst>
                                    </p:anim>
                                  </p:childTnLst>
                                </p:cTn>
                              </p:par>
                            </p:childTnLst>
                          </p:cTn>
                        </p:par>
                        <p:par>
                          <p:cTn id="134" fill="hold" nodeType="afterGroup">
                            <p:stCondLst>
                              <p:cond delay="28500"/>
                            </p:stCondLst>
                            <p:childTnLst>
                              <p:par>
                                <p:cTn id="135" presetID="23" presetClass="entr" presetSubtype="16" fill="hold" grpId="0" nodeType="afterEffect">
                                  <p:stCondLst>
                                    <p:cond delay="500"/>
                                  </p:stCondLst>
                                  <p:childTnLst>
                                    <p:set>
                                      <p:cBhvr>
                                        <p:cTn id="136" dur="1" fill="hold">
                                          <p:stCondLst>
                                            <p:cond delay="0"/>
                                          </p:stCondLst>
                                        </p:cTn>
                                        <p:tgtEl>
                                          <p:spTgt spid="232502"/>
                                        </p:tgtEl>
                                        <p:attrNameLst>
                                          <p:attrName>style.visibility</p:attrName>
                                        </p:attrNameLst>
                                      </p:cBhvr>
                                      <p:to>
                                        <p:strVal val="visible"/>
                                      </p:to>
                                    </p:set>
                                    <p:anim calcmode="lin" valueType="num">
                                      <p:cBhvr>
                                        <p:cTn id="137" dur="500" fill="hold"/>
                                        <p:tgtEl>
                                          <p:spTgt spid="232502"/>
                                        </p:tgtEl>
                                        <p:attrNameLst>
                                          <p:attrName>ppt_w</p:attrName>
                                        </p:attrNameLst>
                                      </p:cBhvr>
                                      <p:tavLst>
                                        <p:tav tm="0">
                                          <p:val>
                                            <p:fltVal val="0"/>
                                          </p:val>
                                        </p:tav>
                                        <p:tav tm="100000">
                                          <p:val>
                                            <p:strVal val="#ppt_w"/>
                                          </p:val>
                                        </p:tav>
                                      </p:tavLst>
                                    </p:anim>
                                    <p:anim calcmode="lin" valueType="num">
                                      <p:cBhvr>
                                        <p:cTn id="138" dur="500" fill="hold"/>
                                        <p:tgtEl>
                                          <p:spTgt spid="232502"/>
                                        </p:tgtEl>
                                        <p:attrNameLst>
                                          <p:attrName>ppt_h</p:attrName>
                                        </p:attrNameLst>
                                      </p:cBhvr>
                                      <p:tavLst>
                                        <p:tav tm="0">
                                          <p:val>
                                            <p:fltVal val="0"/>
                                          </p:val>
                                        </p:tav>
                                        <p:tav tm="100000">
                                          <p:val>
                                            <p:strVal val="#ppt_h"/>
                                          </p:val>
                                        </p:tav>
                                      </p:tavLst>
                                    </p:anim>
                                  </p:childTnLst>
                                </p:cTn>
                              </p:par>
                            </p:childTnLst>
                          </p:cTn>
                        </p:par>
                        <p:par>
                          <p:cTn id="139" fill="hold" nodeType="afterGroup">
                            <p:stCondLst>
                              <p:cond delay="29500"/>
                            </p:stCondLst>
                            <p:childTnLst>
                              <p:par>
                                <p:cTn id="140" presetID="23" presetClass="entr" presetSubtype="16" fill="hold" grpId="0" nodeType="afterEffect">
                                  <p:stCondLst>
                                    <p:cond delay="500"/>
                                  </p:stCondLst>
                                  <p:childTnLst>
                                    <p:set>
                                      <p:cBhvr>
                                        <p:cTn id="141" dur="1" fill="hold">
                                          <p:stCondLst>
                                            <p:cond delay="0"/>
                                          </p:stCondLst>
                                        </p:cTn>
                                        <p:tgtEl>
                                          <p:spTgt spid="232503"/>
                                        </p:tgtEl>
                                        <p:attrNameLst>
                                          <p:attrName>style.visibility</p:attrName>
                                        </p:attrNameLst>
                                      </p:cBhvr>
                                      <p:to>
                                        <p:strVal val="visible"/>
                                      </p:to>
                                    </p:set>
                                    <p:anim calcmode="lin" valueType="num">
                                      <p:cBhvr>
                                        <p:cTn id="142" dur="500" fill="hold"/>
                                        <p:tgtEl>
                                          <p:spTgt spid="232503"/>
                                        </p:tgtEl>
                                        <p:attrNameLst>
                                          <p:attrName>ppt_w</p:attrName>
                                        </p:attrNameLst>
                                      </p:cBhvr>
                                      <p:tavLst>
                                        <p:tav tm="0">
                                          <p:val>
                                            <p:fltVal val="0"/>
                                          </p:val>
                                        </p:tav>
                                        <p:tav tm="100000">
                                          <p:val>
                                            <p:strVal val="#ppt_w"/>
                                          </p:val>
                                        </p:tav>
                                      </p:tavLst>
                                    </p:anim>
                                    <p:anim calcmode="lin" valueType="num">
                                      <p:cBhvr>
                                        <p:cTn id="143" dur="500" fill="hold"/>
                                        <p:tgtEl>
                                          <p:spTgt spid="232503"/>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30500"/>
                            </p:stCondLst>
                            <p:childTnLst>
                              <p:par>
                                <p:cTn id="145" presetID="23" presetClass="entr" presetSubtype="16" fill="hold" grpId="0" nodeType="afterEffect">
                                  <p:stCondLst>
                                    <p:cond delay="500"/>
                                  </p:stCondLst>
                                  <p:childTnLst>
                                    <p:set>
                                      <p:cBhvr>
                                        <p:cTn id="146" dur="1" fill="hold">
                                          <p:stCondLst>
                                            <p:cond delay="0"/>
                                          </p:stCondLst>
                                        </p:cTn>
                                        <p:tgtEl>
                                          <p:spTgt spid="232504"/>
                                        </p:tgtEl>
                                        <p:attrNameLst>
                                          <p:attrName>style.visibility</p:attrName>
                                        </p:attrNameLst>
                                      </p:cBhvr>
                                      <p:to>
                                        <p:strVal val="visible"/>
                                      </p:to>
                                    </p:set>
                                    <p:anim calcmode="lin" valueType="num">
                                      <p:cBhvr>
                                        <p:cTn id="147" dur="500" fill="hold"/>
                                        <p:tgtEl>
                                          <p:spTgt spid="232504"/>
                                        </p:tgtEl>
                                        <p:attrNameLst>
                                          <p:attrName>ppt_w</p:attrName>
                                        </p:attrNameLst>
                                      </p:cBhvr>
                                      <p:tavLst>
                                        <p:tav tm="0">
                                          <p:val>
                                            <p:fltVal val="0"/>
                                          </p:val>
                                        </p:tav>
                                        <p:tav tm="100000">
                                          <p:val>
                                            <p:strVal val="#ppt_w"/>
                                          </p:val>
                                        </p:tav>
                                      </p:tavLst>
                                    </p:anim>
                                    <p:anim calcmode="lin" valueType="num">
                                      <p:cBhvr>
                                        <p:cTn id="148" dur="500" fill="hold"/>
                                        <p:tgtEl>
                                          <p:spTgt spid="232504"/>
                                        </p:tgtEl>
                                        <p:attrNameLst>
                                          <p:attrName>ppt_h</p:attrName>
                                        </p:attrNameLst>
                                      </p:cBhvr>
                                      <p:tavLst>
                                        <p:tav tm="0">
                                          <p:val>
                                            <p:fltVal val="0"/>
                                          </p:val>
                                        </p:tav>
                                        <p:tav tm="100000">
                                          <p:val>
                                            <p:strVal val="#ppt_h"/>
                                          </p:val>
                                        </p:tav>
                                      </p:tavLst>
                                    </p:anim>
                                  </p:childTnLst>
                                </p:cTn>
                              </p:par>
                            </p:childTnLst>
                          </p:cTn>
                        </p:par>
                        <p:par>
                          <p:cTn id="149" fill="hold" nodeType="afterGroup">
                            <p:stCondLst>
                              <p:cond delay="31500"/>
                            </p:stCondLst>
                            <p:childTnLst>
                              <p:par>
                                <p:cTn id="150" presetID="23" presetClass="entr" presetSubtype="16" fill="hold" grpId="0" nodeType="afterEffect">
                                  <p:stCondLst>
                                    <p:cond delay="500"/>
                                  </p:stCondLst>
                                  <p:childTnLst>
                                    <p:set>
                                      <p:cBhvr>
                                        <p:cTn id="151" dur="1" fill="hold">
                                          <p:stCondLst>
                                            <p:cond delay="0"/>
                                          </p:stCondLst>
                                        </p:cTn>
                                        <p:tgtEl>
                                          <p:spTgt spid="232505"/>
                                        </p:tgtEl>
                                        <p:attrNameLst>
                                          <p:attrName>style.visibility</p:attrName>
                                        </p:attrNameLst>
                                      </p:cBhvr>
                                      <p:to>
                                        <p:strVal val="visible"/>
                                      </p:to>
                                    </p:set>
                                    <p:anim calcmode="lin" valueType="num">
                                      <p:cBhvr>
                                        <p:cTn id="152" dur="500" fill="hold"/>
                                        <p:tgtEl>
                                          <p:spTgt spid="232505"/>
                                        </p:tgtEl>
                                        <p:attrNameLst>
                                          <p:attrName>ppt_w</p:attrName>
                                        </p:attrNameLst>
                                      </p:cBhvr>
                                      <p:tavLst>
                                        <p:tav tm="0">
                                          <p:val>
                                            <p:fltVal val="0"/>
                                          </p:val>
                                        </p:tav>
                                        <p:tav tm="100000">
                                          <p:val>
                                            <p:strVal val="#ppt_w"/>
                                          </p:val>
                                        </p:tav>
                                      </p:tavLst>
                                    </p:anim>
                                    <p:anim calcmode="lin" valueType="num">
                                      <p:cBhvr>
                                        <p:cTn id="153" dur="500" fill="hold"/>
                                        <p:tgtEl>
                                          <p:spTgt spid="232505"/>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32500"/>
                            </p:stCondLst>
                            <p:childTnLst>
                              <p:par>
                                <p:cTn id="155" presetID="23" presetClass="entr" presetSubtype="16" fill="hold" grpId="0" nodeType="afterEffect">
                                  <p:stCondLst>
                                    <p:cond delay="500"/>
                                  </p:stCondLst>
                                  <p:childTnLst>
                                    <p:set>
                                      <p:cBhvr>
                                        <p:cTn id="156" dur="1" fill="hold">
                                          <p:stCondLst>
                                            <p:cond delay="0"/>
                                          </p:stCondLst>
                                        </p:cTn>
                                        <p:tgtEl>
                                          <p:spTgt spid="232506"/>
                                        </p:tgtEl>
                                        <p:attrNameLst>
                                          <p:attrName>style.visibility</p:attrName>
                                        </p:attrNameLst>
                                      </p:cBhvr>
                                      <p:to>
                                        <p:strVal val="visible"/>
                                      </p:to>
                                    </p:set>
                                    <p:anim calcmode="lin" valueType="num">
                                      <p:cBhvr>
                                        <p:cTn id="157" dur="500" fill="hold"/>
                                        <p:tgtEl>
                                          <p:spTgt spid="232506"/>
                                        </p:tgtEl>
                                        <p:attrNameLst>
                                          <p:attrName>ppt_w</p:attrName>
                                        </p:attrNameLst>
                                      </p:cBhvr>
                                      <p:tavLst>
                                        <p:tav tm="0">
                                          <p:val>
                                            <p:fltVal val="0"/>
                                          </p:val>
                                        </p:tav>
                                        <p:tav tm="100000">
                                          <p:val>
                                            <p:strVal val="#ppt_w"/>
                                          </p:val>
                                        </p:tav>
                                      </p:tavLst>
                                    </p:anim>
                                    <p:anim calcmode="lin" valueType="num">
                                      <p:cBhvr>
                                        <p:cTn id="158" dur="500" fill="hold"/>
                                        <p:tgtEl>
                                          <p:spTgt spid="2325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2" grpId="0" autoUpdateAnimBg="0"/>
      <p:bldP spid="232473" grpId="0" build="p" autoUpdateAnimBg="0"/>
      <p:bldP spid="232483" grpId="0" build="p" autoUpdateAnimBg="0" advAuto="1000"/>
      <p:bldP spid="232484" grpId="0" build="p" autoUpdateAnimBg="0" advAuto="1000"/>
      <p:bldP spid="232485" grpId="0" build="p" autoUpdateAnimBg="0" advAuto="1000"/>
      <p:bldP spid="232486" grpId="0" build="p" autoUpdateAnimBg="0" advAuto="1000"/>
      <p:bldP spid="232487" grpId="0" build="p" autoUpdateAnimBg="0" advAuto="1000"/>
      <p:bldP spid="232488" grpId="0" build="p" autoUpdateAnimBg="0" advAuto="1000"/>
      <p:bldP spid="232489" grpId="0" build="p" autoUpdateAnimBg="0" advAuto="1000"/>
      <p:bldP spid="232490" grpId="0" build="p" autoUpdateAnimBg="0" advAuto="1000"/>
      <p:bldP spid="232491" grpId="0" build="p" autoUpdateAnimBg="0" advAuto="1000"/>
      <p:bldP spid="232492" grpId="0" build="p" autoUpdateAnimBg="0" advAuto="1000"/>
      <p:bldP spid="232493" grpId="0" build="p" autoUpdateAnimBg="0" advAuto="1000"/>
      <p:bldP spid="232494" grpId="0" build="p" autoUpdateAnimBg="0" advAuto="1000"/>
      <p:bldP spid="232495" grpId="0" build="p" autoUpdateAnimBg="0" advAuto="1000"/>
      <p:bldP spid="232496" grpId="0" build="p" autoUpdateAnimBg="0" advAuto="1000"/>
      <p:bldP spid="232497" grpId="0" build="p" autoUpdateAnimBg="0" advAuto="1000"/>
      <p:bldP spid="232498" grpId="0" build="p" autoUpdateAnimBg="0" advAuto="1000"/>
      <p:bldP spid="232499" grpId="0" autoUpdateAnimBg="0"/>
      <p:bldP spid="232500" grpId="0" autoUpdateAnimBg="0"/>
      <p:bldP spid="232501" grpId="0" autoUpdateAnimBg="0"/>
      <p:bldP spid="232502" grpId="0" autoUpdateAnimBg="0"/>
      <p:bldP spid="232503" grpId="0" autoUpdateAnimBg="0"/>
      <p:bldP spid="232504" grpId="0" autoUpdateAnimBg="0"/>
      <p:bldP spid="232505" grpId="0" autoUpdateAnimBg="0"/>
      <p:bldP spid="2325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Large confetti"/>
          <p:cNvSpPr>
            <a:spLocks noGrp="1" noChangeArrowheads="1"/>
          </p:cNvSpPr>
          <p:nvPr>
            <p:ph type="title" idx="4294967295"/>
          </p:nvPr>
        </p:nvSpPr>
        <p:spPr>
          <a:xfrm>
            <a:off x="0" y="381000"/>
            <a:ext cx="7467600" cy="630238"/>
          </a:xfrm>
        </p:spPr>
        <p:txBody>
          <a:bodyPr/>
          <a:lstStyle/>
          <a:p>
            <a:pPr eaLnBrk="1" hangingPunct="1"/>
            <a:r>
              <a:rPr lang="en-US" altLang="zh-CN" sz="3200" smtClean="0">
                <a:solidFill>
                  <a:srgbClr val="FF9900"/>
                </a:solidFill>
                <a:latin typeface="宋体" panose="02010600030101010101" pitchFamily="2" charset="-122"/>
              </a:rPr>
              <a:t>1.1.1  </a:t>
            </a:r>
            <a:r>
              <a:rPr lang="zh-CN" altLang="en-US" sz="3200" smtClean="0">
                <a:solidFill>
                  <a:srgbClr val="FF9900"/>
                </a:solidFill>
                <a:latin typeface="宋体" panose="02010600030101010101" pitchFamily="2" charset="-122"/>
              </a:rPr>
              <a:t>数字信号及模拟信号</a:t>
            </a:r>
            <a:r>
              <a:rPr lang="zh-CN" altLang="en-US" smtClean="0"/>
              <a:t> </a:t>
            </a:r>
          </a:p>
        </p:txBody>
      </p:sp>
      <p:sp>
        <p:nvSpPr>
          <p:cNvPr id="130051" name="Rectangle 3"/>
          <p:cNvSpPr>
            <a:spLocks noChangeArrowheads="1"/>
          </p:cNvSpPr>
          <p:nvPr/>
        </p:nvSpPr>
        <p:spPr bwMode="auto">
          <a:xfrm>
            <a:off x="4572000" y="1773238"/>
            <a:ext cx="4321175"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SzTx/>
              <a:buFontTx/>
              <a:buChar char="•"/>
            </a:pPr>
            <a:r>
              <a:rPr lang="zh-CN" altLang="en-US" sz="2400">
                <a:solidFill>
                  <a:schemeClr val="folHlink"/>
                </a:solidFill>
              </a:rPr>
              <a:t>采样</a:t>
            </a:r>
            <a:r>
              <a:rPr lang="zh-CN" altLang="en-US" sz="2400" b="0">
                <a:solidFill>
                  <a:schemeClr val="folHlink"/>
                </a:solidFill>
              </a:rPr>
              <a:t>：以相等的时间间隔，将时间上连续的模拟信号截取成</a:t>
            </a:r>
            <a:r>
              <a:rPr lang="zh-CN" altLang="en-US" sz="2400">
                <a:solidFill>
                  <a:srgbClr val="FF0000"/>
                </a:solidFill>
              </a:rPr>
              <a:t>时间</a:t>
            </a:r>
            <a:r>
              <a:rPr lang="zh-CN" altLang="en-US" sz="2400" b="0">
                <a:solidFill>
                  <a:schemeClr val="folHlink"/>
                </a:solidFill>
              </a:rPr>
              <a:t>上离散的数字信号</a:t>
            </a:r>
          </a:p>
          <a:p>
            <a:pPr>
              <a:lnSpc>
                <a:spcPct val="120000"/>
              </a:lnSpc>
              <a:spcBef>
                <a:spcPct val="0"/>
              </a:spcBef>
              <a:buSzTx/>
              <a:buFontTx/>
              <a:buChar char="•"/>
            </a:pPr>
            <a:r>
              <a:rPr lang="zh-CN" altLang="en-US" sz="2400">
                <a:solidFill>
                  <a:schemeClr val="folHlink"/>
                </a:solidFill>
              </a:rPr>
              <a:t>量化</a:t>
            </a:r>
            <a:r>
              <a:rPr lang="zh-CN" altLang="en-US" sz="2400" b="0">
                <a:solidFill>
                  <a:schemeClr val="folHlink"/>
                </a:solidFill>
              </a:rPr>
              <a:t>：将采样得到的瞬间幅度值离散化，也就是用有限个幅度值近似表示原来连续变化的幅度值</a:t>
            </a:r>
            <a:r>
              <a:rPr lang="zh-CN" altLang="en-US" sz="2400">
                <a:solidFill>
                  <a:schemeClr val="folHlink"/>
                </a:solidFill>
              </a:rPr>
              <a:t> </a:t>
            </a:r>
            <a:endParaRPr lang="zh-CN" altLang="en-US" sz="2400" b="0">
              <a:solidFill>
                <a:schemeClr val="folHlink"/>
              </a:solidFill>
            </a:endParaRPr>
          </a:p>
          <a:p>
            <a:pPr>
              <a:lnSpc>
                <a:spcPct val="120000"/>
              </a:lnSpc>
              <a:spcBef>
                <a:spcPct val="0"/>
              </a:spcBef>
              <a:buSzTx/>
              <a:buFontTx/>
              <a:buChar char="•"/>
            </a:pPr>
            <a:r>
              <a:rPr lang="zh-CN" altLang="en-US" sz="2400">
                <a:solidFill>
                  <a:schemeClr val="folHlink"/>
                </a:solidFill>
              </a:rPr>
              <a:t>编码</a:t>
            </a:r>
            <a:r>
              <a:rPr lang="zh-CN" altLang="en-US" sz="2400" b="0">
                <a:solidFill>
                  <a:schemeClr val="folHlink"/>
                </a:solidFill>
              </a:rPr>
              <a:t>：按照一定的规律，把量化后的值用二进制数字表示。</a:t>
            </a:r>
            <a:r>
              <a:rPr lang="zh-CN" altLang="en-US">
                <a:solidFill>
                  <a:schemeClr val="folHlink"/>
                </a:solidFill>
              </a:rPr>
              <a:t> </a:t>
            </a:r>
          </a:p>
        </p:txBody>
      </p:sp>
      <p:pic>
        <p:nvPicPr>
          <p:cNvPr id="130054" name="Picture 6" descr="1-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2636838"/>
            <a:ext cx="43053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5" name="Picture 7" descr="1-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4437063"/>
            <a:ext cx="4286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6" name="Text Box 8"/>
          <p:cNvSpPr txBox="1">
            <a:spLocks noChangeArrowheads="1"/>
          </p:cNvSpPr>
          <p:nvPr/>
        </p:nvSpPr>
        <p:spPr bwMode="auto">
          <a:xfrm>
            <a:off x="323850" y="1341438"/>
            <a:ext cx="42481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buFontTx/>
              <a:buNone/>
            </a:pPr>
            <a:r>
              <a:rPr lang="zh-CN" altLang="en-US" sz="2400">
                <a:solidFill>
                  <a:schemeClr val="folHlink"/>
                </a:solidFill>
              </a:rPr>
              <a:t>在数字电路中存储、处理和传输：模拟信号           数字信号</a:t>
            </a:r>
          </a:p>
        </p:txBody>
      </p:sp>
      <p:sp>
        <p:nvSpPr>
          <p:cNvPr id="130057" name="AutoShape 9"/>
          <p:cNvSpPr>
            <a:spLocks noChangeArrowheads="1"/>
          </p:cNvSpPr>
          <p:nvPr/>
        </p:nvSpPr>
        <p:spPr bwMode="auto">
          <a:xfrm>
            <a:off x="2411413" y="1773238"/>
            <a:ext cx="431800" cy="287337"/>
          </a:xfrm>
          <a:prstGeom prst="rightArrow">
            <a:avLst>
              <a:gd name="adj1" fmla="val 50000"/>
              <a:gd name="adj2" fmla="val 37569"/>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a:solidFill>
                <a:srgbClr val="FF0000"/>
              </a:solidFill>
            </a:endParaRPr>
          </a:p>
        </p:txBody>
      </p:sp>
      <p:sp>
        <p:nvSpPr>
          <p:cNvPr id="130059" name="AutoShape 11"/>
          <p:cNvSpPr>
            <a:spLocks noChangeArrowheads="1"/>
          </p:cNvSpPr>
          <p:nvPr/>
        </p:nvSpPr>
        <p:spPr bwMode="auto">
          <a:xfrm>
            <a:off x="1763713" y="4076700"/>
            <a:ext cx="360362" cy="503238"/>
          </a:xfrm>
          <a:prstGeom prst="downArrow">
            <a:avLst>
              <a:gd name="adj1" fmla="val 50000"/>
              <a:gd name="adj2" fmla="val 34912"/>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30060" name="Text Box 12"/>
          <p:cNvSpPr txBox="1">
            <a:spLocks noChangeArrowheads="1"/>
          </p:cNvSpPr>
          <p:nvPr/>
        </p:nvSpPr>
        <p:spPr bwMode="auto">
          <a:xfrm>
            <a:off x="2195513" y="4149725"/>
            <a:ext cx="2232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r>
              <a:rPr lang="zh-CN" altLang="en-US" sz="2000">
                <a:solidFill>
                  <a:srgbClr val="FF0000"/>
                </a:solidFill>
              </a:rPr>
              <a:t>采样、量化、编码</a:t>
            </a:r>
          </a:p>
        </p:txBody>
      </p:sp>
      <p:sp>
        <p:nvSpPr>
          <p:cNvPr id="130063" name="Rectangle 15"/>
          <p:cNvSpPr>
            <a:spLocks noChangeArrowheads="1"/>
          </p:cNvSpPr>
          <p:nvPr/>
        </p:nvSpPr>
        <p:spPr bwMode="auto">
          <a:xfrm>
            <a:off x="250825" y="1196975"/>
            <a:ext cx="8424863" cy="1528763"/>
          </a:xfrm>
          <a:prstGeom prst="rect">
            <a:avLst/>
          </a:prstGeom>
          <a:solidFill>
            <a:schemeClr val="bg1"/>
          </a:solidFill>
          <a:ln w="28575">
            <a:solidFill>
              <a:schemeClr val="folHlink"/>
            </a:solidFill>
            <a:miter lim="800000"/>
            <a:headEnd/>
            <a:tailEnd/>
          </a:ln>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r>
              <a:rPr lang="zh-CN" altLang="en-US" sz="2400">
                <a:solidFill>
                  <a:schemeClr val="folHlink"/>
                </a:solidFill>
              </a:rPr>
              <a:t>电压的幅度值：离散值</a:t>
            </a:r>
            <a:r>
              <a:rPr lang="en-US" altLang="zh-CN" sz="2400">
                <a:solidFill>
                  <a:schemeClr val="folHlink"/>
                </a:solidFill>
              </a:rPr>
              <a:t>-5 V</a:t>
            </a:r>
            <a:r>
              <a:rPr lang="zh-CN" altLang="en-US" sz="2400">
                <a:solidFill>
                  <a:schemeClr val="folHlink"/>
                </a:solidFill>
              </a:rPr>
              <a:t>，</a:t>
            </a:r>
            <a:r>
              <a:rPr lang="en-US" altLang="zh-CN" sz="2400">
                <a:solidFill>
                  <a:schemeClr val="folHlink"/>
                </a:solidFill>
              </a:rPr>
              <a:t>-4 V</a:t>
            </a:r>
            <a:r>
              <a:rPr lang="zh-CN" altLang="en-US" sz="2400">
                <a:solidFill>
                  <a:schemeClr val="folHlink"/>
                </a:solidFill>
              </a:rPr>
              <a:t>，</a:t>
            </a:r>
            <a:r>
              <a:rPr lang="en-US" altLang="zh-CN" sz="2400">
                <a:solidFill>
                  <a:schemeClr val="folHlink"/>
                </a:solidFill>
              </a:rPr>
              <a:t>…</a:t>
            </a:r>
            <a:r>
              <a:rPr lang="zh-CN" altLang="en-US" sz="2400">
                <a:solidFill>
                  <a:schemeClr val="folHlink"/>
                </a:solidFill>
              </a:rPr>
              <a:t>，</a:t>
            </a:r>
            <a:r>
              <a:rPr lang="en-US" altLang="zh-CN" sz="2400">
                <a:solidFill>
                  <a:schemeClr val="folHlink"/>
                </a:solidFill>
              </a:rPr>
              <a:t>4 V</a:t>
            </a:r>
            <a:r>
              <a:rPr lang="zh-CN" altLang="en-US" sz="2400">
                <a:solidFill>
                  <a:schemeClr val="folHlink"/>
                </a:solidFill>
              </a:rPr>
              <a:t>，</a:t>
            </a:r>
            <a:r>
              <a:rPr lang="en-US" altLang="zh-CN" sz="2400">
                <a:solidFill>
                  <a:schemeClr val="folHlink"/>
                </a:solidFill>
              </a:rPr>
              <a:t>5 V</a:t>
            </a:r>
          </a:p>
          <a:p>
            <a:pPr algn="ctr" eaLnBrk="1" hangingPunct="1">
              <a:lnSpc>
                <a:spcPct val="95000"/>
              </a:lnSpc>
              <a:spcBef>
                <a:spcPct val="50000"/>
              </a:spcBef>
              <a:buFontTx/>
              <a:buNone/>
            </a:pPr>
            <a:r>
              <a:rPr lang="zh-CN" altLang="en-US" sz="2400">
                <a:solidFill>
                  <a:schemeClr val="folHlink"/>
                </a:solidFill>
              </a:rPr>
              <a:t>采样：</a:t>
            </a:r>
            <a:r>
              <a:rPr lang="en-US" altLang="zh-CN" sz="2400">
                <a:solidFill>
                  <a:schemeClr val="folHlink"/>
                </a:solidFill>
              </a:rPr>
              <a:t>1.23 V </a:t>
            </a:r>
            <a:r>
              <a:rPr lang="zh-CN" altLang="en-US" sz="2400">
                <a:solidFill>
                  <a:schemeClr val="folHlink"/>
                </a:solidFill>
              </a:rPr>
              <a:t>→ 量化取</a:t>
            </a:r>
            <a:r>
              <a:rPr lang="en-US" altLang="zh-CN" sz="2400">
                <a:solidFill>
                  <a:schemeClr val="folHlink"/>
                </a:solidFill>
              </a:rPr>
              <a:t>1 V </a:t>
            </a:r>
            <a:r>
              <a:rPr lang="zh-CN" altLang="en-US" sz="2400">
                <a:solidFill>
                  <a:schemeClr val="folHlink"/>
                </a:solidFill>
              </a:rPr>
              <a:t>→ 编码 </a:t>
            </a:r>
            <a:r>
              <a:rPr lang="en-US" altLang="zh-CN" sz="2400">
                <a:solidFill>
                  <a:schemeClr val="folHlink"/>
                </a:solidFill>
              </a:rPr>
              <a:t>0001</a:t>
            </a:r>
          </a:p>
          <a:p>
            <a:pPr algn="ctr" eaLnBrk="1" hangingPunct="1">
              <a:lnSpc>
                <a:spcPct val="95000"/>
              </a:lnSpc>
              <a:spcBef>
                <a:spcPct val="50000"/>
              </a:spcBef>
              <a:buFontTx/>
              <a:buNone/>
            </a:pPr>
            <a:r>
              <a:rPr lang="zh-CN" altLang="en-US" sz="2400">
                <a:solidFill>
                  <a:schemeClr val="folHlink"/>
                </a:solidFill>
              </a:rPr>
              <a:t>采样： </a:t>
            </a:r>
            <a:r>
              <a:rPr lang="en-US" altLang="zh-CN" sz="2400">
                <a:solidFill>
                  <a:schemeClr val="folHlink"/>
                </a:solidFill>
              </a:rPr>
              <a:t>-2.68 V </a:t>
            </a:r>
            <a:r>
              <a:rPr lang="zh-CN" altLang="en-US" sz="2400">
                <a:solidFill>
                  <a:schemeClr val="folHlink"/>
                </a:solidFill>
              </a:rPr>
              <a:t>→ 量化取 </a:t>
            </a:r>
            <a:r>
              <a:rPr lang="en-US" altLang="zh-CN" sz="2400">
                <a:solidFill>
                  <a:schemeClr val="folHlink"/>
                </a:solidFill>
              </a:rPr>
              <a:t>-3 V  </a:t>
            </a:r>
            <a:r>
              <a:rPr lang="zh-CN" altLang="en-US" sz="2400">
                <a:solidFill>
                  <a:schemeClr val="folHlink"/>
                </a:solidFill>
              </a:rPr>
              <a:t>→  编码 </a:t>
            </a:r>
            <a:r>
              <a:rPr lang="en-US" altLang="zh-CN" sz="2400">
                <a:solidFill>
                  <a:schemeClr val="folHlink"/>
                </a:solidFill>
              </a:rPr>
              <a:t>1101</a:t>
            </a:r>
            <a:endParaRPr lang="zh-CN" altLang="en-US" sz="2400">
              <a:solidFill>
                <a:schemeClr val="folHlink"/>
              </a:solidFill>
            </a:endParaRPr>
          </a:p>
        </p:txBody>
      </p:sp>
      <p:sp>
        <p:nvSpPr>
          <p:cNvPr id="21515" name="AutoShape 16">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0056">
                                            <p:txEl>
                                              <p:pRg st="0" end="0"/>
                                            </p:txEl>
                                          </p:spTgt>
                                        </p:tgtEl>
                                        <p:attrNameLst>
                                          <p:attrName>style.visibility</p:attrName>
                                        </p:attrNameLst>
                                      </p:cBhvr>
                                      <p:to>
                                        <p:strVal val="visible"/>
                                      </p:to>
                                    </p:set>
                                    <p:anim calcmode="discrete" valueType="clr">
                                      <p:cBhvr override="childStyle">
                                        <p:cTn id="7" dur="80"/>
                                        <p:tgtEl>
                                          <p:spTgt spid="1300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005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0056">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0057"/>
                                        </p:tgtEl>
                                        <p:attrNameLst>
                                          <p:attrName>style.visibility</p:attrName>
                                        </p:attrNameLst>
                                      </p:cBhvr>
                                      <p:to>
                                        <p:strVal val="visible"/>
                                      </p:to>
                                    </p:set>
                                    <p:animEffect transition="in" filter="wipe(left)">
                                      <p:cBhvr>
                                        <p:cTn id="14" dur="500"/>
                                        <p:tgtEl>
                                          <p:spTgt spid="1300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0054"/>
                                        </p:tgtEl>
                                        <p:attrNameLst>
                                          <p:attrName>style.visibility</p:attrName>
                                        </p:attrNameLst>
                                      </p:cBhvr>
                                      <p:to>
                                        <p:strVal val="visible"/>
                                      </p:to>
                                    </p:set>
                                    <p:animEffect transition="in" filter="wipe(left)">
                                      <p:cBhvr>
                                        <p:cTn id="19" dur="1000"/>
                                        <p:tgtEl>
                                          <p:spTgt spid="130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0059"/>
                                        </p:tgtEl>
                                        <p:attrNameLst>
                                          <p:attrName>style.visibility</p:attrName>
                                        </p:attrNameLst>
                                      </p:cBhvr>
                                      <p:to>
                                        <p:strVal val="visible"/>
                                      </p:to>
                                    </p:set>
                                    <p:animEffect transition="in" filter="wipe(up)">
                                      <p:cBhvr>
                                        <p:cTn id="24" dur="500"/>
                                        <p:tgtEl>
                                          <p:spTgt spid="1300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0060"/>
                                        </p:tgtEl>
                                        <p:attrNameLst>
                                          <p:attrName>style.visibility</p:attrName>
                                        </p:attrNameLst>
                                      </p:cBhvr>
                                      <p:to>
                                        <p:strVal val="visible"/>
                                      </p:to>
                                    </p:set>
                                    <p:animEffect transition="in" filter="wipe(left)">
                                      <p:cBhvr>
                                        <p:cTn id="29" dur="1000"/>
                                        <p:tgtEl>
                                          <p:spTgt spid="1300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0055"/>
                                        </p:tgtEl>
                                        <p:attrNameLst>
                                          <p:attrName>style.visibility</p:attrName>
                                        </p:attrNameLst>
                                      </p:cBhvr>
                                      <p:to>
                                        <p:strVal val="visible"/>
                                      </p:to>
                                    </p:set>
                                    <p:animEffect transition="in" filter="wipe(left)">
                                      <p:cBhvr>
                                        <p:cTn id="34" dur="1000"/>
                                        <p:tgtEl>
                                          <p:spTgt spid="1300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0051">
                                            <p:txEl>
                                              <p:pRg st="0" end="0"/>
                                            </p:txEl>
                                          </p:spTgt>
                                        </p:tgtEl>
                                        <p:attrNameLst>
                                          <p:attrName>style.visibility</p:attrName>
                                        </p:attrNameLst>
                                      </p:cBhvr>
                                      <p:to>
                                        <p:strVal val="visible"/>
                                      </p:to>
                                    </p:set>
                                    <p:animEffect transition="in" filter="wipe(up)">
                                      <p:cBhvr>
                                        <p:cTn id="39" dur="500"/>
                                        <p:tgtEl>
                                          <p:spTgt spid="130051">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30051">
                                            <p:txEl>
                                              <p:pRg st="1" end="1"/>
                                            </p:txEl>
                                          </p:spTgt>
                                        </p:tgtEl>
                                        <p:attrNameLst>
                                          <p:attrName>style.visibility</p:attrName>
                                        </p:attrNameLst>
                                      </p:cBhvr>
                                      <p:to>
                                        <p:strVal val="visible"/>
                                      </p:to>
                                    </p:set>
                                    <p:animEffect transition="in" filter="wipe(up)">
                                      <p:cBhvr>
                                        <p:cTn id="44" dur="500"/>
                                        <p:tgtEl>
                                          <p:spTgt spid="130051">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30051">
                                            <p:txEl>
                                              <p:pRg st="2" end="2"/>
                                            </p:txEl>
                                          </p:spTgt>
                                        </p:tgtEl>
                                        <p:attrNameLst>
                                          <p:attrName>style.visibility</p:attrName>
                                        </p:attrNameLst>
                                      </p:cBhvr>
                                      <p:to>
                                        <p:strVal val="visible"/>
                                      </p:to>
                                    </p:set>
                                    <p:animEffect transition="in" filter="wipe(up)">
                                      <p:cBhvr>
                                        <p:cTn id="49" dur="500"/>
                                        <p:tgtEl>
                                          <p:spTgt spid="130051">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30063">
                                            <p:bg/>
                                          </p:spTgt>
                                        </p:tgtEl>
                                        <p:attrNameLst>
                                          <p:attrName>style.visibility</p:attrName>
                                        </p:attrNameLst>
                                      </p:cBhvr>
                                      <p:to>
                                        <p:strVal val="visible"/>
                                      </p:to>
                                    </p:set>
                                    <p:anim calcmode="lin" valueType="num">
                                      <p:cBhvr additive="base">
                                        <p:cTn id="54" dur="500" fill="hold"/>
                                        <p:tgtEl>
                                          <p:spTgt spid="130063">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30063">
                                            <p:bg/>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0063">
                                            <p:txEl>
                                              <p:pRg st="0" end="0"/>
                                            </p:txEl>
                                          </p:spTgt>
                                        </p:tgtEl>
                                        <p:attrNameLst>
                                          <p:attrName>style.visibility</p:attrName>
                                        </p:attrNameLst>
                                      </p:cBhvr>
                                      <p:to>
                                        <p:strVal val="visible"/>
                                      </p:to>
                                    </p:set>
                                    <p:animEffect transition="in" filter="wipe(left)">
                                      <p:cBhvr>
                                        <p:cTn id="60" dur="1000"/>
                                        <p:tgtEl>
                                          <p:spTgt spid="130063">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30063">
                                            <p:txEl>
                                              <p:pRg st="1" end="1"/>
                                            </p:txEl>
                                          </p:spTgt>
                                        </p:tgtEl>
                                        <p:attrNameLst>
                                          <p:attrName>style.visibility</p:attrName>
                                        </p:attrNameLst>
                                      </p:cBhvr>
                                      <p:to>
                                        <p:strVal val="visible"/>
                                      </p:to>
                                    </p:set>
                                    <p:animEffect transition="in" filter="wipe(left)">
                                      <p:cBhvr>
                                        <p:cTn id="65" dur="1000"/>
                                        <p:tgtEl>
                                          <p:spTgt spid="130063">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30063">
                                            <p:txEl>
                                              <p:pRg st="2" end="2"/>
                                            </p:txEl>
                                          </p:spTgt>
                                        </p:tgtEl>
                                        <p:attrNameLst>
                                          <p:attrName>style.visibility</p:attrName>
                                        </p:attrNameLst>
                                      </p:cBhvr>
                                      <p:to>
                                        <p:strVal val="visible"/>
                                      </p:to>
                                    </p:set>
                                    <p:animEffect transition="in" filter="wipe(left)">
                                      <p:cBhvr>
                                        <p:cTn id="70" dur="1000"/>
                                        <p:tgtEl>
                                          <p:spTgt spid="1300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p:bldP spid="130059" grpId="0" animBg="1"/>
      <p:bldP spid="130060" grpId="0"/>
      <p:bldP spid="130063" grpId="0"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4" name="Object 2"/>
          <p:cNvGraphicFramePr>
            <a:graphicFrameLocks noChangeAspect="1"/>
          </p:cNvGraphicFramePr>
          <p:nvPr/>
        </p:nvGraphicFramePr>
        <p:xfrm>
          <a:off x="611188" y="1916113"/>
          <a:ext cx="6726237" cy="600075"/>
        </p:xfrm>
        <a:graphic>
          <a:graphicData uri="http://schemas.openxmlformats.org/presentationml/2006/ole">
            <mc:AlternateContent xmlns:mc="http://schemas.openxmlformats.org/markup-compatibility/2006">
              <mc:Choice xmlns:v="urn:schemas-microsoft-com:vml" Requires="v">
                <p:oleObj spid="_x0000_s86026" name="公式" r:id="rId3" imgW="2373870" imgH="215806" progId="Equation.3">
                  <p:embed/>
                </p:oleObj>
              </mc:Choice>
              <mc:Fallback>
                <p:oleObj name="公式" r:id="rId3" imgW="2373870"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67262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3475" name="Object 3"/>
          <p:cNvGraphicFramePr>
            <a:graphicFrameLocks noChangeAspect="1"/>
          </p:cNvGraphicFramePr>
          <p:nvPr/>
        </p:nvGraphicFramePr>
        <p:xfrm>
          <a:off x="611188" y="3284538"/>
          <a:ext cx="4802187" cy="660400"/>
        </p:xfrm>
        <a:graphic>
          <a:graphicData uri="http://schemas.openxmlformats.org/presentationml/2006/ole">
            <mc:AlternateContent xmlns:mc="http://schemas.openxmlformats.org/markup-compatibility/2006">
              <mc:Choice xmlns:v="urn:schemas-microsoft-com:vml" Requires="v">
                <p:oleObj spid="_x0000_s86027" name="公式" r:id="rId5" imgW="1689100" imgH="228600" progId="Equation.3">
                  <p:embed/>
                </p:oleObj>
              </mc:Choice>
              <mc:Fallback>
                <p:oleObj name="公式" r:id="rId5" imgW="1689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284538"/>
                        <a:ext cx="4802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3476" name="Object 4"/>
          <p:cNvGraphicFramePr>
            <a:graphicFrameLocks noChangeAspect="1"/>
          </p:cNvGraphicFramePr>
          <p:nvPr/>
        </p:nvGraphicFramePr>
        <p:xfrm>
          <a:off x="684213" y="4652963"/>
          <a:ext cx="4527550" cy="982662"/>
        </p:xfrm>
        <a:graphic>
          <a:graphicData uri="http://schemas.openxmlformats.org/presentationml/2006/ole">
            <mc:AlternateContent xmlns:mc="http://schemas.openxmlformats.org/markup-compatibility/2006">
              <mc:Choice xmlns:v="urn:schemas-microsoft-com:vml" Requires="v">
                <p:oleObj spid="_x0000_s86028" name="公式" r:id="rId7" imgW="1562100" imgH="342900" progId="Equation.3">
                  <p:embed/>
                </p:oleObj>
              </mc:Choice>
              <mc:Fallback>
                <p:oleObj name="公式" r:id="rId7" imgW="1562100" imgH="342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652963"/>
                        <a:ext cx="4527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3477" name="Rectangle 5"/>
          <p:cNvSpPr>
            <a:spLocks noChangeArrowheads="1"/>
          </p:cNvSpPr>
          <p:nvPr/>
        </p:nvSpPr>
        <p:spPr bwMode="auto">
          <a:xfrm>
            <a:off x="539750" y="1268413"/>
            <a:ext cx="2236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ea typeface="楷体_GB2312"/>
                <a:cs typeface="Times New Roman" panose="02020603050405020304" pitchFamily="18" charset="0"/>
              </a:rPr>
              <a:t>标准与或式</a:t>
            </a:r>
            <a:endParaRPr kumimoji="0" lang="zh-CN" altLang="en-US">
              <a:latin typeface="Arial" panose="020B0604020202020204" pitchFamily="34" charset="0"/>
              <a:ea typeface="楷体_GB2312"/>
              <a:cs typeface="Times New Roman" panose="02020603050405020304" pitchFamily="18" charset="0"/>
            </a:endParaRPr>
          </a:p>
        </p:txBody>
      </p:sp>
      <p:sp>
        <p:nvSpPr>
          <p:cNvPr id="233478" name="Rectangle 6"/>
          <p:cNvSpPr>
            <a:spLocks noChangeArrowheads="1"/>
          </p:cNvSpPr>
          <p:nvPr/>
        </p:nvSpPr>
        <p:spPr bwMode="auto">
          <a:xfrm>
            <a:off x="468313" y="2565400"/>
            <a:ext cx="1873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Calibri"/>
                <a:ea typeface="楷体_GB2312"/>
                <a:cs typeface="Times New Roman" panose="02020603050405020304" pitchFamily="18" charset="0"/>
              </a:rPr>
              <a:t>可写成</a:t>
            </a:r>
            <a:endParaRPr kumimoji="0" lang="zh-CN" altLang="en-US">
              <a:latin typeface="Arial" panose="020B0604020202020204" pitchFamily="34" charset="0"/>
              <a:ea typeface="楷体_GB2312"/>
              <a:cs typeface="Times New Roman" panose="02020603050405020304" pitchFamily="18" charset="0"/>
            </a:endParaRPr>
          </a:p>
        </p:txBody>
      </p:sp>
      <p:sp>
        <p:nvSpPr>
          <p:cNvPr id="233479" name="Rectangle 7"/>
          <p:cNvSpPr>
            <a:spLocks noChangeArrowheads="1"/>
          </p:cNvSpPr>
          <p:nvPr/>
        </p:nvSpPr>
        <p:spPr bwMode="auto">
          <a:xfrm>
            <a:off x="755650" y="4005263"/>
            <a:ext cx="806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ea typeface="楷体_GB2312"/>
                <a:cs typeface="Times New Roman" panose="02020603050405020304" pitchFamily="18" charset="0"/>
              </a:rPr>
              <a:t>或</a:t>
            </a:r>
            <a:endParaRPr kumimoji="0" lang="zh-CN" altLang="en-US">
              <a:latin typeface="Arial" panose="020B0604020202020204" pitchFamily="34" charset="0"/>
              <a:ea typeface="楷体_GB2312"/>
              <a:cs typeface="Times New Roman" panose="02020603050405020304" pitchFamily="18" charset="0"/>
            </a:endParaRPr>
          </a:p>
        </p:txBody>
      </p:sp>
      <p:graphicFrame>
        <p:nvGraphicFramePr>
          <p:cNvPr id="233480" name="Object 8"/>
          <p:cNvGraphicFramePr>
            <a:graphicFrameLocks noChangeAspect="1"/>
          </p:cNvGraphicFramePr>
          <p:nvPr/>
        </p:nvGraphicFramePr>
        <p:xfrm>
          <a:off x="755650" y="5734050"/>
          <a:ext cx="3311525" cy="712788"/>
        </p:xfrm>
        <a:graphic>
          <a:graphicData uri="http://schemas.openxmlformats.org/presentationml/2006/ole">
            <mc:AlternateContent xmlns:mc="http://schemas.openxmlformats.org/markup-compatibility/2006">
              <mc:Choice xmlns:v="urn:schemas-microsoft-com:vml" Requires="v">
                <p:oleObj spid="_x0000_s86029" name="公式" r:id="rId10" imgW="1167893" imgH="253890" progId="Equation.3">
                  <p:embed/>
                </p:oleObj>
              </mc:Choice>
              <mc:Fallback>
                <p:oleObj name="公式" r:id="rId10" imgW="1167893" imgH="25389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5734050"/>
                        <a:ext cx="33115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5" name="AutoShape 9">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wipe(left)">
                                      <p:cBhvr>
                                        <p:cTn id="7" dur="1000"/>
                                        <p:tgtEl>
                                          <p:spTgt spid="23347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33474"/>
                                        </p:tgtEl>
                                        <p:attrNameLst>
                                          <p:attrName>style.visibility</p:attrName>
                                        </p:attrNameLst>
                                      </p:cBhvr>
                                      <p:to>
                                        <p:strVal val="visible"/>
                                      </p:to>
                                    </p:set>
                                    <p:animEffect transition="in" filter="wipe(left)">
                                      <p:cBhvr>
                                        <p:cTn id="11" dur="1000"/>
                                        <p:tgtEl>
                                          <p:spTgt spid="2334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3478"/>
                                        </p:tgtEl>
                                        <p:attrNameLst>
                                          <p:attrName>style.visibility</p:attrName>
                                        </p:attrNameLst>
                                      </p:cBhvr>
                                      <p:to>
                                        <p:strVal val="visible"/>
                                      </p:to>
                                    </p:set>
                                    <p:animEffect transition="in" filter="wipe(left)">
                                      <p:cBhvr>
                                        <p:cTn id="16" dur="1000"/>
                                        <p:tgtEl>
                                          <p:spTgt spid="2334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3475"/>
                                        </p:tgtEl>
                                        <p:attrNameLst>
                                          <p:attrName>style.visibility</p:attrName>
                                        </p:attrNameLst>
                                      </p:cBhvr>
                                      <p:to>
                                        <p:strVal val="visible"/>
                                      </p:to>
                                    </p:set>
                                    <p:animEffect transition="in" filter="wipe(left)">
                                      <p:cBhvr>
                                        <p:cTn id="21" dur="1000"/>
                                        <p:tgtEl>
                                          <p:spTgt spid="2334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479"/>
                                        </p:tgtEl>
                                        <p:attrNameLst>
                                          <p:attrName>style.visibility</p:attrName>
                                        </p:attrNameLst>
                                      </p:cBhvr>
                                      <p:to>
                                        <p:strVal val="visible"/>
                                      </p:to>
                                    </p:set>
                                    <p:animEffect transition="in" filter="wipe(left)">
                                      <p:cBhvr>
                                        <p:cTn id="26" dur="1000"/>
                                        <p:tgtEl>
                                          <p:spTgt spid="233479"/>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33476"/>
                                        </p:tgtEl>
                                        <p:attrNameLst>
                                          <p:attrName>style.visibility</p:attrName>
                                        </p:attrNameLst>
                                      </p:cBhvr>
                                      <p:to>
                                        <p:strVal val="visible"/>
                                      </p:to>
                                    </p:set>
                                    <p:animEffect transition="in" filter="wipe(left)">
                                      <p:cBhvr>
                                        <p:cTn id="30" dur="1000"/>
                                        <p:tgtEl>
                                          <p:spTgt spid="233476"/>
                                        </p:tgtEl>
                                      </p:cBhvr>
                                    </p:animEffect>
                                  </p:childTnLst>
                                </p:cTn>
                              </p:par>
                            </p:childTnLst>
                          </p:cTn>
                        </p:par>
                        <p:par>
                          <p:cTn id="31" fill="hold" nodeType="afterGroup">
                            <p:stCondLst>
                              <p:cond delay="2000"/>
                            </p:stCondLst>
                            <p:childTnLst>
                              <p:par>
                                <p:cTn id="32" presetID="22" presetClass="entr" presetSubtype="8" fill="hold" nodeType="afterEffect">
                                  <p:stCondLst>
                                    <p:cond delay="0"/>
                                  </p:stCondLst>
                                  <p:childTnLst>
                                    <p:set>
                                      <p:cBhvr>
                                        <p:cTn id="33" dur="1" fill="hold">
                                          <p:stCondLst>
                                            <p:cond delay="0"/>
                                          </p:stCondLst>
                                        </p:cTn>
                                        <p:tgtEl>
                                          <p:spTgt spid="233480"/>
                                        </p:tgtEl>
                                        <p:attrNameLst>
                                          <p:attrName>style.visibility</p:attrName>
                                        </p:attrNameLst>
                                      </p:cBhvr>
                                      <p:to>
                                        <p:strVal val="visible"/>
                                      </p:to>
                                    </p:set>
                                    <p:animEffect transition="in" filter="wipe(left)">
                                      <p:cBhvr>
                                        <p:cTn id="34" dur="1000"/>
                                        <p:tgtEl>
                                          <p:spTgt spid="23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P spid="233478" grpId="0"/>
      <p:bldP spid="2334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descr="Large confetti"/>
          <p:cNvSpPr>
            <a:spLocks noGrp="1" noChangeArrowheads="1"/>
          </p:cNvSpPr>
          <p:nvPr>
            <p:ph type="title"/>
          </p:nvPr>
        </p:nvSpPr>
        <p:spPr/>
        <p:txBody>
          <a:bodyPr/>
          <a:lstStyle/>
          <a:p>
            <a:r>
              <a:rPr lang="en-US" altLang="zh-CN" b="0" smtClean="0"/>
              <a:t>【</a:t>
            </a:r>
            <a:r>
              <a:rPr lang="zh-CN" altLang="en-US" b="0" smtClean="0"/>
              <a:t>例</a:t>
            </a:r>
            <a:r>
              <a:rPr lang="en-US" altLang="zh-CN" b="0" smtClean="0"/>
              <a:t>1-9】</a:t>
            </a:r>
            <a:r>
              <a:rPr lang="zh-CN" altLang="en-US" b="0" smtClean="0"/>
              <a:t>写标准与或式</a:t>
            </a:r>
          </a:p>
        </p:txBody>
      </p:sp>
      <p:graphicFrame>
        <p:nvGraphicFramePr>
          <p:cNvPr id="234499" name="Object 3"/>
          <p:cNvGraphicFramePr>
            <a:graphicFrameLocks noChangeAspect="1"/>
          </p:cNvGraphicFramePr>
          <p:nvPr/>
        </p:nvGraphicFramePr>
        <p:xfrm>
          <a:off x="684213" y="1844675"/>
          <a:ext cx="3527425" cy="566738"/>
        </p:xfrm>
        <a:graphic>
          <a:graphicData uri="http://schemas.openxmlformats.org/presentationml/2006/ole">
            <mc:AlternateContent xmlns:mc="http://schemas.openxmlformats.org/markup-compatibility/2006">
              <mc:Choice xmlns:v="urn:schemas-microsoft-com:vml" Requires="v">
                <p:oleObj spid="_x0000_s87048" name="公式" r:id="rId3" imgW="1511300" imgH="241300" progId="Equation.3">
                  <p:embed/>
                </p:oleObj>
              </mc:Choice>
              <mc:Fallback>
                <p:oleObj name="公式" r:id="rId3" imgW="15113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35274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00" name="Object 4"/>
          <p:cNvGraphicFramePr>
            <a:graphicFrameLocks noChangeAspect="1"/>
          </p:cNvGraphicFramePr>
          <p:nvPr/>
        </p:nvGraphicFramePr>
        <p:xfrm>
          <a:off x="250825" y="2420938"/>
          <a:ext cx="8893175" cy="2520950"/>
        </p:xfrm>
        <a:graphic>
          <a:graphicData uri="http://schemas.openxmlformats.org/presentationml/2006/ole">
            <mc:AlternateContent xmlns:mc="http://schemas.openxmlformats.org/markup-compatibility/2006">
              <mc:Choice xmlns:v="urn:schemas-microsoft-com:vml" Requires="v">
                <p:oleObj spid="_x0000_s87049" name="公式" r:id="rId5" imgW="3822700" imgH="1092200" progId="Equation.3">
                  <p:embed/>
                </p:oleObj>
              </mc:Choice>
              <mc:Fallback>
                <p:oleObj name="公式" r:id="rId5" imgW="3822700" imgH="1092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420938"/>
                        <a:ext cx="88931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4501" name="Rectangle 5"/>
          <p:cNvSpPr>
            <a:spLocks noChangeArrowheads="1"/>
          </p:cNvSpPr>
          <p:nvPr/>
        </p:nvSpPr>
        <p:spPr bwMode="auto">
          <a:xfrm>
            <a:off x="250825" y="1166813"/>
            <a:ext cx="697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kumimoji="0" lang="zh-CN" altLang="en-US" sz="3200">
                <a:ea typeface="楷体_GB2312"/>
                <a:cs typeface="Times New Roman" panose="02020603050405020304" pitchFamily="18" charset="0"/>
              </a:rPr>
              <a:t>方法一：用公式和定理变换表达式：</a:t>
            </a:r>
            <a:endParaRPr kumimoji="0" lang="zh-CN" altLang="en-US" sz="3200">
              <a:latin typeface="Arial" panose="020B0604020202020204" pitchFamily="34" charset="0"/>
              <a:ea typeface="楷体_GB2312"/>
              <a:cs typeface="Times New Roman" panose="02020603050405020304" pitchFamily="18" charset="0"/>
            </a:endParaRPr>
          </a:p>
        </p:txBody>
      </p:sp>
      <p:graphicFrame>
        <p:nvGraphicFramePr>
          <p:cNvPr id="234502" name="Object 6"/>
          <p:cNvGraphicFramePr>
            <a:graphicFrameLocks noChangeAspect="1"/>
          </p:cNvGraphicFramePr>
          <p:nvPr/>
        </p:nvGraphicFramePr>
        <p:xfrm>
          <a:off x="250825" y="4994275"/>
          <a:ext cx="4608513" cy="1057275"/>
        </p:xfrm>
        <a:graphic>
          <a:graphicData uri="http://schemas.openxmlformats.org/presentationml/2006/ole">
            <mc:AlternateContent xmlns:mc="http://schemas.openxmlformats.org/markup-compatibility/2006">
              <mc:Choice xmlns:v="urn:schemas-microsoft-com:vml" Requires="v">
                <p:oleObj spid="_x0000_s87050" name="公式" r:id="rId8" imgW="1981200" imgH="457200" progId="Equation.3">
                  <p:embed/>
                </p:oleObj>
              </mc:Choice>
              <mc:Fallback>
                <p:oleObj name="公式" r:id="rId8" imgW="1981200" imgH="457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994275"/>
                        <a:ext cx="46085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AutoShape 7">
            <a:hlinkClick r:id="rId1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wipe(left)">
                                      <p:cBhvr>
                                        <p:cTn id="7" dur="500"/>
                                        <p:tgtEl>
                                          <p:spTgt spid="234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wipe(left)">
                                      <p:cBhvr>
                                        <p:cTn id="12" dur="500"/>
                                        <p:tgtEl>
                                          <p:spTgt spid="234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4500"/>
                                        </p:tgtEl>
                                        <p:attrNameLst>
                                          <p:attrName>style.visibility</p:attrName>
                                        </p:attrNameLst>
                                      </p:cBhvr>
                                      <p:to>
                                        <p:strVal val="visible"/>
                                      </p:to>
                                    </p:set>
                                    <p:animEffect transition="in" filter="wipe(left)">
                                      <p:cBhvr>
                                        <p:cTn id="17" dur="500"/>
                                        <p:tgtEl>
                                          <p:spTgt spid="234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4502"/>
                                        </p:tgtEl>
                                        <p:attrNameLst>
                                          <p:attrName>style.visibility</p:attrName>
                                        </p:attrNameLst>
                                      </p:cBhvr>
                                      <p:to>
                                        <p:strVal val="visible"/>
                                      </p:to>
                                    </p:set>
                                    <p:animEffect transition="in" filter="wipe(left)">
                                      <p:cBhvr>
                                        <p:cTn id="22" dur="5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descr="Large confetti"/>
          <p:cNvSpPr>
            <a:spLocks noGrp="1" noChangeArrowheads="1"/>
          </p:cNvSpPr>
          <p:nvPr>
            <p:ph type="title"/>
          </p:nvPr>
        </p:nvSpPr>
        <p:spPr/>
        <p:txBody>
          <a:bodyPr/>
          <a:lstStyle/>
          <a:p>
            <a:r>
              <a:rPr lang="en-US" altLang="zh-CN" b="0" smtClean="0"/>
              <a:t>【</a:t>
            </a:r>
            <a:r>
              <a:rPr lang="zh-CN" altLang="en-US" b="0" smtClean="0"/>
              <a:t>例</a:t>
            </a:r>
            <a:r>
              <a:rPr lang="en-US" altLang="zh-CN" b="0" smtClean="0"/>
              <a:t>1-9】</a:t>
            </a:r>
            <a:r>
              <a:rPr lang="zh-CN" altLang="en-US" b="0" smtClean="0"/>
              <a:t>写标准与或式</a:t>
            </a:r>
          </a:p>
        </p:txBody>
      </p:sp>
      <p:graphicFrame>
        <p:nvGraphicFramePr>
          <p:cNvPr id="88067" name="Object 65"/>
          <p:cNvGraphicFramePr>
            <a:graphicFrameLocks noGrp="1" noChangeAspect="1"/>
          </p:cNvGraphicFramePr>
          <p:nvPr>
            <p:ph idx="1"/>
          </p:nvPr>
        </p:nvGraphicFramePr>
        <p:xfrm>
          <a:off x="755650" y="2171700"/>
          <a:ext cx="3662363" cy="584200"/>
        </p:xfrm>
        <a:graphic>
          <a:graphicData uri="http://schemas.openxmlformats.org/presentationml/2006/ole">
            <mc:AlternateContent xmlns:mc="http://schemas.openxmlformats.org/markup-compatibility/2006">
              <mc:Choice xmlns:v="urn:schemas-microsoft-com:vml" Requires="v">
                <p:oleObj spid="_x0000_s88134" name="公式" r:id="rId3" imgW="1511300" imgH="241300" progId="Equation.3">
                  <p:embed/>
                </p:oleObj>
              </mc:Choice>
              <mc:Fallback>
                <p:oleObj name="公式" r:id="rId3" imgW="1511300" imgH="241300" progId="Equation.3">
                  <p:embed/>
                  <p:pic>
                    <p:nvPicPr>
                      <p:cNvPr id="0" name="Object 6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71700"/>
                        <a:ext cx="366236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8" name="Rectangle 3"/>
          <p:cNvSpPr>
            <a:spLocks noGrp="1" noChangeArrowheads="1"/>
          </p:cNvSpPr>
          <p:nvPr>
            <p:ph type="body" idx="4294967295"/>
          </p:nvPr>
        </p:nvSpPr>
        <p:spPr>
          <a:xfrm>
            <a:off x="603250" y="1125538"/>
            <a:ext cx="8540750" cy="4741862"/>
          </a:xfrm>
        </p:spPr>
        <p:txBody>
          <a:bodyPr/>
          <a:lstStyle/>
          <a:p>
            <a:pPr>
              <a:buFontTx/>
              <a:buNone/>
            </a:pPr>
            <a:r>
              <a:rPr lang="zh-CN" altLang="en-US" smtClean="0"/>
              <a:t>方法二：先列真值表，再写标准与或式</a:t>
            </a:r>
          </a:p>
        </p:txBody>
      </p:sp>
      <p:graphicFrame>
        <p:nvGraphicFramePr>
          <p:cNvPr id="235524" name="Object 4"/>
          <p:cNvGraphicFramePr>
            <a:graphicFrameLocks noChangeAspect="1"/>
          </p:cNvGraphicFramePr>
          <p:nvPr/>
        </p:nvGraphicFramePr>
        <p:xfrm>
          <a:off x="323850" y="4724400"/>
          <a:ext cx="4248150" cy="1228725"/>
        </p:xfrm>
        <a:graphic>
          <a:graphicData uri="http://schemas.openxmlformats.org/presentationml/2006/ole">
            <mc:AlternateContent xmlns:mc="http://schemas.openxmlformats.org/markup-compatibility/2006">
              <mc:Choice xmlns:v="urn:schemas-microsoft-com:vml" Requires="v">
                <p:oleObj spid="_x0000_s88135" name="公式" r:id="rId5" imgW="1473200" imgH="431800" progId="Equation.3">
                  <p:embed/>
                </p:oleObj>
              </mc:Choice>
              <mc:Fallback>
                <p:oleObj name="公式" r:id="rId5" imgW="14732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724400"/>
                        <a:ext cx="4248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25" name="Group 5"/>
          <p:cNvGraphicFramePr>
            <a:graphicFrameLocks noGrp="1"/>
          </p:cNvGraphicFramePr>
          <p:nvPr/>
        </p:nvGraphicFramePr>
        <p:xfrm>
          <a:off x="5219700" y="1866900"/>
          <a:ext cx="3467100" cy="4514850"/>
        </p:xfrm>
        <a:graphic>
          <a:graphicData uri="http://schemas.openxmlformats.org/drawingml/2006/table">
            <a:tbl>
              <a:tblPr/>
              <a:tblGrid>
                <a:gridCol w="86677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866775">
                  <a:extLst>
                    <a:ext uri="{9D8B030D-6E8A-4147-A177-3AD203B41FA5}">
                      <a16:colId xmlns:a16="http://schemas.microsoft.com/office/drawing/2014/main" val="20003"/>
                    </a:ext>
                  </a:extLst>
                </a:gridCol>
              </a:tblGrid>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1650">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5579" name="Text Box 59"/>
          <p:cNvSpPr txBox="1">
            <a:spLocks noChangeArrowheads="1"/>
          </p:cNvSpPr>
          <p:nvPr/>
        </p:nvSpPr>
        <p:spPr bwMode="auto">
          <a:xfrm>
            <a:off x="5397500" y="1795463"/>
            <a:ext cx="2270125"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i="1">
                <a:latin typeface="Arial" panose="020B0604020202020204" pitchFamily="34" charset="0"/>
              </a:rPr>
              <a:t>A	B	C</a:t>
            </a:r>
          </a:p>
          <a:p>
            <a:pPr eaLnBrk="1" hangingPunct="1">
              <a:lnSpc>
                <a:spcPct val="120000"/>
              </a:lnSpc>
              <a:spcBef>
                <a:spcPct val="0"/>
              </a:spcBef>
              <a:buSzTx/>
              <a:buFontTx/>
              <a:buNone/>
            </a:pPr>
            <a:r>
              <a:rPr kumimoji="0" lang="en-US" altLang="zh-CN">
                <a:latin typeface="Arial" panose="020B0604020202020204" pitchFamily="34" charset="0"/>
              </a:rPr>
              <a:t>0	0	0</a:t>
            </a:r>
          </a:p>
          <a:p>
            <a:pPr eaLnBrk="1" hangingPunct="1">
              <a:lnSpc>
                <a:spcPct val="120000"/>
              </a:lnSpc>
              <a:spcBef>
                <a:spcPct val="0"/>
              </a:spcBef>
              <a:buSzTx/>
              <a:buFontTx/>
              <a:buNone/>
            </a:pPr>
            <a:r>
              <a:rPr kumimoji="0" lang="en-US" altLang="zh-CN">
                <a:latin typeface="Arial" panose="020B0604020202020204" pitchFamily="34" charset="0"/>
              </a:rPr>
              <a:t>0	0	1</a:t>
            </a:r>
          </a:p>
          <a:p>
            <a:pPr eaLnBrk="1" hangingPunct="1">
              <a:lnSpc>
                <a:spcPct val="120000"/>
              </a:lnSpc>
              <a:spcBef>
                <a:spcPct val="0"/>
              </a:spcBef>
              <a:buSzTx/>
              <a:buFontTx/>
              <a:buNone/>
            </a:pPr>
            <a:r>
              <a:rPr kumimoji="0" lang="en-US" altLang="zh-CN">
                <a:latin typeface="Arial" panose="020B0604020202020204" pitchFamily="34" charset="0"/>
              </a:rPr>
              <a:t>0	1	0</a:t>
            </a:r>
          </a:p>
          <a:p>
            <a:pPr eaLnBrk="1" hangingPunct="1">
              <a:lnSpc>
                <a:spcPct val="120000"/>
              </a:lnSpc>
              <a:spcBef>
                <a:spcPct val="0"/>
              </a:spcBef>
              <a:buSzTx/>
              <a:buFontTx/>
              <a:buNone/>
            </a:pPr>
            <a:r>
              <a:rPr kumimoji="0" lang="en-US" altLang="zh-CN">
                <a:latin typeface="Arial" panose="020B0604020202020204" pitchFamily="34" charset="0"/>
              </a:rPr>
              <a:t>0	1	1</a:t>
            </a:r>
          </a:p>
          <a:p>
            <a:pPr eaLnBrk="1" hangingPunct="1">
              <a:lnSpc>
                <a:spcPct val="120000"/>
              </a:lnSpc>
              <a:spcBef>
                <a:spcPct val="0"/>
              </a:spcBef>
              <a:buSzTx/>
              <a:buFontTx/>
              <a:buNone/>
            </a:pPr>
            <a:r>
              <a:rPr kumimoji="0" lang="en-US" altLang="zh-CN">
                <a:latin typeface="Arial" panose="020B0604020202020204" pitchFamily="34" charset="0"/>
              </a:rPr>
              <a:t>1	0	0</a:t>
            </a:r>
          </a:p>
          <a:p>
            <a:pPr eaLnBrk="1" hangingPunct="1">
              <a:lnSpc>
                <a:spcPct val="120000"/>
              </a:lnSpc>
              <a:spcBef>
                <a:spcPct val="0"/>
              </a:spcBef>
              <a:buSzTx/>
              <a:buFontTx/>
              <a:buNone/>
            </a:pPr>
            <a:r>
              <a:rPr kumimoji="0" lang="en-US" altLang="zh-CN">
                <a:latin typeface="Arial" panose="020B0604020202020204" pitchFamily="34" charset="0"/>
              </a:rPr>
              <a:t>1	0	1</a:t>
            </a:r>
          </a:p>
          <a:p>
            <a:pPr eaLnBrk="1" hangingPunct="1">
              <a:lnSpc>
                <a:spcPct val="120000"/>
              </a:lnSpc>
              <a:spcBef>
                <a:spcPct val="0"/>
              </a:spcBef>
              <a:buSzTx/>
              <a:buFontTx/>
              <a:buNone/>
            </a:pPr>
            <a:r>
              <a:rPr kumimoji="0" lang="en-US" altLang="zh-CN">
                <a:latin typeface="Arial" panose="020B0604020202020204" pitchFamily="34" charset="0"/>
              </a:rPr>
              <a:t>1	1	0</a:t>
            </a:r>
          </a:p>
          <a:p>
            <a:pPr eaLnBrk="1" hangingPunct="1">
              <a:lnSpc>
                <a:spcPct val="120000"/>
              </a:lnSpc>
              <a:spcBef>
                <a:spcPct val="0"/>
              </a:spcBef>
              <a:buSzTx/>
              <a:buFontTx/>
              <a:buNone/>
            </a:pPr>
            <a:r>
              <a:rPr kumimoji="0" lang="en-US" altLang="zh-CN">
                <a:latin typeface="Arial" panose="020B0604020202020204" pitchFamily="34" charset="0"/>
              </a:rPr>
              <a:t>1	1	1</a:t>
            </a:r>
          </a:p>
        </p:txBody>
      </p:sp>
      <p:sp>
        <p:nvSpPr>
          <p:cNvPr id="235580" name="Text Box 60"/>
          <p:cNvSpPr txBox="1">
            <a:spLocks noChangeArrowheads="1"/>
          </p:cNvSpPr>
          <p:nvPr/>
        </p:nvSpPr>
        <p:spPr bwMode="auto">
          <a:xfrm>
            <a:off x="8077200" y="4387850"/>
            <a:ext cx="3825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p:txBody>
      </p:sp>
      <p:sp>
        <p:nvSpPr>
          <p:cNvPr id="235581" name="Text Box 61"/>
          <p:cNvSpPr txBox="1">
            <a:spLocks noChangeArrowheads="1"/>
          </p:cNvSpPr>
          <p:nvPr/>
        </p:nvSpPr>
        <p:spPr bwMode="auto">
          <a:xfrm>
            <a:off x="8077200" y="3379788"/>
            <a:ext cx="382588"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p:txBody>
      </p:sp>
      <p:sp>
        <p:nvSpPr>
          <p:cNvPr id="235582" name="Text Box 62"/>
          <p:cNvSpPr txBox="1">
            <a:spLocks noChangeArrowheads="1"/>
          </p:cNvSpPr>
          <p:nvPr/>
        </p:nvSpPr>
        <p:spPr bwMode="auto">
          <a:xfrm>
            <a:off x="8077200" y="2874963"/>
            <a:ext cx="3825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endParaRPr kumimoji="0" lang="en-US" altLang="zh-CN">
              <a:solidFill>
                <a:srgbClr val="FF0000"/>
              </a:solidFill>
              <a:latin typeface="Arial" panose="020B0604020202020204" pitchFamily="34" charset="0"/>
            </a:endParaRPr>
          </a:p>
          <a:p>
            <a:pPr eaLnBrk="1" hangingPunct="1">
              <a:lnSpc>
                <a:spcPct val="120000"/>
              </a:lnSpc>
              <a:spcBef>
                <a:spcPct val="0"/>
              </a:spcBef>
              <a:buSzTx/>
              <a:buFontTx/>
              <a:buNone/>
            </a:pPr>
            <a:r>
              <a:rPr kumimoji="0" lang="en-US" altLang="zh-CN">
                <a:solidFill>
                  <a:srgbClr val="FF0000"/>
                </a:solidFill>
                <a:latin typeface="Arial" panose="020B0604020202020204" pitchFamily="34" charset="0"/>
              </a:rPr>
              <a:t>1</a:t>
            </a:r>
          </a:p>
        </p:txBody>
      </p:sp>
      <p:sp>
        <p:nvSpPr>
          <p:cNvPr id="235583" name="Text Box 63"/>
          <p:cNvSpPr txBox="1">
            <a:spLocks noChangeArrowheads="1"/>
          </p:cNvSpPr>
          <p:nvPr/>
        </p:nvSpPr>
        <p:spPr bwMode="auto">
          <a:xfrm>
            <a:off x="8027988" y="1866900"/>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i="1">
                <a:latin typeface="Arial" panose="020B0604020202020204" pitchFamily="34" charset="0"/>
              </a:rPr>
              <a:t>Y</a:t>
            </a:r>
          </a:p>
        </p:txBody>
      </p:sp>
      <p:sp>
        <p:nvSpPr>
          <p:cNvPr id="235584" name="Text Box 64"/>
          <p:cNvSpPr txBox="1">
            <a:spLocks noChangeArrowheads="1"/>
          </p:cNvSpPr>
          <p:nvPr/>
        </p:nvSpPr>
        <p:spPr bwMode="auto">
          <a:xfrm>
            <a:off x="8077200" y="2300288"/>
            <a:ext cx="382588"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SzTx/>
              <a:buFontTx/>
              <a:buNone/>
            </a:pPr>
            <a:r>
              <a:rPr kumimoji="0" lang="en-US" altLang="zh-CN">
                <a:latin typeface="Arial" panose="020B0604020202020204" pitchFamily="34" charset="0"/>
              </a:rPr>
              <a:t>0</a:t>
            </a: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endParaRPr kumimoji="0" lang="en-US" altLang="zh-CN">
              <a:latin typeface="Arial" panose="020B0604020202020204" pitchFamily="34" charset="0"/>
            </a:endParaRPr>
          </a:p>
          <a:p>
            <a:pPr eaLnBrk="1" hangingPunct="1">
              <a:lnSpc>
                <a:spcPct val="120000"/>
              </a:lnSpc>
              <a:spcBef>
                <a:spcPct val="0"/>
              </a:spcBef>
              <a:buSzTx/>
              <a:buFontTx/>
              <a:buNone/>
            </a:pPr>
            <a:r>
              <a:rPr kumimoji="0" lang="en-US" altLang="zh-CN">
                <a:latin typeface="Arial" panose="020B0604020202020204" pitchFamily="34" charset="0"/>
              </a:rPr>
              <a:t>0</a:t>
            </a:r>
          </a:p>
        </p:txBody>
      </p:sp>
      <p:sp>
        <p:nvSpPr>
          <p:cNvPr id="235586" name="Line 66"/>
          <p:cNvSpPr>
            <a:spLocks noChangeShapeType="1"/>
          </p:cNvSpPr>
          <p:nvPr/>
        </p:nvSpPr>
        <p:spPr bwMode="auto">
          <a:xfrm>
            <a:off x="1403350" y="2708275"/>
            <a:ext cx="5762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7" name="Line 67"/>
          <p:cNvSpPr>
            <a:spLocks noChangeShapeType="1"/>
          </p:cNvSpPr>
          <p:nvPr/>
        </p:nvSpPr>
        <p:spPr bwMode="auto">
          <a:xfrm>
            <a:off x="2265363" y="2708275"/>
            <a:ext cx="57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8" name="Line 68"/>
          <p:cNvSpPr>
            <a:spLocks noChangeShapeType="1"/>
          </p:cNvSpPr>
          <p:nvPr/>
        </p:nvSpPr>
        <p:spPr bwMode="auto">
          <a:xfrm>
            <a:off x="3203575" y="2708275"/>
            <a:ext cx="11525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3" name="AutoShape 69">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7"/>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wipe(left)">
                                      <p:cBhvr>
                                        <p:cTn id="7" dur="500"/>
                                        <p:tgtEl>
                                          <p:spTgt spid="23552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79"/>
                                        </p:tgtEl>
                                        <p:attrNameLst>
                                          <p:attrName>style.visibility</p:attrName>
                                        </p:attrNameLst>
                                      </p:cBhvr>
                                      <p:to>
                                        <p:strVal val="visible"/>
                                      </p:to>
                                    </p:set>
                                    <p:animEffect transition="in" filter="wipe(up)">
                                      <p:cBhvr>
                                        <p:cTn id="11" dur="2000"/>
                                        <p:tgtEl>
                                          <p:spTgt spid="235579"/>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35583"/>
                                        </p:tgtEl>
                                        <p:attrNameLst>
                                          <p:attrName>style.visibility</p:attrName>
                                        </p:attrNameLst>
                                      </p:cBhvr>
                                      <p:to>
                                        <p:strVal val="visible"/>
                                      </p:to>
                                    </p:set>
                                    <p:animEffect transition="in" filter="wipe(up)">
                                      <p:cBhvr>
                                        <p:cTn id="15" dur="2000"/>
                                        <p:tgtEl>
                                          <p:spTgt spid="2355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35586"/>
                                        </p:tgtEl>
                                        <p:attrNameLst>
                                          <p:attrName>style.visibility</p:attrName>
                                        </p:attrNameLst>
                                      </p:cBhvr>
                                      <p:to>
                                        <p:strVal val="visible"/>
                                      </p:to>
                                    </p:set>
                                    <p:animEffect transition="in" filter="wipe(left)">
                                      <p:cBhvr>
                                        <p:cTn id="20" dur="500"/>
                                        <p:tgtEl>
                                          <p:spTgt spid="235586"/>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35580"/>
                                        </p:tgtEl>
                                        <p:attrNameLst>
                                          <p:attrName>style.visibility</p:attrName>
                                        </p:attrNameLst>
                                      </p:cBhvr>
                                      <p:to>
                                        <p:strVal val="visible"/>
                                      </p:to>
                                    </p:set>
                                    <p:animEffect transition="in" filter="wipe(up)">
                                      <p:cBhvr>
                                        <p:cTn id="24" dur="2000"/>
                                        <p:tgtEl>
                                          <p:spTgt spid="2355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35587"/>
                                        </p:tgtEl>
                                        <p:attrNameLst>
                                          <p:attrName>style.visibility</p:attrName>
                                        </p:attrNameLst>
                                      </p:cBhvr>
                                      <p:to>
                                        <p:strVal val="visible"/>
                                      </p:to>
                                    </p:set>
                                    <p:animEffect transition="in" filter="wipe(left)">
                                      <p:cBhvr>
                                        <p:cTn id="29" dur="500"/>
                                        <p:tgtEl>
                                          <p:spTgt spid="235587"/>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35581"/>
                                        </p:tgtEl>
                                        <p:attrNameLst>
                                          <p:attrName>style.visibility</p:attrName>
                                        </p:attrNameLst>
                                      </p:cBhvr>
                                      <p:to>
                                        <p:strVal val="visible"/>
                                      </p:to>
                                    </p:set>
                                    <p:animEffect transition="in" filter="wipe(up)">
                                      <p:cBhvr>
                                        <p:cTn id="33" dur="1000"/>
                                        <p:tgtEl>
                                          <p:spTgt spid="2355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35588"/>
                                        </p:tgtEl>
                                        <p:attrNameLst>
                                          <p:attrName>style.visibility</p:attrName>
                                        </p:attrNameLst>
                                      </p:cBhvr>
                                      <p:to>
                                        <p:strVal val="visible"/>
                                      </p:to>
                                    </p:set>
                                    <p:animEffect transition="in" filter="wipe(left)">
                                      <p:cBhvr>
                                        <p:cTn id="38" dur="500"/>
                                        <p:tgtEl>
                                          <p:spTgt spid="235588"/>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235582"/>
                                        </p:tgtEl>
                                        <p:attrNameLst>
                                          <p:attrName>style.visibility</p:attrName>
                                        </p:attrNameLst>
                                      </p:cBhvr>
                                      <p:to>
                                        <p:strVal val="visible"/>
                                      </p:to>
                                    </p:set>
                                    <p:animEffect transition="in" filter="wipe(up)">
                                      <p:cBhvr>
                                        <p:cTn id="42" dur="2000"/>
                                        <p:tgtEl>
                                          <p:spTgt spid="235582"/>
                                        </p:tgtEl>
                                      </p:cBhvr>
                                    </p:animEffect>
                                  </p:childTnLst>
                                </p:cTn>
                              </p:par>
                            </p:childTnLst>
                          </p:cTn>
                        </p:par>
                        <p:par>
                          <p:cTn id="43" fill="hold" nodeType="afterGroup">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235584"/>
                                        </p:tgtEl>
                                        <p:attrNameLst>
                                          <p:attrName>style.visibility</p:attrName>
                                        </p:attrNameLst>
                                      </p:cBhvr>
                                      <p:to>
                                        <p:strVal val="visible"/>
                                      </p:to>
                                    </p:set>
                                    <p:animEffect transition="in" filter="wipe(up)">
                                      <p:cBhvr>
                                        <p:cTn id="46" dur="1000"/>
                                        <p:tgtEl>
                                          <p:spTgt spid="2355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5524"/>
                                        </p:tgtEl>
                                        <p:attrNameLst>
                                          <p:attrName>style.visibility</p:attrName>
                                        </p:attrNameLst>
                                      </p:cBhvr>
                                      <p:to>
                                        <p:strVal val="visible"/>
                                      </p:to>
                                    </p:set>
                                    <p:animEffect transition="in" filter="wipe(left)">
                                      <p:cBhvr>
                                        <p:cTn id="51" dur="20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9" grpId="0"/>
      <p:bldP spid="235580" grpId="0"/>
      <p:bldP spid="235581" grpId="0"/>
      <p:bldP spid="235582" grpId="0"/>
      <p:bldP spid="235583" grpId="0"/>
      <p:bldP spid="23558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89091" name="Rectangle 3"/>
          <p:cNvSpPr>
            <a:spLocks noGrp="1" noChangeArrowheads="1"/>
          </p:cNvSpPr>
          <p:nvPr>
            <p:ph idx="1"/>
          </p:nvPr>
        </p:nvSpPr>
        <p:spPr>
          <a:xfrm>
            <a:off x="323850" y="1125538"/>
            <a:ext cx="8134350" cy="5399087"/>
          </a:xfrm>
        </p:spPr>
        <p:txBody>
          <a:bodyPr/>
          <a:lstStyle/>
          <a:p>
            <a:pPr>
              <a:buFontTx/>
              <a:buNone/>
            </a:pPr>
            <a:r>
              <a:rPr lang="en-US" altLang="zh-CN" smtClean="0"/>
              <a:t>2. </a:t>
            </a:r>
            <a:r>
              <a:rPr lang="zh-CN" altLang="en-US" smtClean="0"/>
              <a:t>逻辑函数的最简与或式</a:t>
            </a:r>
          </a:p>
          <a:p>
            <a:pPr lvl="1"/>
            <a:r>
              <a:rPr lang="zh-CN" altLang="en-US" b="1" smtClean="0"/>
              <a:t>逻辑函数的最简表达式指的是逻辑表达式最简单、运算量最少的表达式。</a:t>
            </a:r>
          </a:p>
          <a:p>
            <a:pPr lvl="1"/>
            <a:r>
              <a:rPr lang="zh-CN" altLang="en-US" b="1" smtClean="0"/>
              <a:t>表达式越简单，实现逻辑关系所需要的门电路就越少，成本降低，可靠性相对就高。</a:t>
            </a:r>
          </a:p>
          <a:p>
            <a:pPr lvl="1"/>
            <a:r>
              <a:rPr lang="zh-CN" altLang="en-US" b="1" smtClean="0"/>
              <a:t>最简表达式有：</a:t>
            </a:r>
            <a:br>
              <a:rPr lang="zh-CN" altLang="en-US" b="1" smtClean="0"/>
            </a:br>
            <a:r>
              <a:rPr lang="zh-CN" altLang="en-US" b="1" smtClean="0"/>
              <a:t>    最简与或式</a:t>
            </a:r>
            <a:br>
              <a:rPr lang="zh-CN" altLang="en-US" b="1" smtClean="0"/>
            </a:br>
            <a:r>
              <a:rPr lang="zh-CN" altLang="en-US" b="1" smtClean="0"/>
              <a:t>    最简与非</a:t>
            </a:r>
            <a:r>
              <a:rPr lang="en-US" altLang="zh-CN" b="1" smtClean="0"/>
              <a:t>-</a:t>
            </a:r>
            <a:r>
              <a:rPr lang="zh-CN" altLang="en-US" b="1" smtClean="0"/>
              <a:t>与非式</a:t>
            </a:r>
            <a:br>
              <a:rPr lang="zh-CN" altLang="en-US" b="1" smtClean="0"/>
            </a:br>
            <a:r>
              <a:rPr lang="zh-CN" altLang="en-US" b="1" smtClean="0"/>
              <a:t>    最简或与式</a:t>
            </a:r>
            <a:br>
              <a:rPr lang="zh-CN" altLang="en-US" b="1" smtClean="0"/>
            </a:br>
            <a:r>
              <a:rPr lang="zh-CN" altLang="en-US" b="1" smtClean="0"/>
              <a:t>    最简或非</a:t>
            </a:r>
            <a:r>
              <a:rPr lang="en-US" altLang="zh-CN" b="1" smtClean="0"/>
              <a:t>-</a:t>
            </a:r>
            <a:r>
              <a:rPr lang="zh-CN" altLang="en-US" b="1" smtClean="0"/>
              <a:t>或非式</a:t>
            </a:r>
          </a:p>
          <a:p>
            <a:pPr lvl="1"/>
            <a:r>
              <a:rPr lang="zh-CN" altLang="en-US" b="1" smtClean="0"/>
              <a:t>其中最简与或式是基础。</a:t>
            </a:r>
          </a:p>
        </p:txBody>
      </p:sp>
      <p:sp>
        <p:nvSpPr>
          <p:cNvPr id="89092"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descr="Large confetti"/>
          <p:cNvSpPr>
            <a:spLocks noGrp="1" noChangeArrowheads="1"/>
          </p:cNvSpPr>
          <p:nvPr>
            <p:ph type="title"/>
          </p:nvPr>
        </p:nvSpPr>
        <p:spPr/>
        <p:txBody>
          <a:bodyPr/>
          <a:lstStyle/>
          <a:p>
            <a:r>
              <a:rPr lang="en-US" altLang="zh-CN" sz="3200" smtClean="0"/>
              <a:t>【</a:t>
            </a:r>
            <a:r>
              <a:rPr lang="zh-CN" altLang="en-US" sz="3200" smtClean="0"/>
              <a:t>例</a:t>
            </a:r>
            <a:r>
              <a:rPr lang="en-US" altLang="zh-CN" sz="3200" smtClean="0"/>
              <a:t>1-11】  </a:t>
            </a:r>
            <a:r>
              <a:rPr lang="zh-CN" altLang="en-US" sz="3200" smtClean="0"/>
              <a:t>求逻辑函数最简表达式</a:t>
            </a:r>
          </a:p>
        </p:txBody>
      </p:sp>
      <p:graphicFrame>
        <p:nvGraphicFramePr>
          <p:cNvPr id="237571" name="Object 3"/>
          <p:cNvGraphicFramePr>
            <a:graphicFrameLocks noChangeAspect="1"/>
          </p:cNvGraphicFramePr>
          <p:nvPr/>
        </p:nvGraphicFramePr>
        <p:xfrm>
          <a:off x="1835150" y="1125538"/>
          <a:ext cx="5903913" cy="1728787"/>
        </p:xfrm>
        <a:graphic>
          <a:graphicData uri="http://schemas.openxmlformats.org/presentationml/2006/ole">
            <mc:AlternateContent xmlns:mc="http://schemas.openxmlformats.org/markup-compatibility/2006">
              <mc:Choice xmlns:v="urn:schemas-microsoft-com:vml" Requires="v">
                <p:oleObj spid="_x0000_s90128" name="公式" r:id="rId3" imgW="2260600" imgH="673100" progId="Equation.3">
                  <p:embed/>
                </p:oleObj>
              </mc:Choice>
              <mc:Fallback>
                <p:oleObj name="公式" r:id="rId3" imgW="2260600" imgH="673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25538"/>
                        <a:ext cx="5903913"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2" name="Object 4"/>
          <p:cNvGraphicFramePr>
            <a:graphicFrameLocks noChangeAspect="1"/>
          </p:cNvGraphicFramePr>
          <p:nvPr/>
        </p:nvGraphicFramePr>
        <p:xfrm>
          <a:off x="3563938" y="3213100"/>
          <a:ext cx="2540000" cy="660400"/>
        </p:xfrm>
        <a:graphic>
          <a:graphicData uri="http://schemas.openxmlformats.org/presentationml/2006/ole">
            <mc:AlternateContent xmlns:mc="http://schemas.openxmlformats.org/markup-compatibility/2006">
              <mc:Choice xmlns:v="urn:schemas-microsoft-com:vml" Requires="v">
                <p:oleObj spid="_x0000_s90129" name="公式" r:id="rId5" imgW="1053643" imgH="266584" progId="Equation.3">
                  <p:embed/>
                </p:oleObj>
              </mc:Choice>
              <mc:Fallback>
                <p:oleObj name="公式" r:id="rId5" imgW="1053643" imgH="26658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213100"/>
                        <a:ext cx="2540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3" name="Object 5"/>
          <p:cNvGraphicFramePr>
            <a:graphicFrameLocks noChangeAspect="1"/>
          </p:cNvGraphicFramePr>
          <p:nvPr/>
        </p:nvGraphicFramePr>
        <p:xfrm>
          <a:off x="3492500" y="3933825"/>
          <a:ext cx="4038600" cy="1176338"/>
        </p:xfrm>
        <a:graphic>
          <a:graphicData uri="http://schemas.openxmlformats.org/presentationml/2006/ole">
            <mc:AlternateContent xmlns:mc="http://schemas.openxmlformats.org/markup-compatibility/2006">
              <mc:Choice xmlns:v="urn:schemas-microsoft-com:vml" Requires="v">
                <p:oleObj spid="_x0000_s90130" name="公式" r:id="rId7" imgW="1663700" imgH="482600" progId="Equation.3">
                  <p:embed/>
                </p:oleObj>
              </mc:Choice>
              <mc:Fallback>
                <p:oleObj name="公式" r:id="rId7" imgW="16637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933825"/>
                        <a:ext cx="40386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4" name="Object 6"/>
          <p:cNvGraphicFramePr>
            <a:graphicFrameLocks noChangeAspect="1"/>
          </p:cNvGraphicFramePr>
          <p:nvPr/>
        </p:nvGraphicFramePr>
        <p:xfrm>
          <a:off x="3492500" y="5157788"/>
          <a:ext cx="2952750" cy="676275"/>
        </p:xfrm>
        <a:graphic>
          <a:graphicData uri="http://schemas.openxmlformats.org/presentationml/2006/ole">
            <mc:AlternateContent xmlns:mc="http://schemas.openxmlformats.org/markup-compatibility/2006">
              <mc:Choice xmlns:v="urn:schemas-microsoft-com:vml" Requires="v">
                <p:oleObj spid="_x0000_s90131" name="公式" r:id="rId9" imgW="1307532" imgH="291973" progId="Equation.3">
                  <p:embed/>
                </p:oleObj>
              </mc:Choice>
              <mc:Fallback>
                <p:oleObj name="公式" r:id="rId9" imgW="1307532" imgH="29197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5157788"/>
                        <a:ext cx="29527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7575" name="Rectangle 7"/>
          <p:cNvSpPr>
            <a:spLocks noChangeArrowheads="1"/>
          </p:cNvSpPr>
          <p:nvPr/>
        </p:nvSpPr>
        <p:spPr bwMode="auto">
          <a:xfrm>
            <a:off x="-217488" y="1412875"/>
            <a:ext cx="22685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先求出</a:t>
            </a:r>
          </a:p>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最简与或式</a:t>
            </a:r>
          </a:p>
        </p:txBody>
      </p:sp>
      <p:sp>
        <p:nvSpPr>
          <p:cNvPr id="237576" name="Rectangle 8"/>
          <p:cNvSpPr>
            <a:spLocks noChangeArrowheads="1"/>
          </p:cNvSpPr>
          <p:nvPr/>
        </p:nvSpPr>
        <p:spPr bwMode="auto">
          <a:xfrm>
            <a:off x="-287338" y="3213100"/>
            <a:ext cx="2627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求最简</a:t>
            </a:r>
          </a:p>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与非</a:t>
            </a:r>
            <a:r>
              <a:rPr kumimoji="0" lang="en-US" altLang="zh-CN">
                <a:latin typeface="楷体_GB2312"/>
                <a:ea typeface="楷体_GB2312"/>
                <a:cs typeface="Times New Roman" panose="02020603050405020304" pitchFamily="18" charset="0"/>
              </a:rPr>
              <a:t>-</a:t>
            </a:r>
            <a:r>
              <a:rPr kumimoji="0" lang="zh-CN" altLang="en-US">
                <a:latin typeface="楷体_GB2312"/>
                <a:ea typeface="楷体_GB2312"/>
                <a:cs typeface="Times New Roman" panose="02020603050405020304" pitchFamily="18" charset="0"/>
              </a:rPr>
              <a:t>与非式</a:t>
            </a:r>
          </a:p>
        </p:txBody>
      </p:sp>
      <p:sp>
        <p:nvSpPr>
          <p:cNvPr id="237577" name="Rectangle 9"/>
          <p:cNvSpPr>
            <a:spLocks noChangeArrowheads="1"/>
          </p:cNvSpPr>
          <p:nvPr/>
        </p:nvSpPr>
        <p:spPr bwMode="auto">
          <a:xfrm>
            <a:off x="-255588" y="4440238"/>
            <a:ext cx="2306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Arial" panose="020B0604020202020204" pitchFamily="34" charset="0"/>
                <a:ea typeface="楷体_GB2312"/>
                <a:cs typeface="楷体_GB2312"/>
              </a:rPr>
              <a:t>求</a:t>
            </a:r>
            <a:r>
              <a:rPr kumimoji="0" lang="zh-CN" altLang="en-US">
                <a:latin typeface="楷体_GB2312"/>
                <a:ea typeface="楷体_GB2312"/>
                <a:cs typeface="Times New Roman" panose="02020603050405020304" pitchFamily="18" charset="0"/>
              </a:rPr>
              <a:t>最简</a:t>
            </a:r>
          </a:p>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或与式</a:t>
            </a:r>
          </a:p>
        </p:txBody>
      </p:sp>
      <p:sp>
        <p:nvSpPr>
          <p:cNvPr id="237578" name="Rectangle 10"/>
          <p:cNvSpPr>
            <a:spLocks noChangeArrowheads="1"/>
          </p:cNvSpPr>
          <p:nvPr/>
        </p:nvSpPr>
        <p:spPr bwMode="auto">
          <a:xfrm>
            <a:off x="0" y="5516563"/>
            <a:ext cx="24844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求最简</a:t>
            </a:r>
          </a:p>
          <a:p>
            <a:pPr eaLnBrk="1" hangingPunct="1">
              <a:lnSpc>
                <a:spcPct val="100000"/>
              </a:lnSpc>
              <a:spcBef>
                <a:spcPct val="0"/>
              </a:spcBef>
              <a:buSzTx/>
              <a:buFontTx/>
              <a:buNone/>
            </a:pPr>
            <a:r>
              <a:rPr kumimoji="0" lang="zh-CN" altLang="en-US">
                <a:latin typeface="楷体_GB2312"/>
                <a:ea typeface="楷体_GB2312"/>
                <a:cs typeface="Times New Roman" panose="02020603050405020304" pitchFamily="18" charset="0"/>
              </a:rPr>
              <a:t>或非</a:t>
            </a:r>
            <a:r>
              <a:rPr kumimoji="0" lang="en-US" altLang="zh-CN">
                <a:latin typeface="楷体_GB2312"/>
                <a:ea typeface="楷体_GB2312"/>
                <a:cs typeface="Times New Roman" panose="02020603050405020304" pitchFamily="18" charset="0"/>
              </a:rPr>
              <a:t>-</a:t>
            </a:r>
            <a:r>
              <a:rPr kumimoji="0" lang="zh-CN" altLang="en-US">
                <a:latin typeface="楷体_GB2312"/>
                <a:ea typeface="楷体_GB2312"/>
                <a:cs typeface="Times New Roman" panose="02020603050405020304" pitchFamily="18" charset="0"/>
              </a:rPr>
              <a:t>或非式</a:t>
            </a:r>
          </a:p>
        </p:txBody>
      </p:sp>
      <p:graphicFrame>
        <p:nvGraphicFramePr>
          <p:cNvPr id="237579" name="Object 11"/>
          <p:cNvGraphicFramePr>
            <a:graphicFrameLocks noChangeAspect="1"/>
          </p:cNvGraphicFramePr>
          <p:nvPr/>
        </p:nvGraphicFramePr>
        <p:xfrm>
          <a:off x="3617913" y="2730500"/>
          <a:ext cx="2754312" cy="554038"/>
        </p:xfrm>
        <a:graphic>
          <a:graphicData uri="http://schemas.openxmlformats.org/presentationml/2006/ole">
            <mc:AlternateContent xmlns:mc="http://schemas.openxmlformats.org/markup-compatibility/2006">
              <mc:Choice xmlns:v="urn:schemas-microsoft-com:vml" Requires="v">
                <p:oleObj spid="_x0000_s90132" name="公式" r:id="rId12" imgW="929711" imgH="91250" progId="Equation.3">
                  <p:embed/>
                </p:oleObj>
              </mc:Choice>
              <mc:Fallback>
                <p:oleObj name="公式" r:id="rId12" imgW="929711" imgH="9125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7913" y="2730500"/>
                        <a:ext cx="275431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80" name="Object 12"/>
          <p:cNvGraphicFramePr>
            <a:graphicFrameLocks noChangeAspect="1"/>
          </p:cNvGraphicFramePr>
          <p:nvPr/>
        </p:nvGraphicFramePr>
        <p:xfrm>
          <a:off x="6443663" y="3213100"/>
          <a:ext cx="2233612" cy="660400"/>
        </p:xfrm>
        <a:graphic>
          <a:graphicData uri="http://schemas.openxmlformats.org/presentationml/2006/ole">
            <mc:AlternateContent xmlns:mc="http://schemas.openxmlformats.org/markup-compatibility/2006">
              <mc:Choice xmlns:v="urn:schemas-microsoft-com:vml" Requires="v">
                <p:oleObj spid="_x0000_s90133" name="公式" r:id="rId14" imgW="799994" imgH="137302" progId="Equation.3">
                  <p:embed/>
                </p:oleObj>
              </mc:Choice>
              <mc:Fallback>
                <p:oleObj name="公式" r:id="rId14" imgW="799994" imgH="13730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3663" y="3213100"/>
                        <a:ext cx="22336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81" name="Object 13"/>
          <p:cNvGraphicFramePr>
            <a:graphicFrameLocks noChangeAspect="1"/>
          </p:cNvGraphicFramePr>
          <p:nvPr/>
        </p:nvGraphicFramePr>
        <p:xfrm>
          <a:off x="5651500" y="4568825"/>
          <a:ext cx="3175000" cy="588963"/>
        </p:xfrm>
        <a:graphic>
          <a:graphicData uri="http://schemas.openxmlformats.org/presentationml/2006/ole">
            <mc:AlternateContent xmlns:mc="http://schemas.openxmlformats.org/markup-compatibility/2006">
              <mc:Choice xmlns:v="urn:schemas-microsoft-com:vml" Requires="v">
                <p:oleObj spid="_x0000_s90134" name="公式" r:id="rId16" imgW="1181065" imgH="106601" progId="Equation.3">
                  <p:embed/>
                </p:oleObj>
              </mc:Choice>
              <mc:Fallback>
                <p:oleObj name="公式" r:id="rId16" imgW="1181065" imgH="106601"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51500" y="4568825"/>
                        <a:ext cx="31750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82" name="Object 14"/>
          <p:cNvGraphicFramePr>
            <a:graphicFrameLocks noChangeAspect="1"/>
          </p:cNvGraphicFramePr>
          <p:nvPr/>
        </p:nvGraphicFramePr>
        <p:xfrm>
          <a:off x="3521075" y="5835650"/>
          <a:ext cx="2779713" cy="617538"/>
        </p:xfrm>
        <a:graphic>
          <a:graphicData uri="http://schemas.openxmlformats.org/presentationml/2006/ole">
            <mc:AlternateContent xmlns:mc="http://schemas.openxmlformats.org/markup-compatibility/2006">
              <mc:Choice xmlns:v="urn:schemas-microsoft-com:vml" Requires="v">
                <p:oleObj spid="_x0000_s90135" name="公式" r:id="rId18" imgW="1104935" imgH="137302" progId="Equation.3">
                  <p:embed/>
                </p:oleObj>
              </mc:Choice>
              <mc:Fallback>
                <p:oleObj name="公式" r:id="rId18" imgW="1104935" imgH="137302"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21075" y="5835650"/>
                        <a:ext cx="277971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7" name="AutoShape 15">
            <a:hlinkClick r:id="rId2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1"/>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5"/>
                                        </p:tgtEl>
                                        <p:attrNameLst>
                                          <p:attrName>style.visibility</p:attrName>
                                        </p:attrNameLst>
                                      </p:cBhvr>
                                      <p:to>
                                        <p:strVal val="visible"/>
                                      </p:to>
                                    </p:set>
                                    <p:animEffect transition="in" filter="wipe(left)">
                                      <p:cBhvr>
                                        <p:cTn id="7" dur="500"/>
                                        <p:tgtEl>
                                          <p:spTgt spid="2375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7571"/>
                                        </p:tgtEl>
                                        <p:attrNameLst>
                                          <p:attrName>style.visibility</p:attrName>
                                        </p:attrNameLst>
                                      </p:cBhvr>
                                      <p:to>
                                        <p:strVal val="visible"/>
                                      </p:to>
                                    </p:set>
                                    <p:animEffect transition="in" filter="wipe(left)">
                                      <p:cBhvr>
                                        <p:cTn id="11" dur="1000"/>
                                        <p:tgtEl>
                                          <p:spTgt spid="237571"/>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237579"/>
                                        </p:tgtEl>
                                        <p:attrNameLst>
                                          <p:attrName>style.visibility</p:attrName>
                                        </p:attrNameLst>
                                      </p:cBhvr>
                                      <p:to>
                                        <p:strVal val="visible"/>
                                      </p:to>
                                    </p:set>
                                    <p:animEffect transition="in" filter="wipe(left)">
                                      <p:cBhvr>
                                        <p:cTn id="15" dur="1000"/>
                                        <p:tgtEl>
                                          <p:spTgt spid="2375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7576"/>
                                        </p:tgtEl>
                                        <p:attrNameLst>
                                          <p:attrName>style.visibility</p:attrName>
                                        </p:attrNameLst>
                                      </p:cBhvr>
                                      <p:to>
                                        <p:strVal val="visible"/>
                                      </p:to>
                                    </p:set>
                                    <p:animEffect transition="in" filter="wipe(left)">
                                      <p:cBhvr>
                                        <p:cTn id="20" dur="500"/>
                                        <p:tgtEl>
                                          <p:spTgt spid="237576"/>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37572"/>
                                        </p:tgtEl>
                                        <p:attrNameLst>
                                          <p:attrName>style.visibility</p:attrName>
                                        </p:attrNameLst>
                                      </p:cBhvr>
                                      <p:to>
                                        <p:strVal val="visible"/>
                                      </p:to>
                                    </p:set>
                                    <p:animEffect transition="in" filter="wipe(left)">
                                      <p:cBhvr>
                                        <p:cTn id="24" dur="1000"/>
                                        <p:tgtEl>
                                          <p:spTgt spid="237572"/>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237580"/>
                                        </p:tgtEl>
                                        <p:attrNameLst>
                                          <p:attrName>style.visibility</p:attrName>
                                        </p:attrNameLst>
                                      </p:cBhvr>
                                      <p:to>
                                        <p:strVal val="visible"/>
                                      </p:to>
                                    </p:set>
                                    <p:animEffect transition="in" filter="wipe(left)">
                                      <p:cBhvr>
                                        <p:cTn id="28" dur="1000"/>
                                        <p:tgtEl>
                                          <p:spTgt spid="2375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7577"/>
                                        </p:tgtEl>
                                        <p:attrNameLst>
                                          <p:attrName>style.visibility</p:attrName>
                                        </p:attrNameLst>
                                      </p:cBhvr>
                                      <p:to>
                                        <p:strVal val="visible"/>
                                      </p:to>
                                    </p:set>
                                    <p:animEffect transition="in" filter="wipe(left)">
                                      <p:cBhvr>
                                        <p:cTn id="33" dur="500"/>
                                        <p:tgtEl>
                                          <p:spTgt spid="23757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37573"/>
                                        </p:tgtEl>
                                        <p:attrNameLst>
                                          <p:attrName>style.visibility</p:attrName>
                                        </p:attrNameLst>
                                      </p:cBhvr>
                                      <p:to>
                                        <p:strVal val="visible"/>
                                      </p:to>
                                    </p:set>
                                    <p:animEffect transition="in" filter="wipe(left)">
                                      <p:cBhvr>
                                        <p:cTn id="37" dur="1000"/>
                                        <p:tgtEl>
                                          <p:spTgt spid="237573"/>
                                        </p:tgtEl>
                                      </p:cBhvr>
                                    </p:animEffect>
                                  </p:childTnLst>
                                </p:cTn>
                              </p:par>
                            </p:childTnLst>
                          </p:cTn>
                        </p:par>
                        <p:par>
                          <p:cTn id="38" fill="hold" nodeType="afterGroup">
                            <p:stCondLst>
                              <p:cond delay="1500"/>
                            </p:stCondLst>
                            <p:childTnLst>
                              <p:par>
                                <p:cTn id="39" presetID="22" presetClass="entr" presetSubtype="8" fill="hold" nodeType="afterEffect">
                                  <p:stCondLst>
                                    <p:cond delay="0"/>
                                  </p:stCondLst>
                                  <p:childTnLst>
                                    <p:set>
                                      <p:cBhvr>
                                        <p:cTn id="40" dur="1" fill="hold">
                                          <p:stCondLst>
                                            <p:cond delay="0"/>
                                          </p:stCondLst>
                                        </p:cTn>
                                        <p:tgtEl>
                                          <p:spTgt spid="237581"/>
                                        </p:tgtEl>
                                        <p:attrNameLst>
                                          <p:attrName>style.visibility</p:attrName>
                                        </p:attrNameLst>
                                      </p:cBhvr>
                                      <p:to>
                                        <p:strVal val="visible"/>
                                      </p:to>
                                    </p:set>
                                    <p:animEffect transition="in" filter="wipe(left)">
                                      <p:cBhvr>
                                        <p:cTn id="41" dur="1000"/>
                                        <p:tgtEl>
                                          <p:spTgt spid="2375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7578"/>
                                        </p:tgtEl>
                                        <p:attrNameLst>
                                          <p:attrName>style.visibility</p:attrName>
                                        </p:attrNameLst>
                                      </p:cBhvr>
                                      <p:to>
                                        <p:strVal val="visible"/>
                                      </p:to>
                                    </p:set>
                                    <p:animEffect transition="in" filter="wipe(left)">
                                      <p:cBhvr>
                                        <p:cTn id="46" dur="500"/>
                                        <p:tgtEl>
                                          <p:spTgt spid="237578"/>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37574"/>
                                        </p:tgtEl>
                                        <p:attrNameLst>
                                          <p:attrName>style.visibility</p:attrName>
                                        </p:attrNameLst>
                                      </p:cBhvr>
                                      <p:to>
                                        <p:strVal val="visible"/>
                                      </p:to>
                                    </p:set>
                                    <p:animEffect transition="in" filter="wipe(left)">
                                      <p:cBhvr>
                                        <p:cTn id="50" dur="1000"/>
                                        <p:tgtEl>
                                          <p:spTgt spid="237574"/>
                                        </p:tgtEl>
                                      </p:cBhvr>
                                    </p:animEffect>
                                  </p:childTnLst>
                                </p:cTn>
                              </p:par>
                            </p:childTnLst>
                          </p:cTn>
                        </p:par>
                        <p:par>
                          <p:cTn id="51" fill="hold" nodeType="afterGroup">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7582"/>
                                        </p:tgtEl>
                                        <p:attrNameLst>
                                          <p:attrName>style.visibility</p:attrName>
                                        </p:attrNameLst>
                                      </p:cBhvr>
                                      <p:to>
                                        <p:strVal val="visible"/>
                                      </p:to>
                                    </p:set>
                                    <p:animEffect transition="in" filter="wipe(left)">
                                      <p:cBhvr>
                                        <p:cTn id="54" dur="1000"/>
                                        <p:tgtEl>
                                          <p:spTgt spid="237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6" grpId="0"/>
      <p:bldP spid="237577" grpId="0"/>
      <p:bldP spid="23757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91139" name="Rectangle 3"/>
          <p:cNvSpPr>
            <a:spLocks noGrp="1" noChangeArrowheads="1"/>
          </p:cNvSpPr>
          <p:nvPr>
            <p:ph idx="1"/>
          </p:nvPr>
        </p:nvSpPr>
        <p:spPr>
          <a:xfrm>
            <a:off x="838200" y="1371600"/>
            <a:ext cx="7620000" cy="1277938"/>
          </a:xfrm>
        </p:spPr>
        <p:txBody>
          <a:bodyPr/>
          <a:lstStyle/>
          <a:p>
            <a:pPr>
              <a:buFontTx/>
              <a:buNone/>
            </a:pPr>
            <a:r>
              <a:rPr lang="en-US" altLang="zh-CN" smtClean="0"/>
              <a:t>3</a:t>
            </a:r>
            <a:r>
              <a:rPr lang="zh-CN" altLang="en-US" smtClean="0"/>
              <a:t>．利用公式和定理化简逻辑函数</a:t>
            </a:r>
          </a:p>
          <a:p>
            <a:pPr lvl="1">
              <a:buFont typeface="Wingdings" panose="05000000000000000000" pitchFamily="2" charset="2"/>
              <a:buNone/>
            </a:pPr>
            <a:r>
              <a:rPr lang="zh-CN" altLang="en-US" b="1" smtClean="0"/>
              <a:t> </a:t>
            </a:r>
            <a:r>
              <a:rPr lang="en-US" altLang="zh-CN" b="1" smtClean="0"/>
              <a:t>(1) </a:t>
            </a:r>
            <a:r>
              <a:rPr lang="zh-CN" altLang="en-US" b="1" smtClean="0"/>
              <a:t>并项法。运用公式：</a:t>
            </a:r>
          </a:p>
        </p:txBody>
      </p:sp>
      <p:graphicFrame>
        <p:nvGraphicFramePr>
          <p:cNvPr id="238596" name="Object 4"/>
          <p:cNvGraphicFramePr>
            <a:graphicFrameLocks noChangeAspect="1"/>
          </p:cNvGraphicFramePr>
          <p:nvPr/>
        </p:nvGraphicFramePr>
        <p:xfrm>
          <a:off x="865188" y="2708275"/>
          <a:ext cx="3797300" cy="758825"/>
        </p:xfrm>
        <a:graphic>
          <a:graphicData uri="http://schemas.openxmlformats.org/presentationml/2006/ole">
            <mc:AlternateContent xmlns:mc="http://schemas.openxmlformats.org/markup-compatibility/2006">
              <mc:Choice xmlns:v="urn:schemas-microsoft-com:vml" Requires="v">
                <p:oleObj spid="_x0000_s91146" name="公式" r:id="rId3" imgW="1282700" imgH="266700" progId="Equation.3">
                  <p:embed/>
                </p:oleObj>
              </mc:Choice>
              <mc:Fallback>
                <p:oleObj name="公式" r:id="rId3" imgW="1282700" imgH="266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2708275"/>
                        <a:ext cx="37973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8597" name="Object 5"/>
          <p:cNvGraphicFramePr>
            <a:graphicFrameLocks noChangeAspect="1"/>
          </p:cNvGraphicFramePr>
          <p:nvPr/>
        </p:nvGraphicFramePr>
        <p:xfrm>
          <a:off x="1225550" y="3355975"/>
          <a:ext cx="4103688" cy="755650"/>
        </p:xfrm>
        <a:graphic>
          <a:graphicData uri="http://schemas.openxmlformats.org/presentationml/2006/ole">
            <mc:AlternateContent xmlns:mc="http://schemas.openxmlformats.org/markup-compatibility/2006">
              <mc:Choice xmlns:v="urn:schemas-microsoft-com:vml" Requires="v">
                <p:oleObj spid="_x0000_s91147" name="公式" r:id="rId5" imgW="1383699" imgH="266584" progId="Equation.3">
                  <p:embed/>
                </p:oleObj>
              </mc:Choice>
              <mc:Fallback>
                <p:oleObj name="公式" r:id="rId5" imgW="1383699" imgH="2665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550" y="3355975"/>
                        <a:ext cx="41036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8598" name="Object 6"/>
          <p:cNvGraphicFramePr>
            <a:graphicFrameLocks noChangeAspect="1"/>
          </p:cNvGraphicFramePr>
          <p:nvPr/>
        </p:nvGraphicFramePr>
        <p:xfrm>
          <a:off x="865188" y="4291013"/>
          <a:ext cx="5351462" cy="696912"/>
        </p:xfrm>
        <a:graphic>
          <a:graphicData uri="http://schemas.openxmlformats.org/presentationml/2006/ole">
            <mc:AlternateContent xmlns:mc="http://schemas.openxmlformats.org/markup-compatibility/2006">
              <mc:Choice xmlns:v="urn:schemas-microsoft-com:vml" Requires="v">
                <p:oleObj spid="_x0000_s91148" name="公式" r:id="rId7" imgW="1803400" imgH="241300" progId="Equation.3">
                  <p:embed/>
                </p:oleObj>
              </mc:Choice>
              <mc:Fallback>
                <p:oleObj name="公式" r:id="rId7" imgW="18034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291013"/>
                        <a:ext cx="53514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8599" name="Object 7"/>
          <p:cNvGraphicFramePr>
            <a:graphicFrameLocks noChangeAspect="1"/>
          </p:cNvGraphicFramePr>
          <p:nvPr/>
        </p:nvGraphicFramePr>
        <p:xfrm>
          <a:off x="1296988" y="5083175"/>
          <a:ext cx="6804025" cy="696913"/>
        </p:xfrm>
        <a:graphic>
          <a:graphicData uri="http://schemas.openxmlformats.org/presentationml/2006/ole">
            <mc:AlternateContent xmlns:mc="http://schemas.openxmlformats.org/markup-compatibility/2006">
              <mc:Choice xmlns:v="urn:schemas-microsoft-com:vml" Requires="v">
                <p:oleObj spid="_x0000_s91149" name="公式" r:id="rId9" imgW="2298700" imgH="241300" progId="Equation.3">
                  <p:embed/>
                </p:oleObj>
              </mc:Choice>
              <mc:Fallback>
                <p:oleObj name="公式" r:id="rId9" imgW="22987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988" y="5083175"/>
                        <a:ext cx="68040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8600" name="Object 8"/>
          <p:cNvGraphicFramePr>
            <a:graphicFrameLocks noChangeAspect="1"/>
          </p:cNvGraphicFramePr>
          <p:nvPr/>
        </p:nvGraphicFramePr>
        <p:xfrm>
          <a:off x="5292725" y="1773238"/>
          <a:ext cx="2519363" cy="636587"/>
        </p:xfrm>
        <a:graphic>
          <a:graphicData uri="http://schemas.openxmlformats.org/presentationml/2006/ole">
            <mc:AlternateContent xmlns:mc="http://schemas.openxmlformats.org/markup-compatibility/2006">
              <mc:Choice xmlns:v="urn:schemas-microsoft-com:vml" Requires="v">
                <p:oleObj spid="_x0000_s91150" name="公式" r:id="rId11" imgW="761669" imgH="190417" progId="Equation.3">
                  <p:embed/>
                </p:oleObj>
              </mc:Choice>
              <mc:Fallback>
                <p:oleObj name="公式" r:id="rId11" imgW="761669" imgH="19041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1773238"/>
                        <a:ext cx="251936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5" name="AutoShape 9">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8600"/>
                                        </p:tgtEl>
                                        <p:attrNameLst>
                                          <p:attrName>style.visibility</p:attrName>
                                        </p:attrNameLst>
                                      </p:cBhvr>
                                      <p:to>
                                        <p:strVal val="visible"/>
                                      </p:to>
                                    </p:set>
                                    <p:animEffect transition="in" filter="wipe(left)">
                                      <p:cBhvr>
                                        <p:cTn id="7" dur="1000"/>
                                        <p:tgtEl>
                                          <p:spTgt spid="238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wipe(left)">
                                      <p:cBhvr>
                                        <p:cTn id="12" dur="2000"/>
                                        <p:tgtEl>
                                          <p:spTgt spid="238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wipe(left)">
                                      <p:cBhvr>
                                        <p:cTn id="17" dur="2000"/>
                                        <p:tgtEl>
                                          <p:spTgt spid="238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wipe(left)">
                                      <p:cBhvr>
                                        <p:cTn id="22" dur="2000"/>
                                        <p:tgtEl>
                                          <p:spTgt spid="2385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8599"/>
                                        </p:tgtEl>
                                        <p:attrNameLst>
                                          <p:attrName>style.visibility</p:attrName>
                                        </p:attrNameLst>
                                      </p:cBhvr>
                                      <p:to>
                                        <p:strVal val="visible"/>
                                      </p:to>
                                    </p:set>
                                    <p:animEffect transition="in" filter="wipe(left)">
                                      <p:cBhvr>
                                        <p:cTn id="27" dur="20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838200" y="1371600"/>
            <a:ext cx="7620000" cy="976313"/>
          </a:xfrm>
        </p:spPr>
        <p:txBody>
          <a:bodyPr/>
          <a:lstStyle/>
          <a:p>
            <a:pPr lvl="1">
              <a:buFont typeface="Wingdings" panose="05000000000000000000" pitchFamily="2" charset="2"/>
              <a:buNone/>
            </a:pPr>
            <a:r>
              <a:rPr lang="en-US" altLang="zh-CN" b="1" smtClean="0"/>
              <a:t>(2) </a:t>
            </a:r>
            <a:r>
              <a:rPr lang="zh-CN" altLang="en-US" b="1" smtClean="0"/>
              <a:t>吸收法。运用公式：</a:t>
            </a:r>
            <a:r>
              <a:rPr lang="en-US" altLang="zh-CN" b="1" i="1" smtClean="0"/>
              <a:t>A</a:t>
            </a:r>
            <a:r>
              <a:rPr lang="en-US" altLang="zh-CN" b="1" smtClean="0">
                <a:latin typeface="MS Gothic"/>
                <a:ea typeface="MS Gothic"/>
                <a:cs typeface="MS Gothic"/>
              </a:rPr>
              <a:t> </a:t>
            </a:r>
            <a:r>
              <a:rPr lang="en-US" altLang="zh-CN" b="1" smtClean="0"/>
              <a:t>+</a:t>
            </a:r>
            <a:r>
              <a:rPr lang="en-US" altLang="zh-CN" b="1" smtClean="0">
                <a:latin typeface="MS Gothic"/>
                <a:ea typeface="MS Gothic"/>
                <a:cs typeface="MS Gothic"/>
              </a:rPr>
              <a:t> </a:t>
            </a:r>
            <a:r>
              <a:rPr lang="en-US" altLang="zh-CN" b="1" i="1" smtClean="0"/>
              <a:t>AB</a:t>
            </a:r>
            <a:r>
              <a:rPr lang="en-US" altLang="zh-CN" b="1" smtClean="0">
                <a:latin typeface="MS Gothic"/>
                <a:ea typeface="MS Gothic"/>
                <a:cs typeface="MS Gothic"/>
              </a:rPr>
              <a:t> </a:t>
            </a:r>
            <a:r>
              <a:rPr lang="en-US" altLang="zh-CN" b="1" smtClean="0"/>
              <a:t>=</a:t>
            </a:r>
            <a:r>
              <a:rPr lang="en-US" altLang="zh-CN" b="1" smtClean="0">
                <a:latin typeface="MS Gothic"/>
                <a:ea typeface="MS Gothic"/>
                <a:cs typeface="MS Gothic"/>
              </a:rPr>
              <a:t> </a:t>
            </a:r>
            <a:r>
              <a:rPr lang="en-US" altLang="zh-CN" b="1" i="1" smtClean="0"/>
              <a:t>A</a:t>
            </a:r>
            <a:endParaRPr lang="en-US" altLang="zh-CN" b="1" smtClean="0"/>
          </a:p>
          <a:p>
            <a:pPr lvl="1"/>
            <a:endParaRPr lang="zh-CN" altLang="en-US" b="1" smtClean="0"/>
          </a:p>
        </p:txBody>
      </p:sp>
      <p:graphicFrame>
        <p:nvGraphicFramePr>
          <p:cNvPr id="239619" name="Object 3"/>
          <p:cNvGraphicFramePr>
            <a:graphicFrameLocks noChangeAspect="1"/>
          </p:cNvGraphicFramePr>
          <p:nvPr/>
        </p:nvGraphicFramePr>
        <p:xfrm>
          <a:off x="611188" y="2060575"/>
          <a:ext cx="4392612" cy="725488"/>
        </p:xfrm>
        <a:graphic>
          <a:graphicData uri="http://schemas.openxmlformats.org/presentationml/2006/ole">
            <mc:AlternateContent xmlns:mc="http://schemas.openxmlformats.org/markup-compatibility/2006">
              <mc:Choice xmlns:v="urn:schemas-microsoft-com:vml" Requires="v">
                <p:oleObj spid="_x0000_s92168" name="公式" r:id="rId3" imgW="1536700" imgH="266700" progId="Equation.3">
                  <p:embed/>
                </p:oleObj>
              </mc:Choice>
              <mc:Fallback>
                <p:oleObj name="公式" r:id="rId3" imgW="15367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439261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0" name="Object 4"/>
          <p:cNvGraphicFramePr>
            <a:graphicFrameLocks noChangeAspect="1"/>
          </p:cNvGraphicFramePr>
          <p:nvPr/>
        </p:nvGraphicFramePr>
        <p:xfrm>
          <a:off x="1042988" y="2781300"/>
          <a:ext cx="4968875" cy="712788"/>
        </p:xfrm>
        <a:graphic>
          <a:graphicData uri="http://schemas.openxmlformats.org/presentationml/2006/ole">
            <mc:AlternateContent xmlns:mc="http://schemas.openxmlformats.org/markup-compatibility/2006">
              <mc:Choice xmlns:v="urn:schemas-microsoft-com:vml" Requires="v">
                <p:oleObj spid="_x0000_s92169" name="公式" r:id="rId5" imgW="1790700" imgH="266700" progId="Equation.3">
                  <p:embed/>
                </p:oleObj>
              </mc:Choice>
              <mc:Fallback>
                <p:oleObj name="公式" r:id="rId5" imgW="17907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81300"/>
                        <a:ext cx="49688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1" name="Object 5"/>
          <p:cNvGraphicFramePr>
            <a:graphicFrameLocks noChangeAspect="1"/>
          </p:cNvGraphicFramePr>
          <p:nvPr/>
        </p:nvGraphicFramePr>
        <p:xfrm>
          <a:off x="596900" y="3789363"/>
          <a:ext cx="6423025" cy="665162"/>
        </p:xfrm>
        <a:graphic>
          <a:graphicData uri="http://schemas.openxmlformats.org/presentationml/2006/ole">
            <mc:AlternateContent xmlns:mc="http://schemas.openxmlformats.org/markup-compatibility/2006">
              <mc:Choice xmlns:v="urn:schemas-microsoft-com:vml" Requires="v">
                <p:oleObj spid="_x0000_s92170" name="公式" r:id="rId7" imgW="2273300" imgH="241300" progId="Equation.3">
                  <p:embed/>
                </p:oleObj>
              </mc:Choice>
              <mc:Fallback>
                <p:oleObj name="公式" r:id="rId7" imgW="2273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00" y="3789363"/>
                        <a:ext cx="64230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2" name="Object 6"/>
          <p:cNvGraphicFramePr>
            <a:graphicFrameLocks noChangeAspect="1"/>
          </p:cNvGraphicFramePr>
          <p:nvPr/>
        </p:nvGraphicFramePr>
        <p:xfrm>
          <a:off x="1042988" y="4581525"/>
          <a:ext cx="5580062" cy="665163"/>
        </p:xfrm>
        <a:graphic>
          <a:graphicData uri="http://schemas.openxmlformats.org/presentationml/2006/ole">
            <mc:AlternateContent xmlns:mc="http://schemas.openxmlformats.org/markup-compatibility/2006">
              <mc:Choice xmlns:v="urn:schemas-microsoft-com:vml" Requires="v">
                <p:oleObj spid="_x0000_s92171" name="公式" r:id="rId9" imgW="1943100" imgH="241300" progId="Equation.3">
                  <p:embed/>
                </p:oleObj>
              </mc:Choice>
              <mc:Fallback>
                <p:oleObj name="公式" r:id="rId9" imgW="1943100" imgH="2413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581525"/>
                        <a:ext cx="55800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7" name="AutoShape 7">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wipe(left)">
                                      <p:cBhvr>
                                        <p:cTn id="7" dur="2000"/>
                                        <p:tgtEl>
                                          <p:spTgt spid="239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wipe(left)">
                                      <p:cBhvr>
                                        <p:cTn id="12" dur="2000"/>
                                        <p:tgtEl>
                                          <p:spTgt spid="239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wipe(left)">
                                      <p:cBhvr>
                                        <p:cTn id="17" dur="2000"/>
                                        <p:tgtEl>
                                          <p:spTgt spid="239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9622"/>
                                        </p:tgtEl>
                                        <p:attrNameLst>
                                          <p:attrName>style.visibility</p:attrName>
                                        </p:attrNameLst>
                                      </p:cBhvr>
                                      <p:to>
                                        <p:strVal val="visible"/>
                                      </p:to>
                                    </p:set>
                                    <p:animEffect transition="in" filter="wipe(left)">
                                      <p:cBhvr>
                                        <p:cTn id="22" dur="20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395288" y="1268413"/>
            <a:ext cx="7620000" cy="525462"/>
          </a:xfrm>
        </p:spPr>
        <p:txBody>
          <a:bodyPr/>
          <a:lstStyle/>
          <a:p>
            <a:pPr lvl="1">
              <a:lnSpc>
                <a:spcPct val="90000"/>
              </a:lnSpc>
              <a:buFont typeface="Wingdings" panose="05000000000000000000" pitchFamily="2" charset="2"/>
              <a:buNone/>
            </a:pPr>
            <a:r>
              <a:rPr lang="en-US" altLang="zh-CN" b="1" smtClean="0"/>
              <a:t>(3) </a:t>
            </a:r>
            <a:r>
              <a:rPr lang="zh-CN" altLang="en-US" b="1" smtClean="0"/>
              <a:t>消项法。运用公式：</a:t>
            </a:r>
          </a:p>
          <a:p>
            <a:pPr lvl="1">
              <a:lnSpc>
                <a:spcPct val="90000"/>
              </a:lnSpc>
            </a:pPr>
            <a:endParaRPr lang="zh-CN" altLang="en-US" b="1" smtClean="0"/>
          </a:p>
          <a:p>
            <a:pPr lvl="1">
              <a:lnSpc>
                <a:spcPct val="90000"/>
              </a:lnSpc>
            </a:pPr>
            <a:endParaRPr lang="zh-CN" altLang="en-US" b="1" smtClean="0"/>
          </a:p>
        </p:txBody>
      </p:sp>
      <p:sp>
        <p:nvSpPr>
          <p:cNvPr id="93187" name="Rectangle 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40645" name="Object 5"/>
          <p:cNvGraphicFramePr>
            <a:graphicFrameLocks noChangeAspect="1"/>
          </p:cNvGraphicFramePr>
          <p:nvPr/>
        </p:nvGraphicFramePr>
        <p:xfrm>
          <a:off x="4500563" y="1196975"/>
          <a:ext cx="4032250" cy="581025"/>
        </p:xfrm>
        <a:graphic>
          <a:graphicData uri="http://schemas.openxmlformats.org/presentationml/2006/ole">
            <mc:AlternateContent xmlns:mc="http://schemas.openxmlformats.org/markup-compatibility/2006">
              <mc:Choice xmlns:v="urn:schemas-microsoft-com:vml" Requires="v">
                <p:oleObj spid="_x0000_s93198" name="公式" r:id="rId4" imgW="1473200" imgH="203200" progId="Equation.3">
                  <p:embed/>
                </p:oleObj>
              </mc:Choice>
              <mc:Fallback>
                <p:oleObj name="公式" r:id="rId4" imgW="14732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196975"/>
                        <a:ext cx="403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46" name="Object 6"/>
          <p:cNvGraphicFramePr>
            <a:graphicFrameLocks noChangeAspect="1"/>
          </p:cNvGraphicFramePr>
          <p:nvPr/>
        </p:nvGraphicFramePr>
        <p:xfrm>
          <a:off x="684213" y="1844675"/>
          <a:ext cx="3397250" cy="631825"/>
        </p:xfrm>
        <a:graphic>
          <a:graphicData uri="http://schemas.openxmlformats.org/presentationml/2006/ole">
            <mc:AlternateContent xmlns:mc="http://schemas.openxmlformats.org/markup-compatibility/2006">
              <mc:Choice xmlns:v="urn:schemas-microsoft-com:vml" Requires="v">
                <p:oleObj spid="_x0000_s93199" name="公式" r:id="rId6" imgW="1384300" imgH="266700" progId="Equation.3">
                  <p:embed/>
                </p:oleObj>
              </mc:Choice>
              <mc:Fallback>
                <p:oleObj name="公式" r:id="rId6" imgW="1384300" imgH="266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844675"/>
                        <a:ext cx="33972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47" name="Object 7"/>
          <p:cNvGraphicFramePr>
            <a:graphicFrameLocks noChangeAspect="1"/>
          </p:cNvGraphicFramePr>
          <p:nvPr/>
        </p:nvGraphicFramePr>
        <p:xfrm>
          <a:off x="971550" y="2420938"/>
          <a:ext cx="4679950" cy="528637"/>
        </p:xfrm>
        <a:graphic>
          <a:graphicData uri="http://schemas.openxmlformats.org/presentationml/2006/ole">
            <mc:AlternateContent xmlns:mc="http://schemas.openxmlformats.org/markup-compatibility/2006">
              <mc:Choice xmlns:v="urn:schemas-microsoft-com:vml" Requires="v">
                <p:oleObj spid="_x0000_s93200" name="公式" r:id="rId8" imgW="1853396" imgH="215806" progId="Equation.3">
                  <p:embed/>
                </p:oleObj>
              </mc:Choice>
              <mc:Fallback>
                <p:oleObj name="公式" r:id="rId8" imgW="1853396" imgH="215806"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2420938"/>
                        <a:ext cx="46799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48" name="Object 8"/>
          <p:cNvGraphicFramePr>
            <a:graphicFrameLocks noChangeAspect="1"/>
          </p:cNvGraphicFramePr>
          <p:nvPr/>
        </p:nvGraphicFramePr>
        <p:xfrm>
          <a:off x="668338" y="2994025"/>
          <a:ext cx="4767262" cy="579438"/>
        </p:xfrm>
        <a:graphic>
          <a:graphicData uri="http://schemas.openxmlformats.org/presentationml/2006/ole">
            <mc:AlternateContent xmlns:mc="http://schemas.openxmlformats.org/markup-compatibility/2006">
              <mc:Choice xmlns:v="urn:schemas-microsoft-com:vml" Requires="v">
                <p:oleObj spid="_x0000_s93201" name="公式" r:id="rId10" imgW="1916868" imgH="241195" progId="Equation.3">
                  <p:embed/>
                </p:oleObj>
              </mc:Choice>
              <mc:Fallback>
                <p:oleObj name="公式" r:id="rId10" imgW="1916868" imgH="24119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338" y="2994025"/>
                        <a:ext cx="4767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49" name="Object 9"/>
          <p:cNvGraphicFramePr>
            <a:graphicFrameLocks noChangeAspect="1"/>
          </p:cNvGraphicFramePr>
          <p:nvPr/>
        </p:nvGraphicFramePr>
        <p:xfrm>
          <a:off x="684213" y="3467100"/>
          <a:ext cx="7756525" cy="682625"/>
        </p:xfrm>
        <a:graphic>
          <a:graphicData uri="http://schemas.openxmlformats.org/presentationml/2006/ole">
            <mc:AlternateContent xmlns:mc="http://schemas.openxmlformats.org/markup-compatibility/2006">
              <mc:Choice xmlns:v="urn:schemas-microsoft-com:vml" Requires="v">
                <p:oleObj spid="_x0000_s93202" name="公式" r:id="rId12" imgW="3378200" imgH="292100" progId="Equation.3">
                  <p:embed/>
                </p:oleObj>
              </mc:Choice>
              <mc:Fallback>
                <p:oleObj name="公式" r:id="rId12" imgW="3378200" imgH="2921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3467100"/>
                        <a:ext cx="77565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3" name="Rectangle 10"/>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93194" name="Rectangle 11"/>
          <p:cNvSpPr>
            <a:spLocks noChangeArrowheads="1"/>
          </p:cNvSpPr>
          <p:nvPr/>
        </p:nvSpPr>
        <p:spPr bwMode="auto">
          <a:xfrm>
            <a:off x="0" y="4348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40652" name="Object 12"/>
          <p:cNvGraphicFramePr>
            <a:graphicFrameLocks noChangeAspect="1"/>
          </p:cNvGraphicFramePr>
          <p:nvPr/>
        </p:nvGraphicFramePr>
        <p:xfrm>
          <a:off x="676275" y="4067175"/>
          <a:ext cx="6056313" cy="730250"/>
        </p:xfrm>
        <a:graphic>
          <a:graphicData uri="http://schemas.openxmlformats.org/presentationml/2006/ole">
            <mc:AlternateContent xmlns:mc="http://schemas.openxmlformats.org/markup-compatibility/2006">
              <mc:Choice xmlns:v="urn:schemas-microsoft-com:vml" Requires="v">
                <p:oleObj spid="_x0000_s93203" name="公式" r:id="rId14" imgW="2463800" imgH="292100" progId="Equation.3">
                  <p:embed/>
                </p:oleObj>
              </mc:Choice>
              <mc:Fallback>
                <p:oleObj name="公式" r:id="rId14" imgW="2463800" imgH="2921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275" y="4067175"/>
                        <a:ext cx="60563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53" name="Object 13"/>
          <p:cNvGraphicFramePr>
            <a:graphicFrameLocks noChangeAspect="1"/>
          </p:cNvGraphicFramePr>
          <p:nvPr/>
        </p:nvGraphicFramePr>
        <p:xfrm>
          <a:off x="684213" y="4797425"/>
          <a:ext cx="3495675" cy="666750"/>
        </p:xfrm>
        <a:graphic>
          <a:graphicData uri="http://schemas.openxmlformats.org/presentationml/2006/ole">
            <mc:AlternateContent xmlns:mc="http://schemas.openxmlformats.org/markup-compatibility/2006">
              <mc:Choice xmlns:v="urn:schemas-microsoft-com:vml" Requires="v">
                <p:oleObj spid="_x0000_s93204" name="公式" r:id="rId16" imgW="1422400" imgH="266700" progId="Equation.3">
                  <p:embed/>
                </p:oleObj>
              </mc:Choice>
              <mc:Fallback>
                <p:oleObj name="公式" r:id="rId16" imgW="1422400" imgH="26670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4797425"/>
                        <a:ext cx="34956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7" name="AutoShape 14">
            <a:hlinkClick r:id="rId1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left)">
                                      <p:cBhvr>
                                        <p:cTn id="7" dur="1000"/>
                                        <p:tgtEl>
                                          <p:spTgt spid="24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0646"/>
                                        </p:tgtEl>
                                        <p:attrNameLst>
                                          <p:attrName>style.visibility</p:attrName>
                                        </p:attrNameLst>
                                      </p:cBhvr>
                                      <p:to>
                                        <p:strVal val="visible"/>
                                      </p:to>
                                    </p:set>
                                    <p:animEffect transition="in" filter="wipe(left)">
                                      <p:cBhvr>
                                        <p:cTn id="12" dur="2000"/>
                                        <p:tgtEl>
                                          <p:spTgt spid="24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0647"/>
                                        </p:tgtEl>
                                        <p:attrNameLst>
                                          <p:attrName>style.visibility</p:attrName>
                                        </p:attrNameLst>
                                      </p:cBhvr>
                                      <p:to>
                                        <p:strVal val="visible"/>
                                      </p:to>
                                    </p:set>
                                    <p:animEffect transition="in" filter="wipe(left)">
                                      <p:cBhvr>
                                        <p:cTn id="17" dur="2000"/>
                                        <p:tgtEl>
                                          <p:spTgt spid="24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0648"/>
                                        </p:tgtEl>
                                        <p:attrNameLst>
                                          <p:attrName>style.visibility</p:attrName>
                                        </p:attrNameLst>
                                      </p:cBhvr>
                                      <p:to>
                                        <p:strVal val="visible"/>
                                      </p:to>
                                    </p:set>
                                    <p:animEffect transition="in" filter="wipe(left)">
                                      <p:cBhvr>
                                        <p:cTn id="22" dur="2000"/>
                                        <p:tgtEl>
                                          <p:spTgt spid="24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0649"/>
                                        </p:tgtEl>
                                        <p:attrNameLst>
                                          <p:attrName>style.visibility</p:attrName>
                                        </p:attrNameLst>
                                      </p:cBhvr>
                                      <p:to>
                                        <p:strVal val="visible"/>
                                      </p:to>
                                    </p:set>
                                    <p:animEffect transition="in" filter="wipe(left)">
                                      <p:cBhvr>
                                        <p:cTn id="27" dur="2000"/>
                                        <p:tgtEl>
                                          <p:spTgt spid="24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0652"/>
                                        </p:tgtEl>
                                        <p:attrNameLst>
                                          <p:attrName>style.visibility</p:attrName>
                                        </p:attrNameLst>
                                      </p:cBhvr>
                                      <p:to>
                                        <p:strVal val="visible"/>
                                      </p:to>
                                    </p:set>
                                    <p:animEffect transition="in" filter="wipe(left)">
                                      <p:cBhvr>
                                        <p:cTn id="32" dur="2000"/>
                                        <p:tgtEl>
                                          <p:spTgt spid="2406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0653"/>
                                        </p:tgtEl>
                                        <p:attrNameLst>
                                          <p:attrName>style.visibility</p:attrName>
                                        </p:attrNameLst>
                                      </p:cBhvr>
                                      <p:to>
                                        <p:strVal val="visible"/>
                                      </p:to>
                                    </p:set>
                                    <p:animEffect transition="in" filter="wipe(left)">
                                      <p:cBhvr>
                                        <p:cTn id="37" dur="2000"/>
                                        <p:tgtEl>
                                          <p:spTgt spid="240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838200" y="1371600"/>
            <a:ext cx="7620000" cy="976313"/>
          </a:xfrm>
        </p:spPr>
        <p:txBody>
          <a:bodyPr/>
          <a:lstStyle/>
          <a:p>
            <a:pPr lvl="1">
              <a:buFont typeface="Wingdings" panose="05000000000000000000" pitchFamily="2" charset="2"/>
              <a:buNone/>
            </a:pPr>
            <a:r>
              <a:rPr lang="en-US" altLang="zh-CN" b="1" smtClean="0"/>
              <a:t>(4) </a:t>
            </a:r>
            <a:r>
              <a:rPr lang="zh-CN" altLang="en-US" b="1" smtClean="0"/>
              <a:t>消因子法。运用公式：</a:t>
            </a:r>
          </a:p>
        </p:txBody>
      </p:sp>
      <p:graphicFrame>
        <p:nvGraphicFramePr>
          <p:cNvPr id="241668" name="Object 4"/>
          <p:cNvGraphicFramePr>
            <a:graphicFrameLocks noChangeAspect="1"/>
          </p:cNvGraphicFramePr>
          <p:nvPr/>
        </p:nvGraphicFramePr>
        <p:xfrm>
          <a:off x="5291138" y="1249363"/>
          <a:ext cx="2736850" cy="595312"/>
        </p:xfrm>
        <a:graphic>
          <a:graphicData uri="http://schemas.openxmlformats.org/presentationml/2006/ole">
            <mc:AlternateContent xmlns:mc="http://schemas.openxmlformats.org/markup-compatibility/2006">
              <mc:Choice xmlns:v="urn:schemas-microsoft-com:vml" Requires="v">
                <p:oleObj spid="_x0000_s94220" name="公式" r:id="rId3" imgW="889000" imgH="190500" progId="Equation.3">
                  <p:embed/>
                </p:oleObj>
              </mc:Choice>
              <mc:Fallback>
                <p:oleObj name="公式" r:id="rId3" imgW="8890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8" y="1249363"/>
                        <a:ext cx="27368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1669" name="Object 5"/>
          <p:cNvGraphicFramePr>
            <a:graphicFrameLocks noChangeAspect="1"/>
          </p:cNvGraphicFramePr>
          <p:nvPr/>
        </p:nvGraphicFramePr>
        <p:xfrm>
          <a:off x="1042988" y="2060575"/>
          <a:ext cx="3246437" cy="620713"/>
        </p:xfrm>
        <a:graphic>
          <a:graphicData uri="http://schemas.openxmlformats.org/presentationml/2006/ole">
            <mc:AlternateContent xmlns:mc="http://schemas.openxmlformats.org/markup-compatibility/2006">
              <mc:Choice xmlns:v="urn:schemas-microsoft-com:vml" Requires="v">
                <p:oleObj spid="_x0000_s94221" name="公式" r:id="rId5" imgW="1231366" imgH="241195" progId="Equation.3">
                  <p:embed/>
                </p:oleObj>
              </mc:Choice>
              <mc:Fallback>
                <p:oleObj name="公式" r:id="rId5" imgW="1231366"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32464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1670" name="Object 6"/>
          <p:cNvGraphicFramePr>
            <a:graphicFrameLocks noChangeAspect="1"/>
          </p:cNvGraphicFramePr>
          <p:nvPr/>
        </p:nvGraphicFramePr>
        <p:xfrm>
          <a:off x="1011238" y="2565400"/>
          <a:ext cx="3560762" cy="700088"/>
        </p:xfrm>
        <a:graphic>
          <a:graphicData uri="http://schemas.openxmlformats.org/presentationml/2006/ole">
            <mc:AlternateContent xmlns:mc="http://schemas.openxmlformats.org/markup-compatibility/2006">
              <mc:Choice xmlns:v="urn:schemas-microsoft-com:vml" Requires="v">
                <p:oleObj spid="_x0000_s94222" name="公式" r:id="rId7" imgW="1358310" imgH="266584" progId="Equation.3">
                  <p:embed/>
                </p:oleObj>
              </mc:Choice>
              <mc:Fallback>
                <p:oleObj name="公式" r:id="rId7" imgW="1358310" imgH="26658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38" y="2565400"/>
                        <a:ext cx="356076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1671" name="Object 7"/>
          <p:cNvGraphicFramePr>
            <a:graphicFrameLocks noChangeAspect="1"/>
          </p:cNvGraphicFramePr>
          <p:nvPr/>
        </p:nvGraphicFramePr>
        <p:xfrm>
          <a:off x="971550" y="4738688"/>
          <a:ext cx="3529013" cy="620712"/>
        </p:xfrm>
        <a:graphic>
          <a:graphicData uri="http://schemas.openxmlformats.org/presentationml/2006/ole">
            <mc:AlternateContent xmlns:mc="http://schemas.openxmlformats.org/markup-compatibility/2006">
              <mc:Choice xmlns:v="urn:schemas-microsoft-com:vml" Requires="v">
                <p:oleObj spid="_x0000_s94223" name="公式" r:id="rId9" imgW="1333500" imgH="241300" progId="Equation.3">
                  <p:embed/>
                </p:oleObj>
              </mc:Choice>
              <mc:Fallback>
                <p:oleObj name="公式" r:id="rId9" imgW="13335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38688"/>
                        <a:ext cx="3529013"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1672" name="Object 8"/>
          <p:cNvGraphicFramePr>
            <a:graphicFrameLocks noChangeAspect="1"/>
          </p:cNvGraphicFramePr>
          <p:nvPr/>
        </p:nvGraphicFramePr>
        <p:xfrm>
          <a:off x="1403350" y="5373688"/>
          <a:ext cx="5554663" cy="563562"/>
        </p:xfrm>
        <a:graphic>
          <a:graphicData uri="http://schemas.openxmlformats.org/presentationml/2006/ole">
            <mc:AlternateContent xmlns:mc="http://schemas.openxmlformats.org/markup-compatibility/2006">
              <mc:Choice xmlns:v="urn:schemas-microsoft-com:vml" Requires="v">
                <p:oleObj spid="_x0000_s94224" name="公式" r:id="rId11" imgW="2082800" imgH="215900" progId="Equation.3">
                  <p:embed/>
                </p:oleObj>
              </mc:Choice>
              <mc:Fallback>
                <p:oleObj name="公式" r:id="rId11" imgW="2082800" imgH="215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373688"/>
                        <a:ext cx="55546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6" name="Rectangle 9"/>
          <p:cNvSpPr>
            <a:spLocks noChangeArrowheads="1"/>
          </p:cNvSpPr>
          <p:nvPr/>
        </p:nvSpPr>
        <p:spPr bwMode="auto">
          <a:xfrm>
            <a:off x="0" y="2513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1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41674" name="Object 10"/>
          <p:cNvGraphicFramePr>
            <a:graphicFrameLocks noChangeAspect="1"/>
          </p:cNvGraphicFramePr>
          <p:nvPr/>
        </p:nvGraphicFramePr>
        <p:xfrm>
          <a:off x="1020763" y="3213100"/>
          <a:ext cx="4127500" cy="768350"/>
        </p:xfrm>
        <a:graphic>
          <a:graphicData uri="http://schemas.openxmlformats.org/presentationml/2006/ole">
            <mc:AlternateContent xmlns:mc="http://schemas.openxmlformats.org/markup-compatibility/2006">
              <mc:Choice xmlns:v="urn:schemas-microsoft-com:vml" Requires="v">
                <p:oleObj spid="_x0000_s94225" name="公式" r:id="rId14" imgW="1574800" imgH="292100" progId="Equation.3">
                  <p:embed/>
                </p:oleObj>
              </mc:Choice>
              <mc:Fallback>
                <p:oleObj name="公式" r:id="rId14" imgW="1574800" imgH="2921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0763" y="3213100"/>
                        <a:ext cx="41275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1675" name="Object 11"/>
          <p:cNvGraphicFramePr>
            <a:graphicFrameLocks noChangeAspect="1"/>
          </p:cNvGraphicFramePr>
          <p:nvPr/>
        </p:nvGraphicFramePr>
        <p:xfrm>
          <a:off x="1038225" y="3860800"/>
          <a:ext cx="3028950" cy="701675"/>
        </p:xfrm>
        <a:graphic>
          <a:graphicData uri="http://schemas.openxmlformats.org/presentationml/2006/ole">
            <mc:AlternateContent xmlns:mc="http://schemas.openxmlformats.org/markup-compatibility/2006">
              <mc:Choice xmlns:v="urn:schemas-microsoft-com:vml" Requires="v">
                <p:oleObj spid="_x0000_s94226" name="公式" r:id="rId16" imgW="1155199" imgH="266584" progId="Equation.3">
                  <p:embed/>
                </p:oleObj>
              </mc:Choice>
              <mc:Fallback>
                <p:oleObj name="公式" r:id="rId16" imgW="1155199" imgH="266584"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38225" y="3860800"/>
                        <a:ext cx="3028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9" name="AutoShape 12">
            <a:hlinkClick r:id="rId1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wipe(left)">
                                      <p:cBhvr>
                                        <p:cTn id="7" dur="2000"/>
                                        <p:tgtEl>
                                          <p:spTgt spid="241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Effect transition="in" filter="wipe(left)">
                                      <p:cBhvr>
                                        <p:cTn id="12" dur="2000"/>
                                        <p:tgtEl>
                                          <p:spTgt spid="241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1670"/>
                                        </p:tgtEl>
                                        <p:attrNameLst>
                                          <p:attrName>style.visibility</p:attrName>
                                        </p:attrNameLst>
                                      </p:cBhvr>
                                      <p:to>
                                        <p:strVal val="visible"/>
                                      </p:to>
                                    </p:set>
                                    <p:animEffect transition="in" filter="wipe(left)">
                                      <p:cBhvr>
                                        <p:cTn id="17" dur="2000"/>
                                        <p:tgtEl>
                                          <p:spTgt spid="2416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1674"/>
                                        </p:tgtEl>
                                        <p:attrNameLst>
                                          <p:attrName>style.visibility</p:attrName>
                                        </p:attrNameLst>
                                      </p:cBhvr>
                                      <p:to>
                                        <p:strVal val="visible"/>
                                      </p:to>
                                    </p:set>
                                    <p:animEffect transition="in" filter="wipe(left)">
                                      <p:cBhvr>
                                        <p:cTn id="22" dur="2000"/>
                                        <p:tgtEl>
                                          <p:spTgt spid="241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1675"/>
                                        </p:tgtEl>
                                        <p:attrNameLst>
                                          <p:attrName>style.visibility</p:attrName>
                                        </p:attrNameLst>
                                      </p:cBhvr>
                                      <p:to>
                                        <p:strVal val="visible"/>
                                      </p:to>
                                    </p:set>
                                    <p:animEffect transition="in" filter="wipe(left)">
                                      <p:cBhvr>
                                        <p:cTn id="27" dur="2000"/>
                                        <p:tgtEl>
                                          <p:spTgt spid="2416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1671"/>
                                        </p:tgtEl>
                                        <p:attrNameLst>
                                          <p:attrName>style.visibility</p:attrName>
                                        </p:attrNameLst>
                                      </p:cBhvr>
                                      <p:to>
                                        <p:strVal val="visible"/>
                                      </p:to>
                                    </p:set>
                                    <p:animEffect transition="in" filter="wipe(left)">
                                      <p:cBhvr>
                                        <p:cTn id="32" dur="2000"/>
                                        <p:tgtEl>
                                          <p:spTgt spid="2416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1672"/>
                                        </p:tgtEl>
                                        <p:attrNameLst>
                                          <p:attrName>style.visibility</p:attrName>
                                        </p:attrNameLst>
                                      </p:cBhvr>
                                      <p:to>
                                        <p:strVal val="visible"/>
                                      </p:to>
                                    </p:set>
                                    <p:animEffect transition="in" filter="wipe(left)">
                                      <p:cBhvr>
                                        <p:cTn id="37" dur="2000"/>
                                        <p:tgtEl>
                                          <p:spTgt spid="241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0" y="1341438"/>
            <a:ext cx="8027988" cy="719137"/>
          </a:xfrm>
        </p:spPr>
        <p:txBody>
          <a:bodyPr/>
          <a:lstStyle/>
          <a:p>
            <a:pPr lvl="1">
              <a:buFont typeface="Wingdings" panose="05000000000000000000" pitchFamily="2" charset="2"/>
              <a:buNone/>
            </a:pPr>
            <a:r>
              <a:rPr lang="en-US" altLang="zh-CN" b="1" smtClean="0"/>
              <a:t>(5) </a:t>
            </a:r>
            <a:r>
              <a:rPr lang="zh-CN" altLang="en-US" b="1" smtClean="0"/>
              <a:t>配项法。运用公式：</a:t>
            </a:r>
            <a:endParaRPr lang="en-US" altLang="zh-CN" b="1" smtClean="0"/>
          </a:p>
        </p:txBody>
      </p:sp>
      <p:graphicFrame>
        <p:nvGraphicFramePr>
          <p:cNvPr id="242692" name="Object 4"/>
          <p:cNvGraphicFramePr>
            <a:graphicFrameLocks noChangeAspect="1"/>
          </p:cNvGraphicFramePr>
          <p:nvPr/>
        </p:nvGraphicFramePr>
        <p:xfrm>
          <a:off x="4156075" y="1341438"/>
          <a:ext cx="1855788" cy="479425"/>
        </p:xfrm>
        <a:graphic>
          <a:graphicData uri="http://schemas.openxmlformats.org/presentationml/2006/ole">
            <mc:AlternateContent xmlns:mc="http://schemas.openxmlformats.org/markup-compatibility/2006">
              <mc:Choice xmlns:v="urn:schemas-microsoft-com:vml" Requires="v">
                <p:oleObj spid="_x0000_s95242" name="公式" r:id="rId3" imgW="583947" imgH="152334" progId="Equation.3">
                  <p:embed/>
                </p:oleObj>
              </mc:Choice>
              <mc:Fallback>
                <p:oleObj name="公式" r:id="rId3" imgW="583947" imgH="1523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075" y="1341438"/>
                        <a:ext cx="18557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693" name="Object 5"/>
          <p:cNvGraphicFramePr>
            <a:graphicFrameLocks noChangeAspect="1"/>
          </p:cNvGraphicFramePr>
          <p:nvPr/>
        </p:nvGraphicFramePr>
        <p:xfrm>
          <a:off x="6661150" y="1247775"/>
          <a:ext cx="1655763" cy="588963"/>
        </p:xfrm>
        <a:graphic>
          <a:graphicData uri="http://schemas.openxmlformats.org/presentationml/2006/ole">
            <mc:AlternateContent xmlns:mc="http://schemas.openxmlformats.org/markup-compatibility/2006">
              <mc:Choice xmlns:v="urn:schemas-microsoft-com:vml" Requires="v">
                <p:oleObj spid="_x0000_s95243" name="公式" r:id="rId5" imgW="545863" imgH="190417" progId="Equation.3">
                  <p:embed/>
                </p:oleObj>
              </mc:Choice>
              <mc:Fallback>
                <p:oleObj name="公式" r:id="rId5" imgW="545863"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1150" y="1247775"/>
                        <a:ext cx="16557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694" name="Object 6"/>
          <p:cNvGraphicFramePr>
            <a:graphicFrameLocks noChangeAspect="1"/>
          </p:cNvGraphicFramePr>
          <p:nvPr/>
        </p:nvGraphicFramePr>
        <p:xfrm>
          <a:off x="1042988" y="1816100"/>
          <a:ext cx="4465637" cy="604838"/>
        </p:xfrm>
        <a:graphic>
          <a:graphicData uri="http://schemas.openxmlformats.org/presentationml/2006/ole">
            <mc:AlternateContent xmlns:mc="http://schemas.openxmlformats.org/markup-compatibility/2006">
              <mc:Choice xmlns:v="urn:schemas-microsoft-com:vml" Requires="v">
                <p:oleObj spid="_x0000_s95244" name="公式" r:id="rId7" imgW="1473200" imgH="203200" progId="Equation.3">
                  <p:embed/>
                </p:oleObj>
              </mc:Choice>
              <mc:Fallback>
                <p:oleObj name="公式" r:id="rId7" imgW="14732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816100"/>
                        <a:ext cx="446563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695" name="Object 7"/>
          <p:cNvGraphicFramePr>
            <a:graphicFrameLocks noChangeAspect="1"/>
          </p:cNvGraphicFramePr>
          <p:nvPr/>
        </p:nvGraphicFramePr>
        <p:xfrm>
          <a:off x="684213" y="2565400"/>
          <a:ext cx="4216400" cy="652463"/>
        </p:xfrm>
        <a:graphic>
          <a:graphicData uri="http://schemas.openxmlformats.org/presentationml/2006/ole">
            <mc:AlternateContent xmlns:mc="http://schemas.openxmlformats.org/markup-compatibility/2006">
              <mc:Choice xmlns:v="urn:schemas-microsoft-com:vml" Requires="v">
                <p:oleObj spid="_x0000_s95245" name="公式" r:id="rId9" imgW="1524000" imgH="241300" progId="Equation.3">
                  <p:embed/>
                </p:oleObj>
              </mc:Choice>
              <mc:Fallback>
                <p:oleObj name="公式" r:id="rId9" imgW="15240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565400"/>
                        <a:ext cx="42164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696" name="Object 8"/>
          <p:cNvGraphicFramePr>
            <a:graphicFrameLocks noChangeAspect="1"/>
          </p:cNvGraphicFramePr>
          <p:nvPr/>
        </p:nvGraphicFramePr>
        <p:xfrm>
          <a:off x="611188" y="3068638"/>
          <a:ext cx="5473700" cy="2100262"/>
        </p:xfrm>
        <a:graphic>
          <a:graphicData uri="http://schemas.openxmlformats.org/presentationml/2006/ole">
            <mc:AlternateContent xmlns:mc="http://schemas.openxmlformats.org/markup-compatibility/2006">
              <mc:Choice xmlns:v="urn:schemas-microsoft-com:vml" Requires="v">
                <p:oleObj spid="_x0000_s95246" name="公式" r:id="rId11" imgW="2044700" imgH="787400" progId="Equation.3">
                  <p:embed/>
                </p:oleObj>
              </mc:Choice>
              <mc:Fallback>
                <p:oleObj name="公式" r:id="rId11" imgW="2044700" imgH="787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68638"/>
                        <a:ext cx="54737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0" name="Rectangle 9"/>
          <p:cNvSpPr>
            <a:spLocks noChangeArrowheads="1"/>
          </p:cNvSpPr>
          <p:nvPr/>
        </p:nvSpPr>
        <p:spPr bwMode="auto">
          <a:xfrm>
            <a:off x="0" y="1719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1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95241" name="AutoShape 10">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left)">
                                      <p:cBhvr>
                                        <p:cTn id="7" dur="500"/>
                                        <p:tgtEl>
                                          <p:spTgt spid="2426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2693"/>
                                        </p:tgtEl>
                                        <p:attrNameLst>
                                          <p:attrName>style.visibility</p:attrName>
                                        </p:attrNameLst>
                                      </p:cBhvr>
                                      <p:to>
                                        <p:strVal val="visible"/>
                                      </p:to>
                                    </p:set>
                                    <p:animEffect transition="in" filter="wipe(left)">
                                      <p:cBhvr>
                                        <p:cTn id="11" dur="500"/>
                                        <p:tgtEl>
                                          <p:spTgt spid="24269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2694"/>
                                        </p:tgtEl>
                                        <p:attrNameLst>
                                          <p:attrName>style.visibility</p:attrName>
                                        </p:attrNameLst>
                                      </p:cBhvr>
                                      <p:to>
                                        <p:strVal val="visible"/>
                                      </p:to>
                                    </p:set>
                                    <p:animEffect transition="in" filter="wipe(left)">
                                      <p:cBhvr>
                                        <p:cTn id="15" dur="500"/>
                                        <p:tgtEl>
                                          <p:spTgt spid="2426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2695"/>
                                        </p:tgtEl>
                                        <p:attrNameLst>
                                          <p:attrName>style.visibility</p:attrName>
                                        </p:attrNameLst>
                                      </p:cBhvr>
                                      <p:to>
                                        <p:strVal val="visible"/>
                                      </p:to>
                                    </p:set>
                                    <p:animEffect transition="in" filter="wipe(left)">
                                      <p:cBhvr>
                                        <p:cTn id="20" dur="2000"/>
                                        <p:tgtEl>
                                          <p:spTgt spid="2426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2696"/>
                                        </p:tgtEl>
                                        <p:attrNameLst>
                                          <p:attrName>style.visibility</p:attrName>
                                        </p:attrNameLst>
                                      </p:cBhvr>
                                      <p:to>
                                        <p:strVal val="visible"/>
                                      </p:to>
                                    </p:set>
                                    <p:animEffect transition="in" filter="wipe(left)">
                                      <p:cBhvr>
                                        <p:cTn id="25" dur="2000"/>
                                        <p:tgtEl>
                                          <p:spTgt spid="242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noChangeAspect="1"/>
          </p:cNvGrpSpPr>
          <p:nvPr/>
        </p:nvGrpSpPr>
        <p:grpSpPr bwMode="auto">
          <a:xfrm>
            <a:off x="0" y="0"/>
            <a:ext cx="9144000" cy="6858000"/>
            <a:chOff x="1847" y="5353"/>
            <a:chExt cx="7090" cy="6407"/>
          </a:xfrm>
        </p:grpSpPr>
        <p:sp>
          <p:nvSpPr>
            <p:cNvPr id="22531" name="AutoShape 4"/>
            <p:cNvSpPr>
              <a:spLocks noChangeAspect="1" noChangeArrowheads="1" noTextEdit="1"/>
            </p:cNvSpPr>
            <p:nvPr/>
          </p:nvSpPr>
          <p:spPr bwMode="auto">
            <a:xfrm>
              <a:off x="1847" y="5353"/>
              <a:ext cx="7090" cy="6407"/>
            </a:xfrm>
            <a:prstGeom prst="rect">
              <a:avLst/>
            </a:prstGeom>
            <a:solidFill>
              <a:schemeClr val="bg1"/>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a:lstStyle/>
            <a:p>
              <a:endParaRPr lang="zh-CN" altLang="en-US"/>
            </a:p>
          </p:txBody>
        </p:sp>
        <p:pic>
          <p:nvPicPr>
            <p:cNvPr id="22532" name="Picture 5"/>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t="1047" r="4378"/>
            <a:stretch>
              <a:fillRect/>
            </a:stretch>
          </p:blipFill>
          <p:spPr bwMode="auto">
            <a:xfrm>
              <a:off x="2052" y="5700"/>
              <a:ext cx="1037"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6"/>
            <p:cNvPicPr>
              <a:picLocks noChangeAspect="1" noChangeArrowheads="1"/>
            </p:cNvPicPr>
            <p:nvPr/>
          </p:nvPicPr>
          <p:blipFill>
            <a:blip r:embed="rId3">
              <a:clrChange>
                <a:clrFrom>
                  <a:srgbClr val="747579"/>
                </a:clrFrom>
                <a:clrTo>
                  <a:srgbClr val="747579">
                    <a:alpha val="0"/>
                  </a:srgbClr>
                </a:clrTo>
              </a:clrChange>
              <a:lum bright="18000" contrast="42000"/>
              <a:extLst>
                <a:ext uri="{28A0092B-C50C-407E-A947-70E740481C1C}">
                  <a14:useLocalDpi xmlns:a14="http://schemas.microsoft.com/office/drawing/2010/main" val="0"/>
                </a:ext>
              </a:extLst>
            </a:blip>
            <a:srcRect/>
            <a:stretch>
              <a:fillRect/>
            </a:stretch>
          </p:blipFill>
          <p:spPr bwMode="auto">
            <a:xfrm>
              <a:off x="3574" y="5779"/>
              <a:ext cx="1755" cy="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7"/>
            <p:cNvPicPr>
              <a:picLocks noChangeAspect="1" noChangeArrowheads="1"/>
            </p:cNvPicPr>
            <p:nvPr/>
          </p:nvPicPr>
          <p:blipFill>
            <a:blip r:embed="rId4">
              <a:lum bright="12000" contrast="54000"/>
              <a:extLst>
                <a:ext uri="{28A0092B-C50C-407E-A947-70E740481C1C}">
                  <a14:useLocalDpi xmlns:a14="http://schemas.microsoft.com/office/drawing/2010/main" val="0"/>
                </a:ext>
              </a:extLst>
            </a:blip>
            <a:srcRect/>
            <a:stretch>
              <a:fillRect/>
            </a:stretch>
          </p:blipFill>
          <p:spPr bwMode="auto">
            <a:xfrm>
              <a:off x="6633" y="5711"/>
              <a:ext cx="1555" cy="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8"/>
            <p:cNvPicPr>
              <a:picLocks noChangeAspect="1" noChangeArrowheads="1"/>
            </p:cNvPicPr>
            <p:nvPr/>
          </p:nvPicPr>
          <p:blipFill>
            <a:blip r:embed="rId5">
              <a:lum bright="12000" contrast="48000"/>
              <a:extLst>
                <a:ext uri="{28A0092B-C50C-407E-A947-70E740481C1C}">
                  <a14:useLocalDpi xmlns:a14="http://schemas.microsoft.com/office/drawing/2010/main" val="0"/>
                </a:ext>
              </a:extLst>
            </a:blip>
            <a:srcRect/>
            <a:stretch>
              <a:fillRect/>
            </a:stretch>
          </p:blipFill>
          <p:spPr bwMode="auto">
            <a:xfrm>
              <a:off x="6787" y="8098"/>
              <a:ext cx="1569"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9"/>
            <p:cNvPicPr>
              <a:picLocks noChangeAspect="1" noChangeArrowheads="1"/>
            </p:cNvPicPr>
            <p:nvPr/>
          </p:nvPicPr>
          <p:blipFill>
            <a:blip r:embed="rId6">
              <a:lum bright="18000" contrast="48000"/>
              <a:extLst>
                <a:ext uri="{28A0092B-C50C-407E-A947-70E740481C1C}">
                  <a14:useLocalDpi xmlns:a14="http://schemas.microsoft.com/office/drawing/2010/main" val="0"/>
                </a:ext>
              </a:extLst>
            </a:blip>
            <a:srcRect/>
            <a:stretch>
              <a:fillRect/>
            </a:stretch>
          </p:blipFill>
          <p:spPr bwMode="auto">
            <a:xfrm>
              <a:off x="2448" y="8713"/>
              <a:ext cx="2596"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
            <p:cNvPicPr>
              <a:picLocks noChangeAspect="1" noChangeArrowheads="1"/>
            </p:cNvPicPr>
            <p:nvPr/>
          </p:nvPicPr>
          <p:blipFill>
            <a:blip r:embed="rId7">
              <a:lum bright="18000" contrast="42000"/>
              <a:extLst>
                <a:ext uri="{28A0092B-C50C-407E-A947-70E740481C1C}">
                  <a14:useLocalDpi xmlns:a14="http://schemas.microsoft.com/office/drawing/2010/main" val="0"/>
                </a:ext>
              </a:extLst>
            </a:blip>
            <a:srcRect/>
            <a:stretch>
              <a:fillRect/>
            </a:stretch>
          </p:blipFill>
          <p:spPr bwMode="auto">
            <a:xfrm>
              <a:off x="6113" y="9643"/>
              <a:ext cx="885"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1"/>
            <p:cNvPicPr>
              <a:picLocks noChangeAspect="1" noChangeArrowheads="1"/>
            </p:cNvPicPr>
            <p:nvPr/>
          </p:nvPicPr>
          <p:blipFill>
            <a:blip r:embed="rId8">
              <a:lum bright="18000" contrast="48000"/>
              <a:extLst>
                <a:ext uri="{28A0092B-C50C-407E-A947-70E740481C1C}">
                  <a14:useLocalDpi xmlns:a14="http://schemas.microsoft.com/office/drawing/2010/main" val="0"/>
                </a:ext>
              </a:extLst>
            </a:blip>
            <a:srcRect/>
            <a:stretch>
              <a:fillRect/>
            </a:stretch>
          </p:blipFill>
          <p:spPr bwMode="auto">
            <a:xfrm>
              <a:off x="7604" y="9964"/>
              <a:ext cx="1083"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Oval 12"/>
            <p:cNvSpPr>
              <a:spLocks noChangeArrowheads="1"/>
            </p:cNvSpPr>
            <p:nvPr/>
          </p:nvSpPr>
          <p:spPr bwMode="auto">
            <a:xfrm>
              <a:off x="3343" y="5439"/>
              <a:ext cx="2218" cy="2218"/>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0" name="Oval 13"/>
            <p:cNvSpPr>
              <a:spLocks noChangeArrowheads="1"/>
            </p:cNvSpPr>
            <p:nvPr/>
          </p:nvSpPr>
          <p:spPr bwMode="auto">
            <a:xfrm>
              <a:off x="2173" y="7759"/>
              <a:ext cx="3212" cy="3212"/>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1" name="Oval 14"/>
            <p:cNvSpPr>
              <a:spLocks noChangeArrowheads="1"/>
            </p:cNvSpPr>
            <p:nvPr/>
          </p:nvSpPr>
          <p:spPr bwMode="auto">
            <a:xfrm>
              <a:off x="6368" y="5439"/>
              <a:ext cx="2086" cy="208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2" name="Oval 15"/>
            <p:cNvSpPr>
              <a:spLocks noChangeArrowheads="1"/>
            </p:cNvSpPr>
            <p:nvPr/>
          </p:nvSpPr>
          <p:spPr bwMode="auto">
            <a:xfrm>
              <a:off x="6645" y="7671"/>
              <a:ext cx="1809" cy="1808"/>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3" name="Oval 16"/>
            <p:cNvSpPr>
              <a:spLocks noChangeArrowheads="1"/>
            </p:cNvSpPr>
            <p:nvPr/>
          </p:nvSpPr>
          <p:spPr bwMode="auto">
            <a:xfrm>
              <a:off x="5938" y="9502"/>
              <a:ext cx="1323" cy="1323"/>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4" name="Oval 17"/>
            <p:cNvSpPr>
              <a:spLocks noChangeArrowheads="1"/>
            </p:cNvSpPr>
            <p:nvPr/>
          </p:nvSpPr>
          <p:spPr bwMode="auto">
            <a:xfrm>
              <a:off x="7594" y="9657"/>
              <a:ext cx="1126" cy="1124"/>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2545" name="Line 18"/>
            <p:cNvSpPr>
              <a:spLocks noChangeShapeType="1"/>
            </p:cNvSpPr>
            <p:nvPr/>
          </p:nvSpPr>
          <p:spPr bwMode="auto">
            <a:xfrm>
              <a:off x="2835" y="6343"/>
              <a:ext cx="496" cy="19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9"/>
            <p:cNvSpPr>
              <a:spLocks noChangeShapeType="1"/>
            </p:cNvSpPr>
            <p:nvPr/>
          </p:nvSpPr>
          <p:spPr bwMode="auto">
            <a:xfrm flipH="1">
              <a:off x="3861" y="6918"/>
              <a:ext cx="321" cy="8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20"/>
            <p:cNvSpPr>
              <a:spLocks noChangeShapeType="1"/>
            </p:cNvSpPr>
            <p:nvPr/>
          </p:nvSpPr>
          <p:spPr bwMode="auto">
            <a:xfrm flipV="1">
              <a:off x="3718" y="6972"/>
              <a:ext cx="2750" cy="225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21"/>
            <p:cNvSpPr>
              <a:spLocks noChangeShapeType="1"/>
            </p:cNvSpPr>
            <p:nvPr/>
          </p:nvSpPr>
          <p:spPr bwMode="auto">
            <a:xfrm>
              <a:off x="7417" y="6851"/>
              <a:ext cx="0" cy="8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22"/>
            <p:cNvSpPr>
              <a:spLocks noChangeShapeType="1"/>
            </p:cNvSpPr>
            <p:nvPr/>
          </p:nvSpPr>
          <p:spPr bwMode="auto">
            <a:xfrm flipH="1">
              <a:off x="6677" y="8772"/>
              <a:ext cx="397" cy="7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3"/>
            <p:cNvSpPr>
              <a:spLocks noChangeShapeType="1"/>
            </p:cNvSpPr>
            <p:nvPr/>
          </p:nvSpPr>
          <p:spPr bwMode="auto">
            <a:xfrm flipV="1">
              <a:off x="6898" y="10197"/>
              <a:ext cx="696"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 Box 24"/>
            <p:cNvSpPr txBox="1">
              <a:spLocks noChangeArrowheads="1"/>
            </p:cNvSpPr>
            <p:nvPr/>
          </p:nvSpPr>
          <p:spPr bwMode="auto">
            <a:xfrm>
              <a:off x="3276" y="9490"/>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700" b="0"/>
                <a:t>芯片</a:t>
              </a:r>
            </a:p>
          </p:txBody>
        </p:sp>
        <p:sp>
          <p:nvSpPr>
            <p:cNvPr id="22552" name="Text Box 25"/>
            <p:cNvSpPr txBox="1">
              <a:spLocks noChangeArrowheads="1"/>
            </p:cNvSpPr>
            <p:nvPr/>
          </p:nvSpPr>
          <p:spPr bwMode="auto">
            <a:xfrm>
              <a:off x="2238" y="5353"/>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计算机</a:t>
              </a:r>
            </a:p>
          </p:txBody>
        </p:sp>
        <p:sp>
          <p:nvSpPr>
            <p:cNvPr id="22553" name="Text Box 26"/>
            <p:cNvSpPr txBox="1">
              <a:spLocks noChangeArrowheads="1"/>
            </p:cNvSpPr>
            <p:nvPr/>
          </p:nvSpPr>
          <p:spPr bwMode="auto">
            <a:xfrm>
              <a:off x="4093" y="5453"/>
              <a:ext cx="83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电源</a:t>
              </a:r>
            </a:p>
          </p:txBody>
        </p:sp>
        <p:sp>
          <p:nvSpPr>
            <p:cNvPr id="22554" name="Text Box 27"/>
            <p:cNvSpPr txBox="1">
              <a:spLocks noChangeArrowheads="1"/>
            </p:cNvSpPr>
            <p:nvPr/>
          </p:nvSpPr>
          <p:spPr bwMode="auto">
            <a:xfrm>
              <a:off x="3584" y="6646"/>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700" b="0"/>
                <a:t>主板</a:t>
              </a:r>
            </a:p>
          </p:txBody>
        </p:sp>
        <p:sp>
          <p:nvSpPr>
            <p:cNvPr id="22555" name="Text Box 28"/>
            <p:cNvSpPr txBox="1">
              <a:spLocks noChangeArrowheads="1"/>
            </p:cNvSpPr>
            <p:nvPr/>
          </p:nvSpPr>
          <p:spPr bwMode="auto">
            <a:xfrm>
              <a:off x="4325" y="9649"/>
              <a:ext cx="83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主板</a:t>
              </a:r>
            </a:p>
          </p:txBody>
        </p:sp>
        <p:sp>
          <p:nvSpPr>
            <p:cNvPr id="22556" name="Text Box 29"/>
            <p:cNvSpPr txBox="1">
              <a:spLocks noChangeArrowheads="1"/>
            </p:cNvSpPr>
            <p:nvPr/>
          </p:nvSpPr>
          <p:spPr bwMode="auto">
            <a:xfrm>
              <a:off x="5883" y="5536"/>
              <a:ext cx="826"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芯片上的子电路</a:t>
              </a:r>
            </a:p>
          </p:txBody>
        </p:sp>
        <p:sp>
          <p:nvSpPr>
            <p:cNvPr id="22557" name="Text Box 30"/>
            <p:cNvSpPr txBox="1">
              <a:spLocks noChangeArrowheads="1"/>
            </p:cNvSpPr>
            <p:nvPr/>
          </p:nvSpPr>
          <p:spPr bwMode="auto">
            <a:xfrm>
              <a:off x="7593" y="7849"/>
              <a:ext cx="83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逻辑门</a:t>
              </a:r>
            </a:p>
          </p:txBody>
        </p:sp>
        <p:sp>
          <p:nvSpPr>
            <p:cNvPr id="22558" name="Text Box 31"/>
            <p:cNvSpPr txBox="1">
              <a:spLocks noChangeArrowheads="1"/>
            </p:cNvSpPr>
            <p:nvPr/>
          </p:nvSpPr>
          <p:spPr bwMode="auto">
            <a:xfrm>
              <a:off x="5782" y="9218"/>
              <a:ext cx="95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晶体管电路</a:t>
              </a:r>
            </a:p>
          </p:txBody>
        </p:sp>
        <p:sp>
          <p:nvSpPr>
            <p:cNvPr id="22559" name="Text Box 32"/>
            <p:cNvSpPr txBox="1">
              <a:spLocks noChangeArrowheads="1"/>
            </p:cNvSpPr>
            <p:nvPr/>
          </p:nvSpPr>
          <p:spPr bwMode="auto">
            <a:xfrm>
              <a:off x="8242" y="9438"/>
              <a:ext cx="69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SzTx/>
                <a:buFontTx/>
                <a:buNone/>
              </a:pPr>
              <a:r>
                <a:rPr kumimoji="0" lang="zh-CN" altLang="en-US" sz="1400"/>
                <a:t>晶体管</a:t>
              </a:r>
            </a:p>
          </p:txBody>
        </p:sp>
        <p:sp>
          <p:nvSpPr>
            <p:cNvPr id="22560" name="Text Box 33"/>
            <p:cNvSpPr txBox="1">
              <a:spLocks noChangeArrowheads="1"/>
            </p:cNvSpPr>
            <p:nvPr/>
          </p:nvSpPr>
          <p:spPr bwMode="auto">
            <a:xfrm>
              <a:off x="4006" y="11290"/>
              <a:ext cx="257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60000"/>
                </a:spcBef>
                <a:buSzPct val="85000"/>
                <a:buBlip>
                  <a:blip r:embed="rId9"/>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kumimoji="0" lang="zh-CN" altLang="en-US" sz="2400"/>
                <a:t>数字系统硬件</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971550" y="1412875"/>
          <a:ext cx="4000500" cy="590550"/>
        </p:xfrm>
        <a:graphic>
          <a:graphicData uri="http://schemas.openxmlformats.org/presentationml/2006/ole">
            <mc:AlternateContent xmlns:mc="http://schemas.openxmlformats.org/markup-compatibility/2006">
              <mc:Choice xmlns:v="urn:schemas-microsoft-com:vml" Requires="v">
                <p:oleObj spid="_x0000_s96261" name="公式" r:id="rId3" imgW="1574800" imgH="241300" progId="Equation.3">
                  <p:embed/>
                </p:oleObj>
              </mc:Choice>
              <mc:Fallback>
                <p:oleObj name="公式" r:id="rId3" imgW="15748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12875"/>
                        <a:ext cx="40005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3715" name="Object 3"/>
          <p:cNvGraphicFramePr>
            <a:graphicFrameLocks noChangeAspect="1"/>
          </p:cNvGraphicFramePr>
          <p:nvPr/>
        </p:nvGraphicFramePr>
        <p:xfrm>
          <a:off x="827088" y="2060575"/>
          <a:ext cx="7056437" cy="2628900"/>
        </p:xfrm>
        <a:graphic>
          <a:graphicData uri="http://schemas.openxmlformats.org/presentationml/2006/ole">
            <mc:AlternateContent xmlns:mc="http://schemas.openxmlformats.org/markup-compatibility/2006">
              <mc:Choice xmlns:v="urn:schemas-microsoft-com:vml" Requires="v">
                <p:oleObj spid="_x0000_s96262" name="公式" r:id="rId5" imgW="2781300" imgH="1041400" progId="Equation.3">
                  <p:embed/>
                </p:oleObj>
              </mc:Choice>
              <mc:Fallback>
                <p:oleObj name="公式" r:id="rId5" imgW="2781300" imgH="1041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060575"/>
                        <a:ext cx="705643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0" name="AutoShape 4">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8"/>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wipe(left)">
                                      <p:cBhvr>
                                        <p:cTn id="7" dur="2000"/>
                                        <p:tgtEl>
                                          <p:spTgt spid="24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wipe(left)">
                                      <p:cBhvr>
                                        <p:cTn id="12" dur="20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2"/>
          <p:cNvGraphicFramePr>
            <a:graphicFrameLocks noChangeAspect="1"/>
          </p:cNvGraphicFramePr>
          <p:nvPr/>
        </p:nvGraphicFramePr>
        <p:xfrm>
          <a:off x="1692275" y="1268413"/>
          <a:ext cx="4048125" cy="625475"/>
        </p:xfrm>
        <a:graphic>
          <a:graphicData uri="http://schemas.openxmlformats.org/presentationml/2006/ole">
            <mc:AlternateContent xmlns:mc="http://schemas.openxmlformats.org/markup-compatibility/2006">
              <mc:Choice xmlns:v="urn:schemas-microsoft-com:vml" Requires="v">
                <p:oleObj spid="_x0000_s97285" name="公式" r:id="rId3" imgW="1574800" imgH="254000" progId="Equation.3">
                  <p:embed/>
                </p:oleObj>
              </mc:Choice>
              <mc:Fallback>
                <p:oleObj name="公式" r:id="rId3" imgW="15748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40481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39" name="Object 3"/>
          <p:cNvGraphicFramePr>
            <a:graphicFrameLocks noChangeAspect="1"/>
          </p:cNvGraphicFramePr>
          <p:nvPr/>
        </p:nvGraphicFramePr>
        <p:xfrm>
          <a:off x="1619250" y="1916113"/>
          <a:ext cx="5184775" cy="3257550"/>
        </p:xfrm>
        <a:graphic>
          <a:graphicData uri="http://schemas.openxmlformats.org/presentationml/2006/ole">
            <mc:AlternateContent xmlns:mc="http://schemas.openxmlformats.org/markup-compatibility/2006">
              <mc:Choice xmlns:v="urn:schemas-microsoft-com:vml" Requires="v">
                <p:oleObj spid="_x0000_s97286" name="公式" r:id="rId5" imgW="2019300" imgH="1308100" progId="Equation.3">
                  <p:embed/>
                </p:oleObj>
              </mc:Choice>
              <mc:Fallback>
                <p:oleObj name="公式" r:id="rId5" imgW="2019300" imgH="1308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916113"/>
                        <a:ext cx="51847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4" name="AutoShape 4">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8"/>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wipe(left)">
                                      <p:cBhvr>
                                        <p:cTn id="7" dur="2000"/>
                                        <p:tgtEl>
                                          <p:spTgt spid="244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4739"/>
                                        </p:tgtEl>
                                        <p:attrNameLst>
                                          <p:attrName>style.visibility</p:attrName>
                                        </p:attrNameLst>
                                      </p:cBhvr>
                                      <p:to>
                                        <p:strVal val="visible"/>
                                      </p:to>
                                    </p:set>
                                    <p:animEffect transition="in" filter="wipe(left)">
                                      <p:cBhvr>
                                        <p:cTn id="12" dur="2000"/>
                                        <p:tgtEl>
                                          <p:spTgt spid="24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descr="Large confetti"/>
          <p:cNvSpPr>
            <a:spLocks noGrp="1" noChangeArrowheads="1"/>
          </p:cNvSpPr>
          <p:nvPr>
            <p:ph type="title"/>
          </p:nvPr>
        </p:nvSpPr>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1-17</a:t>
            </a:r>
            <a:r>
              <a:rPr lang="en-US" altLang="zh-CN" b="0" smtClean="0"/>
              <a:t>】  </a:t>
            </a:r>
            <a:r>
              <a:rPr lang="zh-CN" altLang="en-US" b="0" smtClean="0"/>
              <a:t>试化简逻辑函数</a:t>
            </a:r>
          </a:p>
        </p:txBody>
      </p:sp>
      <p:graphicFrame>
        <p:nvGraphicFramePr>
          <p:cNvPr id="245763" name="Object 3"/>
          <p:cNvGraphicFramePr>
            <a:graphicFrameLocks noChangeAspect="1"/>
          </p:cNvGraphicFramePr>
          <p:nvPr/>
        </p:nvGraphicFramePr>
        <p:xfrm>
          <a:off x="144463" y="1484313"/>
          <a:ext cx="8748712" cy="555625"/>
        </p:xfrm>
        <a:graphic>
          <a:graphicData uri="http://schemas.openxmlformats.org/presentationml/2006/ole">
            <mc:AlternateContent xmlns:mc="http://schemas.openxmlformats.org/markup-compatibility/2006">
              <mc:Choice xmlns:v="urn:schemas-microsoft-com:vml" Requires="v">
                <p:oleObj spid="_x0000_s98313" name="公式" r:id="rId3" imgW="3543300" imgH="215900" progId="Equation.3">
                  <p:embed/>
                </p:oleObj>
              </mc:Choice>
              <mc:Fallback>
                <p:oleObj name="公式" r:id="rId3" imgW="35433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484313"/>
                        <a:ext cx="874871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4" name="Object 4"/>
          <p:cNvGraphicFramePr>
            <a:graphicFrameLocks noChangeAspect="1"/>
          </p:cNvGraphicFramePr>
          <p:nvPr/>
        </p:nvGraphicFramePr>
        <p:xfrm>
          <a:off x="34925" y="2060575"/>
          <a:ext cx="5565775" cy="698500"/>
        </p:xfrm>
        <a:graphic>
          <a:graphicData uri="http://schemas.openxmlformats.org/presentationml/2006/ole">
            <mc:AlternateContent xmlns:mc="http://schemas.openxmlformats.org/markup-compatibility/2006">
              <mc:Choice xmlns:v="urn:schemas-microsoft-com:vml" Requires="v">
                <p:oleObj spid="_x0000_s98314" name="公式" r:id="rId5" imgW="2132674" imgH="266584" progId="Equation.3">
                  <p:embed/>
                </p:oleObj>
              </mc:Choice>
              <mc:Fallback>
                <p:oleObj name="公式" r:id="rId5" imgW="2132674" imgH="26658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2060575"/>
                        <a:ext cx="55657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5" name="Object 5"/>
          <p:cNvGraphicFramePr>
            <a:graphicFrameLocks noChangeAspect="1"/>
          </p:cNvGraphicFramePr>
          <p:nvPr/>
        </p:nvGraphicFramePr>
        <p:xfrm>
          <a:off x="61913" y="2781300"/>
          <a:ext cx="6526212" cy="696913"/>
        </p:xfrm>
        <a:graphic>
          <a:graphicData uri="http://schemas.openxmlformats.org/presentationml/2006/ole">
            <mc:AlternateContent xmlns:mc="http://schemas.openxmlformats.org/markup-compatibility/2006">
              <mc:Choice xmlns:v="urn:schemas-microsoft-com:vml" Requires="v">
                <p:oleObj spid="_x0000_s98315" name="公式" r:id="rId7" imgW="2501900" imgH="266700" progId="Equation.3">
                  <p:embed/>
                </p:oleObj>
              </mc:Choice>
              <mc:Fallback>
                <p:oleObj name="公式" r:id="rId7" imgW="25019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13" y="2781300"/>
                        <a:ext cx="652621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6" name="Object 6"/>
          <p:cNvGraphicFramePr>
            <a:graphicFrameLocks noChangeAspect="1"/>
          </p:cNvGraphicFramePr>
          <p:nvPr/>
        </p:nvGraphicFramePr>
        <p:xfrm>
          <a:off x="74613" y="3500438"/>
          <a:ext cx="5002212" cy="696912"/>
        </p:xfrm>
        <a:graphic>
          <a:graphicData uri="http://schemas.openxmlformats.org/presentationml/2006/ole">
            <mc:AlternateContent xmlns:mc="http://schemas.openxmlformats.org/markup-compatibility/2006">
              <mc:Choice xmlns:v="urn:schemas-microsoft-com:vml" Requires="v">
                <p:oleObj spid="_x0000_s98316" name="公式" r:id="rId9" imgW="1916868" imgH="266584" progId="Equation.3">
                  <p:embed/>
                </p:oleObj>
              </mc:Choice>
              <mc:Fallback>
                <p:oleObj name="公式" r:id="rId9" imgW="1916868" imgH="26658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13" y="3500438"/>
                        <a:ext cx="50022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7" name="Object 7"/>
          <p:cNvGraphicFramePr>
            <a:graphicFrameLocks noChangeAspect="1"/>
          </p:cNvGraphicFramePr>
          <p:nvPr/>
        </p:nvGraphicFramePr>
        <p:xfrm>
          <a:off x="107950" y="4292600"/>
          <a:ext cx="3810000" cy="696913"/>
        </p:xfrm>
        <a:graphic>
          <a:graphicData uri="http://schemas.openxmlformats.org/presentationml/2006/ole">
            <mc:AlternateContent xmlns:mc="http://schemas.openxmlformats.org/markup-compatibility/2006">
              <mc:Choice xmlns:v="urn:schemas-microsoft-com:vml" Requires="v">
                <p:oleObj spid="_x0000_s98317" name="公式" r:id="rId11" imgW="1459866" imgH="266584" progId="Equation.3">
                  <p:embed/>
                </p:oleObj>
              </mc:Choice>
              <mc:Fallback>
                <p:oleObj name="公式" r:id="rId11" imgW="1459866" imgH="266584"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50" y="4292600"/>
                        <a:ext cx="38100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2" name="AutoShape 8">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1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left)">
                                      <p:cBhvr>
                                        <p:cTn id="7" dur="2000"/>
                                        <p:tgtEl>
                                          <p:spTgt spid="245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64"/>
                                        </p:tgtEl>
                                        <p:attrNameLst>
                                          <p:attrName>style.visibility</p:attrName>
                                        </p:attrNameLst>
                                      </p:cBhvr>
                                      <p:to>
                                        <p:strVal val="visible"/>
                                      </p:to>
                                    </p:set>
                                    <p:animEffect transition="in" filter="wipe(left)">
                                      <p:cBhvr>
                                        <p:cTn id="12" dur="2000"/>
                                        <p:tgtEl>
                                          <p:spTgt spid="245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65"/>
                                        </p:tgtEl>
                                        <p:attrNameLst>
                                          <p:attrName>style.visibility</p:attrName>
                                        </p:attrNameLst>
                                      </p:cBhvr>
                                      <p:to>
                                        <p:strVal val="visible"/>
                                      </p:to>
                                    </p:set>
                                    <p:animEffect transition="in" filter="wipe(left)">
                                      <p:cBhvr>
                                        <p:cTn id="17" dur="2000"/>
                                        <p:tgtEl>
                                          <p:spTgt spid="245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766"/>
                                        </p:tgtEl>
                                        <p:attrNameLst>
                                          <p:attrName>style.visibility</p:attrName>
                                        </p:attrNameLst>
                                      </p:cBhvr>
                                      <p:to>
                                        <p:strVal val="visible"/>
                                      </p:to>
                                    </p:set>
                                    <p:animEffect transition="in" filter="wipe(left)">
                                      <p:cBhvr>
                                        <p:cTn id="22" dur="2000"/>
                                        <p:tgtEl>
                                          <p:spTgt spid="245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767"/>
                                        </p:tgtEl>
                                        <p:attrNameLst>
                                          <p:attrName>style.visibility</p:attrName>
                                        </p:attrNameLst>
                                      </p:cBhvr>
                                      <p:to>
                                        <p:strVal val="visible"/>
                                      </p:to>
                                    </p:set>
                                    <p:animEffect transition="in" filter="wipe(left)">
                                      <p:cBhvr>
                                        <p:cTn id="27" dur="20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99331" name="Rectangle 3"/>
          <p:cNvSpPr>
            <a:spLocks noGrp="1" noChangeArrowheads="1"/>
          </p:cNvSpPr>
          <p:nvPr>
            <p:ph idx="1"/>
          </p:nvPr>
        </p:nvSpPr>
        <p:spPr>
          <a:xfrm>
            <a:off x="838200" y="1371600"/>
            <a:ext cx="7620000" cy="1879600"/>
          </a:xfrm>
        </p:spPr>
        <p:txBody>
          <a:bodyPr/>
          <a:lstStyle/>
          <a:p>
            <a:pPr>
              <a:buFontTx/>
              <a:buNone/>
            </a:pPr>
            <a:r>
              <a:rPr lang="en-US" altLang="zh-CN" b="0" smtClean="0"/>
              <a:t>4</a:t>
            </a:r>
            <a:r>
              <a:rPr lang="zh-CN" altLang="en-US" b="0" smtClean="0"/>
              <a:t>．卡诺图的构成</a:t>
            </a:r>
          </a:p>
          <a:p>
            <a:pPr lvl="1"/>
            <a:r>
              <a:rPr lang="zh-CN" altLang="en-US" b="1" smtClean="0"/>
              <a:t>卡诺图是一种平面方格图，每个小方格代表一个最小项，故又称为最小项方格图。</a:t>
            </a:r>
          </a:p>
        </p:txBody>
      </p:sp>
      <p:sp>
        <p:nvSpPr>
          <p:cNvPr id="246788" name="Text Box 4"/>
          <p:cNvSpPr txBox="1">
            <a:spLocks noChangeArrowheads="1"/>
          </p:cNvSpPr>
          <p:nvPr/>
        </p:nvSpPr>
        <p:spPr bwMode="auto">
          <a:xfrm>
            <a:off x="744538" y="3203575"/>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solidFill>
                  <a:srgbClr val="0033CC"/>
                </a:solidFill>
              </a:rPr>
              <a:t>二变量 的卡诺图</a:t>
            </a:r>
          </a:p>
        </p:txBody>
      </p:sp>
      <p:sp>
        <p:nvSpPr>
          <p:cNvPr id="246789" name="Text Box 5"/>
          <p:cNvSpPr txBox="1">
            <a:spLocks noChangeArrowheads="1"/>
          </p:cNvSpPr>
          <p:nvPr/>
        </p:nvSpPr>
        <p:spPr bwMode="auto">
          <a:xfrm>
            <a:off x="3765550" y="3175000"/>
            <a:ext cx="380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66"/>
                </a:solidFill>
                <a:latin typeface="宋体" panose="02010600030101010101" pitchFamily="2" charset="-122"/>
              </a:rPr>
              <a:t>(</a:t>
            </a:r>
            <a:r>
              <a:rPr lang="zh-CN" altLang="en-US">
                <a:solidFill>
                  <a:srgbClr val="FF0066"/>
                </a:solidFill>
              </a:rPr>
              <a:t>四个最小项</a:t>
            </a:r>
            <a:r>
              <a:rPr lang="en-US" altLang="zh-CN">
                <a:solidFill>
                  <a:srgbClr val="FF0066"/>
                </a:solidFill>
                <a:latin typeface="宋体" panose="02010600030101010101" pitchFamily="2" charset="-122"/>
              </a:rPr>
              <a:t>)</a:t>
            </a:r>
          </a:p>
        </p:txBody>
      </p:sp>
      <p:sp>
        <p:nvSpPr>
          <p:cNvPr id="246790" name="Rectangle 6"/>
          <p:cNvSpPr>
            <a:spLocks noChangeArrowheads="1"/>
          </p:cNvSpPr>
          <p:nvPr/>
        </p:nvSpPr>
        <p:spPr bwMode="auto">
          <a:xfrm>
            <a:off x="1208088" y="4659313"/>
            <a:ext cx="1524000" cy="1524000"/>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6791" name="Line 7"/>
          <p:cNvSpPr>
            <a:spLocks noChangeShapeType="1"/>
          </p:cNvSpPr>
          <p:nvPr/>
        </p:nvSpPr>
        <p:spPr bwMode="auto">
          <a:xfrm>
            <a:off x="1208088" y="5421313"/>
            <a:ext cx="15240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92" name="Line 8"/>
          <p:cNvSpPr>
            <a:spLocks noChangeShapeType="1"/>
          </p:cNvSpPr>
          <p:nvPr/>
        </p:nvSpPr>
        <p:spPr bwMode="auto">
          <a:xfrm>
            <a:off x="1970088" y="4659313"/>
            <a:ext cx="0" cy="15240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93" name="Line 9"/>
          <p:cNvSpPr>
            <a:spLocks noChangeShapeType="1"/>
          </p:cNvSpPr>
          <p:nvPr/>
        </p:nvSpPr>
        <p:spPr bwMode="auto">
          <a:xfrm>
            <a:off x="827088" y="4278313"/>
            <a:ext cx="381000" cy="3810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794" name="Text Box 10"/>
          <p:cNvSpPr txBox="1">
            <a:spLocks noChangeArrowheads="1"/>
          </p:cNvSpPr>
          <p:nvPr/>
        </p:nvSpPr>
        <p:spPr bwMode="auto">
          <a:xfrm>
            <a:off x="539750" y="42687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A</a:t>
            </a:r>
          </a:p>
        </p:txBody>
      </p:sp>
      <p:sp>
        <p:nvSpPr>
          <p:cNvPr id="246795" name="Text Box 11"/>
          <p:cNvSpPr txBox="1">
            <a:spLocks noChangeArrowheads="1"/>
          </p:cNvSpPr>
          <p:nvPr/>
        </p:nvSpPr>
        <p:spPr bwMode="auto">
          <a:xfrm>
            <a:off x="979488" y="3973513"/>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B</a:t>
            </a:r>
          </a:p>
        </p:txBody>
      </p:sp>
      <p:graphicFrame>
        <p:nvGraphicFramePr>
          <p:cNvPr id="246796" name="Object 12"/>
          <p:cNvGraphicFramePr>
            <a:graphicFrameLocks noChangeAspect="1"/>
          </p:cNvGraphicFramePr>
          <p:nvPr/>
        </p:nvGraphicFramePr>
        <p:xfrm>
          <a:off x="750888" y="4887913"/>
          <a:ext cx="371475" cy="457200"/>
        </p:xfrm>
        <a:graphic>
          <a:graphicData uri="http://schemas.openxmlformats.org/presentationml/2006/ole">
            <mc:AlternateContent xmlns:mc="http://schemas.openxmlformats.org/markup-compatibility/2006">
              <mc:Choice xmlns:v="urn:schemas-microsoft-com:vml" Requires="v">
                <p:oleObj spid="_x0000_s99377" name="Equation" r:id="rId4" imgW="38277" imgH="76326" progId="Equation.3">
                  <p:embed/>
                </p:oleObj>
              </mc:Choice>
              <mc:Fallback>
                <p:oleObj name="Equation" r:id="rId4" imgW="38277" imgH="76326"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888" y="4887913"/>
                        <a:ext cx="371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7" name="Object 13"/>
          <p:cNvGraphicFramePr>
            <a:graphicFrameLocks noChangeAspect="1"/>
          </p:cNvGraphicFramePr>
          <p:nvPr/>
        </p:nvGraphicFramePr>
        <p:xfrm>
          <a:off x="750888" y="5616575"/>
          <a:ext cx="381000" cy="381000"/>
        </p:xfrm>
        <a:graphic>
          <a:graphicData uri="http://schemas.openxmlformats.org/presentationml/2006/ole">
            <mc:AlternateContent xmlns:mc="http://schemas.openxmlformats.org/markup-compatibility/2006">
              <mc:Choice xmlns:v="urn:schemas-microsoft-com:vml" Requires="v">
                <p:oleObj spid="_x0000_s99378" name="Equation" r:id="rId6" imgW="38277" imgH="37950" progId="Equation.3">
                  <p:embed/>
                </p:oleObj>
              </mc:Choice>
              <mc:Fallback>
                <p:oleObj name="Equation" r:id="rId6" imgW="38277" imgH="3795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88" y="561657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8" name="Object 14"/>
          <p:cNvGraphicFramePr>
            <a:graphicFrameLocks noChangeAspect="1"/>
          </p:cNvGraphicFramePr>
          <p:nvPr/>
        </p:nvGraphicFramePr>
        <p:xfrm>
          <a:off x="1450975" y="4148138"/>
          <a:ext cx="350838" cy="468312"/>
        </p:xfrm>
        <a:graphic>
          <a:graphicData uri="http://schemas.openxmlformats.org/presentationml/2006/ole">
            <mc:AlternateContent xmlns:mc="http://schemas.openxmlformats.org/markup-compatibility/2006">
              <mc:Choice xmlns:v="urn:schemas-microsoft-com:vml" Requires="v">
                <p:oleObj spid="_x0000_s99379" name="Equation" r:id="rId8" imgW="22966" imgH="76326" progId="Equation.3">
                  <p:embed/>
                </p:oleObj>
              </mc:Choice>
              <mc:Fallback>
                <p:oleObj name="Equation" r:id="rId8" imgW="22966" imgH="76326"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0975" y="4148138"/>
                        <a:ext cx="3508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9" name="Object 15"/>
          <p:cNvGraphicFramePr>
            <a:graphicFrameLocks noChangeAspect="1"/>
          </p:cNvGraphicFramePr>
          <p:nvPr/>
        </p:nvGraphicFramePr>
        <p:xfrm>
          <a:off x="2198688" y="4264025"/>
          <a:ext cx="338137" cy="338138"/>
        </p:xfrm>
        <a:graphic>
          <a:graphicData uri="http://schemas.openxmlformats.org/presentationml/2006/ole">
            <mc:AlternateContent xmlns:mc="http://schemas.openxmlformats.org/markup-compatibility/2006">
              <mc:Choice xmlns:v="urn:schemas-microsoft-com:vml" Requires="v">
                <p:oleObj spid="_x0000_s99380" name="Equation" r:id="rId10" imgW="22966" imgH="23026" progId="Equation.3">
                  <p:embed/>
                </p:oleObj>
              </mc:Choice>
              <mc:Fallback>
                <p:oleObj name="Equation" r:id="rId10" imgW="22966" imgH="2302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8688" y="4264025"/>
                        <a:ext cx="3381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0" name="Object 16"/>
          <p:cNvGraphicFramePr>
            <a:graphicFrameLocks noChangeAspect="1"/>
          </p:cNvGraphicFramePr>
          <p:nvPr/>
        </p:nvGraphicFramePr>
        <p:xfrm>
          <a:off x="1304925" y="4829175"/>
          <a:ext cx="614363" cy="468313"/>
        </p:xfrm>
        <a:graphic>
          <a:graphicData uri="http://schemas.openxmlformats.org/presentationml/2006/ole">
            <mc:AlternateContent xmlns:mc="http://schemas.openxmlformats.org/markup-compatibility/2006">
              <mc:Choice xmlns:v="urn:schemas-microsoft-com:vml" Requires="v">
                <p:oleObj spid="_x0000_s99381" name="Equation" r:id="rId12" imgW="137373" imgH="76326" progId="Equation.3">
                  <p:embed/>
                </p:oleObj>
              </mc:Choice>
              <mc:Fallback>
                <p:oleObj name="Equation" r:id="rId12" imgW="137373" imgH="76326"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04925" y="4829175"/>
                        <a:ext cx="6143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1" name="Object 17"/>
          <p:cNvGraphicFramePr>
            <a:graphicFrameLocks noChangeAspect="1"/>
          </p:cNvGraphicFramePr>
          <p:nvPr/>
        </p:nvGraphicFramePr>
        <p:xfrm>
          <a:off x="2046288" y="4811713"/>
          <a:ext cx="614362" cy="468312"/>
        </p:xfrm>
        <a:graphic>
          <a:graphicData uri="http://schemas.openxmlformats.org/presentationml/2006/ole">
            <mc:AlternateContent xmlns:mc="http://schemas.openxmlformats.org/markup-compatibility/2006">
              <mc:Choice xmlns:v="urn:schemas-microsoft-com:vml" Requires="v">
                <p:oleObj spid="_x0000_s99382" name="Equation" r:id="rId14" imgW="137373" imgH="76326" progId="Equation.3">
                  <p:embed/>
                </p:oleObj>
              </mc:Choice>
              <mc:Fallback>
                <p:oleObj name="Equation" r:id="rId14" imgW="137373" imgH="76326"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6288" y="4811713"/>
                        <a:ext cx="6143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2" name="Object 18"/>
          <p:cNvGraphicFramePr>
            <a:graphicFrameLocks noChangeAspect="1"/>
          </p:cNvGraphicFramePr>
          <p:nvPr/>
        </p:nvGraphicFramePr>
        <p:xfrm>
          <a:off x="1284288" y="5573713"/>
          <a:ext cx="614362" cy="468312"/>
        </p:xfrm>
        <a:graphic>
          <a:graphicData uri="http://schemas.openxmlformats.org/presentationml/2006/ole">
            <mc:AlternateContent xmlns:mc="http://schemas.openxmlformats.org/markup-compatibility/2006">
              <mc:Choice xmlns:v="urn:schemas-microsoft-com:vml" Requires="v">
                <p:oleObj spid="_x0000_s99383" name="Equation" r:id="rId16" imgW="137373" imgH="76326" progId="Equation.3">
                  <p:embed/>
                </p:oleObj>
              </mc:Choice>
              <mc:Fallback>
                <p:oleObj name="Equation" r:id="rId16" imgW="137373" imgH="76326"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84288" y="5573713"/>
                        <a:ext cx="6143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3" name="Object 19"/>
          <p:cNvGraphicFramePr>
            <a:graphicFrameLocks noChangeAspect="1"/>
          </p:cNvGraphicFramePr>
          <p:nvPr/>
        </p:nvGraphicFramePr>
        <p:xfrm>
          <a:off x="2046288" y="5645150"/>
          <a:ext cx="614362" cy="381000"/>
        </p:xfrm>
        <a:graphic>
          <a:graphicData uri="http://schemas.openxmlformats.org/presentationml/2006/ole">
            <mc:AlternateContent xmlns:mc="http://schemas.openxmlformats.org/markup-compatibility/2006">
              <mc:Choice xmlns:v="urn:schemas-microsoft-com:vml" Requires="v">
                <p:oleObj spid="_x0000_s99384" name="Equation" r:id="rId18" imgW="137373" imgH="37950" progId="Equation.3">
                  <p:embed/>
                </p:oleObj>
              </mc:Choice>
              <mc:Fallback>
                <p:oleObj name="Equation" r:id="rId18" imgW="137373" imgH="3795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46288" y="5645150"/>
                        <a:ext cx="6143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04" name="AutoShape 20"/>
          <p:cNvSpPr>
            <a:spLocks noChangeArrowheads="1"/>
          </p:cNvSpPr>
          <p:nvPr/>
        </p:nvSpPr>
        <p:spPr bwMode="auto">
          <a:xfrm>
            <a:off x="3036888" y="5345113"/>
            <a:ext cx="457200" cy="228600"/>
          </a:xfrm>
          <a:prstGeom prst="notchedRightArrow">
            <a:avLst>
              <a:gd name="adj1" fmla="val 50000"/>
              <a:gd name="adj2" fmla="val 50000"/>
            </a:avLst>
          </a:prstGeom>
          <a:solidFill>
            <a:srgbClr val="FF0066"/>
          </a:solidFill>
          <a:ln w="9525">
            <a:solidFill>
              <a:srgbClr val="FF00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46805" name="Object 21"/>
          <p:cNvGraphicFramePr>
            <a:graphicFrameLocks noChangeAspect="1"/>
          </p:cNvGraphicFramePr>
          <p:nvPr/>
        </p:nvGraphicFramePr>
        <p:xfrm>
          <a:off x="4332288" y="4811713"/>
          <a:ext cx="496887" cy="527050"/>
        </p:xfrm>
        <a:graphic>
          <a:graphicData uri="http://schemas.openxmlformats.org/presentationml/2006/ole">
            <mc:AlternateContent xmlns:mc="http://schemas.openxmlformats.org/markup-compatibility/2006">
              <mc:Choice xmlns:v="urn:schemas-microsoft-com:vml" Requires="v">
                <p:oleObj spid="_x0000_s99385" name="Equation" r:id="rId20" imgW="91440" imgH="98926" progId="Equation.3">
                  <p:embed/>
                </p:oleObj>
              </mc:Choice>
              <mc:Fallback>
                <p:oleObj name="Equation" r:id="rId20" imgW="91440" imgH="98926"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32288" y="4811713"/>
                        <a:ext cx="4968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3511550" y="3973513"/>
            <a:ext cx="2192338" cy="2209800"/>
            <a:chOff x="2064" y="2400"/>
            <a:chExt cx="1381" cy="1392"/>
          </a:xfrm>
        </p:grpSpPr>
        <p:sp>
          <p:nvSpPr>
            <p:cNvPr id="99367" name="Rectangle 23"/>
            <p:cNvSpPr>
              <a:spLocks noChangeArrowheads="1"/>
            </p:cNvSpPr>
            <p:nvPr/>
          </p:nvSpPr>
          <p:spPr bwMode="auto">
            <a:xfrm>
              <a:off x="2485" y="2832"/>
              <a:ext cx="960" cy="960"/>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99368" name="Line 24"/>
            <p:cNvSpPr>
              <a:spLocks noChangeShapeType="1"/>
            </p:cNvSpPr>
            <p:nvPr/>
          </p:nvSpPr>
          <p:spPr bwMode="auto">
            <a:xfrm>
              <a:off x="2485" y="3312"/>
              <a:ext cx="96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69" name="Line 25"/>
            <p:cNvSpPr>
              <a:spLocks noChangeShapeType="1"/>
            </p:cNvSpPr>
            <p:nvPr/>
          </p:nvSpPr>
          <p:spPr bwMode="auto">
            <a:xfrm>
              <a:off x="2965" y="2832"/>
              <a:ext cx="0" cy="9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0" name="Line 26"/>
            <p:cNvSpPr>
              <a:spLocks noChangeShapeType="1"/>
            </p:cNvSpPr>
            <p:nvPr/>
          </p:nvSpPr>
          <p:spPr bwMode="auto">
            <a:xfrm>
              <a:off x="2245" y="2592"/>
              <a:ext cx="240" cy="24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1" name="Text Box 27"/>
            <p:cNvSpPr txBox="1">
              <a:spLocks noChangeArrowheads="1"/>
            </p:cNvSpPr>
            <p:nvPr/>
          </p:nvSpPr>
          <p:spPr bwMode="auto">
            <a:xfrm>
              <a:off x="2064" y="258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A</a:t>
              </a:r>
            </a:p>
          </p:txBody>
        </p:sp>
        <p:sp>
          <p:nvSpPr>
            <p:cNvPr id="99372" name="Text Box 28"/>
            <p:cNvSpPr txBox="1">
              <a:spLocks noChangeArrowheads="1"/>
            </p:cNvSpPr>
            <p:nvPr/>
          </p:nvSpPr>
          <p:spPr bwMode="auto">
            <a:xfrm>
              <a:off x="2341" y="240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B</a:t>
              </a:r>
            </a:p>
          </p:txBody>
        </p:sp>
        <p:sp>
          <p:nvSpPr>
            <p:cNvPr id="99373" name="Text Box 29"/>
            <p:cNvSpPr txBox="1">
              <a:spLocks noChangeArrowheads="1"/>
            </p:cNvSpPr>
            <p:nvPr/>
          </p:nvSpPr>
          <p:spPr bwMode="auto">
            <a:xfrm>
              <a:off x="2197" y="29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0</a:t>
              </a:r>
            </a:p>
          </p:txBody>
        </p:sp>
        <p:sp>
          <p:nvSpPr>
            <p:cNvPr id="99374" name="Text Box 30"/>
            <p:cNvSpPr txBox="1">
              <a:spLocks noChangeArrowheads="1"/>
            </p:cNvSpPr>
            <p:nvPr/>
          </p:nvSpPr>
          <p:spPr bwMode="auto">
            <a:xfrm>
              <a:off x="2197" y="34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1</a:t>
              </a:r>
            </a:p>
          </p:txBody>
        </p:sp>
        <p:sp>
          <p:nvSpPr>
            <p:cNvPr id="99375" name="Text Box 31"/>
            <p:cNvSpPr txBox="1">
              <a:spLocks noChangeArrowheads="1"/>
            </p:cNvSpPr>
            <p:nvPr/>
          </p:nvSpPr>
          <p:spPr bwMode="auto">
            <a:xfrm>
              <a:off x="2629" y="25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0</a:t>
              </a:r>
            </a:p>
          </p:txBody>
        </p:sp>
        <p:sp>
          <p:nvSpPr>
            <p:cNvPr id="99376" name="Text Box 32"/>
            <p:cNvSpPr txBox="1">
              <a:spLocks noChangeArrowheads="1"/>
            </p:cNvSpPr>
            <p:nvPr/>
          </p:nvSpPr>
          <p:spPr bwMode="auto">
            <a:xfrm>
              <a:off x="3061" y="25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1</a:t>
              </a:r>
            </a:p>
          </p:txBody>
        </p:sp>
      </p:grpSp>
      <p:graphicFrame>
        <p:nvGraphicFramePr>
          <p:cNvPr id="246817" name="Object 33"/>
          <p:cNvGraphicFramePr>
            <a:graphicFrameLocks noChangeAspect="1"/>
          </p:cNvGraphicFramePr>
          <p:nvPr/>
        </p:nvGraphicFramePr>
        <p:xfrm>
          <a:off x="5108575" y="4826000"/>
          <a:ext cx="468313" cy="496888"/>
        </p:xfrm>
        <a:graphic>
          <a:graphicData uri="http://schemas.openxmlformats.org/presentationml/2006/ole">
            <mc:AlternateContent xmlns:mc="http://schemas.openxmlformats.org/markup-compatibility/2006">
              <mc:Choice xmlns:v="urn:schemas-microsoft-com:vml" Requires="v">
                <p:oleObj spid="_x0000_s99386" name="Equation" r:id="rId22" imgW="76129" imgH="91250" progId="Equation.3">
                  <p:embed/>
                </p:oleObj>
              </mc:Choice>
              <mc:Fallback>
                <p:oleObj name="Equation" r:id="rId22" imgW="76129" imgH="91250"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8575" y="4826000"/>
                        <a:ext cx="4683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8" name="Object 34"/>
          <p:cNvGraphicFramePr>
            <a:graphicFrameLocks noChangeAspect="1"/>
          </p:cNvGraphicFramePr>
          <p:nvPr/>
        </p:nvGraphicFramePr>
        <p:xfrm>
          <a:off x="4318000" y="5573713"/>
          <a:ext cx="496888" cy="496887"/>
        </p:xfrm>
        <a:graphic>
          <a:graphicData uri="http://schemas.openxmlformats.org/presentationml/2006/ole">
            <mc:AlternateContent xmlns:mc="http://schemas.openxmlformats.org/markup-compatibility/2006">
              <mc:Choice xmlns:v="urn:schemas-microsoft-com:vml" Requires="v">
                <p:oleObj spid="_x0000_s99387" name="Equation" r:id="rId24" imgW="91440" imgH="91250" progId="Equation.3">
                  <p:embed/>
                </p:oleObj>
              </mc:Choice>
              <mc:Fallback>
                <p:oleObj name="Equation" r:id="rId24" imgW="91440" imgH="91250" progId="Equation.3">
                  <p:embed/>
                  <p:pic>
                    <p:nvPicPr>
                      <p:cNvPr id="0"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18000" y="5573713"/>
                        <a:ext cx="496888"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9" name="Object 35"/>
          <p:cNvGraphicFramePr>
            <a:graphicFrameLocks noChangeAspect="1"/>
          </p:cNvGraphicFramePr>
          <p:nvPr/>
        </p:nvGraphicFramePr>
        <p:xfrm>
          <a:off x="5094288" y="5559425"/>
          <a:ext cx="496887" cy="525463"/>
        </p:xfrm>
        <a:graphic>
          <a:graphicData uri="http://schemas.openxmlformats.org/presentationml/2006/ole">
            <mc:AlternateContent xmlns:mc="http://schemas.openxmlformats.org/markup-compatibility/2006">
              <mc:Choice xmlns:v="urn:schemas-microsoft-com:vml" Requires="v">
                <p:oleObj spid="_x0000_s99388" name="Equation" r:id="rId26" imgW="91440" imgH="98926" progId="Equation.3">
                  <p:embed/>
                </p:oleObj>
              </mc:Choice>
              <mc:Fallback>
                <p:oleObj name="Equation" r:id="rId26" imgW="91440" imgH="98926" progId="Equation.3">
                  <p:embed/>
                  <p:pic>
                    <p:nvPicPr>
                      <p:cNvPr id="0" name="Object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94288" y="5559425"/>
                        <a:ext cx="4968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20" name="AutoShape 36"/>
          <p:cNvSpPr>
            <a:spLocks noChangeArrowheads="1"/>
          </p:cNvSpPr>
          <p:nvPr/>
        </p:nvSpPr>
        <p:spPr bwMode="auto">
          <a:xfrm>
            <a:off x="6084888" y="5345113"/>
            <a:ext cx="457200" cy="228600"/>
          </a:xfrm>
          <a:prstGeom prst="notchedRightArrow">
            <a:avLst>
              <a:gd name="adj1" fmla="val 50000"/>
              <a:gd name="adj2" fmla="val 50000"/>
            </a:avLst>
          </a:prstGeom>
          <a:solidFill>
            <a:srgbClr val="FF0066"/>
          </a:solidFill>
          <a:ln w="9525">
            <a:solidFill>
              <a:srgbClr val="FF00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3" name="Group 37"/>
          <p:cNvGrpSpPr>
            <a:grpSpLocks/>
          </p:cNvGrpSpPr>
          <p:nvPr/>
        </p:nvGrpSpPr>
        <p:grpSpPr bwMode="auto">
          <a:xfrm>
            <a:off x="6521450" y="3984625"/>
            <a:ext cx="2192338" cy="2209800"/>
            <a:chOff x="2064" y="2400"/>
            <a:chExt cx="1381" cy="1392"/>
          </a:xfrm>
        </p:grpSpPr>
        <p:sp>
          <p:nvSpPr>
            <p:cNvPr id="99357" name="Rectangle 38"/>
            <p:cNvSpPr>
              <a:spLocks noChangeArrowheads="1"/>
            </p:cNvSpPr>
            <p:nvPr/>
          </p:nvSpPr>
          <p:spPr bwMode="auto">
            <a:xfrm>
              <a:off x="2485" y="2832"/>
              <a:ext cx="960" cy="960"/>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99358" name="Line 39"/>
            <p:cNvSpPr>
              <a:spLocks noChangeShapeType="1"/>
            </p:cNvSpPr>
            <p:nvPr/>
          </p:nvSpPr>
          <p:spPr bwMode="auto">
            <a:xfrm>
              <a:off x="2485" y="3312"/>
              <a:ext cx="96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9" name="Line 40"/>
            <p:cNvSpPr>
              <a:spLocks noChangeShapeType="1"/>
            </p:cNvSpPr>
            <p:nvPr/>
          </p:nvSpPr>
          <p:spPr bwMode="auto">
            <a:xfrm>
              <a:off x="2965" y="2832"/>
              <a:ext cx="0" cy="9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60" name="Line 41"/>
            <p:cNvSpPr>
              <a:spLocks noChangeShapeType="1"/>
            </p:cNvSpPr>
            <p:nvPr/>
          </p:nvSpPr>
          <p:spPr bwMode="auto">
            <a:xfrm>
              <a:off x="2245" y="2592"/>
              <a:ext cx="240" cy="24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61" name="Text Box 42"/>
            <p:cNvSpPr txBox="1">
              <a:spLocks noChangeArrowheads="1"/>
            </p:cNvSpPr>
            <p:nvPr/>
          </p:nvSpPr>
          <p:spPr bwMode="auto">
            <a:xfrm>
              <a:off x="2064" y="258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A</a:t>
              </a:r>
            </a:p>
          </p:txBody>
        </p:sp>
        <p:sp>
          <p:nvSpPr>
            <p:cNvPr id="99362" name="Text Box 43"/>
            <p:cNvSpPr txBox="1">
              <a:spLocks noChangeArrowheads="1"/>
            </p:cNvSpPr>
            <p:nvPr/>
          </p:nvSpPr>
          <p:spPr bwMode="auto">
            <a:xfrm>
              <a:off x="2341" y="240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B</a:t>
              </a:r>
            </a:p>
          </p:txBody>
        </p:sp>
        <p:sp>
          <p:nvSpPr>
            <p:cNvPr id="99363" name="Text Box 44"/>
            <p:cNvSpPr txBox="1">
              <a:spLocks noChangeArrowheads="1"/>
            </p:cNvSpPr>
            <p:nvPr/>
          </p:nvSpPr>
          <p:spPr bwMode="auto">
            <a:xfrm>
              <a:off x="2197" y="29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0</a:t>
              </a:r>
            </a:p>
          </p:txBody>
        </p:sp>
        <p:sp>
          <p:nvSpPr>
            <p:cNvPr id="99364" name="Text Box 45"/>
            <p:cNvSpPr txBox="1">
              <a:spLocks noChangeArrowheads="1"/>
            </p:cNvSpPr>
            <p:nvPr/>
          </p:nvSpPr>
          <p:spPr bwMode="auto">
            <a:xfrm>
              <a:off x="2197" y="34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1</a:t>
              </a:r>
            </a:p>
          </p:txBody>
        </p:sp>
        <p:sp>
          <p:nvSpPr>
            <p:cNvPr id="99365" name="Text Box 46"/>
            <p:cNvSpPr txBox="1">
              <a:spLocks noChangeArrowheads="1"/>
            </p:cNvSpPr>
            <p:nvPr/>
          </p:nvSpPr>
          <p:spPr bwMode="auto">
            <a:xfrm>
              <a:off x="2629" y="25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0</a:t>
              </a:r>
            </a:p>
          </p:txBody>
        </p:sp>
        <p:sp>
          <p:nvSpPr>
            <p:cNvPr id="99366" name="Text Box 47"/>
            <p:cNvSpPr txBox="1">
              <a:spLocks noChangeArrowheads="1"/>
            </p:cNvSpPr>
            <p:nvPr/>
          </p:nvSpPr>
          <p:spPr bwMode="auto">
            <a:xfrm>
              <a:off x="3061" y="25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0033CC"/>
                  </a:solidFill>
                </a:rPr>
                <a:t>1</a:t>
              </a:r>
            </a:p>
          </p:txBody>
        </p:sp>
      </p:grpSp>
      <p:sp>
        <p:nvSpPr>
          <p:cNvPr id="99356" name="AutoShape 48">
            <a:hlinkClick r:id="rId2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linds(horizontal)">
                                      <p:cBhvr>
                                        <p:cTn id="7" dur="500"/>
                                        <p:tgtEl>
                                          <p:spTgt spid="24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wipe(left)">
                                      <p:cBhvr>
                                        <p:cTn id="12" dur="500"/>
                                        <p:tgtEl>
                                          <p:spTgt spid="246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500"/>
                                  </p:stCondLst>
                                  <p:childTnLst>
                                    <p:set>
                                      <p:cBhvr>
                                        <p:cTn id="16" dur="1" fill="hold">
                                          <p:stCondLst>
                                            <p:cond delay="0"/>
                                          </p:stCondLst>
                                        </p:cTn>
                                        <p:tgtEl>
                                          <p:spTgt spid="246790"/>
                                        </p:tgtEl>
                                        <p:attrNameLst>
                                          <p:attrName>style.visibility</p:attrName>
                                        </p:attrNameLst>
                                      </p:cBhvr>
                                      <p:to>
                                        <p:strVal val="visible"/>
                                      </p:to>
                                    </p:set>
                                    <p:animEffect transition="in" filter="dissolve">
                                      <p:cBhvr>
                                        <p:cTn id="17" dur="500"/>
                                        <p:tgtEl>
                                          <p:spTgt spid="246790"/>
                                        </p:tgtEl>
                                      </p:cBhvr>
                                    </p:animEffect>
                                  </p:childTnLst>
                                </p:cTn>
                              </p:par>
                            </p:childTnLst>
                          </p:cTn>
                        </p:par>
                        <p:par>
                          <p:cTn id="18" fill="hold" nodeType="afterGroup">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246791"/>
                                        </p:tgtEl>
                                        <p:attrNameLst>
                                          <p:attrName>style.visibility</p:attrName>
                                        </p:attrNameLst>
                                      </p:cBhvr>
                                      <p:to>
                                        <p:strVal val="visible"/>
                                      </p:to>
                                    </p:set>
                                    <p:animEffect transition="in" filter="wipe(left)">
                                      <p:cBhvr>
                                        <p:cTn id="21" dur="500"/>
                                        <p:tgtEl>
                                          <p:spTgt spid="246791"/>
                                        </p:tgtEl>
                                      </p:cBhvr>
                                    </p:animEffect>
                                  </p:childTnLst>
                                </p:cTn>
                              </p:par>
                            </p:childTnLst>
                          </p:cTn>
                        </p:par>
                        <p:par>
                          <p:cTn id="22" fill="hold" nodeType="afterGroup">
                            <p:stCondLst>
                              <p:cond delay="2000"/>
                            </p:stCondLst>
                            <p:childTnLst>
                              <p:par>
                                <p:cTn id="23" presetID="22" presetClass="entr" presetSubtype="1" fill="hold" nodeType="afterEffect">
                                  <p:stCondLst>
                                    <p:cond delay="500"/>
                                  </p:stCondLst>
                                  <p:childTnLst>
                                    <p:set>
                                      <p:cBhvr>
                                        <p:cTn id="24" dur="1" fill="hold">
                                          <p:stCondLst>
                                            <p:cond delay="0"/>
                                          </p:stCondLst>
                                        </p:cTn>
                                        <p:tgtEl>
                                          <p:spTgt spid="246792"/>
                                        </p:tgtEl>
                                        <p:attrNameLst>
                                          <p:attrName>style.visibility</p:attrName>
                                        </p:attrNameLst>
                                      </p:cBhvr>
                                      <p:to>
                                        <p:strVal val="visible"/>
                                      </p:to>
                                    </p:set>
                                    <p:animEffect transition="in" filter="wipe(up)">
                                      <p:cBhvr>
                                        <p:cTn id="25" dur="500"/>
                                        <p:tgtEl>
                                          <p:spTgt spid="246792"/>
                                        </p:tgtEl>
                                      </p:cBhvr>
                                    </p:animEffect>
                                  </p:childTnLst>
                                </p:cTn>
                              </p:par>
                            </p:childTnLst>
                          </p:cTn>
                        </p:par>
                        <p:par>
                          <p:cTn id="26" fill="hold" nodeType="afterGroup">
                            <p:stCondLst>
                              <p:cond delay="3000"/>
                            </p:stCondLst>
                            <p:childTnLst>
                              <p:par>
                                <p:cTn id="27" presetID="22" presetClass="entr" presetSubtype="4" fill="hold" nodeType="afterEffect">
                                  <p:stCondLst>
                                    <p:cond delay="500"/>
                                  </p:stCondLst>
                                  <p:childTnLst>
                                    <p:set>
                                      <p:cBhvr>
                                        <p:cTn id="28" dur="1" fill="hold">
                                          <p:stCondLst>
                                            <p:cond delay="0"/>
                                          </p:stCondLst>
                                        </p:cTn>
                                        <p:tgtEl>
                                          <p:spTgt spid="246793"/>
                                        </p:tgtEl>
                                        <p:attrNameLst>
                                          <p:attrName>style.visibility</p:attrName>
                                        </p:attrNameLst>
                                      </p:cBhvr>
                                      <p:to>
                                        <p:strVal val="visible"/>
                                      </p:to>
                                    </p:set>
                                    <p:animEffect transition="in" filter="wipe(down)">
                                      <p:cBhvr>
                                        <p:cTn id="29" dur="500"/>
                                        <p:tgtEl>
                                          <p:spTgt spid="246793"/>
                                        </p:tgtEl>
                                      </p:cBhvr>
                                    </p:animEffect>
                                  </p:childTnLst>
                                </p:cTn>
                              </p:par>
                            </p:childTnLst>
                          </p:cTn>
                        </p:par>
                        <p:par>
                          <p:cTn id="30" fill="hold" nodeType="afterGroup">
                            <p:stCondLst>
                              <p:cond delay="4000"/>
                            </p:stCondLst>
                            <p:childTnLst>
                              <p:par>
                                <p:cTn id="31" presetID="9" presetClass="entr" presetSubtype="0" fill="hold" grpId="0" nodeType="afterEffect">
                                  <p:stCondLst>
                                    <p:cond delay="500"/>
                                  </p:stCondLst>
                                  <p:childTnLst>
                                    <p:set>
                                      <p:cBhvr>
                                        <p:cTn id="32" dur="1" fill="hold">
                                          <p:stCondLst>
                                            <p:cond delay="0"/>
                                          </p:stCondLst>
                                        </p:cTn>
                                        <p:tgtEl>
                                          <p:spTgt spid="246794"/>
                                        </p:tgtEl>
                                        <p:attrNameLst>
                                          <p:attrName>style.visibility</p:attrName>
                                        </p:attrNameLst>
                                      </p:cBhvr>
                                      <p:to>
                                        <p:strVal val="visible"/>
                                      </p:to>
                                    </p:set>
                                    <p:animEffect transition="in" filter="dissolve">
                                      <p:cBhvr>
                                        <p:cTn id="33" dur="500"/>
                                        <p:tgtEl>
                                          <p:spTgt spid="246794"/>
                                        </p:tgtEl>
                                      </p:cBhvr>
                                    </p:animEffect>
                                  </p:childTnLst>
                                </p:cTn>
                              </p:par>
                            </p:childTnLst>
                          </p:cTn>
                        </p:par>
                        <p:par>
                          <p:cTn id="34" fill="hold" nodeType="afterGroup">
                            <p:stCondLst>
                              <p:cond delay="5000"/>
                            </p:stCondLst>
                            <p:childTnLst>
                              <p:par>
                                <p:cTn id="35" presetID="9" presetClass="entr" presetSubtype="0" fill="hold" grpId="0" nodeType="afterEffect">
                                  <p:stCondLst>
                                    <p:cond delay="500"/>
                                  </p:stCondLst>
                                  <p:childTnLst>
                                    <p:set>
                                      <p:cBhvr>
                                        <p:cTn id="36" dur="1" fill="hold">
                                          <p:stCondLst>
                                            <p:cond delay="0"/>
                                          </p:stCondLst>
                                        </p:cTn>
                                        <p:tgtEl>
                                          <p:spTgt spid="246795"/>
                                        </p:tgtEl>
                                        <p:attrNameLst>
                                          <p:attrName>style.visibility</p:attrName>
                                        </p:attrNameLst>
                                      </p:cBhvr>
                                      <p:to>
                                        <p:strVal val="visible"/>
                                      </p:to>
                                    </p:set>
                                    <p:animEffect transition="in" filter="dissolve">
                                      <p:cBhvr>
                                        <p:cTn id="37" dur="500"/>
                                        <p:tgtEl>
                                          <p:spTgt spid="246795"/>
                                        </p:tgtEl>
                                      </p:cBhvr>
                                    </p:animEffect>
                                  </p:childTnLst>
                                </p:cTn>
                              </p:par>
                            </p:childTnLst>
                          </p:cTn>
                        </p:par>
                        <p:par>
                          <p:cTn id="38" fill="hold" nodeType="afterGroup">
                            <p:stCondLst>
                              <p:cond delay="6000"/>
                            </p:stCondLst>
                            <p:childTnLst>
                              <p:par>
                                <p:cTn id="39" presetID="22" presetClass="entr" presetSubtype="8" fill="hold" nodeType="afterEffect">
                                  <p:stCondLst>
                                    <p:cond delay="500"/>
                                  </p:stCondLst>
                                  <p:childTnLst>
                                    <p:set>
                                      <p:cBhvr>
                                        <p:cTn id="40" dur="1" fill="hold">
                                          <p:stCondLst>
                                            <p:cond delay="0"/>
                                          </p:stCondLst>
                                        </p:cTn>
                                        <p:tgtEl>
                                          <p:spTgt spid="246796"/>
                                        </p:tgtEl>
                                        <p:attrNameLst>
                                          <p:attrName>style.visibility</p:attrName>
                                        </p:attrNameLst>
                                      </p:cBhvr>
                                      <p:to>
                                        <p:strVal val="visible"/>
                                      </p:to>
                                    </p:set>
                                    <p:animEffect transition="in" filter="wipe(left)">
                                      <p:cBhvr>
                                        <p:cTn id="41" dur="500"/>
                                        <p:tgtEl>
                                          <p:spTgt spid="246796"/>
                                        </p:tgtEl>
                                      </p:cBhvr>
                                    </p:animEffect>
                                  </p:childTnLst>
                                </p:cTn>
                              </p:par>
                            </p:childTnLst>
                          </p:cTn>
                        </p:par>
                        <p:par>
                          <p:cTn id="42" fill="hold" nodeType="afterGroup">
                            <p:stCondLst>
                              <p:cond delay="7000"/>
                            </p:stCondLst>
                            <p:childTnLst>
                              <p:par>
                                <p:cTn id="43" presetID="22" presetClass="entr" presetSubtype="8" fill="hold" nodeType="afterEffect">
                                  <p:stCondLst>
                                    <p:cond delay="500"/>
                                  </p:stCondLst>
                                  <p:childTnLst>
                                    <p:set>
                                      <p:cBhvr>
                                        <p:cTn id="44" dur="1" fill="hold">
                                          <p:stCondLst>
                                            <p:cond delay="0"/>
                                          </p:stCondLst>
                                        </p:cTn>
                                        <p:tgtEl>
                                          <p:spTgt spid="246797"/>
                                        </p:tgtEl>
                                        <p:attrNameLst>
                                          <p:attrName>style.visibility</p:attrName>
                                        </p:attrNameLst>
                                      </p:cBhvr>
                                      <p:to>
                                        <p:strVal val="visible"/>
                                      </p:to>
                                    </p:set>
                                    <p:animEffect transition="in" filter="wipe(left)">
                                      <p:cBhvr>
                                        <p:cTn id="45" dur="500"/>
                                        <p:tgtEl>
                                          <p:spTgt spid="246797"/>
                                        </p:tgtEl>
                                      </p:cBhvr>
                                    </p:animEffect>
                                  </p:childTnLst>
                                </p:cTn>
                              </p:par>
                            </p:childTnLst>
                          </p:cTn>
                        </p:par>
                        <p:par>
                          <p:cTn id="46" fill="hold" nodeType="afterGroup">
                            <p:stCondLst>
                              <p:cond delay="8000"/>
                            </p:stCondLst>
                            <p:childTnLst>
                              <p:par>
                                <p:cTn id="47" presetID="22" presetClass="entr" presetSubtype="8" fill="hold" nodeType="afterEffect">
                                  <p:stCondLst>
                                    <p:cond delay="500"/>
                                  </p:stCondLst>
                                  <p:childTnLst>
                                    <p:set>
                                      <p:cBhvr>
                                        <p:cTn id="48" dur="1" fill="hold">
                                          <p:stCondLst>
                                            <p:cond delay="0"/>
                                          </p:stCondLst>
                                        </p:cTn>
                                        <p:tgtEl>
                                          <p:spTgt spid="246798"/>
                                        </p:tgtEl>
                                        <p:attrNameLst>
                                          <p:attrName>style.visibility</p:attrName>
                                        </p:attrNameLst>
                                      </p:cBhvr>
                                      <p:to>
                                        <p:strVal val="visible"/>
                                      </p:to>
                                    </p:set>
                                    <p:animEffect transition="in" filter="wipe(left)">
                                      <p:cBhvr>
                                        <p:cTn id="49" dur="500"/>
                                        <p:tgtEl>
                                          <p:spTgt spid="246798"/>
                                        </p:tgtEl>
                                      </p:cBhvr>
                                    </p:animEffect>
                                  </p:childTnLst>
                                </p:cTn>
                              </p:par>
                            </p:childTnLst>
                          </p:cTn>
                        </p:par>
                        <p:par>
                          <p:cTn id="50" fill="hold" nodeType="afterGroup">
                            <p:stCondLst>
                              <p:cond delay="9000"/>
                            </p:stCondLst>
                            <p:childTnLst>
                              <p:par>
                                <p:cTn id="51" presetID="22" presetClass="entr" presetSubtype="8" fill="hold" nodeType="afterEffect">
                                  <p:stCondLst>
                                    <p:cond delay="500"/>
                                  </p:stCondLst>
                                  <p:childTnLst>
                                    <p:set>
                                      <p:cBhvr>
                                        <p:cTn id="52" dur="1" fill="hold">
                                          <p:stCondLst>
                                            <p:cond delay="0"/>
                                          </p:stCondLst>
                                        </p:cTn>
                                        <p:tgtEl>
                                          <p:spTgt spid="246799"/>
                                        </p:tgtEl>
                                        <p:attrNameLst>
                                          <p:attrName>style.visibility</p:attrName>
                                        </p:attrNameLst>
                                      </p:cBhvr>
                                      <p:to>
                                        <p:strVal val="visible"/>
                                      </p:to>
                                    </p:set>
                                    <p:animEffect transition="in" filter="wipe(left)">
                                      <p:cBhvr>
                                        <p:cTn id="53" dur="500"/>
                                        <p:tgtEl>
                                          <p:spTgt spid="246799"/>
                                        </p:tgtEl>
                                      </p:cBhvr>
                                    </p:animEffect>
                                  </p:childTnLst>
                                </p:cTn>
                              </p:par>
                            </p:childTnLst>
                          </p:cTn>
                        </p:par>
                        <p:par>
                          <p:cTn id="54" fill="hold" nodeType="afterGroup">
                            <p:stCondLst>
                              <p:cond delay="10000"/>
                            </p:stCondLst>
                            <p:childTnLst>
                              <p:par>
                                <p:cTn id="55" presetID="4" presetClass="entr" presetSubtype="32" fill="hold" nodeType="afterEffect">
                                  <p:stCondLst>
                                    <p:cond delay="500"/>
                                  </p:stCondLst>
                                  <p:childTnLst>
                                    <p:set>
                                      <p:cBhvr>
                                        <p:cTn id="56" dur="1" fill="hold">
                                          <p:stCondLst>
                                            <p:cond delay="0"/>
                                          </p:stCondLst>
                                        </p:cTn>
                                        <p:tgtEl>
                                          <p:spTgt spid="246800"/>
                                        </p:tgtEl>
                                        <p:attrNameLst>
                                          <p:attrName>style.visibility</p:attrName>
                                        </p:attrNameLst>
                                      </p:cBhvr>
                                      <p:to>
                                        <p:strVal val="visible"/>
                                      </p:to>
                                    </p:set>
                                    <p:animEffect transition="in" filter="box(out)">
                                      <p:cBhvr>
                                        <p:cTn id="57" dur="500"/>
                                        <p:tgtEl>
                                          <p:spTgt spid="246800"/>
                                        </p:tgtEl>
                                      </p:cBhvr>
                                    </p:animEffect>
                                  </p:childTnLst>
                                </p:cTn>
                              </p:par>
                            </p:childTnLst>
                          </p:cTn>
                        </p:par>
                        <p:par>
                          <p:cTn id="58" fill="hold" nodeType="afterGroup">
                            <p:stCondLst>
                              <p:cond delay="11000"/>
                            </p:stCondLst>
                            <p:childTnLst>
                              <p:par>
                                <p:cTn id="59" presetID="4" presetClass="entr" presetSubtype="32" fill="hold" nodeType="afterEffect">
                                  <p:stCondLst>
                                    <p:cond delay="500"/>
                                  </p:stCondLst>
                                  <p:childTnLst>
                                    <p:set>
                                      <p:cBhvr>
                                        <p:cTn id="60" dur="1" fill="hold">
                                          <p:stCondLst>
                                            <p:cond delay="0"/>
                                          </p:stCondLst>
                                        </p:cTn>
                                        <p:tgtEl>
                                          <p:spTgt spid="246801"/>
                                        </p:tgtEl>
                                        <p:attrNameLst>
                                          <p:attrName>style.visibility</p:attrName>
                                        </p:attrNameLst>
                                      </p:cBhvr>
                                      <p:to>
                                        <p:strVal val="visible"/>
                                      </p:to>
                                    </p:set>
                                    <p:animEffect transition="in" filter="box(out)">
                                      <p:cBhvr>
                                        <p:cTn id="61" dur="500"/>
                                        <p:tgtEl>
                                          <p:spTgt spid="246801"/>
                                        </p:tgtEl>
                                      </p:cBhvr>
                                    </p:animEffect>
                                  </p:childTnLst>
                                </p:cTn>
                              </p:par>
                            </p:childTnLst>
                          </p:cTn>
                        </p:par>
                        <p:par>
                          <p:cTn id="62" fill="hold" nodeType="afterGroup">
                            <p:stCondLst>
                              <p:cond delay="12000"/>
                            </p:stCondLst>
                            <p:childTnLst>
                              <p:par>
                                <p:cTn id="63" presetID="4" presetClass="entr" presetSubtype="32" fill="hold" nodeType="afterEffect">
                                  <p:stCondLst>
                                    <p:cond delay="500"/>
                                  </p:stCondLst>
                                  <p:childTnLst>
                                    <p:set>
                                      <p:cBhvr>
                                        <p:cTn id="64" dur="1" fill="hold">
                                          <p:stCondLst>
                                            <p:cond delay="0"/>
                                          </p:stCondLst>
                                        </p:cTn>
                                        <p:tgtEl>
                                          <p:spTgt spid="246802"/>
                                        </p:tgtEl>
                                        <p:attrNameLst>
                                          <p:attrName>style.visibility</p:attrName>
                                        </p:attrNameLst>
                                      </p:cBhvr>
                                      <p:to>
                                        <p:strVal val="visible"/>
                                      </p:to>
                                    </p:set>
                                    <p:animEffect transition="in" filter="box(out)">
                                      <p:cBhvr>
                                        <p:cTn id="65" dur="500"/>
                                        <p:tgtEl>
                                          <p:spTgt spid="246802"/>
                                        </p:tgtEl>
                                      </p:cBhvr>
                                    </p:animEffect>
                                  </p:childTnLst>
                                </p:cTn>
                              </p:par>
                            </p:childTnLst>
                          </p:cTn>
                        </p:par>
                        <p:par>
                          <p:cTn id="66" fill="hold" nodeType="afterGroup">
                            <p:stCondLst>
                              <p:cond delay="13000"/>
                            </p:stCondLst>
                            <p:childTnLst>
                              <p:par>
                                <p:cTn id="67" presetID="4" presetClass="entr" presetSubtype="32" fill="hold" nodeType="afterEffect">
                                  <p:stCondLst>
                                    <p:cond delay="500"/>
                                  </p:stCondLst>
                                  <p:childTnLst>
                                    <p:set>
                                      <p:cBhvr>
                                        <p:cTn id="68" dur="1" fill="hold">
                                          <p:stCondLst>
                                            <p:cond delay="0"/>
                                          </p:stCondLst>
                                        </p:cTn>
                                        <p:tgtEl>
                                          <p:spTgt spid="246803"/>
                                        </p:tgtEl>
                                        <p:attrNameLst>
                                          <p:attrName>style.visibility</p:attrName>
                                        </p:attrNameLst>
                                      </p:cBhvr>
                                      <p:to>
                                        <p:strVal val="visible"/>
                                      </p:to>
                                    </p:set>
                                    <p:animEffect transition="in" filter="box(out)">
                                      <p:cBhvr>
                                        <p:cTn id="69" dur="500"/>
                                        <p:tgtEl>
                                          <p:spTgt spid="2468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500"/>
                                  </p:stCondLst>
                                  <p:childTnLst>
                                    <p:set>
                                      <p:cBhvr>
                                        <p:cTn id="73" dur="1" fill="hold">
                                          <p:stCondLst>
                                            <p:cond delay="0"/>
                                          </p:stCondLst>
                                        </p:cTn>
                                        <p:tgtEl>
                                          <p:spTgt spid="246804"/>
                                        </p:tgtEl>
                                        <p:attrNameLst>
                                          <p:attrName>style.visibility</p:attrName>
                                        </p:attrNameLst>
                                      </p:cBhvr>
                                      <p:to>
                                        <p:strVal val="visible"/>
                                      </p:to>
                                    </p:set>
                                    <p:animEffect transition="in" filter="wipe(left)">
                                      <p:cBhvr>
                                        <p:cTn id="74" dur="500"/>
                                        <p:tgtEl>
                                          <p:spTgt spid="246804"/>
                                        </p:tgtEl>
                                      </p:cBhvr>
                                    </p:animEffect>
                                  </p:childTnLst>
                                </p:cTn>
                              </p:par>
                            </p:childTnLst>
                          </p:cTn>
                        </p:par>
                        <p:par>
                          <p:cTn id="75" fill="hold" nodeType="afterGroup">
                            <p:stCondLst>
                              <p:cond delay="1000"/>
                            </p:stCondLst>
                            <p:childTnLst>
                              <p:par>
                                <p:cTn id="76" presetID="17" presetClass="entr" presetSubtype="8" fill="hold" nodeType="after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p:cTn id="78" dur="500" fill="hold"/>
                                        <p:tgtEl>
                                          <p:spTgt spid="2"/>
                                        </p:tgtEl>
                                        <p:attrNameLst>
                                          <p:attrName>ppt_x</p:attrName>
                                        </p:attrNameLst>
                                      </p:cBhvr>
                                      <p:tavLst>
                                        <p:tav tm="0">
                                          <p:val>
                                            <p:strVal val="#ppt_x-#ppt_w/2"/>
                                          </p:val>
                                        </p:tav>
                                        <p:tav tm="100000">
                                          <p:val>
                                            <p:strVal val="#ppt_x"/>
                                          </p:val>
                                        </p:tav>
                                      </p:tavLst>
                                    </p:anim>
                                    <p:anim calcmode="lin" valueType="num">
                                      <p:cBhvr>
                                        <p:cTn id="79" dur="500" fill="hold"/>
                                        <p:tgtEl>
                                          <p:spTgt spid="2"/>
                                        </p:tgtEl>
                                        <p:attrNameLst>
                                          <p:attrName>ppt_y</p:attrName>
                                        </p:attrNameLst>
                                      </p:cBhvr>
                                      <p:tavLst>
                                        <p:tav tm="0">
                                          <p:val>
                                            <p:strVal val="#ppt_y"/>
                                          </p:val>
                                        </p:tav>
                                        <p:tav tm="100000">
                                          <p:val>
                                            <p:strVal val="#ppt_y"/>
                                          </p:val>
                                        </p:tav>
                                      </p:tavLst>
                                    </p:anim>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strVal val="#ppt_h"/>
                                          </p:val>
                                        </p:tav>
                                        <p:tav tm="100000">
                                          <p:val>
                                            <p:strVal val="#ppt_h"/>
                                          </p:val>
                                        </p:tav>
                                      </p:tavLst>
                                    </p:anim>
                                  </p:childTnLst>
                                </p:cTn>
                              </p:par>
                            </p:childTnLst>
                          </p:cTn>
                        </p:par>
                        <p:par>
                          <p:cTn id="82" fill="hold" nodeType="afterGroup">
                            <p:stCondLst>
                              <p:cond delay="1500"/>
                            </p:stCondLst>
                            <p:childTnLst>
                              <p:par>
                                <p:cTn id="83" presetID="9" presetClass="entr" presetSubtype="0" fill="hold" nodeType="afterEffect">
                                  <p:stCondLst>
                                    <p:cond delay="500"/>
                                  </p:stCondLst>
                                  <p:childTnLst>
                                    <p:set>
                                      <p:cBhvr>
                                        <p:cTn id="84" dur="1" fill="hold">
                                          <p:stCondLst>
                                            <p:cond delay="0"/>
                                          </p:stCondLst>
                                        </p:cTn>
                                        <p:tgtEl>
                                          <p:spTgt spid="246805"/>
                                        </p:tgtEl>
                                        <p:attrNameLst>
                                          <p:attrName>style.visibility</p:attrName>
                                        </p:attrNameLst>
                                      </p:cBhvr>
                                      <p:to>
                                        <p:strVal val="visible"/>
                                      </p:to>
                                    </p:set>
                                    <p:animEffect transition="in" filter="dissolve">
                                      <p:cBhvr>
                                        <p:cTn id="85" dur="500"/>
                                        <p:tgtEl>
                                          <p:spTgt spid="246805"/>
                                        </p:tgtEl>
                                      </p:cBhvr>
                                    </p:animEffect>
                                  </p:childTnLst>
                                </p:cTn>
                              </p:par>
                            </p:childTnLst>
                          </p:cTn>
                        </p:par>
                        <p:par>
                          <p:cTn id="86" fill="hold" nodeType="afterGroup">
                            <p:stCondLst>
                              <p:cond delay="2500"/>
                            </p:stCondLst>
                            <p:childTnLst>
                              <p:par>
                                <p:cTn id="87" presetID="9" presetClass="entr" presetSubtype="0" fill="hold" nodeType="afterEffect">
                                  <p:stCondLst>
                                    <p:cond delay="500"/>
                                  </p:stCondLst>
                                  <p:childTnLst>
                                    <p:set>
                                      <p:cBhvr>
                                        <p:cTn id="88" dur="1" fill="hold">
                                          <p:stCondLst>
                                            <p:cond delay="0"/>
                                          </p:stCondLst>
                                        </p:cTn>
                                        <p:tgtEl>
                                          <p:spTgt spid="246817"/>
                                        </p:tgtEl>
                                        <p:attrNameLst>
                                          <p:attrName>style.visibility</p:attrName>
                                        </p:attrNameLst>
                                      </p:cBhvr>
                                      <p:to>
                                        <p:strVal val="visible"/>
                                      </p:to>
                                    </p:set>
                                    <p:animEffect transition="in" filter="dissolve">
                                      <p:cBhvr>
                                        <p:cTn id="89" dur="500"/>
                                        <p:tgtEl>
                                          <p:spTgt spid="246817"/>
                                        </p:tgtEl>
                                      </p:cBhvr>
                                    </p:animEffect>
                                  </p:childTnLst>
                                </p:cTn>
                              </p:par>
                            </p:childTnLst>
                          </p:cTn>
                        </p:par>
                        <p:par>
                          <p:cTn id="90" fill="hold" nodeType="afterGroup">
                            <p:stCondLst>
                              <p:cond delay="3500"/>
                            </p:stCondLst>
                            <p:childTnLst>
                              <p:par>
                                <p:cTn id="91" presetID="9" presetClass="entr" presetSubtype="0" fill="hold" nodeType="afterEffect">
                                  <p:stCondLst>
                                    <p:cond delay="500"/>
                                  </p:stCondLst>
                                  <p:childTnLst>
                                    <p:set>
                                      <p:cBhvr>
                                        <p:cTn id="92" dur="1" fill="hold">
                                          <p:stCondLst>
                                            <p:cond delay="0"/>
                                          </p:stCondLst>
                                        </p:cTn>
                                        <p:tgtEl>
                                          <p:spTgt spid="246818"/>
                                        </p:tgtEl>
                                        <p:attrNameLst>
                                          <p:attrName>style.visibility</p:attrName>
                                        </p:attrNameLst>
                                      </p:cBhvr>
                                      <p:to>
                                        <p:strVal val="visible"/>
                                      </p:to>
                                    </p:set>
                                    <p:animEffect transition="in" filter="dissolve">
                                      <p:cBhvr>
                                        <p:cTn id="93" dur="500"/>
                                        <p:tgtEl>
                                          <p:spTgt spid="246818"/>
                                        </p:tgtEl>
                                      </p:cBhvr>
                                    </p:animEffect>
                                  </p:childTnLst>
                                </p:cTn>
                              </p:par>
                            </p:childTnLst>
                          </p:cTn>
                        </p:par>
                        <p:par>
                          <p:cTn id="94" fill="hold" nodeType="afterGroup">
                            <p:stCondLst>
                              <p:cond delay="4500"/>
                            </p:stCondLst>
                            <p:childTnLst>
                              <p:par>
                                <p:cTn id="95" presetID="9" presetClass="entr" presetSubtype="0" fill="hold" nodeType="afterEffect">
                                  <p:stCondLst>
                                    <p:cond delay="500"/>
                                  </p:stCondLst>
                                  <p:childTnLst>
                                    <p:set>
                                      <p:cBhvr>
                                        <p:cTn id="96" dur="1" fill="hold">
                                          <p:stCondLst>
                                            <p:cond delay="0"/>
                                          </p:stCondLst>
                                        </p:cTn>
                                        <p:tgtEl>
                                          <p:spTgt spid="246819"/>
                                        </p:tgtEl>
                                        <p:attrNameLst>
                                          <p:attrName>style.visibility</p:attrName>
                                        </p:attrNameLst>
                                      </p:cBhvr>
                                      <p:to>
                                        <p:strVal val="visible"/>
                                      </p:to>
                                    </p:set>
                                    <p:animEffect transition="in" filter="dissolve">
                                      <p:cBhvr>
                                        <p:cTn id="97" dur="500"/>
                                        <p:tgtEl>
                                          <p:spTgt spid="24681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500"/>
                                  </p:stCondLst>
                                  <p:childTnLst>
                                    <p:set>
                                      <p:cBhvr>
                                        <p:cTn id="101" dur="1" fill="hold">
                                          <p:stCondLst>
                                            <p:cond delay="0"/>
                                          </p:stCondLst>
                                        </p:cTn>
                                        <p:tgtEl>
                                          <p:spTgt spid="246820"/>
                                        </p:tgtEl>
                                        <p:attrNameLst>
                                          <p:attrName>style.visibility</p:attrName>
                                        </p:attrNameLst>
                                      </p:cBhvr>
                                      <p:to>
                                        <p:strVal val="visible"/>
                                      </p:to>
                                    </p:set>
                                    <p:animEffect transition="in" filter="wipe(left)">
                                      <p:cBhvr>
                                        <p:cTn id="102" dur="500"/>
                                        <p:tgtEl>
                                          <p:spTgt spid="246820"/>
                                        </p:tgtEl>
                                      </p:cBhvr>
                                    </p:animEffect>
                                  </p:childTnLst>
                                </p:cTn>
                              </p:par>
                            </p:childTnLst>
                          </p:cTn>
                        </p:par>
                        <p:par>
                          <p:cTn id="103" fill="hold" nodeType="afterGroup">
                            <p:stCondLst>
                              <p:cond delay="1000"/>
                            </p:stCondLst>
                            <p:childTnLst>
                              <p:par>
                                <p:cTn id="104" presetID="17" presetClass="entr" presetSubtype="8" fill="hold" nodeType="after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p:cTn id="106" dur="500" fill="hold"/>
                                        <p:tgtEl>
                                          <p:spTgt spid="3"/>
                                        </p:tgtEl>
                                        <p:attrNameLst>
                                          <p:attrName>ppt_x</p:attrName>
                                        </p:attrNameLst>
                                      </p:cBhvr>
                                      <p:tavLst>
                                        <p:tav tm="0">
                                          <p:val>
                                            <p:strVal val="#ppt_x-#ppt_w/2"/>
                                          </p:val>
                                        </p:tav>
                                        <p:tav tm="100000">
                                          <p:val>
                                            <p:strVal val="#ppt_x"/>
                                          </p:val>
                                        </p:tav>
                                      </p:tavLst>
                                    </p:anim>
                                    <p:anim calcmode="lin" valueType="num">
                                      <p:cBhvr>
                                        <p:cTn id="107" dur="500" fill="hold"/>
                                        <p:tgtEl>
                                          <p:spTgt spid="3"/>
                                        </p:tgtEl>
                                        <p:attrNameLst>
                                          <p:attrName>ppt_y</p:attrName>
                                        </p:attrNameLst>
                                      </p:cBhvr>
                                      <p:tavLst>
                                        <p:tav tm="0">
                                          <p:val>
                                            <p:strVal val="#ppt_y"/>
                                          </p:val>
                                        </p:tav>
                                        <p:tav tm="100000">
                                          <p:val>
                                            <p:strVal val="#ppt_y"/>
                                          </p:val>
                                        </p:tav>
                                      </p:tavLst>
                                    </p:anim>
                                    <p:anim calcmode="lin" valueType="num">
                                      <p:cBhvr>
                                        <p:cTn id="108" dur="500" fill="hold"/>
                                        <p:tgtEl>
                                          <p:spTgt spid="3"/>
                                        </p:tgtEl>
                                        <p:attrNameLst>
                                          <p:attrName>ppt_w</p:attrName>
                                        </p:attrNameLst>
                                      </p:cBhvr>
                                      <p:tavLst>
                                        <p:tav tm="0">
                                          <p:val>
                                            <p:fltVal val="0"/>
                                          </p:val>
                                        </p:tav>
                                        <p:tav tm="100000">
                                          <p:val>
                                            <p:strVal val="#ppt_w"/>
                                          </p:val>
                                        </p:tav>
                                      </p:tavLst>
                                    </p:anim>
                                    <p:anim calcmode="lin" valueType="num">
                                      <p:cBhvr>
                                        <p:cTn id="109"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utoUpdateAnimBg="0"/>
      <p:bldP spid="246789" grpId="0" autoUpdateAnimBg="0"/>
      <p:bldP spid="246790" grpId="0" animBg="1"/>
      <p:bldP spid="246794" grpId="0" autoUpdateAnimBg="0"/>
      <p:bldP spid="246795" grpId="0" autoUpdateAnimBg="0"/>
      <p:bldP spid="246804" grpId="0" animBg="1"/>
      <p:bldP spid="2468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13"/>
          <p:cNvGrpSpPr>
            <a:grpSpLocks/>
          </p:cNvGrpSpPr>
          <p:nvPr/>
        </p:nvGrpSpPr>
        <p:grpSpPr bwMode="auto">
          <a:xfrm>
            <a:off x="755650" y="1341438"/>
            <a:ext cx="7848600" cy="5291137"/>
            <a:chOff x="476" y="845"/>
            <a:chExt cx="4944" cy="3333"/>
          </a:xfrm>
        </p:grpSpPr>
        <p:pic>
          <p:nvPicPr>
            <p:cNvPr id="100363" name="Picture 3" descr="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845"/>
              <a:ext cx="4944" cy="33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0364" name="Text Box 11"/>
            <p:cNvSpPr txBox="1">
              <a:spLocks noChangeArrowheads="1"/>
            </p:cNvSpPr>
            <p:nvPr/>
          </p:nvSpPr>
          <p:spPr bwMode="auto">
            <a:xfrm>
              <a:off x="3840" y="1267"/>
              <a:ext cx="136" cy="5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50000"/>
                </a:spcBef>
                <a:buFontTx/>
                <a:buNone/>
              </a:pPr>
              <a:endParaRPr lang="zh-CN" altLang="en-US" sz="2000">
                <a:solidFill>
                  <a:schemeClr val="folHlink"/>
                </a:solidFill>
              </a:endParaRPr>
            </a:p>
            <a:p>
              <a:pPr algn="ctr" eaLnBrk="1" hangingPunct="1">
                <a:lnSpc>
                  <a:spcPct val="95000"/>
                </a:lnSpc>
                <a:spcBef>
                  <a:spcPct val="50000"/>
                </a:spcBef>
                <a:buFontTx/>
                <a:buNone/>
              </a:pPr>
              <a:endParaRPr lang="zh-CN" altLang="en-US" sz="2000">
                <a:solidFill>
                  <a:schemeClr val="folHlink"/>
                </a:solidFill>
              </a:endParaRPr>
            </a:p>
          </p:txBody>
        </p:sp>
      </p:grpSp>
      <p:sp>
        <p:nvSpPr>
          <p:cNvPr id="100355" name="Rectangle 2" descr="Large confetti"/>
          <p:cNvSpPr>
            <a:spLocks noGrp="1" noChangeArrowheads="1"/>
          </p:cNvSpPr>
          <p:nvPr>
            <p:ph type="title"/>
          </p:nvPr>
        </p:nvSpPr>
        <p:spPr/>
        <p:txBody>
          <a:bodyPr/>
          <a:lstStyle/>
          <a:p>
            <a:r>
              <a:rPr lang="en-US" altLang="zh-CN" b="0" smtClean="0"/>
              <a:t>1</a:t>
            </a:r>
            <a:r>
              <a:rPr lang="zh-CN" altLang="en-US" b="0" smtClean="0"/>
              <a:t>～</a:t>
            </a:r>
            <a:r>
              <a:rPr lang="en-US" altLang="zh-CN" b="0" smtClean="0"/>
              <a:t>5</a:t>
            </a:r>
            <a:r>
              <a:rPr lang="zh-CN" altLang="en-US" b="0" smtClean="0"/>
              <a:t>个变量逻辑函数的卡诺图 </a:t>
            </a:r>
          </a:p>
        </p:txBody>
      </p:sp>
      <p:sp>
        <p:nvSpPr>
          <p:cNvPr id="247812" name="Rectangle 4"/>
          <p:cNvSpPr>
            <a:spLocks noChangeArrowheads="1"/>
          </p:cNvSpPr>
          <p:nvPr/>
        </p:nvSpPr>
        <p:spPr bwMode="auto">
          <a:xfrm>
            <a:off x="684213" y="1196975"/>
            <a:ext cx="2087562" cy="2303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7813" name="Rectangle 5"/>
          <p:cNvSpPr>
            <a:spLocks noChangeArrowheads="1"/>
          </p:cNvSpPr>
          <p:nvPr/>
        </p:nvSpPr>
        <p:spPr bwMode="auto">
          <a:xfrm>
            <a:off x="2700338" y="1268413"/>
            <a:ext cx="3167062" cy="2305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7814" name="Rectangle 6"/>
          <p:cNvSpPr>
            <a:spLocks noChangeArrowheads="1"/>
          </p:cNvSpPr>
          <p:nvPr/>
        </p:nvSpPr>
        <p:spPr bwMode="auto">
          <a:xfrm>
            <a:off x="5867400" y="1268413"/>
            <a:ext cx="2736850" cy="2305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7815" name="Rectangle 7"/>
          <p:cNvSpPr>
            <a:spLocks noChangeArrowheads="1"/>
          </p:cNvSpPr>
          <p:nvPr/>
        </p:nvSpPr>
        <p:spPr bwMode="auto">
          <a:xfrm>
            <a:off x="684213" y="3500438"/>
            <a:ext cx="2879725" cy="316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7816" name="AutoShape 8"/>
          <p:cNvSpPr>
            <a:spLocks noChangeArrowheads="1"/>
          </p:cNvSpPr>
          <p:nvPr/>
        </p:nvSpPr>
        <p:spPr bwMode="auto">
          <a:xfrm>
            <a:off x="7056438" y="2852738"/>
            <a:ext cx="2087562" cy="647700"/>
          </a:xfrm>
          <a:prstGeom prst="wedgeRoundRectCallout">
            <a:avLst>
              <a:gd name="adj1" fmla="val -73574"/>
              <a:gd name="adj2" fmla="val 121569"/>
              <a:gd name="adj3" fmla="val 16667"/>
            </a:avLst>
          </a:prstGeom>
          <a:solidFill>
            <a:schemeClr val="accent1"/>
          </a:solidFill>
          <a:ln w="9525">
            <a:solidFill>
              <a:schemeClr val="tx1"/>
            </a:solidFill>
            <a:miter lim="800000"/>
            <a:headEnd/>
            <a:tailEnd/>
          </a:ln>
        </p:spPr>
        <p:txBody>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r>
              <a:rPr kumimoji="0" lang="zh-CN" altLang="en-US">
                <a:solidFill>
                  <a:srgbClr val="FF0000"/>
                </a:solidFill>
                <a:latin typeface="Arial" panose="020B0604020202020204" pitchFamily="34" charset="0"/>
              </a:rPr>
              <a:t>循环码</a:t>
            </a:r>
          </a:p>
        </p:txBody>
      </p:sp>
      <p:sp>
        <p:nvSpPr>
          <p:cNvPr id="247817" name="Rectangle 9"/>
          <p:cNvSpPr>
            <a:spLocks noChangeArrowheads="1"/>
          </p:cNvSpPr>
          <p:nvPr/>
        </p:nvSpPr>
        <p:spPr bwMode="auto">
          <a:xfrm>
            <a:off x="3492500" y="3500438"/>
            <a:ext cx="5256213" cy="316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0362" name="AutoShape 10">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247812"/>
                                        </p:tgtEl>
                                      </p:cBhvr>
                                    </p:animEffect>
                                    <p:set>
                                      <p:cBhvr>
                                        <p:cTn id="7" dur="1" fill="hold">
                                          <p:stCondLst>
                                            <p:cond delay="999"/>
                                          </p:stCondLst>
                                        </p:cTn>
                                        <p:tgtEl>
                                          <p:spTgt spid="24781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1000"/>
                                        <p:tgtEl>
                                          <p:spTgt spid="247813"/>
                                        </p:tgtEl>
                                      </p:cBhvr>
                                    </p:animEffect>
                                    <p:set>
                                      <p:cBhvr>
                                        <p:cTn id="12" dur="1" fill="hold">
                                          <p:stCondLst>
                                            <p:cond delay="999"/>
                                          </p:stCondLst>
                                        </p:cTn>
                                        <p:tgtEl>
                                          <p:spTgt spid="24781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1000"/>
                                        <p:tgtEl>
                                          <p:spTgt spid="247814"/>
                                        </p:tgtEl>
                                      </p:cBhvr>
                                    </p:animEffect>
                                    <p:set>
                                      <p:cBhvr>
                                        <p:cTn id="17" dur="1" fill="hold">
                                          <p:stCondLst>
                                            <p:cond delay="999"/>
                                          </p:stCondLst>
                                        </p:cTn>
                                        <p:tgtEl>
                                          <p:spTgt spid="24781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1000"/>
                                        <p:tgtEl>
                                          <p:spTgt spid="247815"/>
                                        </p:tgtEl>
                                      </p:cBhvr>
                                    </p:animEffect>
                                    <p:set>
                                      <p:cBhvr>
                                        <p:cTn id="22" dur="1" fill="hold">
                                          <p:stCondLst>
                                            <p:cond delay="999"/>
                                          </p:stCondLst>
                                        </p:cTn>
                                        <p:tgtEl>
                                          <p:spTgt spid="24781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1000"/>
                                        <p:tgtEl>
                                          <p:spTgt spid="247817"/>
                                        </p:tgtEl>
                                      </p:cBhvr>
                                    </p:animEffect>
                                    <p:set>
                                      <p:cBhvr>
                                        <p:cTn id="27" dur="1" fill="hold">
                                          <p:stCondLst>
                                            <p:cond delay="999"/>
                                          </p:stCondLst>
                                        </p:cTn>
                                        <p:tgtEl>
                                          <p:spTgt spid="247817"/>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7816"/>
                                        </p:tgtEl>
                                        <p:attrNameLst>
                                          <p:attrName>style.visibility</p:attrName>
                                        </p:attrNameLst>
                                      </p:cBhvr>
                                      <p:to>
                                        <p:strVal val="visible"/>
                                      </p:to>
                                    </p:set>
                                    <p:animEffect transition="in" filter="wipe(up)">
                                      <p:cBhvr>
                                        <p:cTn id="32" dur="10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p:bldP spid="247813" grpId="0" animBg="1"/>
      <p:bldP spid="247814" grpId="0" animBg="1"/>
      <p:bldP spid="247815" grpId="0" animBg="1"/>
      <p:bldP spid="247816" grpId="0" animBg="1"/>
      <p:bldP spid="2478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sz="half" idx="1"/>
          </p:nvPr>
        </p:nvSpPr>
        <p:spPr>
          <a:xfrm>
            <a:off x="304800" y="1196975"/>
            <a:ext cx="4194175" cy="2663825"/>
          </a:xfrm>
        </p:spPr>
        <p:txBody>
          <a:bodyPr/>
          <a:lstStyle/>
          <a:p>
            <a:r>
              <a:rPr lang="zh-CN" altLang="en-US" sz="2600" smtClean="0"/>
              <a:t>卡诺图的特点是：利用几何相邻表示逻辑相邻。卡诺图中，凡是几何相邻的最小项，也逻辑相邻。</a:t>
            </a:r>
          </a:p>
          <a:p>
            <a:r>
              <a:rPr lang="zh-CN" altLang="en-US" sz="2600" smtClean="0"/>
              <a:t>几何相邻的特征：</a:t>
            </a:r>
            <a:br>
              <a:rPr lang="zh-CN" altLang="en-US" sz="2600" smtClean="0"/>
            </a:br>
            <a:endParaRPr lang="zh-CN" altLang="en-US" sz="2600" smtClean="0"/>
          </a:p>
        </p:txBody>
      </p:sp>
      <p:pic>
        <p:nvPicPr>
          <p:cNvPr id="248836" name="Picture 4" descr="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844675"/>
            <a:ext cx="43561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7" name="Text Box 5"/>
          <p:cNvSpPr txBox="1">
            <a:spLocks noChangeArrowheads="1"/>
          </p:cNvSpPr>
          <p:nvPr/>
        </p:nvSpPr>
        <p:spPr bwMode="auto">
          <a:xfrm>
            <a:off x="684213" y="3956050"/>
            <a:ext cx="4565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a:latin typeface="Arial" panose="020B0604020202020204" pitchFamily="34" charset="0"/>
              </a:rPr>
              <a:t>① 相接</a:t>
            </a:r>
            <a:r>
              <a:rPr kumimoji="0" lang="en-US" altLang="zh-CN">
                <a:latin typeface="Arial" panose="020B0604020202020204" pitchFamily="34" charset="0"/>
              </a:rPr>
              <a:t>——</a:t>
            </a:r>
            <a:r>
              <a:rPr kumimoji="0" lang="zh-CN" altLang="en-US">
                <a:latin typeface="Arial" panose="020B0604020202020204" pitchFamily="34" charset="0"/>
              </a:rPr>
              <a:t>紧挨着</a:t>
            </a:r>
          </a:p>
        </p:txBody>
      </p:sp>
      <p:sp>
        <p:nvSpPr>
          <p:cNvPr id="248838" name="Oval 6"/>
          <p:cNvSpPr>
            <a:spLocks noChangeArrowheads="1"/>
          </p:cNvSpPr>
          <p:nvPr/>
        </p:nvSpPr>
        <p:spPr bwMode="auto">
          <a:xfrm>
            <a:off x="6659563" y="2349500"/>
            <a:ext cx="936625" cy="50323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39" name="Oval 7"/>
          <p:cNvSpPr>
            <a:spLocks noChangeArrowheads="1"/>
          </p:cNvSpPr>
          <p:nvPr/>
        </p:nvSpPr>
        <p:spPr bwMode="auto">
          <a:xfrm>
            <a:off x="7523163" y="2924175"/>
            <a:ext cx="576262" cy="8651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40" name="Text Box 8"/>
          <p:cNvSpPr txBox="1">
            <a:spLocks noChangeArrowheads="1"/>
          </p:cNvSpPr>
          <p:nvPr/>
        </p:nvSpPr>
        <p:spPr bwMode="auto">
          <a:xfrm>
            <a:off x="684213" y="4376738"/>
            <a:ext cx="4565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a:latin typeface="Arial" panose="020B0604020202020204" pitchFamily="34" charset="0"/>
              </a:rPr>
              <a:t>② 相对</a:t>
            </a:r>
            <a:r>
              <a:rPr kumimoji="0" lang="en-US" altLang="zh-CN">
                <a:latin typeface="Arial" panose="020B0604020202020204" pitchFamily="34" charset="0"/>
              </a:rPr>
              <a:t>——</a:t>
            </a:r>
            <a:r>
              <a:rPr kumimoji="0" lang="zh-CN" altLang="en-US">
                <a:latin typeface="Arial" panose="020B0604020202020204" pitchFamily="34" charset="0"/>
              </a:rPr>
              <a:t>行列两端</a:t>
            </a:r>
          </a:p>
        </p:txBody>
      </p:sp>
      <p:sp>
        <p:nvSpPr>
          <p:cNvPr id="248841" name="Oval 9"/>
          <p:cNvSpPr>
            <a:spLocks noChangeArrowheads="1"/>
          </p:cNvSpPr>
          <p:nvPr/>
        </p:nvSpPr>
        <p:spPr bwMode="auto">
          <a:xfrm>
            <a:off x="5651500" y="2420938"/>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42" name="Oval 10"/>
          <p:cNvSpPr>
            <a:spLocks noChangeArrowheads="1"/>
          </p:cNvSpPr>
          <p:nvPr/>
        </p:nvSpPr>
        <p:spPr bwMode="auto">
          <a:xfrm>
            <a:off x="5651500" y="3789363"/>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1800" b="0">
              <a:latin typeface="Arial" panose="020B0604020202020204" pitchFamily="34" charset="0"/>
            </a:endParaRPr>
          </a:p>
        </p:txBody>
      </p:sp>
      <p:sp>
        <p:nvSpPr>
          <p:cNvPr id="248843" name="Oval 11"/>
          <p:cNvSpPr>
            <a:spLocks noChangeArrowheads="1"/>
          </p:cNvSpPr>
          <p:nvPr/>
        </p:nvSpPr>
        <p:spPr bwMode="auto">
          <a:xfrm>
            <a:off x="5219700" y="3284538"/>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44" name="Oval 12"/>
          <p:cNvSpPr>
            <a:spLocks noChangeArrowheads="1"/>
          </p:cNvSpPr>
          <p:nvPr/>
        </p:nvSpPr>
        <p:spPr bwMode="auto">
          <a:xfrm>
            <a:off x="8494713" y="3284538"/>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45" name="Text Box 13"/>
          <p:cNvSpPr txBox="1">
            <a:spLocks noChangeArrowheads="1"/>
          </p:cNvSpPr>
          <p:nvPr/>
        </p:nvSpPr>
        <p:spPr bwMode="auto">
          <a:xfrm>
            <a:off x="684213" y="4819650"/>
            <a:ext cx="4565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a:latin typeface="Arial" panose="020B0604020202020204" pitchFamily="34" charset="0"/>
              </a:rPr>
              <a:t>③ 相重</a:t>
            </a:r>
            <a:r>
              <a:rPr kumimoji="0" lang="en-US" altLang="zh-CN">
                <a:latin typeface="Arial" panose="020B0604020202020204" pitchFamily="34" charset="0"/>
              </a:rPr>
              <a:t>——</a:t>
            </a:r>
            <a:r>
              <a:rPr kumimoji="0" lang="zh-CN" altLang="en-US">
                <a:latin typeface="Arial" panose="020B0604020202020204" pitchFamily="34" charset="0"/>
              </a:rPr>
              <a:t>对折后位置重合</a:t>
            </a:r>
          </a:p>
        </p:txBody>
      </p:sp>
      <p:sp>
        <p:nvSpPr>
          <p:cNvPr id="248846" name="Oval 14"/>
          <p:cNvSpPr>
            <a:spLocks noChangeArrowheads="1"/>
          </p:cNvSpPr>
          <p:nvPr/>
        </p:nvSpPr>
        <p:spPr bwMode="auto">
          <a:xfrm>
            <a:off x="8027988" y="2349500"/>
            <a:ext cx="504825" cy="50323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1800" b="0">
              <a:latin typeface="Arial" panose="020B0604020202020204" pitchFamily="34" charset="0"/>
            </a:endParaRPr>
          </a:p>
        </p:txBody>
      </p:sp>
      <p:sp>
        <p:nvSpPr>
          <p:cNvPr id="248847" name="Oval 15"/>
          <p:cNvSpPr>
            <a:spLocks noChangeArrowheads="1"/>
          </p:cNvSpPr>
          <p:nvPr/>
        </p:nvSpPr>
        <p:spPr bwMode="auto">
          <a:xfrm>
            <a:off x="6156325" y="2852738"/>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48" name="Oval 16"/>
          <p:cNvSpPr>
            <a:spLocks noChangeArrowheads="1"/>
          </p:cNvSpPr>
          <p:nvPr/>
        </p:nvSpPr>
        <p:spPr bwMode="auto">
          <a:xfrm>
            <a:off x="7523163" y="2852738"/>
            <a:ext cx="504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SzTx/>
              <a:buFontTx/>
              <a:buNone/>
            </a:pPr>
            <a:endParaRPr kumimoji="0" lang="zh-CN" altLang="en-US" sz="1800" b="0">
              <a:latin typeface="Arial" panose="020B0604020202020204" pitchFamily="34" charset="0"/>
            </a:endParaRPr>
          </a:p>
        </p:txBody>
      </p:sp>
      <p:sp>
        <p:nvSpPr>
          <p:cNvPr id="248849" name="Text Box 17"/>
          <p:cNvSpPr txBox="1">
            <a:spLocks noChangeArrowheads="1"/>
          </p:cNvSpPr>
          <p:nvPr/>
        </p:nvSpPr>
        <p:spPr bwMode="auto">
          <a:xfrm>
            <a:off x="519113" y="5308600"/>
            <a:ext cx="182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solidFill>
                  <a:srgbClr val="FF0000"/>
                </a:solidFill>
                <a:latin typeface="Arial" panose="020B0604020202020204" pitchFamily="34" charset="0"/>
              </a:rPr>
              <a:t>几何相邻</a:t>
            </a:r>
          </a:p>
        </p:txBody>
      </p:sp>
      <p:sp>
        <p:nvSpPr>
          <p:cNvPr id="248850" name="Text Box 18"/>
          <p:cNvSpPr txBox="1">
            <a:spLocks noChangeArrowheads="1"/>
          </p:cNvSpPr>
          <p:nvPr/>
        </p:nvSpPr>
        <p:spPr bwMode="auto">
          <a:xfrm>
            <a:off x="2557463" y="5322888"/>
            <a:ext cx="194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solidFill>
                  <a:srgbClr val="FF0000"/>
                </a:solidFill>
                <a:latin typeface="Arial" panose="020B0604020202020204" pitchFamily="34" charset="0"/>
              </a:rPr>
              <a:t>逻辑相邻</a:t>
            </a:r>
          </a:p>
        </p:txBody>
      </p:sp>
      <p:sp>
        <p:nvSpPr>
          <p:cNvPr id="248851" name="Text Box 19"/>
          <p:cNvSpPr txBox="1">
            <a:spLocks noChangeArrowheads="1"/>
          </p:cNvSpPr>
          <p:nvPr/>
        </p:nvSpPr>
        <p:spPr bwMode="auto">
          <a:xfrm>
            <a:off x="4645025" y="5300663"/>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kumimoji="0" lang="zh-CN" altLang="en-US">
                <a:solidFill>
                  <a:srgbClr val="FF0000"/>
                </a:solidFill>
                <a:latin typeface="Arial" panose="020B0604020202020204" pitchFamily="34" charset="0"/>
              </a:rPr>
              <a:t>合并消去变量</a:t>
            </a:r>
          </a:p>
        </p:txBody>
      </p:sp>
      <p:sp>
        <p:nvSpPr>
          <p:cNvPr id="248852" name="AutoShape 20"/>
          <p:cNvSpPr>
            <a:spLocks noChangeArrowheads="1"/>
          </p:cNvSpPr>
          <p:nvPr/>
        </p:nvSpPr>
        <p:spPr bwMode="auto">
          <a:xfrm>
            <a:off x="2124075" y="5467350"/>
            <a:ext cx="360363" cy="215900"/>
          </a:xfrm>
          <a:prstGeom prst="rightArrow">
            <a:avLst>
              <a:gd name="adj1" fmla="val 50000"/>
              <a:gd name="adj2" fmla="val 41728"/>
            </a:avLst>
          </a:prstGeom>
          <a:solidFill>
            <a:schemeClr val="accent1"/>
          </a:solidFill>
          <a:ln w="9525">
            <a:solidFill>
              <a:schemeClr val="tx1"/>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48853" name="AutoShape 21"/>
          <p:cNvSpPr>
            <a:spLocks noChangeArrowheads="1"/>
          </p:cNvSpPr>
          <p:nvPr/>
        </p:nvSpPr>
        <p:spPr bwMode="auto">
          <a:xfrm>
            <a:off x="4140200" y="5467350"/>
            <a:ext cx="360363" cy="215900"/>
          </a:xfrm>
          <a:prstGeom prst="rightArrow">
            <a:avLst>
              <a:gd name="adj1" fmla="val 50000"/>
              <a:gd name="adj2" fmla="val 41728"/>
            </a:avLst>
          </a:prstGeom>
          <a:solidFill>
            <a:schemeClr val="accent1"/>
          </a:solidFill>
          <a:ln w="9525">
            <a:solidFill>
              <a:schemeClr val="tx1"/>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48854" name="Object 22"/>
          <p:cNvGraphicFramePr>
            <a:graphicFrameLocks noChangeAspect="1"/>
          </p:cNvGraphicFramePr>
          <p:nvPr/>
        </p:nvGraphicFramePr>
        <p:xfrm>
          <a:off x="2339975" y="5827713"/>
          <a:ext cx="1555750" cy="481012"/>
        </p:xfrm>
        <a:graphic>
          <a:graphicData uri="http://schemas.openxmlformats.org/presentationml/2006/ole">
            <mc:AlternateContent xmlns:mc="http://schemas.openxmlformats.org/markup-compatibility/2006">
              <mc:Choice xmlns:v="urn:schemas-microsoft-com:vml" Requires="v">
                <p:oleObj spid="_x0000_s101403" name="公式" r:id="rId5" imgW="698197" imgH="215806" progId="Equation.3">
                  <p:embed/>
                </p:oleObj>
              </mc:Choice>
              <mc:Fallback>
                <p:oleObj name="公式" r:id="rId5" imgW="698197" imgH="215806"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827713"/>
                        <a:ext cx="15557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55" name="Object 23"/>
          <p:cNvGraphicFramePr>
            <a:graphicFrameLocks noChangeAspect="1"/>
          </p:cNvGraphicFramePr>
          <p:nvPr/>
        </p:nvGraphicFramePr>
        <p:xfrm>
          <a:off x="4067175" y="5827713"/>
          <a:ext cx="1328738" cy="452437"/>
        </p:xfrm>
        <a:graphic>
          <a:graphicData uri="http://schemas.openxmlformats.org/presentationml/2006/ole">
            <mc:AlternateContent xmlns:mc="http://schemas.openxmlformats.org/markup-compatibility/2006">
              <mc:Choice xmlns:v="urn:schemas-microsoft-com:vml" Requires="v">
                <p:oleObj spid="_x0000_s101404" name="公式" r:id="rId7" imgW="596641" imgH="203112" progId="Equation.3">
                  <p:embed/>
                </p:oleObj>
              </mc:Choice>
              <mc:Fallback>
                <p:oleObj name="公式" r:id="rId7" imgW="596641" imgH="20311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5827713"/>
                        <a:ext cx="132873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56" name="Object 24"/>
          <p:cNvGraphicFramePr>
            <a:graphicFrameLocks noChangeAspect="1"/>
          </p:cNvGraphicFramePr>
          <p:nvPr/>
        </p:nvGraphicFramePr>
        <p:xfrm>
          <a:off x="966788" y="5827713"/>
          <a:ext cx="1301750" cy="481012"/>
        </p:xfrm>
        <a:graphic>
          <a:graphicData uri="http://schemas.openxmlformats.org/presentationml/2006/ole">
            <mc:AlternateContent xmlns:mc="http://schemas.openxmlformats.org/markup-compatibility/2006">
              <mc:Choice xmlns:v="urn:schemas-microsoft-com:vml" Requires="v">
                <p:oleObj spid="_x0000_s101405" name="公式" r:id="rId9" imgW="583693" imgH="215713" progId="Equation.3">
                  <p:embed/>
                </p:oleObj>
              </mc:Choice>
              <mc:Fallback>
                <p:oleObj name="公式" r:id="rId9" imgW="583693" imgH="215713"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788" y="5827713"/>
                        <a:ext cx="13017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8857" name="Text Box 25"/>
          <p:cNvSpPr txBox="1">
            <a:spLocks noChangeArrowheads="1"/>
          </p:cNvSpPr>
          <p:nvPr/>
        </p:nvSpPr>
        <p:spPr bwMode="auto">
          <a:xfrm>
            <a:off x="7451725" y="530066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SzTx/>
              <a:buFontTx/>
              <a:buNone/>
            </a:pPr>
            <a:r>
              <a:rPr kumimoji="0" lang="zh-CN" altLang="en-US">
                <a:solidFill>
                  <a:srgbClr val="FF0000"/>
                </a:solidFill>
                <a:latin typeface="Arial" panose="020B0604020202020204" pitchFamily="34" charset="0"/>
              </a:rPr>
              <a:t>化简</a:t>
            </a:r>
          </a:p>
        </p:txBody>
      </p:sp>
      <p:sp>
        <p:nvSpPr>
          <p:cNvPr id="248858" name="AutoShape 26"/>
          <p:cNvSpPr>
            <a:spLocks noChangeArrowheads="1"/>
          </p:cNvSpPr>
          <p:nvPr/>
        </p:nvSpPr>
        <p:spPr bwMode="auto">
          <a:xfrm>
            <a:off x="6946900" y="5467350"/>
            <a:ext cx="360363" cy="215900"/>
          </a:xfrm>
          <a:prstGeom prst="rightArrow">
            <a:avLst>
              <a:gd name="adj1" fmla="val 50000"/>
              <a:gd name="adj2" fmla="val 41728"/>
            </a:avLst>
          </a:prstGeom>
          <a:solidFill>
            <a:schemeClr val="accent1"/>
          </a:solidFill>
          <a:ln w="9525">
            <a:solidFill>
              <a:schemeClr val="tx1"/>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1402" name="AutoShape 27">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1000"/>
                                        <p:tgtEl>
                                          <p:spTgt spid="248837"/>
                                        </p:tgtEl>
                                      </p:cBhvr>
                                    </p:animEffect>
                                  </p:childTnLst>
                                </p:cTn>
                              </p:par>
                            </p:childTnLst>
                          </p:cTn>
                        </p:par>
                        <p:par>
                          <p:cTn id="8" fill="hold" nodeType="afterGroup">
                            <p:stCondLst>
                              <p:cond delay="1000"/>
                            </p:stCondLst>
                            <p:childTnLst>
                              <p:par>
                                <p:cTn id="9" presetID="4" presetClass="entr" presetSubtype="32" fill="hold" nodeType="afterEffect">
                                  <p:stCondLst>
                                    <p:cond delay="0"/>
                                  </p:stCondLst>
                                  <p:childTnLst>
                                    <p:set>
                                      <p:cBhvr>
                                        <p:cTn id="10" dur="1" fill="hold">
                                          <p:stCondLst>
                                            <p:cond delay="0"/>
                                          </p:stCondLst>
                                        </p:cTn>
                                        <p:tgtEl>
                                          <p:spTgt spid="248836"/>
                                        </p:tgtEl>
                                        <p:attrNameLst>
                                          <p:attrName>style.visibility</p:attrName>
                                        </p:attrNameLst>
                                      </p:cBhvr>
                                      <p:to>
                                        <p:strVal val="visible"/>
                                      </p:to>
                                    </p:set>
                                    <p:animEffect transition="in" filter="box(out)">
                                      <p:cBhvr>
                                        <p:cTn id="11" dur="1000"/>
                                        <p:tgtEl>
                                          <p:spTgt spid="248836"/>
                                        </p:tgtEl>
                                      </p:cBhvr>
                                    </p:animEffect>
                                  </p:childTnLst>
                                </p:cTn>
                              </p:par>
                            </p:childTnLst>
                          </p:cTn>
                        </p:par>
                        <p:par>
                          <p:cTn id="12" fill="hold" nodeType="afterGroup">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48838"/>
                                        </p:tgtEl>
                                        <p:attrNameLst>
                                          <p:attrName>style.visibility</p:attrName>
                                        </p:attrNameLst>
                                      </p:cBhvr>
                                      <p:to>
                                        <p:strVal val="visible"/>
                                      </p:to>
                                    </p:set>
                                    <p:animEffect transition="in" filter="wipe(down)">
                                      <p:cBhvr>
                                        <p:cTn id="15" dur="1000"/>
                                        <p:tgtEl>
                                          <p:spTgt spid="2488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8839"/>
                                        </p:tgtEl>
                                        <p:attrNameLst>
                                          <p:attrName>style.visibility</p:attrName>
                                        </p:attrNameLst>
                                      </p:cBhvr>
                                      <p:to>
                                        <p:strVal val="visible"/>
                                      </p:to>
                                    </p:set>
                                    <p:animEffect transition="in" filter="wipe(down)">
                                      <p:cBhvr>
                                        <p:cTn id="20" dur="1000"/>
                                        <p:tgtEl>
                                          <p:spTgt spid="2488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8840"/>
                                        </p:tgtEl>
                                        <p:attrNameLst>
                                          <p:attrName>style.visibility</p:attrName>
                                        </p:attrNameLst>
                                      </p:cBhvr>
                                      <p:to>
                                        <p:strVal val="visible"/>
                                      </p:to>
                                    </p:set>
                                    <p:animEffect transition="in" filter="wipe(left)">
                                      <p:cBhvr>
                                        <p:cTn id="25" dur="1000"/>
                                        <p:tgtEl>
                                          <p:spTgt spid="248840"/>
                                        </p:tgtEl>
                                      </p:cBhvr>
                                    </p:animEffec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24883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48839"/>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48841"/>
                                        </p:tgtEl>
                                        <p:attrNameLst>
                                          <p:attrName>style.visibility</p:attrName>
                                        </p:attrNameLst>
                                      </p:cBhvr>
                                      <p:to>
                                        <p:strVal val="visible"/>
                                      </p:to>
                                    </p:set>
                                    <p:animEffect transition="in" filter="wipe(down)">
                                      <p:cBhvr>
                                        <p:cTn id="34" dur="1000"/>
                                        <p:tgtEl>
                                          <p:spTgt spid="2488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8842"/>
                                        </p:tgtEl>
                                        <p:attrNameLst>
                                          <p:attrName>style.visibility</p:attrName>
                                        </p:attrNameLst>
                                      </p:cBhvr>
                                      <p:to>
                                        <p:strVal val="visible"/>
                                      </p:to>
                                    </p:set>
                                    <p:animEffect transition="in" filter="wipe(down)">
                                      <p:cBhvr>
                                        <p:cTn id="37" dur="1000"/>
                                        <p:tgtEl>
                                          <p:spTgt spid="248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8843"/>
                                        </p:tgtEl>
                                        <p:attrNameLst>
                                          <p:attrName>style.visibility</p:attrName>
                                        </p:attrNameLst>
                                      </p:cBhvr>
                                      <p:to>
                                        <p:strVal val="visible"/>
                                      </p:to>
                                    </p:set>
                                    <p:animEffect transition="in" filter="wipe(down)">
                                      <p:cBhvr>
                                        <p:cTn id="42" dur="1000"/>
                                        <p:tgtEl>
                                          <p:spTgt spid="24884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8844"/>
                                        </p:tgtEl>
                                        <p:attrNameLst>
                                          <p:attrName>style.visibility</p:attrName>
                                        </p:attrNameLst>
                                      </p:cBhvr>
                                      <p:to>
                                        <p:strVal val="visible"/>
                                      </p:to>
                                    </p:set>
                                    <p:animEffect transition="in" filter="wipe(down)">
                                      <p:cBhvr>
                                        <p:cTn id="45" dur="1000"/>
                                        <p:tgtEl>
                                          <p:spTgt spid="24884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8845"/>
                                        </p:tgtEl>
                                        <p:attrNameLst>
                                          <p:attrName>style.visibility</p:attrName>
                                        </p:attrNameLst>
                                      </p:cBhvr>
                                      <p:to>
                                        <p:strVal val="visible"/>
                                      </p:to>
                                    </p:set>
                                    <p:animEffect transition="in" filter="wipe(left)">
                                      <p:cBhvr>
                                        <p:cTn id="50" dur="1000"/>
                                        <p:tgtEl>
                                          <p:spTgt spid="248845"/>
                                        </p:tgtEl>
                                      </p:cBhvr>
                                    </p:animEffect>
                                  </p:childTnLst>
                                </p:cTn>
                              </p:par>
                            </p:childTnLst>
                          </p:cTn>
                        </p:par>
                        <p:par>
                          <p:cTn id="51" fill="hold" nodeType="afterGroup">
                            <p:stCondLst>
                              <p:cond delay="1000"/>
                            </p:stCondLst>
                            <p:childTnLst>
                              <p:par>
                                <p:cTn id="52" presetID="1" presetClass="exit" presetSubtype="0" fill="hold" grpId="1" nodeType="afterEffect">
                                  <p:stCondLst>
                                    <p:cond delay="0"/>
                                  </p:stCondLst>
                                  <p:childTnLst>
                                    <p:set>
                                      <p:cBhvr>
                                        <p:cTn id="53" dur="1" fill="hold">
                                          <p:stCondLst>
                                            <p:cond delay="0"/>
                                          </p:stCondLst>
                                        </p:cTn>
                                        <p:tgtEl>
                                          <p:spTgt spid="24884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48843"/>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4884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48844"/>
                                        </p:tgtEl>
                                        <p:attrNameLst>
                                          <p:attrName>style.visibility</p:attrName>
                                        </p:attrNameLst>
                                      </p:cBhvr>
                                      <p:to>
                                        <p:strVal val="hidden"/>
                                      </p:to>
                                    </p:set>
                                  </p:childTnLst>
                                </p:cTn>
                              </p:par>
                            </p:childTnLst>
                          </p:cTn>
                        </p:par>
                        <p:par>
                          <p:cTn id="60" fill="hold" nodeType="afterGroup">
                            <p:stCondLst>
                              <p:cond delay="1000"/>
                            </p:stCondLst>
                            <p:childTnLst>
                              <p:par>
                                <p:cTn id="61" presetID="22" presetClass="entr" presetSubtype="4" fill="hold" grpId="2" nodeType="afterEffect">
                                  <p:stCondLst>
                                    <p:cond delay="0"/>
                                  </p:stCondLst>
                                  <p:childTnLst>
                                    <p:set>
                                      <p:cBhvr>
                                        <p:cTn id="62" dur="1" fill="hold">
                                          <p:stCondLst>
                                            <p:cond delay="0"/>
                                          </p:stCondLst>
                                        </p:cTn>
                                        <p:tgtEl>
                                          <p:spTgt spid="248841"/>
                                        </p:tgtEl>
                                        <p:attrNameLst>
                                          <p:attrName>style.visibility</p:attrName>
                                        </p:attrNameLst>
                                      </p:cBhvr>
                                      <p:to>
                                        <p:strVal val="visible"/>
                                      </p:to>
                                    </p:set>
                                    <p:animEffect transition="in" filter="wipe(down)">
                                      <p:cBhvr>
                                        <p:cTn id="63" dur="500"/>
                                        <p:tgtEl>
                                          <p:spTgt spid="24884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8846"/>
                                        </p:tgtEl>
                                        <p:attrNameLst>
                                          <p:attrName>style.visibility</p:attrName>
                                        </p:attrNameLst>
                                      </p:cBhvr>
                                      <p:to>
                                        <p:strVal val="visible"/>
                                      </p:to>
                                    </p:set>
                                    <p:animEffect transition="in" filter="wipe(down)">
                                      <p:cBhvr>
                                        <p:cTn id="66" dur="1000"/>
                                        <p:tgtEl>
                                          <p:spTgt spid="2488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48847"/>
                                        </p:tgtEl>
                                        <p:attrNameLst>
                                          <p:attrName>style.visibility</p:attrName>
                                        </p:attrNameLst>
                                      </p:cBhvr>
                                      <p:to>
                                        <p:strVal val="visible"/>
                                      </p:to>
                                    </p:set>
                                    <p:animEffect transition="in" filter="wipe(down)">
                                      <p:cBhvr>
                                        <p:cTn id="71" dur="1000"/>
                                        <p:tgtEl>
                                          <p:spTgt spid="248847"/>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48848"/>
                                        </p:tgtEl>
                                        <p:attrNameLst>
                                          <p:attrName>style.visibility</p:attrName>
                                        </p:attrNameLst>
                                      </p:cBhvr>
                                      <p:to>
                                        <p:strVal val="visible"/>
                                      </p:to>
                                    </p:set>
                                    <p:animEffect transition="in" filter="wipe(down)">
                                      <p:cBhvr>
                                        <p:cTn id="74" dur="1000"/>
                                        <p:tgtEl>
                                          <p:spTgt spid="2488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8849"/>
                                        </p:tgtEl>
                                        <p:attrNameLst>
                                          <p:attrName>style.visibility</p:attrName>
                                        </p:attrNameLst>
                                      </p:cBhvr>
                                      <p:to>
                                        <p:strVal val="visible"/>
                                      </p:to>
                                    </p:set>
                                    <p:animEffect transition="in" filter="wipe(left)">
                                      <p:cBhvr>
                                        <p:cTn id="79" dur="1000"/>
                                        <p:tgtEl>
                                          <p:spTgt spid="248849"/>
                                        </p:tgtEl>
                                      </p:cBhvr>
                                    </p:animEffect>
                                  </p:childTnLst>
                                </p:cTn>
                              </p:par>
                            </p:childTnLst>
                          </p:cTn>
                        </p:par>
                        <p:par>
                          <p:cTn id="80" fill="hold" nodeType="afterGroup">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248852"/>
                                        </p:tgtEl>
                                        <p:attrNameLst>
                                          <p:attrName>style.visibility</p:attrName>
                                        </p:attrNameLst>
                                      </p:cBhvr>
                                      <p:to>
                                        <p:strVal val="visible"/>
                                      </p:to>
                                    </p:set>
                                    <p:animEffect transition="in" filter="wipe(left)">
                                      <p:cBhvr>
                                        <p:cTn id="83" dur="1000"/>
                                        <p:tgtEl>
                                          <p:spTgt spid="248852"/>
                                        </p:tgtEl>
                                      </p:cBhvr>
                                    </p:animEffect>
                                  </p:childTnLst>
                                </p:cTn>
                              </p:par>
                            </p:childTnLst>
                          </p:cTn>
                        </p:par>
                        <p:par>
                          <p:cTn id="84" fill="hold" nodeType="afterGroup">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248850"/>
                                        </p:tgtEl>
                                        <p:attrNameLst>
                                          <p:attrName>style.visibility</p:attrName>
                                        </p:attrNameLst>
                                      </p:cBhvr>
                                      <p:to>
                                        <p:strVal val="visible"/>
                                      </p:to>
                                    </p:set>
                                    <p:animEffect transition="in" filter="wipe(left)">
                                      <p:cBhvr>
                                        <p:cTn id="87" dur="1000"/>
                                        <p:tgtEl>
                                          <p:spTgt spid="248850"/>
                                        </p:tgtEl>
                                      </p:cBhvr>
                                    </p:animEffect>
                                  </p:childTnLst>
                                </p:cTn>
                              </p:par>
                            </p:childTnLst>
                          </p:cTn>
                        </p:par>
                        <p:par>
                          <p:cTn id="88" fill="hold" nodeType="afterGroup">
                            <p:stCondLst>
                              <p:cond delay="3000"/>
                            </p:stCondLst>
                            <p:childTnLst>
                              <p:par>
                                <p:cTn id="89" presetID="22" presetClass="entr" presetSubtype="8" fill="hold" grpId="0" nodeType="afterEffect">
                                  <p:stCondLst>
                                    <p:cond delay="0"/>
                                  </p:stCondLst>
                                  <p:childTnLst>
                                    <p:set>
                                      <p:cBhvr>
                                        <p:cTn id="90" dur="1" fill="hold">
                                          <p:stCondLst>
                                            <p:cond delay="0"/>
                                          </p:stCondLst>
                                        </p:cTn>
                                        <p:tgtEl>
                                          <p:spTgt spid="248853"/>
                                        </p:tgtEl>
                                        <p:attrNameLst>
                                          <p:attrName>style.visibility</p:attrName>
                                        </p:attrNameLst>
                                      </p:cBhvr>
                                      <p:to>
                                        <p:strVal val="visible"/>
                                      </p:to>
                                    </p:set>
                                    <p:animEffect transition="in" filter="wipe(left)">
                                      <p:cBhvr>
                                        <p:cTn id="91" dur="1000"/>
                                        <p:tgtEl>
                                          <p:spTgt spid="248853"/>
                                        </p:tgtEl>
                                      </p:cBhvr>
                                    </p:animEffect>
                                  </p:childTnLst>
                                </p:cTn>
                              </p:par>
                            </p:childTnLst>
                          </p:cTn>
                        </p:par>
                        <p:par>
                          <p:cTn id="92" fill="hold" nodeType="afterGroup">
                            <p:stCondLst>
                              <p:cond delay="4000"/>
                            </p:stCondLst>
                            <p:childTnLst>
                              <p:par>
                                <p:cTn id="93" presetID="22" presetClass="entr" presetSubtype="8" fill="hold" grpId="0" nodeType="afterEffect">
                                  <p:stCondLst>
                                    <p:cond delay="0"/>
                                  </p:stCondLst>
                                  <p:childTnLst>
                                    <p:set>
                                      <p:cBhvr>
                                        <p:cTn id="94" dur="1" fill="hold">
                                          <p:stCondLst>
                                            <p:cond delay="0"/>
                                          </p:stCondLst>
                                        </p:cTn>
                                        <p:tgtEl>
                                          <p:spTgt spid="248851"/>
                                        </p:tgtEl>
                                        <p:attrNameLst>
                                          <p:attrName>style.visibility</p:attrName>
                                        </p:attrNameLst>
                                      </p:cBhvr>
                                      <p:to>
                                        <p:strVal val="visible"/>
                                      </p:to>
                                    </p:set>
                                    <p:animEffect transition="in" filter="wipe(left)">
                                      <p:cBhvr>
                                        <p:cTn id="95" dur="1000"/>
                                        <p:tgtEl>
                                          <p:spTgt spid="24885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4884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48846"/>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248847"/>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248848"/>
                                        </p:tgtEl>
                                        <p:attrNameLst>
                                          <p:attrName>style.visibility</p:attrName>
                                        </p:attrNameLst>
                                      </p:cBhvr>
                                      <p:to>
                                        <p:strVal val="hidden"/>
                                      </p:to>
                                    </p:set>
                                  </p:childTnLst>
                                </p:cTn>
                              </p:par>
                            </p:childTnLst>
                          </p:cTn>
                        </p:par>
                        <p:par>
                          <p:cTn id="106" fill="hold" nodeType="afterGroup">
                            <p:stCondLst>
                              <p:cond delay="0"/>
                            </p:stCondLst>
                            <p:childTnLst>
                              <p:par>
                                <p:cTn id="107" presetID="22" presetClass="entr" presetSubtype="4" fill="hold" grpId="2" nodeType="afterEffect">
                                  <p:stCondLst>
                                    <p:cond delay="0"/>
                                  </p:stCondLst>
                                  <p:childTnLst>
                                    <p:set>
                                      <p:cBhvr>
                                        <p:cTn id="108" dur="1" fill="hold">
                                          <p:stCondLst>
                                            <p:cond delay="0"/>
                                          </p:stCondLst>
                                        </p:cTn>
                                        <p:tgtEl>
                                          <p:spTgt spid="248843"/>
                                        </p:tgtEl>
                                        <p:attrNameLst>
                                          <p:attrName>style.visibility</p:attrName>
                                        </p:attrNameLst>
                                      </p:cBhvr>
                                      <p:to>
                                        <p:strVal val="visible"/>
                                      </p:to>
                                    </p:set>
                                    <p:animEffect transition="in" filter="wipe(down)">
                                      <p:cBhvr>
                                        <p:cTn id="109" dur="1000"/>
                                        <p:tgtEl>
                                          <p:spTgt spid="248843"/>
                                        </p:tgtEl>
                                      </p:cBhvr>
                                    </p:animEffect>
                                  </p:childTnLst>
                                </p:cTn>
                              </p:par>
                            </p:childTnLst>
                          </p:cTn>
                        </p:par>
                        <p:par>
                          <p:cTn id="110" fill="hold" nodeType="afterGroup">
                            <p:stCondLst>
                              <p:cond delay="1000"/>
                            </p:stCondLst>
                            <p:childTnLst>
                              <p:par>
                                <p:cTn id="111" presetID="22" presetClass="entr" presetSubtype="8" fill="hold" nodeType="afterEffect">
                                  <p:stCondLst>
                                    <p:cond delay="0"/>
                                  </p:stCondLst>
                                  <p:childTnLst>
                                    <p:set>
                                      <p:cBhvr>
                                        <p:cTn id="112" dur="1" fill="hold">
                                          <p:stCondLst>
                                            <p:cond delay="0"/>
                                          </p:stCondLst>
                                        </p:cTn>
                                        <p:tgtEl>
                                          <p:spTgt spid="248856"/>
                                        </p:tgtEl>
                                        <p:attrNameLst>
                                          <p:attrName>style.visibility</p:attrName>
                                        </p:attrNameLst>
                                      </p:cBhvr>
                                      <p:to>
                                        <p:strVal val="visible"/>
                                      </p:to>
                                    </p:set>
                                    <p:animEffect transition="in" filter="wipe(left)">
                                      <p:cBhvr>
                                        <p:cTn id="113" dur="2000"/>
                                        <p:tgtEl>
                                          <p:spTgt spid="24885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2" nodeType="clickEffect">
                                  <p:stCondLst>
                                    <p:cond delay="0"/>
                                  </p:stCondLst>
                                  <p:childTnLst>
                                    <p:set>
                                      <p:cBhvr>
                                        <p:cTn id="117" dur="1" fill="hold">
                                          <p:stCondLst>
                                            <p:cond delay="0"/>
                                          </p:stCondLst>
                                        </p:cTn>
                                        <p:tgtEl>
                                          <p:spTgt spid="248844"/>
                                        </p:tgtEl>
                                        <p:attrNameLst>
                                          <p:attrName>style.visibility</p:attrName>
                                        </p:attrNameLst>
                                      </p:cBhvr>
                                      <p:to>
                                        <p:strVal val="visible"/>
                                      </p:to>
                                    </p:set>
                                    <p:animEffect transition="in" filter="wipe(down)">
                                      <p:cBhvr>
                                        <p:cTn id="118" dur="1000"/>
                                        <p:tgtEl>
                                          <p:spTgt spid="248844"/>
                                        </p:tgtEl>
                                      </p:cBhvr>
                                    </p:animEffect>
                                  </p:childTnLst>
                                </p:cTn>
                              </p:par>
                            </p:childTnLst>
                          </p:cTn>
                        </p:par>
                        <p:par>
                          <p:cTn id="119" fill="hold" nodeType="afterGroup">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248854"/>
                                        </p:tgtEl>
                                        <p:attrNameLst>
                                          <p:attrName>style.visibility</p:attrName>
                                        </p:attrNameLst>
                                      </p:cBhvr>
                                      <p:to>
                                        <p:strVal val="visible"/>
                                      </p:to>
                                    </p:set>
                                    <p:animEffect transition="in" filter="wipe(left)">
                                      <p:cBhvr>
                                        <p:cTn id="122" dur="2000"/>
                                        <p:tgtEl>
                                          <p:spTgt spid="24885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248855"/>
                                        </p:tgtEl>
                                        <p:attrNameLst>
                                          <p:attrName>style.visibility</p:attrName>
                                        </p:attrNameLst>
                                      </p:cBhvr>
                                      <p:to>
                                        <p:strVal val="visible"/>
                                      </p:to>
                                    </p:set>
                                    <p:animEffect transition="in" filter="wipe(left)">
                                      <p:cBhvr>
                                        <p:cTn id="127" dur="2000"/>
                                        <p:tgtEl>
                                          <p:spTgt spid="248855"/>
                                        </p:tgtEl>
                                      </p:cBhvr>
                                    </p:animEffect>
                                  </p:childTnLst>
                                </p:cTn>
                              </p:par>
                            </p:childTnLst>
                          </p:cTn>
                        </p:par>
                        <p:par>
                          <p:cTn id="128" fill="hold" nodeType="afterGroup">
                            <p:stCondLst>
                              <p:cond delay="2000"/>
                            </p:stCondLst>
                            <p:childTnLst>
                              <p:par>
                                <p:cTn id="129" presetID="22" presetClass="entr" presetSubtype="8" fill="hold" grpId="0" nodeType="afterEffect">
                                  <p:stCondLst>
                                    <p:cond delay="0"/>
                                  </p:stCondLst>
                                  <p:childTnLst>
                                    <p:set>
                                      <p:cBhvr>
                                        <p:cTn id="130" dur="1" fill="hold">
                                          <p:stCondLst>
                                            <p:cond delay="0"/>
                                          </p:stCondLst>
                                        </p:cTn>
                                        <p:tgtEl>
                                          <p:spTgt spid="248858"/>
                                        </p:tgtEl>
                                        <p:attrNameLst>
                                          <p:attrName>style.visibility</p:attrName>
                                        </p:attrNameLst>
                                      </p:cBhvr>
                                      <p:to>
                                        <p:strVal val="visible"/>
                                      </p:to>
                                    </p:set>
                                    <p:animEffect transition="in" filter="wipe(left)">
                                      <p:cBhvr>
                                        <p:cTn id="131" dur="1000"/>
                                        <p:tgtEl>
                                          <p:spTgt spid="248858"/>
                                        </p:tgtEl>
                                      </p:cBhvr>
                                    </p:animEffect>
                                  </p:childTnLst>
                                </p:cTn>
                              </p:par>
                            </p:childTnLst>
                          </p:cTn>
                        </p:par>
                        <p:par>
                          <p:cTn id="132" fill="hold" nodeType="afterGroup">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248857"/>
                                        </p:tgtEl>
                                        <p:attrNameLst>
                                          <p:attrName>style.visibility</p:attrName>
                                        </p:attrNameLst>
                                      </p:cBhvr>
                                      <p:to>
                                        <p:strVal val="visible"/>
                                      </p:to>
                                    </p:set>
                                    <p:animEffect transition="in" filter="wipe(left)">
                                      <p:cBhvr>
                                        <p:cTn id="135" dur="1000"/>
                                        <p:tgtEl>
                                          <p:spTgt spid="24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animBg="1"/>
      <p:bldP spid="248838" grpId="1" animBg="1"/>
      <p:bldP spid="248839" grpId="0" animBg="1"/>
      <p:bldP spid="248839" grpId="1" animBg="1"/>
      <p:bldP spid="248840" grpId="0"/>
      <p:bldP spid="248841" grpId="0" animBg="1"/>
      <p:bldP spid="248841" grpId="1" animBg="1"/>
      <p:bldP spid="248841" grpId="2" animBg="1"/>
      <p:bldP spid="248841" grpId="3" animBg="1"/>
      <p:bldP spid="248842" grpId="0" animBg="1"/>
      <p:bldP spid="248842" grpId="1" animBg="1"/>
      <p:bldP spid="248843" grpId="0" animBg="1"/>
      <p:bldP spid="248843" grpId="1" animBg="1"/>
      <p:bldP spid="248843" grpId="2" animBg="1"/>
      <p:bldP spid="248844" grpId="0" animBg="1"/>
      <p:bldP spid="248844" grpId="1" animBg="1"/>
      <p:bldP spid="248844" grpId="2" animBg="1"/>
      <p:bldP spid="248845" grpId="0"/>
      <p:bldP spid="248846" grpId="0" animBg="1"/>
      <p:bldP spid="248846" grpId="1" animBg="1"/>
      <p:bldP spid="248847" grpId="0" animBg="1"/>
      <p:bldP spid="248847" grpId="1" animBg="1"/>
      <p:bldP spid="248848" grpId="0" animBg="1"/>
      <p:bldP spid="248848" grpId="1" animBg="1"/>
      <p:bldP spid="248849" grpId="0"/>
      <p:bldP spid="248850" grpId="0"/>
      <p:bldP spid="248851" grpId="0"/>
      <p:bldP spid="248852" grpId="0" animBg="1"/>
      <p:bldP spid="248853" grpId="0" animBg="1"/>
      <p:bldP spid="248857" grpId="0"/>
      <p:bldP spid="24885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102403" name="Rectangle 3"/>
          <p:cNvSpPr>
            <a:spLocks noGrp="1" noChangeArrowheads="1"/>
          </p:cNvSpPr>
          <p:nvPr>
            <p:ph idx="1"/>
          </p:nvPr>
        </p:nvSpPr>
        <p:spPr/>
        <p:txBody>
          <a:bodyPr/>
          <a:lstStyle/>
          <a:p>
            <a:pPr>
              <a:buFontTx/>
              <a:buNone/>
            </a:pPr>
            <a:r>
              <a:rPr lang="en-US" altLang="zh-CN" smtClean="0"/>
              <a:t>5</a:t>
            </a:r>
            <a:r>
              <a:rPr lang="zh-CN" altLang="en-US" smtClean="0"/>
              <a:t>．用卡诺图表示逻辑函数</a:t>
            </a:r>
          </a:p>
          <a:p>
            <a:pPr lvl="1">
              <a:buFont typeface="Wingdings" panose="05000000000000000000" pitchFamily="2" charset="2"/>
              <a:buNone/>
            </a:pPr>
            <a:r>
              <a:rPr lang="zh-CN" altLang="en-US" b="1" smtClean="0"/>
              <a:t>画卡诺图的步骤：</a:t>
            </a:r>
          </a:p>
        </p:txBody>
      </p:sp>
      <p:sp>
        <p:nvSpPr>
          <p:cNvPr id="249860" name="Text Box 4"/>
          <p:cNvSpPr txBox="1">
            <a:spLocks noChangeArrowheads="1"/>
          </p:cNvSpPr>
          <p:nvPr/>
        </p:nvSpPr>
        <p:spPr bwMode="auto">
          <a:xfrm>
            <a:off x="911225" y="2638425"/>
            <a:ext cx="6489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1</a:t>
            </a:r>
            <a:r>
              <a:rPr lang="zh-CN" altLang="en-US"/>
              <a:t>） 根据变量个数画出相应的卡诺图；</a:t>
            </a:r>
          </a:p>
        </p:txBody>
      </p:sp>
      <p:sp>
        <p:nvSpPr>
          <p:cNvPr id="249861" name="Text Box 5"/>
          <p:cNvSpPr txBox="1">
            <a:spLocks noChangeArrowheads="1"/>
          </p:cNvSpPr>
          <p:nvPr/>
        </p:nvSpPr>
        <p:spPr bwMode="auto">
          <a:xfrm>
            <a:off x="911225" y="3281363"/>
            <a:ext cx="8232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a:t>2</a:t>
            </a:r>
            <a:r>
              <a:rPr lang="zh-CN" altLang="en-US"/>
              <a:t>）列函数真值表或将函数化为最小项之和的形式；</a:t>
            </a:r>
          </a:p>
        </p:txBody>
      </p:sp>
      <p:sp>
        <p:nvSpPr>
          <p:cNvPr id="249862" name="Text Box 6"/>
          <p:cNvSpPr txBox="1">
            <a:spLocks noChangeArrowheads="1"/>
          </p:cNvSpPr>
          <p:nvPr/>
        </p:nvSpPr>
        <p:spPr bwMode="auto">
          <a:xfrm>
            <a:off x="0" y="3716338"/>
            <a:ext cx="91059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SzTx/>
              <a:buFontTx/>
              <a:buNone/>
            </a:pPr>
            <a:r>
              <a:rPr lang="zh-CN" altLang="en-US"/>
              <a:t>          </a:t>
            </a:r>
            <a:r>
              <a:rPr lang="en-US" altLang="zh-CN"/>
              <a:t>3</a:t>
            </a:r>
            <a:r>
              <a:rPr lang="zh-CN" altLang="en-US"/>
              <a:t>）在卡诺图上与这些最小项对应的位置上填入 </a:t>
            </a:r>
            <a:r>
              <a:rPr lang="en-US" altLang="zh-CN"/>
              <a:t>1 </a:t>
            </a:r>
            <a:r>
              <a:rPr lang="zh-CN" altLang="en-US"/>
              <a:t>，</a:t>
            </a:r>
          </a:p>
          <a:p>
            <a:pPr eaLnBrk="1" hangingPunct="1">
              <a:lnSpc>
                <a:spcPct val="140000"/>
              </a:lnSpc>
              <a:spcBef>
                <a:spcPct val="0"/>
              </a:spcBef>
              <a:buSzTx/>
              <a:buFontTx/>
              <a:buNone/>
            </a:pPr>
            <a:r>
              <a:rPr lang="zh-CN" altLang="en-US"/>
              <a:t>  其余位置填 </a:t>
            </a:r>
            <a:r>
              <a:rPr lang="en-US" altLang="zh-CN"/>
              <a:t>0 </a:t>
            </a:r>
            <a:r>
              <a:rPr lang="zh-CN" altLang="en-US"/>
              <a:t>。</a:t>
            </a:r>
          </a:p>
        </p:txBody>
      </p:sp>
      <p:sp>
        <p:nvSpPr>
          <p:cNvPr id="102407" name="AutoShape 7">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9860">
                                            <p:txEl>
                                              <p:pRg st="0" end="0"/>
                                            </p:txEl>
                                          </p:spTgt>
                                        </p:tgtEl>
                                        <p:attrNameLst>
                                          <p:attrName>style.visibility</p:attrName>
                                        </p:attrNameLst>
                                      </p:cBhvr>
                                      <p:to>
                                        <p:strVal val="visible"/>
                                      </p:to>
                                    </p:set>
                                    <p:animEffect transition="in" filter="wipe(up)">
                                      <p:cBhvr>
                                        <p:cTn id="7" dur="75"/>
                                        <p:tgtEl>
                                          <p:spTgt spid="2498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49861">
                                            <p:txEl>
                                              <p:pRg st="0" end="0"/>
                                            </p:txEl>
                                          </p:spTgt>
                                        </p:tgtEl>
                                        <p:attrNameLst>
                                          <p:attrName>style.visibility</p:attrName>
                                        </p:attrNameLst>
                                      </p:cBhvr>
                                      <p:to>
                                        <p:strVal val="visible"/>
                                      </p:to>
                                    </p:set>
                                    <p:animEffect transition="in" filter="wipe(up)">
                                      <p:cBhvr>
                                        <p:cTn id="12" dur="75"/>
                                        <p:tgtEl>
                                          <p:spTgt spid="2498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49862">
                                            <p:txEl>
                                              <p:pRg st="0" end="0"/>
                                            </p:txEl>
                                          </p:spTgt>
                                        </p:tgtEl>
                                        <p:attrNameLst>
                                          <p:attrName>style.visibility</p:attrName>
                                        </p:attrNameLst>
                                      </p:cBhvr>
                                      <p:to>
                                        <p:strVal val="visible"/>
                                      </p:to>
                                    </p:set>
                                    <p:animEffect transition="in" filter="wipe(up)">
                                      <p:cBhvr>
                                        <p:cTn id="17" dur="75"/>
                                        <p:tgtEl>
                                          <p:spTgt spid="2498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49862">
                                            <p:txEl>
                                              <p:pRg st="1" end="1"/>
                                            </p:txEl>
                                          </p:spTgt>
                                        </p:tgtEl>
                                        <p:attrNameLst>
                                          <p:attrName>style.visibility</p:attrName>
                                        </p:attrNameLst>
                                      </p:cBhvr>
                                      <p:to>
                                        <p:strVal val="visible"/>
                                      </p:to>
                                    </p:set>
                                    <p:animEffect transition="in" filter="wipe(up)">
                                      <p:cBhvr>
                                        <p:cTn id="22" dur="75"/>
                                        <p:tgtEl>
                                          <p:spTgt spid="2498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P spid="249861" grpId="0" build="p" autoUpdateAnimBg="0"/>
      <p:bldP spid="24986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descr="Large confetti"/>
          <p:cNvSpPr>
            <a:spLocks noGrp="1" noChangeArrowheads="1"/>
          </p:cNvSpPr>
          <p:nvPr>
            <p:ph type="title"/>
          </p:nvPr>
        </p:nvSpPr>
        <p:spPr>
          <a:xfrm>
            <a:off x="0" y="0"/>
            <a:ext cx="9144000" cy="1143000"/>
          </a:xfrm>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1-18</a:t>
            </a:r>
            <a:r>
              <a:rPr lang="en-US" altLang="zh-CN" b="0" smtClean="0"/>
              <a:t>】</a:t>
            </a:r>
            <a:r>
              <a:rPr lang="zh-CN" altLang="en-US" b="0" smtClean="0"/>
              <a:t>画真值表对应的卡诺图</a:t>
            </a:r>
          </a:p>
        </p:txBody>
      </p:sp>
      <p:graphicFrame>
        <p:nvGraphicFramePr>
          <p:cNvPr id="250883" name="Group 3"/>
          <p:cNvGraphicFramePr>
            <a:graphicFrameLocks noGrp="1"/>
          </p:cNvGraphicFramePr>
          <p:nvPr>
            <p:ph type="tbl" idx="1"/>
          </p:nvPr>
        </p:nvGraphicFramePr>
        <p:xfrm>
          <a:off x="250825" y="1412875"/>
          <a:ext cx="4122738" cy="4606925"/>
        </p:xfrm>
        <a:graphic>
          <a:graphicData uri="http://schemas.openxmlformats.org/drawingml/2006/table">
            <a:tbl>
              <a:tblPr/>
              <a:tblGrid>
                <a:gridCol w="1133475">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5363">
                  <a:extLst>
                    <a:ext uri="{9D8B030D-6E8A-4147-A177-3AD203B41FA5}">
                      <a16:colId xmlns:a16="http://schemas.microsoft.com/office/drawing/2014/main" val="20003"/>
                    </a:ext>
                  </a:extLst>
                </a:gridCol>
              </a:tblGrid>
              <a:tr h="53952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800" b="0" i="1" u="none" strike="noStrike" cap="none" normalizeH="0" baseline="0">
                          <a:ln>
                            <a:noFill/>
                          </a:ln>
                          <a:solidFill>
                            <a:schemeClr val="tx1"/>
                          </a:solidFill>
                          <a:effectLst/>
                          <a:latin typeface="Calibri" pitchFamily="34" charset="0"/>
                          <a:ea typeface="宋体" pitchFamily="2" charset="-122"/>
                          <a:cs typeface="Times New Roman" pitchFamily="18" charset="0"/>
                        </a:rPr>
                        <a:t>A</a:t>
                      </a:r>
                      <a:endParaRPr kumimoji="1"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800" b="0" i="1"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1"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800" b="0" i="1"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1"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800" b="0" i="1" u="none" strike="noStrike" cap="none" normalizeH="0" baseline="0">
                          <a:ln>
                            <a:noFill/>
                          </a:ln>
                          <a:solidFill>
                            <a:schemeClr val="tx1"/>
                          </a:solidFill>
                          <a:effectLst/>
                          <a:latin typeface="Calibri" pitchFamily="34" charset="0"/>
                          <a:ea typeface="宋体" pitchFamily="2" charset="-122"/>
                          <a:cs typeface="Times New Roman" pitchFamily="18" charset="0"/>
                        </a:rPr>
                        <a:t>Y</a:t>
                      </a:r>
                      <a:endParaRPr kumimoji="1"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6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rgbClr val="FF0000"/>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rgbClr val="FF0000"/>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77">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rgbClr val="FF0000"/>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rgbClr val="FF0000"/>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718">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6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rgbClr val="FF0000"/>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rgbClr val="FF0000"/>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6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77">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rgbClr val="FF0000"/>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rgbClr val="FF0000"/>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6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rgbClr val="FF0000"/>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rgbClr val="FF0000"/>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3265">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5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250935" name="Picture 55" descr="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565400"/>
            <a:ext cx="41767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80" name="AutoShape 56">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wipe(up)">
                                      <p:cBhvr>
                                        <p:cTn id="7" dur="10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0935"/>
                                        </p:tgtEl>
                                        <p:attrNameLst>
                                          <p:attrName>style.visibility</p:attrName>
                                        </p:attrNameLst>
                                      </p:cBhvr>
                                      <p:to>
                                        <p:strVal val="visible"/>
                                      </p:to>
                                    </p:set>
                                    <p:animEffect transition="in" filter="wipe(left)">
                                      <p:cBhvr>
                                        <p:cTn id="12" dur="2000"/>
                                        <p:tgtEl>
                                          <p:spTgt spid="250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descr="Large confetti"/>
          <p:cNvSpPr>
            <a:spLocks noGrp="1" noChangeArrowheads="1"/>
          </p:cNvSpPr>
          <p:nvPr>
            <p:ph type="title"/>
          </p:nvPr>
        </p:nvSpPr>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1-19</a:t>
            </a:r>
            <a:r>
              <a:rPr lang="en-US" altLang="zh-CN" b="0" smtClean="0"/>
              <a:t>】</a:t>
            </a:r>
            <a:r>
              <a:rPr lang="zh-CN" altLang="en-US" b="0" smtClean="0"/>
              <a:t>画函数卡诺图</a:t>
            </a:r>
          </a:p>
        </p:txBody>
      </p:sp>
      <p:sp>
        <p:nvSpPr>
          <p:cNvPr id="104451" name="Rectangle 8"/>
          <p:cNvSpPr>
            <a:spLocks noGrp="1" noChangeArrowheads="1"/>
          </p:cNvSpPr>
          <p:nvPr>
            <p:ph idx="1"/>
          </p:nvPr>
        </p:nvSpPr>
        <p:spPr/>
        <p:txBody>
          <a:bodyPr/>
          <a:lstStyle/>
          <a:p>
            <a:r>
              <a:rPr lang="zh-CN" altLang="en-US" b="0" smtClean="0"/>
              <a:t>标准与或式</a:t>
            </a:r>
          </a:p>
        </p:txBody>
      </p:sp>
      <p:pic>
        <p:nvPicPr>
          <p:cNvPr id="251907" name="Picture 3" descr="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789363"/>
            <a:ext cx="3671888"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Rectangle 4"/>
          <p:cNvSpPr>
            <a:spLocks noChangeArrowheads="1"/>
          </p:cNvSpPr>
          <p:nvPr/>
        </p:nvSpPr>
        <p:spPr bwMode="auto">
          <a:xfrm>
            <a:off x="0" y="2895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4454"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1910" name="Object 6"/>
          <p:cNvGraphicFramePr>
            <a:graphicFrameLocks noChangeAspect="1"/>
          </p:cNvGraphicFramePr>
          <p:nvPr/>
        </p:nvGraphicFramePr>
        <p:xfrm>
          <a:off x="812800" y="2038350"/>
          <a:ext cx="6640513" cy="673100"/>
        </p:xfrm>
        <a:graphic>
          <a:graphicData uri="http://schemas.openxmlformats.org/presentationml/2006/ole">
            <mc:AlternateContent xmlns:mc="http://schemas.openxmlformats.org/markup-compatibility/2006">
              <mc:Choice xmlns:v="urn:schemas-microsoft-com:vml" Requires="v">
                <p:oleObj spid="_x0000_s104458" name="公式" r:id="rId5" imgW="2476500" imgH="241300" progId="Equation.3">
                  <p:embed/>
                </p:oleObj>
              </mc:Choice>
              <mc:Fallback>
                <p:oleObj name="公式" r:id="rId5" imgW="24765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2038350"/>
                        <a:ext cx="66405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11" name="Object 7"/>
          <p:cNvGraphicFramePr>
            <a:graphicFrameLocks noChangeAspect="1"/>
          </p:cNvGraphicFramePr>
          <p:nvPr/>
        </p:nvGraphicFramePr>
        <p:xfrm>
          <a:off x="2771775" y="2852738"/>
          <a:ext cx="3263900" cy="636587"/>
        </p:xfrm>
        <a:graphic>
          <a:graphicData uri="http://schemas.openxmlformats.org/presentationml/2006/ole">
            <mc:AlternateContent xmlns:mc="http://schemas.openxmlformats.org/markup-compatibility/2006">
              <mc:Choice xmlns:v="urn:schemas-microsoft-com:vml" Requires="v">
                <p:oleObj spid="_x0000_s104459" name="公式" r:id="rId7" imgW="1219200" imgH="228600" progId="Equation.3">
                  <p:embed/>
                </p:oleObj>
              </mc:Choice>
              <mc:Fallback>
                <p:oleObj name="公式" r:id="rId7" imgW="12192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852738"/>
                        <a:ext cx="32639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7" name="AutoShape 9">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wipe(left)">
                                      <p:cBhvr>
                                        <p:cTn id="7" dur="1000"/>
                                        <p:tgtEl>
                                          <p:spTgt spid="251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1000"/>
                                        <p:tgtEl>
                                          <p:spTgt spid="251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1907"/>
                                        </p:tgtEl>
                                        <p:attrNameLst>
                                          <p:attrName>style.visibility</p:attrName>
                                        </p:attrNameLst>
                                      </p:cBhvr>
                                      <p:to>
                                        <p:strVal val="visible"/>
                                      </p:to>
                                    </p:set>
                                    <p:animEffect transition="in" filter="wipe(left)">
                                      <p:cBhvr>
                                        <p:cTn id="17" dur="1000"/>
                                        <p:tgtEl>
                                          <p:spTgt spid="25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descr="Large confetti"/>
          <p:cNvSpPr>
            <a:spLocks noGrp="1" noChangeArrowheads="1"/>
          </p:cNvSpPr>
          <p:nvPr>
            <p:ph type="title"/>
          </p:nvPr>
        </p:nvSpPr>
        <p:spPr/>
        <p:txBody>
          <a:bodyPr/>
          <a:lstStyle/>
          <a:p>
            <a:r>
              <a:rPr lang="en-US" altLang="zh-CN" smtClean="0"/>
              <a:t>【</a:t>
            </a:r>
            <a:r>
              <a:rPr lang="zh-CN" altLang="en-US" smtClean="0"/>
              <a:t>例</a:t>
            </a:r>
            <a:r>
              <a:rPr lang="en-US" altLang="zh-CN" smtClean="0"/>
              <a:t>1-20】  </a:t>
            </a:r>
            <a:r>
              <a:rPr lang="zh-CN" altLang="en-US" smtClean="0"/>
              <a:t>画函数卡诺图</a:t>
            </a:r>
          </a:p>
        </p:txBody>
      </p:sp>
      <p:graphicFrame>
        <p:nvGraphicFramePr>
          <p:cNvPr id="252931" name="Object 3"/>
          <p:cNvGraphicFramePr>
            <a:graphicFrameLocks noChangeAspect="1"/>
          </p:cNvGraphicFramePr>
          <p:nvPr/>
        </p:nvGraphicFramePr>
        <p:xfrm>
          <a:off x="323850" y="1341438"/>
          <a:ext cx="8208963" cy="676275"/>
        </p:xfrm>
        <a:graphic>
          <a:graphicData uri="http://schemas.openxmlformats.org/presentationml/2006/ole">
            <mc:AlternateContent xmlns:mc="http://schemas.openxmlformats.org/markup-compatibility/2006">
              <mc:Choice xmlns:v="urn:schemas-microsoft-com:vml" Requires="v">
                <p:oleObj spid="_x0000_s105495" name="公式" r:id="rId3" imgW="2705100" imgH="228600" progId="Equation.3">
                  <p:embed/>
                </p:oleObj>
              </mc:Choice>
              <mc:Fallback>
                <p:oleObj name="公式" r:id="rId3" imgW="27051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2089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2932" name="Picture 4" descr="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420938"/>
            <a:ext cx="3600450"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3" name="Rectangle 5"/>
          <p:cNvSpPr>
            <a:spLocks noChangeArrowheads="1"/>
          </p:cNvSpPr>
          <p:nvPr/>
        </p:nvSpPr>
        <p:spPr bwMode="auto">
          <a:xfrm>
            <a:off x="3708400" y="33575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4" name="Rectangle 6"/>
          <p:cNvSpPr>
            <a:spLocks noChangeArrowheads="1"/>
          </p:cNvSpPr>
          <p:nvPr/>
        </p:nvSpPr>
        <p:spPr bwMode="auto">
          <a:xfrm>
            <a:off x="4356100" y="33575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5" name="Rectangle 7"/>
          <p:cNvSpPr>
            <a:spLocks noChangeArrowheads="1"/>
          </p:cNvSpPr>
          <p:nvPr/>
        </p:nvSpPr>
        <p:spPr bwMode="auto">
          <a:xfrm>
            <a:off x="5076825" y="3284538"/>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6" name="Rectangle 8"/>
          <p:cNvSpPr>
            <a:spLocks noChangeArrowheads="1"/>
          </p:cNvSpPr>
          <p:nvPr/>
        </p:nvSpPr>
        <p:spPr bwMode="auto">
          <a:xfrm>
            <a:off x="3059113" y="40052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7" name="Rectangle 9"/>
          <p:cNvSpPr>
            <a:spLocks noChangeArrowheads="1"/>
          </p:cNvSpPr>
          <p:nvPr/>
        </p:nvSpPr>
        <p:spPr bwMode="auto">
          <a:xfrm>
            <a:off x="3708400" y="40052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8" name="Rectangle 10"/>
          <p:cNvSpPr>
            <a:spLocks noChangeArrowheads="1"/>
          </p:cNvSpPr>
          <p:nvPr/>
        </p:nvSpPr>
        <p:spPr bwMode="auto">
          <a:xfrm>
            <a:off x="5076825" y="40052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39" name="Rectangle 11"/>
          <p:cNvSpPr>
            <a:spLocks noChangeArrowheads="1"/>
          </p:cNvSpPr>
          <p:nvPr/>
        </p:nvSpPr>
        <p:spPr bwMode="auto">
          <a:xfrm>
            <a:off x="3059113" y="4652963"/>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0" name="Rectangle 12"/>
          <p:cNvSpPr>
            <a:spLocks noChangeArrowheads="1"/>
          </p:cNvSpPr>
          <p:nvPr/>
        </p:nvSpPr>
        <p:spPr bwMode="auto">
          <a:xfrm>
            <a:off x="3708400" y="4724400"/>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1" name="Rectangle 13"/>
          <p:cNvSpPr>
            <a:spLocks noChangeArrowheads="1"/>
          </p:cNvSpPr>
          <p:nvPr/>
        </p:nvSpPr>
        <p:spPr bwMode="auto">
          <a:xfrm>
            <a:off x="4427538" y="4724400"/>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2" name="Rectangle 14"/>
          <p:cNvSpPr>
            <a:spLocks noChangeArrowheads="1"/>
          </p:cNvSpPr>
          <p:nvPr/>
        </p:nvSpPr>
        <p:spPr bwMode="auto">
          <a:xfrm>
            <a:off x="5076825" y="4724400"/>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3" name="Rectangle 15"/>
          <p:cNvSpPr>
            <a:spLocks noChangeArrowheads="1"/>
          </p:cNvSpPr>
          <p:nvPr/>
        </p:nvSpPr>
        <p:spPr bwMode="auto">
          <a:xfrm>
            <a:off x="4427538" y="5373688"/>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4" name="Rectangle 16"/>
          <p:cNvSpPr>
            <a:spLocks noChangeArrowheads="1"/>
          </p:cNvSpPr>
          <p:nvPr/>
        </p:nvSpPr>
        <p:spPr bwMode="auto">
          <a:xfrm>
            <a:off x="5076825" y="5373688"/>
            <a:ext cx="434975" cy="431800"/>
          </a:xfrm>
          <a:prstGeom prst="rect">
            <a:avLst/>
          </a:prstGeom>
          <a:solidFill>
            <a:schemeClr val="bg1"/>
          </a:solidFill>
          <a:ln w="9525">
            <a:solidFill>
              <a:schemeClr val="bg1"/>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2945" name="Line 17"/>
          <p:cNvSpPr>
            <a:spLocks noChangeShapeType="1"/>
          </p:cNvSpPr>
          <p:nvPr/>
        </p:nvSpPr>
        <p:spPr bwMode="auto">
          <a:xfrm>
            <a:off x="3059113" y="1916113"/>
            <a:ext cx="10080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6" name="Line 18"/>
          <p:cNvSpPr>
            <a:spLocks noChangeShapeType="1"/>
          </p:cNvSpPr>
          <p:nvPr/>
        </p:nvSpPr>
        <p:spPr bwMode="auto">
          <a:xfrm>
            <a:off x="4427538" y="1916113"/>
            <a:ext cx="86518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7" name="Line 19"/>
          <p:cNvSpPr>
            <a:spLocks noChangeShapeType="1"/>
          </p:cNvSpPr>
          <p:nvPr/>
        </p:nvSpPr>
        <p:spPr bwMode="auto">
          <a:xfrm>
            <a:off x="5651500" y="1916113"/>
            <a:ext cx="6492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8" name="Line 20"/>
          <p:cNvSpPr>
            <a:spLocks noChangeShapeType="1"/>
          </p:cNvSpPr>
          <p:nvPr/>
        </p:nvSpPr>
        <p:spPr bwMode="auto">
          <a:xfrm>
            <a:off x="6732588" y="1916113"/>
            <a:ext cx="71913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49" name="Line 21"/>
          <p:cNvSpPr>
            <a:spLocks noChangeShapeType="1"/>
          </p:cNvSpPr>
          <p:nvPr/>
        </p:nvSpPr>
        <p:spPr bwMode="auto">
          <a:xfrm>
            <a:off x="7956550" y="1916113"/>
            <a:ext cx="5032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4" name="AutoShape 22">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6"/>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wipe(left)">
                                      <p:cBhvr>
                                        <p:cTn id="7" dur="1000"/>
                                        <p:tgtEl>
                                          <p:spTgt spid="252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2"/>
                                        </p:tgtEl>
                                        <p:attrNameLst>
                                          <p:attrName>style.visibility</p:attrName>
                                        </p:attrNameLst>
                                      </p:cBhvr>
                                      <p:to>
                                        <p:strVal val="visible"/>
                                      </p:to>
                                    </p:set>
                                    <p:animEffect transition="in" filter="wipe(left)">
                                      <p:cBhvr>
                                        <p:cTn id="12" dur="1000"/>
                                        <p:tgtEl>
                                          <p:spTgt spid="252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2945"/>
                                        </p:tgtEl>
                                        <p:attrNameLst>
                                          <p:attrName>style.visibility</p:attrName>
                                        </p:attrNameLst>
                                      </p:cBhvr>
                                      <p:to>
                                        <p:strVal val="visible"/>
                                      </p:to>
                                    </p:set>
                                    <p:animEffect transition="in" filter="wipe(left)">
                                      <p:cBhvr>
                                        <p:cTn id="17" dur="1000"/>
                                        <p:tgtEl>
                                          <p:spTgt spid="252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grpId="0" nodeType="clickEffect">
                                  <p:stCondLst>
                                    <p:cond delay="0"/>
                                  </p:stCondLst>
                                  <p:childTnLst>
                                    <p:animEffect transition="out" filter="wipe(up)">
                                      <p:cBhvr>
                                        <p:cTn id="21" dur="1000"/>
                                        <p:tgtEl>
                                          <p:spTgt spid="252941"/>
                                        </p:tgtEl>
                                      </p:cBhvr>
                                    </p:animEffect>
                                    <p:set>
                                      <p:cBhvr>
                                        <p:cTn id="22" dur="1" fill="hold">
                                          <p:stCondLst>
                                            <p:cond delay="999"/>
                                          </p:stCondLst>
                                        </p:cTn>
                                        <p:tgtEl>
                                          <p:spTgt spid="25294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2946"/>
                                        </p:tgtEl>
                                        <p:attrNameLst>
                                          <p:attrName>style.visibility</p:attrName>
                                        </p:attrNameLst>
                                      </p:cBhvr>
                                      <p:to>
                                        <p:strVal val="visible"/>
                                      </p:to>
                                    </p:set>
                                    <p:animEffect transition="in" filter="wipe(left)">
                                      <p:cBhvr>
                                        <p:cTn id="27" dur="1000"/>
                                        <p:tgtEl>
                                          <p:spTgt spid="2529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1000"/>
                                        <p:tgtEl>
                                          <p:spTgt spid="252933"/>
                                        </p:tgtEl>
                                      </p:cBhvr>
                                    </p:animEffect>
                                    <p:set>
                                      <p:cBhvr>
                                        <p:cTn id="32" dur="1" fill="hold">
                                          <p:stCondLst>
                                            <p:cond delay="999"/>
                                          </p:stCondLst>
                                        </p:cTn>
                                        <p:tgtEl>
                                          <p:spTgt spid="252933"/>
                                        </p:tgtEl>
                                        <p:attrNameLst>
                                          <p:attrName>style.visibility</p:attrName>
                                        </p:attrNameLst>
                                      </p:cBhvr>
                                      <p:to>
                                        <p:strVal val="hidden"/>
                                      </p:to>
                                    </p:set>
                                  </p:childTnLst>
                                </p:cTn>
                              </p:par>
                              <p:par>
                                <p:cTn id="33" presetID="22" presetClass="exit" presetSubtype="1" fill="hold" grpId="0" nodeType="withEffect">
                                  <p:stCondLst>
                                    <p:cond delay="0"/>
                                  </p:stCondLst>
                                  <p:childTnLst>
                                    <p:animEffect transition="out" filter="wipe(up)">
                                      <p:cBhvr>
                                        <p:cTn id="34" dur="1000"/>
                                        <p:tgtEl>
                                          <p:spTgt spid="252937"/>
                                        </p:tgtEl>
                                      </p:cBhvr>
                                    </p:animEffect>
                                    <p:set>
                                      <p:cBhvr>
                                        <p:cTn id="35" dur="1" fill="hold">
                                          <p:stCondLst>
                                            <p:cond delay="999"/>
                                          </p:stCondLst>
                                        </p:cTn>
                                        <p:tgtEl>
                                          <p:spTgt spid="252937"/>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52947"/>
                                        </p:tgtEl>
                                        <p:attrNameLst>
                                          <p:attrName>style.visibility</p:attrName>
                                        </p:attrNameLst>
                                      </p:cBhvr>
                                      <p:to>
                                        <p:strVal val="visible"/>
                                      </p:to>
                                    </p:set>
                                    <p:animEffect transition="in" filter="wipe(left)">
                                      <p:cBhvr>
                                        <p:cTn id="40" dur="1000"/>
                                        <p:tgtEl>
                                          <p:spTgt spid="2529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1" fill="hold" grpId="0" nodeType="clickEffect">
                                  <p:stCondLst>
                                    <p:cond delay="0"/>
                                  </p:stCondLst>
                                  <p:childTnLst>
                                    <p:animEffect transition="out" filter="wipe(up)">
                                      <p:cBhvr>
                                        <p:cTn id="44" dur="1000"/>
                                        <p:tgtEl>
                                          <p:spTgt spid="252935"/>
                                        </p:tgtEl>
                                      </p:cBhvr>
                                    </p:animEffect>
                                    <p:set>
                                      <p:cBhvr>
                                        <p:cTn id="45" dur="1" fill="hold">
                                          <p:stCondLst>
                                            <p:cond delay="999"/>
                                          </p:stCondLst>
                                        </p:cTn>
                                        <p:tgtEl>
                                          <p:spTgt spid="252935"/>
                                        </p:tgtEl>
                                        <p:attrNameLst>
                                          <p:attrName>style.visibility</p:attrName>
                                        </p:attrNameLst>
                                      </p:cBhvr>
                                      <p:to>
                                        <p:strVal val="hidden"/>
                                      </p:to>
                                    </p:set>
                                  </p:childTnLst>
                                </p:cTn>
                              </p:par>
                              <p:par>
                                <p:cTn id="46" presetID="22" presetClass="exit" presetSubtype="1" fill="hold" grpId="0" nodeType="withEffect">
                                  <p:stCondLst>
                                    <p:cond delay="0"/>
                                  </p:stCondLst>
                                  <p:childTnLst>
                                    <p:animEffect transition="out" filter="wipe(up)">
                                      <p:cBhvr>
                                        <p:cTn id="47" dur="1000"/>
                                        <p:tgtEl>
                                          <p:spTgt spid="252938"/>
                                        </p:tgtEl>
                                      </p:cBhvr>
                                    </p:animEffect>
                                    <p:set>
                                      <p:cBhvr>
                                        <p:cTn id="48" dur="1" fill="hold">
                                          <p:stCondLst>
                                            <p:cond delay="999"/>
                                          </p:stCondLst>
                                        </p:cTn>
                                        <p:tgtEl>
                                          <p:spTgt spid="252938"/>
                                        </p:tgtEl>
                                        <p:attrNameLst>
                                          <p:attrName>style.visibility</p:attrName>
                                        </p:attrNameLst>
                                      </p:cBhvr>
                                      <p:to>
                                        <p:strVal val="hidden"/>
                                      </p:to>
                                    </p:set>
                                  </p:childTnLst>
                                </p:cTn>
                              </p:par>
                              <p:par>
                                <p:cTn id="49" presetID="22" presetClass="exit" presetSubtype="1" fill="hold" grpId="0" nodeType="withEffect">
                                  <p:stCondLst>
                                    <p:cond delay="0"/>
                                  </p:stCondLst>
                                  <p:childTnLst>
                                    <p:animEffect transition="out" filter="wipe(up)">
                                      <p:cBhvr>
                                        <p:cTn id="50" dur="1000"/>
                                        <p:tgtEl>
                                          <p:spTgt spid="252944"/>
                                        </p:tgtEl>
                                      </p:cBhvr>
                                    </p:animEffect>
                                    <p:set>
                                      <p:cBhvr>
                                        <p:cTn id="51" dur="1" fill="hold">
                                          <p:stCondLst>
                                            <p:cond delay="999"/>
                                          </p:stCondLst>
                                        </p:cTn>
                                        <p:tgtEl>
                                          <p:spTgt spid="252944"/>
                                        </p:tgtEl>
                                        <p:attrNameLst>
                                          <p:attrName>style.visibility</p:attrName>
                                        </p:attrNameLst>
                                      </p:cBhvr>
                                      <p:to>
                                        <p:strVal val="hidden"/>
                                      </p:to>
                                    </p:set>
                                  </p:childTnLst>
                                </p:cTn>
                              </p:par>
                              <p:par>
                                <p:cTn id="52" presetID="22" presetClass="exit" presetSubtype="1" fill="hold" grpId="0" nodeType="withEffect">
                                  <p:stCondLst>
                                    <p:cond delay="0"/>
                                  </p:stCondLst>
                                  <p:childTnLst>
                                    <p:animEffect transition="out" filter="wipe(up)">
                                      <p:cBhvr>
                                        <p:cTn id="53" dur="1000"/>
                                        <p:tgtEl>
                                          <p:spTgt spid="252942"/>
                                        </p:tgtEl>
                                      </p:cBhvr>
                                    </p:animEffect>
                                    <p:set>
                                      <p:cBhvr>
                                        <p:cTn id="54" dur="1" fill="hold">
                                          <p:stCondLst>
                                            <p:cond delay="999"/>
                                          </p:stCondLst>
                                        </p:cTn>
                                        <p:tgtEl>
                                          <p:spTgt spid="252942"/>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52948"/>
                                        </p:tgtEl>
                                        <p:attrNameLst>
                                          <p:attrName>style.visibility</p:attrName>
                                        </p:attrNameLst>
                                      </p:cBhvr>
                                      <p:to>
                                        <p:strVal val="visible"/>
                                      </p:to>
                                    </p:set>
                                    <p:animEffect transition="in" filter="wipe(left)">
                                      <p:cBhvr>
                                        <p:cTn id="59" dur="1000"/>
                                        <p:tgtEl>
                                          <p:spTgt spid="2529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xit" presetSubtype="1" fill="hold" grpId="0" nodeType="clickEffect">
                                  <p:stCondLst>
                                    <p:cond delay="0"/>
                                  </p:stCondLst>
                                  <p:childTnLst>
                                    <p:animEffect transition="out" filter="wipe(up)">
                                      <p:cBhvr>
                                        <p:cTn id="63" dur="1000"/>
                                        <p:tgtEl>
                                          <p:spTgt spid="252934"/>
                                        </p:tgtEl>
                                      </p:cBhvr>
                                    </p:animEffect>
                                    <p:set>
                                      <p:cBhvr>
                                        <p:cTn id="64" dur="1" fill="hold">
                                          <p:stCondLst>
                                            <p:cond delay="999"/>
                                          </p:stCondLst>
                                        </p:cTn>
                                        <p:tgtEl>
                                          <p:spTgt spid="252934"/>
                                        </p:tgtEl>
                                        <p:attrNameLst>
                                          <p:attrName>style.visibility</p:attrName>
                                        </p:attrNameLst>
                                      </p:cBhvr>
                                      <p:to>
                                        <p:strVal val="hidden"/>
                                      </p:to>
                                    </p:set>
                                  </p:childTnLst>
                                </p:cTn>
                              </p:par>
                              <p:par>
                                <p:cTn id="65" presetID="22" presetClass="exit" presetSubtype="1" fill="hold" grpId="0" nodeType="withEffect">
                                  <p:stCondLst>
                                    <p:cond delay="0"/>
                                  </p:stCondLst>
                                  <p:childTnLst>
                                    <p:animEffect transition="out" filter="wipe(up)">
                                      <p:cBhvr>
                                        <p:cTn id="66" dur="1000"/>
                                        <p:tgtEl>
                                          <p:spTgt spid="252943"/>
                                        </p:tgtEl>
                                      </p:cBhvr>
                                    </p:animEffect>
                                    <p:set>
                                      <p:cBhvr>
                                        <p:cTn id="67" dur="1" fill="hold">
                                          <p:stCondLst>
                                            <p:cond delay="999"/>
                                          </p:stCondLst>
                                        </p:cTn>
                                        <p:tgtEl>
                                          <p:spTgt spid="25294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52949"/>
                                        </p:tgtEl>
                                        <p:attrNameLst>
                                          <p:attrName>style.visibility</p:attrName>
                                        </p:attrNameLst>
                                      </p:cBhvr>
                                      <p:to>
                                        <p:strVal val="visible"/>
                                      </p:to>
                                    </p:set>
                                    <p:animEffect transition="in" filter="wipe(left)">
                                      <p:cBhvr>
                                        <p:cTn id="72" dur="1000"/>
                                        <p:tgtEl>
                                          <p:spTgt spid="2529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1" fill="hold" grpId="1" nodeType="clickEffect">
                                  <p:stCondLst>
                                    <p:cond delay="0"/>
                                  </p:stCondLst>
                                  <p:childTnLst>
                                    <p:animEffect transition="out" filter="wipe(up)">
                                      <p:cBhvr>
                                        <p:cTn id="76" dur="1000"/>
                                        <p:tgtEl>
                                          <p:spTgt spid="252937"/>
                                        </p:tgtEl>
                                      </p:cBhvr>
                                    </p:animEffect>
                                    <p:set>
                                      <p:cBhvr>
                                        <p:cTn id="77" dur="1" fill="hold">
                                          <p:stCondLst>
                                            <p:cond delay="999"/>
                                          </p:stCondLst>
                                        </p:cTn>
                                        <p:tgtEl>
                                          <p:spTgt spid="252937"/>
                                        </p:tgtEl>
                                        <p:attrNameLst>
                                          <p:attrName>style.visibility</p:attrName>
                                        </p:attrNameLst>
                                      </p:cBhvr>
                                      <p:to>
                                        <p:strVal val="hidden"/>
                                      </p:to>
                                    </p:set>
                                  </p:childTnLst>
                                </p:cTn>
                              </p:par>
                              <p:par>
                                <p:cTn id="78" presetID="22" presetClass="exit" presetSubtype="1" fill="hold" grpId="0" nodeType="withEffect">
                                  <p:stCondLst>
                                    <p:cond delay="0"/>
                                  </p:stCondLst>
                                  <p:childTnLst>
                                    <p:animEffect transition="out" filter="wipe(up)">
                                      <p:cBhvr>
                                        <p:cTn id="79" dur="1000"/>
                                        <p:tgtEl>
                                          <p:spTgt spid="252936"/>
                                        </p:tgtEl>
                                      </p:cBhvr>
                                    </p:animEffect>
                                    <p:set>
                                      <p:cBhvr>
                                        <p:cTn id="80" dur="1" fill="hold">
                                          <p:stCondLst>
                                            <p:cond delay="999"/>
                                          </p:stCondLst>
                                        </p:cTn>
                                        <p:tgtEl>
                                          <p:spTgt spid="252936"/>
                                        </p:tgtEl>
                                        <p:attrNameLst>
                                          <p:attrName>style.visibility</p:attrName>
                                        </p:attrNameLst>
                                      </p:cBhvr>
                                      <p:to>
                                        <p:strVal val="hidden"/>
                                      </p:to>
                                    </p:set>
                                  </p:childTnLst>
                                </p:cTn>
                              </p:par>
                              <p:par>
                                <p:cTn id="81" presetID="22" presetClass="exit" presetSubtype="1" fill="hold" grpId="0" nodeType="withEffect">
                                  <p:stCondLst>
                                    <p:cond delay="0"/>
                                  </p:stCondLst>
                                  <p:childTnLst>
                                    <p:animEffect transition="out" filter="wipe(up)">
                                      <p:cBhvr>
                                        <p:cTn id="82" dur="1000"/>
                                        <p:tgtEl>
                                          <p:spTgt spid="252939"/>
                                        </p:tgtEl>
                                      </p:cBhvr>
                                    </p:animEffect>
                                    <p:set>
                                      <p:cBhvr>
                                        <p:cTn id="83" dur="1" fill="hold">
                                          <p:stCondLst>
                                            <p:cond delay="999"/>
                                          </p:stCondLst>
                                        </p:cTn>
                                        <p:tgtEl>
                                          <p:spTgt spid="252939"/>
                                        </p:tgtEl>
                                        <p:attrNameLst>
                                          <p:attrName>style.visibility</p:attrName>
                                        </p:attrNameLst>
                                      </p:cBhvr>
                                      <p:to>
                                        <p:strVal val="hidden"/>
                                      </p:to>
                                    </p:set>
                                  </p:childTnLst>
                                </p:cTn>
                              </p:par>
                              <p:par>
                                <p:cTn id="84" presetID="22" presetClass="exit" presetSubtype="1" fill="hold" grpId="0" nodeType="withEffect">
                                  <p:stCondLst>
                                    <p:cond delay="0"/>
                                  </p:stCondLst>
                                  <p:childTnLst>
                                    <p:animEffect transition="out" filter="wipe(up)">
                                      <p:cBhvr>
                                        <p:cTn id="85" dur="1000"/>
                                        <p:tgtEl>
                                          <p:spTgt spid="252940"/>
                                        </p:tgtEl>
                                      </p:cBhvr>
                                    </p:animEffect>
                                    <p:set>
                                      <p:cBhvr>
                                        <p:cTn id="86" dur="1" fill="hold">
                                          <p:stCondLst>
                                            <p:cond delay="999"/>
                                          </p:stCondLst>
                                        </p:cTn>
                                        <p:tgtEl>
                                          <p:spTgt spid="2529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animBg="1"/>
      <p:bldP spid="252934" grpId="0" animBg="1"/>
      <p:bldP spid="252935" grpId="0" animBg="1"/>
      <p:bldP spid="252936" grpId="0" animBg="1"/>
      <p:bldP spid="252937" grpId="0" animBg="1"/>
      <p:bldP spid="252937" grpId="1" animBg="1"/>
      <p:bldP spid="252938" grpId="0" animBg="1"/>
      <p:bldP spid="252939" grpId="0" animBg="1"/>
      <p:bldP spid="252940" grpId="0" animBg="1"/>
      <p:bldP spid="252941" grpId="0" animBg="1"/>
      <p:bldP spid="252942" grpId="0" animBg="1"/>
      <p:bldP spid="252943" grpId="0" animBg="1"/>
      <p:bldP spid="2529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Large confetti"/>
          <p:cNvSpPr>
            <a:spLocks noGrp="1" noChangeArrowheads="1"/>
          </p:cNvSpPr>
          <p:nvPr>
            <p:ph type="title" idx="4294967295"/>
          </p:nvPr>
        </p:nvSpPr>
        <p:spPr>
          <a:xfrm>
            <a:off x="0" y="360363"/>
            <a:ext cx="7467600" cy="630237"/>
          </a:xfrm>
        </p:spPr>
        <p:txBody>
          <a:bodyPr/>
          <a:lstStyle/>
          <a:p>
            <a:pPr eaLnBrk="1" hangingPunct="1"/>
            <a:r>
              <a:rPr lang="zh-CN" altLang="en-US" sz="3200" smtClean="0">
                <a:solidFill>
                  <a:srgbClr val="FF9900"/>
                </a:solidFill>
                <a:latin typeface="宋体" panose="02010600030101010101" pitchFamily="2" charset="-122"/>
              </a:rPr>
              <a:t>1.</a:t>
            </a:r>
            <a:r>
              <a:rPr lang="en-US" altLang="zh-CN" sz="3200" smtClean="0">
                <a:solidFill>
                  <a:srgbClr val="FF9900"/>
                </a:solidFill>
                <a:latin typeface="宋体" panose="02010600030101010101" pitchFamily="2" charset="-122"/>
              </a:rPr>
              <a:t>1.2 </a:t>
            </a:r>
            <a:r>
              <a:rPr lang="zh-CN" altLang="en-US" sz="3200" smtClean="0">
                <a:solidFill>
                  <a:srgbClr val="FF9900"/>
                </a:solidFill>
                <a:latin typeface="宋体" panose="02010600030101010101" pitchFamily="2" charset="-122"/>
              </a:rPr>
              <a:t>数字抽象</a:t>
            </a:r>
            <a:r>
              <a:rPr lang="zh-CN" altLang="en-US" smtClean="0">
                <a:solidFill>
                  <a:srgbClr val="FF9900"/>
                </a:solidFill>
                <a:latin typeface="宋体" panose="02010600030101010101" pitchFamily="2" charset="-122"/>
              </a:rPr>
              <a:t> </a:t>
            </a:r>
          </a:p>
        </p:txBody>
      </p:sp>
      <p:sp>
        <p:nvSpPr>
          <p:cNvPr id="60419" name="Rectangle 3"/>
          <p:cNvSpPr>
            <a:spLocks noGrp="1" noChangeArrowheads="1"/>
          </p:cNvSpPr>
          <p:nvPr>
            <p:ph type="body" idx="4294967295"/>
          </p:nvPr>
        </p:nvSpPr>
        <p:spPr>
          <a:xfrm>
            <a:off x="360363" y="1219200"/>
            <a:ext cx="8172450" cy="5334000"/>
          </a:xfrm>
        </p:spPr>
        <p:txBody>
          <a:bodyPr/>
          <a:lstStyle/>
          <a:p>
            <a:pPr eaLnBrk="1" hangingPunct="1">
              <a:buFontTx/>
              <a:buNone/>
            </a:pPr>
            <a:r>
              <a:rPr lang="zh-CN" altLang="en-US" smtClean="0"/>
              <a:t>大部分数字系统使用二进制处理信息，这是由于： </a:t>
            </a:r>
          </a:p>
          <a:p>
            <a:pPr lvl="1" algn="just" eaLnBrk="1" hangingPunct="1">
              <a:buFont typeface="Wingdings" panose="05000000000000000000" pitchFamily="2" charset="2"/>
              <a:buNone/>
            </a:pPr>
            <a:r>
              <a:rPr lang="zh-CN" altLang="en-US" b="1" smtClean="0"/>
              <a:t>（</a:t>
            </a:r>
            <a:r>
              <a:rPr lang="zh-CN" altLang="en-US" b="1" smtClean="0">
                <a:cs typeface="Times New Roman" panose="02020603050405020304" pitchFamily="18" charset="0"/>
              </a:rPr>
              <a:t>1</a:t>
            </a:r>
            <a:r>
              <a:rPr lang="zh-CN" altLang="en-US" b="1" smtClean="0"/>
              <a:t>）</a:t>
            </a:r>
            <a:r>
              <a:rPr lang="zh-CN" altLang="en-US" b="1" smtClean="0">
                <a:solidFill>
                  <a:srgbClr val="C00000"/>
                </a:solidFill>
              </a:rPr>
              <a:t>电路容易实现</a:t>
            </a:r>
          </a:p>
          <a:p>
            <a:pPr lvl="1" algn="just" eaLnBrk="1" hangingPunct="1">
              <a:buFont typeface="Wingdings" panose="05000000000000000000" pitchFamily="2" charset="2"/>
              <a:buNone/>
            </a:pPr>
            <a:r>
              <a:rPr lang="zh-CN" altLang="en-US" b="1" smtClean="0"/>
              <a:t>          只有两个数码（两种状态 ）</a:t>
            </a:r>
          </a:p>
          <a:p>
            <a:pPr lvl="1" algn="just" eaLnBrk="1" hangingPunct="1">
              <a:buFont typeface="Wingdings" panose="05000000000000000000" pitchFamily="2" charset="2"/>
              <a:buNone/>
            </a:pPr>
            <a:r>
              <a:rPr lang="zh-CN" altLang="en-US" b="1" smtClean="0"/>
              <a:t>          高、低电平分别表示</a:t>
            </a:r>
            <a:r>
              <a:rPr lang="zh-CN" altLang="en-US" b="1" smtClean="0">
                <a:latin typeface="Calibri"/>
              </a:rPr>
              <a:t>“</a:t>
            </a:r>
            <a:r>
              <a:rPr lang="en-US" altLang="zh-CN" b="1" smtClean="0"/>
              <a:t>1</a:t>
            </a:r>
            <a:r>
              <a:rPr lang="en-US" altLang="zh-CN" b="1" smtClean="0">
                <a:latin typeface="Calibri"/>
              </a:rPr>
              <a:t>”</a:t>
            </a:r>
            <a:r>
              <a:rPr lang="zh-CN" altLang="en-US" b="1" smtClean="0"/>
              <a:t>和</a:t>
            </a:r>
            <a:r>
              <a:rPr lang="zh-CN" altLang="en-US" b="1" smtClean="0">
                <a:latin typeface="Calibri"/>
              </a:rPr>
              <a:t>“</a:t>
            </a:r>
            <a:r>
              <a:rPr lang="en-US" altLang="zh-CN" b="1" smtClean="0"/>
              <a:t>0</a:t>
            </a:r>
            <a:r>
              <a:rPr lang="en-US" altLang="zh-CN" b="1" smtClean="0">
                <a:latin typeface="Calibri"/>
              </a:rPr>
              <a:t>”</a:t>
            </a:r>
            <a:endParaRPr lang="zh-CN" altLang="en-US" b="1" smtClean="0"/>
          </a:p>
          <a:p>
            <a:pPr lvl="1" algn="just" eaLnBrk="1" hangingPunct="1">
              <a:buFont typeface="Wingdings" panose="05000000000000000000" pitchFamily="2" charset="2"/>
              <a:buNone/>
            </a:pPr>
            <a:r>
              <a:rPr lang="zh-CN" altLang="en-US" b="1" smtClean="0"/>
              <a:t>（</a:t>
            </a:r>
            <a:r>
              <a:rPr lang="zh-CN" altLang="en-US" b="1" smtClean="0">
                <a:cs typeface="Times New Roman" panose="02020603050405020304" pitchFamily="18" charset="0"/>
              </a:rPr>
              <a:t>2</a:t>
            </a:r>
            <a:r>
              <a:rPr lang="zh-CN" altLang="en-US" b="1" smtClean="0"/>
              <a:t>）</a:t>
            </a:r>
            <a:r>
              <a:rPr lang="zh-CN" altLang="en-US" b="1" smtClean="0">
                <a:solidFill>
                  <a:srgbClr val="C00000"/>
                </a:solidFill>
              </a:rPr>
              <a:t>物理上容易实现存储</a:t>
            </a:r>
          </a:p>
          <a:p>
            <a:pPr lvl="1" algn="just" eaLnBrk="1" hangingPunct="1">
              <a:buFont typeface="Wingdings" panose="05000000000000000000" pitchFamily="2" charset="2"/>
              <a:buNone/>
            </a:pPr>
            <a:r>
              <a:rPr lang="zh-CN" altLang="en-US" b="1" smtClean="0"/>
              <a:t>          磁极的取向、表面的凹凸 </a:t>
            </a:r>
          </a:p>
          <a:p>
            <a:pPr lvl="1" algn="just" eaLnBrk="1" hangingPunct="1">
              <a:buFont typeface="Wingdings" panose="05000000000000000000" pitchFamily="2" charset="2"/>
              <a:buNone/>
            </a:pPr>
            <a:r>
              <a:rPr lang="zh-CN" altLang="en-US" b="1" smtClean="0"/>
              <a:t>（</a:t>
            </a:r>
            <a:r>
              <a:rPr lang="zh-CN" altLang="en-US" b="1" smtClean="0">
                <a:cs typeface="Times New Roman" panose="02020603050405020304" pitchFamily="18" charset="0"/>
              </a:rPr>
              <a:t>3</a:t>
            </a:r>
            <a:r>
              <a:rPr lang="zh-CN" altLang="en-US" b="1" smtClean="0"/>
              <a:t>）</a:t>
            </a:r>
            <a:r>
              <a:rPr lang="zh-CN" altLang="en-US" b="1" smtClean="0">
                <a:solidFill>
                  <a:srgbClr val="C00000"/>
                </a:solidFill>
              </a:rPr>
              <a:t>便于运算</a:t>
            </a:r>
          </a:p>
          <a:p>
            <a:pPr lvl="1" algn="just" eaLnBrk="1" hangingPunct="1">
              <a:buFont typeface="Wingdings" panose="05000000000000000000" pitchFamily="2" charset="2"/>
              <a:buNone/>
            </a:pPr>
            <a:r>
              <a:rPr lang="zh-CN" altLang="en-US" b="1" smtClean="0"/>
              <a:t>（</a:t>
            </a:r>
            <a:r>
              <a:rPr lang="zh-CN" altLang="en-US" b="1" smtClean="0">
                <a:cs typeface="Times New Roman" panose="02020603050405020304" pitchFamily="18" charset="0"/>
              </a:rPr>
              <a:t>4</a:t>
            </a:r>
            <a:r>
              <a:rPr lang="zh-CN" altLang="en-US" b="1" smtClean="0"/>
              <a:t>）</a:t>
            </a:r>
            <a:r>
              <a:rPr lang="zh-CN" altLang="en-US" b="1" smtClean="0">
                <a:solidFill>
                  <a:srgbClr val="C00000"/>
                </a:solidFill>
              </a:rPr>
              <a:t>便于逻辑判断</a:t>
            </a:r>
          </a:p>
          <a:p>
            <a:pPr lvl="1" algn="just" eaLnBrk="1" hangingPunct="1">
              <a:buFont typeface="Wingdings" panose="05000000000000000000" pitchFamily="2" charset="2"/>
              <a:buNone/>
            </a:pPr>
            <a:r>
              <a:rPr lang="zh-CN" altLang="en-US" b="1" smtClean="0"/>
              <a:t>         与</a:t>
            </a:r>
            <a:r>
              <a:rPr lang="zh-CN" altLang="en-US" b="1" smtClean="0">
                <a:latin typeface="Calibri"/>
              </a:rPr>
              <a:t>“</a:t>
            </a:r>
            <a:r>
              <a:rPr lang="zh-CN" altLang="en-US" b="1" smtClean="0"/>
              <a:t>真</a:t>
            </a:r>
            <a:r>
              <a:rPr lang="en-US" altLang="zh-CN" b="1" smtClean="0"/>
              <a:t>(True)</a:t>
            </a:r>
            <a:r>
              <a:rPr lang="en-US" altLang="zh-CN" b="1" smtClean="0">
                <a:latin typeface="Calibri"/>
              </a:rPr>
              <a:t>”</a:t>
            </a:r>
            <a:r>
              <a:rPr lang="zh-CN" altLang="en-US" b="1" smtClean="0"/>
              <a:t>、</a:t>
            </a:r>
            <a:r>
              <a:rPr lang="zh-CN" altLang="en-US" b="1" smtClean="0">
                <a:latin typeface="Calibri"/>
              </a:rPr>
              <a:t>“</a:t>
            </a:r>
            <a:r>
              <a:rPr lang="zh-CN" altLang="en-US" b="1" smtClean="0"/>
              <a:t>假</a:t>
            </a:r>
            <a:r>
              <a:rPr lang="en-US" altLang="zh-CN" b="1" smtClean="0"/>
              <a:t>(False)</a:t>
            </a:r>
            <a:r>
              <a:rPr lang="en-US" altLang="zh-CN" b="1" smtClean="0">
                <a:latin typeface="Calibri"/>
              </a:rPr>
              <a:t>”</a:t>
            </a:r>
            <a:r>
              <a:rPr lang="zh-CN" altLang="en-US" b="1" smtClean="0"/>
              <a:t>相对应 </a:t>
            </a:r>
          </a:p>
        </p:txBody>
      </p:sp>
      <p:sp>
        <p:nvSpPr>
          <p:cNvPr id="23556" name="AutoShape 7">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left)">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left)">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wipe(left)">
                                      <p:cBhvr>
                                        <p:cTn id="22" dur="500"/>
                                        <p:tgtEl>
                                          <p:spTgt spid="60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wipe(left)">
                                      <p:cBhvr>
                                        <p:cTn id="27" dur="500"/>
                                        <p:tgtEl>
                                          <p:spTgt spid="60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wipe(left)">
                                      <p:cBhvr>
                                        <p:cTn id="32" dur="500"/>
                                        <p:tgtEl>
                                          <p:spTgt spid="604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animEffect transition="in" filter="wipe(left)">
                                      <p:cBhvr>
                                        <p:cTn id="37" dur="500"/>
                                        <p:tgtEl>
                                          <p:spTgt spid="604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0419">
                                            <p:txEl>
                                              <p:pRg st="7" end="7"/>
                                            </p:txEl>
                                          </p:spTgt>
                                        </p:tgtEl>
                                        <p:attrNameLst>
                                          <p:attrName>style.visibility</p:attrName>
                                        </p:attrNameLst>
                                      </p:cBhvr>
                                      <p:to>
                                        <p:strVal val="visible"/>
                                      </p:to>
                                    </p:set>
                                    <p:animEffect transition="in" filter="wipe(left)">
                                      <p:cBhvr>
                                        <p:cTn id="42" dur="500"/>
                                        <p:tgtEl>
                                          <p:spTgt spid="604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0419">
                                            <p:txEl>
                                              <p:pRg st="8" end="8"/>
                                            </p:txEl>
                                          </p:spTgt>
                                        </p:tgtEl>
                                        <p:attrNameLst>
                                          <p:attrName>style.visibility</p:attrName>
                                        </p:attrNameLst>
                                      </p:cBhvr>
                                      <p:to>
                                        <p:strVal val="visible"/>
                                      </p:to>
                                    </p:set>
                                    <p:animEffect transition="in" filter="wipe(left)">
                                      <p:cBhvr>
                                        <p:cTn id="47"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106499" name="Rectangle 3"/>
          <p:cNvSpPr>
            <a:spLocks noGrp="1" noChangeArrowheads="1"/>
          </p:cNvSpPr>
          <p:nvPr>
            <p:ph idx="1"/>
          </p:nvPr>
        </p:nvSpPr>
        <p:spPr>
          <a:xfrm>
            <a:off x="0" y="1341438"/>
            <a:ext cx="9144000" cy="1223962"/>
          </a:xfrm>
        </p:spPr>
        <p:txBody>
          <a:bodyPr/>
          <a:lstStyle/>
          <a:p>
            <a:pPr>
              <a:buFontTx/>
              <a:buNone/>
            </a:pPr>
            <a:r>
              <a:rPr lang="en-US" altLang="zh-CN" b="0" smtClean="0"/>
              <a:t>6</a:t>
            </a:r>
            <a:r>
              <a:rPr lang="zh-CN" altLang="en-US" b="0" smtClean="0"/>
              <a:t>．利用卡诺图化简逻辑函数</a:t>
            </a:r>
          </a:p>
          <a:p>
            <a:pPr lvl="1">
              <a:buFont typeface="Wingdings" panose="05000000000000000000" pitchFamily="2" charset="2"/>
              <a:buNone/>
            </a:pPr>
            <a:r>
              <a:rPr lang="zh-CN" altLang="en-US" b="1" smtClean="0"/>
              <a:t>合并规律</a:t>
            </a:r>
            <a:r>
              <a:rPr lang="en-US" altLang="zh-CN" b="1" smtClean="0"/>
              <a:t>1</a:t>
            </a:r>
            <a:r>
              <a:rPr lang="zh-CN" altLang="en-US" b="1" smtClean="0"/>
              <a:t>：两个相邻最小项合并可消去一个变量</a:t>
            </a:r>
          </a:p>
        </p:txBody>
      </p:sp>
      <p:grpSp>
        <p:nvGrpSpPr>
          <p:cNvPr id="2" name="Group 4"/>
          <p:cNvGrpSpPr>
            <a:grpSpLocks/>
          </p:cNvGrpSpPr>
          <p:nvPr/>
        </p:nvGrpSpPr>
        <p:grpSpPr bwMode="auto">
          <a:xfrm>
            <a:off x="539750" y="2767013"/>
            <a:ext cx="3200400" cy="2057400"/>
            <a:chOff x="384" y="2112"/>
            <a:chExt cx="2016" cy="1296"/>
          </a:xfrm>
        </p:grpSpPr>
        <p:sp>
          <p:nvSpPr>
            <p:cNvPr id="106540" name="Rectangle 5"/>
            <p:cNvSpPr>
              <a:spLocks noChangeArrowheads="1"/>
            </p:cNvSpPr>
            <p:nvPr/>
          </p:nvSpPr>
          <p:spPr bwMode="auto">
            <a:xfrm>
              <a:off x="816" y="2640"/>
              <a:ext cx="1584"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6541" name="Line 6"/>
            <p:cNvSpPr>
              <a:spLocks noChangeShapeType="1"/>
            </p:cNvSpPr>
            <p:nvPr/>
          </p:nvSpPr>
          <p:spPr bwMode="auto">
            <a:xfrm>
              <a:off x="1632" y="2640"/>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2" name="Line 7"/>
            <p:cNvSpPr>
              <a:spLocks noChangeShapeType="1"/>
            </p:cNvSpPr>
            <p:nvPr/>
          </p:nvSpPr>
          <p:spPr bwMode="auto">
            <a:xfrm>
              <a:off x="1248" y="2640"/>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3" name="Line 8"/>
            <p:cNvSpPr>
              <a:spLocks noChangeShapeType="1"/>
            </p:cNvSpPr>
            <p:nvPr/>
          </p:nvSpPr>
          <p:spPr bwMode="auto">
            <a:xfrm>
              <a:off x="2016" y="2640"/>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4" name="Line 9"/>
            <p:cNvSpPr>
              <a:spLocks noChangeShapeType="1"/>
            </p:cNvSpPr>
            <p:nvPr/>
          </p:nvSpPr>
          <p:spPr bwMode="auto">
            <a:xfrm>
              <a:off x="816" y="3024"/>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5" name="Line 10"/>
            <p:cNvSpPr>
              <a:spLocks noChangeShapeType="1"/>
            </p:cNvSpPr>
            <p:nvPr/>
          </p:nvSpPr>
          <p:spPr bwMode="auto">
            <a:xfrm>
              <a:off x="528"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6" name="Text Box 11"/>
            <p:cNvSpPr txBox="1">
              <a:spLocks noChangeArrowheads="1"/>
            </p:cNvSpPr>
            <p:nvPr/>
          </p:nvSpPr>
          <p:spPr bwMode="auto">
            <a:xfrm>
              <a:off x="384" y="240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a:t>
              </a:r>
            </a:p>
          </p:txBody>
        </p:sp>
        <p:sp>
          <p:nvSpPr>
            <p:cNvPr id="106547" name="Text Box 12"/>
            <p:cNvSpPr txBox="1">
              <a:spLocks noChangeArrowheads="1"/>
            </p:cNvSpPr>
            <p:nvPr/>
          </p:nvSpPr>
          <p:spPr bwMode="auto">
            <a:xfrm>
              <a:off x="576" y="2112"/>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BC</a:t>
              </a:r>
            </a:p>
          </p:txBody>
        </p:sp>
        <p:sp>
          <p:nvSpPr>
            <p:cNvPr id="106548" name="Text Box 13"/>
            <p:cNvSpPr txBox="1">
              <a:spLocks noChangeArrowheads="1"/>
            </p:cNvSpPr>
            <p:nvPr/>
          </p:nvSpPr>
          <p:spPr bwMode="auto">
            <a:xfrm>
              <a:off x="528"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a:t>
              </a:r>
            </a:p>
          </p:txBody>
        </p:sp>
        <p:sp>
          <p:nvSpPr>
            <p:cNvPr id="106549" name="Text Box 14"/>
            <p:cNvSpPr txBox="1">
              <a:spLocks noChangeArrowheads="1"/>
            </p:cNvSpPr>
            <p:nvPr/>
          </p:nvSpPr>
          <p:spPr bwMode="auto">
            <a:xfrm>
              <a:off x="528" y="30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a:t>
              </a:r>
            </a:p>
          </p:txBody>
        </p:sp>
        <p:sp>
          <p:nvSpPr>
            <p:cNvPr id="106550" name="Text Box 15"/>
            <p:cNvSpPr txBox="1">
              <a:spLocks noChangeArrowheads="1"/>
            </p:cNvSpPr>
            <p:nvPr/>
          </p:nvSpPr>
          <p:spPr bwMode="auto">
            <a:xfrm>
              <a:off x="86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6551" name="Text Box 16"/>
            <p:cNvSpPr txBox="1">
              <a:spLocks noChangeArrowheads="1"/>
            </p:cNvSpPr>
            <p:nvPr/>
          </p:nvSpPr>
          <p:spPr bwMode="auto">
            <a:xfrm>
              <a:off x="129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6552" name="Text Box 17"/>
            <p:cNvSpPr txBox="1">
              <a:spLocks noChangeArrowheads="1"/>
            </p:cNvSpPr>
            <p:nvPr/>
          </p:nvSpPr>
          <p:spPr bwMode="auto">
            <a:xfrm>
              <a:off x="1632" y="235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6553" name="Text Box 18"/>
            <p:cNvSpPr txBox="1">
              <a:spLocks noChangeArrowheads="1"/>
            </p:cNvSpPr>
            <p:nvPr/>
          </p:nvSpPr>
          <p:spPr bwMode="auto">
            <a:xfrm>
              <a:off x="201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3971" name="AutoShape 19"/>
          <p:cNvSpPr>
            <a:spLocks noChangeArrowheads="1"/>
          </p:cNvSpPr>
          <p:nvPr/>
        </p:nvSpPr>
        <p:spPr bwMode="auto">
          <a:xfrm>
            <a:off x="1377950" y="3757613"/>
            <a:ext cx="381000" cy="990600"/>
          </a:xfrm>
          <a:prstGeom prst="roundRect">
            <a:avLst>
              <a:gd name="adj" fmla="val 16667"/>
            </a:avLst>
          </a:pr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3972" name="Text Box 20"/>
          <p:cNvSpPr txBox="1">
            <a:spLocks noChangeArrowheads="1"/>
          </p:cNvSpPr>
          <p:nvPr/>
        </p:nvSpPr>
        <p:spPr bwMode="auto">
          <a:xfrm>
            <a:off x="1258888" y="36814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0</a:t>
            </a:r>
          </a:p>
        </p:txBody>
      </p:sp>
      <p:sp>
        <p:nvSpPr>
          <p:cNvPr id="253973" name="Text Box 21"/>
          <p:cNvSpPr txBox="1">
            <a:spLocks noChangeArrowheads="1"/>
          </p:cNvSpPr>
          <p:nvPr/>
        </p:nvSpPr>
        <p:spPr bwMode="auto">
          <a:xfrm>
            <a:off x="1258888" y="42910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4</a:t>
            </a:r>
          </a:p>
        </p:txBody>
      </p:sp>
      <p:sp>
        <p:nvSpPr>
          <p:cNvPr id="253974" name="Text Box 22"/>
          <p:cNvSpPr txBox="1">
            <a:spLocks noChangeArrowheads="1"/>
          </p:cNvSpPr>
          <p:nvPr/>
        </p:nvSpPr>
        <p:spPr bwMode="auto">
          <a:xfrm>
            <a:off x="2478088" y="36814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3</a:t>
            </a:r>
          </a:p>
        </p:txBody>
      </p:sp>
      <p:sp>
        <p:nvSpPr>
          <p:cNvPr id="253975" name="Text Box 23"/>
          <p:cNvSpPr txBox="1">
            <a:spLocks noChangeArrowheads="1"/>
          </p:cNvSpPr>
          <p:nvPr/>
        </p:nvSpPr>
        <p:spPr bwMode="auto">
          <a:xfrm>
            <a:off x="3087688" y="36814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2</a:t>
            </a:r>
          </a:p>
        </p:txBody>
      </p:sp>
      <p:sp>
        <p:nvSpPr>
          <p:cNvPr id="253976" name="AutoShape 24"/>
          <p:cNvSpPr>
            <a:spLocks noChangeArrowheads="1"/>
          </p:cNvSpPr>
          <p:nvPr/>
        </p:nvSpPr>
        <p:spPr bwMode="auto">
          <a:xfrm rot="-5380762">
            <a:off x="2901950" y="3452813"/>
            <a:ext cx="381000" cy="990600"/>
          </a:xfrm>
          <a:prstGeom prst="roundRect">
            <a:avLst>
              <a:gd name="adj" fmla="val 16667"/>
            </a:avLst>
          </a:pr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3977" name="Object 25"/>
          <p:cNvGraphicFramePr>
            <a:graphicFrameLocks noChangeAspect="1"/>
          </p:cNvGraphicFramePr>
          <p:nvPr/>
        </p:nvGraphicFramePr>
        <p:xfrm>
          <a:off x="638175" y="5267325"/>
          <a:ext cx="3502025" cy="561975"/>
        </p:xfrm>
        <a:graphic>
          <a:graphicData uri="http://schemas.openxmlformats.org/presentationml/2006/ole">
            <mc:AlternateContent xmlns:mc="http://schemas.openxmlformats.org/markup-compatibility/2006">
              <mc:Choice xmlns:v="urn:schemas-microsoft-com:vml" Requires="v">
                <p:oleObj spid="_x0000_s106554" name="Equation" r:id="rId4" imgW="1196375" imgH="106601" progId="Equation.3">
                  <p:embed/>
                </p:oleObj>
              </mc:Choice>
              <mc:Fallback>
                <p:oleObj name="Equation" r:id="rId4" imgW="1196375" imgH="106601"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5267325"/>
                        <a:ext cx="3502025"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8" name="Object 26"/>
          <p:cNvGraphicFramePr>
            <a:graphicFrameLocks noChangeAspect="1"/>
          </p:cNvGraphicFramePr>
          <p:nvPr/>
        </p:nvGraphicFramePr>
        <p:xfrm>
          <a:off x="654050" y="5975350"/>
          <a:ext cx="3400425" cy="561975"/>
        </p:xfrm>
        <a:graphic>
          <a:graphicData uri="http://schemas.openxmlformats.org/presentationml/2006/ole">
            <mc:AlternateContent xmlns:mc="http://schemas.openxmlformats.org/markup-compatibility/2006">
              <mc:Choice xmlns:v="urn:schemas-microsoft-com:vml" Requires="v">
                <p:oleObj spid="_x0000_s106555" name="Equation" r:id="rId6" imgW="1158098" imgH="106601" progId="Equation.3">
                  <p:embed/>
                </p:oleObj>
              </mc:Choice>
              <mc:Fallback>
                <p:oleObj name="Equation" r:id="rId6" imgW="1158098" imgH="106601"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5975350"/>
                        <a:ext cx="3400425"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4349750" y="2205038"/>
            <a:ext cx="3352800" cy="2957512"/>
            <a:chOff x="2592" y="2160"/>
            <a:chExt cx="2112" cy="1863"/>
          </a:xfrm>
        </p:grpSpPr>
        <p:grpSp>
          <p:nvGrpSpPr>
            <p:cNvPr id="106521" name="Group 28"/>
            <p:cNvGrpSpPr>
              <a:grpSpLocks/>
            </p:cNvGrpSpPr>
            <p:nvPr/>
          </p:nvGrpSpPr>
          <p:grpSpPr bwMode="auto">
            <a:xfrm>
              <a:off x="2880" y="2352"/>
              <a:ext cx="1824" cy="1632"/>
              <a:chOff x="2832" y="2352"/>
              <a:chExt cx="1824" cy="1632"/>
            </a:xfrm>
          </p:grpSpPr>
          <p:sp>
            <p:nvSpPr>
              <p:cNvPr id="106532" name="Rectangle 29"/>
              <p:cNvSpPr>
                <a:spLocks noChangeArrowheads="1"/>
              </p:cNvSpPr>
              <p:nvPr/>
            </p:nvSpPr>
            <p:spPr bwMode="auto">
              <a:xfrm>
                <a:off x="3120" y="2640"/>
                <a:ext cx="1536" cy="13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6533" name="Line 30"/>
              <p:cNvSpPr>
                <a:spLocks noChangeShapeType="1"/>
              </p:cNvSpPr>
              <p:nvPr/>
            </p:nvSpPr>
            <p:spPr bwMode="auto">
              <a:xfrm>
                <a:off x="3888"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4" name="Line 31"/>
              <p:cNvSpPr>
                <a:spLocks noChangeShapeType="1"/>
              </p:cNvSpPr>
              <p:nvPr/>
            </p:nvSpPr>
            <p:spPr bwMode="auto">
              <a:xfrm>
                <a:off x="3504"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5" name="Line 32"/>
              <p:cNvSpPr>
                <a:spLocks noChangeShapeType="1"/>
              </p:cNvSpPr>
              <p:nvPr/>
            </p:nvSpPr>
            <p:spPr bwMode="auto">
              <a:xfrm>
                <a:off x="4272"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6" name="Line 33"/>
              <p:cNvSpPr>
                <a:spLocks noChangeShapeType="1"/>
              </p:cNvSpPr>
              <p:nvPr/>
            </p:nvSpPr>
            <p:spPr bwMode="auto">
              <a:xfrm>
                <a:off x="3120"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7" name="Line 34"/>
              <p:cNvSpPr>
                <a:spLocks noChangeShapeType="1"/>
              </p:cNvSpPr>
              <p:nvPr/>
            </p:nvSpPr>
            <p:spPr bwMode="auto">
              <a:xfrm>
                <a:off x="2832"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8" name="Line 35"/>
              <p:cNvSpPr>
                <a:spLocks noChangeShapeType="1"/>
              </p:cNvSpPr>
              <p:nvPr/>
            </p:nvSpPr>
            <p:spPr bwMode="auto">
              <a:xfrm>
                <a:off x="3120" y="2976"/>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9" name="Line 36"/>
              <p:cNvSpPr>
                <a:spLocks noChangeShapeType="1"/>
              </p:cNvSpPr>
              <p:nvPr/>
            </p:nvSpPr>
            <p:spPr bwMode="auto">
              <a:xfrm>
                <a:off x="3120" y="364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6522" name="Text Box 37"/>
            <p:cNvSpPr txBox="1">
              <a:spLocks noChangeArrowheads="1"/>
            </p:cNvSpPr>
            <p:nvPr/>
          </p:nvSpPr>
          <p:spPr bwMode="auto">
            <a:xfrm>
              <a:off x="2592" y="240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AB</a:t>
              </a:r>
            </a:p>
          </p:txBody>
        </p:sp>
        <p:sp>
          <p:nvSpPr>
            <p:cNvPr id="106523" name="Text Box 38"/>
            <p:cNvSpPr txBox="1">
              <a:spLocks noChangeArrowheads="1"/>
            </p:cNvSpPr>
            <p:nvPr/>
          </p:nvSpPr>
          <p:spPr bwMode="auto">
            <a:xfrm>
              <a:off x="2928" y="2160"/>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CD</a:t>
              </a:r>
            </a:p>
          </p:txBody>
        </p:sp>
        <p:sp>
          <p:nvSpPr>
            <p:cNvPr id="106524" name="Text Box 39"/>
            <p:cNvSpPr txBox="1">
              <a:spLocks noChangeArrowheads="1"/>
            </p:cNvSpPr>
            <p:nvPr/>
          </p:nvSpPr>
          <p:spPr bwMode="auto">
            <a:xfrm>
              <a:off x="2784" y="26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6525" name="Text Box 40"/>
            <p:cNvSpPr txBox="1">
              <a:spLocks noChangeArrowheads="1"/>
            </p:cNvSpPr>
            <p:nvPr/>
          </p:nvSpPr>
          <p:spPr bwMode="auto">
            <a:xfrm>
              <a:off x="2784" y="302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6526" name="Text Box 41"/>
            <p:cNvSpPr txBox="1">
              <a:spLocks noChangeArrowheads="1"/>
            </p:cNvSpPr>
            <p:nvPr/>
          </p:nvSpPr>
          <p:spPr bwMode="auto">
            <a:xfrm>
              <a:off x="2784" y="336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6527" name="Text Box 42"/>
            <p:cNvSpPr txBox="1">
              <a:spLocks noChangeArrowheads="1"/>
            </p:cNvSpPr>
            <p:nvPr/>
          </p:nvSpPr>
          <p:spPr bwMode="auto">
            <a:xfrm>
              <a:off x="2784" y="36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sp>
          <p:nvSpPr>
            <p:cNvPr id="106528" name="Text Box 43"/>
            <p:cNvSpPr txBox="1">
              <a:spLocks noChangeArrowheads="1"/>
            </p:cNvSpPr>
            <p:nvPr/>
          </p:nvSpPr>
          <p:spPr bwMode="auto">
            <a:xfrm>
              <a:off x="3168"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6529" name="Text Box 44"/>
            <p:cNvSpPr txBox="1">
              <a:spLocks noChangeArrowheads="1"/>
            </p:cNvSpPr>
            <p:nvPr/>
          </p:nvSpPr>
          <p:spPr bwMode="auto">
            <a:xfrm>
              <a:off x="3552"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6530" name="Text Box 45"/>
            <p:cNvSpPr txBox="1">
              <a:spLocks noChangeArrowheads="1"/>
            </p:cNvSpPr>
            <p:nvPr/>
          </p:nvSpPr>
          <p:spPr bwMode="auto">
            <a:xfrm>
              <a:off x="393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6531" name="Text Box 46"/>
            <p:cNvSpPr txBox="1">
              <a:spLocks noChangeArrowheads="1"/>
            </p:cNvSpPr>
            <p:nvPr/>
          </p:nvSpPr>
          <p:spPr bwMode="auto">
            <a:xfrm>
              <a:off x="4320"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3999" name="Text Box 47"/>
          <p:cNvSpPr txBox="1">
            <a:spLocks noChangeArrowheads="1"/>
          </p:cNvSpPr>
          <p:nvPr/>
        </p:nvSpPr>
        <p:spPr bwMode="auto">
          <a:xfrm>
            <a:off x="5907088" y="2924175"/>
            <a:ext cx="60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a:t>
            </a:r>
          </a:p>
        </p:txBody>
      </p:sp>
      <p:sp>
        <p:nvSpPr>
          <p:cNvPr id="254000" name="Text Box 48"/>
          <p:cNvSpPr txBox="1">
            <a:spLocks noChangeArrowheads="1"/>
          </p:cNvSpPr>
          <p:nvPr/>
        </p:nvSpPr>
        <p:spPr bwMode="auto">
          <a:xfrm>
            <a:off x="5907088" y="4565650"/>
            <a:ext cx="60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9</a:t>
            </a:r>
          </a:p>
        </p:txBody>
      </p:sp>
      <p:sp>
        <p:nvSpPr>
          <p:cNvPr id="254001" name="Freeform 49"/>
          <p:cNvSpPr>
            <a:spLocks/>
          </p:cNvSpPr>
          <p:nvPr/>
        </p:nvSpPr>
        <p:spPr bwMode="auto">
          <a:xfrm>
            <a:off x="5949950" y="4643438"/>
            <a:ext cx="407988" cy="457200"/>
          </a:xfrm>
          <a:custGeom>
            <a:avLst/>
            <a:gdLst>
              <a:gd name="T0" fmla="*/ 2147483646 w 257"/>
              <a:gd name="T1" fmla="*/ 2147483646 h 288"/>
              <a:gd name="T2" fmla="*/ 2147483646 w 257"/>
              <a:gd name="T3" fmla="*/ 2147483646 h 288"/>
              <a:gd name="T4" fmla="*/ 2147483646 w 257"/>
              <a:gd name="T5" fmla="*/ 2147483646 h 288"/>
              <a:gd name="T6" fmla="*/ 2147483646 w 257"/>
              <a:gd name="T7" fmla="*/ 2147483646 h 288"/>
              <a:gd name="T8" fmla="*/ 2147483646 w 257"/>
              <a:gd name="T9" fmla="*/ 2147483646 h 288"/>
              <a:gd name="T10" fmla="*/ 0 60000 65536"/>
              <a:gd name="T11" fmla="*/ 0 60000 65536"/>
              <a:gd name="T12" fmla="*/ 0 60000 65536"/>
              <a:gd name="T13" fmla="*/ 0 60000 65536"/>
              <a:gd name="T14" fmla="*/ 0 60000 65536"/>
              <a:gd name="T15" fmla="*/ 0 w 257"/>
              <a:gd name="T16" fmla="*/ 0 h 288"/>
              <a:gd name="T17" fmla="*/ 257 w 257"/>
              <a:gd name="T18" fmla="*/ 288 h 288"/>
            </a:gdLst>
            <a:ahLst/>
            <a:cxnLst>
              <a:cxn ang="T10">
                <a:pos x="T0" y="T1"/>
              </a:cxn>
              <a:cxn ang="T11">
                <a:pos x="T2" y="T3"/>
              </a:cxn>
              <a:cxn ang="T12">
                <a:pos x="T4" y="T5"/>
              </a:cxn>
              <a:cxn ang="T13">
                <a:pos x="T6" y="T7"/>
              </a:cxn>
              <a:cxn ang="T14">
                <a:pos x="T8" y="T9"/>
              </a:cxn>
            </a:cxnLst>
            <a:rect l="T15" t="T16" r="T17" b="T18"/>
            <a:pathLst>
              <a:path w="257" h="288">
                <a:moveTo>
                  <a:pt x="257" y="288"/>
                </a:moveTo>
                <a:cubicBezTo>
                  <a:pt x="253" y="253"/>
                  <a:pt x="256" y="125"/>
                  <a:pt x="233" y="77"/>
                </a:cubicBezTo>
                <a:cubicBezTo>
                  <a:pt x="210" y="29"/>
                  <a:pt x="156" y="0"/>
                  <a:pt x="121" y="1"/>
                </a:cubicBezTo>
                <a:cubicBezTo>
                  <a:pt x="86" y="2"/>
                  <a:pt x="40" y="41"/>
                  <a:pt x="20" y="86"/>
                </a:cubicBezTo>
                <a:cubicBezTo>
                  <a:pt x="0" y="131"/>
                  <a:pt x="7" y="233"/>
                  <a:pt x="3" y="272"/>
                </a:cubicBezTo>
              </a:path>
            </a:pathLst>
          </a:cu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4002" name="Freeform 50"/>
          <p:cNvSpPr>
            <a:spLocks/>
          </p:cNvSpPr>
          <p:nvPr/>
        </p:nvSpPr>
        <p:spPr bwMode="auto">
          <a:xfrm>
            <a:off x="5264150" y="3563938"/>
            <a:ext cx="546100" cy="422275"/>
          </a:xfrm>
          <a:custGeom>
            <a:avLst/>
            <a:gdLst>
              <a:gd name="T0" fmla="*/ 0 w 344"/>
              <a:gd name="T1" fmla="*/ 2147483646 h 266"/>
              <a:gd name="T2" fmla="*/ 2147483646 w 344"/>
              <a:gd name="T3" fmla="*/ 2147483646 h 266"/>
              <a:gd name="T4" fmla="*/ 2147483646 w 344"/>
              <a:gd name="T5" fmla="*/ 2147483646 h 266"/>
              <a:gd name="T6" fmla="*/ 2147483646 w 344"/>
              <a:gd name="T7" fmla="*/ 2147483646 h 266"/>
              <a:gd name="T8" fmla="*/ 2147483646 w 344"/>
              <a:gd name="T9" fmla="*/ 2147483646 h 266"/>
              <a:gd name="T10" fmla="*/ 2147483646 w 344"/>
              <a:gd name="T11" fmla="*/ 2147483646 h 266"/>
              <a:gd name="T12" fmla="*/ 2147483646 w 344"/>
              <a:gd name="T13" fmla="*/ 2147483646 h 266"/>
              <a:gd name="T14" fmla="*/ 0 60000 65536"/>
              <a:gd name="T15" fmla="*/ 0 60000 65536"/>
              <a:gd name="T16" fmla="*/ 0 60000 65536"/>
              <a:gd name="T17" fmla="*/ 0 60000 65536"/>
              <a:gd name="T18" fmla="*/ 0 60000 65536"/>
              <a:gd name="T19" fmla="*/ 0 60000 65536"/>
              <a:gd name="T20" fmla="*/ 0 60000 65536"/>
              <a:gd name="T21" fmla="*/ 0 w 344"/>
              <a:gd name="T22" fmla="*/ 0 h 266"/>
              <a:gd name="T23" fmla="*/ 344 w 344"/>
              <a:gd name="T24" fmla="*/ 266 h 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4" h="266">
                <a:moveTo>
                  <a:pt x="0" y="8"/>
                </a:moveTo>
                <a:cubicBezTo>
                  <a:pt x="48" y="4"/>
                  <a:pt x="96" y="0"/>
                  <a:pt x="144" y="8"/>
                </a:cubicBezTo>
                <a:cubicBezTo>
                  <a:pt x="192" y="16"/>
                  <a:pt x="256" y="32"/>
                  <a:pt x="288" y="56"/>
                </a:cubicBezTo>
                <a:cubicBezTo>
                  <a:pt x="320" y="80"/>
                  <a:pt x="344" y="120"/>
                  <a:pt x="336" y="152"/>
                </a:cubicBezTo>
                <a:cubicBezTo>
                  <a:pt x="328" y="184"/>
                  <a:pt x="281" y="230"/>
                  <a:pt x="240" y="248"/>
                </a:cubicBezTo>
                <a:cubicBezTo>
                  <a:pt x="199" y="266"/>
                  <a:pt x="131" y="260"/>
                  <a:pt x="92" y="263"/>
                </a:cubicBezTo>
                <a:cubicBezTo>
                  <a:pt x="53" y="266"/>
                  <a:pt x="22" y="263"/>
                  <a:pt x="4" y="263"/>
                </a:cubicBezTo>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4003" name="Freeform 51"/>
          <p:cNvSpPr>
            <a:spLocks/>
          </p:cNvSpPr>
          <p:nvPr/>
        </p:nvSpPr>
        <p:spPr bwMode="auto">
          <a:xfrm rot="10740774">
            <a:off x="7169150" y="3576638"/>
            <a:ext cx="546100" cy="422275"/>
          </a:xfrm>
          <a:custGeom>
            <a:avLst/>
            <a:gdLst>
              <a:gd name="T0" fmla="*/ 0 w 344"/>
              <a:gd name="T1" fmla="*/ 2147483646 h 266"/>
              <a:gd name="T2" fmla="*/ 2147483646 w 344"/>
              <a:gd name="T3" fmla="*/ 2147483646 h 266"/>
              <a:gd name="T4" fmla="*/ 2147483646 w 344"/>
              <a:gd name="T5" fmla="*/ 2147483646 h 266"/>
              <a:gd name="T6" fmla="*/ 2147483646 w 344"/>
              <a:gd name="T7" fmla="*/ 2147483646 h 266"/>
              <a:gd name="T8" fmla="*/ 2147483646 w 344"/>
              <a:gd name="T9" fmla="*/ 2147483646 h 266"/>
              <a:gd name="T10" fmla="*/ 2147483646 w 344"/>
              <a:gd name="T11" fmla="*/ 2147483646 h 266"/>
              <a:gd name="T12" fmla="*/ 2147483646 w 344"/>
              <a:gd name="T13" fmla="*/ 2147483646 h 266"/>
              <a:gd name="T14" fmla="*/ 0 60000 65536"/>
              <a:gd name="T15" fmla="*/ 0 60000 65536"/>
              <a:gd name="T16" fmla="*/ 0 60000 65536"/>
              <a:gd name="T17" fmla="*/ 0 60000 65536"/>
              <a:gd name="T18" fmla="*/ 0 60000 65536"/>
              <a:gd name="T19" fmla="*/ 0 60000 65536"/>
              <a:gd name="T20" fmla="*/ 0 60000 65536"/>
              <a:gd name="T21" fmla="*/ 0 w 344"/>
              <a:gd name="T22" fmla="*/ 0 h 266"/>
              <a:gd name="T23" fmla="*/ 344 w 344"/>
              <a:gd name="T24" fmla="*/ 266 h 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4" h="266">
                <a:moveTo>
                  <a:pt x="0" y="8"/>
                </a:moveTo>
                <a:cubicBezTo>
                  <a:pt x="48" y="4"/>
                  <a:pt x="96" y="0"/>
                  <a:pt x="144" y="8"/>
                </a:cubicBezTo>
                <a:cubicBezTo>
                  <a:pt x="192" y="16"/>
                  <a:pt x="256" y="32"/>
                  <a:pt x="288" y="56"/>
                </a:cubicBezTo>
                <a:cubicBezTo>
                  <a:pt x="320" y="80"/>
                  <a:pt x="344" y="120"/>
                  <a:pt x="336" y="152"/>
                </a:cubicBezTo>
                <a:cubicBezTo>
                  <a:pt x="328" y="184"/>
                  <a:pt x="281" y="230"/>
                  <a:pt x="240" y="248"/>
                </a:cubicBezTo>
                <a:cubicBezTo>
                  <a:pt x="199" y="266"/>
                  <a:pt x="131" y="260"/>
                  <a:pt x="92" y="263"/>
                </a:cubicBezTo>
                <a:cubicBezTo>
                  <a:pt x="53" y="266"/>
                  <a:pt x="22" y="263"/>
                  <a:pt x="4" y="263"/>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4004" name="Text Box 52"/>
          <p:cNvSpPr txBox="1">
            <a:spLocks noChangeArrowheads="1"/>
          </p:cNvSpPr>
          <p:nvPr/>
        </p:nvSpPr>
        <p:spPr bwMode="auto">
          <a:xfrm>
            <a:off x="5221288" y="35004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4</a:t>
            </a:r>
          </a:p>
        </p:txBody>
      </p:sp>
      <p:sp>
        <p:nvSpPr>
          <p:cNvPr id="254005" name="Text Box 53"/>
          <p:cNvSpPr txBox="1">
            <a:spLocks noChangeArrowheads="1"/>
          </p:cNvSpPr>
          <p:nvPr/>
        </p:nvSpPr>
        <p:spPr bwMode="auto">
          <a:xfrm>
            <a:off x="7126288" y="35004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6</a:t>
            </a:r>
          </a:p>
        </p:txBody>
      </p:sp>
      <p:graphicFrame>
        <p:nvGraphicFramePr>
          <p:cNvPr id="254006" name="Object 54"/>
          <p:cNvGraphicFramePr>
            <a:graphicFrameLocks noChangeAspect="1"/>
          </p:cNvGraphicFramePr>
          <p:nvPr/>
        </p:nvGraphicFramePr>
        <p:xfrm>
          <a:off x="4273550" y="5268913"/>
          <a:ext cx="4411663" cy="561975"/>
        </p:xfrm>
        <a:graphic>
          <a:graphicData uri="http://schemas.openxmlformats.org/presentationml/2006/ole">
            <mc:AlternateContent xmlns:mc="http://schemas.openxmlformats.org/markup-compatibility/2006">
              <mc:Choice xmlns:v="urn:schemas-microsoft-com:vml" Requires="v">
                <p:oleObj spid="_x0000_s106556" name="Equation" r:id="rId8" imgW="1539169" imgH="106601" progId="Equation.3">
                  <p:embed/>
                </p:oleObj>
              </mc:Choice>
              <mc:Fallback>
                <p:oleObj name="Equation" r:id="rId8" imgW="1539169" imgH="106601"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3550" y="5268913"/>
                        <a:ext cx="4411663"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007" name="Object 55"/>
          <p:cNvGraphicFramePr>
            <a:graphicFrameLocks noChangeAspect="1"/>
          </p:cNvGraphicFramePr>
          <p:nvPr/>
        </p:nvGraphicFramePr>
        <p:xfrm>
          <a:off x="4260850" y="5975350"/>
          <a:ext cx="4376738" cy="561975"/>
        </p:xfrm>
        <a:graphic>
          <a:graphicData uri="http://schemas.openxmlformats.org/presentationml/2006/ole">
            <mc:AlternateContent xmlns:mc="http://schemas.openxmlformats.org/markup-compatibility/2006">
              <mc:Choice xmlns:v="urn:schemas-microsoft-com:vml" Requires="v">
                <p:oleObj spid="_x0000_s106557" name="Equation" r:id="rId10" imgW="1516203" imgH="106601" progId="Equation.3">
                  <p:embed/>
                </p:oleObj>
              </mc:Choice>
              <mc:Fallback>
                <p:oleObj name="Equation" r:id="rId10" imgW="1516203" imgH="106601"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0850" y="5975350"/>
                        <a:ext cx="4376738"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008" name="Freeform 56"/>
          <p:cNvSpPr>
            <a:spLocks/>
          </p:cNvSpPr>
          <p:nvPr/>
        </p:nvSpPr>
        <p:spPr bwMode="auto">
          <a:xfrm>
            <a:off x="5984875" y="2967038"/>
            <a:ext cx="412750" cy="495300"/>
          </a:xfrm>
          <a:custGeom>
            <a:avLst/>
            <a:gdLst>
              <a:gd name="T0" fmla="*/ 2147483646 w 260"/>
              <a:gd name="T1" fmla="*/ 2147483646 h 312"/>
              <a:gd name="T2" fmla="*/ 2147483646 w 260"/>
              <a:gd name="T3" fmla="*/ 2147483646 h 312"/>
              <a:gd name="T4" fmla="*/ 2147483646 w 260"/>
              <a:gd name="T5" fmla="*/ 2147483646 h 312"/>
              <a:gd name="T6" fmla="*/ 2147483646 w 260"/>
              <a:gd name="T7" fmla="*/ 2147483646 h 312"/>
              <a:gd name="T8" fmla="*/ 2147483646 w 260"/>
              <a:gd name="T9" fmla="*/ 2147483646 h 312"/>
              <a:gd name="T10" fmla="*/ 2147483646 w 260"/>
              <a:gd name="T11" fmla="*/ 0 h 312"/>
              <a:gd name="T12" fmla="*/ 0 60000 65536"/>
              <a:gd name="T13" fmla="*/ 0 60000 65536"/>
              <a:gd name="T14" fmla="*/ 0 60000 65536"/>
              <a:gd name="T15" fmla="*/ 0 60000 65536"/>
              <a:gd name="T16" fmla="*/ 0 60000 65536"/>
              <a:gd name="T17" fmla="*/ 0 60000 65536"/>
              <a:gd name="T18" fmla="*/ 0 w 260"/>
              <a:gd name="T19" fmla="*/ 0 h 312"/>
              <a:gd name="T20" fmla="*/ 260 w 260"/>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260" h="312">
                <a:moveTo>
                  <a:pt x="2" y="13"/>
                </a:moveTo>
                <a:cubicBezTo>
                  <a:pt x="5" y="37"/>
                  <a:pt x="0" y="109"/>
                  <a:pt x="10" y="155"/>
                </a:cubicBezTo>
                <a:cubicBezTo>
                  <a:pt x="20" y="201"/>
                  <a:pt x="28" y="266"/>
                  <a:pt x="60" y="288"/>
                </a:cubicBezTo>
                <a:cubicBezTo>
                  <a:pt x="92" y="310"/>
                  <a:pt x="172" y="312"/>
                  <a:pt x="204" y="288"/>
                </a:cubicBezTo>
                <a:cubicBezTo>
                  <a:pt x="236" y="264"/>
                  <a:pt x="244" y="192"/>
                  <a:pt x="252" y="144"/>
                </a:cubicBezTo>
                <a:cubicBezTo>
                  <a:pt x="260" y="96"/>
                  <a:pt x="252" y="24"/>
                  <a:pt x="252" y="0"/>
                </a:cubicBezTo>
              </a:path>
            </a:pathLst>
          </a:cu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20" name="AutoShape 57">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3972"/>
                                        </p:tgtEl>
                                        <p:attrNameLst>
                                          <p:attrName>style.visibility</p:attrName>
                                        </p:attrNameLst>
                                      </p:cBhvr>
                                      <p:to>
                                        <p:strVal val="visible"/>
                                      </p:to>
                                    </p:set>
                                    <p:animEffect transition="in" filter="wipe(left)">
                                      <p:cBhvr>
                                        <p:cTn id="11" dur="500"/>
                                        <p:tgtEl>
                                          <p:spTgt spid="2539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3973"/>
                                        </p:tgtEl>
                                        <p:attrNameLst>
                                          <p:attrName>style.visibility</p:attrName>
                                        </p:attrNameLst>
                                      </p:cBhvr>
                                      <p:to>
                                        <p:strVal val="visible"/>
                                      </p:to>
                                    </p:set>
                                    <p:animEffect transition="in" filter="wipe(left)">
                                      <p:cBhvr>
                                        <p:cTn id="15" dur="500"/>
                                        <p:tgtEl>
                                          <p:spTgt spid="2539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53971"/>
                                        </p:tgtEl>
                                        <p:attrNameLst>
                                          <p:attrName>style.visibility</p:attrName>
                                        </p:attrNameLst>
                                      </p:cBhvr>
                                      <p:to>
                                        <p:strVal val="visible"/>
                                      </p:to>
                                    </p:set>
                                    <p:animEffect transition="in" filter="dissolve">
                                      <p:cBhvr>
                                        <p:cTn id="20" dur="500"/>
                                        <p:tgtEl>
                                          <p:spTgt spid="25397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53977"/>
                                        </p:tgtEl>
                                        <p:attrNameLst>
                                          <p:attrName>style.visibility</p:attrName>
                                        </p:attrNameLst>
                                      </p:cBhvr>
                                      <p:to>
                                        <p:strVal val="visible"/>
                                      </p:to>
                                    </p:set>
                                    <p:animEffect transition="in" filter="wipe(left)">
                                      <p:cBhvr>
                                        <p:cTn id="24" dur="500"/>
                                        <p:tgtEl>
                                          <p:spTgt spid="2539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3974"/>
                                        </p:tgtEl>
                                        <p:attrNameLst>
                                          <p:attrName>style.visibility</p:attrName>
                                        </p:attrNameLst>
                                      </p:cBhvr>
                                      <p:to>
                                        <p:strVal val="visible"/>
                                      </p:to>
                                    </p:set>
                                    <p:animEffect transition="in" filter="wipe(left)">
                                      <p:cBhvr>
                                        <p:cTn id="29" dur="500"/>
                                        <p:tgtEl>
                                          <p:spTgt spid="253974"/>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53975"/>
                                        </p:tgtEl>
                                        <p:attrNameLst>
                                          <p:attrName>style.visibility</p:attrName>
                                        </p:attrNameLst>
                                      </p:cBhvr>
                                      <p:to>
                                        <p:strVal val="visible"/>
                                      </p:to>
                                    </p:set>
                                    <p:animEffect transition="in" filter="wipe(left)">
                                      <p:cBhvr>
                                        <p:cTn id="33" dur="500"/>
                                        <p:tgtEl>
                                          <p:spTgt spid="2539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53976"/>
                                        </p:tgtEl>
                                        <p:attrNameLst>
                                          <p:attrName>style.visibility</p:attrName>
                                        </p:attrNameLst>
                                      </p:cBhvr>
                                      <p:to>
                                        <p:strVal val="visible"/>
                                      </p:to>
                                    </p:set>
                                    <p:animEffect transition="in" filter="dissolve">
                                      <p:cBhvr>
                                        <p:cTn id="38" dur="500"/>
                                        <p:tgtEl>
                                          <p:spTgt spid="25397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53978"/>
                                        </p:tgtEl>
                                        <p:attrNameLst>
                                          <p:attrName>style.visibility</p:attrName>
                                        </p:attrNameLst>
                                      </p:cBhvr>
                                      <p:to>
                                        <p:strVal val="visible"/>
                                      </p:to>
                                    </p:set>
                                    <p:animEffect transition="in" filter="wipe(left)">
                                      <p:cBhvr>
                                        <p:cTn id="42" dur="500"/>
                                        <p:tgtEl>
                                          <p:spTgt spid="2539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out)">
                                      <p:cBhvr>
                                        <p:cTn id="47" dur="500"/>
                                        <p:tgtEl>
                                          <p:spTgt spid="3"/>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53999"/>
                                        </p:tgtEl>
                                        <p:attrNameLst>
                                          <p:attrName>style.visibility</p:attrName>
                                        </p:attrNameLst>
                                      </p:cBhvr>
                                      <p:to>
                                        <p:strVal val="visible"/>
                                      </p:to>
                                    </p:set>
                                    <p:animEffect transition="in" filter="wipe(left)">
                                      <p:cBhvr>
                                        <p:cTn id="51" dur="500"/>
                                        <p:tgtEl>
                                          <p:spTgt spid="253999"/>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54000"/>
                                        </p:tgtEl>
                                        <p:attrNameLst>
                                          <p:attrName>style.visibility</p:attrName>
                                        </p:attrNameLst>
                                      </p:cBhvr>
                                      <p:to>
                                        <p:strVal val="visible"/>
                                      </p:to>
                                    </p:set>
                                    <p:animEffect transition="in" filter="wipe(left)">
                                      <p:cBhvr>
                                        <p:cTn id="55" dur="500"/>
                                        <p:tgtEl>
                                          <p:spTgt spid="2540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54008"/>
                                        </p:tgtEl>
                                        <p:attrNameLst>
                                          <p:attrName>style.visibility</p:attrName>
                                        </p:attrNameLst>
                                      </p:cBhvr>
                                      <p:to>
                                        <p:strVal val="visible"/>
                                      </p:to>
                                    </p:set>
                                    <p:animEffect transition="in" filter="dissolve">
                                      <p:cBhvr>
                                        <p:cTn id="60" dur="500"/>
                                        <p:tgtEl>
                                          <p:spTgt spid="254008"/>
                                        </p:tgtEl>
                                      </p:cBhvr>
                                    </p:animEffect>
                                  </p:childTnLst>
                                </p:cTn>
                              </p:par>
                            </p:childTnLst>
                          </p:cTn>
                        </p:par>
                        <p:par>
                          <p:cTn id="61" fill="hold" nodeType="afterGroup">
                            <p:stCondLst>
                              <p:cond delay="500"/>
                            </p:stCondLst>
                            <p:childTnLst>
                              <p:par>
                                <p:cTn id="62" presetID="9" presetClass="entr" presetSubtype="0" fill="hold" nodeType="afterEffect">
                                  <p:stCondLst>
                                    <p:cond delay="0"/>
                                  </p:stCondLst>
                                  <p:childTnLst>
                                    <p:set>
                                      <p:cBhvr>
                                        <p:cTn id="63" dur="1" fill="hold">
                                          <p:stCondLst>
                                            <p:cond delay="0"/>
                                          </p:stCondLst>
                                        </p:cTn>
                                        <p:tgtEl>
                                          <p:spTgt spid="254001"/>
                                        </p:tgtEl>
                                        <p:attrNameLst>
                                          <p:attrName>style.visibility</p:attrName>
                                        </p:attrNameLst>
                                      </p:cBhvr>
                                      <p:to>
                                        <p:strVal val="visible"/>
                                      </p:to>
                                    </p:set>
                                    <p:animEffect transition="in" filter="dissolve">
                                      <p:cBhvr>
                                        <p:cTn id="64" dur="500"/>
                                        <p:tgtEl>
                                          <p:spTgt spid="254001"/>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254006"/>
                                        </p:tgtEl>
                                        <p:attrNameLst>
                                          <p:attrName>style.visibility</p:attrName>
                                        </p:attrNameLst>
                                      </p:cBhvr>
                                      <p:to>
                                        <p:strVal val="visible"/>
                                      </p:to>
                                    </p:set>
                                    <p:animEffect transition="in" filter="wipe(left)">
                                      <p:cBhvr>
                                        <p:cTn id="68" dur="500"/>
                                        <p:tgtEl>
                                          <p:spTgt spid="25400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54004"/>
                                        </p:tgtEl>
                                        <p:attrNameLst>
                                          <p:attrName>style.visibility</p:attrName>
                                        </p:attrNameLst>
                                      </p:cBhvr>
                                      <p:to>
                                        <p:strVal val="visible"/>
                                      </p:to>
                                    </p:set>
                                    <p:animEffect transition="in" filter="wipe(left)">
                                      <p:cBhvr>
                                        <p:cTn id="73" dur="500"/>
                                        <p:tgtEl>
                                          <p:spTgt spid="254004"/>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54005"/>
                                        </p:tgtEl>
                                        <p:attrNameLst>
                                          <p:attrName>style.visibility</p:attrName>
                                        </p:attrNameLst>
                                      </p:cBhvr>
                                      <p:to>
                                        <p:strVal val="visible"/>
                                      </p:to>
                                    </p:set>
                                    <p:animEffect transition="in" filter="wipe(left)">
                                      <p:cBhvr>
                                        <p:cTn id="77" dur="500"/>
                                        <p:tgtEl>
                                          <p:spTgt spid="2540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254002"/>
                                        </p:tgtEl>
                                        <p:attrNameLst>
                                          <p:attrName>style.visibility</p:attrName>
                                        </p:attrNameLst>
                                      </p:cBhvr>
                                      <p:to>
                                        <p:strVal val="visible"/>
                                      </p:to>
                                    </p:set>
                                    <p:animEffect transition="in" filter="dissolve">
                                      <p:cBhvr>
                                        <p:cTn id="82" dur="500"/>
                                        <p:tgtEl>
                                          <p:spTgt spid="254002"/>
                                        </p:tgtEl>
                                      </p:cBhvr>
                                    </p:animEffect>
                                  </p:childTnLst>
                                </p:cTn>
                              </p:par>
                            </p:childTnLst>
                          </p:cTn>
                        </p:par>
                        <p:par>
                          <p:cTn id="83" fill="hold" nodeType="afterGroup">
                            <p:stCondLst>
                              <p:cond delay="500"/>
                            </p:stCondLst>
                            <p:childTnLst>
                              <p:par>
                                <p:cTn id="84" presetID="9" presetClass="entr" presetSubtype="0" fill="hold" nodeType="afterEffect">
                                  <p:stCondLst>
                                    <p:cond delay="0"/>
                                  </p:stCondLst>
                                  <p:childTnLst>
                                    <p:set>
                                      <p:cBhvr>
                                        <p:cTn id="85" dur="1" fill="hold">
                                          <p:stCondLst>
                                            <p:cond delay="0"/>
                                          </p:stCondLst>
                                        </p:cTn>
                                        <p:tgtEl>
                                          <p:spTgt spid="254003"/>
                                        </p:tgtEl>
                                        <p:attrNameLst>
                                          <p:attrName>style.visibility</p:attrName>
                                        </p:attrNameLst>
                                      </p:cBhvr>
                                      <p:to>
                                        <p:strVal val="visible"/>
                                      </p:to>
                                    </p:set>
                                    <p:animEffect transition="in" filter="dissolve">
                                      <p:cBhvr>
                                        <p:cTn id="86" dur="500"/>
                                        <p:tgtEl>
                                          <p:spTgt spid="254003"/>
                                        </p:tgtEl>
                                      </p:cBhvr>
                                    </p:animEffect>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254007"/>
                                        </p:tgtEl>
                                        <p:attrNameLst>
                                          <p:attrName>style.visibility</p:attrName>
                                        </p:attrNameLst>
                                      </p:cBhvr>
                                      <p:to>
                                        <p:strVal val="visible"/>
                                      </p:to>
                                    </p:set>
                                    <p:animEffect transition="in" filter="wipe(left)">
                                      <p:cBhvr>
                                        <p:cTn id="90" dur="500"/>
                                        <p:tgtEl>
                                          <p:spTgt spid="25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1" grpId="0" animBg="1"/>
      <p:bldP spid="253972" grpId="0" autoUpdateAnimBg="0"/>
      <p:bldP spid="253973" grpId="0" autoUpdateAnimBg="0"/>
      <p:bldP spid="253974" grpId="0" autoUpdateAnimBg="0"/>
      <p:bldP spid="253975" grpId="0" autoUpdateAnimBg="0"/>
      <p:bldP spid="253976" grpId="0" animBg="1"/>
      <p:bldP spid="253999" grpId="0" autoUpdateAnimBg="0"/>
      <p:bldP spid="254000" grpId="0" autoUpdateAnimBg="0"/>
      <p:bldP spid="254004" grpId="0" autoUpdateAnimBg="0"/>
      <p:bldP spid="25400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603250" y="620713"/>
            <a:ext cx="8540750" cy="790575"/>
          </a:xfrm>
        </p:spPr>
        <p:txBody>
          <a:bodyPr/>
          <a:lstStyle/>
          <a:p>
            <a:pPr>
              <a:buFontTx/>
              <a:buNone/>
            </a:pPr>
            <a:r>
              <a:rPr lang="zh-CN" altLang="en-US" b="0" smtClean="0"/>
              <a:t>合并规律</a:t>
            </a:r>
            <a:r>
              <a:rPr lang="en-US" altLang="zh-CN" b="0" smtClean="0"/>
              <a:t>2</a:t>
            </a:r>
            <a:r>
              <a:rPr lang="zh-CN" altLang="en-US" b="0" smtClean="0"/>
              <a:t>：四个相邻最小项合并可消去两个变量</a:t>
            </a:r>
          </a:p>
        </p:txBody>
      </p:sp>
      <p:grpSp>
        <p:nvGrpSpPr>
          <p:cNvPr id="2" name="Group 3"/>
          <p:cNvGrpSpPr>
            <a:grpSpLocks/>
          </p:cNvGrpSpPr>
          <p:nvPr/>
        </p:nvGrpSpPr>
        <p:grpSpPr bwMode="auto">
          <a:xfrm>
            <a:off x="933450" y="1531938"/>
            <a:ext cx="3352800" cy="2957512"/>
            <a:chOff x="2592" y="2160"/>
            <a:chExt cx="2112" cy="1863"/>
          </a:xfrm>
        </p:grpSpPr>
        <p:grpSp>
          <p:nvGrpSpPr>
            <p:cNvPr id="107600" name="Group 4"/>
            <p:cNvGrpSpPr>
              <a:grpSpLocks/>
            </p:cNvGrpSpPr>
            <p:nvPr/>
          </p:nvGrpSpPr>
          <p:grpSpPr bwMode="auto">
            <a:xfrm>
              <a:off x="2880" y="2352"/>
              <a:ext cx="1824" cy="1632"/>
              <a:chOff x="2832" y="2352"/>
              <a:chExt cx="1824" cy="1632"/>
            </a:xfrm>
          </p:grpSpPr>
          <p:sp>
            <p:nvSpPr>
              <p:cNvPr id="107611" name="Rectangle 5"/>
              <p:cNvSpPr>
                <a:spLocks noChangeArrowheads="1"/>
              </p:cNvSpPr>
              <p:nvPr/>
            </p:nvSpPr>
            <p:spPr bwMode="auto">
              <a:xfrm>
                <a:off x="3120" y="2640"/>
                <a:ext cx="1536" cy="13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7612" name="Line 6"/>
              <p:cNvSpPr>
                <a:spLocks noChangeShapeType="1"/>
              </p:cNvSpPr>
              <p:nvPr/>
            </p:nvSpPr>
            <p:spPr bwMode="auto">
              <a:xfrm>
                <a:off x="3888"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3" name="Line 7"/>
              <p:cNvSpPr>
                <a:spLocks noChangeShapeType="1"/>
              </p:cNvSpPr>
              <p:nvPr/>
            </p:nvSpPr>
            <p:spPr bwMode="auto">
              <a:xfrm>
                <a:off x="3504"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4" name="Line 8"/>
              <p:cNvSpPr>
                <a:spLocks noChangeShapeType="1"/>
              </p:cNvSpPr>
              <p:nvPr/>
            </p:nvSpPr>
            <p:spPr bwMode="auto">
              <a:xfrm>
                <a:off x="4272"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5" name="Line 9"/>
              <p:cNvSpPr>
                <a:spLocks noChangeShapeType="1"/>
              </p:cNvSpPr>
              <p:nvPr/>
            </p:nvSpPr>
            <p:spPr bwMode="auto">
              <a:xfrm>
                <a:off x="3120"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6" name="Line 10"/>
              <p:cNvSpPr>
                <a:spLocks noChangeShapeType="1"/>
              </p:cNvSpPr>
              <p:nvPr/>
            </p:nvSpPr>
            <p:spPr bwMode="auto">
              <a:xfrm>
                <a:off x="2832"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7" name="Line 11"/>
              <p:cNvSpPr>
                <a:spLocks noChangeShapeType="1"/>
              </p:cNvSpPr>
              <p:nvPr/>
            </p:nvSpPr>
            <p:spPr bwMode="auto">
              <a:xfrm>
                <a:off x="3120" y="2976"/>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18" name="Line 12"/>
              <p:cNvSpPr>
                <a:spLocks noChangeShapeType="1"/>
              </p:cNvSpPr>
              <p:nvPr/>
            </p:nvSpPr>
            <p:spPr bwMode="auto">
              <a:xfrm>
                <a:off x="3120" y="364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601" name="Text Box 13"/>
            <p:cNvSpPr txBox="1">
              <a:spLocks noChangeArrowheads="1"/>
            </p:cNvSpPr>
            <p:nvPr/>
          </p:nvSpPr>
          <p:spPr bwMode="auto">
            <a:xfrm>
              <a:off x="2592" y="240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AB</a:t>
              </a:r>
            </a:p>
          </p:txBody>
        </p:sp>
        <p:sp>
          <p:nvSpPr>
            <p:cNvPr id="107602" name="Text Box 14"/>
            <p:cNvSpPr txBox="1">
              <a:spLocks noChangeArrowheads="1"/>
            </p:cNvSpPr>
            <p:nvPr/>
          </p:nvSpPr>
          <p:spPr bwMode="auto">
            <a:xfrm>
              <a:off x="2928" y="2160"/>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CD</a:t>
              </a:r>
            </a:p>
          </p:txBody>
        </p:sp>
        <p:sp>
          <p:nvSpPr>
            <p:cNvPr id="107603" name="Text Box 15"/>
            <p:cNvSpPr txBox="1">
              <a:spLocks noChangeArrowheads="1"/>
            </p:cNvSpPr>
            <p:nvPr/>
          </p:nvSpPr>
          <p:spPr bwMode="auto">
            <a:xfrm>
              <a:off x="2784" y="26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7604" name="Text Box 16"/>
            <p:cNvSpPr txBox="1">
              <a:spLocks noChangeArrowheads="1"/>
            </p:cNvSpPr>
            <p:nvPr/>
          </p:nvSpPr>
          <p:spPr bwMode="auto">
            <a:xfrm>
              <a:off x="2784" y="302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7605" name="Text Box 17"/>
            <p:cNvSpPr txBox="1">
              <a:spLocks noChangeArrowheads="1"/>
            </p:cNvSpPr>
            <p:nvPr/>
          </p:nvSpPr>
          <p:spPr bwMode="auto">
            <a:xfrm>
              <a:off x="2784" y="336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7606" name="Text Box 18"/>
            <p:cNvSpPr txBox="1">
              <a:spLocks noChangeArrowheads="1"/>
            </p:cNvSpPr>
            <p:nvPr/>
          </p:nvSpPr>
          <p:spPr bwMode="auto">
            <a:xfrm>
              <a:off x="2784" y="36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sp>
          <p:nvSpPr>
            <p:cNvPr id="107607" name="Text Box 19"/>
            <p:cNvSpPr txBox="1">
              <a:spLocks noChangeArrowheads="1"/>
            </p:cNvSpPr>
            <p:nvPr/>
          </p:nvSpPr>
          <p:spPr bwMode="auto">
            <a:xfrm>
              <a:off x="3168"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7608" name="Text Box 20"/>
            <p:cNvSpPr txBox="1">
              <a:spLocks noChangeArrowheads="1"/>
            </p:cNvSpPr>
            <p:nvPr/>
          </p:nvSpPr>
          <p:spPr bwMode="auto">
            <a:xfrm>
              <a:off x="3552"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7609" name="Text Box 21"/>
            <p:cNvSpPr txBox="1">
              <a:spLocks noChangeArrowheads="1"/>
            </p:cNvSpPr>
            <p:nvPr/>
          </p:nvSpPr>
          <p:spPr bwMode="auto">
            <a:xfrm>
              <a:off x="393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7610" name="Text Box 22"/>
            <p:cNvSpPr txBox="1">
              <a:spLocks noChangeArrowheads="1"/>
            </p:cNvSpPr>
            <p:nvPr/>
          </p:nvSpPr>
          <p:spPr bwMode="auto">
            <a:xfrm>
              <a:off x="4320"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4999" name="Text Box 23"/>
          <p:cNvSpPr txBox="1">
            <a:spLocks noChangeArrowheads="1"/>
          </p:cNvSpPr>
          <p:nvPr/>
        </p:nvSpPr>
        <p:spPr bwMode="auto">
          <a:xfrm>
            <a:off x="1881188" y="2276475"/>
            <a:ext cx="60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0</a:t>
            </a:r>
          </a:p>
        </p:txBody>
      </p:sp>
      <p:sp>
        <p:nvSpPr>
          <p:cNvPr id="255000" name="Text Box 24"/>
          <p:cNvSpPr txBox="1">
            <a:spLocks noChangeArrowheads="1"/>
          </p:cNvSpPr>
          <p:nvPr/>
        </p:nvSpPr>
        <p:spPr bwMode="auto">
          <a:xfrm>
            <a:off x="1881188" y="2781300"/>
            <a:ext cx="60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4</a:t>
            </a:r>
          </a:p>
        </p:txBody>
      </p:sp>
      <p:sp>
        <p:nvSpPr>
          <p:cNvPr id="255001" name="Text Box 25"/>
          <p:cNvSpPr txBox="1">
            <a:spLocks noChangeArrowheads="1"/>
          </p:cNvSpPr>
          <p:nvPr/>
        </p:nvSpPr>
        <p:spPr bwMode="auto">
          <a:xfrm>
            <a:off x="1835150" y="3341688"/>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12</a:t>
            </a:r>
          </a:p>
        </p:txBody>
      </p:sp>
      <p:sp>
        <p:nvSpPr>
          <p:cNvPr id="255002" name="Text Box 26"/>
          <p:cNvSpPr txBox="1">
            <a:spLocks noChangeArrowheads="1"/>
          </p:cNvSpPr>
          <p:nvPr/>
        </p:nvSpPr>
        <p:spPr bwMode="auto">
          <a:xfrm>
            <a:off x="1893888" y="38941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8</a:t>
            </a:r>
          </a:p>
        </p:txBody>
      </p:sp>
      <p:sp>
        <p:nvSpPr>
          <p:cNvPr id="255003" name="AutoShape 27"/>
          <p:cNvSpPr>
            <a:spLocks noChangeArrowheads="1"/>
          </p:cNvSpPr>
          <p:nvPr/>
        </p:nvSpPr>
        <p:spPr bwMode="auto">
          <a:xfrm>
            <a:off x="1924050" y="2370138"/>
            <a:ext cx="457200" cy="1981200"/>
          </a:xfrm>
          <a:prstGeom prst="roundRect">
            <a:avLst>
              <a:gd name="adj" fmla="val 16667"/>
            </a:avLst>
          </a:pr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4" name="Group 28"/>
          <p:cNvGrpSpPr>
            <a:grpSpLocks/>
          </p:cNvGrpSpPr>
          <p:nvPr/>
        </p:nvGrpSpPr>
        <p:grpSpPr bwMode="auto">
          <a:xfrm>
            <a:off x="1085850" y="4656138"/>
            <a:ext cx="990600" cy="533400"/>
            <a:chOff x="540" y="3203"/>
            <a:chExt cx="624" cy="336"/>
          </a:xfrm>
        </p:grpSpPr>
        <p:sp>
          <p:nvSpPr>
            <p:cNvPr id="107598" name="AutoShape 29"/>
            <p:cNvSpPr>
              <a:spLocks noChangeArrowheads="1"/>
            </p:cNvSpPr>
            <p:nvPr/>
          </p:nvSpPr>
          <p:spPr bwMode="auto">
            <a:xfrm rot="-10793281">
              <a:off x="636" y="3203"/>
              <a:ext cx="528" cy="336"/>
            </a:xfrm>
            <a:prstGeom prst="wedgeRoundRectCallout">
              <a:avLst>
                <a:gd name="adj1" fmla="val -50384"/>
                <a:gd name="adj2" fmla="val 9563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7599" name="Object 30"/>
            <p:cNvGraphicFramePr>
              <a:graphicFrameLocks noChangeAspect="1"/>
            </p:cNvGraphicFramePr>
            <p:nvPr/>
          </p:nvGraphicFramePr>
          <p:xfrm>
            <a:off x="540" y="3203"/>
            <a:ext cx="586" cy="313"/>
          </p:xfrm>
          <a:graphic>
            <a:graphicData uri="http://schemas.openxmlformats.org/presentationml/2006/ole">
              <mc:AlternateContent xmlns:mc="http://schemas.openxmlformats.org/markup-compatibility/2006">
                <mc:Choice xmlns:v="urn:schemas-microsoft-com:vml" Requires="v">
                  <p:oleObj spid="_x0000_s107619" name="Equation" r:id="rId4" imgW="221157" imgH="91250" progId="Equation.3">
                    <p:embed/>
                  </p:oleObj>
                </mc:Choice>
                <mc:Fallback>
                  <p:oleObj name="Equation" r:id="rId4" imgW="221157" imgH="9125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 y="3203"/>
                          <a:ext cx="586" cy="3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007" name="Text Box 31"/>
          <p:cNvSpPr txBox="1">
            <a:spLocks noChangeArrowheads="1"/>
          </p:cNvSpPr>
          <p:nvPr/>
        </p:nvSpPr>
        <p:spPr bwMode="auto">
          <a:xfrm>
            <a:off x="2987675" y="2293938"/>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3</a:t>
            </a:r>
          </a:p>
        </p:txBody>
      </p:sp>
      <p:sp>
        <p:nvSpPr>
          <p:cNvPr id="255008" name="Text Box 32"/>
          <p:cNvSpPr txBox="1">
            <a:spLocks noChangeArrowheads="1"/>
          </p:cNvSpPr>
          <p:nvPr/>
        </p:nvSpPr>
        <p:spPr bwMode="auto">
          <a:xfrm>
            <a:off x="3708400" y="2293938"/>
            <a:ext cx="60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2</a:t>
            </a:r>
          </a:p>
        </p:txBody>
      </p:sp>
      <p:sp>
        <p:nvSpPr>
          <p:cNvPr id="255009" name="Text Box 33"/>
          <p:cNvSpPr txBox="1">
            <a:spLocks noChangeArrowheads="1"/>
          </p:cNvSpPr>
          <p:nvPr/>
        </p:nvSpPr>
        <p:spPr bwMode="auto">
          <a:xfrm>
            <a:off x="3563938" y="3860800"/>
            <a:ext cx="823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10</a:t>
            </a:r>
          </a:p>
        </p:txBody>
      </p:sp>
      <p:sp>
        <p:nvSpPr>
          <p:cNvPr id="255010" name="Text Box 34"/>
          <p:cNvSpPr txBox="1">
            <a:spLocks noChangeArrowheads="1"/>
          </p:cNvSpPr>
          <p:nvPr/>
        </p:nvSpPr>
        <p:spPr bwMode="auto">
          <a:xfrm>
            <a:off x="3013075" y="3860800"/>
            <a:ext cx="766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11</a:t>
            </a:r>
          </a:p>
        </p:txBody>
      </p:sp>
      <p:grpSp>
        <p:nvGrpSpPr>
          <p:cNvPr id="5" name="Group 35"/>
          <p:cNvGrpSpPr>
            <a:grpSpLocks/>
          </p:cNvGrpSpPr>
          <p:nvPr/>
        </p:nvGrpSpPr>
        <p:grpSpPr bwMode="auto">
          <a:xfrm>
            <a:off x="3143250" y="2293938"/>
            <a:ext cx="990600" cy="457200"/>
            <a:chOff x="4416" y="3792"/>
            <a:chExt cx="624" cy="288"/>
          </a:xfrm>
        </p:grpSpPr>
        <p:sp>
          <p:nvSpPr>
            <p:cNvPr id="107595" name="Line 36"/>
            <p:cNvSpPr>
              <a:spLocks noChangeShapeType="1"/>
            </p:cNvSpPr>
            <p:nvPr/>
          </p:nvSpPr>
          <p:spPr bwMode="auto">
            <a:xfrm flipH="1">
              <a:off x="4512" y="4080"/>
              <a:ext cx="432" cy="0"/>
            </a:xfrm>
            <a:prstGeom prst="line">
              <a:avLst/>
            </a:prstGeom>
            <a:noFill/>
            <a:ln w="38100">
              <a:solidFill>
                <a:srgbClr val="0066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6" name="Arc 37"/>
            <p:cNvSpPr>
              <a:spLocks/>
            </p:cNvSpPr>
            <p:nvPr/>
          </p:nvSpPr>
          <p:spPr bwMode="auto">
            <a:xfrm flipH="1" flipV="1">
              <a:off x="4416" y="3792"/>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97" name="Arc 38"/>
            <p:cNvSpPr>
              <a:spLocks/>
            </p:cNvSpPr>
            <p:nvPr/>
          </p:nvSpPr>
          <p:spPr bwMode="auto">
            <a:xfrm flipV="1">
              <a:off x="4896" y="3792"/>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39"/>
          <p:cNvGrpSpPr>
            <a:grpSpLocks/>
          </p:cNvGrpSpPr>
          <p:nvPr/>
        </p:nvGrpSpPr>
        <p:grpSpPr bwMode="auto">
          <a:xfrm>
            <a:off x="3143250" y="3970338"/>
            <a:ext cx="1068388" cy="457200"/>
            <a:chOff x="3454" y="3552"/>
            <a:chExt cx="673" cy="288"/>
          </a:xfrm>
        </p:grpSpPr>
        <p:sp>
          <p:nvSpPr>
            <p:cNvPr id="107592" name="Line 40"/>
            <p:cNvSpPr>
              <a:spLocks noChangeShapeType="1"/>
            </p:cNvSpPr>
            <p:nvPr/>
          </p:nvSpPr>
          <p:spPr bwMode="auto">
            <a:xfrm rot="10778321" flipH="1">
              <a:off x="3549" y="3552"/>
              <a:ext cx="482" cy="0"/>
            </a:xfrm>
            <a:prstGeom prst="line">
              <a:avLst/>
            </a:prstGeom>
            <a:noFill/>
            <a:ln w="38100">
              <a:solidFill>
                <a:srgbClr val="0066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3" name="Arc 41"/>
            <p:cNvSpPr>
              <a:spLocks/>
            </p:cNvSpPr>
            <p:nvPr/>
          </p:nvSpPr>
          <p:spPr bwMode="auto">
            <a:xfrm rot="10778321" flipH="1" flipV="1">
              <a:off x="4031" y="3553"/>
              <a:ext cx="96" cy="287"/>
            </a:xfrm>
            <a:custGeom>
              <a:avLst/>
              <a:gdLst>
                <a:gd name="T0" fmla="*/ 0 w 21600"/>
                <a:gd name="T1" fmla="*/ 0 h 21605"/>
                <a:gd name="T2" fmla="*/ 0 w 21600"/>
                <a:gd name="T3" fmla="*/ 0 h 21605"/>
                <a:gd name="T4" fmla="*/ 0 w 21600"/>
                <a:gd name="T5" fmla="*/ 0 h 21605"/>
                <a:gd name="T6" fmla="*/ 0 60000 65536"/>
                <a:gd name="T7" fmla="*/ 0 60000 65536"/>
                <a:gd name="T8" fmla="*/ 0 60000 65536"/>
                <a:gd name="T9" fmla="*/ 0 w 21600"/>
                <a:gd name="T10" fmla="*/ 0 h 21605"/>
                <a:gd name="T11" fmla="*/ 21600 w 21600"/>
                <a:gd name="T12" fmla="*/ 21605 h 21605"/>
              </a:gdLst>
              <a:ahLst/>
              <a:cxnLst>
                <a:cxn ang="T6">
                  <a:pos x="T0" y="T1"/>
                </a:cxn>
                <a:cxn ang="T7">
                  <a:pos x="T2" y="T3"/>
                </a:cxn>
                <a:cxn ang="T8">
                  <a:pos x="T4" y="T5"/>
                </a:cxn>
              </a:cxnLst>
              <a:rect l="T9" t="T10" r="T11" b="T12"/>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lnTo>
                    <a:pt x="-1" y="0"/>
                  </a:lnTo>
                  <a:close/>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94" name="Arc 42"/>
            <p:cNvSpPr>
              <a:spLocks/>
            </p:cNvSpPr>
            <p:nvPr/>
          </p:nvSpPr>
          <p:spPr bwMode="auto">
            <a:xfrm rot="10778321" flipV="1">
              <a:off x="3454" y="3553"/>
              <a:ext cx="145" cy="2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43"/>
          <p:cNvGrpSpPr>
            <a:grpSpLocks/>
          </p:cNvGrpSpPr>
          <p:nvPr/>
        </p:nvGrpSpPr>
        <p:grpSpPr bwMode="auto">
          <a:xfrm>
            <a:off x="5057775" y="1528763"/>
            <a:ext cx="3352800" cy="2957512"/>
            <a:chOff x="2592" y="2160"/>
            <a:chExt cx="2112" cy="1863"/>
          </a:xfrm>
        </p:grpSpPr>
        <p:grpSp>
          <p:nvGrpSpPr>
            <p:cNvPr id="107573" name="Group 44"/>
            <p:cNvGrpSpPr>
              <a:grpSpLocks/>
            </p:cNvGrpSpPr>
            <p:nvPr/>
          </p:nvGrpSpPr>
          <p:grpSpPr bwMode="auto">
            <a:xfrm>
              <a:off x="2880" y="2352"/>
              <a:ext cx="1824" cy="1632"/>
              <a:chOff x="2832" y="2352"/>
              <a:chExt cx="1824" cy="1632"/>
            </a:xfrm>
          </p:grpSpPr>
          <p:sp>
            <p:nvSpPr>
              <p:cNvPr id="107584" name="Rectangle 45"/>
              <p:cNvSpPr>
                <a:spLocks noChangeArrowheads="1"/>
              </p:cNvSpPr>
              <p:nvPr/>
            </p:nvSpPr>
            <p:spPr bwMode="auto">
              <a:xfrm>
                <a:off x="3120" y="2640"/>
                <a:ext cx="1536" cy="13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7585" name="Line 46"/>
              <p:cNvSpPr>
                <a:spLocks noChangeShapeType="1"/>
              </p:cNvSpPr>
              <p:nvPr/>
            </p:nvSpPr>
            <p:spPr bwMode="auto">
              <a:xfrm>
                <a:off x="3888"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6" name="Line 47"/>
              <p:cNvSpPr>
                <a:spLocks noChangeShapeType="1"/>
              </p:cNvSpPr>
              <p:nvPr/>
            </p:nvSpPr>
            <p:spPr bwMode="auto">
              <a:xfrm>
                <a:off x="3504"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7" name="Line 48"/>
              <p:cNvSpPr>
                <a:spLocks noChangeShapeType="1"/>
              </p:cNvSpPr>
              <p:nvPr/>
            </p:nvSpPr>
            <p:spPr bwMode="auto">
              <a:xfrm>
                <a:off x="4272"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8" name="Line 49"/>
              <p:cNvSpPr>
                <a:spLocks noChangeShapeType="1"/>
              </p:cNvSpPr>
              <p:nvPr/>
            </p:nvSpPr>
            <p:spPr bwMode="auto">
              <a:xfrm>
                <a:off x="3120"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9" name="Line 50"/>
              <p:cNvSpPr>
                <a:spLocks noChangeShapeType="1"/>
              </p:cNvSpPr>
              <p:nvPr/>
            </p:nvSpPr>
            <p:spPr bwMode="auto">
              <a:xfrm>
                <a:off x="2832"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0" name="Line 51"/>
              <p:cNvSpPr>
                <a:spLocks noChangeShapeType="1"/>
              </p:cNvSpPr>
              <p:nvPr/>
            </p:nvSpPr>
            <p:spPr bwMode="auto">
              <a:xfrm>
                <a:off x="3120" y="2976"/>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1" name="Line 52"/>
              <p:cNvSpPr>
                <a:spLocks noChangeShapeType="1"/>
              </p:cNvSpPr>
              <p:nvPr/>
            </p:nvSpPr>
            <p:spPr bwMode="auto">
              <a:xfrm>
                <a:off x="3120" y="364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574" name="Text Box 53"/>
            <p:cNvSpPr txBox="1">
              <a:spLocks noChangeArrowheads="1"/>
            </p:cNvSpPr>
            <p:nvPr/>
          </p:nvSpPr>
          <p:spPr bwMode="auto">
            <a:xfrm>
              <a:off x="2592" y="240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AB</a:t>
              </a:r>
            </a:p>
          </p:txBody>
        </p:sp>
        <p:sp>
          <p:nvSpPr>
            <p:cNvPr id="107575" name="Text Box 54"/>
            <p:cNvSpPr txBox="1">
              <a:spLocks noChangeArrowheads="1"/>
            </p:cNvSpPr>
            <p:nvPr/>
          </p:nvSpPr>
          <p:spPr bwMode="auto">
            <a:xfrm>
              <a:off x="2928" y="2160"/>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CD</a:t>
              </a:r>
            </a:p>
          </p:txBody>
        </p:sp>
        <p:sp>
          <p:nvSpPr>
            <p:cNvPr id="107576" name="Text Box 55"/>
            <p:cNvSpPr txBox="1">
              <a:spLocks noChangeArrowheads="1"/>
            </p:cNvSpPr>
            <p:nvPr/>
          </p:nvSpPr>
          <p:spPr bwMode="auto">
            <a:xfrm>
              <a:off x="2784" y="26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7577" name="Text Box 56"/>
            <p:cNvSpPr txBox="1">
              <a:spLocks noChangeArrowheads="1"/>
            </p:cNvSpPr>
            <p:nvPr/>
          </p:nvSpPr>
          <p:spPr bwMode="auto">
            <a:xfrm>
              <a:off x="2784" y="302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7578" name="Text Box 57"/>
            <p:cNvSpPr txBox="1">
              <a:spLocks noChangeArrowheads="1"/>
            </p:cNvSpPr>
            <p:nvPr/>
          </p:nvSpPr>
          <p:spPr bwMode="auto">
            <a:xfrm>
              <a:off x="2784" y="336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7579" name="Text Box 58"/>
            <p:cNvSpPr txBox="1">
              <a:spLocks noChangeArrowheads="1"/>
            </p:cNvSpPr>
            <p:nvPr/>
          </p:nvSpPr>
          <p:spPr bwMode="auto">
            <a:xfrm>
              <a:off x="2784" y="36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sp>
          <p:nvSpPr>
            <p:cNvPr id="107580" name="Text Box 59"/>
            <p:cNvSpPr txBox="1">
              <a:spLocks noChangeArrowheads="1"/>
            </p:cNvSpPr>
            <p:nvPr/>
          </p:nvSpPr>
          <p:spPr bwMode="auto">
            <a:xfrm>
              <a:off x="3168"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7581" name="Text Box 60"/>
            <p:cNvSpPr txBox="1">
              <a:spLocks noChangeArrowheads="1"/>
            </p:cNvSpPr>
            <p:nvPr/>
          </p:nvSpPr>
          <p:spPr bwMode="auto">
            <a:xfrm>
              <a:off x="3552"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7582" name="Text Box 61"/>
            <p:cNvSpPr txBox="1">
              <a:spLocks noChangeArrowheads="1"/>
            </p:cNvSpPr>
            <p:nvPr/>
          </p:nvSpPr>
          <p:spPr bwMode="auto">
            <a:xfrm>
              <a:off x="393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7583" name="Text Box 62"/>
            <p:cNvSpPr txBox="1">
              <a:spLocks noChangeArrowheads="1"/>
            </p:cNvSpPr>
            <p:nvPr/>
          </p:nvSpPr>
          <p:spPr bwMode="auto">
            <a:xfrm>
              <a:off x="4320"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5039" name="Text Box 63"/>
          <p:cNvSpPr txBox="1">
            <a:spLocks noChangeArrowheads="1"/>
          </p:cNvSpPr>
          <p:nvPr/>
        </p:nvSpPr>
        <p:spPr bwMode="auto">
          <a:xfrm>
            <a:off x="6588125" y="2781300"/>
            <a:ext cx="652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5</a:t>
            </a:r>
          </a:p>
        </p:txBody>
      </p:sp>
      <p:sp>
        <p:nvSpPr>
          <p:cNvPr id="255040" name="Text Box 64"/>
          <p:cNvSpPr txBox="1">
            <a:spLocks noChangeArrowheads="1"/>
          </p:cNvSpPr>
          <p:nvPr/>
        </p:nvSpPr>
        <p:spPr bwMode="auto">
          <a:xfrm>
            <a:off x="7164388" y="2781300"/>
            <a:ext cx="684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7</a:t>
            </a:r>
          </a:p>
        </p:txBody>
      </p:sp>
      <p:sp>
        <p:nvSpPr>
          <p:cNvPr id="255041" name="Text Box 65"/>
          <p:cNvSpPr txBox="1">
            <a:spLocks noChangeArrowheads="1"/>
          </p:cNvSpPr>
          <p:nvPr/>
        </p:nvSpPr>
        <p:spPr bwMode="auto">
          <a:xfrm>
            <a:off x="6516688" y="3341688"/>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13</a:t>
            </a:r>
          </a:p>
        </p:txBody>
      </p:sp>
      <p:sp>
        <p:nvSpPr>
          <p:cNvPr id="255042" name="Text Box 66"/>
          <p:cNvSpPr txBox="1">
            <a:spLocks noChangeArrowheads="1"/>
          </p:cNvSpPr>
          <p:nvPr/>
        </p:nvSpPr>
        <p:spPr bwMode="auto">
          <a:xfrm>
            <a:off x="7119938" y="3284538"/>
            <a:ext cx="76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15</a:t>
            </a:r>
          </a:p>
        </p:txBody>
      </p:sp>
      <p:sp>
        <p:nvSpPr>
          <p:cNvPr id="255043" name="AutoShape 67"/>
          <p:cNvSpPr>
            <a:spLocks noChangeArrowheads="1"/>
          </p:cNvSpPr>
          <p:nvPr/>
        </p:nvSpPr>
        <p:spPr bwMode="auto">
          <a:xfrm>
            <a:off x="6657975" y="2900363"/>
            <a:ext cx="1066800" cy="914400"/>
          </a:xfrm>
          <a:prstGeom prst="roundRect">
            <a:avLst>
              <a:gd name="adj" fmla="val 16667"/>
            </a:avLst>
          </a:pr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5044" name="AutoShape 68"/>
          <p:cNvSpPr>
            <a:spLocks noChangeArrowheads="1"/>
          </p:cNvSpPr>
          <p:nvPr/>
        </p:nvSpPr>
        <p:spPr bwMode="auto">
          <a:xfrm rot="-10793281">
            <a:off x="7446963" y="4684713"/>
            <a:ext cx="838200" cy="533400"/>
          </a:xfrm>
          <a:prstGeom prst="wedgeRoundRectCallout">
            <a:avLst>
              <a:gd name="adj1" fmla="val 62690"/>
              <a:gd name="adj2" fmla="val 194519"/>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BD</a:t>
            </a:r>
          </a:p>
        </p:txBody>
      </p:sp>
      <p:sp>
        <p:nvSpPr>
          <p:cNvPr id="255045" name="Text Box 69"/>
          <p:cNvSpPr txBox="1">
            <a:spLocks noChangeArrowheads="1"/>
          </p:cNvSpPr>
          <p:nvPr/>
        </p:nvSpPr>
        <p:spPr bwMode="auto">
          <a:xfrm>
            <a:off x="5986463" y="22050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0</a:t>
            </a:r>
          </a:p>
        </p:txBody>
      </p:sp>
      <p:sp>
        <p:nvSpPr>
          <p:cNvPr id="255046" name="Text Box 70"/>
          <p:cNvSpPr txBox="1">
            <a:spLocks noChangeArrowheads="1"/>
          </p:cNvSpPr>
          <p:nvPr/>
        </p:nvSpPr>
        <p:spPr bwMode="auto">
          <a:xfrm>
            <a:off x="7834313" y="2276475"/>
            <a:ext cx="60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2</a:t>
            </a:r>
          </a:p>
        </p:txBody>
      </p:sp>
      <p:sp>
        <p:nvSpPr>
          <p:cNvPr id="255047" name="Text Box 71"/>
          <p:cNvSpPr txBox="1">
            <a:spLocks noChangeArrowheads="1"/>
          </p:cNvSpPr>
          <p:nvPr/>
        </p:nvSpPr>
        <p:spPr bwMode="auto">
          <a:xfrm>
            <a:off x="5986463" y="38465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8</a:t>
            </a:r>
          </a:p>
        </p:txBody>
      </p:sp>
      <p:sp>
        <p:nvSpPr>
          <p:cNvPr id="255048" name="Text Box 72"/>
          <p:cNvSpPr txBox="1">
            <a:spLocks noChangeArrowheads="1"/>
          </p:cNvSpPr>
          <p:nvPr/>
        </p:nvSpPr>
        <p:spPr bwMode="auto">
          <a:xfrm>
            <a:off x="7740650" y="3860800"/>
            <a:ext cx="722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10</a:t>
            </a:r>
          </a:p>
        </p:txBody>
      </p:sp>
      <p:sp>
        <p:nvSpPr>
          <p:cNvPr id="255049" name="Freeform 73"/>
          <p:cNvSpPr>
            <a:spLocks/>
          </p:cNvSpPr>
          <p:nvPr/>
        </p:nvSpPr>
        <p:spPr bwMode="auto">
          <a:xfrm>
            <a:off x="7902575" y="2297113"/>
            <a:ext cx="514350" cy="488950"/>
          </a:xfrm>
          <a:custGeom>
            <a:avLst/>
            <a:gdLst>
              <a:gd name="T0" fmla="*/ 2147483646 w 324"/>
              <a:gd name="T1" fmla="*/ 2147483646 h 308"/>
              <a:gd name="T2" fmla="*/ 2147483646 w 324"/>
              <a:gd name="T3" fmla="*/ 2147483646 h 308"/>
              <a:gd name="T4" fmla="*/ 2147483646 w 324"/>
              <a:gd name="T5" fmla="*/ 2147483646 h 308"/>
              <a:gd name="T6" fmla="*/ 2147483646 w 324"/>
              <a:gd name="T7" fmla="*/ 2147483646 h 308"/>
              <a:gd name="T8" fmla="*/ 2147483646 w 324"/>
              <a:gd name="T9" fmla="*/ 2147483646 h 308"/>
              <a:gd name="T10" fmla="*/ 2147483646 w 324"/>
              <a:gd name="T11" fmla="*/ 2147483646 h 308"/>
              <a:gd name="T12" fmla="*/ 2147483646 w 324"/>
              <a:gd name="T13" fmla="*/ 0 h 308"/>
              <a:gd name="T14" fmla="*/ 0 60000 65536"/>
              <a:gd name="T15" fmla="*/ 0 60000 65536"/>
              <a:gd name="T16" fmla="*/ 0 60000 65536"/>
              <a:gd name="T17" fmla="*/ 0 60000 65536"/>
              <a:gd name="T18" fmla="*/ 0 60000 65536"/>
              <a:gd name="T19" fmla="*/ 0 60000 65536"/>
              <a:gd name="T20" fmla="*/ 0 60000 65536"/>
              <a:gd name="T21" fmla="*/ 0 w 324"/>
              <a:gd name="T22" fmla="*/ 0 h 308"/>
              <a:gd name="T23" fmla="*/ 324 w 324"/>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5050" name="Freeform 74"/>
          <p:cNvSpPr>
            <a:spLocks/>
          </p:cNvSpPr>
          <p:nvPr/>
        </p:nvSpPr>
        <p:spPr bwMode="auto">
          <a:xfrm>
            <a:off x="5983288" y="2297113"/>
            <a:ext cx="484187" cy="512762"/>
          </a:xfrm>
          <a:custGeom>
            <a:avLst/>
            <a:gdLst>
              <a:gd name="T0" fmla="*/ 2147483646 w 305"/>
              <a:gd name="T1" fmla="*/ 0 h 323"/>
              <a:gd name="T2" fmla="*/ 2147483646 w 305"/>
              <a:gd name="T3" fmla="*/ 2147483646 h 323"/>
              <a:gd name="T4" fmla="*/ 2147483646 w 305"/>
              <a:gd name="T5" fmla="*/ 2147483646 h 323"/>
              <a:gd name="T6" fmla="*/ 2147483646 w 305"/>
              <a:gd name="T7" fmla="*/ 2147483646 h 323"/>
              <a:gd name="T8" fmla="*/ 2147483646 w 305"/>
              <a:gd name="T9" fmla="*/ 2147483646 h 323"/>
              <a:gd name="T10" fmla="*/ 2147483646 w 305"/>
              <a:gd name="T11" fmla="*/ 2147483646 h 323"/>
              <a:gd name="T12" fmla="*/ 0 w 305"/>
              <a:gd name="T13" fmla="*/ 2147483646 h 323"/>
              <a:gd name="T14" fmla="*/ 0 60000 65536"/>
              <a:gd name="T15" fmla="*/ 0 60000 65536"/>
              <a:gd name="T16" fmla="*/ 0 60000 65536"/>
              <a:gd name="T17" fmla="*/ 0 60000 65536"/>
              <a:gd name="T18" fmla="*/ 0 60000 65536"/>
              <a:gd name="T19" fmla="*/ 0 60000 65536"/>
              <a:gd name="T20" fmla="*/ 0 60000 65536"/>
              <a:gd name="T21" fmla="*/ 0 w 305"/>
              <a:gd name="T22" fmla="*/ 0 h 323"/>
              <a:gd name="T23" fmla="*/ 305 w 30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5051" name="Freeform 75"/>
          <p:cNvSpPr>
            <a:spLocks/>
          </p:cNvSpPr>
          <p:nvPr/>
        </p:nvSpPr>
        <p:spPr bwMode="auto">
          <a:xfrm>
            <a:off x="5969000" y="3933825"/>
            <a:ext cx="520700" cy="501650"/>
          </a:xfrm>
          <a:custGeom>
            <a:avLst/>
            <a:gdLst>
              <a:gd name="T0" fmla="*/ 0 w 328"/>
              <a:gd name="T1" fmla="*/ 2147483646 h 316"/>
              <a:gd name="T2" fmla="*/ 2147483646 w 328"/>
              <a:gd name="T3" fmla="*/ 2147483646 h 316"/>
              <a:gd name="T4" fmla="*/ 2147483646 w 328"/>
              <a:gd name="T5" fmla="*/ 2147483646 h 316"/>
              <a:gd name="T6" fmla="*/ 2147483646 w 328"/>
              <a:gd name="T7" fmla="*/ 2147483646 h 316"/>
              <a:gd name="T8" fmla="*/ 2147483646 w 328"/>
              <a:gd name="T9" fmla="*/ 2147483646 h 316"/>
              <a:gd name="T10" fmla="*/ 2147483646 w 328"/>
              <a:gd name="T11" fmla="*/ 2147483646 h 316"/>
              <a:gd name="T12" fmla="*/ 2147483646 w 328"/>
              <a:gd name="T13" fmla="*/ 2147483646 h 316"/>
              <a:gd name="T14" fmla="*/ 0 60000 65536"/>
              <a:gd name="T15" fmla="*/ 0 60000 65536"/>
              <a:gd name="T16" fmla="*/ 0 60000 65536"/>
              <a:gd name="T17" fmla="*/ 0 60000 65536"/>
              <a:gd name="T18" fmla="*/ 0 60000 65536"/>
              <a:gd name="T19" fmla="*/ 0 60000 65536"/>
              <a:gd name="T20" fmla="*/ 0 60000 65536"/>
              <a:gd name="T21" fmla="*/ 0 w 328"/>
              <a:gd name="T22" fmla="*/ 0 h 316"/>
              <a:gd name="T23" fmla="*/ 328 w 328"/>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5052" name="Freeform 76"/>
          <p:cNvSpPr>
            <a:spLocks/>
          </p:cNvSpPr>
          <p:nvPr/>
        </p:nvSpPr>
        <p:spPr bwMode="auto">
          <a:xfrm>
            <a:off x="7894638" y="3963988"/>
            <a:ext cx="522287" cy="471487"/>
          </a:xfrm>
          <a:custGeom>
            <a:avLst/>
            <a:gdLst>
              <a:gd name="T0" fmla="*/ 2147483646 w 329"/>
              <a:gd name="T1" fmla="*/ 2147483646 h 297"/>
              <a:gd name="T2" fmla="*/ 2147483646 w 329"/>
              <a:gd name="T3" fmla="*/ 2147483646 h 297"/>
              <a:gd name="T4" fmla="*/ 2147483646 w 329"/>
              <a:gd name="T5" fmla="*/ 2147483646 h 297"/>
              <a:gd name="T6" fmla="*/ 2147483646 w 329"/>
              <a:gd name="T7" fmla="*/ 2147483646 h 297"/>
              <a:gd name="T8" fmla="*/ 2147483646 w 329"/>
              <a:gd name="T9" fmla="*/ 2147483646 h 297"/>
              <a:gd name="T10" fmla="*/ 2147483646 w 329"/>
              <a:gd name="T11" fmla="*/ 2147483646 h 297"/>
              <a:gd name="T12" fmla="*/ 2147483646 w 329"/>
              <a:gd name="T13" fmla="*/ 2147483646 h 297"/>
              <a:gd name="T14" fmla="*/ 0 60000 65536"/>
              <a:gd name="T15" fmla="*/ 0 60000 65536"/>
              <a:gd name="T16" fmla="*/ 0 60000 65536"/>
              <a:gd name="T17" fmla="*/ 0 60000 65536"/>
              <a:gd name="T18" fmla="*/ 0 60000 65536"/>
              <a:gd name="T19" fmla="*/ 0 60000 65536"/>
              <a:gd name="T20" fmla="*/ 0 60000 65536"/>
              <a:gd name="T21" fmla="*/ 0 w 329"/>
              <a:gd name="T22" fmla="*/ 0 h 297"/>
              <a:gd name="T23" fmla="*/ 329 w 329"/>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55053" name="Object 77"/>
          <p:cNvGraphicFramePr>
            <a:graphicFrameLocks noChangeAspect="1"/>
          </p:cNvGraphicFramePr>
          <p:nvPr/>
        </p:nvGraphicFramePr>
        <p:xfrm>
          <a:off x="1416050" y="5335588"/>
          <a:ext cx="2884488" cy="547687"/>
        </p:xfrm>
        <a:graphic>
          <a:graphicData uri="http://schemas.openxmlformats.org/presentationml/2006/ole">
            <mc:AlternateContent xmlns:mc="http://schemas.openxmlformats.org/markup-compatibility/2006">
              <mc:Choice xmlns:v="urn:schemas-microsoft-com:vml" Requires="v">
                <p:oleObj spid="_x0000_s107620" name="Equation" r:id="rId6" imgW="1081969" imgH="98926" progId="Equation.3">
                  <p:embed/>
                </p:oleObj>
              </mc:Choice>
              <mc:Fallback>
                <p:oleObj name="Equation" r:id="rId6" imgW="1081969" imgH="98926" progId="Equation.3">
                  <p:embed/>
                  <p:pic>
                    <p:nvPicPr>
                      <p:cNvPr id="0"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050" y="5335588"/>
                        <a:ext cx="288448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4" name="Object 78"/>
          <p:cNvGraphicFramePr>
            <a:graphicFrameLocks noChangeAspect="1"/>
          </p:cNvGraphicFramePr>
          <p:nvPr/>
        </p:nvGraphicFramePr>
        <p:xfrm>
          <a:off x="1344613" y="5848350"/>
          <a:ext cx="5722937" cy="566738"/>
        </p:xfrm>
        <a:graphic>
          <a:graphicData uri="http://schemas.openxmlformats.org/presentationml/2006/ole">
            <mc:AlternateContent xmlns:mc="http://schemas.openxmlformats.org/markup-compatibility/2006">
              <mc:Choice xmlns:v="urn:schemas-microsoft-com:vml" Requires="v">
                <p:oleObj spid="_x0000_s107621" name="Equation" r:id="rId8" imgW="2308966" imgH="106601" progId="Equation.3">
                  <p:embed/>
                </p:oleObj>
              </mc:Choice>
              <mc:Fallback>
                <p:oleObj name="Equation" r:id="rId8" imgW="2308966" imgH="106601" progId="Equation.3">
                  <p:embed/>
                  <p:pic>
                    <p:nvPicPr>
                      <p:cNvPr id="0" name="Object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613" y="5848350"/>
                        <a:ext cx="5722937"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5" name="Object 79"/>
          <p:cNvGraphicFramePr>
            <a:graphicFrameLocks noChangeAspect="1"/>
          </p:cNvGraphicFramePr>
          <p:nvPr/>
        </p:nvGraphicFramePr>
        <p:xfrm>
          <a:off x="7204075" y="5838825"/>
          <a:ext cx="957263" cy="506413"/>
        </p:xfrm>
        <a:graphic>
          <a:graphicData uri="http://schemas.openxmlformats.org/presentationml/2006/ole">
            <mc:AlternateContent xmlns:mc="http://schemas.openxmlformats.org/markup-compatibility/2006">
              <mc:Choice xmlns:v="urn:schemas-microsoft-com:vml" Requires="v">
                <p:oleObj spid="_x0000_s107622" name="Equation" r:id="rId10" imgW="281975" imgH="91250" progId="Equation.3">
                  <p:embed/>
                </p:oleObj>
              </mc:Choice>
              <mc:Fallback>
                <p:oleObj name="Equation" r:id="rId10" imgW="281975" imgH="91250" progId="Equation.3">
                  <p:embed/>
                  <p:pic>
                    <p:nvPicPr>
                      <p:cNvPr id="0" name="Object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4075" y="5838825"/>
                        <a:ext cx="957263" cy="5064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56" name="Rectangle 80"/>
          <p:cNvSpPr>
            <a:spLocks noChangeArrowheads="1"/>
          </p:cNvSpPr>
          <p:nvPr/>
        </p:nvSpPr>
        <p:spPr bwMode="auto">
          <a:xfrm>
            <a:off x="889000" y="5229225"/>
            <a:ext cx="7643813" cy="133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5057" name="Object 81"/>
          <p:cNvGraphicFramePr>
            <a:graphicFrameLocks noChangeAspect="1"/>
          </p:cNvGraphicFramePr>
          <p:nvPr/>
        </p:nvGraphicFramePr>
        <p:xfrm>
          <a:off x="1355725" y="5335588"/>
          <a:ext cx="3005138" cy="547687"/>
        </p:xfrm>
        <a:graphic>
          <a:graphicData uri="http://schemas.openxmlformats.org/presentationml/2006/ole">
            <mc:AlternateContent xmlns:mc="http://schemas.openxmlformats.org/markup-compatibility/2006">
              <mc:Choice xmlns:v="urn:schemas-microsoft-com:vml" Requires="v">
                <p:oleObj spid="_x0000_s107623" name="Equation" r:id="rId12" imgW="1127902" imgH="98926" progId="Equation.3">
                  <p:embed/>
                </p:oleObj>
              </mc:Choice>
              <mc:Fallback>
                <p:oleObj name="Equation" r:id="rId12" imgW="1127902" imgH="98926" progId="Equation.3">
                  <p:embed/>
                  <p:pic>
                    <p:nvPicPr>
                      <p:cNvPr id="0" name="Object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5725" y="5335588"/>
                        <a:ext cx="300513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8" name="Object 82"/>
          <p:cNvGraphicFramePr>
            <a:graphicFrameLocks noChangeAspect="1"/>
          </p:cNvGraphicFramePr>
          <p:nvPr/>
        </p:nvGraphicFramePr>
        <p:xfrm>
          <a:off x="1403350" y="5848350"/>
          <a:ext cx="5603875" cy="566738"/>
        </p:xfrm>
        <a:graphic>
          <a:graphicData uri="http://schemas.openxmlformats.org/presentationml/2006/ole">
            <mc:AlternateContent xmlns:mc="http://schemas.openxmlformats.org/markup-compatibility/2006">
              <mc:Choice xmlns:v="urn:schemas-microsoft-com:vml" Requires="v">
                <p:oleObj spid="_x0000_s107624" name="Equation" r:id="rId14" imgW="2263034" imgH="106601" progId="Equation.3">
                  <p:embed/>
                </p:oleObj>
              </mc:Choice>
              <mc:Fallback>
                <p:oleObj name="Equation" r:id="rId14" imgW="2263034" imgH="106601" progId="Equation.3">
                  <p:embed/>
                  <p:pic>
                    <p:nvPicPr>
                      <p:cNvPr id="0" name="Object 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3350" y="5848350"/>
                        <a:ext cx="5603875"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9" name="Object 83"/>
          <p:cNvGraphicFramePr>
            <a:graphicFrameLocks noChangeAspect="1"/>
          </p:cNvGraphicFramePr>
          <p:nvPr/>
        </p:nvGraphicFramePr>
        <p:xfrm>
          <a:off x="7059613" y="5838825"/>
          <a:ext cx="896937" cy="506413"/>
        </p:xfrm>
        <a:graphic>
          <a:graphicData uri="http://schemas.openxmlformats.org/presentationml/2006/ole">
            <mc:AlternateContent xmlns:mc="http://schemas.openxmlformats.org/markup-compatibility/2006">
              <mc:Choice xmlns:v="urn:schemas-microsoft-com:vml" Requires="v">
                <p:oleObj spid="_x0000_s107625" name="Equation" r:id="rId16" imgW="251354" imgH="91250" progId="Equation.3">
                  <p:embed/>
                </p:oleObj>
              </mc:Choice>
              <mc:Fallback>
                <p:oleObj name="Equation" r:id="rId16" imgW="251354" imgH="91250" progId="Equation.3">
                  <p:embed/>
                  <p:pic>
                    <p:nvPicPr>
                      <p:cNvPr id="0" name="Object 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9613" y="5838825"/>
                        <a:ext cx="896937" cy="5064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60" name="Rectangle 84"/>
          <p:cNvSpPr>
            <a:spLocks noChangeArrowheads="1"/>
          </p:cNvSpPr>
          <p:nvPr/>
        </p:nvSpPr>
        <p:spPr bwMode="auto">
          <a:xfrm>
            <a:off x="795338" y="5275263"/>
            <a:ext cx="7953375" cy="1249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5061" name="Object 85"/>
          <p:cNvGraphicFramePr>
            <a:graphicFrameLocks noChangeAspect="1"/>
          </p:cNvGraphicFramePr>
          <p:nvPr/>
        </p:nvGraphicFramePr>
        <p:xfrm>
          <a:off x="1400175" y="5446713"/>
          <a:ext cx="3005138" cy="547687"/>
        </p:xfrm>
        <a:graphic>
          <a:graphicData uri="http://schemas.openxmlformats.org/presentationml/2006/ole">
            <mc:AlternateContent xmlns:mc="http://schemas.openxmlformats.org/markup-compatibility/2006">
              <mc:Choice xmlns:v="urn:schemas-microsoft-com:vml" Requires="v">
                <p:oleObj spid="_x0000_s107626" name="Equation" r:id="rId18" imgW="1127902" imgH="98926" progId="Equation.3">
                  <p:embed/>
                </p:oleObj>
              </mc:Choice>
              <mc:Fallback>
                <p:oleObj name="Equation" r:id="rId18" imgW="1127902" imgH="98926" progId="Equation.3">
                  <p:embed/>
                  <p:pic>
                    <p:nvPicPr>
                      <p:cNvPr id="0" name="Object 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00175" y="5446713"/>
                        <a:ext cx="300513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2" name="Object 86"/>
          <p:cNvGraphicFramePr>
            <a:graphicFrameLocks noChangeAspect="1"/>
          </p:cNvGraphicFramePr>
          <p:nvPr/>
        </p:nvGraphicFramePr>
        <p:xfrm>
          <a:off x="1511300" y="6000750"/>
          <a:ext cx="5691188" cy="568325"/>
        </p:xfrm>
        <a:graphic>
          <a:graphicData uri="http://schemas.openxmlformats.org/presentationml/2006/ole">
            <mc:AlternateContent xmlns:mc="http://schemas.openxmlformats.org/markup-compatibility/2006">
              <mc:Choice xmlns:v="urn:schemas-microsoft-com:vml" Requires="v">
                <p:oleObj spid="_x0000_s107627" name="Equation" r:id="rId20" imgW="2301311" imgH="106601" progId="Equation.3">
                  <p:embed/>
                </p:oleObj>
              </mc:Choice>
              <mc:Fallback>
                <p:oleObj name="Equation" r:id="rId20" imgW="2301311" imgH="106601" progId="Equation.3">
                  <p:embed/>
                  <p:pic>
                    <p:nvPicPr>
                      <p:cNvPr id="0" name="Object 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11300" y="6000750"/>
                        <a:ext cx="5691188" cy="568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3" name="Object 87"/>
          <p:cNvGraphicFramePr>
            <a:graphicFrameLocks noChangeAspect="1"/>
          </p:cNvGraphicFramePr>
          <p:nvPr/>
        </p:nvGraphicFramePr>
        <p:xfrm>
          <a:off x="7286625" y="6102350"/>
          <a:ext cx="927100" cy="357188"/>
        </p:xfrm>
        <a:graphic>
          <a:graphicData uri="http://schemas.openxmlformats.org/presentationml/2006/ole">
            <mc:AlternateContent xmlns:mc="http://schemas.openxmlformats.org/markup-compatibility/2006">
              <mc:Choice xmlns:v="urn:schemas-microsoft-com:vml" Requires="v">
                <p:oleObj spid="_x0000_s107628" name="Equation" r:id="rId22" imgW="266665" imgH="23026" progId="Equation.3">
                  <p:embed/>
                </p:oleObj>
              </mc:Choice>
              <mc:Fallback>
                <p:oleObj name="Equation" r:id="rId22" imgW="266665" imgH="23026" progId="Equation.3">
                  <p:embed/>
                  <p:pic>
                    <p:nvPicPr>
                      <p:cNvPr id="0" name="Object 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86625" y="6102350"/>
                        <a:ext cx="927100" cy="357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64" name="Rectangle 88"/>
          <p:cNvSpPr>
            <a:spLocks noChangeArrowheads="1"/>
          </p:cNvSpPr>
          <p:nvPr/>
        </p:nvSpPr>
        <p:spPr bwMode="auto">
          <a:xfrm>
            <a:off x="215900" y="5365750"/>
            <a:ext cx="8532813"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5065" name="Object 89"/>
          <p:cNvGraphicFramePr>
            <a:graphicFrameLocks noChangeAspect="1"/>
          </p:cNvGraphicFramePr>
          <p:nvPr/>
        </p:nvGraphicFramePr>
        <p:xfrm>
          <a:off x="1346200" y="5308600"/>
          <a:ext cx="2914650" cy="547688"/>
        </p:xfrm>
        <a:graphic>
          <a:graphicData uri="http://schemas.openxmlformats.org/presentationml/2006/ole">
            <mc:AlternateContent xmlns:mc="http://schemas.openxmlformats.org/markup-compatibility/2006">
              <mc:Choice xmlns:v="urn:schemas-microsoft-com:vml" Requires="v">
                <p:oleObj spid="_x0000_s107629" name="Equation" r:id="rId24" imgW="1089625" imgH="98926" progId="Equation.3">
                  <p:embed/>
                </p:oleObj>
              </mc:Choice>
              <mc:Fallback>
                <p:oleObj name="Equation" r:id="rId24" imgW="1089625" imgH="98926" progId="Equation.3">
                  <p:embed/>
                  <p:pic>
                    <p:nvPicPr>
                      <p:cNvPr id="0" name="Object 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46200" y="5308600"/>
                        <a:ext cx="2914650" cy="5476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6" name="Object 90"/>
          <p:cNvGraphicFramePr>
            <a:graphicFrameLocks noChangeAspect="1"/>
          </p:cNvGraphicFramePr>
          <p:nvPr/>
        </p:nvGraphicFramePr>
        <p:xfrm>
          <a:off x="1366838" y="5889625"/>
          <a:ext cx="5692775" cy="566738"/>
        </p:xfrm>
        <a:graphic>
          <a:graphicData uri="http://schemas.openxmlformats.org/presentationml/2006/ole">
            <mc:AlternateContent xmlns:mc="http://schemas.openxmlformats.org/markup-compatibility/2006">
              <mc:Choice xmlns:v="urn:schemas-microsoft-com:vml" Requires="v">
                <p:oleObj spid="_x0000_s107630" name="Equation" r:id="rId26" imgW="2301311" imgH="106601" progId="Equation.3">
                  <p:embed/>
                </p:oleObj>
              </mc:Choice>
              <mc:Fallback>
                <p:oleObj name="Equation" r:id="rId26" imgW="2301311" imgH="106601" progId="Equation.3">
                  <p:embed/>
                  <p:pic>
                    <p:nvPicPr>
                      <p:cNvPr id="0" name="Object 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66838" y="5889625"/>
                        <a:ext cx="5692775"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7" name="Object 91"/>
          <p:cNvGraphicFramePr>
            <a:graphicFrameLocks noChangeAspect="1"/>
          </p:cNvGraphicFramePr>
          <p:nvPr/>
        </p:nvGraphicFramePr>
        <p:xfrm>
          <a:off x="7134225" y="5895975"/>
          <a:ext cx="957263" cy="476250"/>
        </p:xfrm>
        <a:graphic>
          <a:graphicData uri="http://schemas.openxmlformats.org/presentationml/2006/ole">
            <mc:AlternateContent xmlns:mc="http://schemas.openxmlformats.org/markup-compatibility/2006">
              <mc:Choice xmlns:v="urn:schemas-microsoft-com:vml" Requires="v">
                <p:oleObj spid="_x0000_s107631" name="Equation" r:id="rId28" imgW="281975" imgH="76326" progId="Equation.3">
                  <p:embed/>
                </p:oleObj>
              </mc:Choice>
              <mc:Fallback>
                <p:oleObj name="Equation" r:id="rId28" imgW="281975" imgH="76326" progId="Equation.3">
                  <p:embed/>
                  <p:pic>
                    <p:nvPicPr>
                      <p:cNvPr id="0" name="Object 9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34225" y="5895975"/>
                        <a:ext cx="957263" cy="476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92"/>
          <p:cNvGrpSpPr>
            <a:grpSpLocks/>
          </p:cNvGrpSpPr>
          <p:nvPr/>
        </p:nvGrpSpPr>
        <p:grpSpPr bwMode="auto">
          <a:xfrm>
            <a:off x="3600450" y="4732338"/>
            <a:ext cx="912813" cy="534987"/>
            <a:chOff x="2124" y="3251"/>
            <a:chExt cx="575" cy="337"/>
          </a:xfrm>
        </p:grpSpPr>
        <p:sp>
          <p:nvSpPr>
            <p:cNvPr id="107571" name="AutoShape 93"/>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7572" name="Object 94"/>
            <p:cNvGraphicFramePr>
              <a:graphicFrameLocks noChangeAspect="1"/>
            </p:cNvGraphicFramePr>
            <p:nvPr/>
          </p:nvGraphicFramePr>
          <p:xfrm>
            <a:off x="2124" y="3253"/>
            <a:ext cx="536" cy="308"/>
          </p:xfrm>
          <a:graphic>
            <a:graphicData uri="http://schemas.openxmlformats.org/presentationml/2006/ole">
              <mc:AlternateContent xmlns:mc="http://schemas.openxmlformats.org/markup-compatibility/2006">
                <mc:Choice xmlns:v="urn:schemas-microsoft-com:vml" Requires="v">
                  <p:oleObj spid="_x0000_s107632" name="Equation" r:id="rId30" imgW="205846" imgH="91250" progId="Equation.3">
                    <p:embed/>
                  </p:oleObj>
                </mc:Choice>
                <mc:Fallback>
                  <p:oleObj name="Equation" r:id="rId30" imgW="205846" imgH="91250" progId="Equation.3">
                    <p:embed/>
                    <p:pic>
                      <p:nvPicPr>
                        <p:cNvPr id="0" name="Object 9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24" y="3253"/>
                          <a:ext cx="536" cy="3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95"/>
          <p:cNvGrpSpPr>
            <a:grpSpLocks/>
          </p:cNvGrpSpPr>
          <p:nvPr/>
        </p:nvGrpSpPr>
        <p:grpSpPr bwMode="auto">
          <a:xfrm>
            <a:off x="5345113" y="4702175"/>
            <a:ext cx="944562" cy="534988"/>
            <a:chOff x="3223" y="3232"/>
            <a:chExt cx="595" cy="337"/>
          </a:xfrm>
        </p:grpSpPr>
        <p:sp>
          <p:nvSpPr>
            <p:cNvPr id="107569" name="AutoShape 96"/>
            <p:cNvSpPr>
              <a:spLocks noChangeArrowheads="1"/>
            </p:cNvSpPr>
            <p:nvPr/>
          </p:nvSpPr>
          <p:spPr bwMode="auto">
            <a:xfrm rot="-10793281">
              <a:off x="3290" y="3232"/>
              <a:ext cx="528" cy="337"/>
            </a:xfrm>
            <a:prstGeom prst="wedgeRoundRectCallout">
              <a:avLst>
                <a:gd name="adj1" fmla="val -45838"/>
                <a:gd name="adj2" fmla="val 95787"/>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7570" name="Object 97"/>
            <p:cNvGraphicFramePr>
              <a:graphicFrameLocks noChangeAspect="1"/>
            </p:cNvGraphicFramePr>
            <p:nvPr/>
          </p:nvGraphicFramePr>
          <p:xfrm>
            <a:off x="3223" y="3243"/>
            <a:ext cx="577" cy="290"/>
          </p:xfrm>
          <a:graphic>
            <a:graphicData uri="http://schemas.openxmlformats.org/presentationml/2006/ole">
              <mc:AlternateContent xmlns:mc="http://schemas.openxmlformats.org/markup-compatibility/2006">
                <mc:Choice xmlns:v="urn:schemas-microsoft-com:vml" Requires="v">
                  <p:oleObj spid="_x0000_s107633" name="Equation" r:id="rId32" imgW="221157" imgH="76326" progId="Equation.3">
                    <p:embed/>
                  </p:oleObj>
                </mc:Choice>
                <mc:Fallback>
                  <p:oleObj name="Equation" r:id="rId32" imgW="221157" imgH="76326" progId="Equation.3">
                    <p:embed/>
                    <p:pic>
                      <p:nvPicPr>
                        <p:cNvPr id="0" name="Object 9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23" y="3243"/>
                          <a:ext cx="577"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568" name="AutoShape 98">
            <a:hlinkClick r:id="rId3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4999"/>
                                        </p:tgtEl>
                                        <p:attrNameLst>
                                          <p:attrName>style.visibility</p:attrName>
                                        </p:attrNameLst>
                                      </p:cBhvr>
                                      <p:to>
                                        <p:strVal val="visible"/>
                                      </p:to>
                                    </p:set>
                                    <p:animEffect transition="in" filter="wipe(left)">
                                      <p:cBhvr>
                                        <p:cTn id="11" dur="500"/>
                                        <p:tgtEl>
                                          <p:spTgt spid="25499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5000"/>
                                        </p:tgtEl>
                                        <p:attrNameLst>
                                          <p:attrName>style.visibility</p:attrName>
                                        </p:attrNameLst>
                                      </p:cBhvr>
                                      <p:to>
                                        <p:strVal val="visible"/>
                                      </p:to>
                                    </p:set>
                                    <p:animEffect transition="in" filter="wipe(left)">
                                      <p:cBhvr>
                                        <p:cTn id="15" dur="500"/>
                                        <p:tgtEl>
                                          <p:spTgt spid="25500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5001"/>
                                        </p:tgtEl>
                                        <p:attrNameLst>
                                          <p:attrName>style.visibility</p:attrName>
                                        </p:attrNameLst>
                                      </p:cBhvr>
                                      <p:to>
                                        <p:strVal val="visible"/>
                                      </p:to>
                                    </p:set>
                                    <p:animEffect transition="in" filter="wipe(left)">
                                      <p:cBhvr>
                                        <p:cTn id="19" dur="500"/>
                                        <p:tgtEl>
                                          <p:spTgt spid="25500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5002"/>
                                        </p:tgtEl>
                                        <p:attrNameLst>
                                          <p:attrName>style.visibility</p:attrName>
                                        </p:attrNameLst>
                                      </p:cBhvr>
                                      <p:to>
                                        <p:strVal val="visible"/>
                                      </p:to>
                                    </p:set>
                                    <p:animEffect transition="in" filter="wipe(left)">
                                      <p:cBhvr>
                                        <p:cTn id="23" dur="500"/>
                                        <p:tgtEl>
                                          <p:spTgt spid="2550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5003"/>
                                        </p:tgtEl>
                                        <p:attrNameLst>
                                          <p:attrName>style.visibility</p:attrName>
                                        </p:attrNameLst>
                                      </p:cBhvr>
                                      <p:to>
                                        <p:strVal val="visible"/>
                                      </p:to>
                                    </p:set>
                                    <p:animEffect transition="in" filter="dissolve">
                                      <p:cBhvr>
                                        <p:cTn id="28" dur="1000"/>
                                        <p:tgtEl>
                                          <p:spTgt spid="255003"/>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255053"/>
                                        </p:tgtEl>
                                        <p:attrNameLst>
                                          <p:attrName>style.visibility</p:attrName>
                                        </p:attrNameLst>
                                      </p:cBhvr>
                                      <p:to>
                                        <p:strVal val="visible"/>
                                      </p:to>
                                    </p:set>
                                    <p:animEffect transition="in" filter="wipe(left)">
                                      <p:cBhvr>
                                        <p:cTn id="32" dur="1000"/>
                                        <p:tgtEl>
                                          <p:spTgt spid="255053"/>
                                        </p:tgtEl>
                                      </p:cBhvr>
                                    </p:animEffect>
                                  </p:childTnLst>
                                </p:cTn>
                              </p:par>
                            </p:childTnLst>
                          </p:cTn>
                        </p:par>
                        <p:par>
                          <p:cTn id="33" fill="hold" nodeType="afterGroup">
                            <p:stCondLst>
                              <p:cond delay="2000"/>
                            </p:stCondLst>
                            <p:childTnLst>
                              <p:par>
                                <p:cTn id="34" presetID="22" presetClass="entr" presetSubtype="8" fill="hold" nodeType="afterEffect">
                                  <p:stCondLst>
                                    <p:cond delay="0"/>
                                  </p:stCondLst>
                                  <p:childTnLst>
                                    <p:set>
                                      <p:cBhvr>
                                        <p:cTn id="35" dur="1" fill="hold">
                                          <p:stCondLst>
                                            <p:cond delay="0"/>
                                          </p:stCondLst>
                                        </p:cTn>
                                        <p:tgtEl>
                                          <p:spTgt spid="255054"/>
                                        </p:tgtEl>
                                        <p:attrNameLst>
                                          <p:attrName>style.visibility</p:attrName>
                                        </p:attrNameLst>
                                      </p:cBhvr>
                                      <p:to>
                                        <p:strVal val="visible"/>
                                      </p:to>
                                    </p:set>
                                    <p:animEffect transition="in" filter="wipe(left)">
                                      <p:cBhvr>
                                        <p:cTn id="36" dur="2000"/>
                                        <p:tgtEl>
                                          <p:spTgt spid="255054"/>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255055"/>
                                        </p:tgtEl>
                                        <p:attrNameLst>
                                          <p:attrName>style.visibility</p:attrName>
                                        </p:attrNameLst>
                                      </p:cBhvr>
                                      <p:to>
                                        <p:strVal val="visible"/>
                                      </p:to>
                                    </p:set>
                                    <p:animEffect transition="in" filter="wipe(left)">
                                      <p:cBhvr>
                                        <p:cTn id="40" dur="500"/>
                                        <p:tgtEl>
                                          <p:spTgt spid="255055"/>
                                        </p:tgtEl>
                                      </p:cBhvr>
                                    </p:animEffect>
                                  </p:childTnLst>
                                </p:cTn>
                              </p:par>
                            </p:childTnLst>
                          </p:cTn>
                        </p:par>
                        <p:par>
                          <p:cTn id="41" fill="hold" nodeType="afterGroup">
                            <p:stCondLst>
                              <p:cond delay="4500"/>
                            </p:stCondLst>
                            <p:childTnLst>
                              <p:par>
                                <p:cTn id="42" presetID="9"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5007"/>
                                        </p:tgtEl>
                                        <p:attrNameLst>
                                          <p:attrName>style.visibility</p:attrName>
                                        </p:attrNameLst>
                                      </p:cBhvr>
                                      <p:to>
                                        <p:strVal val="visible"/>
                                      </p:to>
                                    </p:set>
                                    <p:animEffect transition="in" filter="wipe(left)">
                                      <p:cBhvr>
                                        <p:cTn id="49" dur="500"/>
                                        <p:tgtEl>
                                          <p:spTgt spid="255007"/>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55008"/>
                                        </p:tgtEl>
                                        <p:attrNameLst>
                                          <p:attrName>style.visibility</p:attrName>
                                        </p:attrNameLst>
                                      </p:cBhvr>
                                      <p:to>
                                        <p:strVal val="visible"/>
                                      </p:to>
                                    </p:set>
                                    <p:animEffect transition="in" filter="wipe(left)">
                                      <p:cBhvr>
                                        <p:cTn id="53" dur="500"/>
                                        <p:tgtEl>
                                          <p:spTgt spid="255008"/>
                                        </p:tgtEl>
                                      </p:cBhvr>
                                    </p:animEffect>
                                  </p:childTnLst>
                                </p:cTn>
                              </p:par>
                            </p:childTnLst>
                          </p:cTn>
                        </p:par>
                        <p:par>
                          <p:cTn id="54" fill="hold" nodeType="afterGroup">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55010"/>
                                        </p:tgtEl>
                                        <p:attrNameLst>
                                          <p:attrName>style.visibility</p:attrName>
                                        </p:attrNameLst>
                                      </p:cBhvr>
                                      <p:to>
                                        <p:strVal val="visible"/>
                                      </p:to>
                                    </p:set>
                                    <p:animEffect transition="in" filter="wipe(left)">
                                      <p:cBhvr>
                                        <p:cTn id="57" dur="500"/>
                                        <p:tgtEl>
                                          <p:spTgt spid="255010"/>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255009"/>
                                        </p:tgtEl>
                                        <p:attrNameLst>
                                          <p:attrName>style.visibility</p:attrName>
                                        </p:attrNameLst>
                                      </p:cBhvr>
                                      <p:to>
                                        <p:strVal val="visible"/>
                                      </p:to>
                                    </p:set>
                                    <p:animEffect transition="in" filter="wipe(left)">
                                      <p:cBhvr>
                                        <p:cTn id="61" dur="500"/>
                                        <p:tgtEl>
                                          <p:spTgt spid="2550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childTnLst>
                          </p:cTn>
                        </p:par>
                        <p:par>
                          <p:cTn id="67" fill="hold" nodeType="afterGroup">
                            <p:stCondLst>
                              <p:cond delay="500"/>
                            </p:stCondLst>
                            <p:childTnLst>
                              <p:par>
                                <p:cTn id="68" presetID="9"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dissolve">
                                      <p:cBhvr>
                                        <p:cTn id="70" dur="500"/>
                                        <p:tgtEl>
                                          <p:spTgt spid="6"/>
                                        </p:tgtEl>
                                      </p:cBhvr>
                                    </p:animEffect>
                                  </p:childTnLst>
                                </p:cTn>
                              </p:par>
                            </p:childTnLst>
                          </p:cTn>
                        </p:par>
                        <p:par>
                          <p:cTn id="71" fill="hold" nodeType="afterGroup">
                            <p:stCondLst>
                              <p:cond delay="1000"/>
                            </p:stCondLst>
                            <p:childTnLst>
                              <p:par>
                                <p:cTn id="72" presetID="22" presetClass="entr" presetSubtype="8" fill="hold" grpId="0" nodeType="afterEffect">
                                  <p:stCondLst>
                                    <p:cond delay="1000"/>
                                  </p:stCondLst>
                                  <p:childTnLst>
                                    <p:set>
                                      <p:cBhvr>
                                        <p:cTn id="73" dur="1" fill="hold">
                                          <p:stCondLst>
                                            <p:cond delay="0"/>
                                          </p:stCondLst>
                                        </p:cTn>
                                        <p:tgtEl>
                                          <p:spTgt spid="255056"/>
                                        </p:tgtEl>
                                        <p:attrNameLst>
                                          <p:attrName>style.visibility</p:attrName>
                                        </p:attrNameLst>
                                      </p:cBhvr>
                                      <p:to>
                                        <p:strVal val="visible"/>
                                      </p:to>
                                    </p:set>
                                    <p:animEffect transition="in" filter="wipe(left)">
                                      <p:cBhvr>
                                        <p:cTn id="74" dur="500"/>
                                        <p:tgtEl>
                                          <p:spTgt spid="255056"/>
                                        </p:tgtEl>
                                      </p:cBhvr>
                                    </p:animEffect>
                                  </p:childTnLst>
                                </p:cTn>
                              </p:par>
                            </p:childTnLst>
                          </p:cTn>
                        </p:par>
                        <p:par>
                          <p:cTn id="75" fill="hold" nodeType="afterGroup">
                            <p:stCondLst>
                              <p:cond delay="2500"/>
                            </p:stCondLst>
                            <p:childTnLst>
                              <p:par>
                                <p:cTn id="76" presetID="22" presetClass="entr" presetSubtype="8" fill="hold" nodeType="afterEffect">
                                  <p:stCondLst>
                                    <p:cond delay="1000"/>
                                  </p:stCondLst>
                                  <p:childTnLst>
                                    <p:set>
                                      <p:cBhvr>
                                        <p:cTn id="77" dur="1" fill="hold">
                                          <p:stCondLst>
                                            <p:cond delay="0"/>
                                          </p:stCondLst>
                                        </p:cTn>
                                        <p:tgtEl>
                                          <p:spTgt spid="255057"/>
                                        </p:tgtEl>
                                        <p:attrNameLst>
                                          <p:attrName>style.visibility</p:attrName>
                                        </p:attrNameLst>
                                      </p:cBhvr>
                                      <p:to>
                                        <p:strVal val="visible"/>
                                      </p:to>
                                    </p:set>
                                    <p:animEffect transition="in" filter="wipe(left)">
                                      <p:cBhvr>
                                        <p:cTn id="78" dur="500"/>
                                        <p:tgtEl>
                                          <p:spTgt spid="255057"/>
                                        </p:tgtEl>
                                      </p:cBhvr>
                                    </p:animEffect>
                                  </p:childTnLst>
                                </p:cTn>
                              </p:par>
                            </p:childTnLst>
                          </p:cTn>
                        </p:par>
                        <p:par>
                          <p:cTn id="79" fill="hold" nodeType="afterGroup">
                            <p:stCondLst>
                              <p:cond delay="4000"/>
                            </p:stCondLst>
                            <p:childTnLst>
                              <p:par>
                                <p:cTn id="80" presetID="22" presetClass="entr" presetSubtype="8" fill="hold" nodeType="afterEffect">
                                  <p:stCondLst>
                                    <p:cond delay="0"/>
                                  </p:stCondLst>
                                  <p:childTnLst>
                                    <p:set>
                                      <p:cBhvr>
                                        <p:cTn id="81" dur="1" fill="hold">
                                          <p:stCondLst>
                                            <p:cond delay="0"/>
                                          </p:stCondLst>
                                        </p:cTn>
                                        <p:tgtEl>
                                          <p:spTgt spid="255058"/>
                                        </p:tgtEl>
                                        <p:attrNameLst>
                                          <p:attrName>style.visibility</p:attrName>
                                        </p:attrNameLst>
                                      </p:cBhvr>
                                      <p:to>
                                        <p:strVal val="visible"/>
                                      </p:to>
                                    </p:set>
                                    <p:animEffect transition="in" filter="wipe(left)">
                                      <p:cBhvr>
                                        <p:cTn id="82" dur="2000"/>
                                        <p:tgtEl>
                                          <p:spTgt spid="255058"/>
                                        </p:tgtEl>
                                      </p:cBhvr>
                                    </p:animEffect>
                                  </p:childTnLst>
                                </p:cTn>
                              </p:par>
                            </p:childTnLst>
                          </p:cTn>
                        </p:par>
                        <p:par>
                          <p:cTn id="83" fill="hold" nodeType="afterGroup">
                            <p:stCondLst>
                              <p:cond delay="6000"/>
                            </p:stCondLst>
                            <p:childTnLst>
                              <p:par>
                                <p:cTn id="84" presetID="22" presetClass="entr" presetSubtype="8" fill="hold" nodeType="afterEffect">
                                  <p:stCondLst>
                                    <p:cond delay="0"/>
                                  </p:stCondLst>
                                  <p:childTnLst>
                                    <p:set>
                                      <p:cBhvr>
                                        <p:cTn id="85" dur="1" fill="hold">
                                          <p:stCondLst>
                                            <p:cond delay="0"/>
                                          </p:stCondLst>
                                        </p:cTn>
                                        <p:tgtEl>
                                          <p:spTgt spid="255059"/>
                                        </p:tgtEl>
                                        <p:attrNameLst>
                                          <p:attrName>style.visibility</p:attrName>
                                        </p:attrNameLst>
                                      </p:cBhvr>
                                      <p:to>
                                        <p:strVal val="visible"/>
                                      </p:to>
                                    </p:set>
                                    <p:animEffect transition="in" filter="wipe(left)">
                                      <p:cBhvr>
                                        <p:cTn id="86" dur="500"/>
                                        <p:tgtEl>
                                          <p:spTgt spid="255059"/>
                                        </p:tgtEl>
                                      </p:cBhvr>
                                    </p:animEffect>
                                  </p:childTnLst>
                                </p:cTn>
                              </p:par>
                            </p:childTnLst>
                          </p:cTn>
                        </p:par>
                        <p:par>
                          <p:cTn id="87" fill="hold" nodeType="afterGroup">
                            <p:stCondLst>
                              <p:cond delay="6500"/>
                            </p:stCondLst>
                            <p:childTnLst>
                              <p:par>
                                <p:cTn id="88" presetID="9" presetClass="entr" presetSubtype="0" fill="hold" nodeType="afterEffect">
                                  <p:stCondLst>
                                    <p:cond delay="500"/>
                                  </p:stCondLst>
                                  <p:childTnLst>
                                    <p:set>
                                      <p:cBhvr>
                                        <p:cTn id="89" dur="1" fill="hold">
                                          <p:stCondLst>
                                            <p:cond delay="0"/>
                                          </p:stCondLst>
                                        </p:cTn>
                                        <p:tgtEl>
                                          <p:spTgt spid="9"/>
                                        </p:tgtEl>
                                        <p:attrNameLst>
                                          <p:attrName>style.visibility</p:attrName>
                                        </p:attrNameLst>
                                      </p:cBhvr>
                                      <p:to>
                                        <p:strVal val="visible"/>
                                      </p:to>
                                    </p:set>
                                    <p:animEffect transition="in" filter="dissolve">
                                      <p:cBhvr>
                                        <p:cTn id="90" dur="500"/>
                                        <p:tgtEl>
                                          <p:spTgt spid="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6" presetClass="entr" presetSubtype="37"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barn(outVertical)">
                                      <p:cBhvr>
                                        <p:cTn id="95" dur="500"/>
                                        <p:tgtEl>
                                          <p:spTgt spid="7"/>
                                        </p:tgtEl>
                                      </p:cBhvr>
                                    </p:animEffect>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55039"/>
                                        </p:tgtEl>
                                        <p:attrNameLst>
                                          <p:attrName>style.visibility</p:attrName>
                                        </p:attrNameLst>
                                      </p:cBhvr>
                                      <p:to>
                                        <p:strVal val="visible"/>
                                      </p:to>
                                    </p:set>
                                    <p:animEffect transition="in" filter="wipe(left)">
                                      <p:cBhvr>
                                        <p:cTn id="99" dur="500"/>
                                        <p:tgtEl>
                                          <p:spTgt spid="255039"/>
                                        </p:tgtEl>
                                      </p:cBhvr>
                                    </p:animEffect>
                                  </p:childTnLst>
                                </p:cTn>
                              </p:par>
                            </p:childTnLst>
                          </p:cTn>
                        </p:par>
                        <p:par>
                          <p:cTn id="100" fill="hold" nodeType="afterGroup">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255040"/>
                                        </p:tgtEl>
                                        <p:attrNameLst>
                                          <p:attrName>style.visibility</p:attrName>
                                        </p:attrNameLst>
                                      </p:cBhvr>
                                      <p:to>
                                        <p:strVal val="visible"/>
                                      </p:to>
                                    </p:set>
                                    <p:animEffect transition="in" filter="wipe(left)">
                                      <p:cBhvr>
                                        <p:cTn id="103" dur="500"/>
                                        <p:tgtEl>
                                          <p:spTgt spid="255040"/>
                                        </p:tgtEl>
                                      </p:cBhvr>
                                    </p:animEffect>
                                  </p:childTnLst>
                                </p:cTn>
                              </p:par>
                            </p:childTnLst>
                          </p:cTn>
                        </p:par>
                        <p:par>
                          <p:cTn id="104" fill="hold" nodeType="afterGroup">
                            <p:stCondLst>
                              <p:cond delay="1500"/>
                            </p:stCondLst>
                            <p:childTnLst>
                              <p:par>
                                <p:cTn id="105" presetID="22" presetClass="entr" presetSubtype="8" fill="hold" grpId="0" nodeType="afterEffect">
                                  <p:stCondLst>
                                    <p:cond delay="0"/>
                                  </p:stCondLst>
                                  <p:childTnLst>
                                    <p:set>
                                      <p:cBhvr>
                                        <p:cTn id="106" dur="1" fill="hold">
                                          <p:stCondLst>
                                            <p:cond delay="0"/>
                                          </p:stCondLst>
                                        </p:cTn>
                                        <p:tgtEl>
                                          <p:spTgt spid="255041"/>
                                        </p:tgtEl>
                                        <p:attrNameLst>
                                          <p:attrName>style.visibility</p:attrName>
                                        </p:attrNameLst>
                                      </p:cBhvr>
                                      <p:to>
                                        <p:strVal val="visible"/>
                                      </p:to>
                                    </p:set>
                                    <p:animEffect transition="in" filter="wipe(left)">
                                      <p:cBhvr>
                                        <p:cTn id="107" dur="500"/>
                                        <p:tgtEl>
                                          <p:spTgt spid="255041"/>
                                        </p:tgtEl>
                                      </p:cBhvr>
                                    </p:animEffect>
                                  </p:childTnLst>
                                </p:cTn>
                              </p:par>
                            </p:childTnLst>
                          </p:cTn>
                        </p:par>
                        <p:par>
                          <p:cTn id="108" fill="hold" nodeType="afterGroup">
                            <p:stCondLst>
                              <p:cond delay="2000"/>
                            </p:stCondLst>
                            <p:childTnLst>
                              <p:par>
                                <p:cTn id="109" presetID="22" presetClass="entr" presetSubtype="8" fill="hold" grpId="0" nodeType="afterEffect">
                                  <p:stCondLst>
                                    <p:cond delay="0"/>
                                  </p:stCondLst>
                                  <p:childTnLst>
                                    <p:set>
                                      <p:cBhvr>
                                        <p:cTn id="110" dur="1" fill="hold">
                                          <p:stCondLst>
                                            <p:cond delay="0"/>
                                          </p:stCondLst>
                                        </p:cTn>
                                        <p:tgtEl>
                                          <p:spTgt spid="255042"/>
                                        </p:tgtEl>
                                        <p:attrNameLst>
                                          <p:attrName>style.visibility</p:attrName>
                                        </p:attrNameLst>
                                      </p:cBhvr>
                                      <p:to>
                                        <p:strVal val="visible"/>
                                      </p:to>
                                    </p:set>
                                    <p:animEffect transition="in" filter="wipe(left)">
                                      <p:cBhvr>
                                        <p:cTn id="111" dur="500"/>
                                        <p:tgtEl>
                                          <p:spTgt spid="25504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255043"/>
                                        </p:tgtEl>
                                        <p:attrNameLst>
                                          <p:attrName>style.visibility</p:attrName>
                                        </p:attrNameLst>
                                      </p:cBhvr>
                                      <p:to>
                                        <p:strVal val="visible"/>
                                      </p:to>
                                    </p:set>
                                    <p:animEffect transition="in" filter="dissolve">
                                      <p:cBhvr>
                                        <p:cTn id="116" dur="500"/>
                                        <p:tgtEl>
                                          <p:spTgt spid="255043"/>
                                        </p:tgtEl>
                                      </p:cBhvr>
                                    </p:animEffect>
                                  </p:childTnLst>
                                </p:cTn>
                              </p:par>
                            </p:childTnLst>
                          </p:cTn>
                        </p:par>
                        <p:par>
                          <p:cTn id="117" fill="hold" nodeType="afterGroup">
                            <p:stCondLst>
                              <p:cond delay="500"/>
                            </p:stCondLst>
                            <p:childTnLst>
                              <p:par>
                                <p:cTn id="118" presetID="22" presetClass="entr" presetSubtype="8" fill="hold" grpId="0" nodeType="afterEffect">
                                  <p:stCondLst>
                                    <p:cond delay="1000"/>
                                  </p:stCondLst>
                                  <p:childTnLst>
                                    <p:set>
                                      <p:cBhvr>
                                        <p:cTn id="119" dur="1" fill="hold">
                                          <p:stCondLst>
                                            <p:cond delay="0"/>
                                          </p:stCondLst>
                                        </p:cTn>
                                        <p:tgtEl>
                                          <p:spTgt spid="255060"/>
                                        </p:tgtEl>
                                        <p:attrNameLst>
                                          <p:attrName>style.visibility</p:attrName>
                                        </p:attrNameLst>
                                      </p:cBhvr>
                                      <p:to>
                                        <p:strVal val="visible"/>
                                      </p:to>
                                    </p:set>
                                    <p:animEffect transition="in" filter="wipe(left)">
                                      <p:cBhvr>
                                        <p:cTn id="120" dur="500"/>
                                        <p:tgtEl>
                                          <p:spTgt spid="255060"/>
                                        </p:tgtEl>
                                      </p:cBhvr>
                                    </p:animEffect>
                                  </p:childTnLst>
                                </p:cTn>
                              </p:par>
                            </p:childTnLst>
                          </p:cTn>
                        </p:par>
                        <p:par>
                          <p:cTn id="121" fill="hold" nodeType="afterGroup">
                            <p:stCondLst>
                              <p:cond delay="2000"/>
                            </p:stCondLst>
                            <p:childTnLst>
                              <p:par>
                                <p:cTn id="122" presetID="22" presetClass="entr" presetSubtype="8" fill="hold" nodeType="afterEffect">
                                  <p:stCondLst>
                                    <p:cond delay="1000"/>
                                  </p:stCondLst>
                                  <p:childTnLst>
                                    <p:set>
                                      <p:cBhvr>
                                        <p:cTn id="123" dur="1" fill="hold">
                                          <p:stCondLst>
                                            <p:cond delay="0"/>
                                          </p:stCondLst>
                                        </p:cTn>
                                        <p:tgtEl>
                                          <p:spTgt spid="255061"/>
                                        </p:tgtEl>
                                        <p:attrNameLst>
                                          <p:attrName>style.visibility</p:attrName>
                                        </p:attrNameLst>
                                      </p:cBhvr>
                                      <p:to>
                                        <p:strVal val="visible"/>
                                      </p:to>
                                    </p:set>
                                    <p:animEffect transition="in" filter="wipe(left)">
                                      <p:cBhvr>
                                        <p:cTn id="124" dur="500"/>
                                        <p:tgtEl>
                                          <p:spTgt spid="255061"/>
                                        </p:tgtEl>
                                      </p:cBhvr>
                                    </p:animEffect>
                                  </p:childTnLst>
                                </p:cTn>
                              </p:par>
                            </p:childTnLst>
                          </p:cTn>
                        </p:par>
                        <p:par>
                          <p:cTn id="125" fill="hold" nodeType="afterGroup">
                            <p:stCondLst>
                              <p:cond delay="3500"/>
                            </p:stCondLst>
                            <p:childTnLst>
                              <p:par>
                                <p:cTn id="126" presetID="22" presetClass="entr" presetSubtype="8" fill="hold" nodeType="afterEffect">
                                  <p:stCondLst>
                                    <p:cond delay="0"/>
                                  </p:stCondLst>
                                  <p:childTnLst>
                                    <p:set>
                                      <p:cBhvr>
                                        <p:cTn id="127" dur="1" fill="hold">
                                          <p:stCondLst>
                                            <p:cond delay="0"/>
                                          </p:stCondLst>
                                        </p:cTn>
                                        <p:tgtEl>
                                          <p:spTgt spid="255062"/>
                                        </p:tgtEl>
                                        <p:attrNameLst>
                                          <p:attrName>style.visibility</p:attrName>
                                        </p:attrNameLst>
                                      </p:cBhvr>
                                      <p:to>
                                        <p:strVal val="visible"/>
                                      </p:to>
                                    </p:set>
                                    <p:animEffect transition="in" filter="wipe(left)">
                                      <p:cBhvr>
                                        <p:cTn id="128" dur="2000"/>
                                        <p:tgtEl>
                                          <p:spTgt spid="255062"/>
                                        </p:tgtEl>
                                      </p:cBhvr>
                                    </p:animEffect>
                                  </p:childTnLst>
                                </p:cTn>
                              </p:par>
                            </p:childTnLst>
                          </p:cTn>
                        </p:par>
                        <p:par>
                          <p:cTn id="129" fill="hold" nodeType="afterGroup">
                            <p:stCondLst>
                              <p:cond delay="5500"/>
                            </p:stCondLst>
                            <p:childTnLst>
                              <p:par>
                                <p:cTn id="130" presetID="22" presetClass="entr" presetSubtype="8" fill="hold" nodeType="afterEffect">
                                  <p:stCondLst>
                                    <p:cond delay="0"/>
                                  </p:stCondLst>
                                  <p:childTnLst>
                                    <p:set>
                                      <p:cBhvr>
                                        <p:cTn id="131" dur="1" fill="hold">
                                          <p:stCondLst>
                                            <p:cond delay="0"/>
                                          </p:stCondLst>
                                        </p:cTn>
                                        <p:tgtEl>
                                          <p:spTgt spid="255063"/>
                                        </p:tgtEl>
                                        <p:attrNameLst>
                                          <p:attrName>style.visibility</p:attrName>
                                        </p:attrNameLst>
                                      </p:cBhvr>
                                      <p:to>
                                        <p:strVal val="visible"/>
                                      </p:to>
                                    </p:set>
                                    <p:animEffect transition="in" filter="wipe(left)">
                                      <p:cBhvr>
                                        <p:cTn id="132" dur="500"/>
                                        <p:tgtEl>
                                          <p:spTgt spid="255063"/>
                                        </p:tgtEl>
                                      </p:cBhvr>
                                    </p:animEffect>
                                  </p:childTnLst>
                                </p:cTn>
                              </p:par>
                            </p:childTnLst>
                          </p:cTn>
                        </p:par>
                        <p:par>
                          <p:cTn id="133" fill="hold" nodeType="afterGroup">
                            <p:stCondLst>
                              <p:cond delay="6000"/>
                            </p:stCondLst>
                            <p:childTnLst>
                              <p:par>
                                <p:cTn id="134" presetID="9" presetClass="entr" presetSubtype="0" fill="hold" grpId="0" nodeType="afterEffect">
                                  <p:stCondLst>
                                    <p:cond delay="500"/>
                                  </p:stCondLst>
                                  <p:childTnLst>
                                    <p:set>
                                      <p:cBhvr>
                                        <p:cTn id="135" dur="1" fill="hold">
                                          <p:stCondLst>
                                            <p:cond delay="0"/>
                                          </p:stCondLst>
                                        </p:cTn>
                                        <p:tgtEl>
                                          <p:spTgt spid="255044"/>
                                        </p:tgtEl>
                                        <p:attrNameLst>
                                          <p:attrName>style.visibility</p:attrName>
                                        </p:attrNameLst>
                                      </p:cBhvr>
                                      <p:to>
                                        <p:strVal val="visible"/>
                                      </p:to>
                                    </p:set>
                                    <p:animEffect transition="in" filter="dissolve">
                                      <p:cBhvr>
                                        <p:cTn id="136" dur="500"/>
                                        <p:tgtEl>
                                          <p:spTgt spid="25504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55045">
                                            <p:txEl>
                                              <p:pRg st="0" end="0"/>
                                            </p:txEl>
                                          </p:spTgt>
                                        </p:tgtEl>
                                        <p:attrNameLst>
                                          <p:attrName>style.visibility</p:attrName>
                                        </p:attrNameLst>
                                      </p:cBhvr>
                                      <p:to>
                                        <p:strVal val="visible"/>
                                      </p:to>
                                    </p:set>
                                    <p:animEffect transition="in" filter="wipe(left)">
                                      <p:cBhvr>
                                        <p:cTn id="141" dur="500"/>
                                        <p:tgtEl>
                                          <p:spTgt spid="255045">
                                            <p:txEl>
                                              <p:pRg st="0" end="0"/>
                                            </p:txEl>
                                          </p:spTgt>
                                        </p:tgtEl>
                                      </p:cBhvr>
                                    </p:animEffect>
                                  </p:childTnLst>
                                </p:cTn>
                              </p:par>
                            </p:childTnLst>
                          </p:cTn>
                        </p:par>
                        <p:par>
                          <p:cTn id="142" fill="hold" nodeType="afterGroup">
                            <p:stCondLst>
                              <p:cond delay="500"/>
                            </p:stCondLst>
                            <p:childTnLst>
                              <p:par>
                                <p:cTn id="143" presetID="22" presetClass="entr" presetSubtype="8" fill="hold" grpId="0" nodeType="afterEffect">
                                  <p:stCondLst>
                                    <p:cond delay="0"/>
                                  </p:stCondLst>
                                  <p:childTnLst>
                                    <p:set>
                                      <p:cBhvr>
                                        <p:cTn id="144" dur="1" fill="hold">
                                          <p:stCondLst>
                                            <p:cond delay="0"/>
                                          </p:stCondLst>
                                        </p:cTn>
                                        <p:tgtEl>
                                          <p:spTgt spid="255046">
                                            <p:txEl>
                                              <p:pRg st="0" end="0"/>
                                            </p:txEl>
                                          </p:spTgt>
                                        </p:tgtEl>
                                        <p:attrNameLst>
                                          <p:attrName>style.visibility</p:attrName>
                                        </p:attrNameLst>
                                      </p:cBhvr>
                                      <p:to>
                                        <p:strVal val="visible"/>
                                      </p:to>
                                    </p:set>
                                    <p:animEffect transition="in" filter="wipe(left)">
                                      <p:cBhvr>
                                        <p:cTn id="145" dur="500"/>
                                        <p:tgtEl>
                                          <p:spTgt spid="255046">
                                            <p:txEl>
                                              <p:pRg st="0" end="0"/>
                                            </p:txEl>
                                          </p:spTgt>
                                        </p:tgtEl>
                                      </p:cBhvr>
                                    </p:animEffect>
                                  </p:childTnLst>
                                </p:cTn>
                              </p:par>
                            </p:childTnLst>
                          </p:cTn>
                        </p:par>
                        <p:par>
                          <p:cTn id="146" fill="hold" nodeType="afterGroup">
                            <p:stCondLst>
                              <p:cond delay="1000"/>
                            </p:stCondLst>
                            <p:childTnLst>
                              <p:par>
                                <p:cTn id="147" presetID="22" presetClass="entr" presetSubtype="8" fill="hold" grpId="0" nodeType="afterEffect">
                                  <p:stCondLst>
                                    <p:cond delay="0"/>
                                  </p:stCondLst>
                                  <p:childTnLst>
                                    <p:set>
                                      <p:cBhvr>
                                        <p:cTn id="148" dur="1" fill="hold">
                                          <p:stCondLst>
                                            <p:cond delay="0"/>
                                          </p:stCondLst>
                                        </p:cTn>
                                        <p:tgtEl>
                                          <p:spTgt spid="255047">
                                            <p:txEl>
                                              <p:pRg st="0" end="0"/>
                                            </p:txEl>
                                          </p:spTgt>
                                        </p:tgtEl>
                                        <p:attrNameLst>
                                          <p:attrName>style.visibility</p:attrName>
                                        </p:attrNameLst>
                                      </p:cBhvr>
                                      <p:to>
                                        <p:strVal val="visible"/>
                                      </p:to>
                                    </p:set>
                                    <p:animEffect transition="in" filter="wipe(left)">
                                      <p:cBhvr>
                                        <p:cTn id="149" dur="500"/>
                                        <p:tgtEl>
                                          <p:spTgt spid="255047">
                                            <p:txEl>
                                              <p:pRg st="0" end="0"/>
                                            </p:txEl>
                                          </p:spTgt>
                                        </p:tgtEl>
                                      </p:cBhvr>
                                    </p:animEffect>
                                  </p:childTnLst>
                                </p:cTn>
                              </p:par>
                            </p:childTnLst>
                          </p:cTn>
                        </p:par>
                        <p:par>
                          <p:cTn id="150" fill="hold" nodeType="afterGroup">
                            <p:stCondLst>
                              <p:cond delay="1500"/>
                            </p:stCondLst>
                            <p:childTnLst>
                              <p:par>
                                <p:cTn id="151" presetID="22" presetClass="entr" presetSubtype="8" fill="hold" grpId="0" nodeType="afterEffect">
                                  <p:stCondLst>
                                    <p:cond delay="0"/>
                                  </p:stCondLst>
                                  <p:childTnLst>
                                    <p:set>
                                      <p:cBhvr>
                                        <p:cTn id="152" dur="1" fill="hold">
                                          <p:stCondLst>
                                            <p:cond delay="0"/>
                                          </p:stCondLst>
                                        </p:cTn>
                                        <p:tgtEl>
                                          <p:spTgt spid="255048">
                                            <p:txEl>
                                              <p:pRg st="0" end="0"/>
                                            </p:txEl>
                                          </p:spTgt>
                                        </p:tgtEl>
                                        <p:attrNameLst>
                                          <p:attrName>style.visibility</p:attrName>
                                        </p:attrNameLst>
                                      </p:cBhvr>
                                      <p:to>
                                        <p:strVal val="visible"/>
                                      </p:to>
                                    </p:set>
                                    <p:animEffect transition="in" filter="wipe(left)">
                                      <p:cBhvr>
                                        <p:cTn id="153" dur="500"/>
                                        <p:tgtEl>
                                          <p:spTgt spid="255048">
                                            <p:txEl>
                                              <p:pRg st="0" end="0"/>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nodeType="clickEffect">
                                  <p:stCondLst>
                                    <p:cond delay="0"/>
                                  </p:stCondLst>
                                  <p:childTnLst>
                                    <p:set>
                                      <p:cBhvr>
                                        <p:cTn id="157" dur="1" fill="hold">
                                          <p:stCondLst>
                                            <p:cond delay="0"/>
                                          </p:stCondLst>
                                        </p:cTn>
                                        <p:tgtEl>
                                          <p:spTgt spid="255050"/>
                                        </p:tgtEl>
                                        <p:attrNameLst>
                                          <p:attrName>style.visibility</p:attrName>
                                        </p:attrNameLst>
                                      </p:cBhvr>
                                      <p:to>
                                        <p:strVal val="visible"/>
                                      </p:to>
                                    </p:set>
                                    <p:animEffect transition="in" filter="dissolve">
                                      <p:cBhvr>
                                        <p:cTn id="158" dur="500"/>
                                        <p:tgtEl>
                                          <p:spTgt spid="255050"/>
                                        </p:tgtEl>
                                      </p:cBhvr>
                                    </p:animEffect>
                                  </p:childTnLst>
                                </p:cTn>
                              </p:par>
                            </p:childTnLst>
                          </p:cTn>
                        </p:par>
                        <p:par>
                          <p:cTn id="159" fill="hold" nodeType="afterGroup">
                            <p:stCondLst>
                              <p:cond delay="500"/>
                            </p:stCondLst>
                            <p:childTnLst>
                              <p:par>
                                <p:cTn id="160" presetID="9" presetClass="entr" presetSubtype="0" fill="hold" nodeType="afterEffect">
                                  <p:stCondLst>
                                    <p:cond delay="0"/>
                                  </p:stCondLst>
                                  <p:childTnLst>
                                    <p:set>
                                      <p:cBhvr>
                                        <p:cTn id="161" dur="1" fill="hold">
                                          <p:stCondLst>
                                            <p:cond delay="0"/>
                                          </p:stCondLst>
                                        </p:cTn>
                                        <p:tgtEl>
                                          <p:spTgt spid="255049"/>
                                        </p:tgtEl>
                                        <p:attrNameLst>
                                          <p:attrName>style.visibility</p:attrName>
                                        </p:attrNameLst>
                                      </p:cBhvr>
                                      <p:to>
                                        <p:strVal val="visible"/>
                                      </p:to>
                                    </p:set>
                                    <p:animEffect transition="in" filter="dissolve">
                                      <p:cBhvr>
                                        <p:cTn id="162" dur="500"/>
                                        <p:tgtEl>
                                          <p:spTgt spid="255049"/>
                                        </p:tgtEl>
                                      </p:cBhvr>
                                    </p:animEffect>
                                  </p:childTnLst>
                                </p:cTn>
                              </p:par>
                            </p:childTnLst>
                          </p:cTn>
                        </p:par>
                        <p:par>
                          <p:cTn id="163" fill="hold" nodeType="afterGroup">
                            <p:stCondLst>
                              <p:cond delay="1000"/>
                            </p:stCondLst>
                            <p:childTnLst>
                              <p:par>
                                <p:cTn id="164" presetID="9" presetClass="entr" presetSubtype="0" fill="hold" nodeType="afterEffect">
                                  <p:stCondLst>
                                    <p:cond delay="0"/>
                                  </p:stCondLst>
                                  <p:childTnLst>
                                    <p:set>
                                      <p:cBhvr>
                                        <p:cTn id="165" dur="1" fill="hold">
                                          <p:stCondLst>
                                            <p:cond delay="0"/>
                                          </p:stCondLst>
                                        </p:cTn>
                                        <p:tgtEl>
                                          <p:spTgt spid="255051"/>
                                        </p:tgtEl>
                                        <p:attrNameLst>
                                          <p:attrName>style.visibility</p:attrName>
                                        </p:attrNameLst>
                                      </p:cBhvr>
                                      <p:to>
                                        <p:strVal val="visible"/>
                                      </p:to>
                                    </p:set>
                                    <p:animEffect transition="in" filter="dissolve">
                                      <p:cBhvr>
                                        <p:cTn id="166" dur="500"/>
                                        <p:tgtEl>
                                          <p:spTgt spid="255051"/>
                                        </p:tgtEl>
                                      </p:cBhvr>
                                    </p:animEffect>
                                  </p:childTnLst>
                                </p:cTn>
                              </p:par>
                            </p:childTnLst>
                          </p:cTn>
                        </p:par>
                        <p:par>
                          <p:cTn id="167" fill="hold" nodeType="afterGroup">
                            <p:stCondLst>
                              <p:cond delay="1500"/>
                            </p:stCondLst>
                            <p:childTnLst>
                              <p:par>
                                <p:cTn id="168" presetID="9" presetClass="entr" presetSubtype="0" fill="hold" nodeType="afterEffect">
                                  <p:stCondLst>
                                    <p:cond delay="0"/>
                                  </p:stCondLst>
                                  <p:childTnLst>
                                    <p:set>
                                      <p:cBhvr>
                                        <p:cTn id="169" dur="1" fill="hold">
                                          <p:stCondLst>
                                            <p:cond delay="0"/>
                                          </p:stCondLst>
                                        </p:cTn>
                                        <p:tgtEl>
                                          <p:spTgt spid="255052"/>
                                        </p:tgtEl>
                                        <p:attrNameLst>
                                          <p:attrName>style.visibility</p:attrName>
                                        </p:attrNameLst>
                                      </p:cBhvr>
                                      <p:to>
                                        <p:strVal val="visible"/>
                                      </p:to>
                                    </p:set>
                                    <p:animEffect transition="in" filter="dissolve">
                                      <p:cBhvr>
                                        <p:cTn id="170" dur="500"/>
                                        <p:tgtEl>
                                          <p:spTgt spid="255052"/>
                                        </p:tgtEl>
                                      </p:cBhvr>
                                    </p:animEffect>
                                  </p:childTnLst>
                                </p:cTn>
                              </p:par>
                            </p:childTnLst>
                          </p:cTn>
                        </p:par>
                        <p:par>
                          <p:cTn id="171" fill="hold" nodeType="afterGroup">
                            <p:stCondLst>
                              <p:cond delay="2000"/>
                            </p:stCondLst>
                            <p:childTnLst>
                              <p:par>
                                <p:cTn id="172" presetID="22" presetClass="entr" presetSubtype="8" fill="hold" grpId="0" nodeType="afterEffect">
                                  <p:stCondLst>
                                    <p:cond delay="1000"/>
                                  </p:stCondLst>
                                  <p:childTnLst>
                                    <p:set>
                                      <p:cBhvr>
                                        <p:cTn id="173" dur="1" fill="hold">
                                          <p:stCondLst>
                                            <p:cond delay="0"/>
                                          </p:stCondLst>
                                        </p:cTn>
                                        <p:tgtEl>
                                          <p:spTgt spid="255064"/>
                                        </p:tgtEl>
                                        <p:attrNameLst>
                                          <p:attrName>style.visibility</p:attrName>
                                        </p:attrNameLst>
                                      </p:cBhvr>
                                      <p:to>
                                        <p:strVal val="visible"/>
                                      </p:to>
                                    </p:set>
                                    <p:animEffect transition="in" filter="wipe(left)">
                                      <p:cBhvr>
                                        <p:cTn id="174" dur="500"/>
                                        <p:tgtEl>
                                          <p:spTgt spid="255064"/>
                                        </p:tgtEl>
                                      </p:cBhvr>
                                    </p:animEffect>
                                  </p:childTnLst>
                                </p:cTn>
                              </p:par>
                            </p:childTnLst>
                          </p:cTn>
                        </p:par>
                        <p:par>
                          <p:cTn id="175" fill="hold" nodeType="afterGroup">
                            <p:stCondLst>
                              <p:cond delay="3500"/>
                            </p:stCondLst>
                            <p:childTnLst>
                              <p:par>
                                <p:cTn id="176" presetID="22" presetClass="entr" presetSubtype="8" fill="hold" nodeType="afterEffect">
                                  <p:stCondLst>
                                    <p:cond delay="1000"/>
                                  </p:stCondLst>
                                  <p:childTnLst>
                                    <p:set>
                                      <p:cBhvr>
                                        <p:cTn id="177" dur="1" fill="hold">
                                          <p:stCondLst>
                                            <p:cond delay="0"/>
                                          </p:stCondLst>
                                        </p:cTn>
                                        <p:tgtEl>
                                          <p:spTgt spid="255065"/>
                                        </p:tgtEl>
                                        <p:attrNameLst>
                                          <p:attrName>style.visibility</p:attrName>
                                        </p:attrNameLst>
                                      </p:cBhvr>
                                      <p:to>
                                        <p:strVal val="visible"/>
                                      </p:to>
                                    </p:set>
                                    <p:animEffect transition="in" filter="wipe(left)">
                                      <p:cBhvr>
                                        <p:cTn id="178" dur="1000"/>
                                        <p:tgtEl>
                                          <p:spTgt spid="255065"/>
                                        </p:tgtEl>
                                      </p:cBhvr>
                                    </p:animEffect>
                                  </p:childTnLst>
                                </p:cTn>
                              </p:par>
                            </p:childTnLst>
                          </p:cTn>
                        </p:par>
                        <p:par>
                          <p:cTn id="179" fill="hold" nodeType="afterGroup">
                            <p:stCondLst>
                              <p:cond delay="5500"/>
                            </p:stCondLst>
                            <p:childTnLst>
                              <p:par>
                                <p:cTn id="180" presetID="22" presetClass="entr" presetSubtype="8" fill="hold" nodeType="afterEffect">
                                  <p:stCondLst>
                                    <p:cond delay="0"/>
                                  </p:stCondLst>
                                  <p:childTnLst>
                                    <p:set>
                                      <p:cBhvr>
                                        <p:cTn id="181" dur="1" fill="hold">
                                          <p:stCondLst>
                                            <p:cond delay="0"/>
                                          </p:stCondLst>
                                        </p:cTn>
                                        <p:tgtEl>
                                          <p:spTgt spid="255066"/>
                                        </p:tgtEl>
                                        <p:attrNameLst>
                                          <p:attrName>style.visibility</p:attrName>
                                        </p:attrNameLst>
                                      </p:cBhvr>
                                      <p:to>
                                        <p:strVal val="visible"/>
                                      </p:to>
                                    </p:set>
                                    <p:animEffect transition="in" filter="wipe(left)">
                                      <p:cBhvr>
                                        <p:cTn id="182" dur="2000"/>
                                        <p:tgtEl>
                                          <p:spTgt spid="255066"/>
                                        </p:tgtEl>
                                      </p:cBhvr>
                                    </p:animEffect>
                                  </p:childTnLst>
                                </p:cTn>
                              </p:par>
                            </p:childTnLst>
                          </p:cTn>
                        </p:par>
                        <p:par>
                          <p:cTn id="183" fill="hold" nodeType="afterGroup">
                            <p:stCondLst>
                              <p:cond delay="7500"/>
                            </p:stCondLst>
                            <p:childTnLst>
                              <p:par>
                                <p:cTn id="184" presetID="22" presetClass="entr" presetSubtype="8" fill="hold" nodeType="afterEffect">
                                  <p:stCondLst>
                                    <p:cond delay="0"/>
                                  </p:stCondLst>
                                  <p:childTnLst>
                                    <p:set>
                                      <p:cBhvr>
                                        <p:cTn id="185" dur="1" fill="hold">
                                          <p:stCondLst>
                                            <p:cond delay="0"/>
                                          </p:stCondLst>
                                        </p:cTn>
                                        <p:tgtEl>
                                          <p:spTgt spid="255067"/>
                                        </p:tgtEl>
                                        <p:attrNameLst>
                                          <p:attrName>style.visibility</p:attrName>
                                        </p:attrNameLst>
                                      </p:cBhvr>
                                      <p:to>
                                        <p:strVal val="visible"/>
                                      </p:to>
                                    </p:set>
                                    <p:animEffect transition="in" filter="wipe(left)">
                                      <p:cBhvr>
                                        <p:cTn id="186" dur="500"/>
                                        <p:tgtEl>
                                          <p:spTgt spid="255067"/>
                                        </p:tgtEl>
                                      </p:cBhvr>
                                    </p:animEffect>
                                  </p:childTnLst>
                                </p:cTn>
                              </p:par>
                            </p:childTnLst>
                          </p:cTn>
                        </p:par>
                        <p:par>
                          <p:cTn id="187" fill="hold" nodeType="afterGroup">
                            <p:stCondLst>
                              <p:cond delay="8000"/>
                            </p:stCondLst>
                            <p:childTnLst>
                              <p:par>
                                <p:cTn id="188" presetID="9" presetClass="entr" presetSubtype="0" fill="hold" nodeType="afterEffect">
                                  <p:stCondLst>
                                    <p:cond delay="1000"/>
                                  </p:stCondLst>
                                  <p:childTnLst>
                                    <p:set>
                                      <p:cBhvr>
                                        <p:cTn id="189" dur="1" fill="hold">
                                          <p:stCondLst>
                                            <p:cond delay="0"/>
                                          </p:stCondLst>
                                        </p:cTn>
                                        <p:tgtEl>
                                          <p:spTgt spid="10"/>
                                        </p:tgtEl>
                                        <p:attrNameLst>
                                          <p:attrName>style.visibility</p:attrName>
                                        </p:attrNameLst>
                                      </p:cBhvr>
                                      <p:to>
                                        <p:strVal val="visible"/>
                                      </p:to>
                                    </p:set>
                                    <p:animEffect transition="in" filter="dissolve">
                                      <p:cBhvr>
                                        <p:cTn id="1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9" grpId="0" autoUpdateAnimBg="0"/>
      <p:bldP spid="255000" grpId="0" autoUpdateAnimBg="0"/>
      <p:bldP spid="255001" grpId="0" autoUpdateAnimBg="0"/>
      <p:bldP spid="255002" grpId="0" autoUpdateAnimBg="0"/>
      <p:bldP spid="255003" grpId="0" animBg="1"/>
      <p:bldP spid="255007" grpId="0" autoUpdateAnimBg="0"/>
      <p:bldP spid="255008" grpId="0" autoUpdateAnimBg="0"/>
      <p:bldP spid="255009" grpId="0" autoUpdateAnimBg="0"/>
      <p:bldP spid="255010" grpId="0" autoUpdateAnimBg="0"/>
      <p:bldP spid="255039" grpId="0" autoUpdateAnimBg="0"/>
      <p:bldP spid="255040" grpId="0" autoUpdateAnimBg="0"/>
      <p:bldP spid="255041" grpId="0" autoUpdateAnimBg="0"/>
      <p:bldP spid="255042" grpId="0" autoUpdateAnimBg="0"/>
      <p:bldP spid="255043" grpId="0" animBg="1"/>
      <p:bldP spid="255044" grpId="0" animBg="1" autoUpdateAnimBg="0"/>
      <p:bldP spid="255045" grpId="0" build="p" autoUpdateAnimBg="0"/>
      <p:bldP spid="255046" grpId="0" build="p" autoUpdateAnimBg="0" advAuto="1000"/>
      <p:bldP spid="255047" grpId="0" build="p" autoUpdateAnimBg="0" advAuto="1000"/>
      <p:bldP spid="255048" grpId="0" build="p" autoUpdateAnimBg="0" advAuto="1000"/>
      <p:bldP spid="255056" grpId="0" animBg="1"/>
      <p:bldP spid="255060" grpId="0" animBg="1"/>
      <p:bldP spid="25506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Rot="1" noChangeArrowheads="1"/>
          </p:cNvSpPr>
          <p:nvPr/>
        </p:nvSpPr>
        <p:spPr bwMode="auto">
          <a:xfrm>
            <a:off x="603250" y="620713"/>
            <a:ext cx="85407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2400" b="0"/>
          </a:p>
        </p:txBody>
      </p:sp>
      <p:sp>
        <p:nvSpPr>
          <p:cNvPr id="108547" name="Rectangle 3"/>
          <p:cNvSpPr>
            <a:spLocks noGrp="1" noChangeArrowheads="1"/>
          </p:cNvSpPr>
          <p:nvPr>
            <p:ph idx="1"/>
          </p:nvPr>
        </p:nvSpPr>
        <p:spPr>
          <a:xfrm>
            <a:off x="603250" y="620713"/>
            <a:ext cx="8540750" cy="1512887"/>
          </a:xfrm>
        </p:spPr>
        <p:txBody>
          <a:bodyPr/>
          <a:lstStyle/>
          <a:p>
            <a:pPr>
              <a:buFontTx/>
              <a:buNone/>
            </a:pPr>
            <a:r>
              <a:rPr lang="zh-CN" altLang="en-US" b="0" smtClean="0"/>
              <a:t>合并规律</a:t>
            </a:r>
            <a:r>
              <a:rPr lang="en-US" altLang="zh-CN" b="0" smtClean="0"/>
              <a:t>3</a:t>
            </a:r>
            <a:r>
              <a:rPr lang="zh-CN" altLang="en-US" b="0" smtClean="0"/>
              <a:t>：八个相邻最小项合并可消去三个变量</a:t>
            </a:r>
          </a:p>
          <a:p>
            <a:endParaRPr lang="zh-CN" altLang="en-US" smtClean="0"/>
          </a:p>
        </p:txBody>
      </p:sp>
      <p:grpSp>
        <p:nvGrpSpPr>
          <p:cNvPr id="2" name="Group 4"/>
          <p:cNvGrpSpPr>
            <a:grpSpLocks/>
          </p:cNvGrpSpPr>
          <p:nvPr/>
        </p:nvGrpSpPr>
        <p:grpSpPr bwMode="auto">
          <a:xfrm>
            <a:off x="696913" y="1277938"/>
            <a:ext cx="3352800" cy="2957512"/>
            <a:chOff x="2592" y="2160"/>
            <a:chExt cx="2112" cy="1863"/>
          </a:xfrm>
        </p:grpSpPr>
        <p:grpSp>
          <p:nvGrpSpPr>
            <p:cNvPr id="108623" name="Group 5"/>
            <p:cNvGrpSpPr>
              <a:grpSpLocks/>
            </p:cNvGrpSpPr>
            <p:nvPr/>
          </p:nvGrpSpPr>
          <p:grpSpPr bwMode="auto">
            <a:xfrm>
              <a:off x="2880" y="2352"/>
              <a:ext cx="1824" cy="1632"/>
              <a:chOff x="2832" y="2352"/>
              <a:chExt cx="1824" cy="1632"/>
            </a:xfrm>
          </p:grpSpPr>
          <p:sp>
            <p:nvSpPr>
              <p:cNvPr id="108634" name="Rectangle 6"/>
              <p:cNvSpPr>
                <a:spLocks noChangeArrowheads="1"/>
              </p:cNvSpPr>
              <p:nvPr/>
            </p:nvSpPr>
            <p:spPr bwMode="auto">
              <a:xfrm>
                <a:off x="3120" y="2640"/>
                <a:ext cx="1536" cy="13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8635" name="Line 7"/>
              <p:cNvSpPr>
                <a:spLocks noChangeShapeType="1"/>
              </p:cNvSpPr>
              <p:nvPr/>
            </p:nvSpPr>
            <p:spPr bwMode="auto">
              <a:xfrm>
                <a:off x="3888"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36" name="Line 8"/>
              <p:cNvSpPr>
                <a:spLocks noChangeShapeType="1"/>
              </p:cNvSpPr>
              <p:nvPr/>
            </p:nvSpPr>
            <p:spPr bwMode="auto">
              <a:xfrm>
                <a:off x="3504"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37" name="Line 9"/>
              <p:cNvSpPr>
                <a:spLocks noChangeShapeType="1"/>
              </p:cNvSpPr>
              <p:nvPr/>
            </p:nvSpPr>
            <p:spPr bwMode="auto">
              <a:xfrm>
                <a:off x="4272"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38" name="Line 10"/>
              <p:cNvSpPr>
                <a:spLocks noChangeShapeType="1"/>
              </p:cNvSpPr>
              <p:nvPr/>
            </p:nvSpPr>
            <p:spPr bwMode="auto">
              <a:xfrm>
                <a:off x="3120"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39" name="Line 11"/>
              <p:cNvSpPr>
                <a:spLocks noChangeShapeType="1"/>
              </p:cNvSpPr>
              <p:nvPr/>
            </p:nvSpPr>
            <p:spPr bwMode="auto">
              <a:xfrm>
                <a:off x="2832"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40" name="Line 12"/>
              <p:cNvSpPr>
                <a:spLocks noChangeShapeType="1"/>
              </p:cNvSpPr>
              <p:nvPr/>
            </p:nvSpPr>
            <p:spPr bwMode="auto">
              <a:xfrm>
                <a:off x="3120" y="2976"/>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41" name="Line 13"/>
              <p:cNvSpPr>
                <a:spLocks noChangeShapeType="1"/>
              </p:cNvSpPr>
              <p:nvPr/>
            </p:nvSpPr>
            <p:spPr bwMode="auto">
              <a:xfrm>
                <a:off x="3120" y="364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8624" name="Text Box 14"/>
            <p:cNvSpPr txBox="1">
              <a:spLocks noChangeArrowheads="1"/>
            </p:cNvSpPr>
            <p:nvPr/>
          </p:nvSpPr>
          <p:spPr bwMode="auto">
            <a:xfrm>
              <a:off x="2592" y="240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AB</a:t>
              </a:r>
            </a:p>
          </p:txBody>
        </p:sp>
        <p:sp>
          <p:nvSpPr>
            <p:cNvPr id="108625" name="Text Box 15"/>
            <p:cNvSpPr txBox="1">
              <a:spLocks noChangeArrowheads="1"/>
            </p:cNvSpPr>
            <p:nvPr/>
          </p:nvSpPr>
          <p:spPr bwMode="auto">
            <a:xfrm>
              <a:off x="2928" y="2160"/>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CD</a:t>
              </a:r>
            </a:p>
          </p:txBody>
        </p:sp>
        <p:sp>
          <p:nvSpPr>
            <p:cNvPr id="108626" name="Text Box 16"/>
            <p:cNvSpPr txBox="1">
              <a:spLocks noChangeArrowheads="1"/>
            </p:cNvSpPr>
            <p:nvPr/>
          </p:nvSpPr>
          <p:spPr bwMode="auto">
            <a:xfrm>
              <a:off x="2784" y="26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8627" name="Text Box 17"/>
            <p:cNvSpPr txBox="1">
              <a:spLocks noChangeArrowheads="1"/>
            </p:cNvSpPr>
            <p:nvPr/>
          </p:nvSpPr>
          <p:spPr bwMode="auto">
            <a:xfrm>
              <a:off x="2784" y="302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8628" name="Text Box 18"/>
            <p:cNvSpPr txBox="1">
              <a:spLocks noChangeArrowheads="1"/>
            </p:cNvSpPr>
            <p:nvPr/>
          </p:nvSpPr>
          <p:spPr bwMode="auto">
            <a:xfrm>
              <a:off x="2784" y="336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8629" name="Text Box 19"/>
            <p:cNvSpPr txBox="1">
              <a:spLocks noChangeArrowheads="1"/>
            </p:cNvSpPr>
            <p:nvPr/>
          </p:nvSpPr>
          <p:spPr bwMode="auto">
            <a:xfrm>
              <a:off x="2784" y="36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sp>
          <p:nvSpPr>
            <p:cNvPr id="108630" name="Text Box 20"/>
            <p:cNvSpPr txBox="1">
              <a:spLocks noChangeArrowheads="1"/>
            </p:cNvSpPr>
            <p:nvPr/>
          </p:nvSpPr>
          <p:spPr bwMode="auto">
            <a:xfrm>
              <a:off x="3168"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8631" name="Text Box 21"/>
            <p:cNvSpPr txBox="1">
              <a:spLocks noChangeArrowheads="1"/>
            </p:cNvSpPr>
            <p:nvPr/>
          </p:nvSpPr>
          <p:spPr bwMode="auto">
            <a:xfrm>
              <a:off x="3552"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8632" name="Text Box 22"/>
            <p:cNvSpPr txBox="1">
              <a:spLocks noChangeArrowheads="1"/>
            </p:cNvSpPr>
            <p:nvPr/>
          </p:nvSpPr>
          <p:spPr bwMode="auto">
            <a:xfrm>
              <a:off x="393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8633" name="Text Box 23"/>
            <p:cNvSpPr txBox="1">
              <a:spLocks noChangeArrowheads="1"/>
            </p:cNvSpPr>
            <p:nvPr/>
          </p:nvSpPr>
          <p:spPr bwMode="auto">
            <a:xfrm>
              <a:off x="4320"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6024" name="Text Box 24"/>
          <p:cNvSpPr txBox="1">
            <a:spLocks noChangeArrowheads="1"/>
          </p:cNvSpPr>
          <p:nvPr/>
        </p:nvSpPr>
        <p:spPr bwMode="auto">
          <a:xfrm>
            <a:off x="1644650" y="1989138"/>
            <a:ext cx="60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0</a:t>
            </a:r>
          </a:p>
        </p:txBody>
      </p:sp>
      <p:sp>
        <p:nvSpPr>
          <p:cNvPr id="256025" name="Text Box 25"/>
          <p:cNvSpPr txBox="1">
            <a:spLocks noChangeArrowheads="1"/>
          </p:cNvSpPr>
          <p:nvPr/>
        </p:nvSpPr>
        <p:spPr bwMode="auto">
          <a:xfrm>
            <a:off x="1644650" y="2565400"/>
            <a:ext cx="60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4</a:t>
            </a:r>
          </a:p>
        </p:txBody>
      </p:sp>
      <p:sp>
        <p:nvSpPr>
          <p:cNvPr id="256026" name="Text Box 26"/>
          <p:cNvSpPr txBox="1">
            <a:spLocks noChangeArrowheads="1"/>
          </p:cNvSpPr>
          <p:nvPr/>
        </p:nvSpPr>
        <p:spPr bwMode="auto">
          <a:xfrm>
            <a:off x="1547813" y="3068638"/>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12</a:t>
            </a:r>
          </a:p>
        </p:txBody>
      </p:sp>
      <p:sp>
        <p:nvSpPr>
          <p:cNvPr id="256027" name="Text Box 27"/>
          <p:cNvSpPr txBox="1">
            <a:spLocks noChangeArrowheads="1"/>
          </p:cNvSpPr>
          <p:nvPr/>
        </p:nvSpPr>
        <p:spPr bwMode="auto">
          <a:xfrm>
            <a:off x="1657350" y="3573463"/>
            <a:ext cx="60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8</a:t>
            </a:r>
          </a:p>
        </p:txBody>
      </p:sp>
      <p:sp>
        <p:nvSpPr>
          <p:cNvPr id="256028" name="AutoShape 28"/>
          <p:cNvSpPr>
            <a:spLocks noChangeArrowheads="1"/>
          </p:cNvSpPr>
          <p:nvPr/>
        </p:nvSpPr>
        <p:spPr bwMode="auto">
          <a:xfrm>
            <a:off x="1687513" y="2116138"/>
            <a:ext cx="1066800" cy="1981200"/>
          </a:xfrm>
          <a:prstGeom prst="roundRect">
            <a:avLst>
              <a:gd name="adj" fmla="val 16667"/>
            </a:avLst>
          </a:pr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4" name="Group 29"/>
          <p:cNvGrpSpPr>
            <a:grpSpLocks/>
          </p:cNvGrpSpPr>
          <p:nvPr/>
        </p:nvGrpSpPr>
        <p:grpSpPr bwMode="auto">
          <a:xfrm>
            <a:off x="1001713" y="4408488"/>
            <a:ext cx="838200" cy="533400"/>
            <a:chOff x="583" y="2880"/>
            <a:chExt cx="528" cy="336"/>
          </a:xfrm>
        </p:grpSpPr>
        <p:sp>
          <p:nvSpPr>
            <p:cNvPr id="108621" name="AutoShape 30"/>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8622" name="Object 31"/>
            <p:cNvGraphicFramePr>
              <a:graphicFrameLocks noChangeAspect="1"/>
            </p:cNvGraphicFramePr>
            <p:nvPr/>
          </p:nvGraphicFramePr>
          <p:xfrm>
            <a:off x="591" y="2880"/>
            <a:ext cx="377" cy="313"/>
          </p:xfrm>
          <a:graphic>
            <a:graphicData uri="http://schemas.openxmlformats.org/presentationml/2006/ole">
              <mc:AlternateContent xmlns:mc="http://schemas.openxmlformats.org/markup-compatibility/2006">
                <mc:Choice xmlns:v="urn:schemas-microsoft-com:vml" Requires="v">
                  <p:oleObj spid="_x0000_s108642" name="Equation" r:id="rId4" imgW="99095" imgH="91250" progId="Equation.3">
                    <p:embed/>
                  </p:oleObj>
                </mc:Choice>
                <mc:Fallback>
                  <p:oleObj name="Equation" r:id="rId4" imgW="99095" imgH="9125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 y="2880"/>
                          <a:ext cx="377" cy="3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32" name="Text Box 32"/>
          <p:cNvSpPr txBox="1">
            <a:spLocks noChangeArrowheads="1"/>
          </p:cNvSpPr>
          <p:nvPr/>
        </p:nvSpPr>
        <p:spPr bwMode="auto">
          <a:xfrm>
            <a:off x="2843213" y="1989138"/>
            <a:ext cx="649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3</a:t>
            </a:r>
          </a:p>
        </p:txBody>
      </p:sp>
      <p:sp>
        <p:nvSpPr>
          <p:cNvPr id="256033" name="Text Box 33"/>
          <p:cNvSpPr txBox="1">
            <a:spLocks noChangeArrowheads="1"/>
          </p:cNvSpPr>
          <p:nvPr/>
        </p:nvSpPr>
        <p:spPr bwMode="auto">
          <a:xfrm>
            <a:off x="3419475" y="1989138"/>
            <a:ext cx="695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2</a:t>
            </a:r>
          </a:p>
        </p:txBody>
      </p:sp>
      <p:sp>
        <p:nvSpPr>
          <p:cNvPr id="256034" name="Text Box 34"/>
          <p:cNvSpPr txBox="1">
            <a:spLocks noChangeArrowheads="1"/>
          </p:cNvSpPr>
          <p:nvPr/>
        </p:nvSpPr>
        <p:spPr bwMode="auto">
          <a:xfrm>
            <a:off x="3348038" y="3573463"/>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10</a:t>
            </a:r>
          </a:p>
        </p:txBody>
      </p:sp>
      <p:sp>
        <p:nvSpPr>
          <p:cNvPr id="256035" name="Text Box 35"/>
          <p:cNvSpPr txBox="1">
            <a:spLocks noChangeArrowheads="1"/>
          </p:cNvSpPr>
          <p:nvPr/>
        </p:nvSpPr>
        <p:spPr bwMode="auto">
          <a:xfrm>
            <a:off x="2771775" y="3573463"/>
            <a:ext cx="792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11</a:t>
            </a:r>
          </a:p>
        </p:txBody>
      </p:sp>
      <p:grpSp>
        <p:nvGrpSpPr>
          <p:cNvPr id="5" name="Group 36"/>
          <p:cNvGrpSpPr>
            <a:grpSpLocks/>
          </p:cNvGrpSpPr>
          <p:nvPr/>
        </p:nvGrpSpPr>
        <p:grpSpPr bwMode="auto">
          <a:xfrm>
            <a:off x="1763713" y="2039938"/>
            <a:ext cx="2209800" cy="457200"/>
            <a:chOff x="768" y="3840"/>
            <a:chExt cx="1392" cy="288"/>
          </a:xfrm>
        </p:grpSpPr>
        <p:sp>
          <p:nvSpPr>
            <p:cNvPr id="108618" name="Line 37"/>
            <p:cNvSpPr>
              <a:spLocks noChangeShapeType="1"/>
            </p:cNvSpPr>
            <p:nvPr/>
          </p:nvSpPr>
          <p:spPr bwMode="auto">
            <a:xfrm flipH="1">
              <a:off x="864" y="4128"/>
              <a:ext cx="1152" cy="0"/>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9" name="Arc 38"/>
            <p:cNvSpPr>
              <a:spLocks/>
            </p:cNvSpPr>
            <p:nvPr/>
          </p:nvSpPr>
          <p:spPr bwMode="auto">
            <a:xfrm flipH="1" flipV="1">
              <a:off x="768" y="3840"/>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620" name="Arc 39"/>
            <p:cNvSpPr>
              <a:spLocks/>
            </p:cNvSpPr>
            <p:nvPr/>
          </p:nvSpPr>
          <p:spPr bwMode="auto">
            <a:xfrm flipV="1">
              <a:off x="2016" y="3840"/>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40"/>
          <p:cNvGrpSpPr>
            <a:grpSpLocks/>
          </p:cNvGrpSpPr>
          <p:nvPr/>
        </p:nvGrpSpPr>
        <p:grpSpPr bwMode="auto">
          <a:xfrm>
            <a:off x="1687513" y="3716338"/>
            <a:ext cx="2286000" cy="455612"/>
            <a:chOff x="912" y="3936"/>
            <a:chExt cx="1440" cy="287"/>
          </a:xfrm>
        </p:grpSpPr>
        <p:sp>
          <p:nvSpPr>
            <p:cNvPr id="108615" name="Line 41"/>
            <p:cNvSpPr>
              <a:spLocks noChangeShapeType="1"/>
            </p:cNvSpPr>
            <p:nvPr/>
          </p:nvSpPr>
          <p:spPr bwMode="auto">
            <a:xfrm rot="10778321" flipH="1">
              <a:off x="1056" y="3936"/>
              <a:ext cx="1201" cy="0"/>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6" name="Arc 42"/>
            <p:cNvSpPr>
              <a:spLocks/>
            </p:cNvSpPr>
            <p:nvPr/>
          </p:nvSpPr>
          <p:spPr bwMode="auto">
            <a:xfrm rot="10778321" flipH="1" flipV="1">
              <a:off x="2256" y="3936"/>
              <a:ext cx="96" cy="287"/>
            </a:xfrm>
            <a:custGeom>
              <a:avLst/>
              <a:gdLst>
                <a:gd name="T0" fmla="*/ 0 w 21600"/>
                <a:gd name="T1" fmla="*/ 0 h 21605"/>
                <a:gd name="T2" fmla="*/ 0 w 21600"/>
                <a:gd name="T3" fmla="*/ 0 h 21605"/>
                <a:gd name="T4" fmla="*/ 0 w 21600"/>
                <a:gd name="T5" fmla="*/ 0 h 21605"/>
                <a:gd name="T6" fmla="*/ 0 60000 65536"/>
                <a:gd name="T7" fmla="*/ 0 60000 65536"/>
                <a:gd name="T8" fmla="*/ 0 60000 65536"/>
                <a:gd name="T9" fmla="*/ 0 w 21600"/>
                <a:gd name="T10" fmla="*/ 0 h 21605"/>
                <a:gd name="T11" fmla="*/ 21600 w 21600"/>
                <a:gd name="T12" fmla="*/ 21605 h 21605"/>
              </a:gdLst>
              <a:ahLst/>
              <a:cxnLst>
                <a:cxn ang="T6">
                  <a:pos x="T0" y="T1"/>
                </a:cxn>
                <a:cxn ang="T7">
                  <a:pos x="T2" y="T3"/>
                </a:cxn>
                <a:cxn ang="T8">
                  <a:pos x="T4" y="T5"/>
                </a:cxn>
              </a:cxnLst>
              <a:rect l="T9" t="T10" r="T11" b="T12"/>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617" name="Arc 43"/>
            <p:cNvSpPr>
              <a:spLocks/>
            </p:cNvSpPr>
            <p:nvPr/>
          </p:nvSpPr>
          <p:spPr bwMode="auto">
            <a:xfrm rot="10778321" flipV="1">
              <a:off x="912" y="3936"/>
              <a:ext cx="145" cy="2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44"/>
          <p:cNvGrpSpPr>
            <a:grpSpLocks/>
          </p:cNvGrpSpPr>
          <p:nvPr/>
        </p:nvGrpSpPr>
        <p:grpSpPr bwMode="auto">
          <a:xfrm>
            <a:off x="3565525" y="4406900"/>
            <a:ext cx="838200" cy="534988"/>
            <a:chOff x="2131" y="3044"/>
            <a:chExt cx="528" cy="337"/>
          </a:xfrm>
        </p:grpSpPr>
        <p:sp>
          <p:nvSpPr>
            <p:cNvPr id="108613" name="AutoShape 45"/>
            <p:cNvSpPr>
              <a:spLocks noChangeArrowheads="1"/>
            </p:cNvSpPr>
            <p:nvPr/>
          </p:nvSpPr>
          <p:spPr bwMode="auto">
            <a:xfrm rot="-10793281">
              <a:off x="2131" y="3044"/>
              <a:ext cx="528" cy="337"/>
            </a:xfrm>
            <a:prstGeom prst="wedgeRoundRectCallout">
              <a:avLst>
                <a:gd name="adj1" fmla="val 46199"/>
                <a:gd name="adj2" fmla="val 9026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8614" name="Object 46"/>
            <p:cNvGraphicFramePr>
              <a:graphicFrameLocks noChangeAspect="1"/>
            </p:cNvGraphicFramePr>
            <p:nvPr/>
          </p:nvGraphicFramePr>
          <p:xfrm>
            <a:off x="2166" y="3055"/>
            <a:ext cx="371" cy="290"/>
          </p:xfrm>
          <a:graphic>
            <a:graphicData uri="http://schemas.openxmlformats.org/presentationml/2006/ole">
              <mc:AlternateContent xmlns:mc="http://schemas.openxmlformats.org/markup-compatibility/2006">
                <mc:Choice xmlns:v="urn:schemas-microsoft-com:vml" Requires="v">
                  <p:oleObj spid="_x0000_s108643" name="Equation" r:id="rId6" imgW="99095" imgH="76326" progId="Equation.3">
                    <p:embed/>
                  </p:oleObj>
                </mc:Choice>
                <mc:Fallback>
                  <p:oleObj name="Equation" r:id="rId6" imgW="99095" imgH="76326"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 y="3055"/>
                          <a:ext cx="371"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7"/>
          <p:cNvGrpSpPr>
            <a:grpSpLocks/>
          </p:cNvGrpSpPr>
          <p:nvPr/>
        </p:nvGrpSpPr>
        <p:grpSpPr bwMode="auto">
          <a:xfrm>
            <a:off x="5045075" y="1277938"/>
            <a:ext cx="3352800" cy="2957512"/>
            <a:chOff x="2592" y="2160"/>
            <a:chExt cx="2112" cy="1863"/>
          </a:xfrm>
        </p:grpSpPr>
        <p:grpSp>
          <p:nvGrpSpPr>
            <p:cNvPr id="108594" name="Group 48"/>
            <p:cNvGrpSpPr>
              <a:grpSpLocks/>
            </p:cNvGrpSpPr>
            <p:nvPr/>
          </p:nvGrpSpPr>
          <p:grpSpPr bwMode="auto">
            <a:xfrm>
              <a:off x="2880" y="2352"/>
              <a:ext cx="1824" cy="1632"/>
              <a:chOff x="2832" y="2352"/>
              <a:chExt cx="1824" cy="1632"/>
            </a:xfrm>
          </p:grpSpPr>
          <p:sp>
            <p:nvSpPr>
              <p:cNvPr id="108605" name="Rectangle 49"/>
              <p:cNvSpPr>
                <a:spLocks noChangeArrowheads="1"/>
              </p:cNvSpPr>
              <p:nvPr/>
            </p:nvSpPr>
            <p:spPr bwMode="auto">
              <a:xfrm>
                <a:off x="3120" y="2640"/>
                <a:ext cx="1536" cy="13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108606" name="Line 50"/>
              <p:cNvSpPr>
                <a:spLocks noChangeShapeType="1"/>
              </p:cNvSpPr>
              <p:nvPr/>
            </p:nvSpPr>
            <p:spPr bwMode="auto">
              <a:xfrm>
                <a:off x="3888"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07" name="Line 51"/>
              <p:cNvSpPr>
                <a:spLocks noChangeShapeType="1"/>
              </p:cNvSpPr>
              <p:nvPr/>
            </p:nvSpPr>
            <p:spPr bwMode="auto">
              <a:xfrm>
                <a:off x="3504"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08" name="Line 52"/>
              <p:cNvSpPr>
                <a:spLocks noChangeShapeType="1"/>
              </p:cNvSpPr>
              <p:nvPr/>
            </p:nvSpPr>
            <p:spPr bwMode="auto">
              <a:xfrm>
                <a:off x="4272" y="2640"/>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09" name="Line 53"/>
              <p:cNvSpPr>
                <a:spLocks noChangeShapeType="1"/>
              </p:cNvSpPr>
              <p:nvPr/>
            </p:nvSpPr>
            <p:spPr bwMode="auto">
              <a:xfrm>
                <a:off x="3120"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0" name="Line 54"/>
              <p:cNvSpPr>
                <a:spLocks noChangeShapeType="1"/>
              </p:cNvSpPr>
              <p:nvPr/>
            </p:nvSpPr>
            <p:spPr bwMode="auto">
              <a:xfrm>
                <a:off x="2832" y="235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1" name="Line 55"/>
              <p:cNvSpPr>
                <a:spLocks noChangeShapeType="1"/>
              </p:cNvSpPr>
              <p:nvPr/>
            </p:nvSpPr>
            <p:spPr bwMode="auto">
              <a:xfrm>
                <a:off x="3120" y="2976"/>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2" name="Line 56"/>
              <p:cNvSpPr>
                <a:spLocks noChangeShapeType="1"/>
              </p:cNvSpPr>
              <p:nvPr/>
            </p:nvSpPr>
            <p:spPr bwMode="auto">
              <a:xfrm>
                <a:off x="3120" y="364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8595" name="Text Box 57"/>
            <p:cNvSpPr txBox="1">
              <a:spLocks noChangeArrowheads="1"/>
            </p:cNvSpPr>
            <p:nvPr/>
          </p:nvSpPr>
          <p:spPr bwMode="auto">
            <a:xfrm>
              <a:off x="2592" y="240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AB</a:t>
              </a:r>
            </a:p>
          </p:txBody>
        </p:sp>
        <p:sp>
          <p:nvSpPr>
            <p:cNvPr id="108596" name="Text Box 58"/>
            <p:cNvSpPr txBox="1">
              <a:spLocks noChangeArrowheads="1"/>
            </p:cNvSpPr>
            <p:nvPr/>
          </p:nvSpPr>
          <p:spPr bwMode="auto">
            <a:xfrm>
              <a:off x="2928" y="2160"/>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t>CD</a:t>
              </a:r>
            </a:p>
          </p:txBody>
        </p:sp>
        <p:sp>
          <p:nvSpPr>
            <p:cNvPr id="108597" name="Text Box 59"/>
            <p:cNvSpPr txBox="1">
              <a:spLocks noChangeArrowheads="1"/>
            </p:cNvSpPr>
            <p:nvPr/>
          </p:nvSpPr>
          <p:spPr bwMode="auto">
            <a:xfrm>
              <a:off x="2784" y="26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8598" name="Text Box 60"/>
            <p:cNvSpPr txBox="1">
              <a:spLocks noChangeArrowheads="1"/>
            </p:cNvSpPr>
            <p:nvPr/>
          </p:nvSpPr>
          <p:spPr bwMode="auto">
            <a:xfrm>
              <a:off x="2784" y="302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8599" name="Text Box 61"/>
            <p:cNvSpPr txBox="1">
              <a:spLocks noChangeArrowheads="1"/>
            </p:cNvSpPr>
            <p:nvPr/>
          </p:nvSpPr>
          <p:spPr bwMode="auto">
            <a:xfrm>
              <a:off x="2784" y="336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8600" name="Text Box 62"/>
            <p:cNvSpPr txBox="1">
              <a:spLocks noChangeArrowheads="1"/>
            </p:cNvSpPr>
            <p:nvPr/>
          </p:nvSpPr>
          <p:spPr bwMode="auto">
            <a:xfrm>
              <a:off x="2784" y="36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sp>
          <p:nvSpPr>
            <p:cNvPr id="108601" name="Text Box 63"/>
            <p:cNvSpPr txBox="1">
              <a:spLocks noChangeArrowheads="1"/>
            </p:cNvSpPr>
            <p:nvPr/>
          </p:nvSpPr>
          <p:spPr bwMode="auto">
            <a:xfrm>
              <a:off x="3168"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00</a:t>
              </a:r>
            </a:p>
          </p:txBody>
        </p:sp>
        <p:sp>
          <p:nvSpPr>
            <p:cNvPr id="108602" name="Text Box 64"/>
            <p:cNvSpPr txBox="1">
              <a:spLocks noChangeArrowheads="1"/>
            </p:cNvSpPr>
            <p:nvPr/>
          </p:nvSpPr>
          <p:spPr bwMode="auto">
            <a:xfrm>
              <a:off x="3552"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01</a:t>
              </a:r>
            </a:p>
          </p:txBody>
        </p:sp>
        <p:sp>
          <p:nvSpPr>
            <p:cNvPr id="108603" name="Text Box 65"/>
            <p:cNvSpPr txBox="1">
              <a:spLocks noChangeArrowheads="1"/>
            </p:cNvSpPr>
            <p:nvPr/>
          </p:nvSpPr>
          <p:spPr bwMode="auto">
            <a:xfrm>
              <a:off x="3936"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11</a:t>
              </a:r>
            </a:p>
          </p:txBody>
        </p:sp>
        <p:sp>
          <p:nvSpPr>
            <p:cNvPr id="108604" name="Text Box 66"/>
            <p:cNvSpPr txBox="1">
              <a:spLocks noChangeArrowheads="1"/>
            </p:cNvSpPr>
            <p:nvPr/>
          </p:nvSpPr>
          <p:spPr bwMode="auto">
            <a:xfrm>
              <a:off x="4320"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10</a:t>
              </a:r>
            </a:p>
          </p:txBody>
        </p:sp>
      </p:grpSp>
      <p:sp>
        <p:nvSpPr>
          <p:cNvPr id="256069" name="Text Box 69"/>
          <p:cNvSpPr txBox="1">
            <a:spLocks noChangeArrowheads="1"/>
          </p:cNvSpPr>
          <p:nvPr/>
        </p:nvSpPr>
        <p:spPr bwMode="auto">
          <a:xfrm>
            <a:off x="6516688" y="3068638"/>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13</a:t>
            </a:r>
          </a:p>
        </p:txBody>
      </p:sp>
      <p:sp>
        <p:nvSpPr>
          <p:cNvPr id="256070" name="Text Box 70"/>
          <p:cNvSpPr txBox="1">
            <a:spLocks noChangeArrowheads="1"/>
          </p:cNvSpPr>
          <p:nvPr/>
        </p:nvSpPr>
        <p:spPr bwMode="auto">
          <a:xfrm>
            <a:off x="7092950" y="3068638"/>
            <a:ext cx="792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15</a:t>
            </a:r>
          </a:p>
        </p:txBody>
      </p:sp>
      <p:sp>
        <p:nvSpPr>
          <p:cNvPr id="256071" name="AutoShape 71"/>
          <p:cNvSpPr>
            <a:spLocks noChangeArrowheads="1"/>
          </p:cNvSpPr>
          <p:nvPr/>
        </p:nvSpPr>
        <p:spPr bwMode="auto">
          <a:xfrm>
            <a:off x="6111875" y="2649538"/>
            <a:ext cx="2209800" cy="914400"/>
          </a:xfrm>
          <a:prstGeom prst="roundRect">
            <a:avLst>
              <a:gd name="adj" fmla="val 16667"/>
            </a:avLst>
          </a:prstGeom>
          <a:noFill/>
          <a:ln w="38100">
            <a:solidFill>
              <a:srgbClr val="FF00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6072" name="AutoShape 72"/>
          <p:cNvSpPr>
            <a:spLocks noChangeArrowheads="1"/>
          </p:cNvSpPr>
          <p:nvPr/>
        </p:nvSpPr>
        <p:spPr bwMode="auto">
          <a:xfrm rot="-10793281">
            <a:off x="7407275" y="4408488"/>
            <a:ext cx="838200" cy="533400"/>
          </a:xfrm>
          <a:prstGeom prst="wedgeRoundRectCallout">
            <a:avLst>
              <a:gd name="adj1" fmla="val 60611"/>
              <a:gd name="adj2" fmla="val 196606"/>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i="1">
                <a:solidFill>
                  <a:srgbClr val="FF0066"/>
                </a:solidFill>
              </a:rPr>
              <a:t>B</a:t>
            </a:r>
          </a:p>
        </p:txBody>
      </p:sp>
      <p:sp>
        <p:nvSpPr>
          <p:cNvPr id="256073" name="Text Box 73"/>
          <p:cNvSpPr txBox="1">
            <a:spLocks noChangeArrowheads="1"/>
          </p:cNvSpPr>
          <p:nvPr/>
        </p:nvSpPr>
        <p:spPr bwMode="auto">
          <a:xfrm>
            <a:off x="5986463" y="19891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0</a:t>
            </a:r>
          </a:p>
        </p:txBody>
      </p:sp>
      <p:sp>
        <p:nvSpPr>
          <p:cNvPr id="256074" name="Text Box 74"/>
          <p:cNvSpPr txBox="1">
            <a:spLocks noChangeArrowheads="1"/>
          </p:cNvSpPr>
          <p:nvPr/>
        </p:nvSpPr>
        <p:spPr bwMode="auto">
          <a:xfrm>
            <a:off x="7821613" y="1989138"/>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2</a:t>
            </a:r>
          </a:p>
        </p:txBody>
      </p:sp>
      <p:sp>
        <p:nvSpPr>
          <p:cNvPr id="256075" name="Text Box 75"/>
          <p:cNvSpPr txBox="1">
            <a:spLocks noChangeArrowheads="1"/>
          </p:cNvSpPr>
          <p:nvPr/>
        </p:nvSpPr>
        <p:spPr bwMode="auto">
          <a:xfrm>
            <a:off x="6011863" y="357346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8</a:t>
            </a:r>
          </a:p>
        </p:txBody>
      </p:sp>
      <p:sp>
        <p:nvSpPr>
          <p:cNvPr id="256076" name="Text Box 76"/>
          <p:cNvSpPr txBox="1">
            <a:spLocks noChangeArrowheads="1"/>
          </p:cNvSpPr>
          <p:nvPr/>
        </p:nvSpPr>
        <p:spPr bwMode="auto">
          <a:xfrm>
            <a:off x="7740650" y="3573463"/>
            <a:ext cx="722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10</a:t>
            </a:r>
          </a:p>
        </p:txBody>
      </p:sp>
      <p:grpSp>
        <p:nvGrpSpPr>
          <p:cNvPr id="10" name="Group 77"/>
          <p:cNvGrpSpPr>
            <a:grpSpLocks/>
          </p:cNvGrpSpPr>
          <p:nvPr/>
        </p:nvGrpSpPr>
        <p:grpSpPr bwMode="auto">
          <a:xfrm>
            <a:off x="5349875" y="4406900"/>
            <a:ext cx="838200" cy="534988"/>
            <a:chOff x="3283" y="2992"/>
            <a:chExt cx="528" cy="337"/>
          </a:xfrm>
        </p:grpSpPr>
        <p:sp>
          <p:nvSpPr>
            <p:cNvPr id="108592" name="AutoShape 78"/>
            <p:cNvSpPr>
              <a:spLocks noChangeArrowheads="1"/>
            </p:cNvSpPr>
            <p:nvPr/>
          </p:nvSpPr>
          <p:spPr bwMode="auto">
            <a:xfrm rot="-10793281">
              <a:off x="3283" y="2992"/>
              <a:ext cx="528" cy="337"/>
            </a:xfrm>
            <a:prstGeom prst="wedgeRoundRectCallout">
              <a:avLst>
                <a:gd name="adj1" fmla="val -42255"/>
                <a:gd name="adj2" fmla="val 87468"/>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08593" name="Object 79"/>
            <p:cNvGraphicFramePr>
              <a:graphicFrameLocks noChangeAspect="1"/>
            </p:cNvGraphicFramePr>
            <p:nvPr/>
          </p:nvGraphicFramePr>
          <p:xfrm>
            <a:off x="3417" y="3009"/>
            <a:ext cx="269" cy="290"/>
          </p:xfrm>
          <a:graphic>
            <a:graphicData uri="http://schemas.openxmlformats.org/presentationml/2006/ole">
              <mc:AlternateContent xmlns:mc="http://schemas.openxmlformats.org/markup-compatibility/2006">
                <mc:Choice xmlns:v="urn:schemas-microsoft-com:vml" Requires="v">
                  <p:oleObj spid="_x0000_s108644" name="Equation" r:id="rId8" imgW="38277" imgH="76326" progId="Equation.3">
                    <p:embed/>
                  </p:oleObj>
                </mc:Choice>
                <mc:Fallback>
                  <p:oleObj name="Equation" r:id="rId8" imgW="38277" imgH="76326" progId="Equation.3">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7" y="3009"/>
                          <a:ext cx="269"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80" name="Text Box 80"/>
          <p:cNvSpPr txBox="1">
            <a:spLocks noChangeArrowheads="1"/>
          </p:cNvSpPr>
          <p:nvPr/>
        </p:nvSpPr>
        <p:spPr bwMode="auto">
          <a:xfrm>
            <a:off x="2254250" y="1989138"/>
            <a:ext cx="60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a:t>
            </a:r>
          </a:p>
        </p:txBody>
      </p:sp>
      <p:sp>
        <p:nvSpPr>
          <p:cNvPr id="256081" name="Text Box 81"/>
          <p:cNvSpPr txBox="1">
            <a:spLocks noChangeArrowheads="1"/>
          </p:cNvSpPr>
          <p:nvPr/>
        </p:nvSpPr>
        <p:spPr bwMode="auto">
          <a:xfrm>
            <a:off x="2254250" y="2492375"/>
            <a:ext cx="60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5</a:t>
            </a:r>
          </a:p>
        </p:txBody>
      </p:sp>
      <p:sp>
        <p:nvSpPr>
          <p:cNvPr id="256082" name="Text Box 82"/>
          <p:cNvSpPr txBox="1">
            <a:spLocks noChangeArrowheads="1"/>
          </p:cNvSpPr>
          <p:nvPr/>
        </p:nvSpPr>
        <p:spPr bwMode="auto">
          <a:xfrm>
            <a:off x="2193925" y="3068638"/>
            <a:ext cx="722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13</a:t>
            </a:r>
          </a:p>
        </p:txBody>
      </p:sp>
      <p:sp>
        <p:nvSpPr>
          <p:cNvPr id="256083" name="Text Box 83"/>
          <p:cNvSpPr txBox="1">
            <a:spLocks noChangeArrowheads="1"/>
          </p:cNvSpPr>
          <p:nvPr/>
        </p:nvSpPr>
        <p:spPr bwMode="auto">
          <a:xfrm>
            <a:off x="2241550" y="3557588"/>
            <a:ext cx="60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9</a:t>
            </a:r>
          </a:p>
        </p:txBody>
      </p:sp>
      <p:sp>
        <p:nvSpPr>
          <p:cNvPr id="256084" name="Text Box 84"/>
          <p:cNvSpPr txBox="1">
            <a:spLocks noChangeArrowheads="1"/>
          </p:cNvSpPr>
          <p:nvPr/>
        </p:nvSpPr>
        <p:spPr bwMode="auto">
          <a:xfrm>
            <a:off x="5940425" y="25654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4</a:t>
            </a:r>
          </a:p>
        </p:txBody>
      </p:sp>
      <p:sp>
        <p:nvSpPr>
          <p:cNvPr id="256085" name="Text Box 85"/>
          <p:cNvSpPr txBox="1">
            <a:spLocks noChangeArrowheads="1"/>
          </p:cNvSpPr>
          <p:nvPr/>
        </p:nvSpPr>
        <p:spPr bwMode="auto">
          <a:xfrm>
            <a:off x="7812088" y="25654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6</a:t>
            </a:r>
          </a:p>
        </p:txBody>
      </p:sp>
      <p:sp>
        <p:nvSpPr>
          <p:cNvPr id="256086" name="Text Box 86"/>
          <p:cNvSpPr txBox="1">
            <a:spLocks noChangeArrowheads="1"/>
          </p:cNvSpPr>
          <p:nvPr/>
        </p:nvSpPr>
        <p:spPr bwMode="auto">
          <a:xfrm>
            <a:off x="5897563" y="306863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12</a:t>
            </a:r>
          </a:p>
        </p:txBody>
      </p:sp>
      <p:sp>
        <p:nvSpPr>
          <p:cNvPr id="256087" name="Text Box 87"/>
          <p:cNvSpPr txBox="1">
            <a:spLocks noChangeArrowheads="1"/>
          </p:cNvSpPr>
          <p:nvPr/>
        </p:nvSpPr>
        <p:spPr bwMode="auto">
          <a:xfrm>
            <a:off x="7667625" y="3068638"/>
            <a:ext cx="865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14</a:t>
            </a:r>
          </a:p>
        </p:txBody>
      </p:sp>
      <p:grpSp>
        <p:nvGrpSpPr>
          <p:cNvPr id="11" name="Group 88"/>
          <p:cNvGrpSpPr>
            <a:grpSpLocks/>
          </p:cNvGrpSpPr>
          <p:nvPr/>
        </p:nvGrpSpPr>
        <p:grpSpPr bwMode="auto">
          <a:xfrm>
            <a:off x="6035675" y="2039938"/>
            <a:ext cx="457200" cy="2132012"/>
            <a:chOff x="2688" y="2016"/>
            <a:chExt cx="288" cy="1343"/>
          </a:xfrm>
        </p:grpSpPr>
        <p:sp>
          <p:nvSpPr>
            <p:cNvPr id="108589" name="Line 89"/>
            <p:cNvSpPr>
              <a:spLocks noChangeShapeType="1"/>
            </p:cNvSpPr>
            <p:nvPr/>
          </p:nvSpPr>
          <p:spPr bwMode="auto">
            <a:xfrm rot="5400000">
              <a:off x="2424" y="2711"/>
              <a:ext cx="1103" cy="1"/>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0" name="Arc 90"/>
            <p:cNvSpPr>
              <a:spLocks/>
            </p:cNvSpPr>
            <p:nvPr/>
          </p:nvSpPr>
          <p:spPr bwMode="auto">
            <a:xfrm rot="-5400000" flipH="1" flipV="1">
              <a:off x="2784" y="3167"/>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591" name="Arc 91"/>
            <p:cNvSpPr>
              <a:spLocks/>
            </p:cNvSpPr>
            <p:nvPr/>
          </p:nvSpPr>
          <p:spPr bwMode="auto">
            <a:xfrm rot="16200000" flipV="1">
              <a:off x="2760" y="1944"/>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 name="Group 92"/>
          <p:cNvGrpSpPr>
            <a:grpSpLocks/>
          </p:cNvGrpSpPr>
          <p:nvPr/>
        </p:nvGrpSpPr>
        <p:grpSpPr bwMode="auto">
          <a:xfrm rot="10800000">
            <a:off x="7864475" y="2039938"/>
            <a:ext cx="457200" cy="2132012"/>
            <a:chOff x="2688" y="2016"/>
            <a:chExt cx="288" cy="1343"/>
          </a:xfrm>
        </p:grpSpPr>
        <p:sp>
          <p:nvSpPr>
            <p:cNvPr id="108586" name="Line 93"/>
            <p:cNvSpPr>
              <a:spLocks noChangeShapeType="1"/>
            </p:cNvSpPr>
            <p:nvPr/>
          </p:nvSpPr>
          <p:spPr bwMode="auto">
            <a:xfrm rot="5400000">
              <a:off x="2424" y="2711"/>
              <a:ext cx="1103" cy="1"/>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7" name="Arc 94"/>
            <p:cNvSpPr>
              <a:spLocks/>
            </p:cNvSpPr>
            <p:nvPr/>
          </p:nvSpPr>
          <p:spPr bwMode="auto">
            <a:xfrm rot="-5400000" flipH="1" flipV="1">
              <a:off x="2784" y="3167"/>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588" name="Arc 95"/>
            <p:cNvSpPr>
              <a:spLocks/>
            </p:cNvSpPr>
            <p:nvPr/>
          </p:nvSpPr>
          <p:spPr bwMode="auto">
            <a:xfrm rot="16200000" flipV="1">
              <a:off x="2760" y="1944"/>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56096" name="Text Box 96"/>
          <p:cNvSpPr txBox="1">
            <a:spLocks noChangeArrowheads="1"/>
          </p:cNvSpPr>
          <p:nvPr/>
        </p:nvSpPr>
        <p:spPr bwMode="auto">
          <a:xfrm>
            <a:off x="468313" y="5300663"/>
            <a:ext cx="8172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zh-CN" altLang="en-US">
                <a:solidFill>
                  <a:srgbClr val="FF0000"/>
                </a:solidFill>
                <a:latin typeface="Arial" panose="020B0604020202020204" pitchFamily="34" charset="0"/>
              </a:rPr>
              <a:t>合并规律总结：</a:t>
            </a:r>
            <a:r>
              <a:rPr kumimoji="0" lang="en-US" altLang="zh-CN">
                <a:solidFill>
                  <a:srgbClr val="FF0000"/>
                </a:solidFill>
                <a:latin typeface="Arial" panose="020B0604020202020204" pitchFamily="34" charset="0"/>
              </a:rPr>
              <a:t>2</a:t>
            </a:r>
            <a:r>
              <a:rPr kumimoji="0" lang="en-US" altLang="zh-CN" i="1" baseline="30000">
                <a:solidFill>
                  <a:srgbClr val="FF0000"/>
                </a:solidFill>
                <a:latin typeface="Arial" panose="020B0604020202020204" pitchFamily="34" charset="0"/>
              </a:rPr>
              <a:t>n</a:t>
            </a:r>
            <a:r>
              <a:rPr kumimoji="0" lang="zh-CN" altLang="en-US">
                <a:solidFill>
                  <a:srgbClr val="FF0000"/>
                </a:solidFill>
                <a:latin typeface="Arial" panose="020B0604020202020204" pitchFamily="34" charset="0"/>
              </a:rPr>
              <a:t>个相邻最小项合并成一项时，可消去</a:t>
            </a:r>
            <a:r>
              <a:rPr kumimoji="0" lang="en-US" altLang="zh-CN" i="1">
                <a:solidFill>
                  <a:srgbClr val="FF0000"/>
                </a:solidFill>
                <a:latin typeface="Arial" panose="020B0604020202020204" pitchFamily="34" charset="0"/>
              </a:rPr>
              <a:t>n</a:t>
            </a:r>
            <a:r>
              <a:rPr kumimoji="0" lang="zh-CN" altLang="en-US">
                <a:solidFill>
                  <a:srgbClr val="FF0000"/>
                </a:solidFill>
                <a:latin typeface="Arial" panose="020B0604020202020204" pitchFamily="34" charset="0"/>
              </a:rPr>
              <a:t>个变量</a:t>
            </a:r>
          </a:p>
        </p:txBody>
      </p:sp>
      <p:sp>
        <p:nvSpPr>
          <p:cNvPr id="108583" name="AutoShape 97">
            <a:hlinkClick r:id="rId1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6098" name="Text Box 98"/>
          <p:cNvSpPr txBox="1">
            <a:spLocks noChangeArrowheads="1"/>
          </p:cNvSpPr>
          <p:nvPr/>
        </p:nvSpPr>
        <p:spPr bwMode="auto">
          <a:xfrm>
            <a:off x="6588125" y="25654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5</a:t>
            </a:r>
          </a:p>
        </p:txBody>
      </p:sp>
      <p:sp>
        <p:nvSpPr>
          <p:cNvPr id="256099" name="Text Box 99"/>
          <p:cNvSpPr txBox="1">
            <a:spLocks noChangeArrowheads="1"/>
          </p:cNvSpPr>
          <p:nvPr/>
        </p:nvSpPr>
        <p:spPr bwMode="auto">
          <a:xfrm>
            <a:off x="7164388" y="2549525"/>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t>m</a:t>
            </a:r>
            <a:r>
              <a:rPr lang="en-US" altLang="zh-CN" baseline="-25000"/>
              <a:t>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24"/>
                                        </p:tgtEl>
                                        <p:attrNameLst>
                                          <p:attrName>style.visibility</p:attrName>
                                        </p:attrNameLst>
                                      </p:cBhvr>
                                      <p:to>
                                        <p:strVal val="visible"/>
                                      </p:to>
                                    </p:set>
                                    <p:animEffect transition="in" filter="wipe(left)">
                                      <p:cBhvr>
                                        <p:cTn id="11" dur="500"/>
                                        <p:tgtEl>
                                          <p:spTgt spid="25602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25"/>
                                        </p:tgtEl>
                                        <p:attrNameLst>
                                          <p:attrName>style.visibility</p:attrName>
                                        </p:attrNameLst>
                                      </p:cBhvr>
                                      <p:to>
                                        <p:strVal val="visible"/>
                                      </p:to>
                                    </p:set>
                                    <p:animEffect transition="in" filter="wipe(left)">
                                      <p:cBhvr>
                                        <p:cTn id="15" dur="500"/>
                                        <p:tgtEl>
                                          <p:spTgt spid="25602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6026"/>
                                        </p:tgtEl>
                                        <p:attrNameLst>
                                          <p:attrName>style.visibility</p:attrName>
                                        </p:attrNameLst>
                                      </p:cBhvr>
                                      <p:to>
                                        <p:strVal val="visible"/>
                                      </p:to>
                                    </p:set>
                                    <p:animEffect transition="in" filter="wipe(left)">
                                      <p:cBhvr>
                                        <p:cTn id="19" dur="500"/>
                                        <p:tgtEl>
                                          <p:spTgt spid="2560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6027"/>
                                        </p:tgtEl>
                                        <p:attrNameLst>
                                          <p:attrName>style.visibility</p:attrName>
                                        </p:attrNameLst>
                                      </p:cBhvr>
                                      <p:to>
                                        <p:strVal val="visible"/>
                                      </p:to>
                                    </p:set>
                                    <p:animEffect transition="in" filter="wipe(left)">
                                      <p:cBhvr>
                                        <p:cTn id="23" dur="500"/>
                                        <p:tgtEl>
                                          <p:spTgt spid="25602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6080"/>
                                        </p:tgtEl>
                                        <p:attrNameLst>
                                          <p:attrName>style.visibility</p:attrName>
                                        </p:attrNameLst>
                                      </p:cBhvr>
                                      <p:to>
                                        <p:strVal val="visible"/>
                                      </p:to>
                                    </p:set>
                                    <p:animEffect transition="in" filter="wipe(left)">
                                      <p:cBhvr>
                                        <p:cTn id="27" dur="500"/>
                                        <p:tgtEl>
                                          <p:spTgt spid="25608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6081"/>
                                        </p:tgtEl>
                                        <p:attrNameLst>
                                          <p:attrName>style.visibility</p:attrName>
                                        </p:attrNameLst>
                                      </p:cBhvr>
                                      <p:to>
                                        <p:strVal val="visible"/>
                                      </p:to>
                                    </p:set>
                                    <p:animEffect transition="in" filter="wipe(left)">
                                      <p:cBhvr>
                                        <p:cTn id="31" dur="500"/>
                                        <p:tgtEl>
                                          <p:spTgt spid="256081"/>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56082"/>
                                        </p:tgtEl>
                                        <p:attrNameLst>
                                          <p:attrName>style.visibility</p:attrName>
                                        </p:attrNameLst>
                                      </p:cBhvr>
                                      <p:to>
                                        <p:strVal val="visible"/>
                                      </p:to>
                                    </p:set>
                                    <p:animEffect transition="in" filter="wipe(left)">
                                      <p:cBhvr>
                                        <p:cTn id="35" dur="500"/>
                                        <p:tgtEl>
                                          <p:spTgt spid="256082"/>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56083"/>
                                        </p:tgtEl>
                                        <p:attrNameLst>
                                          <p:attrName>style.visibility</p:attrName>
                                        </p:attrNameLst>
                                      </p:cBhvr>
                                      <p:to>
                                        <p:strVal val="visible"/>
                                      </p:to>
                                    </p:set>
                                    <p:animEffect transition="in" filter="wipe(left)">
                                      <p:cBhvr>
                                        <p:cTn id="39" dur="500"/>
                                        <p:tgtEl>
                                          <p:spTgt spid="256083"/>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56028"/>
                                        </p:tgtEl>
                                        <p:attrNameLst>
                                          <p:attrName>style.visibility</p:attrName>
                                        </p:attrNameLst>
                                      </p:cBhvr>
                                      <p:to>
                                        <p:strVal val="visible"/>
                                      </p:to>
                                    </p:set>
                                    <p:animEffect transition="in" filter="dissolve">
                                      <p:cBhvr>
                                        <p:cTn id="43" dur="500"/>
                                        <p:tgtEl>
                                          <p:spTgt spid="2560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6032"/>
                                        </p:tgtEl>
                                        <p:attrNameLst>
                                          <p:attrName>style.visibility</p:attrName>
                                        </p:attrNameLst>
                                      </p:cBhvr>
                                      <p:to>
                                        <p:strVal val="visible"/>
                                      </p:to>
                                    </p:set>
                                    <p:animEffect transition="in" filter="wipe(left)">
                                      <p:cBhvr>
                                        <p:cTn id="53" dur="500"/>
                                        <p:tgtEl>
                                          <p:spTgt spid="256032"/>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56033"/>
                                        </p:tgtEl>
                                        <p:attrNameLst>
                                          <p:attrName>style.visibility</p:attrName>
                                        </p:attrNameLst>
                                      </p:cBhvr>
                                      <p:to>
                                        <p:strVal val="visible"/>
                                      </p:to>
                                    </p:set>
                                    <p:animEffect transition="in" filter="wipe(left)">
                                      <p:cBhvr>
                                        <p:cTn id="57" dur="500"/>
                                        <p:tgtEl>
                                          <p:spTgt spid="256033"/>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56035"/>
                                        </p:tgtEl>
                                        <p:attrNameLst>
                                          <p:attrName>style.visibility</p:attrName>
                                        </p:attrNameLst>
                                      </p:cBhvr>
                                      <p:to>
                                        <p:strVal val="visible"/>
                                      </p:to>
                                    </p:set>
                                    <p:animEffect transition="in" filter="wipe(left)">
                                      <p:cBhvr>
                                        <p:cTn id="61" dur="500"/>
                                        <p:tgtEl>
                                          <p:spTgt spid="256035"/>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56034"/>
                                        </p:tgtEl>
                                        <p:attrNameLst>
                                          <p:attrName>style.visibility</p:attrName>
                                        </p:attrNameLst>
                                      </p:cBhvr>
                                      <p:to>
                                        <p:strVal val="visible"/>
                                      </p:to>
                                    </p:set>
                                    <p:animEffect transition="in" filter="wipe(left)">
                                      <p:cBhvr>
                                        <p:cTn id="65" dur="500"/>
                                        <p:tgtEl>
                                          <p:spTgt spid="256034"/>
                                        </p:tgtEl>
                                      </p:cBhvr>
                                    </p:animEffect>
                                  </p:childTnLst>
                                </p:cTn>
                              </p:par>
                            </p:childTnLst>
                          </p:cTn>
                        </p:par>
                        <p:par>
                          <p:cTn id="66" fill="hold" nodeType="afterGroup">
                            <p:stCondLst>
                              <p:cond delay="2000"/>
                            </p:stCondLst>
                            <p:childTnLst>
                              <p:par>
                                <p:cTn id="67" presetID="9" presetClass="entr" presetSubtype="0"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dissolve">
                                      <p:cBhvr>
                                        <p:cTn id="69" dur="500"/>
                                        <p:tgtEl>
                                          <p:spTgt spid="5"/>
                                        </p:tgtEl>
                                      </p:cBhvr>
                                    </p:animEffect>
                                  </p:childTnLst>
                                </p:cTn>
                              </p:par>
                            </p:childTnLst>
                          </p:cTn>
                        </p:par>
                        <p:par>
                          <p:cTn id="70" fill="hold" nodeType="afterGroup">
                            <p:stCondLst>
                              <p:cond delay="2500"/>
                            </p:stCondLst>
                            <p:childTnLst>
                              <p:par>
                                <p:cTn id="71" presetID="9" presetClass="entr" presetSubtype="0"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dissolve">
                                      <p:cBhvr>
                                        <p:cTn id="73" dur="500"/>
                                        <p:tgtEl>
                                          <p:spTgt spid="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dissolve">
                                      <p:cBhvr>
                                        <p:cTn id="78" dur="500"/>
                                        <p:tgtEl>
                                          <p:spTgt spid="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barn(outVertical)">
                                      <p:cBhvr>
                                        <p:cTn id="83" dur="500"/>
                                        <p:tgtEl>
                                          <p:spTgt spid="8"/>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256084"/>
                                        </p:tgtEl>
                                        <p:attrNameLst>
                                          <p:attrName>style.visibility</p:attrName>
                                        </p:attrNameLst>
                                      </p:cBhvr>
                                      <p:to>
                                        <p:strVal val="visible"/>
                                      </p:to>
                                    </p:set>
                                    <p:animEffect transition="in" filter="wipe(left)">
                                      <p:cBhvr>
                                        <p:cTn id="87" dur="500"/>
                                        <p:tgtEl>
                                          <p:spTgt spid="256084"/>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256098"/>
                                        </p:tgtEl>
                                        <p:attrNameLst>
                                          <p:attrName>style.visibility</p:attrName>
                                        </p:attrNameLst>
                                      </p:cBhvr>
                                      <p:to>
                                        <p:strVal val="visible"/>
                                      </p:to>
                                    </p:set>
                                    <p:animEffect transition="in" filter="wipe(left)">
                                      <p:cBhvr>
                                        <p:cTn id="91" dur="500"/>
                                        <p:tgtEl>
                                          <p:spTgt spid="256098"/>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256099"/>
                                        </p:tgtEl>
                                        <p:attrNameLst>
                                          <p:attrName>style.visibility</p:attrName>
                                        </p:attrNameLst>
                                      </p:cBhvr>
                                      <p:to>
                                        <p:strVal val="visible"/>
                                      </p:to>
                                    </p:set>
                                    <p:animEffect transition="in" filter="wipe(left)">
                                      <p:cBhvr>
                                        <p:cTn id="95" dur="500"/>
                                        <p:tgtEl>
                                          <p:spTgt spid="256099"/>
                                        </p:tgtEl>
                                      </p:cBhvr>
                                    </p:animEffect>
                                  </p:childTnLst>
                                </p:cTn>
                              </p:par>
                            </p:childTnLst>
                          </p:cTn>
                        </p:par>
                        <p:par>
                          <p:cTn id="96" fill="hold" nodeType="afterGroup">
                            <p:stCondLst>
                              <p:cond delay="2000"/>
                            </p:stCondLst>
                            <p:childTnLst>
                              <p:par>
                                <p:cTn id="97" presetID="22" presetClass="entr" presetSubtype="8" fill="hold" grpId="0" nodeType="afterEffect">
                                  <p:stCondLst>
                                    <p:cond delay="0"/>
                                  </p:stCondLst>
                                  <p:childTnLst>
                                    <p:set>
                                      <p:cBhvr>
                                        <p:cTn id="98" dur="1" fill="hold">
                                          <p:stCondLst>
                                            <p:cond delay="0"/>
                                          </p:stCondLst>
                                        </p:cTn>
                                        <p:tgtEl>
                                          <p:spTgt spid="256085"/>
                                        </p:tgtEl>
                                        <p:attrNameLst>
                                          <p:attrName>style.visibility</p:attrName>
                                        </p:attrNameLst>
                                      </p:cBhvr>
                                      <p:to>
                                        <p:strVal val="visible"/>
                                      </p:to>
                                    </p:set>
                                    <p:animEffect transition="in" filter="wipe(left)">
                                      <p:cBhvr>
                                        <p:cTn id="99" dur="500"/>
                                        <p:tgtEl>
                                          <p:spTgt spid="256085"/>
                                        </p:tgtEl>
                                      </p:cBhvr>
                                    </p:animEffect>
                                  </p:childTnLst>
                                </p:cTn>
                              </p:par>
                            </p:childTnLst>
                          </p:cTn>
                        </p:par>
                        <p:par>
                          <p:cTn id="100" fill="hold" nodeType="afterGroup">
                            <p:stCondLst>
                              <p:cond delay="2500"/>
                            </p:stCondLst>
                            <p:childTnLst>
                              <p:par>
                                <p:cTn id="101" presetID="22" presetClass="entr" presetSubtype="8" fill="hold" grpId="0" nodeType="afterEffect">
                                  <p:stCondLst>
                                    <p:cond delay="0"/>
                                  </p:stCondLst>
                                  <p:childTnLst>
                                    <p:set>
                                      <p:cBhvr>
                                        <p:cTn id="102" dur="1" fill="hold">
                                          <p:stCondLst>
                                            <p:cond delay="0"/>
                                          </p:stCondLst>
                                        </p:cTn>
                                        <p:tgtEl>
                                          <p:spTgt spid="256086"/>
                                        </p:tgtEl>
                                        <p:attrNameLst>
                                          <p:attrName>style.visibility</p:attrName>
                                        </p:attrNameLst>
                                      </p:cBhvr>
                                      <p:to>
                                        <p:strVal val="visible"/>
                                      </p:to>
                                    </p:set>
                                    <p:animEffect transition="in" filter="wipe(left)">
                                      <p:cBhvr>
                                        <p:cTn id="103" dur="500"/>
                                        <p:tgtEl>
                                          <p:spTgt spid="256086"/>
                                        </p:tgtEl>
                                      </p:cBhvr>
                                    </p:animEffect>
                                  </p:childTnLst>
                                </p:cTn>
                              </p:par>
                            </p:childTnLst>
                          </p:cTn>
                        </p:par>
                        <p:par>
                          <p:cTn id="104" fill="hold" nodeType="afterGroup">
                            <p:stCondLst>
                              <p:cond delay="3000"/>
                            </p:stCondLst>
                            <p:childTnLst>
                              <p:par>
                                <p:cTn id="105" presetID="22" presetClass="entr" presetSubtype="8" fill="hold" grpId="0" nodeType="afterEffect">
                                  <p:stCondLst>
                                    <p:cond delay="0"/>
                                  </p:stCondLst>
                                  <p:childTnLst>
                                    <p:set>
                                      <p:cBhvr>
                                        <p:cTn id="106" dur="1" fill="hold">
                                          <p:stCondLst>
                                            <p:cond delay="0"/>
                                          </p:stCondLst>
                                        </p:cTn>
                                        <p:tgtEl>
                                          <p:spTgt spid="256069"/>
                                        </p:tgtEl>
                                        <p:attrNameLst>
                                          <p:attrName>style.visibility</p:attrName>
                                        </p:attrNameLst>
                                      </p:cBhvr>
                                      <p:to>
                                        <p:strVal val="visible"/>
                                      </p:to>
                                    </p:set>
                                    <p:animEffect transition="in" filter="wipe(left)">
                                      <p:cBhvr>
                                        <p:cTn id="107" dur="500"/>
                                        <p:tgtEl>
                                          <p:spTgt spid="256069"/>
                                        </p:tgtEl>
                                      </p:cBhvr>
                                    </p:animEffect>
                                  </p:childTnLst>
                                </p:cTn>
                              </p:par>
                            </p:childTnLst>
                          </p:cTn>
                        </p:par>
                        <p:par>
                          <p:cTn id="108" fill="hold" nodeType="afterGroup">
                            <p:stCondLst>
                              <p:cond delay="3500"/>
                            </p:stCondLst>
                            <p:childTnLst>
                              <p:par>
                                <p:cTn id="109" presetID="22" presetClass="entr" presetSubtype="8" fill="hold" grpId="0" nodeType="afterEffect">
                                  <p:stCondLst>
                                    <p:cond delay="0"/>
                                  </p:stCondLst>
                                  <p:childTnLst>
                                    <p:set>
                                      <p:cBhvr>
                                        <p:cTn id="110" dur="1" fill="hold">
                                          <p:stCondLst>
                                            <p:cond delay="0"/>
                                          </p:stCondLst>
                                        </p:cTn>
                                        <p:tgtEl>
                                          <p:spTgt spid="256070"/>
                                        </p:tgtEl>
                                        <p:attrNameLst>
                                          <p:attrName>style.visibility</p:attrName>
                                        </p:attrNameLst>
                                      </p:cBhvr>
                                      <p:to>
                                        <p:strVal val="visible"/>
                                      </p:to>
                                    </p:set>
                                    <p:animEffect transition="in" filter="wipe(left)">
                                      <p:cBhvr>
                                        <p:cTn id="111" dur="500"/>
                                        <p:tgtEl>
                                          <p:spTgt spid="256070"/>
                                        </p:tgtEl>
                                      </p:cBhvr>
                                    </p:animEffect>
                                  </p:childTnLst>
                                </p:cTn>
                              </p:par>
                            </p:childTnLst>
                          </p:cTn>
                        </p:par>
                        <p:par>
                          <p:cTn id="112" fill="hold" nodeType="afterGroup">
                            <p:stCondLst>
                              <p:cond delay="4000"/>
                            </p:stCondLst>
                            <p:childTnLst>
                              <p:par>
                                <p:cTn id="113" presetID="22" presetClass="entr" presetSubtype="8" fill="hold" grpId="0" nodeType="afterEffect">
                                  <p:stCondLst>
                                    <p:cond delay="0"/>
                                  </p:stCondLst>
                                  <p:childTnLst>
                                    <p:set>
                                      <p:cBhvr>
                                        <p:cTn id="114" dur="1" fill="hold">
                                          <p:stCondLst>
                                            <p:cond delay="0"/>
                                          </p:stCondLst>
                                        </p:cTn>
                                        <p:tgtEl>
                                          <p:spTgt spid="256087"/>
                                        </p:tgtEl>
                                        <p:attrNameLst>
                                          <p:attrName>style.visibility</p:attrName>
                                        </p:attrNameLst>
                                      </p:cBhvr>
                                      <p:to>
                                        <p:strVal val="visible"/>
                                      </p:to>
                                    </p:set>
                                    <p:animEffect transition="in" filter="wipe(left)">
                                      <p:cBhvr>
                                        <p:cTn id="115" dur="500"/>
                                        <p:tgtEl>
                                          <p:spTgt spid="256087"/>
                                        </p:tgtEl>
                                      </p:cBhvr>
                                    </p:animEffect>
                                  </p:childTnLst>
                                </p:cTn>
                              </p:par>
                            </p:childTnLst>
                          </p:cTn>
                        </p:par>
                        <p:par>
                          <p:cTn id="116" fill="hold" nodeType="afterGroup">
                            <p:stCondLst>
                              <p:cond delay="4500"/>
                            </p:stCondLst>
                            <p:childTnLst>
                              <p:par>
                                <p:cTn id="117" presetID="9" presetClass="entr" presetSubtype="0" fill="hold" grpId="0" nodeType="afterEffect">
                                  <p:stCondLst>
                                    <p:cond delay="0"/>
                                  </p:stCondLst>
                                  <p:childTnLst>
                                    <p:set>
                                      <p:cBhvr>
                                        <p:cTn id="118" dur="1" fill="hold">
                                          <p:stCondLst>
                                            <p:cond delay="0"/>
                                          </p:stCondLst>
                                        </p:cTn>
                                        <p:tgtEl>
                                          <p:spTgt spid="256071"/>
                                        </p:tgtEl>
                                        <p:attrNameLst>
                                          <p:attrName>style.visibility</p:attrName>
                                        </p:attrNameLst>
                                      </p:cBhvr>
                                      <p:to>
                                        <p:strVal val="visible"/>
                                      </p:to>
                                    </p:set>
                                    <p:animEffect transition="in" filter="dissolve">
                                      <p:cBhvr>
                                        <p:cTn id="119" dur="500"/>
                                        <p:tgtEl>
                                          <p:spTgt spid="25607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256072"/>
                                        </p:tgtEl>
                                        <p:attrNameLst>
                                          <p:attrName>style.visibility</p:attrName>
                                        </p:attrNameLst>
                                      </p:cBhvr>
                                      <p:to>
                                        <p:strVal val="visible"/>
                                      </p:to>
                                    </p:set>
                                    <p:animEffect transition="in" filter="checkerboard(across)">
                                      <p:cBhvr>
                                        <p:cTn id="124" dur="500"/>
                                        <p:tgtEl>
                                          <p:spTgt spid="25607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56073">
                                            <p:txEl>
                                              <p:pRg st="0" end="0"/>
                                            </p:txEl>
                                          </p:spTgt>
                                        </p:tgtEl>
                                        <p:attrNameLst>
                                          <p:attrName>style.visibility</p:attrName>
                                        </p:attrNameLst>
                                      </p:cBhvr>
                                      <p:to>
                                        <p:strVal val="visible"/>
                                      </p:to>
                                    </p:set>
                                    <p:animEffect transition="in" filter="wipe(left)">
                                      <p:cBhvr>
                                        <p:cTn id="129" dur="500"/>
                                        <p:tgtEl>
                                          <p:spTgt spid="256073">
                                            <p:txEl>
                                              <p:pRg st="0" end="0"/>
                                            </p:txEl>
                                          </p:spTgt>
                                        </p:tgtEl>
                                      </p:cBhvr>
                                    </p:animEffect>
                                  </p:childTnLst>
                                </p:cTn>
                              </p:par>
                            </p:childTnLst>
                          </p:cTn>
                        </p:par>
                        <p:par>
                          <p:cTn id="130" fill="hold" nodeType="afterGroup">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256074">
                                            <p:txEl>
                                              <p:pRg st="0" end="0"/>
                                            </p:txEl>
                                          </p:spTgt>
                                        </p:tgtEl>
                                        <p:attrNameLst>
                                          <p:attrName>style.visibility</p:attrName>
                                        </p:attrNameLst>
                                      </p:cBhvr>
                                      <p:to>
                                        <p:strVal val="visible"/>
                                      </p:to>
                                    </p:set>
                                    <p:animEffect transition="in" filter="wipe(left)">
                                      <p:cBhvr>
                                        <p:cTn id="133" dur="500"/>
                                        <p:tgtEl>
                                          <p:spTgt spid="256074">
                                            <p:txEl>
                                              <p:pRg st="0" end="0"/>
                                            </p:txEl>
                                          </p:spTgt>
                                        </p:tgtEl>
                                      </p:cBhvr>
                                    </p:animEffect>
                                  </p:childTnLst>
                                </p:cTn>
                              </p:par>
                            </p:childTnLst>
                          </p:cTn>
                        </p:par>
                        <p:par>
                          <p:cTn id="134" fill="hold" nodeType="afterGroup">
                            <p:stCondLst>
                              <p:cond delay="1000"/>
                            </p:stCondLst>
                            <p:childTnLst>
                              <p:par>
                                <p:cTn id="135" presetID="22" presetClass="entr" presetSubtype="8" fill="hold" grpId="0" nodeType="afterEffect">
                                  <p:stCondLst>
                                    <p:cond delay="0"/>
                                  </p:stCondLst>
                                  <p:childTnLst>
                                    <p:set>
                                      <p:cBhvr>
                                        <p:cTn id="136" dur="1" fill="hold">
                                          <p:stCondLst>
                                            <p:cond delay="0"/>
                                          </p:stCondLst>
                                        </p:cTn>
                                        <p:tgtEl>
                                          <p:spTgt spid="256075">
                                            <p:txEl>
                                              <p:pRg st="0" end="0"/>
                                            </p:txEl>
                                          </p:spTgt>
                                        </p:tgtEl>
                                        <p:attrNameLst>
                                          <p:attrName>style.visibility</p:attrName>
                                        </p:attrNameLst>
                                      </p:cBhvr>
                                      <p:to>
                                        <p:strVal val="visible"/>
                                      </p:to>
                                    </p:set>
                                    <p:animEffect transition="in" filter="wipe(left)">
                                      <p:cBhvr>
                                        <p:cTn id="137" dur="500"/>
                                        <p:tgtEl>
                                          <p:spTgt spid="256075">
                                            <p:txEl>
                                              <p:pRg st="0" end="0"/>
                                            </p:txEl>
                                          </p:spTgt>
                                        </p:tgtEl>
                                      </p:cBhvr>
                                    </p:animEffect>
                                  </p:childTnLst>
                                </p:cTn>
                              </p:par>
                            </p:childTnLst>
                          </p:cTn>
                        </p:par>
                        <p:par>
                          <p:cTn id="138" fill="hold" nodeType="afterGroup">
                            <p:stCondLst>
                              <p:cond delay="1500"/>
                            </p:stCondLst>
                            <p:childTnLst>
                              <p:par>
                                <p:cTn id="139" presetID="22" presetClass="entr" presetSubtype="8" fill="hold" grpId="0" nodeType="afterEffect">
                                  <p:stCondLst>
                                    <p:cond delay="0"/>
                                  </p:stCondLst>
                                  <p:childTnLst>
                                    <p:set>
                                      <p:cBhvr>
                                        <p:cTn id="140" dur="1" fill="hold">
                                          <p:stCondLst>
                                            <p:cond delay="0"/>
                                          </p:stCondLst>
                                        </p:cTn>
                                        <p:tgtEl>
                                          <p:spTgt spid="256076">
                                            <p:txEl>
                                              <p:pRg st="0" end="0"/>
                                            </p:txEl>
                                          </p:spTgt>
                                        </p:tgtEl>
                                        <p:attrNameLst>
                                          <p:attrName>style.visibility</p:attrName>
                                        </p:attrNameLst>
                                      </p:cBhvr>
                                      <p:to>
                                        <p:strVal val="visible"/>
                                      </p:to>
                                    </p:set>
                                    <p:animEffect transition="in" filter="wipe(left)">
                                      <p:cBhvr>
                                        <p:cTn id="141" dur="500"/>
                                        <p:tgtEl>
                                          <p:spTgt spid="256076">
                                            <p:txEl>
                                              <p:pRg st="0" end="0"/>
                                            </p:txEl>
                                          </p:spTgt>
                                        </p:tgtEl>
                                      </p:cBhvr>
                                    </p:animEffect>
                                  </p:childTnLst>
                                </p:cTn>
                              </p:par>
                            </p:childTnLst>
                          </p:cTn>
                        </p:par>
                        <p:par>
                          <p:cTn id="142" fill="hold" nodeType="afterGroup">
                            <p:stCondLst>
                              <p:cond delay="2000"/>
                            </p:stCondLst>
                            <p:childTnLst>
                              <p:par>
                                <p:cTn id="143" presetID="9" presetClass="entr" presetSubtype="0" fill="hold" nodeType="after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dissolve">
                                      <p:cBhvr>
                                        <p:cTn id="145" dur="500"/>
                                        <p:tgtEl>
                                          <p:spTgt spid="11"/>
                                        </p:tgtEl>
                                      </p:cBhvr>
                                    </p:animEffect>
                                  </p:childTnLst>
                                </p:cTn>
                              </p:par>
                            </p:childTnLst>
                          </p:cTn>
                        </p:par>
                        <p:par>
                          <p:cTn id="146" fill="hold" nodeType="afterGroup">
                            <p:stCondLst>
                              <p:cond delay="2500"/>
                            </p:stCondLst>
                            <p:childTnLst>
                              <p:par>
                                <p:cTn id="147" presetID="9" presetClass="entr" presetSubtype="0" fill="hold" nodeType="afterEffect">
                                  <p:stCondLst>
                                    <p:cond delay="0"/>
                                  </p:stCondLst>
                                  <p:childTnLst>
                                    <p:set>
                                      <p:cBhvr>
                                        <p:cTn id="148" dur="1" fill="hold">
                                          <p:stCondLst>
                                            <p:cond delay="0"/>
                                          </p:stCondLst>
                                        </p:cTn>
                                        <p:tgtEl>
                                          <p:spTgt spid="12"/>
                                        </p:tgtEl>
                                        <p:attrNameLst>
                                          <p:attrName>style.visibility</p:attrName>
                                        </p:attrNameLst>
                                      </p:cBhvr>
                                      <p:to>
                                        <p:strVal val="visible"/>
                                      </p:to>
                                    </p:set>
                                    <p:animEffect transition="in" filter="dissolve">
                                      <p:cBhvr>
                                        <p:cTn id="149" dur="500"/>
                                        <p:tgtEl>
                                          <p:spTgt spid="1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nodeType="clickEffect">
                                  <p:stCondLst>
                                    <p:cond delay="0"/>
                                  </p:stCondLst>
                                  <p:childTnLst>
                                    <p:set>
                                      <p:cBhvr>
                                        <p:cTn id="153" dur="1" fill="hold">
                                          <p:stCondLst>
                                            <p:cond delay="0"/>
                                          </p:stCondLst>
                                        </p:cTn>
                                        <p:tgtEl>
                                          <p:spTgt spid="10"/>
                                        </p:tgtEl>
                                        <p:attrNameLst>
                                          <p:attrName>style.visibility</p:attrName>
                                        </p:attrNameLst>
                                      </p:cBhvr>
                                      <p:to>
                                        <p:strVal val="visible"/>
                                      </p:to>
                                    </p:set>
                                    <p:animEffect transition="in" filter="dissolve">
                                      <p:cBhvr>
                                        <p:cTn id="154" dur="500"/>
                                        <p:tgtEl>
                                          <p:spTgt spid="1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56096"/>
                                        </p:tgtEl>
                                        <p:attrNameLst>
                                          <p:attrName>style.visibility</p:attrName>
                                        </p:attrNameLst>
                                      </p:cBhvr>
                                      <p:to>
                                        <p:strVal val="visible"/>
                                      </p:to>
                                    </p:set>
                                    <p:animEffect transition="in" filter="wipe(left)">
                                      <p:cBhvr>
                                        <p:cTn id="159" dur="1000"/>
                                        <p:tgtEl>
                                          <p:spTgt spid="25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autoUpdateAnimBg="0"/>
      <p:bldP spid="256025" grpId="0" autoUpdateAnimBg="0"/>
      <p:bldP spid="256026" grpId="0" autoUpdateAnimBg="0"/>
      <p:bldP spid="256027" grpId="0" autoUpdateAnimBg="0"/>
      <p:bldP spid="256028" grpId="0" animBg="1"/>
      <p:bldP spid="256032" grpId="0" autoUpdateAnimBg="0"/>
      <p:bldP spid="256033" grpId="0" autoUpdateAnimBg="0"/>
      <p:bldP spid="256034" grpId="0" autoUpdateAnimBg="0"/>
      <p:bldP spid="256035" grpId="0" autoUpdateAnimBg="0"/>
      <p:bldP spid="256069" grpId="0" autoUpdateAnimBg="0"/>
      <p:bldP spid="256070" grpId="0" autoUpdateAnimBg="0"/>
      <p:bldP spid="256071" grpId="0" animBg="1"/>
      <p:bldP spid="256072" grpId="0" animBg="1" autoUpdateAnimBg="0"/>
      <p:bldP spid="256073" grpId="0" build="p" autoUpdateAnimBg="0"/>
      <p:bldP spid="256074" grpId="0" build="p" autoUpdateAnimBg="0" advAuto="1000"/>
      <p:bldP spid="256075" grpId="0" build="p" autoUpdateAnimBg="0" advAuto="1000"/>
      <p:bldP spid="256076" grpId="0" build="p" autoUpdateAnimBg="0" advAuto="1000"/>
      <p:bldP spid="256080" grpId="0" autoUpdateAnimBg="0"/>
      <p:bldP spid="256081" grpId="0" autoUpdateAnimBg="0"/>
      <p:bldP spid="256082" grpId="0" autoUpdateAnimBg="0"/>
      <p:bldP spid="256083" grpId="0" autoUpdateAnimBg="0"/>
      <p:bldP spid="256084" grpId="0" autoUpdateAnimBg="0"/>
      <p:bldP spid="256085" grpId="0" autoUpdateAnimBg="0"/>
      <p:bldP spid="256086" grpId="0" autoUpdateAnimBg="0"/>
      <p:bldP spid="256087" grpId="0" autoUpdateAnimBg="0"/>
      <p:bldP spid="256096" grpId="0"/>
      <p:bldP spid="256098" grpId="0" autoUpdateAnimBg="0"/>
      <p:bldP spid="256099"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25" y="1700213"/>
            <a:ext cx="887095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179388" y="549275"/>
            <a:ext cx="8839200" cy="5832475"/>
          </a:xfrm>
        </p:spPr>
        <p:txBody>
          <a:bodyPr/>
          <a:lstStyle/>
          <a:p>
            <a:r>
              <a:rPr lang="zh-CN" altLang="en-US" smtClean="0"/>
              <a:t>卡诺图化简步骤：</a:t>
            </a:r>
          </a:p>
          <a:p>
            <a:pPr lvl="1">
              <a:buFont typeface="Wingdings" panose="05000000000000000000" pitchFamily="2" charset="2"/>
              <a:buNone/>
            </a:pPr>
            <a:r>
              <a:rPr lang="en-US" altLang="zh-CN" b="1" smtClean="0"/>
              <a:t>(1) </a:t>
            </a:r>
            <a:r>
              <a:rPr lang="zh-CN" altLang="en-US" b="1" smtClean="0"/>
              <a:t>画出函数卡诺图；</a:t>
            </a:r>
          </a:p>
          <a:p>
            <a:pPr lvl="1">
              <a:buFont typeface="Wingdings" panose="05000000000000000000" pitchFamily="2" charset="2"/>
              <a:buNone/>
            </a:pPr>
            <a:r>
              <a:rPr lang="en-US" altLang="zh-CN" b="1" smtClean="0"/>
              <a:t>(2) </a:t>
            </a:r>
            <a:r>
              <a:rPr lang="zh-CN" altLang="en-US" b="1" smtClean="0"/>
              <a:t>画包围圈；</a:t>
            </a:r>
          </a:p>
          <a:p>
            <a:pPr lvl="1">
              <a:buFont typeface="Wingdings" panose="05000000000000000000" pitchFamily="2" charset="2"/>
              <a:buNone/>
            </a:pPr>
            <a:r>
              <a:rPr lang="en-US" altLang="zh-CN" b="1" smtClean="0"/>
              <a:t>(3) </a:t>
            </a:r>
            <a:r>
              <a:rPr lang="zh-CN" altLang="en-US" b="1" smtClean="0"/>
              <a:t>写出每一个包围圈对应的乘积项表达式；</a:t>
            </a:r>
          </a:p>
          <a:p>
            <a:pPr lvl="1">
              <a:buFont typeface="Wingdings" panose="05000000000000000000" pitchFamily="2" charset="2"/>
              <a:buNone/>
            </a:pPr>
            <a:r>
              <a:rPr lang="en-US" altLang="zh-CN" b="1" smtClean="0"/>
              <a:t>(4) </a:t>
            </a:r>
            <a:r>
              <a:rPr lang="zh-CN" altLang="en-US" b="1" smtClean="0"/>
              <a:t>写出最简与或式。</a:t>
            </a:r>
          </a:p>
          <a:p>
            <a:r>
              <a:rPr lang="zh-CN" altLang="en-US" smtClean="0"/>
              <a:t>画包围圈的原则：</a:t>
            </a:r>
          </a:p>
          <a:p>
            <a:pPr lvl="1">
              <a:buFont typeface="Wingdings" panose="05000000000000000000" pitchFamily="2" charset="2"/>
              <a:buNone/>
            </a:pPr>
            <a:r>
              <a:rPr lang="en-US" altLang="zh-CN" b="1" smtClean="0"/>
              <a:t>(1) </a:t>
            </a:r>
            <a:r>
              <a:rPr lang="zh-CN" altLang="en-US" b="1" smtClean="0"/>
              <a:t>每个包围圈中只包含</a:t>
            </a:r>
            <a:r>
              <a:rPr lang="en-US" altLang="zh-CN" b="1" smtClean="0"/>
              <a:t>2</a:t>
            </a:r>
            <a:r>
              <a:rPr lang="en-US" altLang="zh-CN" b="1" i="1" baseline="30000" smtClean="0"/>
              <a:t>n</a:t>
            </a:r>
            <a:r>
              <a:rPr lang="zh-CN" altLang="en-US" b="1" smtClean="0"/>
              <a:t>个最小项；</a:t>
            </a:r>
          </a:p>
          <a:p>
            <a:pPr lvl="1">
              <a:buFont typeface="Wingdings" panose="05000000000000000000" pitchFamily="2" charset="2"/>
              <a:buNone/>
            </a:pPr>
            <a:r>
              <a:rPr lang="en-US" altLang="zh-CN" b="1" smtClean="0"/>
              <a:t>(2) </a:t>
            </a:r>
            <a:r>
              <a:rPr lang="zh-CN" altLang="en-US" b="1" smtClean="0"/>
              <a:t>包围圈应尽可能大，圈数应尽可能的少；</a:t>
            </a:r>
          </a:p>
          <a:p>
            <a:pPr lvl="1">
              <a:buFont typeface="Wingdings" panose="05000000000000000000" pitchFamily="2" charset="2"/>
              <a:buNone/>
            </a:pPr>
            <a:r>
              <a:rPr lang="en-US" altLang="zh-CN" b="1" smtClean="0"/>
              <a:t>(3) </a:t>
            </a:r>
            <a:r>
              <a:rPr lang="zh-CN" altLang="en-US" b="1" smtClean="0"/>
              <a:t>每个圈中至少有一个未被其他圈包围的最小项。</a:t>
            </a:r>
          </a:p>
          <a:p>
            <a:pPr lvl="1">
              <a:buFont typeface="Wingdings" panose="05000000000000000000" pitchFamily="2" charset="2"/>
              <a:buNone/>
            </a:pPr>
            <a:r>
              <a:rPr lang="zh-CN" altLang="en-US" b="1" smtClean="0"/>
              <a:t>画完后，应反复检查，去掉多余的圈。</a:t>
            </a:r>
          </a:p>
        </p:txBody>
      </p:sp>
      <p:sp>
        <p:nvSpPr>
          <p:cNvPr id="110595"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组合 5"/>
          <p:cNvGrpSpPr>
            <a:grpSpLocks/>
          </p:cNvGrpSpPr>
          <p:nvPr/>
        </p:nvGrpSpPr>
        <p:grpSpPr bwMode="auto">
          <a:xfrm>
            <a:off x="4932363" y="1341438"/>
            <a:ext cx="3384550" cy="3302000"/>
            <a:chOff x="4932363" y="1341438"/>
            <a:chExt cx="3384550" cy="3302000"/>
          </a:xfrm>
        </p:grpSpPr>
        <p:pic>
          <p:nvPicPr>
            <p:cNvPr id="111640" name="Picture 8" descr="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341438"/>
              <a:ext cx="338455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41" name="文本框 4"/>
            <p:cNvSpPr txBox="1">
              <a:spLocks noChangeArrowheads="1"/>
            </p:cNvSpPr>
            <p:nvPr/>
          </p:nvSpPr>
          <p:spPr bwMode="auto">
            <a:xfrm>
              <a:off x="5905290" y="2103603"/>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2" name="文本框 24"/>
            <p:cNvSpPr txBox="1">
              <a:spLocks noChangeArrowheads="1"/>
            </p:cNvSpPr>
            <p:nvPr/>
          </p:nvSpPr>
          <p:spPr bwMode="auto">
            <a:xfrm>
              <a:off x="7813254" y="2091393"/>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3" name="文本框 25"/>
            <p:cNvSpPr txBox="1">
              <a:spLocks noChangeArrowheads="1"/>
            </p:cNvSpPr>
            <p:nvPr/>
          </p:nvSpPr>
          <p:spPr bwMode="auto">
            <a:xfrm>
              <a:off x="7168525" y="2763838"/>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4" name="文本框 26"/>
            <p:cNvSpPr txBox="1">
              <a:spLocks noChangeArrowheads="1"/>
            </p:cNvSpPr>
            <p:nvPr/>
          </p:nvSpPr>
          <p:spPr bwMode="auto">
            <a:xfrm>
              <a:off x="7168525" y="3409018"/>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5" name="文本框 27"/>
            <p:cNvSpPr txBox="1">
              <a:spLocks noChangeArrowheads="1"/>
            </p:cNvSpPr>
            <p:nvPr/>
          </p:nvSpPr>
          <p:spPr bwMode="auto">
            <a:xfrm>
              <a:off x="7811098" y="3409018"/>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6" name="文本框 28"/>
            <p:cNvSpPr txBox="1">
              <a:spLocks noChangeArrowheads="1"/>
            </p:cNvSpPr>
            <p:nvPr/>
          </p:nvSpPr>
          <p:spPr bwMode="auto">
            <a:xfrm>
              <a:off x="7792290" y="2768600"/>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7" name="文本框 29"/>
            <p:cNvSpPr txBox="1">
              <a:spLocks noChangeArrowheads="1"/>
            </p:cNvSpPr>
            <p:nvPr/>
          </p:nvSpPr>
          <p:spPr bwMode="auto">
            <a:xfrm>
              <a:off x="5915712" y="4030990"/>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1648" name="文本框 30"/>
            <p:cNvSpPr txBox="1">
              <a:spLocks noChangeArrowheads="1"/>
            </p:cNvSpPr>
            <p:nvPr/>
          </p:nvSpPr>
          <p:spPr bwMode="auto">
            <a:xfrm>
              <a:off x="6545949" y="4028683"/>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grpSp>
      <p:sp>
        <p:nvSpPr>
          <p:cNvPr id="111619" name="Rectangle 2" descr="Large confetti"/>
          <p:cNvSpPr>
            <a:spLocks noGrp="1" noChangeArrowheads="1"/>
          </p:cNvSpPr>
          <p:nvPr>
            <p:ph type="title"/>
          </p:nvPr>
        </p:nvSpPr>
        <p:spPr>
          <a:xfrm>
            <a:off x="0" y="0"/>
            <a:ext cx="8540750" cy="1143000"/>
          </a:xfrm>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1-21</a:t>
            </a:r>
            <a:r>
              <a:rPr lang="en-US" altLang="zh-CN" b="0" smtClean="0"/>
              <a:t>】</a:t>
            </a:r>
            <a:r>
              <a:rPr lang="zh-CN" altLang="en-US" b="0" smtClean="0"/>
              <a:t>化简</a:t>
            </a:r>
          </a:p>
        </p:txBody>
      </p:sp>
      <p:graphicFrame>
        <p:nvGraphicFramePr>
          <p:cNvPr id="111620" name="Object 3"/>
          <p:cNvGraphicFramePr>
            <a:graphicFrameLocks noChangeAspect="1"/>
          </p:cNvGraphicFramePr>
          <p:nvPr/>
        </p:nvGraphicFramePr>
        <p:xfrm>
          <a:off x="3708400" y="339725"/>
          <a:ext cx="5076825" cy="641350"/>
        </p:xfrm>
        <a:graphic>
          <a:graphicData uri="http://schemas.openxmlformats.org/presentationml/2006/ole">
            <mc:AlternateContent xmlns:mc="http://schemas.openxmlformats.org/markup-compatibility/2006">
              <mc:Choice xmlns:v="urn:schemas-microsoft-com:vml" Requires="v">
                <p:oleObj spid="_x0000_s111649" name="公式" r:id="rId5" imgW="1714500" imgH="203200" progId="Equation.3">
                  <p:embed/>
                </p:oleObj>
              </mc:Choice>
              <mc:Fallback>
                <p:oleObj name="公式" r:id="rId5" imgW="17145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39725"/>
                        <a:ext cx="5076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8052" name="Text Box 4"/>
          <p:cNvSpPr txBox="1">
            <a:spLocks noChangeArrowheads="1"/>
          </p:cNvSpPr>
          <p:nvPr/>
        </p:nvSpPr>
        <p:spPr bwMode="auto">
          <a:xfrm>
            <a:off x="323850" y="1557338"/>
            <a:ext cx="4535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(1)</a:t>
            </a:r>
            <a:r>
              <a:rPr kumimoji="0" lang="zh-CN" altLang="en-US">
                <a:latin typeface="Arial" panose="020B0604020202020204" pitchFamily="34" charset="0"/>
              </a:rPr>
              <a:t>画出逻辑函数的卡诺图</a:t>
            </a:r>
          </a:p>
        </p:txBody>
      </p:sp>
      <p:sp>
        <p:nvSpPr>
          <p:cNvPr id="258053" name="Text Box 5"/>
          <p:cNvSpPr txBox="1">
            <a:spLocks noChangeArrowheads="1"/>
          </p:cNvSpPr>
          <p:nvPr/>
        </p:nvSpPr>
        <p:spPr bwMode="auto">
          <a:xfrm>
            <a:off x="323850" y="227647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(2)</a:t>
            </a:r>
            <a:r>
              <a:rPr kumimoji="0" lang="zh-CN" altLang="en-US">
                <a:latin typeface="Arial" panose="020B0604020202020204" pitchFamily="34" charset="0"/>
              </a:rPr>
              <a:t>画包围圈</a:t>
            </a:r>
          </a:p>
        </p:txBody>
      </p:sp>
      <p:sp>
        <p:nvSpPr>
          <p:cNvPr id="258054" name="Text Box 6"/>
          <p:cNvSpPr txBox="1">
            <a:spLocks noChangeArrowheads="1"/>
          </p:cNvSpPr>
          <p:nvPr/>
        </p:nvSpPr>
        <p:spPr bwMode="auto">
          <a:xfrm>
            <a:off x="323850" y="2997200"/>
            <a:ext cx="3744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(3) </a:t>
            </a:r>
            <a:r>
              <a:rPr kumimoji="0" lang="zh-CN" altLang="en-US">
                <a:latin typeface="Arial" panose="020B0604020202020204" pitchFamily="34" charset="0"/>
              </a:rPr>
              <a:t>写出每一个包围圈对应的乘积项表达式</a:t>
            </a:r>
          </a:p>
        </p:txBody>
      </p:sp>
      <p:sp>
        <p:nvSpPr>
          <p:cNvPr id="258055" name="Text Box 7"/>
          <p:cNvSpPr txBox="1">
            <a:spLocks noChangeArrowheads="1"/>
          </p:cNvSpPr>
          <p:nvPr/>
        </p:nvSpPr>
        <p:spPr bwMode="auto">
          <a:xfrm>
            <a:off x="323850" y="4076700"/>
            <a:ext cx="388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a:latin typeface="Arial" panose="020B0604020202020204" pitchFamily="34" charset="0"/>
              </a:rPr>
              <a:t>(4)</a:t>
            </a:r>
            <a:r>
              <a:rPr kumimoji="0" lang="zh-CN" altLang="en-US">
                <a:latin typeface="Arial" panose="020B0604020202020204" pitchFamily="34" charset="0"/>
              </a:rPr>
              <a:t>写出最简与或式</a:t>
            </a:r>
          </a:p>
        </p:txBody>
      </p:sp>
      <p:sp>
        <p:nvSpPr>
          <p:cNvPr id="258057" name="AutoShape 9"/>
          <p:cNvSpPr>
            <a:spLocks noChangeArrowheads="1"/>
          </p:cNvSpPr>
          <p:nvPr/>
        </p:nvSpPr>
        <p:spPr bwMode="auto">
          <a:xfrm>
            <a:off x="5868988" y="2852738"/>
            <a:ext cx="1079500" cy="1008062"/>
          </a:xfrm>
          <a:prstGeom prst="flowChartAlternateProcess">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8058" name="AutoShape 10"/>
          <p:cNvSpPr>
            <a:spLocks noChangeArrowheads="1"/>
          </p:cNvSpPr>
          <p:nvPr/>
        </p:nvSpPr>
        <p:spPr bwMode="auto">
          <a:xfrm>
            <a:off x="6516688" y="2133600"/>
            <a:ext cx="1079500" cy="431800"/>
          </a:xfrm>
          <a:prstGeom prst="flowChartAlternateProcess">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
        <p:nvSpPr>
          <p:cNvPr id="258059" name="AutoShape 11"/>
          <p:cNvSpPr>
            <a:spLocks noChangeArrowheads="1"/>
          </p:cNvSpPr>
          <p:nvPr/>
        </p:nvSpPr>
        <p:spPr bwMode="auto">
          <a:xfrm>
            <a:off x="7092950" y="4076700"/>
            <a:ext cx="1079500" cy="431800"/>
          </a:xfrm>
          <a:prstGeom prst="flowChartAlternateProcess">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2" name="Group 12"/>
          <p:cNvGrpSpPr>
            <a:grpSpLocks/>
          </p:cNvGrpSpPr>
          <p:nvPr/>
        </p:nvGrpSpPr>
        <p:grpSpPr bwMode="auto">
          <a:xfrm>
            <a:off x="4933950" y="3860800"/>
            <a:ext cx="908050" cy="533400"/>
            <a:chOff x="539" y="2880"/>
            <a:chExt cx="572" cy="336"/>
          </a:xfrm>
        </p:grpSpPr>
        <p:sp>
          <p:nvSpPr>
            <p:cNvPr id="111638" name="AutoShape 13"/>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1639" name="Object 14"/>
            <p:cNvGraphicFramePr>
              <a:graphicFrameLocks noChangeAspect="1"/>
            </p:cNvGraphicFramePr>
            <p:nvPr/>
          </p:nvGraphicFramePr>
          <p:xfrm>
            <a:off x="539" y="2880"/>
            <a:ext cx="482" cy="313"/>
          </p:xfrm>
          <a:graphic>
            <a:graphicData uri="http://schemas.openxmlformats.org/presentationml/2006/ole">
              <mc:AlternateContent xmlns:mc="http://schemas.openxmlformats.org/markup-compatibility/2006">
                <mc:Choice xmlns:v="urn:schemas-microsoft-com:vml" Requires="v">
                  <p:oleObj spid="_x0000_s111650" name="公式" r:id="rId7" imgW="167569" imgH="91250" progId="Equation.3">
                    <p:embed/>
                  </p:oleObj>
                </mc:Choice>
                <mc:Fallback>
                  <p:oleObj name="公式" r:id="rId7" imgW="167569" imgH="9125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 y="2880"/>
                          <a:ext cx="482" cy="3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a:grpSpLocks/>
          </p:cNvGrpSpPr>
          <p:nvPr/>
        </p:nvGrpSpPr>
        <p:grpSpPr bwMode="auto">
          <a:xfrm>
            <a:off x="7399338" y="4797425"/>
            <a:ext cx="1255712" cy="560388"/>
            <a:chOff x="2062" y="3235"/>
            <a:chExt cx="661" cy="353"/>
          </a:xfrm>
        </p:grpSpPr>
        <p:sp>
          <p:nvSpPr>
            <p:cNvPr id="111636" name="AutoShape 19"/>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1637" name="Object 20"/>
            <p:cNvGraphicFramePr>
              <a:graphicFrameLocks noChangeAspect="1"/>
            </p:cNvGraphicFramePr>
            <p:nvPr/>
          </p:nvGraphicFramePr>
          <p:xfrm>
            <a:off x="2062" y="3235"/>
            <a:ext cx="661" cy="344"/>
          </p:xfrm>
          <a:graphic>
            <a:graphicData uri="http://schemas.openxmlformats.org/presentationml/2006/ole">
              <mc:AlternateContent xmlns:mc="http://schemas.openxmlformats.org/markup-compatibility/2006">
                <mc:Choice xmlns:v="urn:schemas-microsoft-com:vml" Requires="v">
                  <p:oleObj spid="_x0000_s111651" name="公式" r:id="rId9" imgW="281975" imgH="106601" progId="Equation.3">
                    <p:embed/>
                  </p:oleObj>
                </mc:Choice>
                <mc:Fallback>
                  <p:oleObj name="公式" r:id="rId9" imgW="281975" imgH="106601"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2" y="3235"/>
                          <a:ext cx="661"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1630" name="Rectangle 21"/>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8070" name="Object 22"/>
          <p:cNvGraphicFramePr>
            <a:graphicFrameLocks noChangeAspect="1"/>
          </p:cNvGraphicFramePr>
          <p:nvPr/>
        </p:nvGraphicFramePr>
        <p:xfrm>
          <a:off x="539750" y="4959350"/>
          <a:ext cx="3816350" cy="630238"/>
        </p:xfrm>
        <a:graphic>
          <a:graphicData uri="http://schemas.openxmlformats.org/presentationml/2006/ole">
            <mc:AlternateContent xmlns:mc="http://schemas.openxmlformats.org/markup-compatibility/2006">
              <mc:Choice xmlns:v="urn:schemas-microsoft-com:vml" Requires="v">
                <p:oleObj spid="_x0000_s111652" name="公式" r:id="rId11" imgW="1282700" imgH="203200" progId="Equation.3">
                  <p:embed/>
                </p:oleObj>
              </mc:Choice>
              <mc:Fallback>
                <p:oleObj name="公式" r:id="rId11" imgW="1282700" imgH="2032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959350"/>
                        <a:ext cx="38163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32" name="AutoShape 23">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3" name="Group 15"/>
          <p:cNvGrpSpPr>
            <a:grpSpLocks/>
          </p:cNvGrpSpPr>
          <p:nvPr/>
        </p:nvGrpSpPr>
        <p:grpSpPr bwMode="auto">
          <a:xfrm>
            <a:off x="7308850" y="2852738"/>
            <a:ext cx="1295400" cy="560387"/>
            <a:chOff x="2052" y="3235"/>
            <a:chExt cx="682" cy="353"/>
          </a:xfrm>
        </p:grpSpPr>
        <p:sp>
          <p:nvSpPr>
            <p:cNvPr id="111634" name="AutoShape 16"/>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1635" name="Object 17"/>
            <p:cNvGraphicFramePr>
              <a:graphicFrameLocks noChangeAspect="1"/>
            </p:cNvGraphicFramePr>
            <p:nvPr/>
          </p:nvGraphicFramePr>
          <p:xfrm>
            <a:off x="2052" y="3235"/>
            <a:ext cx="682" cy="344"/>
          </p:xfrm>
          <a:graphic>
            <a:graphicData uri="http://schemas.openxmlformats.org/presentationml/2006/ole">
              <mc:AlternateContent xmlns:mc="http://schemas.openxmlformats.org/markup-compatibility/2006">
                <mc:Choice xmlns:v="urn:schemas-microsoft-com:vml" Requires="v">
                  <p:oleObj spid="_x0000_s111653" name="公式" r:id="rId14" imgW="289631" imgH="106601" progId="Equation.3">
                    <p:embed/>
                  </p:oleObj>
                </mc:Choice>
                <mc:Fallback>
                  <p:oleObj name="公式" r:id="rId14" imgW="289631" imgH="106601"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2" y="3235"/>
                          <a:ext cx="682"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wipe(left)">
                                      <p:cBhvr>
                                        <p:cTn id="12" dur="500"/>
                                        <p:tgtEl>
                                          <p:spTgt spid="25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7"/>
                                        </p:tgtEl>
                                        <p:attrNameLst>
                                          <p:attrName>style.visibility</p:attrName>
                                        </p:attrNameLst>
                                      </p:cBhvr>
                                      <p:to>
                                        <p:strVal val="visible"/>
                                      </p:to>
                                    </p:set>
                                    <p:animEffect transition="in" filter="wipe(left)">
                                      <p:cBhvr>
                                        <p:cTn id="17" dur="500"/>
                                        <p:tgtEl>
                                          <p:spTgt spid="25805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58058"/>
                                        </p:tgtEl>
                                        <p:attrNameLst>
                                          <p:attrName>style.visibility</p:attrName>
                                        </p:attrNameLst>
                                      </p:cBhvr>
                                      <p:to>
                                        <p:strVal val="visible"/>
                                      </p:to>
                                    </p:set>
                                    <p:animEffect transition="in" filter="wipe(left)">
                                      <p:cBhvr>
                                        <p:cTn id="21" dur="500"/>
                                        <p:tgtEl>
                                          <p:spTgt spid="258058"/>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58059"/>
                                        </p:tgtEl>
                                        <p:attrNameLst>
                                          <p:attrName>style.visibility</p:attrName>
                                        </p:attrNameLst>
                                      </p:cBhvr>
                                      <p:to>
                                        <p:strVal val="visible"/>
                                      </p:to>
                                    </p:set>
                                    <p:animEffect transition="in" filter="wipe(left)">
                                      <p:cBhvr>
                                        <p:cTn id="25" dur="500"/>
                                        <p:tgtEl>
                                          <p:spTgt spid="2580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8054"/>
                                        </p:tgtEl>
                                        <p:attrNameLst>
                                          <p:attrName>style.visibility</p:attrName>
                                        </p:attrNameLst>
                                      </p:cBhvr>
                                      <p:to>
                                        <p:strVal val="visible"/>
                                      </p:to>
                                    </p:set>
                                    <p:animEffect transition="in" filter="wipe(left)">
                                      <p:cBhvr>
                                        <p:cTn id="30" dur="500"/>
                                        <p:tgtEl>
                                          <p:spTgt spid="2580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par>
                          <p:cTn id="36" fill="hold" nodeType="afterGroup">
                            <p:stCondLst>
                              <p:cond delay="500"/>
                            </p:stCondLst>
                            <p:childTnLst>
                              <p:par>
                                <p:cTn id="37" presetID="9" presetClass="entr" presetSubtype="0" fill="hold" nodeType="afterEffect">
                                  <p:stCondLst>
                                    <p:cond delay="50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par>
                          <p:cTn id="40" fill="hold" nodeType="afterGroup">
                            <p:stCondLst>
                              <p:cond delay="1500"/>
                            </p:stCondLst>
                            <p:childTnLst>
                              <p:par>
                                <p:cTn id="41" presetID="9" presetClass="entr" presetSubtype="0" fill="hold" nodeType="afterEffect">
                                  <p:stCondLst>
                                    <p:cond delay="50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8055"/>
                                        </p:tgtEl>
                                        <p:attrNameLst>
                                          <p:attrName>style.visibility</p:attrName>
                                        </p:attrNameLst>
                                      </p:cBhvr>
                                      <p:to>
                                        <p:strVal val="visible"/>
                                      </p:to>
                                    </p:set>
                                    <p:animEffect transition="in" filter="wipe(left)">
                                      <p:cBhvr>
                                        <p:cTn id="48" dur="500"/>
                                        <p:tgtEl>
                                          <p:spTgt spid="2580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58070"/>
                                        </p:tgtEl>
                                        <p:attrNameLst>
                                          <p:attrName>style.visibility</p:attrName>
                                        </p:attrNameLst>
                                      </p:cBhvr>
                                      <p:to>
                                        <p:strVal val="visible"/>
                                      </p:to>
                                    </p:set>
                                    <p:animEffect transition="in" filter="wipe(left)">
                                      <p:cBhvr>
                                        <p:cTn id="53" dur="1000"/>
                                        <p:tgtEl>
                                          <p:spTgt spid="25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3" grpId="0"/>
      <p:bldP spid="258054" grpId="0"/>
      <p:bldP spid="258055" grpId="0"/>
      <p:bldP spid="258057" grpId="0" animBg="1"/>
      <p:bldP spid="258058" grpId="0" animBg="1"/>
      <p:bldP spid="25805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6"/>
          <p:cNvGrpSpPr>
            <a:grpSpLocks/>
          </p:cNvGrpSpPr>
          <p:nvPr/>
        </p:nvGrpSpPr>
        <p:grpSpPr bwMode="auto">
          <a:xfrm>
            <a:off x="4826000" y="1268413"/>
            <a:ext cx="3490913" cy="3409950"/>
            <a:chOff x="4826000" y="1268413"/>
            <a:chExt cx="3490913" cy="3409950"/>
          </a:xfrm>
        </p:grpSpPr>
        <p:pic>
          <p:nvPicPr>
            <p:cNvPr id="112675" name="Picture 2" descr="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1268413"/>
              <a:ext cx="3490913"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6" name="文本框 34"/>
            <p:cNvSpPr txBox="1">
              <a:spLocks noChangeArrowheads="1"/>
            </p:cNvSpPr>
            <p:nvPr/>
          </p:nvSpPr>
          <p:spPr bwMode="auto">
            <a:xfrm>
              <a:off x="6468432" y="2084430"/>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2677" name="文本框 35"/>
            <p:cNvSpPr txBox="1">
              <a:spLocks noChangeArrowheads="1"/>
            </p:cNvSpPr>
            <p:nvPr/>
          </p:nvSpPr>
          <p:spPr bwMode="auto">
            <a:xfrm>
              <a:off x="5840996" y="3374559"/>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2678" name="文本框 36"/>
            <p:cNvSpPr txBox="1">
              <a:spLocks noChangeArrowheads="1"/>
            </p:cNvSpPr>
            <p:nvPr/>
          </p:nvSpPr>
          <p:spPr bwMode="auto">
            <a:xfrm>
              <a:off x="6468432" y="3374559"/>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2679" name="文本框 37"/>
            <p:cNvSpPr txBox="1">
              <a:spLocks noChangeArrowheads="1"/>
            </p:cNvSpPr>
            <p:nvPr/>
          </p:nvSpPr>
          <p:spPr bwMode="auto">
            <a:xfrm>
              <a:off x="7137190" y="3383640"/>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2680" name="文本框 38"/>
            <p:cNvSpPr txBox="1">
              <a:spLocks noChangeArrowheads="1"/>
            </p:cNvSpPr>
            <p:nvPr/>
          </p:nvSpPr>
          <p:spPr bwMode="auto">
            <a:xfrm>
              <a:off x="7786267" y="3374559"/>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sp>
          <p:nvSpPr>
            <p:cNvPr id="112681" name="文本框 39"/>
            <p:cNvSpPr txBox="1">
              <a:spLocks noChangeArrowheads="1"/>
            </p:cNvSpPr>
            <p:nvPr/>
          </p:nvSpPr>
          <p:spPr bwMode="auto">
            <a:xfrm>
              <a:off x="6473314" y="4044114"/>
              <a:ext cx="359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latin typeface="宋体" panose="02010600030101010101" pitchFamily="2" charset="-122"/>
                </a:rPr>
                <a:t>0</a:t>
              </a:r>
              <a:endParaRPr lang="zh-CN" altLang="en-US">
                <a:latin typeface="宋体" panose="02010600030101010101" pitchFamily="2" charset="-122"/>
              </a:endParaRPr>
            </a:p>
          </p:txBody>
        </p:sp>
      </p:grpSp>
      <p:sp>
        <p:nvSpPr>
          <p:cNvPr id="112643" name="Rectangle 3" descr="Large confetti"/>
          <p:cNvSpPr>
            <a:spLocks noGrp="1" noChangeArrowheads="1"/>
          </p:cNvSpPr>
          <p:nvPr>
            <p:ph type="title"/>
          </p:nvPr>
        </p:nvSpPr>
        <p:spPr>
          <a:xfrm>
            <a:off x="107950" y="188913"/>
            <a:ext cx="8037513" cy="954087"/>
          </a:xfrm>
        </p:spPr>
        <p:txBody>
          <a:bodyPr/>
          <a:lstStyle/>
          <a:p>
            <a:r>
              <a:rPr lang="en-US" altLang="zh-CN" b="0" smtClean="0"/>
              <a:t>【</a:t>
            </a:r>
            <a:r>
              <a:rPr lang="zh-CN" altLang="en-US" b="0" smtClean="0">
                <a:ea typeface="黑体" panose="02010609060101010101" pitchFamily="49" charset="-122"/>
              </a:rPr>
              <a:t>例</a:t>
            </a:r>
            <a:r>
              <a:rPr lang="en-US" altLang="zh-CN" b="0" smtClean="0">
                <a:ea typeface="黑体" panose="02010609060101010101" pitchFamily="49" charset="-122"/>
              </a:rPr>
              <a:t>1-22</a:t>
            </a:r>
            <a:r>
              <a:rPr lang="en-US" altLang="zh-CN" b="0" smtClean="0"/>
              <a:t>】</a:t>
            </a:r>
          </a:p>
        </p:txBody>
      </p:sp>
      <p:sp>
        <p:nvSpPr>
          <p:cNvPr id="259076" name="Text Box 4"/>
          <p:cNvSpPr txBox="1">
            <a:spLocks noChangeArrowheads="1"/>
          </p:cNvSpPr>
          <p:nvPr/>
        </p:nvSpPr>
        <p:spPr bwMode="auto">
          <a:xfrm>
            <a:off x="323850" y="1557338"/>
            <a:ext cx="4535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(1)</a:t>
            </a:r>
            <a:r>
              <a:rPr kumimoji="0" lang="zh-CN" altLang="en-US">
                <a:latin typeface="Arial" panose="020B0604020202020204" pitchFamily="34" charset="0"/>
              </a:rPr>
              <a:t>画出逻辑函数的卡诺图</a:t>
            </a:r>
          </a:p>
        </p:txBody>
      </p:sp>
      <p:sp>
        <p:nvSpPr>
          <p:cNvPr id="259077" name="Text Box 5"/>
          <p:cNvSpPr txBox="1">
            <a:spLocks noChangeArrowheads="1"/>
          </p:cNvSpPr>
          <p:nvPr/>
        </p:nvSpPr>
        <p:spPr bwMode="auto">
          <a:xfrm>
            <a:off x="323850" y="227647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(2)</a:t>
            </a:r>
            <a:r>
              <a:rPr kumimoji="0" lang="zh-CN" altLang="en-US">
                <a:latin typeface="Arial" panose="020B0604020202020204" pitchFamily="34" charset="0"/>
              </a:rPr>
              <a:t>画包围圈</a:t>
            </a:r>
          </a:p>
        </p:txBody>
      </p:sp>
      <p:sp>
        <p:nvSpPr>
          <p:cNvPr id="259078" name="Text Box 6"/>
          <p:cNvSpPr txBox="1">
            <a:spLocks noChangeArrowheads="1"/>
          </p:cNvSpPr>
          <p:nvPr/>
        </p:nvSpPr>
        <p:spPr bwMode="auto">
          <a:xfrm>
            <a:off x="323850" y="2997200"/>
            <a:ext cx="3744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kumimoji="0" lang="en-US" altLang="zh-CN">
                <a:latin typeface="Arial" panose="020B0604020202020204" pitchFamily="34" charset="0"/>
              </a:rPr>
              <a:t>(3) </a:t>
            </a:r>
            <a:r>
              <a:rPr kumimoji="0" lang="zh-CN" altLang="en-US">
                <a:latin typeface="Arial" panose="020B0604020202020204" pitchFamily="34" charset="0"/>
              </a:rPr>
              <a:t>写出每一个包围圈对应的乘积项表达式</a:t>
            </a:r>
          </a:p>
        </p:txBody>
      </p:sp>
      <p:sp>
        <p:nvSpPr>
          <p:cNvPr id="259079" name="Text Box 7"/>
          <p:cNvSpPr txBox="1">
            <a:spLocks noChangeArrowheads="1"/>
          </p:cNvSpPr>
          <p:nvPr/>
        </p:nvSpPr>
        <p:spPr bwMode="auto">
          <a:xfrm>
            <a:off x="323850" y="4076700"/>
            <a:ext cx="388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a:latin typeface="Arial" panose="020B0604020202020204" pitchFamily="34" charset="0"/>
              </a:rPr>
              <a:t>(4)</a:t>
            </a:r>
            <a:r>
              <a:rPr kumimoji="0" lang="zh-CN" altLang="en-US">
                <a:latin typeface="Arial" panose="020B0604020202020204" pitchFamily="34" charset="0"/>
              </a:rPr>
              <a:t>写出最简与或式</a:t>
            </a:r>
          </a:p>
        </p:txBody>
      </p:sp>
      <p:sp>
        <p:nvSpPr>
          <p:cNvPr id="259080" name="AutoShape 8"/>
          <p:cNvSpPr>
            <a:spLocks noChangeArrowheads="1"/>
          </p:cNvSpPr>
          <p:nvPr/>
        </p:nvSpPr>
        <p:spPr bwMode="auto">
          <a:xfrm>
            <a:off x="5795963" y="2781300"/>
            <a:ext cx="2374900" cy="431800"/>
          </a:xfrm>
          <a:prstGeom prst="flowChartAlternateProcess">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pSp>
        <p:nvGrpSpPr>
          <p:cNvPr id="2" name="Group 9"/>
          <p:cNvGrpSpPr>
            <a:grpSpLocks/>
          </p:cNvGrpSpPr>
          <p:nvPr/>
        </p:nvGrpSpPr>
        <p:grpSpPr bwMode="auto">
          <a:xfrm>
            <a:off x="4875213" y="3429000"/>
            <a:ext cx="892175" cy="533400"/>
            <a:chOff x="549" y="2880"/>
            <a:chExt cx="562" cy="336"/>
          </a:xfrm>
        </p:grpSpPr>
        <p:sp>
          <p:nvSpPr>
            <p:cNvPr id="112673" name="AutoShape 10"/>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2674" name="Object 11"/>
            <p:cNvGraphicFramePr>
              <a:graphicFrameLocks noChangeAspect="1"/>
            </p:cNvGraphicFramePr>
            <p:nvPr/>
          </p:nvGraphicFramePr>
          <p:xfrm>
            <a:off x="549" y="2889"/>
            <a:ext cx="461" cy="295"/>
          </p:xfrm>
          <a:graphic>
            <a:graphicData uri="http://schemas.openxmlformats.org/presentationml/2006/ole">
              <mc:AlternateContent xmlns:mc="http://schemas.openxmlformats.org/markup-compatibility/2006">
                <mc:Choice xmlns:v="urn:schemas-microsoft-com:vml" Requires="v">
                  <p:oleObj spid="_x0000_s112682" name="公式" r:id="rId5" imgW="144603" imgH="76326" progId="Equation.3">
                    <p:embed/>
                  </p:oleObj>
                </mc:Choice>
                <mc:Fallback>
                  <p:oleObj name="公式" r:id="rId5" imgW="144603" imgH="7632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 y="2889"/>
                          <a:ext cx="461" cy="29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2"/>
          <p:cNvGrpSpPr>
            <a:grpSpLocks/>
          </p:cNvGrpSpPr>
          <p:nvPr/>
        </p:nvGrpSpPr>
        <p:grpSpPr bwMode="auto">
          <a:xfrm>
            <a:off x="5934075" y="4868863"/>
            <a:ext cx="942975" cy="560387"/>
            <a:chOff x="2125" y="3235"/>
            <a:chExt cx="574" cy="353"/>
          </a:xfrm>
        </p:grpSpPr>
        <p:sp>
          <p:nvSpPr>
            <p:cNvPr id="112671" name="AutoShape 13"/>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2672" name="Object 14"/>
            <p:cNvGraphicFramePr>
              <a:graphicFrameLocks noChangeAspect="1"/>
            </p:cNvGraphicFramePr>
            <p:nvPr/>
          </p:nvGraphicFramePr>
          <p:xfrm>
            <a:off x="2125" y="3235"/>
            <a:ext cx="536" cy="344"/>
          </p:xfrm>
          <a:graphic>
            <a:graphicData uri="http://schemas.openxmlformats.org/presentationml/2006/ole">
              <mc:AlternateContent xmlns:mc="http://schemas.openxmlformats.org/markup-compatibility/2006">
                <mc:Choice xmlns:v="urn:schemas-microsoft-com:vml" Requires="v">
                  <p:oleObj spid="_x0000_s112683" name="公式" r:id="rId7" imgW="205846" imgH="106601" progId="Equation.3">
                    <p:embed/>
                  </p:oleObj>
                </mc:Choice>
                <mc:Fallback>
                  <p:oleObj name="公式" r:id="rId7" imgW="205846" imgH="106601"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5" y="3235"/>
                          <a:ext cx="536"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5"/>
          <p:cNvGrpSpPr>
            <a:grpSpLocks/>
          </p:cNvGrpSpPr>
          <p:nvPr/>
        </p:nvGrpSpPr>
        <p:grpSpPr bwMode="auto">
          <a:xfrm>
            <a:off x="7126288" y="4822825"/>
            <a:ext cx="862012" cy="534988"/>
            <a:chOff x="2171" y="3251"/>
            <a:chExt cx="528" cy="337"/>
          </a:xfrm>
        </p:grpSpPr>
        <p:sp>
          <p:nvSpPr>
            <p:cNvPr id="112669" name="AutoShape 16"/>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p:spPr>
          <p:txBody>
            <a:bodyPr rot="10800000"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endParaRPr lang="zh-CN" altLang="en-US"/>
            </a:p>
          </p:txBody>
        </p:sp>
        <p:graphicFrame>
          <p:nvGraphicFramePr>
            <p:cNvPr id="112670" name="Object 17"/>
            <p:cNvGraphicFramePr>
              <a:graphicFrameLocks noChangeAspect="1"/>
            </p:cNvGraphicFramePr>
            <p:nvPr/>
          </p:nvGraphicFramePr>
          <p:xfrm>
            <a:off x="2196" y="3253"/>
            <a:ext cx="393" cy="308"/>
          </p:xfrm>
          <a:graphic>
            <a:graphicData uri="http://schemas.openxmlformats.org/presentationml/2006/ole">
              <mc:AlternateContent xmlns:mc="http://schemas.openxmlformats.org/markup-compatibility/2006">
                <mc:Choice xmlns:v="urn:schemas-microsoft-com:vml" Requires="v">
                  <p:oleObj spid="_x0000_s112684" name="公式" r:id="rId9" imgW="114406" imgH="91250" progId="Equation.3">
                    <p:embed/>
                  </p:oleObj>
                </mc:Choice>
                <mc:Fallback>
                  <p:oleObj name="公式" r:id="rId9" imgW="114406" imgH="9125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6" y="3253"/>
                          <a:ext cx="393" cy="3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652" name="Rectangle 1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112653" name="Object 19"/>
          <p:cNvGraphicFramePr>
            <a:graphicFrameLocks noChangeAspect="1"/>
          </p:cNvGraphicFramePr>
          <p:nvPr/>
        </p:nvGraphicFramePr>
        <p:xfrm>
          <a:off x="2339975" y="333375"/>
          <a:ext cx="6804025" cy="808038"/>
        </p:xfrm>
        <a:graphic>
          <a:graphicData uri="http://schemas.openxmlformats.org/presentationml/2006/ole">
            <mc:AlternateContent xmlns:mc="http://schemas.openxmlformats.org/markup-compatibility/2006">
              <mc:Choice xmlns:v="urn:schemas-microsoft-com:vml" Requires="v">
                <p:oleObj spid="_x0000_s112685" name="公式" r:id="rId11" imgW="2247900" imgH="266700" progId="Equation.3">
                  <p:embed/>
                </p:oleObj>
              </mc:Choice>
              <mc:Fallback>
                <p:oleObj name="公式" r:id="rId11" imgW="2247900" imgH="2667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333375"/>
                        <a:ext cx="680402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9092" name="Freeform 20"/>
          <p:cNvSpPr>
            <a:spLocks/>
          </p:cNvSpPr>
          <p:nvPr/>
        </p:nvSpPr>
        <p:spPr bwMode="auto">
          <a:xfrm>
            <a:off x="7740650" y="2060575"/>
            <a:ext cx="514350" cy="488950"/>
          </a:xfrm>
          <a:custGeom>
            <a:avLst/>
            <a:gdLst>
              <a:gd name="T0" fmla="*/ 2147483646 w 324"/>
              <a:gd name="T1" fmla="*/ 2147483646 h 308"/>
              <a:gd name="T2" fmla="*/ 2147483646 w 324"/>
              <a:gd name="T3" fmla="*/ 2147483646 h 308"/>
              <a:gd name="T4" fmla="*/ 2147483646 w 324"/>
              <a:gd name="T5" fmla="*/ 2147483646 h 308"/>
              <a:gd name="T6" fmla="*/ 2147483646 w 324"/>
              <a:gd name="T7" fmla="*/ 2147483646 h 308"/>
              <a:gd name="T8" fmla="*/ 2147483646 w 324"/>
              <a:gd name="T9" fmla="*/ 2147483646 h 308"/>
              <a:gd name="T10" fmla="*/ 2147483646 w 324"/>
              <a:gd name="T11" fmla="*/ 2147483646 h 308"/>
              <a:gd name="T12" fmla="*/ 2147483646 w 324"/>
              <a:gd name="T13" fmla="*/ 0 h 308"/>
              <a:gd name="T14" fmla="*/ 0 60000 65536"/>
              <a:gd name="T15" fmla="*/ 0 60000 65536"/>
              <a:gd name="T16" fmla="*/ 0 60000 65536"/>
              <a:gd name="T17" fmla="*/ 0 60000 65536"/>
              <a:gd name="T18" fmla="*/ 0 60000 65536"/>
              <a:gd name="T19" fmla="*/ 0 60000 65536"/>
              <a:gd name="T20" fmla="*/ 0 60000 65536"/>
              <a:gd name="T21" fmla="*/ 0 w 324"/>
              <a:gd name="T22" fmla="*/ 0 h 308"/>
              <a:gd name="T23" fmla="*/ 324 w 324"/>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9093" name="Freeform 21"/>
          <p:cNvSpPr>
            <a:spLocks/>
          </p:cNvSpPr>
          <p:nvPr/>
        </p:nvSpPr>
        <p:spPr bwMode="auto">
          <a:xfrm>
            <a:off x="5672138" y="1989138"/>
            <a:ext cx="484187" cy="512762"/>
          </a:xfrm>
          <a:custGeom>
            <a:avLst/>
            <a:gdLst>
              <a:gd name="T0" fmla="*/ 2147483646 w 305"/>
              <a:gd name="T1" fmla="*/ 0 h 323"/>
              <a:gd name="T2" fmla="*/ 2147483646 w 305"/>
              <a:gd name="T3" fmla="*/ 2147483646 h 323"/>
              <a:gd name="T4" fmla="*/ 2147483646 w 305"/>
              <a:gd name="T5" fmla="*/ 2147483646 h 323"/>
              <a:gd name="T6" fmla="*/ 2147483646 w 305"/>
              <a:gd name="T7" fmla="*/ 2147483646 h 323"/>
              <a:gd name="T8" fmla="*/ 2147483646 w 305"/>
              <a:gd name="T9" fmla="*/ 2147483646 h 323"/>
              <a:gd name="T10" fmla="*/ 2147483646 w 305"/>
              <a:gd name="T11" fmla="*/ 2147483646 h 323"/>
              <a:gd name="T12" fmla="*/ 0 w 305"/>
              <a:gd name="T13" fmla="*/ 2147483646 h 323"/>
              <a:gd name="T14" fmla="*/ 0 60000 65536"/>
              <a:gd name="T15" fmla="*/ 0 60000 65536"/>
              <a:gd name="T16" fmla="*/ 0 60000 65536"/>
              <a:gd name="T17" fmla="*/ 0 60000 65536"/>
              <a:gd name="T18" fmla="*/ 0 60000 65536"/>
              <a:gd name="T19" fmla="*/ 0 60000 65536"/>
              <a:gd name="T20" fmla="*/ 0 60000 65536"/>
              <a:gd name="T21" fmla="*/ 0 w 305"/>
              <a:gd name="T22" fmla="*/ 0 h 323"/>
              <a:gd name="T23" fmla="*/ 305 w 30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9094" name="Freeform 22"/>
          <p:cNvSpPr>
            <a:spLocks/>
          </p:cNvSpPr>
          <p:nvPr/>
        </p:nvSpPr>
        <p:spPr bwMode="auto">
          <a:xfrm>
            <a:off x="5724525" y="4079875"/>
            <a:ext cx="520700" cy="501650"/>
          </a:xfrm>
          <a:custGeom>
            <a:avLst/>
            <a:gdLst>
              <a:gd name="T0" fmla="*/ 0 w 328"/>
              <a:gd name="T1" fmla="*/ 2147483646 h 316"/>
              <a:gd name="T2" fmla="*/ 2147483646 w 328"/>
              <a:gd name="T3" fmla="*/ 2147483646 h 316"/>
              <a:gd name="T4" fmla="*/ 2147483646 w 328"/>
              <a:gd name="T5" fmla="*/ 2147483646 h 316"/>
              <a:gd name="T6" fmla="*/ 2147483646 w 328"/>
              <a:gd name="T7" fmla="*/ 2147483646 h 316"/>
              <a:gd name="T8" fmla="*/ 2147483646 w 328"/>
              <a:gd name="T9" fmla="*/ 2147483646 h 316"/>
              <a:gd name="T10" fmla="*/ 2147483646 w 328"/>
              <a:gd name="T11" fmla="*/ 2147483646 h 316"/>
              <a:gd name="T12" fmla="*/ 2147483646 w 328"/>
              <a:gd name="T13" fmla="*/ 2147483646 h 316"/>
              <a:gd name="T14" fmla="*/ 0 60000 65536"/>
              <a:gd name="T15" fmla="*/ 0 60000 65536"/>
              <a:gd name="T16" fmla="*/ 0 60000 65536"/>
              <a:gd name="T17" fmla="*/ 0 60000 65536"/>
              <a:gd name="T18" fmla="*/ 0 60000 65536"/>
              <a:gd name="T19" fmla="*/ 0 60000 65536"/>
              <a:gd name="T20" fmla="*/ 0 60000 65536"/>
              <a:gd name="T21" fmla="*/ 0 w 328"/>
              <a:gd name="T22" fmla="*/ 0 h 316"/>
              <a:gd name="T23" fmla="*/ 328 w 328"/>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9095" name="Freeform 23"/>
          <p:cNvSpPr>
            <a:spLocks/>
          </p:cNvSpPr>
          <p:nvPr/>
        </p:nvSpPr>
        <p:spPr bwMode="auto">
          <a:xfrm>
            <a:off x="7721600" y="4110038"/>
            <a:ext cx="522288" cy="471487"/>
          </a:xfrm>
          <a:custGeom>
            <a:avLst/>
            <a:gdLst>
              <a:gd name="T0" fmla="*/ 2147483646 w 329"/>
              <a:gd name="T1" fmla="*/ 2147483646 h 297"/>
              <a:gd name="T2" fmla="*/ 2147483646 w 329"/>
              <a:gd name="T3" fmla="*/ 2147483646 h 297"/>
              <a:gd name="T4" fmla="*/ 2147483646 w 329"/>
              <a:gd name="T5" fmla="*/ 2147483646 h 297"/>
              <a:gd name="T6" fmla="*/ 2147483646 w 329"/>
              <a:gd name="T7" fmla="*/ 2147483646 h 297"/>
              <a:gd name="T8" fmla="*/ 2147483646 w 329"/>
              <a:gd name="T9" fmla="*/ 2147483646 h 297"/>
              <a:gd name="T10" fmla="*/ 2147483646 w 329"/>
              <a:gd name="T11" fmla="*/ 2147483646 h 297"/>
              <a:gd name="T12" fmla="*/ 2147483646 w 329"/>
              <a:gd name="T13" fmla="*/ 2147483646 h 297"/>
              <a:gd name="T14" fmla="*/ 0 60000 65536"/>
              <a:gd name="T15" fmla="*/ 0 60000 65536"/>
              <a:gd name="T16" fmla="*/ 0 60000 65536"/>
              <a:gd name="T17" fmla="*/ 0 60000 65536"/>
              <a:gd name="T18" fmla="*/ 0 60000 65536"/>
              <a:gd name="T19" fmla="*/ 0 60000 65536"/>
              <a:gd name="T20" fmla="*/ 0 60000 65536"/>
              <a:gd name="T21" fmla="*/ 0 w 329"/>
              <a:gd name="T22" fmla="*/ 0 h 297"/>
              <a:gd name="T23" fmla="*/ 329 w 329"/>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a:solidFill>
              <a:srgbClr val="00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 name="Group 24"/>
          <p:cNvGrpSpPr>
            <a:grpSpLocks/>
          </p:cNvGrpSpPr>
          <p:nvPr/>
        </p:nvGrpSpPr>
        <p:grpSpPr bwMode="auto">
          <a:xfrm>
            <a:off x="7164388" y="2112963"/>
            <a:ext cx="990600" cy="457200"/>
            <a:chOff x="4416" y="3792"/>
            <a:chExt cx="624" cy="288"/>
          </a:xfrm>
        </p:grpSpPr>
        <p:sp>
          <p:nvSpPr>
            <p:cNvPr id="112666" name="Line 25"/>
            <p:cNvSpPr>
              <a:spLocks noChangeShapeType="1"/>
            </p:cNvSpPr>
            <p:nvPr/>
          </p:nvSpPr>
          <p:spPr bwMode="auto">
            <a:xfrm flipH="1">
              <a:off x="4512" y="4080"/>
              <a:ext cx="43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7" name="Arc 26"/>
            <p:cNvSpPr>
              <a:spLocks/>
            </p:cNvSpPr>
            <p:nvPr/>
          </p:nvSpPr>
          <p:spPr bwMode="auto">
            <a:xfrm flipH="1" flipV="1">
              <a:off x="4416" y="3792"/>
              <a:ext cx="9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668" name="Arc 27"/>
            <p:cNvSpPr>
              <a:spLocks/>
            </p:cNvSpPr>
            <p:nvPr/>
          </p:nvSpPr>
          <p:spPr bwMode="auto">
            <a:xfrm flipV="1">
              <a:off x="4896" y="3792"/>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28"/>
          <p:cNvGrpSpPr>
            <a:grpSpLocks/>
          </p:cNvGrpSpPr>
          <p:nvPr/>
        </p:nvGrpSpPr>
        <p:grpSpPr bwMode="auto">
          <a:xfrm>
            <a:off x="7092950" y="4124325"/>
            <a:ext cx="1068388" cy="457200"/>
            <a:chOff x="3454" y="3552"/>
            <a:chExt cx="673" cy="288"/>
          </a:xfrm>
        </p:grpSpPr>
        <p:sp>
          <p:nvSpPr>
            <p:cNvPr id="112663" name="Line 29"/>
            <p:cNvSpPr>
              <a:spLocks noChangeShapeType="1"/>
            </p:cNvSpPr>
            <p:nvPr/>
          </p:nvSpPr>
          <p:spPr bwMode="auto">
            <a:xfrm rot="10778321" flipH="1">
              <a:off x="3549" y="3552"/>
              <a:ext cx="48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4" name="Arc 30"/>
            <p:cNvSpPr>
              <a:spLocks/>
            </p:cNvSpPr>
            <p:nvPr/>
          </p:nvSpPr>
          <p:spPr bwMode="auto">
            <a:xfrm rot="10778321" flipH="1" flipV="1">
              <a:off x="4031" y="3553"/>
              <a:ext cx="96" cy="287"/>
            </a:xfrm>
            <a:custGeom>
              <a:avLst/>
              <a:gdLst>
                <a:gd name="T0" fmla="*/ 0 w 21600"/>
                <a:gd name="T1" fmla="*/ 0 h 21605"/>
                <a:gd name="T2" fmla="*/ 0 w 21600"/>
                <a:gd name="T3" fmla="*/ 0 h 21605"/>
                <a:gd name="T4" fmla="*/ 0 w 21600"/>
                <a:gd name="T5" fmla="*/ 0 h 21605"/>
                <a:gd name="T6" fmla="*/ 0 60000 65536"/>
                <a:gd name="T7" fmla="*/ 0 60000 65536"/>
                <a:gd name="T8" fmla="*/ 0 60000 65536"/>
                <a:gd name="T9" fmla="*/ 0 w 21600"/>
                <a:gd name="T10" fmla="*/ 0 h 21605"/>
                <a:gd name="T11" fmla="*/ 21600 w 21600"/>
                <a:gd name="T12" fmla="*/ 21605 h 21605"/>
              </a:gdLst>
              <a:ahLst/>
              <a:cxnLst>
                <a:cxn ang="T6">
                  <a:pos x="T0" y="T1"/>
                </a:cxn>
                <a:cxn ang="T7">
                  <a:pos x="T2" y="T3"/>
                </a:cxn>
                <a:cxn ang="T8">
                  <a:pos x="T4" y="T5"/>
                </a:cxn>
              </a:cxnLst>
              <a:rect l="T9" t="T10" r="T11" b="T12"/>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665" name="Arc 31"/>
            <p:cNvSpPr>
              <a:spLocks/>
            </p:cNvSpPr>
            <p:nvPr/>
          </p:nvSpPr>
          <p:spPr bwMode="auto">
            <a:xfrm rot="10778321" flipV="1">
              <a:off x="3454" y="3553"/>
              <a:ext cx="145" cy="2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2660" name="Rectangle 3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graphicFrame>
        <p:nvGraphicFramePr>
          <p:cNvPr id="259105" name="Object 33"/>
          <p:cNvGraphicFramePr>
            <a:graphicFrameLocks noChangeAspect="1"/>
          </p:cNvGraphicFramePr>
          <p:nvPr/>
        </p:nvGraphicFramePr>
        <p:xfrm>
          <a:off x="468313" y="5157788"/>
          <a:ext cx="5256212" cy="720725"/>
        </p:xfrm>
        <a:graphic>
          <a:graphicData uri="http://schemas.openxmlformats.org/presentationml/2006/ole">
            <mc:AlternateContent xmlns:mc="http://schemas.openxmlformats.org/markup-compatibility/2006">
              <mc:Choice xmlns:v="urn:schemas-microsoft-com:vml" Requires="v">
                <p:oleObj spid="_x0000_s112686" name="公式" r:id="rId13" imgW="1714500" imgH="228600" progId="Equation.3">
                  <p:embed/>
                </p:oleObj>
              </mc:Choice>
              <mc:Fallback>
                <p:oleObj name="公式" r:id="rId13" imgW="1714500" imgH="2286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157788"/>
                        <a:ext cx="52562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62" name="AutoShape 34">
            <a:hlinkClick r:id="rId1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4"/>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wipe(left)">
                                      <p:cBhvr>
                                        <p:cTn id="7" dur="500"/>
                                        <p:tgtEl>
                                          <p:spTgt spid="259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7"/>
                                        </p:tgtEl>
                                        <p:attrNameLst>
                                          <p:attrName>style.visibility</p:attrName>
                                        </p:attrNameLst>
                                      </p:cBhvr>
                                      <p:to>
                                        <p:strVal val="visible"/>
                                      </p:to>
                                    </p:set>
                                    <p:animEffect transition="in" filter="wipe(left)">
                                      <p:cBhvr>
                                        <p:cTn id="12" dur="500"/>
                                        <p:tgtEl>
                                          <p:spTgt spid="259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9093"/>
                                        </p:tgtEl>
                                        <p:attrNameLst>
                                          <p:attrName>style.visibility</p:attrName>
                                        </p:attrNameLst>
                                      </p:cBhvr>
                                      <p:to>
                                        <p:strVal val="visible"/>
                                      </p:to>
                                    </p:set>
                                    <p:animEffect transition="in" filter="dissolve">
                                      <p:cBhvr>
                                        <p:cTn id="17" dur="500"/>
                                        <p:tgtEl>
                                          <p:spTgt spid="25909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9092"/>
                                        </p:tgtEl>
                                        <p:attrNameLst>
                                          <p:attrName>style.visibility</p:attrName>
                                        </p:attrNameLst>
                                      </p:cBhvr>
                                      <p:to>
                                        <p:strVal val="visible"/>
                                      </p:to>
                                    </p:set>
                                    <p:animEffect transition="in" filter="dissolve">
                                      <p:cBhvr>
                                        <p:cTn id="21" dur="500"/>
                                        <p:tgtEl>
                                          <p:spTgt spid="259092"/>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9094"/>
                                        </p:tgtEl>
                                        <p:attrNameLst>
                                          <p:attrName>style.visibility</p:attrName>
                                        </p:attrNameLst>
                                      </p:cBhvr>
                                      <p:to>
                                        <p:strVal val="visible"/>
                                      </p:to>
                                    </p:set>
                                    <p:animEffect transition="in" filter="dissolve">
                                      <p:cBhvr>
                                        <p:cTn id="25" dur="500"/>
                                        <p:tgtEl>
                                          <p:spTgt spid="259094"/>
                                        </p:tgtEl>
                                      </p:cBhvr>
                                    </p:animEffect>
                                  </p:childTnLst>
                                </p:cTn>
                              </p:par>
                            </p:childTnLst>
                          </p:cTn>
                        </p:par>
                        <p:par>
                          <p:cTn id="26" fill="hold" nodeType="afterGroup">
                            <p:stCondLst>
                              <p:cond delay="1500"/>
                            </p:stCondLst>
                            <p:childTnLst>
                              <p:par>
                                <p:cTn id="27" presetID="9" presetClass="entr" presetSubtype="0" fill="hold" nodeType="afterEffect">
                                  <p:stCondLst>
                                    <p:cond delay="0"/>
                                  </p:stCondLst>
                                  <p:childTnLst>
                                    <p:set>
                                      <p:cBhvr>
                                        <p:cTn id="28" dur="1" fill="hold">
                                          <p:stCondLst>
                                            <p:cond delay="0"/>
                                          </p:stCondLst>
                                        </p:cTn>
                                        <p:tgtEl>
                                          <p:spTgt spid="259095"/>
                                        </p:tgtEl>
                                        <p:attrNameLst>
                                          <p:attrName>style.visibility</p:attrName>
                                        </p:attrNameLst>
                                      </p:cBhvr>
                                      <p:to>
                                        <p:strVal val="visible"/>
                                      </p:to>
                                    </p:set>
                                    <p:animEffect transition="in" filter="dissolve">
                                      <p:cBhvr>
                                        <p:cTn id="29" dur="500"/>
                                        <p:tgtEl>
                                          <p:spTgt spid="2590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9080"/>
                                        </p:tgtEl>
                                        <p:attrNameLst>
                                          <p:attrName>style.visibility</p:attrName>
                                        </p:attrNameLst>
                                      </p:cBhvr>
                                      <p:to>
                                        <p:strVal val="visible"/>
                                      </p:to>
                                    </p:set>
                                    <p:animEffect transition="in" filter="wipe(left)">
                                      <p:cBhvr>
                                        <p:cTn id="34" dur="500"/>
                                        <p:tgtEl>
                                          <p:spTgt spid="2590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9078"/>
                                        </p:tgtEl>
                                        <p:attrNameLst>
                                          <p:attrName>style.visibility</p:attrName>
                                        </p:attrNameLst>
                                      </p:cBhvr>
                                      <p:to>
                                        <p:strVal val="visible"/>
                                      </p:to>
                                    </p:set>
                                    <p:animEffect transition="in" filter="wipe(left)">
                                      <p:cBhvr>
                                        <p:cTn id="48" dur="500"/>
                                        <p:tgtEl>
                                          <p:spTgt spid="25907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par>
                          <p:cTn id="54" fill="hold" nodeType="afterGroup">
                            <p:stCondLst>
                              <p:cond delay="500"/>
                            </p:stCondLst>
                            <p:childTnLst>
                              <p:par>
                                <p:cTn id="55" presetID="9" presetClass="entr" presetSubtype="0" fill="hold" nodeType="afterEffect">
                                  <p:stCondLst>
                                    <p:cond delay="50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par>
                          <p:cTn id="58" fill="hold" nodeType="afterGroup">
                            <p:stCondLst>
                              <p:cond delay="1500"/>
                            </p:stCondLst>
                            <p:childTnLst>
                              <p:par>
                                <p:cTn id="59" presetID="9" presetClass="entr" presetSubtype="0" fill="hold" nodeType="afterEffect">
                                  <p:stCondLst>
                                    <p:cond delay="500"/>
                                  </p:stCondLst>
                                  <p:childTnLst>
                                    <p:set>
                                      <p:cBhvr>
                                        <p:cTn id="60" dur="1" fill="hold">
                                          <p:stCondLst>
                                            <p:cond delay="0"/>
                                          </p:stCondLst>
                                        </p:cTn>
                                        <p:tgtEl>
                                          <p:spTgt spid="4"/>
                                        </p:tgtEl>
                                        <p:attrNameLst>
                                          <p:attrName>style.visibility</p:attrName>
                                        </p:attrNameLst>
                                      </p:cBhvr>
                                      <p:to>
                                        <p:strVal val="visible"/>
                                      </p:to>
                                    </p:set>
                                    <p:animEffect transition="in" filter="dissolve">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9079"/>
                                        </p:tgtEl>
                                        <p:attrNameLst>
                                          <p:attrName>style.visibility</p:attrName>
                                        </p:attrNameLst>
                                      </p:cBhvr>
                                      <p:to>
                                        <p:strVal val="visible"/>
                                      </p:to>
                                    </p:set>
                                    <p:animEffect transition="in" filter="wipe(left)">
                                      <p:cBhvr>
                                        <p:cTn id="66" dur="500"/>
                                        <p:tgtEl>
                                          <p:spTgt spid="25907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59105"/>
                                        </p:tgtEl>
                                        <p:attrNameLst>
                                          <p:attrName>style.visibility</p:attrName>
                                        </p:attrNameLst>
                                      </p:cBhvr>
                                      <p:to>
                                        <p:strVal val="visible"/>
                                      </p:to>
                                    </p:set>
                                    <p:animEffect transition="in" filter="wipe(left)">
                                      <p:cBhvr>
                                        <p:cTn id="71" dur="1000"/>
                                        <p:tgtEl>
                                          <p:spTgt spid="25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P spid="259079" grpId="0"/>
      <p:bldP spid="25908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descr="Large confetti"/>
          <p:cNvSpPr>
            <a:spLocks noGrp="1" noChangeArrowheads="1"/>
          </p:cNvSpPr>
          <p:nvPr>
            <p:ph type="title"/>
          </p:nvPr>
        </p:nvSpPr>
        <p:spPr/>
        <p:txBody>
          <a:bodyPr/>
          <a:lstStyle/>
          <a:p>
            <a:r>
              <a:rPr lang="en-US" altLang="zh-CN" b="0" smtClean="0"/>
              <a:t>1.3.3  </a:t>
            </a:r>
            <a:r>
              <a:rPr lang="zh-CN" altLang="en-US" b="0" smtClean="0"/>
              <a:t>逻辑函数的化简</a:t>
            </a:r>
          </a:p>
        </p:txBody>
      </p:sp>
      <p:sp>
        <p:nvSpPr>
          <p:cNvPr id="113667" name="Rectangle 3"/>
          <p:cNvSpPr>
            <a:spLocks noGrp="1" noChangeArrowheads="1"/>
          </p:cNvSpPr>
          <p:nvPr>
            <p:ph idx="1"/>
          </p:nvPr>
        </p:nvSpPr>
        <p:spPr>
          <a:xfrm>
            <a:off x="838200" y="1371600"/>
            <a:ext cx="7620000" cy="1201738"/>
          </a:xfrm>
        </p:spPr>
        <p:txBody>
          <a:bodyPr/>
          <a:lstStyle/>
          <a:p>
            <a:pPr>
              <a:buFontTx/>
              <a:buNone/>
            </a:pPr>
            <a:r>
              <a:rPr lang="en-US" altLang="zh-CN" smtClean="0"/>
              <a:t>7</a:t>
            </a:r>
            <a:r>
              <a:rPr lang="zh-CN" altLang="en-US" smtClean="0"/>
              <a:t>．具有约束的逻辑函数的化简</a:t>
            </a:r>
          </a:p>
          <a:p>
            <a:pPr lvl="1">
              <a:buFont typeface="Wingdings" panose="05000000000000000000" pitchFamily="2" charset="2"/>
              <a:buNone/>
            </a:pPr>
            <a:r>
              <a:rPr lang="en-US" altLang="zh-CN" b="1" smtClean="0"/>
              <a:t>(1)</a:t>
            </a:r>
            <a:r>
              <a:rPr lang="zh-CN" altLang="en-US" b="1" smtClean="0"/>
              <a:t>约束：输入变量的取值受限制。</a:t>
            </a:r>
          </a:p>
        </p:txBody>
      </p:sp>
      <p:sp>
        <p:nvSpPr>
          <p:cNvPr id="260100" name="Text Box 4"/>
          <p:cNvSpPr txBox="1">
            <a:spLocks noChangeArrowheads="1"/>
          </p:cNvSpPr>
          <p:nvPr/>
        </p:nvSpPr>
        <p:spPr bwMode="auto">
          <a:xfrm>
            <a:off x="395288" y="2565400"/>
            <a:ext cx="82534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latin typeface="宋体" panose="02010600030101010101" pitchFamily="2" charset="-122"/>
              </a:rPr>
              <a:t>例如，</a:t>
            </a:r>
            <a:r>
              <a:rPr lang="zh-CN" altLang="en-US"/>
              <a:t>逻辑变量  </a:t>
            </a:r>
            <a:r>
              <a:rPr lang="en-US" altLang="zh-CN" i="1">
                <a:solidFill>
                  <a:srgbClr val="FF0000"/>
                </a:solidFill>
                <a:ea typeface="楷体_GB2312"/>
                <a:cs typeface="楷体_GB2312"/>
              </a:rPr>
              <a:t>A</a:t>
            </a:r>
            <a:r>
              <a:rPr lang="zh-CN" altLang="en-US" i="1">
                <a:solidFill>
                  <a:srgbClr val="0033CC"/>
                </a:solidFill>
                <a:ea typeface="楷体_GB2312"/>
                <a:cs typeface="楷体_GB2312"/>
              </a:rPr>
              <a:t>、</a:t>
            </a:r>
            <a:r>
              <a:rPr lang="en-US" altLang="zh-CN" i="1">
                <a:solidFill>
                  <a:srgbClr val="FF0000"/>
                </a:solidFill>
                <a:ea typeface="楷体_GB2312"/>
                <a:cs typeface="楷体_GB2312"/>
              </a:rPr>
              <a:t>B</a:t>
            </a:r>
            <a:r>
              <a:rPr lang="zh-CN" altLang="en-US" i="1">
                <a:solidFill>
                  <a:srgbClr val="0033CC"/>
                </a:solidFill>
                <a:ea typeface="楷体_GB2312"/>
                <a:cs typeface="楷体_GB2312"/>
              </a:rPr>
              <a:t>、</a:t>
            </a:r>
            <a:r>
              <a:rPr lang="en-US" altLang="zh-CN" i="1">
                <a:solidFill>
                  <a:srgbClr val="FF0000"/>
                </a:solidFill>
                <a:ea typeface="楷体_GB2312"/>
                <a:cs typeface="楷体_GB2312"/>
              </a:rPr>
              <a:t>C</a:t>
            </a:r>
            <a:r>
              <a:rPr lang="zh-CN" altLang="en-US">
                <a:ea typeface="楷体_GB2312"/>
                <a:cs typeface="楷体_GB2312"/>
              </a:rPr>
              <a:t>，</a:t>
            </a:r>
            <a:r>
              <a:rPr lang="zh-CN" altLang="en-US"/>
              <a:t>分别表示电梯的     </a:t>
            </a:r>
          </a:p>
          <a:p>
            <a:pPr eaLnBrk="1" hangingPunct="1">
              <a:lnSpc>
                <a:spcPct val="100000"/>
              </a:lnSpc>
              <a:spcBef>
                <a:spcPct val="0"/>
              </a:spcBef>
              <a:buSzTx/>
              <a:buFontTx/>
              <a:buNone/>
            </a:pPr>
            <a:r>
              <a:rPr lang="zh-CN" altLang="en-US"/>
              <a:t>            </a:t>
            </a:r>
            <a:r>
              <a:rPr lang="zh-CN" altLang="en-US">
                <a:solidFill>
                  <a:srgbClr val="FF0000"/>
                </a:solidFill>
              </a:rPr>
              <a:t>升、降、停</a:t>
            </a:r>
            <a:r>
              <a:rPr lang="zh-CN" altLang="en-US"/>
              <a:t> 命令</a:t>
            </a:r>
            <a:r>
              <a:rPr lang="zh-CN" altLang="en-US">
                <a:ea typeface="楷体_GB2312"/>
                <a:cs typeface="楷体_GB2312"/>
              </a:rPr>
              <a:t>。</a:t>
            </a:r>
          </a:p>
        </p:txBody>
      </p:sp>
      <p:sp>
        <p:nvSpPr>
          <p:cNvPr id="260101" name="Rectangle 5"/>
          <p:cNvSpPr>
            <a:spLocks noChangeArrowheads="1"/>
          </p:cNvSpPr>
          <p:nvPr/>
        </p:nvSpPr>
        <p:spPr bwMode="auto">
          <a:xfrm>
            <a:off x="684213" y="3500438"/>
            <a:ext cx="7996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FF0000"/>
                </a:solidFill>
                <a:ea typeface="楷体_GB2312"/>
                <a:cs typeface="楷体_GB2312"/>
              </a:rPr>
              <a:t>A </a:t>
            </a:r>
            <a:r>
              <a:rPr lang="en-US" altLang="zh-CN">
                <a:solidFill>
                  <a:srgbClr val="FF0000"/>
                </a:solidFill>
                <a:ea typeface="楷体_GB2312"/>
                <a:cs typeface="楷体_GB2312"/>
              </a:rPr>
              <a:t>= 1</a:t>
            </a:r>
            <a:r>
              <a:rPr lang="en-US" altLang="zh-CN">
                <a:solidFill>
                  <a:srgbClr val="FF33CC"/>
                </a:solidFill>
                <a:ea typeface="楷体_GB2312"/>
                <a:cs typeface="楷体_GB2312"/>
              </a:rPr>
              <a:t> </a:t>
            </a:r>
            <a:r>
              <a:rPr lang="zh-CN" altLang="en-US"/>
              <a:t>表示升</a:t>
            </a:r>
            <a:r>
              <a:rPr lang="zh-CN" altLang="en-US">
                <a:ea typeface="楷体_GB2312"/>
                <a:cs typeface="楷体_GB2312"/>
              </a:rPr>
              <a:t>，</a:t>
            </a:r>
            <a:r>
              <a:rPr lang="en-US" altLang="zh-CN" i="1">
                <a:solidFill>
                  <a:srgbClr val="FF0000"/>
                </a:solidFill>
                <a:ea typeface="楷体_GB2312"/>
                <a:cs typeface="楷体_GB2312"/>
              </a:rPr>
              <a:t>B </a:t>
            </a:r>
            <a:r>
              <a:rPr lang="en-US" altLang="zh-CN">
                <a:solidFill>
                  <a:srgbClr val="FF0000"/>
                </a:solidFill>
                <a:ea typeface="楷体_GB2312"/>
                <a:cs typeface="楷体_GB2312"/>
              </a:rPr>
              <a:t>= 1</a:t>
            </a:r>
            <a:r>
              <a:rPr lang="en-US" altLang="zh-CN">
                <a:solidFill>
                  <a:srgbClr val="FF33CC"/>
                </a:solidFill>
                <a:ea typeface="楷体_GB2312"/>
                <a:cs typeface="楷体_GB2312"/>
              </a:rPr>
              <a:t> </a:t>
            </a:r>
            <a:r>
              <a:rPr lang="zh-CN" altLang="en-US"/>
              <a:t>表示降</a:t>
            </a:r>
            <a:r>
              <a:rPr lang="zh-CN" altLang="en-US">
                <a:ea typeface="楷体_GB2312"/>
                <a:cs typeface="楷体_GB2312"/>
              </a:rPr>
              <a:t>，</a:t>
            </a:r>
            <a:r>
              <a:rPr lang="en-US" altLang="zh-CN" i="1">
                <a:solidFill>
                  <a:srgbClr val="FF0000"/>
                </a:solidFill>
                <a:ea typeface="楷体_GB2312"/>
                <a:cs typeface="楷体_GB2312"/>
              </a:rPr>
              <a:t>C </a:t>
            </a:r>
            <a:r>
              <a:rPr lang="en-US" altLang="zh-CN">
                <a:solidFill>
                  <a:srgbClr val="FF0000"/>
                </a:solidFill>
                <a:ea typeface="楷体_GB2312"/>
                <a:cs typeface="楷体_GB2312"/>
              </a:rPr>
              <a:t>= 1</a:t>
            </a:r>
            <a:r>
              <a:rPr lang="en-US" altLang="zh-CN">
                <a:solidFill>
                  <a:srgbClr val="FF33CC"/>
                </a:solidFill>
                <a:ea typeface="楷体_GB2312"/>
                <a:cs typeface="楷体_GB2312"/>
              </a:rPr>
              <a:t> </a:t>
            </a:r>
            <a:r>
              <a:rPr lang="zh-CN" altLang="en-US"/>
              <a:t>表示停</a:t>
            </a:r>
            <a:r>
              <a:rPr lang="zh-CN" altLang="en-US">
                <a:ea typeface="楷体_GB2312"/>
                <a:cs typeface="楷体_GB2312"/>
              </a:rPr>
              <a:t>。</a:t>
            </a:r>
          </a:p>
        </p:txBody>
      </p:sp>
      <p:sp>
        <p:nvSpPr>
          <p:cNvPr id="260102" name="Rectangle 6"/>
          <p:cNvSpPr>
            <a:spLocks noChangeArrowheads="1"/>
          </p:cNvSpPr>
          <p:nvPr/>
        </p:nvSpPr>
        <p:spPr bwMode="auto">
          <a:xfrm>
            <a:off x="923925" y="4076700"/>
            <a:ext cx="3024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en-US" altLang="zh-CN" i="1">
                <a:solidFill>
                  <a:srgbClr val="0033CC"/>
                </a:solidFill>
                <a:ea typeface="楷体_GB2312"/>
                <a:cs typeface="楷体_GB2312"/>
              </a:rPr>
              <a:t>ABC </a:t>
            </a:r>
            <a:r>
              <a:rPr lang="zh-CN" altLang="en-US">
                <a:solidFill>
                  <a:srgbClr val="0033CC"/>
                </a:solidFill>
              </a:rPr>
              <a:t>的可能取值</a:t>
            </a:r>
            <a:endParaRPr lang="zh-CN" altLang="en-US">
              <a:solidFill>
                <a:srgbClr val="0033CC"/>
              </a:solidFill>
              <a:ea typeface="楷体_GB2312"/>
              <a:cs typeface="楷体_GB2312"/>
            </a:endParaRPr>
          </a:p>
        </p:txBody>
      </p:sp>
      <p:sp>
        <p:nvSpPr>
          <p:cNvPr id="260103" name="Text Box 7"/>
          <p:cNvSpPr txBox="1">
            <a:spLocks noChangeArrowheads="1"/>
          </p:cNvSpPr>
          <p:nvPr/>
        </p:nvSpPr>
        <p:spPr bwMode="auto">
          <a:xfrm>
            <a:off x="1009650" y="4652963"/>
            <a:ext cx="2306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zh-CN" altLang="en-US">
                <a:solidFill>
                  <a:srgbClr val="0033CC"/>
                </a:solidFill>
              </a:rPr>
              <a:t>不可能取值</a:t>
            </a:r>
            <a:endParaRPr lang="zh-CN" altLang="en-US">
              <a:solidFill>
                <a:srgbClr val="0033CC"/>
              </a:solidFill>
              <a:ea typeface="楷体_GB2312"/>
              <a:cs typeface="楷体_GB2312"/>
            </a:endParaRPr>
          </a:p>
        </p:txBody>
      </p:sp>
      <p:sp>
        <p:nvSpPr>
          <p:cNvPr id="260104" name="Rectangle 8"/>
          <p:cNvSpPr>
            <a:spLocks noChangeArrowheads="1"/>
          </p:cNvSpPr>
          <p:nvPr/>
        </p:nvSpPr>
        <p:spPr bwMode="auto">
          <a:xfrm>
            <a:off x="3819525" y="40767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001</a:t>
            </a:r>
          </a:p>
        </p:txBody>
      </p:sp>
      <p:sp>
        <p:nvSpPr>
          <p:cNvPr id="260105" name="Rectangle 9"/>
          <p:cNvSpPr>
            <a:spLocks noChangeArrowheads="1"/>
          </p:cNvSpPr>
          <p:nvPr/>
        </p:nvSpPr>
        <p:spPr bwMode="auto">
          <a:xfrm>
            <a:off x="4810125" y="40767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010</a:t>
            </a:r>
          </a:p>
        </p:txBody>
      </p:sp>
      <p:sp>
        <p:nvSpPr>
          <p:cNvPr id="260106" name="Rectangle 10"/>
          <p:cNvSpPr>
            <a:spLocks noChangeArrowheads="1"/>
          </p:cNvSpPr>
          <p:nvPr/>
        </p:nvSpPr>
        <p:spPr bwMode="auto">
          <a:xfrm>
            <a:off x="5724525" y="40767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100</a:t>
            </a:r>
          </a:p>
        </p:txBody>
      </p:sp>
      <p:sp>
        <p:nvSpPr>
          <p:cNvPr id="260107" name="Rectangle 11"/>
          <p:cNvSpPr>
            <a:spLocks noChangeArrowheads="1"/>
          </p:cNvSpPr>
          <p:nvPr/>
        </p:nvSpPr>
        <p:spPr bwMode="auto">
          <a:xfrm>
            <a:off x="3286125" y="47291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a:solidFill>
                  <a:srgbClr val="FF0000"/>
                </a:solidFill>
                <a:ea typeface="楷体_GB2312"/>
                <a:cs typeface="楷体_GB2312"/>
              </a:rPr>
              <a:t>000</a:t>
            </a:r>
          </a:p>
        </p:txBody>
      </p:sp>
      <p:sp>
        <p:nvSpPr>
          <p:cNvPr id="260108" name="Rectangle 12"/>
          <p:cNvSpPr>
            <a:spLocks noChangeArrowheads="1"/>
          </p:cNvSpPr>
          <p:nvPr/>
        </p:nvSpPr>
        <p:spPr bwMode="auto">
          <a:xfrm>
            <a:off x="4276725" y="472916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011</a:t>
            </a:r>
          </a:p>
        </p:txBody>
      </p:sp>
      <p:sp>
        <p:nvSpPr>
          <p:cNvPr id="260109" name="Rectangle 13"/>
          <p:cNvSpPr>
            <a:spLocks noChangeArrowheads="1"/>
          </p:cNvSpPr>
          <p:nvPr/>
        </p:nvSpPr>
        <p:spPr bwMode="auto">
          <a:xfrm>
            <a:off x="5191125" y="472916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101</a:t>
            </a:r>
          </a:p>
        </p:txBody>
      </p:sp>
      <p:sp>
        <p:nvSpPr>
          <p:cNvPr id="260110" name="Rectangle 14"/>
          <p:cNvSpPr>
            <a:spLocks noChangeArrowheads="1"/>
          </p:cNvSpPr>
          <p:nvPr/>
        </p:nvSpPr>
        <p:spPr bwMode="auto">
          <a:xfrm>
            <a:off x="6105525" y="472916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110</a:t>
            </a:r>
          </a:p>
        </p:txBody>
      </p:sp>
      <p:sp>
        <p:nvSpPr>
          <p:cNvPr id="260111" name="Rectangle 15"/>
          <p:cNvSpPr>
            <a:spLocks noChangeArrowheads="1"/>
          </p:cNvSpPr>
          <p:nvPr/>
        </p:nvSpPr>
        <p:spPr bwMode="auto">
          <a:xfrm>
            <a:off x="7019925" y="472916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SzTx/>
              <a:buFontTx/>
              <a:buNone/>
            </a:pPr>
            <a:r>
              <a:rPr lang="en-US" altLang="zh-CN">
                <a:solidFill>
                  <a:srgbClr val="FF0000"/>
                </a:solidFill>
                <a:ea typeface="楷体_GB2312"/>
                <a:cs typeface="楷体_GB2312"/>
              </a:rPr>
              <a:t>111</a:t>
            </a:r>
          </a:p>
        </p:txBody>
      </p:sp>
      <p:sp>
        <p:nvSpPr>
          <p:cNvPr id="260112" name="Rectangle 16"/>
          <p:cNvSpPr>
            <a:spLocks noRot="1" noChangeArrowheads="1"/>
          </p:cNvSpPr>
          <p:nvPr/>
        </p:nvSpPr>
        <p:spPr bwMode="auto">
          <a:xfrm>
            <a:off x="352425" y="5300663"/>
            <a:ext cx="85407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a:spcBef>
                <a:spcPct val="0"/>
              </a:spcBef>
              <a:buClrTx/>
              <a:buSzTx/>
              <a:buFontTx/>
              <a:buNone/>
            </a:pPr>
            <a:r>
              <a:rPr lang="en-US" altLang="zh-CN">
                <a:solidFill>
                  <a:srgbClr val="0033CC"/>
                </a:solidFill>
              </a:rPr>
              <a:t>(2)</a:t>
            </a:r>
            <a:r>
              <a:rPr lang="zh-CN" altLang="en-US">
                <a:solidFill>
                  <a:srgbClr val="0033CC"/>
                </a:solidFill>
              </a:rPr>
              <a:t>约束项：</a:t>
            </a:r>
            <a:r>
              <a:rPr lang="zh-CN" altLang="en-US"/>
              <a:t>不会出现的变量取值所对应的最小项。</a:t>
            </a:r>
            <a:endParaRPr lang="zh-CN" altLang="en-US">
              <a:solidFill>
                <a:srgbClr val="0033CC"/>
              </a:solidFill>
            </a:endParaRPr>
          </a:p>
          <a:p>
            <a:endParaRPr lang="zh-CN" altLang="en-US"/>
          </a:p>
        </p:txBody>
      </p:sp>
      <p:graphicFrame>
        <p:nvGraphicFramePr>
          <p:cNvPr id="260113" name="Object 17"/>
          <p:cNvGraphicFramePr>
            <a:graphicFrameLocks/>
          </p:cNvGraphicFramePr>
          <p:nvPr/>
        </p:nvGraphicFramePr>
        <p:xfrm>
          <a:off x="2555875" y="5876925"/>
          <a:ext cx="5246688" cy="485775"/>
        </p:xfrm>
        <a:graphic>
          <a:graphicData uri="http://schemas.openxmlformats.org/presentationml/2006/ole">
            <mc:AlternateContent xmlns:mc="http://schemas.openxmlformats.org/markup-compatibility/2006">
              <mc:Choice xmlns:v="urn:schemas-microsoft-com:vml" Requires="v">
                <p:oleObj spid="_x0000_s113684" name="Equation" r:id="rId4" imgW="2425700" imgH="215900" progId="Equation.3">
                  <p:embed/>
                </p:oleObj>
              </mc:Choice>
              <mc:Fallback>
                <p:oleObj name="Equation" r:id="rId4" imgW="2425700" imgH="215900" progId="Equation.3">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876925"/>
                        <a:ext cx="5246688" cy="485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14" name="Text Box 18"/>
          <p:cNvSpPr txBox="1">
            <a:spLocks noChangeArrowheads="1"/>
          </p:cNvSpPr>
          <p:nvPr/>
        </p:nvSpPr>
        <p:spPr bwMode="auto">
          <a:xfrm>
            <a:off x="955675" y="5876925"/>
            <a:ext cx="1976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约束项：</a:t>
            </a:r>
          </a:p>
        </p:txBody>
      </p:sp>
      <p:sp>
        <p:nvSpPr>
          <p:cNvPr id="113683" name="AutoShape 19">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0100"/>
                                        </p:tgtEl>
                                        <p:attrNameLst>
                                          <p:attrName>style.visibility</p:attrName>
                                        </p:attrNameLst>
                                      </p:cBhvr>
                                      <p:to>
                                        <p:strVal val="visible"/>
                                      </p:to>
                                    </p:set>
                                    <p:animEffect transition="in" filter="wipe(left)">
                                      <p:cBhvr>
                                        <p:cTn id="7" dur="75"/>
                                        <p:tgtEl>
                                          <p:spTgt spid="260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0101"/>
                                        </p:tgtEl>
                                        <p:attrNameLst>
                                          <p:attrName>style.visibility</p:attrName>
                                        </p:attrNameLst>
                                      </p:cBhvr>
                                      <p:to>
                                        <p:strVal val="visible"/>
                                      </p:to>
                                    </p:set>
                                    <p:animEffect transition="in" filter="wipe(left)">
                                      <p:cBhvr>
                                        <p:cTn id="12" dur="75"/>
                                        <p:tgtEl>
                                          <p:spTgt spid="260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02"/>
                                        </p:tgtEl>
                                        <p:attrNameLst>
                                          <p:attrName>style.visibility</p:attrName>
                                        </p:attrNameLst>
                                      </p:cBhvr>
                                      <p:to>
                                        <p:strVal val="visible"/>
                                      </p:to>
                                    </p:set>
                                    <p:animEffect transition="in" filter="wipe(left)">
                                      <p:cBhvr>
                                        <p:cTn id="17" dur="1000"/>
                                        <p:tgtEl>
                                          <p:spTgt spid="260102"/>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60104">
                                            <p:txEl>
                                              <p:pRg st="0" end="0"/>
                                            </p:txEl>
                                          </p:spTgt>
                                        </p:tgtEl>
                                        <p:attrNameLst>
                                          <p:attrName>style.visibility</p:attrName>
                                        </p:attrNameLst>
                                      </p:cBhvr>
                                      <p:to>
                                        <p:strVal val="visible"/>
                                      </p:to>
                                    </p:set>
                                    <p:animEffect transition="in" filter="wipe(left)">
                                      <p:cBhvr>
                                        <p:cTn id="21" dur="1000"/>
                                        <p:tgtEl>
                                          <p:spTgt spid="260104">
                                            <p:txEl>
                                              <p:pRg st="0" end="0"/>
                                            </p:txEl>
                                          </p:spTgt>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60105">
                                            <p:txEl>
                                              <p:pRg st="0" end="0"/>
                                            </p:txEl>
                                          </p:spTgt>
                                        </p:tgtEl>
                                        <p:attrNameLst>
                                          <p:attrName>style.visibility</p:attrName>
                                        </p:attrNameLst>
                                      </p:cBhvr>
                                      <p:to>
                                        <p:strVal val="visible"/>
                                      </p:to>
                                    </p:set>
                                    <p:animEffect transition="in" filter="wipe(left)">
                                      <p:cBhvr>
                                        <p:cTn id="25" dur="1000"/>
                                        <p:tgtEl>
                                          <p:spTgt spid="260105">
                                            <p:txEl>
                                              <p:pRg st="0" end="0"/>
                                            </p:txEl>
                                          </p:spTgt>
                                        </p:tgtEl>
                                      </p:cBhvr>
                                    </p:animEffect>
                                  </p:childTnLst>
                                </p:cTn>
                              </p:par>
                            </p:childTnLst>
                          </p:cTn>
                        </p:par>
                        <p:par>
                          <p:cTn id="26" fill="hold" nodeType="afterGroup">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60106">
                                            <p:txEl>
                                              <p:pRg st="0" end="0"/>
                                            </p:txEl>
                                          </p:spTgt>
                                        </p:tgtEl>
                                        <p:attrNameLst>
                                          <p:attrName>style.visibility</p:attrName>
                                        </p:attrNameLst>
                                      </p:cBhvr>
                                      <p:to>
                                        <p:strVal val="visible"/>
                                      </p:to>
                                    </p:set>
                                    <p:animEffect transition="in" filter="wipe(left)">
                                      <p:cBhvr>
                                        <p:cTn id="29" dur="1000"/>
                                        <p:tgtEl>
                                          <p:spTgt spid="26010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wipe(left)">
                                      <p:cBhvr>
                                        <p:cTn id="34" dur="1000"/>
                                        <p:tgtEl>
                                          <p:spTgt spid="260103"/>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60107">
                                            <p:txEl>
                                              <p:pRg st="0" end="0"/>
                                            </p:txEl>
                                          </p:spTgt>
                                        </p:tgtEl>
                                        <p:attrNameLst>
                                          <p:attrName>style.visibility</p:attrName>
                                        </p:attrNameLst>
                                      </p:cBhvr>
                                      <p:to>
                                        <p:strVal val="visible"/>
                                      </p:to>
                                    </p:set>
                                    <p:animEffect transition="in" filter="wipe(left)">
                                      <p:cBhvr>
                                        <p:cTn id="38" dur="1000"/>
                                        <p:tgtEl>
                                          <p:spTgt spid="260107">
                                            <p:txEl>
                                              <p:pRg st="0" end="0"/>
                                            </p:txEl>
                                          </p:spTgt>
                                        </p:tgtEl>
                                      </p:cBhvr>
                                    </p:animEffect>
                                  </p:childTnLst>
                                </p:cTn>
                              </p:par>
                            </p:childTnLst>
                          </p:cTn>
                        </p:par>
                        <p:par>
                          <p:cTn id="39" fill="hold" nodeType="afterGroup">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60108">
                                            <p:txEl>
                                              <p:pRg st="0" end="0"/>
                                            </p:txEl>
                                          </p:spTgt>
                                        </p:tgtEl>
                                        <p:attrNameLst>
                                          <p:attrName>style.visibility</p:attrName>
                                        </p:attrNameLst>
                                      </p:cBhvr>
                                      <p:to>
                                        <p:strVal val="visible"/>
                                      </p:to>
                                    </p:set>
                                    <p:animEffect transition="in" filter="wipe(left)">
                                      <p:cBhvr>
                                        <p:cTn id="42" dur="1000"/>
                                        <p:tgtEl>
                                          <p:spTgt spid="260108">
                                            <p:txEl>
                                              <p:pRg st="0" end="0"/>
                                            </p:txEl>
                                          </p:spTgt>
                                        </p:tgtEl>
                                      </p:cBhvr>
                                    </p:animEffect>
                                  </p:childTnLst>
                                </p:cTn>
                              </p:par>
                            </p:childTnLst>
                          </p:cTn>
                        </p:par>
                        <p:par>
                          <p:cTn id="43" fill="hold" nodeType="afterGroup">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260109">
                                            <p:txEl>
                                              <p:pRg st="0" end="0"/>
                                            </p:txEl>
                                          </p:spTgt>
                                        </p:tgtEl>
                                        <p:attrNameLst>
                                          <p:attrName>style.visibility</p:attrName>
                                        </p:attrNameLst>
                                      </p:cBhvr>
                                      <p:to>
                                        <p:strVal val="visible"/>
                                      </p:to>
                                    </p:set>
                                    <p:animEffect transition="in" filter="wipe(left)">
                                      <p:cBhvr>
                                        <p:cTn id="46" dur="1000"/>
                                        <p:tgtEl>
                                          <p:spTgt spid="260109">
                                            <p:txEl>
                                              <p:pRg st="0" end="0"/>
                                            </p:txEl>
                                          </p:spTgt>
                                        </p:tgtEl>
                                      </p:cBhvr>
                                    </p:animEffect>
                                  </p:childTnLst>
                                </p:cTn>
                              </p:par>
                            </p:childTnLst>
                          </p:cTn>
                        </p:par>
                        <p:par>
                          <p:cTn id="47" fill="hold" nodeType="afterGroup">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60110">
                                            <p:txEl>
                                              <p:pRg st="0" end="0"/>
                                            </p:txEl>
                                          </p:spTgt>
                                        </p:tgtEl>
                                        <p:attrNameLst>
                                          <p:attrName>style.visibility</p:attrName>
                                        </p:attrNameLst>
                                      </p:cBhvr>
                                      <p:to>
                                        <p:strVal val="visible"/>
                                      </p:to>
                                    </p:set>
                                    <p:animEffect transition="in" filter="wipe(left)">
                                      <p:cBhvr>
                                        <p:cTn id="50" dur="1000"/>
                                        <p:tgtEl>
                                          <p:spTgt spid="260110">
                                            <p:txEl>
                                              <p:pRg st="0" end="0"/>
                                            </p:txEl>
                                          </p:spTgt>
                                        </p:tgtEl>
                                      </p:cBhvr>
                                    </p:animEffect>
                                  </p:childTnLst>
                                </p:cTn>
                              </p:par>
                            </p:childTnLst>
                          </p:cTn>
                        </p:par>
                        <p:par>
                          <p:cTn id="51" fill="hold" nodeType="afterGroup">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260111">
                                            <p:txEl>
                                              <p:pRg st="0" end="0"/>
                                            </p:txEl>
                                          </p:spTgt>
                                        </p:tgtEl>
                                        <p:attrNameLst>
                                          <p:attrName>style.visibility</p:attrName>
                                        </p:attrNameLst>
                                      </p:cBhvr>
                                      <p:to>
                                        <p:strVal val="visible"/>
                                      </p:to>
                                    </p:set>
                                    <p:animEffect transition="in" filter="wipe(left)">
                                      <p:cBhvr>
                                        <p:cTn id="54" dur="1000"/>
                                        <p:tgtEl>
                                          <p:spTgt spid="260111">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60112"/>
                                        </p:tgtEl>
                                        <p:attrNameLst>
                                          <p:attrName>style.visibility</p:attrName>
                                        </p:attrNameLst>
                                      </p:cBhvr>
                                      <p:to>
                                        <p:strVal val="visible"/>
                                      </p:to>
                                    </p:set>
                                    <p:animEffect transition="in" filter="wipe(left)">
                                      <p:cBhvr>
                                        <p:cTn id="59" dur="500"/>
                                        <p:tgtEl>
                                          <p:spTgt spid="2601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iterate type="lt">
                                    <p:tmPct val="100000"/>
                                  </p:iterate>
                                  <p:childTnLst>
                                    <p:set>
                                      <p:cBhvr>
                                        <p:cTn id="63" dur="1" fill="hold">
                                          <p:stCondLst>
                                            <p:cond delay="0"/>
                                          </p:stCondLst>
                                        </p:cTn>
                                        <p:tgtEl>
                                          <p:spTgt spid="260114"/>
                                        </p:tgtEl>
                                        <p:attrNameLst>
                                          <p:attrName>style.visibility</p:attrName>
                                        </p:attrNameLst>
                                      </p:cBhvr>
                                      <p:to>
                                        <p:strVal val="visible"/>
                                      </p:to>
                                    </p:set>
                                    <p:animEffect transition="in" filter="wipe(left)">
                                      <p:cBhvr>
                                        <p:cTn id="64" dur="75"/>
                                        <p:tgtEl>
                                          <p:spTgt spid="260114"/>
                                        </p:tgtEl>
                                      </p:cBhvr>
                                    </p:animEffect>
                                  </p:childTnLst>
                                </p:cTn>
                              </p:par>
                            </p:childTnLst>
                          </p:cTn>
                        </p:par>
                        <p:par>
                          <p:cTn id="65" fill="hold" nodeType="afterGroup">
                            <p:stCondLst>
                              <p:cond delay="300"/>
                            </p:stCondLst>
                            <p:childTnLst>
                              <p:par>
                                <p:cTn id="66" presetID="22" presetClass="entr" presetSubtype="8" fill="hold" nodeType="afterEffect">
                                  <p:stCondLst>
                                    <p:cond delay="0"/>
                                  </p:stCondLst>
                                  <p:childTnLst>
                                    <p:set>
                                      <p:cBhvr>
                                        <p:cTn id="67" dur="1" fill="hold">
                                          <p:stCondLst>
                                            <p:cond delay="0"/>
                                          </p:stCondLst>
                                        </p:cTn>
                                        <p:tgtEl>
                                          <p:spTgt spid="260113"/>
                                        </p:tgtEl>
                                        <p:attrNameLst>
                                          <p:attrName>style.visibility</p:attrName>
                                        </p:attrNameLst>
                                      </p:cBhvr>
                                      <p:to>
                                        <p:strVal val="visible"/>
                                      </p:to>
                                    </p:set>
                                    <p:animEffect transition="in" filter="wipe(left)">
                                      <p:cBhvr>
                                        <p:cTn id="68" dur="2000"/>
                                        <p:tgtEl>
                                          <p:spTgt spid="260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utoUpdateAnimBg="0"/>
      <p:bldP spid="260101" grpId="0" autoUpdateAnimBg="0"/>
      <p:bldP spid="260102" grpId="0" autoUpdateAnimBg="0"/>
      <p:bldP spid="260103" grpId="0" autoUpdateAnimBg="0"/>
      <p:bldP spid="260104" grpId="0" build="p" autoUpdateAnimBg="0" advAuto="2000"/>
      <p:bldP spid="260105" grpId="0" build="p" autoUpdateAnimBg="0" advAuto="1000"/>
      <p:bldP spid="260106" grpId="0" build="p" autoUpdateAnimBg="0" advAuto="1000"/>
      <p:bldP spid="260107" grpId="0" build="p" autoUpdateAnimBg="0" advAuto="1000"/>
      <p:bldP spid="260108" grpId="0" build="p" autoUpdateAnimBg="0" advAuto="1000"/>
      <p:bldP spid="260109" grpId="0" build="p" autoUpdateAnimBg="0" advAuto="1000"/>
      <p:bldP spid="260110" grpId="0" build="p" autoUpdateAnimBg="0" advAuto="1000"/>
      <p:bldP spid="260111" grpId="0" build="p" autoUpdateAnimBg="0" advAuto="1000"/>
      <p:bldP spid="260112" grpId="0"/>
      <p:bldP spid="26011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Text Box 3"/>
          <p:cNvSpPr txBox="1">
            <a:spLocks noChangeArrowheads="1"/>
          </p:cNvSpPr>
          <p:nvPr/>
        </p:nvSpPr>
        <p:spPr bwMode="auto">
          <a:xfrm>
            <a:off x="827088" y="561975"/>
            <a:ext cx="7777162"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en-US" altLang="zh-CN" sz="3200">
                <a:latin typeface="楷体_GB2312"/>
                <a:ea typeface="楷体_GB2312"/>
                <a:cs typeface="楷体_GB2312"/>
              </a:rPr>
              <a:t>(3)</a:t>
            </a:r>
            <a:r>
              <a:rPr lang="zh-CN" altLang="en-US" sz="3200">
                <a:latin typeface="楷体_GB2312"/>
                <a:ea typeface="楷体_GB2312"/>
                <a:cs typeface="楷体_GB2312"/>
              </a:rPr>
              <a:t>约束条件：由约束项相加所构成的值为 </a:t>
            </a:r>
            <a:r>
              <a:rPr lang="en-US" altLang="zh-CN" sz="3200">
                <a:latin typeface="楷体_GB2312"/>
                <a:ea typeface="楷体_GB2312"/>
                <a:cs typeface="楷体_GB2312"/>
              </a:rPr>
              <a:t>0 </a:t>
            </a:r>
            <a:r>
              <a:rPr lang="zh-CN" altLang="en-US" sz="3200">
                <a:latin typeface="楷体_GB2312"/>
                <a:ea typeface="楷体_GB2312"/>
                <a:cs typeface="楷体_GB2312"/>
              </a:rPr>
              <a:t>的逻辑表达式。</a:t>
            </a:r>
          </a:p>
        </p:txBody>
      </p:sp>
      <p:graphicFrame>
        <p:nvGraphicFramePr>
          <p:cNvPr id="261124" name="Object 4"/>
          <p:cNvGraphicFramePr>
            <a:graphicFrameLocks noChangeAspect="1"/>
          </p:cNvGraphicFramePr>
          <p:nvPr/>
        </p:nvGraphicFramePr>
        <p:xfrm>
          <a:off x="2555875" y="1797050"/>
          <a:ext cx="5632450" cy="515938"/>
        </p:xfrm>
        <a:graphic>
          <a:graphicData uri="http://schemas.openxmlformats.org/presentationml/2006/ole">
            <mc:AlternateContent xmlns:mc="http://schemas.openxmlformats.org/markup-compatibility/2006">
              <mc:Choice xmlns:v="urn:schemas-microsoft-com:vml" Requires="v">
                <p:oleObj spid="_x0000_s114698" name="Equation" r:id="rId4" imgW="2682382" imgH="98926" progId="Equation.3">
                  <p:embed/>
                </p:oleObj>
              </mc:Choice>
              <mc:Fallback>
                <p:oleObj name="Equation" r:id="rId4" imgW="2682382" imgH="9892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797050"/>
                        <a:ext cx="5632450" cy="5159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5" name="Text Box 5"/>
          <p:cNvSpPr txBox="1">
            <a:spLocks noChangeArrowheads="1"/>
          </p:cNvSpPr>
          <p:nvPr/>
        </p:nvSpPr>
        <p:spPr bwMode="auto">
          <a:xfrm>
            <a:off x="727075" y="1797050"/>
            <a:ext cx="2582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SzTx/>
              <a:buFontTx/>
              <a:buNone/>
            </a:pPr>
            <a:r>
              <a:rPr lang="zh-CN" altLang="en-US">
                <a:solidFill>
                  <a:srgbClr val="FF0066"/>
                </a:solidFill>
              </a:rPr>
              <a:t>约束条件：</a:t>
            </a:r>
          </a:p>
        </p:txBody>
      </p:sp>
      <p:sp>
        <p:nvSpPr>
          <p:cNvPr id="261126" name="Text Box 6"/>
          <p:cNvSpPr txBox="1">
            <a:spLocks noChangeArrowheads="1"/>
          </p:cNvSpPr>
          <p:nvPr/>
        </p:nvSpPr>
        <p:spPr bwMode="auto">
          <a:xfrm>
            <a:off x="1471613" y="2497138"/>
            <a:ext cx="1122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SzTx/>
              <a:buFontTx/>
              <a:buNone/>
            </a:pPr>
            <a:r>
              <a:rPr lang="zh-CN" altLang="en-US"/>
              <a:t>或</a:t>
            </a:r>
          </a:p>
        </p:txBody>
      </p:sp>
      <p:graphicFrame>
        <p:nvGraphicFramePr>
          <p:cNvPr id="261127" name="Object 7"/>
          <p:cNvGraphicFramePr>
            <a:graphicFrameLocks noChangeAspect="1"/>
          </p:cNvGraphicFramePr>
          <p:nvPr/>
        </p:nvGraphicFramePr>
        <p:xfrm>
          <a:off x="2652713" y="2454275"/>
          <a:ext cx="3400425" cy="614363"/>
        </p:xfrm>
        <a:graphic>
          <a:graphicData uri="http://schemas.openxmlformats.org/presentationml/2006/ole">
            <mc:AlternateContent xmlns:mc="http://schemas.openxmlformats.org/markup-compatibility/2006">
              <mc:Choice xmlns:v="urn:schemas-microsoft-com:vml" Requires="v">
                <p:oleObj spid="_x0000_s114699" name="Equation" r:id="rId6" imgW="1348634" imgH="137302" progId="Equation.3">
                  <p:embed/>
                </p:oleObj>
              </mc:Choice>
              <mc:Fallback>
                <p:oleObj name="Equation" r:id="rId6" imgW="1348634" imgH="13730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2713" y="2454275"/>
                        <a:ext cx="3400425" cy="614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8" name="Text Box 8"/>
          <p:cNvSpPr txBox="1">
            <a:spLocks noChangeArrowheads="1"/>
          </p:cNvSpPr>
          <p:nvPr/>
        </p:nvSpPr>
        <p:spPr bwMode="auto">
          <a:xfrm>
            <a:off x="323850" y="3141663"/>
            <a:ext cx="8424863"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None/>
            </a:pPr>
            <a:r>
              <a:rPr kumimoji="0" lang="en-US" altLang="zh-CN" sz="3200">
                <a:latin typeface="楷体_GB2312"/>
                <a:ea typeface="楷体_GB2312"/>
                <a:cs typeface="楷体_GB2312"/>
              </a:rPr>
              <a:t>(4)</a:t>
            </a:r>
            <a:r>
              <a:rPr kumimoji="0" lang="zh-CN" altLang="en-US" sz="3200">
                <a:latin typeface="楷体_GB2312"/>
                <a:ea typeface="楷体_GB2312"/>
                <a:cs typeface="楷体_GB2312"/>
              </a:rPr>
              <a:t>任意项</a:t>
            </a:r>
            <a:r>
              <a:rPr kumimoji="0" lang="en-US" altLang="zh-CN" sz="3200">
                <a:latin typeface="楷体_GB2312"/>
                <a:ea typeface="楷体_GB2312"/>
                <a:cs typeface="楷体_GB2312"/>
              </a:rPr>
              <a:t>:</a:t>
            </a:r>
            <a:r>
              <a:rPr kumimoji="0" lang="zh-CN" altLang="en-US" sz="3200">
                <a:latin typeface="楷体_GB2312"/>
                <a:ea typeface="楷体_GB2312"/>
                <a:cs typeface="楷体_GB2312"/>
              </a:rPr>
              <a:t>有时某些最小项的取值是</a:t>
            </a:r>
            <a:r>
              <a:rPr kumimoji="0" lang="en-US" altLang="zh-CN" sz="3200">
                <a:latin typeface="楷体_GB2312"/>
                <a:ea typeface="楷体_GB2312"/>
                <a:cs typeface="楷体_GB2312"/>
              </a:rPr>
              <a:t>1</a:t>
            </a:r>
            <a:r>
              <a:rPr kumimoji="0" lang="zh-CN" altLang="en-US" sz="3200">
                <a:latin typeface="楷体_GB2312"/>
                <a:ea typeface="楷体_GB2312"/>
                <a:cs typeface="楷体_GB2312"/>
              </a:rPr>
              <a:t>或是</a:t>
            </a:r>
            <a:r>
              <a:rPr kumimoji="0" lang="en-US" altLang="zh-CN" sz="3200">
                <a:latin typeface="楷体_GB2312"/>
                <a:ea typeface="楷体_GB2312"/>
                <a:cs typeface="楷体_GB2312"/>
              </a:rPr>
              <a:t>0</a:t>
            </a:r>
            <a:r>
              <a:rPr kumimoji="0" lang="zh-CN" altLang="en-US" sz="3200">
                <a:latin typeface="楷体_GB2312"/>
                <a:ea typeface="楷体_GB2312"/>
                <a:cs typeface="楷体_GB2312"/>
              </a:rPr>
              <a:t>，对逻辑关系没有影响，这种最小项称为任意项。</a:t>
            </a:r>
          </a:p>
        </p:txBody>
      </p:sp>
      <p:sp>
        <p:nvSpPr>
          <p:cNvPr id="261129" name="Text Box 9"/>
          <p:cNvSpPr txBox="1">
            <a:spLocks noChangeArrowheads="1"/>
          </p:cNvSpPr>
          <p:nvPr/>
        </p:nvSpPr>
        <p:spPr bwMode="auto">
          <a:xfrm>
            <a:off x="250825" y="4683125"/>
            <a:ext cx="8497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ClrTx/>
              <a:buSzTx/>
              <a:buFontTx/>
              <a:buNone/>
            </a:pPr>
            <a:r>
              <a:rPr kumimoji="0" lang="en-US" altLang="zh-CN" sz="3200">
                <a:latin typeface="楷体_GB2312"/>
                <a:ea typeface="楷体_GB2312"/>
                <a:cs typeface="楷体_GB2312"/>
              </a:rPr>
              <a:t>(5)</a:t>
            </a:r>
            <a:r>
              <a:rPr kumimoji="0" lang="zh-CN" altLang="en-US" sz="3200">
                <a:latin typeface="楷体_GB2312"/>
                <a:ea typeface="楷体_GB2312"/>
                <a:cs typeface="楷体_GB2312"/>
              </a:rPr>
              <a:t>无关项：约束项和任意项统称为无关项。</a:t>
            </a:r>
          </a:p>
          <a:p>
            <a:pPr lvl="1" eaLnBrk="1" hangingPunct="1">
              <a:spcBef>
                <a:spcPct val="0"/>
              </a:spcBef>
              <a:buClrTx/>
              <a:buSzTx/>
              <a:buFontTx/>
              <a:buNone/>
            </a:pPr>
            <a:r>
              <a:rPr kumimoji="0" lang="zh-CN" altLang="en-US" sz="3200">
                <a:latin typeface="楷体_GB2312"/>
                <a:ea typeface="楷体_GB2312"/>
                <a:cs typeface="楷体_GB2312"/>
              </a:rPr>
              <a:t>无关项在真值表和卡诺图上用叉号</a:t>
            </a:r>
            <a:r>
              <a:rPr kumimoji="0" lang="en-US" altLang="zh-CN" sz="3200">
                <a:latin typeface="楷体_GB2312"/>
                <a:ea typeface="楷体_GB2312"/>
                <a:cs typeface="楷体_GB2312"/>
              </a:rPr>
              <a:t>(╳)</a:t>
            </a:r>
            <a:r>
              <a:rPr kumimoji="0" lang="zh-CN" altLang="en-US" sz="3200">
                <a:latin typeface="楷体_GB2312"/>
                <a:ea typeface="楷体_GB2312"/>
                <a:cs typeface="楷体_GB2312"/>
              </a:rPr>
              <a:t>表示。</a:t>
            </a:r>
          </a:p>
        </p:txBody>
      </p:sp>
      <p:sp>
        <p:nvSpPr>
          <p:cNvPr id="114697" name="AutoShape 10">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1123"/>
                                        </p:tgtEl>
                                        <p:attrNameLst>
                                          <p:attrName>style.visibility</p:attrName>
                                        </p:attrNameLst>
                                      </p:cBhvr>
                                      <p:to>
                                        <p:strVal val="visible"/>
                                      </p:to>
                                    </p:set>
                                    <p:animEffect transition="in" filter="wipe(left)">
                                      <p:cBhvr>
                                        <p:cTn id="7" dur="75"/>
                                        <p:tgtEl>
                                          <p:spTgt spid="261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5">
                                            <p:txEl>
                                              <p:pRg st="0" end="0"/>
                                            </p:txEl>
                                          </p:spTgt>
                                        </p:tgtEl>
                                        <p:attrNameLst>
                                          <p:attrName>style.visibility</p:attrName>
                                        </p:attrNameLst>
                                      </p:cBhvr>
                                      <p:to>
                                        <p:strVal val="visible"/>
                                      </p:to>
                                    </p:set>
                                    <p:animEffect transition="in" filter="wipe(left)">
                                      <p:cBhvr>
                                        <p:cTn id="12" dur="1000"/>
                                        <p:tgtEl>
                                          <p:spTgt spid="261125">
                                            <p:txEl>
                                              <p:pRg st="0" end="0"/>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61124"/>
                                        </p:tgtEl>
                                        <p:attrNameLst>
                                          <p:attrName>style.visibility</p:attrName>
                                        </p:attrNameLst>
                                      </p:cBhvr>
                                      <p:to>
                                        <p:strVal val="visible"/>
                                      </p:to>
                                    </p:set>
                                    <p:animEffect transition="in" filter="wipe(left)">
                                      <p:cBhvr>
                                        <p:cTn id="16" dur="2000"/>
                                        <p:tgtEl>
                                          <p:spTgt spid="2611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61126"/>
                                        </p:tgtEl>
                                        <p:attrNameLst>
                                          <p:attrName>style.visibility</p:attrName>
                                        </p:attrNameLst>
                                      </p:cBhvr>
                                      <p:to>
                                        <p:strVal val="visible"/>
                                      </p:to>
                                    </p:set>
                                    <p:animEffect transition="in" filter="dissolve">
                                      <p:cBhvr>
                                        <p:cTn id="21" dur="500"/>
                                        <p:tgtEl>
                                          <p:spTgt spid="261126"/>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61127"/>
                                        </p:tgtEl>
                                        <p:attrNameLst>
                                          <p:attrName>style.visibility</p:attrName>
                                        </p:attrNameLst>
                                      </p:cBhvr>
                                      <p:to>
                                        <p:strVal val="visible"/>
                                      </p:to>
                                    </p:set>
                                    <p:animEffect transition="in" filter="wipe(left)">
                                      <p:cBhvr>
                                        <p:cTn id="25" dur="2000"/>
                                        <p:tgtEl>
                                          <p:spTgt spid="2611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261128"/>
                                        </p:tgtEl>
                                        <p:attrNameLst>
                                          <p:attrName>style.visibility</p:attrName>
                                        </p:attrNameLst>
                                      </p:cBhvr>
                                      <p:to>
                                        <p:strVal val="visible"/>
                                      </p:to>
                                    </p:set>
                                    <p:animEffect transition="in" filter="wipe(left)">
                                      <p:cBhvr>
                                        <p:cTn id="30" dur="75"/>
                                        <p:tgtEl>
                                          <p:spTgt spid="2611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261129"/>
                                        </p:tgtEl>
                                        <p:attrNameLst>
                                          <p:attrName>style.visibility</p:attrName>
                                        </p:attrNameLst>
                                      </p:cBhvr>
                                      <p:to>
                                        <p:strVal val="visible"/>
                                      </p:to>
                                    </p:set>
                                    <p:animEffect transition="in" filter="wipe(left)">
                                      <p:cBhvr>
                                        <p:cTn id="35" dur="75"/>
                                        <p:tgtEl>
                                          <p:spTgt spid="26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autoUpdateAnimBg="0"/>
      <p:bldP spid="261125" grpId="0" build="p" autoUpdateAnimBg="0"/>
      <p:bldP spid="261126" grpId="0" autoUpdateAnimBg="0"/>
      <p:bldP spid="261128" grpId="0" autoUpdateAnimBg="0"/>
      <p:bldP spid="261129"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323850" y="1371600"/>
            <a:ext cx="8424863" cy="4217988"/>
          </a:xfrm>
        </p:spPr>
        <p:txBody>
          <a:bodyPr/>
          <a:lstStyle/>
          <a:p>
            <a:pPr lvl="1">
              <a:buFont typeface="Wingdings" panose="05000000000000000000" pitchFamily="2" charset="2"/>
              <a:buNone/>
            </a:pPr>
            <a:r>
              <a:rPr lang="en-US" altLang="zh-CN" sz="3200" b="1" smtClean="0">
                <a:latin typeface="华文楷体" panose="02010600040101010101" pitchFamily="2" charset="-122"/>
                <a:ea typeface="华文楷体" panose="02010600040101010101" pitchFamily="2" charset="-122"/>
              </a:rPr>
              <a:t>(6)</a:t>
            </a:r>
            <a:r>
              <a:rPr lang="zh-CN" altLang="en-US" sz="3200" b="1" smtClean="0">
                <a:latin typeface="华文楷体" panose="02010600040101010101" pitchFamily="2" charset="-122"/>
                <a:ea typeface="华文楷体" panose="02010600040101010101" pitchFamily="2" charset="-122"/>
              </a:rPr>
              <a:t>无关项在逻辑函数化简中的作用。</a:t>
            </a:r>
          </a:p>
          <a:p>
            <a:pPr lvl="1">
              <a:buFont typeface="Wingdings" panose="05000000000000000000" pitchFamily="2" charset="2"/>
              <a:buNone/>
            </a:pPr>
            <a:r>
              <a:rPr lang="zh-CN" altLang="en-US" sz="3200" b="1" smtClean="0">
                <a:latin typeface="华文楷体" panose="02010600040101010101" pitchFamily="2" charset="-122"/>
                <a:ea typeface="华文楷体" panose="02010600040101010101" pitchFamily="2" charset="-122"/>
              </a:rPr>
              <a:t>           对带无关项的逻辑函数进行化简时，可将合并到包围圈中的无关项视为</a:t>
            </a:r>
            <a:r>
              <a:rPr lang="en-US" altLang="zh-CN" sz="3200" b="1" smtClean="0">
                <a:latin typeface="华文楷体" panose="02010600040101010101" pitchFamily="2" charset="-122"/>
                <a:ea typeface="华文楷体" panose="02010600040101010101" pitchFamily="2" charset="-122"/>
              </a:rPr>
              <a:t>1</a:t>
            </a:r>
            <a:r>
              <a:rPr lang="zh-CN" altLang="en-US" sz="3200" b="1" smtClean="0">
                <a:latin typeface="华文楷体" panose="02010600040101010101" pitchFamily="2" charset="-122"/>
                <a:ea typeface="华文楷体" panose="02010600040101010101" pitchFamily="2" charset="-122"/>
              </a:rPr>
              <a:t>，包围圈以外的无关项视为</a:t>
            </a:r>
            <a:r>
              <a:rPr lang="en-US" altLang="zh-CN" sz="3200" b="1" smtClean="0">
                <a:latin typeface="华文楷体" panose="02010600040101010101" pitchFamily="2" charset="-122"/>
                <a:ea typeface="华文楷体" panose="02010600040101010101" pitchFamily="2" charset="-122"/>
              </a:rPr>
              <a:t>0</a:t>
            </a:r>
            <a:r>
              <a:rPr lang="zh-CN" altLang="en-US" sz="3200" b="1" smtClean="0">
                <a:latin typeface="华文楷体" panose="02010600040101010101" pitchFamily="2" charset="-122"/>
                <a:ea typeface="华文楷体" panose="02010600040101010101" pitchFamily="2" charset="-122"/>
              </a:rPr>
              <a:t>进行化简。</a:t>
            </a:r>
          </a:p>
          <a:p>
            <a:pPr lvl="1">
              <a:buFont typeface="Wingdings" panose="05000000000000000000" pitchFamily="2" charset="2"/>
              <a:buNone/>
            </a:pPr>
            <a:r>
              <a:rPr lang="zh-CN" altLang="en-US" sz="3200" b="1" smtClean="0">
                <a:latin typeface="华文楷体" panose="02010600040101010101" pitchFamily="2" charset="-122"/>
                <a:ea typeface="华文楷体" panose="02010600040101010101" pitchFamily="2" charset="-122"/>
              </a:rPr>
              <a:t>           究竟把无关项作为</a:t>
            </a:r>
            <a:r>
              <a:rPr lang="en-US" altLang="zh-CN" sz="3200" b="1" smtClean="0">
                <a:latin typeface="华文楷体" panose="02010600040101010101" pitchFamily="2" charset="-122"/>
                <a:ea typeface="华文楷体" panose="02010600040101010101" pitchFamily="2" charset="-122"/>
              </a:rPr>
              <a:t>1</a:t>
            </a:r>
            <a:r>
              <a:rPr lang="zh-CN" altLang="en-US" sz="3200" b="1" smtClean="0">
                <a:latin typeface="华文楷体" panose="02010600040101010101" pitchFamily="2" charset="-122"/>
                <a:ea typeface="华文楷体" panose="02010600040101010101" pitchFamily="2" charset="-122"/>
              </a:rPr>
              <a:t>还是作为</a:t>
            </a:r>
            <a:r>
              <a:rPr lang="en-US" altLang="zh-CN" sz="3200" b="1" smtClean="0">
                <a:latin typeface="华文楷体" panose="02010600040101010101" pitchFamily="2" charset="-122"/>
                <a:ea typeface="华文楷体" panose="02010600040101010101" pitchFamily="2" charset="-122"/>
              </a:rPr>
              <a:t>0</a:t>
            </a:r>
            <a:r>
              <a:rPr lang="zh-CN" altLang="en-US" sz="3200" b="1" smtClean="0">
                <a:latin typeface="华文楷体" panose="02010600040101010101" pitchFamily="2" charset="-122"/>
                <a:ea typeface="华文楷体" panose="02010600040101010101" pitchFamily="2" charset="-122"/>
              </a:rPr>
              <a:t>，应以得到的包围圈最大且包围圈个数最少为原则。</a:t>
            </a:r>
          </a:p>
          <a:p>
            <a:pPr>
              <a:buFontTx/>
              <a:buNone/>
            </a:pPr>
            <a:endParaRPr lang="zh-CN" altLang="en-US" sz="3200" b="0" smtClean="0">
              <a:latin typeface="华文楷体" panose="02010600040101010101" pitchFamily="2" charset="-122"/>
              <a:ea typeface="华文楷体" panose="02010600040101010101" pitchFamily="2" charset="-122"/>
            </a:endParaRPr>
          </a:p>
        </p:txBody>
      </p:sp>
      <p:sp>
        <p:nvSpPr>
          <p:cNvPr id="115715"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p:spPr>
        <p:txBody>
          <a:bodyPr wrap="none" anchor="ctr"/>
          <a:lstStyle>
            <a:lvl1pPr>
              <a:lnSpc>
                <a:spcPct val="105000"/>
              </a:lnSpc>
              <a:spcBef>
                <a:spcPct val="60000"/>
              </a:spcBef>
              <a:buSzPct val="85000"/>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40000"/>
              </a:spcBef>
              <a:buFontTx/>
              <a:buNone/>
            </a:pPr>
            <a:endParaRPr lang="zh-CN" altLang="en-US" sz="3200">
              <a:solidFill>
                <a:schemeClr val="folHlink"/>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培训班">
  <a:themeElements>
    <a:clrScheme name="">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000099"/>
      </a:hlink>
      <a:folHlink>
        <a:srgbClr val="800000"/>
      </a:folHlink>
    </a:clrScheme>
    <a:fontScheme name="Ricepaper">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36850</TotalTime>
  <Words>6393</Words>
  <Application>Microsoft Office PowerPoint</Application>
  <PresentationFormat>全屏显示(4:3)</PresentationFormat>
  <Paragraphs>1796</Paragraphs>
  <Slides>124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124</vt:i4>
      </vt:variant>
    </vt:vector>
  </HeadingPairs>
  <TitlesOfParts>
    <vt:vector size="142" baseType="lpstr">
      <vt:lpstr>Times New Roman</vt:lpstr>
      <vt:lpstr>宋体</vt:lpstr>
      <vt:lpstr>Arial</vt:lpstr>
      <vt:lpstr>Wingdings</vt:lpstr>
      <vt:lpstr>等线</vt:lpstr>
      <vt:lpstr>黑体</vt:lpstr>
      <vt:lpstr>楷体_GB2312</vt:lpstr>
      <vt:lpstr>Calibri</vt:lpstr>
      <vt:lpstr>MS Gothic</vt:lpstr>
      <vt:lpstr>MS Mincho</vt:lpstr>
      <vt:lpstr>Symbol</vt:lpstr>
      <vt:lpstr>华文楷体</vt:lpstr>
      <vt:lpstr>培训班</vt:lpstr>
      <vt:lpstr>公式</vt:lpstr>
      <vt:lpstr>Equation</vt:lpstr>
      <vt:lpstr>Microsoft 公式 3.0</vt:lpstr>
      <vt:lpstr>Visio</vt:lpstr>
      <vt:lpstr>Image</vt:lpstr>
      <vt:lpstr>第1章 数字逻辑基础 </vt:lpstr>
      <vt:lpstr>PowerPoint 演示文稿</vt:lpstr>
      <vt:lpstr>本章内容</vt:lpstr>
      <vt:lpstr>1.1 概述</vt:lpstr>
      <vt:lpstr>1.1.1  数字信号及模拟信号 </vt:lpstr>
      <vt:lpstr>1.1.1  数字信号及模拟信号 </vt:lpstr>
      <vt:lpstr>1.1.1  数字信号及模拟信号 </vt:lpstr>
      <vt:lpstr>PowerPoint 演示文稿</vt:lpstr>
      <vt:lpstr>1.1.2 数字抽象 </vt:lpstr>
      <vt:lpstr>1.1.2 数字抽象 </vt:lpstr>
      <vt:lpstr>PowerPoint 演示文稿</vt:lpstr>
      <vt:lpstr>PowerPoint 演示文稿</vt:lpstr>
      <vt:lpstr>PowerPoint 演示文稿</vt:lpstr>
      <vt:lpstr>PowerPoint 演示文稿</vt:lpstr>
      <vt:lpstr>PowerPoint 演示文稿</vt:lpstr>
      <vt:lpstr>PowerPoint 演示文稿</vt:lpstr>
      <vt:lpstr>1.2 数制与码制</vt:lpstr>
      <vt:lpstr>1.2.1 数制 </vt:lpstr>
      <vt:lpstr>1.2.1  数制</vt:lpstr>
      <vt:lpstr>1.2.1  数制</vt:lpstr>
      <vt:lpstr>1.2.1  数制</vt:lpstr>
      <vt:lpstr>1.2.1  数制</vt:lpstr>
      <vt:lpstr>PowerPoint 演示文稿</vt:lpstr>
      <vt:lpstr>1.2.1  数制</vt:lpstr>
      <vt:lpstr>PowerPoint 演示文稿</vt:lpstr>
      <vt:lpstr>PowerPoint 演示文稿</vt:lpstr>
      <vt:lpstr>PowerPoint 演示文稿</vt:lpstr>
      <vt:lpstr>PowerPoint 演示文稿</vt:lpstr>
      <vt:lpstr>1.2.2 码制 </vt:lpstr>
      <vt:lpstr>1.2.2 码制 </vt:lpstr>
      <vt:lpstr>1.2.2 码制 </vt:lpstr>
      <vt:lpstr>1.2.2 码制 </vt:lpstr>
      <vt:lpstr>1.2.2  码制</vt:lpstr>
      <vt:lpstr>【例1-6】使用8位补码数计算</vt:lpstr>
      <vt:lpstr>【例1-6】使用8位补码数计算</vt:lpstr>
      <vt:lpstr>1.2.3 常用编码 </vt:lpstr>
      <vt:lpstr>1.2.3 常用编码 </vt:lpstr>
      <vt:lpstr>1.2.3 常用编码 </vt:lpstr>
      <vt:lpstr>1.2.3 常用编码 </vt:lpstr>
      <vt:lpstr>常用的二—十进制编码  </vt:lpstr>
      <vt:lpstr>1.2.3 常用编码 </vt:lpstr>
      <vt:lpstr>1.2.3 常用编码 </vt:lpstr>
      <vt:lpstr>ASCII码表 </vt:lpstr>
      <vt:lpstr>1.3 数字逻辑设计基础 </vt:lpstr>
      <vt:lpstr>1.3.1 逻辑代数（布尔代数 ）</vt:lpstr>
      <vt:lpstr>1.3.1  逻辑代数</vt:lpstr>
      <vt:lpstr>PowerPoint 演示文稿</vt:lpstr>
      <vt:lpstr>PowerPoint 演示文稿</vt:lpstr>
      <vt:lpstr>PowerPoint 演示文稿</vt:lpstr>
      <vt:lpstr>PowerPoint 演示文稿</vt:lpstr>
      <vt:lpstr>PowerPoint 演示文稿</vt:lpstr>
      <vt:lpstr>1.3.1  逻辑代数</vt:lpstr>
      <vt:lpstr>PowerPoint 演示文稿</vt:lpstr>
      <vt:lpstr>PowerPoint 演示文稿</vt:lpstr>
      <vt:lpstr>1.3.1  逻辑代数</vt:lpstr>
      <vt:lpstr>1.3.2  逻辑函数的表示方法</vt:lpstr>
      <vt:lpstr>1.3.2  逻辑函数的表示方法</vt:lpstr>
      <vt:lpstr>1.3.2  逻辑函数的表示方法</vt:lpstr>
      <vt:lpstr>【例1-7】</vt:lpstr>
      <vt:lpstr>1.3.2  逻辑函数的表示方法</vt:lpstr>
      <vt:lpstr>1.3.2  逻辑函数的表示方法</vt:lpstr>
      <vt:lpstr>【例1-8】画逻辑图</vt:lpstr>
      <vt:lpstr>逻辑函数的建立方法举例</vt:lpstr>
      <vt:lpstr>PowerPoint 演示文稿</vt:lpstr>
      <vt:lpstr>1.3.3  逻辑函数的化简</vt:lpstr>
      <vt:lpstr>PowerPoint 演示文稿</vt:lpstr>
      <vt:lpstr>PowerPoint 演示文稿</vt:lpstr>
      <vt:lpstr>PowerPoint 演示文稿</vt:lpstr>
      <vt:lpstr>PowerPoint 演示文稿</vt:lpstr>
      <vt:lpstr>PowerPoint 演示文稿</vt:lpstr>
      <vt:lpstr>【例1-9】写标准与或式</vt:lpstr>
      <vt:lpstr>【例1-9】写标准与或式</vt:lpstr>
      <vt:lpstr>1.3.3  逻辑函数的化简</vt:lpstr>
      <vt:lpstr>【例1-11】  求逻辑函数最简表达式</vt:lpstr>
      <vt:lpstr>1.3.3  逻辑函数的化简</vt:lpstr>
      <vt:lpstr>PowerPoint 演示文稿</vt:lpstr>
      <vt:lpstr>PowerPoint 演示文稿</vt:lpstr>
      <vt:lpstr>PowerPoint 演示文稿</vt:lpstr>
      <vt:lpstr>PowerPoint 演示文稿</vt:lpstr>
      <vt:lpstr>PowerPoint 演示文稿</vt:lpstr>
      <vt:lpstr>PowerPoint 演示文稿</vt:lpstr>
      <vt:lpstr>【例1-17】  试化简逻辑函数</vt:lpstr>
      <vt:lpstr>1.3.3  逻辑函数的化简</vt:lpstr>
      <vt:lpstr>1～5个变量逻辑函数的卡诺图 </vt:lpstr>
      <vt:lpstr>PowerPoint 演示文稿</vt:lpstr>
      <vt:lpstr>1.3.3  逻辑函数的化简</vt:lpstr>
      <vt:lpstr>【例1-18】画真值表对应的卡诺图</vt:lpstr>
      <vt:lpstr>【例1-19】画函数卡诺图</vt:lpstr>
      <vt:lpstr>【例1-20】  画函数卡诺图</vt:lpstr>
      <vt:lpstr>1.3.3  逻辑函数的化简</vt:lpstr>
      <vt:lpstr>PowerPoint 演示文稿</vt:lpstr>
      <vt:lpstr>PowerPoint 演示文稿</vt:lpstr>
      <vt:lpstr>PowerPoint 演示文稿</vt:lpstr>
      <vt:lpstr>PowerPoint 演示文稿</vt:lpstr>
      <vt:lpstr>【例1-21】化简</vt:lpstr>
      <vt:lpstr>【例1-22】</vt:lpstr>
      <vt:lpstr>1.3.3  逻辑函数的化简</vt:lpstr>
      <vt:lpstr>PowerPoint 演示文稿</vt:lpstr>
      <vt:lpstr>PowerPoint 演示文稿</vt:lpstr>
      <vt:lpstr>【例1-23】用卡诺图化简</vt:lpstr>
      <vt:lpstr>【例1-24】用卡诺图化简</vt:lpstr>
      <vt:lpstr>1.3.4  逻辑门电路</vt:lpstr>
      <vt:lpstr>PowerPoint 演示文稿</vt:lpstr>
      <vt:lpstr>PowerPoint 演示文稿</vt:lpstr>
      <vt:lpstr>PowerPoint 演示文稿</vt:lpstr>
      <vt:lpstr>1.3.4  逻辑门电路</vt:lpstr>
      <vt:lpstr>PowerPoint 演示文稿</vt:lpstr>
      <vt:lpstr>PowerPoint 演示文稿</vt:lpstr>
      <vt:lpstr>PowerPoint 演示文稿</vt:lpstr>
      <vt:lpstr>1.3.4  逻辑门电路</vt:lpstr>
      <vt:lpstr>PowerPoint 演示文稿</vt:lpstr>
      <vt:lpstr>PowerPoint 演示文稿</vt:lpstr>
      <vt:lpstr>1.3.4  逻辑门电路</vt:lpstr>
      <vt:lpstr>PowerPoint 演示文稿</vt:lpstr>
      <vt:lpstr>PowerPoint 演示文稿</vt:lpstr>
      <vt:lpstr>PowerPoint 演示文稿</vt:lpstr>
      <vt:lpstr>1.3.4  逻辑门电路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数字系统概述及数字逻辑基础</dc:title>
  <dc:creator>Monica Jiang</dc:creator>
  <cp:lastModifiedBy>Monica Jiang</cp:lastModifiedBy>
  <cp:revision>262</cp:revision>
  <cp:lastPrinted>1601-01-01T00:00:00Z</cp:lastPrinted>
  <dcterms:created xsi:type="dcterms:W3CDTF">2011-08-24T07:53:42Z</dcterms:created>
  <dcterms:modified xsi:type="dcterms:W3CDTF">2022-08-31T15:11:09Z</dcterms:modified>
</cp:coreProperties>
</file>