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5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5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BFCFB-4E52-4FD2-96A7-B3686AB69C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-1" b="1572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E5827-D386-3646-97F8-08C0FCFD3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r>
              <a:rPr lang="en-AU" dirty="0"/>
              <a:t>Restaurant business </a:t>
            </a:r>
            <a:br>
              <a:rPr lang="en-AU" dirty="0"/>
            </a:br>
            <a:r>
              <a:rPr lang="en-AU" dirty="0"/>
              <a:t>recommendation in Toronto</a:t>
            </a:r>
            <a:endParaRPr lang="en-GB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E5A8F-1FD6-304B-84BD-E809CD3E1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GB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0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BEFD-E242-624F-AA3D-42E1D19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849E-5143-DD49-A118-2F743BA5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The idea of this project is to provide insights to investors who are interested in opening a new restaurant or purchase an existing restaurant in one of Toronto’s suburbs. </a:t>
            </a:r>
          </a:p>
          <a:p>
            <a:r>
              <a:rPr lang="en-AU" dirty="0"/>
              <a:t>Traditionally, the investors would usually determine where to open or acquire a food business based on their own experience and judgement. </a:t>
            </a:r>
          </a:p>
          <a:p>
            <a:r>
              <a:rPr lang="en-AU" dirty="0"/>
              <a:t>However, with the support of this project, people can determine the best suburbs to set up the restaurant and potentially the best location and food types served in the restaurant. </a:t>
            </a:r>
          </a:p>
          <a:p>
            <a:r>
              <a:rPr lang="en-AU" dirty="0"/>
              <a:t>The result of the project can be used to inform the decision-making process of the investment, which would be data-driven.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B751-67B3-694F-926F-235138C4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 (Foursquare)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14D3F4-FBC0-4240-BDD0-73428C7DA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191037"/>
              </p:ext>
            </p:extLst>
          </p:nvPr>
        </p:nvGraphicFramePr>
        <p:xfrm>
          <a:off x="838200" y="1691323"/>
          <a:ext cx="8670324" cy="4760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054">
                  <a:extLst>
                    <a:ext uri="{9D8B030D-6E8A-4147-A177-3AD203B41FA5}">
                      <a16:colId xmlns:a16="http://schemas.microsoft.com/office/drawing/2014/main" val="106807881"/>
                    </a:ext>
                  </a:extLst>
                </a:gridCol>
                <a:gridCol w="1445054">
                  <a:extLst>
                    <a:ext uri="{9D8B030D-6E8A-4147-A177-3AD203B41FA5}">
                      <a16:colId xmlns:a16="http://schemas.microsoft.com/office/drawing/2014/main" val="1073660358"/>
                    </a:ext>
                  </a:extLst>
                </a:gridCol>
                <a:gridCol w="1445054">
                  <a:extLst>
                    <a:ext uri="{9D8B030D-6E8A-4147-A177-3AD203B41FA5}">
                      <a16:colId xmlns:a16="http://schemas.microsoft.com/office/drawing/2014/main" val="2645349249"/>
                    </a:ext>
                  </a:extLst>
                </a:gridCol>
                <a:gridCol w="1445054">
                  <a:extLst>
                    <a:ext uri="{9D8B030D-6E8A-4147-A177-3AD203B41FA5}">
                      <a16:colId xmlns:a16="http://schemas.microsoft.com/office/drawing/2014/main" val="564415447"/>
                    </a:ext>
                  </a:extLst>
                </a:gridCol>
                <a:gridCol w="1445054">
                  <a:extLst>
                    <a:ext uri="{9D8B030D-6E8A-4147-A177-3AD203B41FA5}">
                      <a16:colId xmlns:a16="http://schemas.microsoft.com/office/drawing/2014/main" val="2571017902"/>
                    </a:ext>
                  </a:extLst>
                </a:gridCol>
                <a:gridCol w="1445054">
                  <a:extLst>
                    <a:ext uri="{9D8B030D-6E8A-4147-A177-3AD203B41FA5}">
                      <a16:colId xmlns:a16="http://schemas.microsoft.com/office/drawing/2014/main" val="3076057393"/>
                    </a:ext>
                  </a:extLst>
                </a:gridCol>
              </a:tblGrid>
              <a:tr h="388717">
                <a:tc>
                  <a:txBody>
                    <a:bodyPr/>
                    <a:lstStyle/>
                    <a:p>
                      <a:endParaRPr lang="en-AU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Postal Code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Neighbourhood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Latitude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Longitude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007844"/>
                  </a:ext>
                </a:extLst>
              </a:tr>
              <a:tr h="256014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M1B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Malvern, Rouge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43.8066863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-79.194353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936289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M1C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Rouge Hill, Port Union, Highland Creek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43.7845351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-79.160497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597407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M1E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Guildwood, Morningside, West Hill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43.7635726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-79.188712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119118"/>
                  </a:ext>
                </a:extLst>
              </a:tr>
              <a:tr h="213345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M1G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Woburn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43.7709921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-79.216917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9510"/>
                  </a:ext>
                </a:extLst>
              </a:tr>
              <a:tr h="213345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M1H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Cedarbrae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43.773136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-79.239476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038645"/>
                  </a:ext>
                </a:extLst>
              </a:tr>
              <a:tr h="256014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M1J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 Village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43.7447342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-79.239476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561569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M1K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Kennedy Park, Ionview, East Birchmount Park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Scarborough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43.7279292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-79.262029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182565"/>
                  </a:ext>
                </a:extLst>
              </a:tr>
              <a:tr h="388717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7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M1L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Golden Mile, Clairlea, Oakridge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43.7111117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-79.284577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137166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8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M1M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Cliffside, Cliffcrest, Scarborough Village West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43.716316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-79.239476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068820"/>
                  </a:ext>
                </a:extLst>
              </a:tr>
              <a:tr h="388717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9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M1N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Birch Cliff, Cliffside West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Scarborough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43.692657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-79.264848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759808"/>
                  </a:ext>
                </a:extLst>
              </a:tr>
              <a:tr h="213345"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</a:rPr>
                        <a:t>…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 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</a:rPr>
                        <a:t> </a:t>
                      </a:r>
                      <a:endParaRPr lang="en-AU" sz="2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58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02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D752-0C6F-D742-B13E-6484233D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Venue diversity</a:t>
            </a:r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E75977F9-A27C-0641-ADE1-2F5AB4C432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0745" y="2097732"/>
            <a:ext cx="4195763" cy="41957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9C762-AE90-7D4E-9989-ECE3063D70C2}"/>
              </a:ext>
            </a:extLst>
          </p:cNvPr>
          <p:cNvSpPr txBox="1">
            <a:spLocks/>
          </p:cNvSpPr>
          <p:nvPr/>
        </p:nvSpPr>
        <p:spPr>
          <a:xfrm>
            <a:off x="838200" y="1949450"/>
            <a:ext cx="5735595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relationship between the number of venues and the number of venue categories is shown in the figure;</a:t>
            </a:r>
          </a:p>
          <a:p>
            <a:r>
              <a:rPr lang="en-AU" dirty="0"/>
              <a:t>We notice that the diversity of the venue categories increases with the number of venues.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23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EA3C-43DD-4C48-9DE9-495E7ABE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venue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274B66-6CC6-3B46-9816-8034F2635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251906"/>
              </p:ext>
            </p:extLst>
          </p:nvPr>
        </p:nvGraphicFramePr>
        <p:xfrm>
          <a:off x="838200" y="2014151"/>
          <a:ext cx="8124823" cy="4373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689">
                  <a:extLst>
                    <a:ext uri="{9D8B030D-6E8A-4147-A177-3AD203B41FA5}">
                      <a16:colId xmlns:a16="http://schemas.microsoft.com/office/drawing/2014/main" val="2735590310"/>
                    </a:ext>
                  </a:extLst>
                </a:gridCol>
                <a:gridCol w="1160689">
                  <a:extLst>
                    <a:ext uri="{9D8B030D-6E8A-4147-A177-3AD203B41FA5}">
                      <a16:colId xmlns:a16="http://schemas.microsoft.com/office/drawing/2014/main" val="2662879795"/>
                    </a:ext>
                  </a:extLst>
                </a:gridCol>
                <a:gridCol w="1160689">
                  <a:extLst>
                    <a:ext uri="{9D8B030D-6E8A-4147-A177-3AD203B41FA5}">
                      <a16:colId xmlns:a16="http://schemas.microsoft.com/office/drawing/2014/main" val="1764651317"/>
                    </a:ext>
                  </a:extLst>
                </a:gridCol>
                <a:gridCol w="1160689">
                  <a:extLst>
                    <a:ext uri="{9D8B030D-6E8A-4147-A177-3AD203B41FA5}">
                      <a16:colId xmlns:a16="http://schemas.microsoft.com/office/drawing/2014/main" val="531744543"/>
                    </a:ext>
                  </a:extLst>
                </a:gridCol>
                <a:gridCol w="1160689">
                  <a:extLst>
                    <a:ext uri="{9D8B030D-6E8A-4147-A177-3AD203B41FA5}">
                      <a16:colId xmlns:a16="http://schemas.microsoft.com/office/drawing/2014/main" val="1990108059"/>
                    </a:ext>
                  </a:extLst>
                </a:gridCol>
                <a:gridCol w="1160689">
                  <a:extLst>
                    <a:ext uri="{9D8B030D-6E8A-4147-A177-3AD203B41FA5}">
                      <a16:colId xmlns:a16="http://schemas.microsoft.com/office/drawing/2014/main" val="3117417303"/>
                    </a:ext>
                  </a:extLst>
                </a:gridCol>
                <a:gridCol w="1160689">
                  <a:extLst>
                    <a:ext uri="{9D8B030D-6E8A-4147-A177-3AD203B41FA5}">
                      <a16:colId xmlns:a16="http://schemas.microsoft.com/office/drawing/2014/main" val="3505233120"/>
                    </a:ext>
                  </a:extLst>
                </a:gridCol>
              </a:tblGrid>
              <a:tr h="415961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Neighbourhood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Borough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Cluster Labels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1st Most Common Venue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2nd Most Common Venue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3rd Most Common Venue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4th Most Common Venue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901922"/>
                  </a:ext>
                </a:extLst>
              </a:tr>
              <a:tr h="277307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Agincourt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Scarborough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2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Chinese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Bakery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Pizza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019096"/>
                  </a:ext>
                </a:extLst>
              </a:tr>
              <a:tr h="277307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Milliken, …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Scarborough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2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Chinese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BBQ Joint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Japanese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Korean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256098"/>
                  </a:ext>
                </a:extLst>
              </a:tr>
              <a:tr h="415961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Willowdale, Newtonbrook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North York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1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Korean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Middle Eastern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Cafe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975135"/>
                  </a:ext>
                </a:extLst>
              </a:tr>
              <a:tr h="277307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Don Mills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North York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Japanese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Pizza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Cafe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585263"/>
                  </a:ext>
                </a:extLst>
              </a:tr>
              <a:tr h="277307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Don Mills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North York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Japanese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Pizza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Cafe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858210"/>
                  </a:ext>
                </a:extLst>
              </a:tr>
              <a:tr h="277307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The Beaches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East Toronto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Pizza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Sandwich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Bakery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Breakfast Spot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855103"/>
                  </a:ext>
                </a:extLst>
              </a:tr>
              <a:tr h="277307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Studio District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East Toronto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Bakery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Vietnamese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Cafe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Diner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834835"/>
                  </a:ext>
                </a:extLst>
              </a:tr>
              <a:tr h="277307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Humewood-Cedarvale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York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Pizza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Italian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Sushi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3018398"/>
                  </a:ext>
                </a:extLst>
              </a:tr>
              <a:tr h="554614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Canada Post Gateway Processing Centre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Mississauga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Middle Eastern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Sandwich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Chinese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274486"/>
                  </a:ext>
                </a:extLst>
              </a:tr>
              <a:tr h="277307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Alderwood, Long Branch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Etobicoke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Pizza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Fast Food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Sandwich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2534485"/>
                  </a:ext>
                </a:extLst>
              </a:tr>
              <a:tr h="277307"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Mimico NW, …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Etobicoke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>
                          <a:effectLst/>
                        </a:rPr>
                        <a:t>0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Sandwich Place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effectLst/>
                        </a:rPr>
                        <a:t>Fast Food Restaurant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effectLst/>
                        </a:rPr>
                        <a:t>Sushi Restaurant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09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14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EE4E-0185-6E4B-B304-DDCEB042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073E-0817-0249-AD7F-9F885372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The program developed in this project can be used to help investors to understand the feature of food venue business in different regions of Toronto. </a:t>
            </a:r>
          </a:p>
          <a:p>
            <a:r>
              <a:rPr lang="en-AU" dirty="0"/>
              <a:t>By using the venue data provided by Foursquare, we can find the top suburbs where food venues are popular. </a:t>
            </a:r>
          </a:p>
          <a:p>
            <a:r>
              <a:rPr lang="en-AU" dirty="0"/>
              <a:t>The program can also be used to explore the categories of existing food venue in a given suburb, which would guide the business decisions in terms of whether the investor should target a over-crowded but popular market, or should set up a restaurant venue which has never existed before in this suburb.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8032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2E7"/>
      </a:lt2>
      <a:accent1>
        <a:srgbClr val="59B36C"/>
      </a:accent1>
      <a:accent2>
        <a:srgbClr val="53B28F"/>
      </a:accent2>
      <a:accent3>
        <a:srgbClr val="5EAEB2"/>
      </a:accent3>
      <a:accent4>
        <a:srgbClr val="63A1D5"/>
      </a:accent4>
      <a:accent5>
        <a:srgbClr val="808BDD"/>
      </a:accent5>
      <a:accent6>
        <a:srgbClr val="8563D5"/>
      </a:accent6>
      <a:hlink>
        <a:srgbClr val="AE69A0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536</Words>
  <Application>Microsoft Macintosh PowerPoint</Application>
  <PresentationFormat>Widescreen</PresentationFormat>
  <Paragraphs>170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AvenirNext LT Pro Medium</vt:lpstr>
      <vt:lpstr>Arial</vt:lpstr>
      <vt:lpstr>Avenir Next LT Pro</vt:lpstr>
      <vt:lpstr>Calibri</vt:lpstr>
      <vt:lpstr>BlockprintVTI</vt:lpstr>
      <vt:lpstr>Restaurant business  recommendation in Toronto</vt:lpstr>
      <vt:lpstr>Aims and objectives</vt:lpstr>
      <vt:lpstr>Data source (Foursquare)</vt:lpstr>
      <vt:lpstr>Venue diversity</vt:lpstr>
      <vt:lpstr>Top venue features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business  recommendation in Toronto</dc:title>
  <dc:creator>Lingxi Zhang</dc:creator>
  <cp:lastModifiedBy>Lingxi Zhang</cp:lastModifiedBy>
  <cp:revision>3</cp:revision>
  <dcterms:created xsi:type="dcterms:W3CDTF">2020-12-09T14:42:49Z</dcterms:created>
  <dcterms:modified xsi:type="dcterms:W3CDTF">2020-12-09T14:49:16Z</dcterms:modified>
</cp:coreProperties>
</file>