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F54F-3D81-4908-85D9-3806397A631A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153E-017A-47C1-A438-DB5A4605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Tide#mediaviewer/File:M2_tidal_constituent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EnDJ6_XpGf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de-predicting_machine#mediaviewer/File:099-tmpshaft.jpg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://www.hko.gov.hk/wxinfo/news/2005/pre0120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hyperlink" Target="http://en.wikipedia.org/wiki/Tide-predicting_machine#mediaviewer/File:DSCN1739-thomson-tide-machine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japanfs.org/ja/files/Tidal_Power_Generation_System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en.openei.org/wiki/Marine_and_Hydrokinetic_Technology_Databas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Tide#mediaviewer/File:Tide_schematic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en.wikipedia.org/wiki/William_Thomson,_1st_Baron_Kelvin#mediaviewer/File:Lord_Kelvin_photograph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Tide#mediaviewer/File:Tide_type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latin typeface="Freestyle Script" panose="030804020302050B0404" pitchFamily="66" charset="0"/>
              </a:rPr>
              <a:t>Ocean Tides</a:t>
            </a:r>
            <a:endParaRPr lang="en-US" sz="8000" dirty="0">
              <a:latin typeface="Freestyle Script" panose="030804020302050B04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Lingixang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09/29/2014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3200400" cy="20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Tidal Constituents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 from Redfield’s book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Tidal Constituents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are there two high waters each day in the above figure?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I-4 from Redfield’s book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76200"/>
            <a:ext cx="2590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Influence Tides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Amphidromic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://en.wikipedia.org/wiki/Tide#mediaviewer/File:M2_tidal_constituent.jpg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9" y="2514600"/>
            <a:ext cx="7443787" cy="30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2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Other Factors Influence Tides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shoreline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Hitting wide continent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Higher tides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Hitting small island </a:t>
                </a:r>
                <a14:m>
                  <m:oMath xmlns:m="http://schemas.openxmlformats.org/officeDocument/2006/math">
                    <m:r>
                      <a:rPr lang="en-US" sz="180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tides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Narrow bays and shallow water impair tides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Funnel-shaped bays and dee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water enhance tides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YouTube video about tides at Fundy Bay, which holds the world record of highest tides range.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https://www.youtube.com/watch?v=EnDJ6_XpGfo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3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we need to deduct the formula for tides’ amplitude.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main reference is Paul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Schureman’s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book, and his book is based on Sir William Thomson’s works. Also this book is recommended by NOAA.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8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Tools are used in prediction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Tide Gauge to measure the change in sea level, and even satellites.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http://www.hko.gov.hk/wxinfo/news/2005/pre0120e.htm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romanL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used to use Tides Machines to predict tides. </a:t>
            </a:r>
          </a:p>
          <a:p>
            <a:pPr marL="514350" indent="-514350">
              <a:buAutoNum type="romanL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en.wikipedia.org/wiki/Tide-predicting_machine#mediaviewer/File:099-tmpshaft.jpg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en.wikipedia.org/wiki/Tide-predicting_machine#mediaviewer/File:DSCN1739-thomson-tide-machine.jpg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33800"/>
            <a:ext cx="1578429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62" y="1676400"/>
            <a:ext cx="2078182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1943279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26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is a crucial factor for our future. Tidal power provides us a new way to solving the energy problem.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6" y="3124200"/>
            <a:ext cx="3536373" cy="2489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4001445"/>
            <a:ext cx="4110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power plants around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http://en.openei.org/wiki/Marine_and_Hydrokinetic_Technology_Database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975866"/>
            <a:ext cx="446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http://www.japanfs.org/ja/files/Tidal_Power_Generation_System.jpg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23792" y="2667000"/>
                <a:ext cx="198120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92" y="2667000"/>
                <a:ext cx="1981200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8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and construction in seas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ocean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currents---this has connection with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Amphidromic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 Reference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Redfield, Alfred C.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Tides: The Tides of the Waters of New England and New York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Woods Hole, MA: Marine Science International, 1981. Print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Schureman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Paul.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of Harmonic Analysis and Prediction of Tides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Washington: U.S. G.P.O., 1958. Print.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"Tide."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Wikimedia Foundation, 18 Sept. 2014. Web. 22 Sept. 2014.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"Tides and Water Levels."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NOAA's National Ocean Service Education: Tides and Water Levels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National Ocean and Atmospheric Administration,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 22 Sept. 2014.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1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 Ocean Tides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grew up in an inland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to see how beautiful the sea is in 2009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 the movie,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Perfect Storm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1302"/>
            <a:ext cx="41910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1800"/>
            <a:ext cx="349369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 of Tides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Tides are caused by small differences which mainly result from the rotation of the Earth, and the gravity from the Sun and the Moon.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gravitational (tractive)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 due to the moon and sun tend to move the water toward the position immediately underlying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body”(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1). </a:t>
            </a: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3936730" cy="2590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584903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http://en.wikipedia.org/wiki/Tide#mediaviewer/File:Tide_schematic.svg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2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Harmonic Analysis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study how tides could change under the influences of tractive forces from Moon and Sun, we need to use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William Thomson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to apply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cean tides.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http://en.wikipedia.org/wiki/William_Thomson,_1st_Baron_Kelvin#mediaviewer/File:Lord_Kelvin_photograph.jpg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2222240" cy="27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Harmonic Analysis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formula for tides’ amplitude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func>
                          <m:func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1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1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1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1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nary>
                      </m:e>
                    </m:nary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100" b="0" i="1" dirty="0" smtClean="0">
                    <a:latin typeface="Cambria Math"/>
                    <a:cs typeface="Times New Roman" panose="02020603050405020304" pitchFamily="18" charset="0"/>
                  </a:rPr>
                  <a:t>  </a:t>
                </a:r>
                <a:r>
                  <a:rPr lang="en-US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 formula</a:t>
                </a:r>
                <a:r>
                  <a:rPr lang="en-US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2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3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sz="23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</a:t>
                </a:r>
                <a:endParaRPr lang="en-US" sz="23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1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sz="21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b="0" i="0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1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𝑎𝑢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sz="21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𝑎𝑢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0" i="1" dirty="0" smtClean="0">
                    <a:latin typeface="Cambria Math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100" b="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𝑎𝑢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0" i="1" dirty="0" smtClean="0">
                    <a:latin typeface="Cambria Math"/>
                    <a:cs typeface="Times New Roman" panose="02020603050405020304" pitchFamily="18" charset="0"/>
                  </a:rPr>
                  <a:t>   </a:t>
                </a:r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𝑎𝑢</m:t>
                        </m:r>
                      </m:e>
                    </m:func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0" i="1" dirty="0" smtClean="0">
                    <a:latin typeface="Cambria Math"/>
                    <a:cs typeface="Times New Roman" panose="02020603050405020304" pitchFamily="18" charset="0"/>
                  </a:rPr>
                  <a:t>                                    ………………………….</a:t>
                </a:r>
              </a:p>
              <a:p>
                <a:pPr marL="0" indent="0">
                  <a:buNone/>
                </a:pPr>
                <a:r>
                  <a:rPr lang="en-US" sz="2100" i="1" dirty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 smtClean="0">
                    <a:latin typeface="Cambria Math"/>
                    <a:cs typeface="Times New Roman" panose="02020603050405020304" pitchFamily="18" charset="0"/>
                  </a:rPr>
                  <a:t> 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+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i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𝑘𝑎𝑢</m:t>
                        </m:r>
                      </m:e>
                    </m:func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1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21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i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1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𝑙𝑎𝑢</m:t>
                        </m:r>
                      </m:e>
                    </m:func>
                  </m:oMath>
                </a14:m>
                <a:r>
                  <a:rPr lang="en-US" sz="21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1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1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1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amplitude of constituent A  </a:t>
                </a:r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1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1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1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180</m:t>
                                  </m:r>
                                </m:num>
                                <m:den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1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100" b="0" i="0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1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func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1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1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d>
                                    <m:dPr>
                                      <m:ctrlP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1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l-GR" sz="21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ζ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</m:e>
                                <m:sup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  <a:blipFill rotWithShape="1">
                <a:blip r:embed="rId2"/>
                <a:stretch>
                  <a:fillRect l="-593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Tidal Constituents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Harmonic analysis, we can determine the change of amplitude of a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another important terminology, Tidal Constituents.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“Tides can be conceived as the composition of the sum of a number of harmonic constituents having the same periods as those found in the tide-producing force”(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Shureman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49).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Tidal Constituents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Constituents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348350"/>
                  </p:ext>
                </p:extLst>
              </p:nvPr>
            </p:nvGraphicFramePr>
            <p:xfrm>
              <a:off x="304800" y="1676400"/>
              <a:ext cx="8077199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/>
                    <a:gridCol w="2971800"/>
                    <a:gridCol w="1422400"/>
                    <a:gridCol w="2692400"/>
                  </a:tblGrid>
                  <a:tr h="584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Period</a:t>
                          </a:r>
                          <a:r>
                            <a:rPr lang="en-US" baseline="0" dirty="0" smtClean="0"/>
                            <a:t>(Hours)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Speed(Degree/Hour)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</a:t>
                          </a:r>
                          <a:r>
                            <a:rPr lang="en-US" baseline="0" dirty="0" smtClean="0"/>
                            <a:t> semidiurnal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28.98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Solar semidiurnal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23.94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25.82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24.06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14.96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348350"/>
                  </p:ext>
                </p:extLst>
              </p:nvPr>
            </p:nvGraphicFramePr>
            <p:xfrm>
              <a:off x="304800" y="1676400"/>
              <a:ext cx="8077199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/>
                    <a:gridCol w="2971800"/>
                    <a:gridCol w="1422400"/>
                    <a:gridCol w="26924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Period</a:t>
                          </a:r>
                          <a:r>
                            <a:rPr lang="en-US" baseline="0" dirty="0" smtClean="0"/>
                            <a:t>(Hours)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Speed(Degree/Hour)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66667" r="-717901" b="-5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</a:t>
                          </a:r>
                          <a:r>
                            <a:rPr lang="en-US" baseline="0" dirty="0" smtClean="0"/>
                            <a:t> semidiurnal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28.98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88525" r="-717901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Solar semidiurnal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714" r="-717901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23.94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25714" r="-71790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Lunar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25.82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5714" r="-717901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Solar diurnal declinational constituent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24.06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14.96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08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Tidal Constituents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://en.wikipedia.org/wiki/Tide#mediaviewer/File:Tide_type.svg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9440"/>
            <a:ext cx="4029075" cy="4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952</Words>
  <Application>Microsoft Office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Ocean Tides</vt:lpstr>
      <vt:lpstr>Main Reference</vt:lpstr>
      <vt:lpstr>Why Ocean Tides</vt:lpstr>
      <vt:lpstr>The Origin of Tides</vt:lpstr>
      <vt:lpstr>Harmonic Analysis</vt:lpstr>
      <vt:lpstr>Harmonic Analysis</vt:lpstr>
      <vt:lpstr>Tidal Constituents</vt:lpstr>
      <vt:lpstr>Tidal Constituents</vt:lpstr>
      <vt:lpstr>Tidal Constituents</vt:lpstr>
      <vt:lpstr>Tidal Constituents</vt:lpstr>
      <vt:lpstr>Tidal Constituents</vt:lpstr>
      <vt:lpstr>Other Factors Influence Tides</vt:lpstr>
      <vt:lpstr>Other Factors Influence Tides</vt:lpstr>
      <vt:lpstr>Prediction </vt:lpstr>
      <vt:lpstr>Tools are used in prediction process </vt:lpstr>
      <vt:lpstr>Application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Yu</cp:lastModifiedBy>
  <cp:revision>47</cp:revision>
  <dcterms:created xsi:type="dcterms:W3CDTF">2014-09-23T01:52:46Z</dcterms:created>
  <dcterms:modified xsi:type="dcterms:W3CDTF">2014-09-29T06:48:20Z</dcterms:modified>
</cp:coreProperties>
</file>