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75" r:id="rId5"/>
    <p:sldId id="261" r:id="rId6"/>
    <p:sldId id="262" r:id="rId7"/>
    <p:sldId id="259" r:id="rId8"/>
    <p:sldId id="263" r:id="rId9"/>
    <p:sldId id="264" r:id="rId10"/>
    <p:sldId id="265" r:id="rId11"/>
    <p:sldId id="266" r:id="rId12"/>
    <p:sldId id="267" r:id="rId13"/>
    <p:sldId id="268" r:id="rId14"/>
    <p:sldId id="269" r:id="rId15"/>
    <p:sldId id="270" r:id="rId16"/>
    <p:sldId id="272" r:id="rId17"/>
    <p:sldId id="271" r:id="rId18"/>
    <p:sldId id="273" r:id="rId19"/>
    <p:sldId id="274" r:id="rId20"/>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alpha val="20000"/>
            </a:scheme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alpha val="20000"/>
            </a:schemeClr>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12700" cap="flat">
              <a:solidFill>
                <a:schemeClr val="accent6"/>
              </a:solidFill>
              <a:prstDash val="solid"/>
              <a:round/>
            </a:ln>
          </a:top>
          <a:bottom>
            <a:ln w="12700" cap="flat">
              <a:solidFill>
                <a:schemeClr val="accent6"/>
              </a:solidFill>
              <a:prstDash val="solid"/>
              <a:round/>
            </a:ln>
          </a:bottom>
          <a:insideH>
            <a:ln w="12700" cap="flat">
              <a:noFill/>
              <a:miter lim="400000"/>
            </a:ln>
          </a:insideH>
          <a:insideV>
            <a:ln w="12700" cap="flat">
              <a:noFill/>
              <a:miter lim="400000"/>
            </a:ln>
          </a:insideV>
        </a:tcBdr>
        <a:fill>
          <a:noFill/>
        </a:fill>
      </a:tcStyle>
    </a:lastRow>
    <a:firstRow>
      <a:tcTxStyle b="on" i="off">
        <a:fontRef idx="minor">
          <a:srgbClr val="000000"/>
        </a:fontRef>
        <a:srgbClr val="000000"/>
      </a:tcTxStyle>
      <a:tcStyle>
        <a:tcBdr>
          <a:left>
            <a:ln w="12700" cap="flat">
              <a:noFill/>
              <a:miter lim="400000"/>
            </a:ln>
          </a:left>
          <a:right>
            <a:ln w="12700" cap="flat">
              <a:noFill/>
              <a:miter lim="400000"/>
            </a:ln>
          </a:right>
          <a:top>
            <a:ln w="12700" cap="flat">
              <a:solidFill>
                <a:schemeClr val="accent6"/>
              </a:solidFill>
              <a:prstDash val="solid"/>
              <a:round/>
            </a:ln>
          </a:top>
          <a:bottom>
            <a:ln w="12700" cap="flat">
              <a:solidFill>
                <a:schemeClr val="accent6"/>
              </a:solidFill>
              <a:prstDash val="solid"/>
              <a:round/>
            </a:ln>
          </a:bottom>
          <a:insideH>
            <a:ln w="12700" cap="flat">
              <a:noFill/>
              <a:miter lim="400000"/>
            </a:ln>
          </a:insideH>
          <a:insideV>
            <a:ln w="12700" cap="flat">
              <a:noFill/>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6D6D6"/>
          </a:solidFill>
        </a:fill>
      </a:tcStyle>
    </a:wholeTbl>
    <a:band2H>
      <a:tcTxStyle/>
      <a:tcStyle>
        <a:tcBdr/>
        <a:fill>
          <a:solidFill>
            <a:srgbClr val="ECEC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3E4"/>
          </a:solidFill>
        </a:fill>
      </a:tcStyle>
    </a:wholeTbl>
    <a:band2H>
      <a:tcTxStyle/>
      <a:tcStyle>
        <a:tcBdr/>
        <a:fill>
          <a:solidFill>
            <a:srgbClr val="E8EAF2"/>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199" autoAdjust="0"/>
  </p:normalViewPr>
  <p:slideViewPr>
    <p:cSldViewPr snapToGrid="0">
      <p:cViewPr varScale="1">
        <p:scale>
          <a:sx n="98" d="100"/>
          <a:sy n="98" d="100"/>
        </p:scale>
        <p:origin x="10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a:spLocks noGrp="1" noRot="1" noChangeAspect="1"/>
          </p:cNvSpPr>
          <p:nvPr>
            <p:ph type="sldImg"/>
          </p:nvPr>
        </p:nvSpPr>
        <p:spPr>
          <a:xfrm>
            <a:off x="381000" y="685800"/>
            <a:ext cx="6096000" cy="3429000"/>
          </a:xfrm>
          <a:prstGeom prst="rect">
            <a:avLst/>
          </a:prstGeom>
        </p:spPr>
        <p:txBody>
          <a:bodyPr/>
          <a:lstStyle/>
          <a:p>
            <a:endParaRPr/>
          </a:p>
        </p:txBody>
      </p:sp>
      <p:sp>
        <p:nvSpPr>
          <p:cNvPr id="132" name="Shape 132"/>
          <p:cNvSpPr>
            <a:spLocks noGrp="1"/>
          </p:cNvSpPr>
          <p:nvPr>
            <p:ph type="body" sz="quarter" idx="1"/>
          </p:nvPr>
        </p:nvSpPr>
        <p:spPr>
          <a:prstGeom prst="rect">
            <a:avLst/>
          </a:prstGeom>
        </p:spPr>
        <p:txBody>
          <a:bodyPr/>
          <a:lstStyle/>
          <a:p>
            <a:pPr algn="just">
              <a:lnSpc>
                <a:spcPts val="1800"/>
              </a:lnSpc>
              <a:defRPr sz="1800"/>
            </a:pPr>
            <a:r>
              <a:rPr lang="en-US" dirty="0"/>
              <a:t>Hello, good afternoon, it’s an honor to share this pre with all of you. My name is </a:t>
            </a:r>
            <a:r>
              <a:rPr lang="en-US" dirty="0" err="1"/>
              <a:t>Lingyu</a:t>
            </a:r>
            <a:r>
              <a:rPr lang="en-US" dirty="0"/>
              <a:t> Gong, from Trinity College Dublin.</a:t>
            </a:r>
            <a:endParaRPr dirty="0">
              <a:latin typeface="等线"/>
              <a:ea typeface="等线"/>
              <a:cs typeface="等线"/>
              <a:sym typeface="等线"/>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noRot="1" noChangeAspect="1"/>
          </p:cNvSpPr>
          <p:nvPr>
            <p:ph type="sldImg"/>
          </p:nvPr>
        </p:nvSpPr>
        <p:spPr>
          <a:xfrm>
            <a:off x="381000" y="685800"/>
            <a:ext cx="6096000" cy="3429000"/>
          </a:xfrm>
          <a:prstGeom prst="rect">
            <a:avLst/>
          </a:prstGeom>
        </p:spPr>
        <p:txBody>
          <a:bodyPr/>
          <a:lstStyle/>
          <a:p>
            <a:endParaRPr/>
          </a:p>
        </p:txBody>
      </p:sp>
      <p:sp>
        <p:nvSpPr>
          <p:cNvPr id="224" name="Shape 224"/>
          <p:cNvSpPr>
            <a:spLocks noGrp="1"/>
          </p:cNvSpPr>
          <p:nvPr>
            <p:ph type="body" sz="quarter" idx="1"/>
          </p:nvPr>
        </p:nvSpPr>
        <p:spPr>
          <a:prstGeom prst="rect">
            <a:avLst/>
          </a:prstGeom>
        </p:spPr>
        <p:txBody>
          <a:bodyPr/>
          <a:lstStyle>
            <a:lvl1pPr>
              <a:defRPr sz="1800"/>
            </a:lvl1pPr>
          </a:lstStyle>
          <a:p>
            <a:r>
              <a:t>Data preprocessing is crucial for the training phase. I have summarized this process in a flow chart and described the steps in detail. These steps include loading data, checking data types, applying one-hot encoding to categorical data, converting the data into a Pandas DataFrame, splitting the dataset into training and testing sets, and defining the feature matrix and target vector.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noRot="1" noChangeAspect="1"/>
          </p:cNvSpPr>
          <p:nvPr>
            <p:ph type="sldImg"/>
          </p:nvPr>
        </p:nvSpPr>
        <p:spPr>
          <a:xfrm>
            <a:off x="381000" y="685800"/>
            <a:ext cx="6096000" cy="3429000"/>
          </a:xfrm>
          <a:prstGeom prst="rect">
            <a:avLst/>
          </a:prstGeom>
        </p:spPr>
        <p:txBody>
          <a:bodyPr/>
          <a:lstStyle/>
          <a:p>
            <a:endParaRPr/>
          </a:p>
        </p:txBody>
      </p:sp>
      <p:sp>
        <p:nvSpPr>
          <p:cNvPr id="233" name="Shape 233"/>
          <p:cNvSpPr>
            <a:spLocks noGrp="1"/>
          </p:cNvSpPr>
          <p:nvPr>
            <p:ph type="body" sz="quarter" idx="1"/>
          </p:nvPr>
        </p:nvSpPr>
        <p:spPr>
          <a:prstGeom prst="rect">
            <a:avLst/>
          </a:prstGeom>
        </p:spPr>
        <p:txBody>
          <a:bodyPr/>
          <a:lstStyle>
            <a:lvl1pPr>
              <a:defRPr sz="1800"/>
            </a:lvl1pPr>
          </a:lstStyle>
          <a:p>
            <a:r>
              <a:rPr dirty="0"/>
              <a:t>For AI model selection and training, I chose linear regression due to its simplicity and interpretability, making it suitable for predicting continuous values. I used a </a:t>
            </a:r>
            <a:r>
              <a:rPr dirty="0" err="1"/>
              <a:t>MultiOutputRegressor</a:t>
            </a:r>
            <a:r>
              <a:rPr dirty="0"/>
              <a:t> with linear regression to handle multiple target variables simultaneously.</a:t>
            </a:r>
            <a:endParaRPr dirty="0">
              <a:latin typeface="等线"/>
              <a:ea typeface="等线"/>
              <a:cs typeface="等线"/>
              <a:sym typeface="等线"/>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a:spLocks noGrp="1" noRot="1" noChangeAspect="1"/>
          </p:cNvSpPr>
          <p:nvPr>
            <p:ph type="sldImg"/>
          </p:nvPr>
        </p:nvSpPr>
        <p:spPr>
          <a:xfrm>
            <a:off x="381000" y="685800"/>
            <a:ext cx="6096000" cy="3429000"/>
          </a:xfrm>
          <a:prstGeom prst="rect">
            <a:avLst/>
          </a:prstGeom>
        </p:spPr>
        <p:txBody>
          <a:bodyPr/>
          <a:lstStyle/>
          <a:p>
            <a:endParaRPr/>
          </a:p>
        </p:txBody>
      </p:sp>
      <p:sp>
        <p:nvSpPr>
          <p:cNvPr id="246" name="Shape 246"/>
          <p:cNvSpPr>
            <a:spLocks noGrp="1"/>
          </p:cNvSpPr>
          <p:nvPr>
            <p:ph type="body" sz="quarter" idx="1"/>
          </p:nvPr>
        </p:nvSpPr>
        <p:spPr>
          <a:prstGeom prst="rect">
            <a:avLst/>
          </a:prstGeom>
        </p:spPr>
        <p:txBody>
          <a:bodyPr/>
          <a:lstStyle>
            <a:lvl1pPr>
              <a:defRPr sz="1800"/>
            </a:lvl1pPr>
          </a:lstStyle>
          <a:p>
            <a:r>
              <a:t>Model evaluation metrics include Mean Squared Error (MSE), R-squared (R²), Variance, and Accuracy. These metrics help assess the quality of my model. The formulas for these metrics are well-known in deep learning evaluation, so I will skip the details here.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xfrm>
            <a:off x="381000" y="685800"/>
            <a:ext cx="6096000" cy="3429000"/>
          </a:xfrm>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lvl1pPr>
              <a:defRPr sz="1800"/>
            </a:lvl1pPr>
          </a:lstStyle>
          <a:p>
            <a:r>
              <a:t>For model visualization, I used line plots to compare actual and predicted values for different NoC performance metrics and histograms to analyze error distribution.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Shape 261"/>
          <p:cNvSpPr>
            <a:spLocks noGrp="1" noRot="1" noChangeAspect="1"/>
          </p:cNvSpPr>
          <p:nvPr>
            <p:ph type="sldImg"/>
          </p:nvPr>
        </p:nvSpPr>
        <p:spPr>
          <a:xfrm>
            <a:off x="381000" y="685800"/>
            <a:ext cx="6096000" cy="3429000"/>
          </a:xfrm>
          <a:prstGeom prst="rect">
            <a:avLst/>
          </a:prstGeom>
        </p:spPr>
        <p:txBody>
          <a:bodyPr/>
          <a:lstStyle/>
          <a:p>
            <a:endParaRPr/>
          </a:p>
        </p:txBody>
      </p:sp>
      <p:sp>
        <p:nvSpPr>
          <p:cNvPr id="262" name="Shape 262"/>
          <p:cNvSpPr>
            <a:spLocks noGrp="1"/>
          </p:cNvSpPr>
          <p:nvPr>
            <p:ph type="body" sz="quarter" idx="1"/>
          </p:nvPr>
        </p:nvSpPr>
        <p:spPr>
          <a:prstGeom prst="rect">
            <a:avLst/>
          </a:prstGeom>
        </p:spPr>
        <p:txBody>
          <a:bodyPr/>
          <a:lstStyle/>
          <a:p>
            <a:r>
              <a:rPr lang="en-US" altLang="zh-CN" dirty="0"/>
              <a:t>These four graphs display the trends of </a:t>
            </a:r>
            <a:r>
              <a:rPr lang="en-US" altLang="zh-CN" b="1" dirty="0"/>
              <a:t>Packet Latency</a:t>
            </a:r>
            <a:r>
              <a:rPr lang="en-US" altLang="zh-CN" dirty="0"/>
              <a:t>, </a:t>
            </a:r>
            <a:r>
              <a:rPr lang="en-US" altLang="zh-CN" b="1" dirty="0"/>
              <a:t>Network Latency</a:t>
            </a:r>
            <a:r>
              <a:rPr lang="en-US" altLang="zh-CN" dirty="0"/>
              <a:t>, </a:t>
            </a:r>
            <a:r>
              <a:rPr lang="en-US" altLang="zh-CN" b="1" dirty="0"/>
              <a:t>Hops</a:t>
            </a:r>
            <a:r>
              <a:rPr lang="en-US" altLang="zh-CN" dirty="0"/>
              <a:t>, and </a:t>
            </a:r>
            <a:r>
              <a:rPr lang="en-US" altLang="zh-CN" b="1" dirty="0"/>
              <a:t>Total Run Time</a:t>
            </a:r>
            <a:r>
              <a:rPr lang="en-US" altLang="zh-CN" dirty="0"/>
              <a:t> with different </a:t>
            </a:r>
            <a:r>
              <a:rPr lang="en-US" altLang="zh-CN" b="1" dirty="0"/>
              <a:t>k values</a:t>
            </a:r>
            <a:r>
              <a:rPr lang="en-US" altLang="zh-CN" dirty="0"/>
              <a:t>. Blue dots represent actual values, while red crosses represent predicted values. The connecting lines are based on the average values at each </a:t>
            </a:r>
            <a:r>
              <a:rPr lang="en-US" altLang="zh-CN" b="1" dirty="0"/>
              <a:t>k value</a:t>
            </a:r>
            <a:r>
              <a:rPr lang="en-US" altLang="zh-CN" dirty="0"/>
              <a:t>, showing the overall trend.</a:t>
            </a:r>
          </a:p>
          <a:p>
            <a:endParaRPr lang="en-US" altLang="zh-CN" dirty="0"/>
          </a:p>
          <a:p>
            <a:r>
              <a:rPr lang="en-US" altLang="zh-CN" dirty="0"/>
              <a:t>The model’s predictions for </a:t>
            </a:r>
            <a:r>
              <a:rPr lang="en-US" altLang="zh-CN" b="1" dirty="0"/>
              <a:t>Packet Latency</a:t>
            </a:r>
            <a:r>
              <a:rPr lang="en-US" altLang="zh-CN" dirty="0"/>
              <a:t> and </a:t>
            </a:r>
            <a:r>
              <a:rPr lang="en-US" altLang="zh-CN" b="1" dirty="0"/>
              <a:t>Network Latency</a:t>
            </a:r>
            <a:r>
              <a:rPr lang="en-US" altLang="zh-CN" dirty="0"/>
              <a:t> are close to the actual values, especially for </a:t>
            </a:r>
            <a:r>
              <a:rPr lang="en-US" altLang="zh-CN" b="1" dirty="0"/>
              <a:t>Network Latency</a:t>
            </a:r>
            <a:r>
              <a:rPr lang="en-US" altLang="zh-CN" dirty="0"/>
              <a:t>, where predictions are highly accurate.</a:t>
            </a:r>
          </a:p>
          <a:p>
            <a:endParaRPr lang="en-US" altLang="zh-CN" dirty="0"/>
          </a:p>
          <a:p>
            <a:r>
              <a:rPr lang="en-US" altLang="zh-CN" dirty="0"/>
              <a:t>However, for </a:t>
            </a:r>
            <a:r>
              <a:rPr lang="en-US" altLang="zh-CN" b="1" dirty="0"/>
              <a:t>Hops</a:t>
            </a:r>
            <a:r>
              <a:rPr lang="en-US" altLang="zh-CN" dirty="0"/>
              <a:t>, there’s a noticeable discrepancy between predicted and actual values, particularly at higher </a:t>
            </a:r>
            <a:r>
              <a:rPr lang="en-US" altLang="zh-CN" b="1" dirty="0"/>
              <a:t>k values</a:t>
            </a:r>
            <a:r>
              <a:rPr lang="en-US" altLang="zh-CN" dirty="0"/>
              <a:t>, indicating room for improvement.</a:t>
            </a:r>
          </a:p>
          <a:p>
            <a:endParaRPr lang="en-US" altLang="zh-CN" dirty="0"/>
          </a:p>
          <a:p>
            <a:r>
              <a:rPr lang="en-US" altLang="zh-CN" dirty="0"/>
              <a:t>For </a:t>
            </a:r>
            <a:r>
              <a:rPr lang="en-US" altLang="zh-CN" b="1" dirty="0"/>
              <a:t>Total Run Time</a:t>
            </a:r>
            <a:r>
              <a:rPr lang="en-US" altLang="zh-CN" dirty="0"/>
              <a:t>, the model predicts faster results than the simulator, highlighting its efficiency in reducing computational time.</a:t>
            </a:r>
          </a:p>
          <a:p>
            <a:endParaRPr lang="en-US" altLang="zh-CN" dirty="0"/>
          </a:p>
          <a:p>
            <a:r>
              <a:rPr lang="en-US" altLang="zh-CN" dirty="0"/>
              <a:t>In summary, while </a:t>
            </a:r>
            <a:r>
              <a:rPr lang="en-US" altLang="zh-CN" b="1" dirty="0"/>
              <a:t>Hops</a:t>
            </a:r>
            <a:r>
              <a:rPr lang="en-US" altLang="zh-CN" dirty="0"/>
              <a:t> predictions need improvement, the model performs well for </a:t>
            </a:r>
            <a:r>
              <a:rPr lang="en-US" altLang="zh-CN" b="1" dirty="0"/>
              <a:t>latency</a:t>
            </a:r>
            <a:r>
              <a:rPr lang="en-US" altLang="zh-CN" dirty="0"/>
              <a:t> metrics and significantly boosts computational speed.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noRot="1" noChangeAspect="1"/>
          </p:cNvSpPr>
          <p:nvPr>
            <p:ph type="sldImg"/>
          </p:nvPr>
        </p:nvSpPr>
        <p:spPr>
          <a:xfrm>
            <a:off x="381000" y="685800"/>
            <a:ext cx="6096000" cy="3429000"/>
          </a:xfrm>
          <a:prstGeom prst="rect">
            <a:avLst/>
          </a:prstGeom>
        </p:spPr>
        <p:txBody>
          <a:bodyPr/>
          <a:lstStyle/>
          <a:p>
            <a:endParaRPr/>
          </a:p>
        </p:txBody>
      </p:sp>
      <p:sp>
        <p:nvSpPr>
          <p:cNvPr id="272" name="Shape 272"/>
          <p:cNvSpPr>
            <a:spLocks noGrp="1"/>
          </p:cNvSpPr>
          <p:nvPr>
            <p:ph type="body" sz="quarter" idx="1"/>
          </p:nvPr>
        </p:nvSpPr>
        <p:spPr>
          <a:prstGeom prst="rect">
            <a:avLst/>
          </a:prstGeom>
        </p:spPr>
        <p:txBody>
          <a:bodyPr/>
          <a:lstStyle>
            <a:lvl1pPr>
              <a:defRPr sz="1800"/>
            </a:lvl1pPr>
          </a:lstStyle>
          <a:p>
            <a:r>
              <a:t>The error distribution analysis reveals that for packet delay, network delay, and time, most prediction errors are concentrated around zero, indicating high accuracy. However, for hop count, the errors are more dispersed, indicating some inaccuracy in predictions.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hape 287"/>
          <p:cNvSpPr>
            <a:spLocks noGrp="1" noRot="1" noChangeAspect="1"/>
          </p:cNvSpPr>
          <p:nvPr>
            <p:ph type="sldImg"/>
          </p:nvPr>
        </p:nvSpPr>
        <p:spPr>
          <a:xfrm>
            <a:off x="381000" y="685800"/>
            <a:ext cx="6096000" cy="3429000"/>
          </a:xfrm>
          <a:prstGeom prst="rect">
            <a:avLst/>
          </a:prstGeom>
        </p:spPr>
        <p:txBody>
          <a:bodyPr/>
          <a:lstStyle/>
          <a:p>
            <a:endParaRPr/>
          </a:p>
        </p:txBody>
      </p:sp>
      <p:sp>
        <p:nvSpPr>
          <p:cNvPr id="288" name="Shape 288"/>
          <p:cNvSpPr>
            <a:spLocks noGrp="1"/>
          </p:cNvSpPr>
          <p:nvPr>
            <p:ph type="body" sz="quarter" idx="1"/>
          </p:nvPr>
        </p:nvSpPr>
        <p:spPr>
          <a:prstGeom prst="rect">
            <a:avLst/>
          </a:prstGeom>
        </p:spPr>
        <p:txBody>
          <a:bodyPr/>
          <a:lstStyle>
            <a:lvl1pPr>
              <a:defRPr sz="1800"/>
            </a:lvl1pPr>
          </a:lstStyle>
          <a:p>
            <a:r>
              <a:rPr dirty="0"/>
              <a:t>In summary, the results show high accuracy levels across most metrics, particularly excelling in network latency predictions. However, there is room for improvement in predicting hops and total run time. I will continue to work on these aspects to achieve better performance.</a:t>
            </a:r>
            <a:endParaRPr dirty="0">
              <a:latin typeface="等线"/>
              <a:ea typeface="等线"/>
              <a:cs typeface="等线"/>
              <a:sym typeface="等线"/>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Shape 279"/>
          <p:cNvSpPr>
            <a:spLocks noGrp="1" noRot="1" noChangeAspect="1"/>
          </p:cNvSpPr>
          <p:nvPr>
            <p:ph type="sldImg"/>
          </p:nvPr>
        </p:nvSpPr>
        <p:spPr>
          <a:xfrm>
            <a:off x="381000" y="685800"/>
            <a:ext cx="6096000" cy="3429000"/>
          </a:xfrm>
          <a:prstGeom prst="rect">
            <a:avLst/>
          </a:prstGeom>
        </p:spPr>
        <p:txBody>
          <a:bodyPr/>
          <a:lstStyle/>
          <a:p>
            <a:endParaRPr/>
          </a:p>
        </p:txBody>
      </p:sp>
      <p:sp>
        <p:nvSpPr>
          <p:cNvPr id="280" name="Shape 280"/>
          <p:cNvSpPr>
            <a:spLocks noGrp="1"/>
          </p:cNvSpPr>
          <p:nvPr>
            <p:ph type="body" sz="quarter" idx="1"/>
          </p:nvPr>
        </p:nvSpPr>
        <p:spPr>
          <a:prstGeom prst="rect">
            <a:avLst/>
          </a:prstGeom>
        </p:spPr>
        <p:txBody>
          <a:bodyPr/>
          <a:lstStyle>
            <a:lvl1pPr>
              <a:defRPr sz="1800"/>
            </a:lvl1pPr>
          </a:lstStyle>
          <a:p>
            <a:r>
              <a:rPr dirty="0"/>
              <a:t>Throughout the project, I encountered several challenges. Learning to configure the </a:t>
            </a:r>
            <a:r>
              <a:rPr dirty="0" err="1"/>
              <a:t>NoC</a:t>
            </a:r>
            <a:r>
              <a:rPr dirty="0"/>
              <a:t> network using BookSim2 was difficult due to its steep learning curve. My solution was to study the official documentation and practice simulations. The long simulation run time, taking about four days per round, was inefficient. I optimized parameters and used parallel processing to address this. Data collection and integration posed challenges, which I overcame by using Python scripts for automation and Excel for data formatting. Finally, applying and validating the AI model required thorough testing, benchmarking comparisons, and careful fine-tuning to ensure accuracy and reliability.</a:t>
            </a:r>
            <a:endParaRPr dirty="0">
              <a:latin typeface="等线"/>
              <a:ea typeface="等线"/>
              <a:cs typeface="等线"/>
              <a:sym typeface="等线"/>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Shape 295"/>
          <p:cNvSpPr>
            <a:spLocks noGrp="1" noRot="1" noChangeAspect="1"/>
          </p:cNvSpPr>
          <p:nvPr>
            <p:ph type="sldImg"/>
          </p:nvPr>
        </p:nvSpPr>
        <p:spPr>
          <a:xfrm>
            <a:off x="381000" y="685800"/>
            <a:ext cx="6096000" cy="3429000"/>
          </a:xfrm>
          <a:prstGeom prst="rect">
            <a:avLst/>
          </a:prstGeom>
        </p:spPr>
        <p:txBody>
          <a:bodyPr/>
          <a:lstStyle/>
          <a:p>
            <a:endParaRPr/>
          </a:p>
        </p:txBody>
      </p:sp>
      <p:sp>
        <p:nvSpPr>
          <p:cNvPr id="296" name="Shape 296"/>
          <p:cNvSpPr>
            <a:spLocks noGrp="1"/>
          </p:cNvSpPr>
          <p:nvPr>
            <p:ph type="body" sz="quarter" idx="1"/>
          </p:nvPr>
        </p:nvSpPr>
        <p:spPr>
          <a:prstGeom prst="rect">
            <a:avLst/>
          </a:prstGeom>
        </p:spPr>
        <p:txBody>
          <a:bodyPr/>
          <a:lstStyle>
            <a:lvl1pPr>
              <a:defRPr sz="1800"/>
            </a:lvl1pPr>
          </a:lstStyle>
          <a:p>
            <a:r>
              <a:rPr lang="en-US" altLang="zh-CN" dirty="0"/>
              <a:t>My future plans focus on three key areas:</a:t>
            </a:r>
          </a:p>
          <a:p>
            <a:endParaRPr lang="en-US" altLang="zh-CN" dirty="0"/>
          </a:p>
          <a:p>
            <a:r>
              <a:rPr lang="en-US" altLang="zh-CN" dirty="0"/>
              <a:t>First, I aim to complete my PhD. My primary goal is to conduct in-depth research and develop comprehensive expertise in my field. I want to advance my work, contribute meaningful insights, and have a significant impact on the academic community. Throughout my PhD, I plan to publish high-quality papers, participate in international conferences, and collaborate with leading experts to continually refine and enhance my research.</a:t>
            </a:r>
          </a:p>
          <a:p>
            <a:endParaRPr lang="en-US" altLang="zh-CN" dirty="0"/>
          </a:p>
          <a:p>
            <a:r>
              <a:rPr lang="en-US" altLang="zh-CN" dirty="0"/>
              <a:t>Next, I plan to transition into the technology industry. After completing my PhD, I intend to apply my academic knowledge, especially the technologies related to FPGAs, to real-world problems. While I haven't identified a specific industry yet, I'm exploring opportunities in areas such as telecoms, AI hardware acceleration and embedded systems - where FPGAs can have a significant impact. My goal is to use what I've learnt to discover breakthrough innovations and advance technology.</a:t>
            </a:r>
          </a:p>
          <a:p>
            <a:endParaRPr lang="en-US" altLang="zh-CN" dirty="0"/>
          </a:p>
          <a:p>
            <a:r>
              <a:rPr lang="en-US" altLang="zh-CN" dirty="0"/>
              <a:t>Finally, I plan to continue learning. As I discover breakthrough opportunities, I expect to face new challenges that will require further learning and experimentation. I want to maintain a mindset of continuous learning while staying grounded in applying theoretical knowledge to practical solutions. To achieve this, I will keep improving my technical skills, such as mastering Python scripting, automation, and FPGA design tools. This ongoing learning will ensure I stay competitive and adaptable to future demands in both academic and industry environments.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381000" y="685800"/>
            <a:ext cx="6096000" cy="3429000"/>
          </a:xfrm>
          <a:prstGeom prst="rect">
            <a:avLst/>
          </a:prstGeom>
        </p:spPr>
        <p:txBody>
          <a:bodyPr/>
          <a:lstStyle/>
          <a:p>
            <a:endParaRPr/>
          </a:p>
        </p:txBody>
      </p:sp>
      <p:sp>
        <p:nvSpPr>
          <p:cNvPr id="300" name="Shape 300"/>
          <p:cNvSpPr>
            <a:spLocks noGrp="1"/>
          </p:cNvSpPr>
          <p:nvPr>
            <p:ph type="body" sz="quarter" idx="1"/>
          </p:nvPr>
        </p:nvSpPr>
        <p:spPr>
          <a:prstGeom prst="rect">
            <a:avLst/>
          </a:prstGeom>
        </p:spPr>
        <p:txBody>
          <a:bodyPr/>
          <a:lstStyle>
            <a:lvl1pPr>
              <a:defRPr sz="1800"/>
            </a:lvl1pPr>
          </a:lstStyle>
          <a:p>
            <a:r>
              <a:rPr lang="en-US" altLang="zh-CN" dirty="0"/>
              <a:t>Thank you for your attention. I look forward to your questions and feedback.</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noRot="1" noChangeAspect="1"/>
          </p:cNvSpPr>
          <p:nvPr>
            <p:ph type="sldImg"/>
          </p:nvPr>
        </p:nvSpPr>
        <p:spPr>
          <a:xfrm>
            <a:off x="381000" y="685800"/>
            <a:ext cx="6096000" cy="3429000"/>
          </a:xfrm>
          <a:prstGeom prst="rect">
            <a:avLst/>
          </a:prstGeom>
        </p:spPr>
        <p:txBody>
          <a:bodyPr/>
          <a:lstStyle/>
          <a:p>
            <a:endParaRPr/>
          </a:p>
        </p:txBody>
      </p:sp>
      <p:sp>
        <p:nvSpPr>
          <p:cNvPr id="141" name="Shape 141"/>
          <p:cNvSpPr>
            <a:spLocks noGrp="1"/>
          </p:cNvSpPr>
          <p:nvPr>
            <p:ph type="body" sz="quarter" idx="1"/>
          </p:nvPr>
        </p:nvSpPr>
        <p:spPr>
          <a:prstGeom prst="rect">
            <a:avLst/>
          </a:prstGeom>
        </p:spPr>
        <p:txBody>
          <a:bodyPr/>
          <a:lstStyle/>
          <a:p>
            <a:pPr algn="just">
              <a:lnSpc>
                <a:spcPts val="1800"/>
              </a:lnSpc>
              <a:defRPr sz="1800"/>
            </a:pPr>
            <a:r>
              <a:rPr dirty="0"/>
              <a:t> My presentation is divided into </a:t>
            </a:r>
            <a:r>
              <a:rPr lang="en-US" dirty="0"/>
              <a:t>three</a:t>
            </a:r>
            <a:r>
              <a:rPr dirty="0"/>
              <a:t> main parts:</a:t>
            </a:r>
            <a:endParaRPr dirty="0">
              <a:latin typeface="等线"/>
              <a:ea typeface="等线"/>
              <a:cs typeface="等线"/>
              <a:sym typeface="等线"/>
            </a:endParaRPr>
          </a:p>
          <a:p>
            <a:pPr marL="342900" algn="just">
              <a:lnSpc>
                <a:spcPts val="1800"/>
              </a:lnSpc>
              <a:buSzPct val="100000"/>
              <a:buAutoNum type="arabicPeriod"/>
              <a:defRPr sz="1800"/>
            </a:pPr>
            <a:r>
              <a:rPr lang="en-US" dirty="0"/>
              <a:t>Self-Intro</a:t>
            </a:r>
            <a:endParaRPr dirty="0">
              <a:latin typeface="等线"/>
              <a:ea typeface="等线"/>
              <a:cs typeface="等线"/>
              <a:sym typeface="等线"/>
            </a:endParaRPr>
          </a:p>
          <a:p>
            <a:pPr marL="342900" algn="just">
              <a:lnSpc>
                <a:spcPts val="1800"/>
              </a:lnSpc>
              <a:buSzPct val="100000"/>
              <a:buAutoNum type="arabicPeriod"/>
              <a:defRPr sz="1800"/>
            </a:pPr>
            <a:r>
              <a:rPr lang="en-GB" altLang="zh-CN" dirty="0"/>
              <a:t>Selected Project Overview</a:t>
            </a:r>
          </a:p>
          <a:p>
            <a:pPr marL="342900" algn="just">
              <a:lnSpc>
                <a:spcPts val="1800"/>
              </a:lnSpc>
              <a:buSzPct val="100000"/>
              <a:buAutoNum type="arabicPeriod"/>
              <a:defRPr sz="1800"/>
            </a:pPr>
            <a:r>
              <a:rPr dirty="0"/>
              <a:t>Future Plan</a:t>
            </a:r>
            <a:endParaRPr dirty="0">
              <a:latin typeface="等线"/>
              <a:ea typeface="等线"/>
              <a:cs typeface="等线"/>
              <a:sym typeface="等线"/>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381000" y="685800"/>
            <a:ext cx="6096000" cy="3429000"/>
          </a:xfrm>
          <a:prstGeom prst="rect">
            <a:avLst/>
          </a:prstGeom>
        </p:spPr>
        <p:txBody>
          <a:bodyPr/>
          <a:lstStyle/>
          <a:p>
            <a:endParaRPr/>
          </a:p>
        </p:txBody>
      </p:sp>
      <p:sp>
        <p:nvSpPr>
          <p:cNvPr id="149" name="Shape 149"/>
          <p:cNvSpPr>
            <a:spLocks noGrp="1"/>
          </p:cNvSpPr>
          <p:nvPr>
            <p:ph type="body" sz="quarter" idx="1"/>
          </p:nvPr>
        </p:nvSpPr>
        <p:spPr>
          <a:prstGeom prst="rect">
            <a:avLst/>
          </a:prstGeom>
        </p:spPr>
        <p:txBody>
          <a:bodyPr/>
          <a:lstStyle>
            <a:lvl1pPr indent="127000" algn="just">
              <a:lnSpc>
                <a:spcPts val="1800"/>
              </a:lnSpc>
              <a:defRPr sz="1800"/>
            </a:lvl1pPr>
          </a:lstStyle>
          <a:p>
            <a:r>
              <a:rPr lang="en-US" altLang="zh-CN" dirty="0"/>
              <a:t>My name is </a:t>
            </a:r>
            <a:r>
              <a:rPr lang="en-US" altLang="zh-CN" dirty="0" err="1"/>
              <a:t>Lingyu</a:t>
            </a:r>
            <a:r>
              <a:rPr lang="en-US" altLang="zh-CN" dirty="0"/>
              <a:t> Gong, and I graduated from Capital Normal University with a degree in Computer Science and Technology, achieving a GPA of 3.51. Later, I pursued a Master's degree in Electronic Information and Engineering at Trinity College Dublin, where I received a grade of 66.</a:t>
            </a:r>
          </a:p>
          <a:p>
            <a:endParaRPr lang="en-US" altLang="zh-CN" dirty="0"/>
          </a:p>
          <a:p>
            <a:r>
              <a:rPr lang="en-US" altLang="zh-CN" dirty="0"/>
              <a:t>In terms of </a:t>
            </a:r>
            <a:r>
              <a:rPr lang="en-US" altLang="zh-CN" b="1" dirty="0"/>
              <a:t>academic experience</a:t>
            </a:r>
            <a:r>
              <a:rPr lang="en-US" altLang="zh-CN" dirty="0"/>
              <a:t>, I’ve led several significant projects. As an undergraduate, I led the design and research of a 3D modeling course, which won first prize in a Laboratory Fund Project. I also contributed to the research on a data recovery protection card solution, which earned third prize in the same competition. My undergraduate thesis, in collaboration with a professor from the Chinese Academy of Sciences, focused on intelligent routing algorithms for open-source Network-on-Chip (</a:t>
            </a:r>
            <a:r>
              <a:rPr lang="en-US" altLang="zh-CN" dirty="0" err="1"/>
              <a:t>NoC</a:t>
            </a:r>
            <a:r>
              <a:rPr lang="en-US" altLang="zh-CN" dirty="0"/>
              <a:t>) systems and was recognized as an outstanding thesis. Building on this foundation, my master's project further advanced </a:t>
            </a:r>
            <a:r>
              <a:rPr lang="en-US" altLang="zh-CN" dirty="0" err="1"/>
              <a:t>NoC</a:t>
            </a:r>
            <a:r>
              <a:rPr lang="en-US" altLang="zh-CN" dirty="0"/>
              <a:t> network predictions using AI techniques.</a:t>
            </a:r>
          </a:p>
          <a:p>
            <a:endParaRPr lang="en-US" altLang="zh-CN" dirty="0"/>
          </a:p>
          <a:p>
            <a:r>
              <a:rPr lang="en-US" altLang="zh-CN" dirty="0"/>
              <a:t>I prioritize the </a:t>
            </a:r>
            <a:r>
              <a:rPr lang="en-US" altLang="zh-CN" b="1" dirty="0"/>
              <a:t>combination of theory and practice</a:t>
            </a:r>
            <a:r>
              <a:rPr lang="en-US" altLang="zh-CN" dirty="0"/>
              <a:t>. During my undergraduate studies, I taught C++ programming as a trainee IT teacher at Capital Normal University’s affiliated middle school. Additionally, I was honored to be a visiting student at the Chinese Academy of Sciences, where I worked on a GPU project, specifically focusing on </a:t>
            </a:r>
            <a:r>
              <a:rPr lang="en-US" altLang="zh-CN" dirty="0" err="1"/>
              <a:t>NoC</a:t>
            </a:r>
            <a:r>
              <a:rPr lang="en-US" altLang="zh-CN" dirty="0"/>
              <a:t> design. Last year, I worked part-time in a well-known pub in Dublin to better immerse myself in local culture. This experience not only improved my communication skills but also helped me make new friends, showcasing my adaptability.</a:t>
            </a:r>
          </a:p>
          <a:p>
            <a:endParaRPr lang="en-US" altLang="zh-CN" dirty="0"/>
          </a:p>
          <a:p>
            <a:r>
              <a:rPr lang="en-US" altLang="zh-CN" dirty="0"/>
              <a:t>My achievements have been widely recognized. I received the </a:t>
            </a:r>
            <a:r>
              <a:rPr lang="en-US" altLang="zh-CN" b="1" dirty="0"/>
              <a:t>Outstanding Thesis</a:t>
            </a:r>
            <a:r>
              <a:rPr lang="en-US" altLang="zh-CN" dirty="0"/>
              <a:t> award in 2023 and won several first-class scholarships. I also actively participated in extracurricular activities, serving as a volunteer leader for the Beijing Winter Olympics and as the President of the Student Union for three consecutive years. Furthermore, my </a:t>
            </a:r>
            <a:r>
              <a:rPr lang="en-US" altLang="zh-CN" b="1" dirty="0"/>
              <a:t>badminton skills</a:t>
            </a:r>
            <a:r>
              <a:rPr lang="en-US" altLang="zh-CN" dirty="0"/>
              <a:t> helped me secure championships in several Irish badminton leagues.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noRot="1" noChangeAspect="1"/>
          </p:cNvSpPr>
          <p:nvPr>
            <p:ph type="sldImg"/>
          </p:nvPr>
        </p:nvSpPr>
        <p:spPr>
          <a:xfrm>
            <a:off x="381000" y="685800"/>
            <a:ext cx="6096000" cy="3429000"/>
          </a:xfrm>
          <a:prstGeom prst="rect">
            <a:avLst/>
          </a:prstGeom>
        </p:spPr>
        <p:txBody>
          <a:bodyPr/>
          <a:lstStyle/>
          <a:p>
            <a:endParaRPr/>
          </a:p>
        </p:txBody>
      </p:sp>
      <p:sp>
        <p:nvSpPr>
          <p:cNvPr id="160" name="Shape 160"/>
          <p:cNvSpPr>
            <a:spLocks noGrp="1"/>
          </p:cNvSpPr>
          <p:nvPr>
            <p:ph type="body" sz="quarter" idx="1"/>
          </p:nvPr>
        </p:nvSpPr>
        <p:spPr>
          <a:prstGeom prst="rect">
            <a:avLst/>
          </a:prstGeom>
        </p:spPr>
        <p:txBody>
          <a:bodyPr/>
          <a:lstStyle>
            <a:lvl1pPr>
              <a:defRPr sz="1800"/>
            </a:lvl1pPr>
          </a:lstStyle>
          <a:p>
            <a:r>
              <a:rPr lang="en-US" altLang="zh-CN" dirty="0"/>
              <a:t>Now, it’s time to talk about my project finished during my master program.</a:t>
            </a:r>
          </a:p>
          <a:p>
            <a:endParaRPr lang="en-US" altLang="zh-CN" dirty="0"/>
          </a:p>
          <a:p>
            <a:r>
              <a:rPr lang="en-US" altLang="zh-CN" dirty="0"/>
              <a:t>For my master's project, the topic selection process was challenging. I started by reviewing five years of research articles on the intersection of </a:t>
            </a:r>
            <a:r>
              <a:rPr lang="en-US" altLang="zh-CN" dirty="0" err="1"/>
              <a:t>NoC</a:t>
            </a:r>
            <a:r>
              <a:rPr lang="en-US" altLang="zh-CN" dirty="0"/>
              <a:t> and AI. From my review, I identified three main research directions shows in Figure 1:</a:t>
            </a:r>
          </a:p>
          <a:p>
            <a:endParaRPr lang="en-US" altLang="zh-CN" dirty="0"/>
          </a:p>
          <a:p>
            <a:r>
              <a:rPr lang="en-GB" altLang="zh-CN" dirty="0"/>
              <a:t>1. Implementing AI technology on </a:t>
            </a:r>
            <a:r>
              <a:rPr lang="en-GB" altLang="zh-CN" dirty="0" err="1"/>
              <a:t>NoC</a:t>
            </a:r>
            <a:r>
              <a:rPr lang="en-GB" altLang="zh-CN" dirty="0"/>
              <a:t>.</a:t>
            </a:r>
          </a:p>
          <a:p>
            <a:r>
              <a:rPr lang="en-GB" altLang="zh-CN" dirty="0"/>
              <a:t>2. Using AI to evaluate and predict </a:t>
            </a:r>
            <a:r>
              <a:rPr lang="en-GB" altLang="zh-CN" dirty="0" err="1"/>
              <a:t>NoC</a:t>
            </a:r>
            <a:r>
              <a:rPr lang="en-GB" altLang="zh-CN" dirty="0"/>
              <a:t> parameters to enhance hardware performance.</a:t>
            </a:r>
          </a:p>
          <a:p>
            <a:r>
              <a:rPr lang="en-GB" altLang="zh-CN" dirty="0"/>
              <a:t>3. Leveraging </a:t>
            </a:r>
            <a:r>
              <a:rPr lang="en-GB" altLang="zh-CN" dirty="0" err="1"/>
              <a:t>NoC’s</a:t>
            </a:r>
            <a:r>
              <a:rPr lang="en-GB" altLang="zh-CN" dirty="0"/>
              <a:t> scalability to accelerate AI applications and improve performance metrics like throughput and latency.</a:t>
            </a:r>
          </a:p>
          <a:p>
            <a:endParaRPr lang="en-US" altLang="zh-CN" dirty="0"/>
          </a:p>
          <a:p>
            <a:r>
              <a:rPr lang="en-US" altLang="zh-CN" dirty="0"/>
              <a:t>After discussing with my advisor and considering feasibility and time constraints, we chose to focus on implementing AI in </a:t>
            </a:r>
            <a:r>
              <a:rPr lang="en-US" altLang="zh-CN" dirty="0" err="1"/>
              <a:t>NoC</a:t>
            </a:r>
            <a:r>
              <a:rPr lang="en-US" altLang="zh-CN" dirty="0"/>
              <a:t>. Despite some delays in finalizing the topic, my main objective was to surpass the prediction accuracy of reference papers, which ultimately shaped the project's direction and title.</a:t>
            </a:r>
          </a:p>
        </p:txBody>
      </p:sp>
    </p:spTree>
    <p:extLst>
      <p:ext uri="{BB962C8B-B14F-4D97-AF65-F5344CB8AC3E}">
        <p14:creationId xmlns:p14="http://schemas.microsoft.com/office/powerpoint/2010/main" val="2205437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noRot="1" noChangeAspect="1"/>
          </p:cNvSpPr>
          <p:nvPr>
            <p:ph type="sldImg"/>
          </p:nvPr>
        </p:nvSpPr>
        <p:spPr>
          <a:xfrm>
            <a:off x="381000" y="685800"/>
            <a:ext cx="6096000" cy="3429000"/>
          </a:xfrm>
          <a:prstGeom prst="rect">
            <a:avLst/>
          </a:prstGeom>
        </p:spPr>
        <p:txBody>
          <a:bodyPr/>
          <a:lstStyle/>
          <a:p>
            <a:endParaRPr/>
          </a:p>
        </p:txBody>
      </p:sp>
      <p:sp>
        <p:nvSpPr>
          <p:cNvPr id="179" name="Shape 179"/>
          <p:cNvSpPr>
            <a:spLocks noGrp="1"/>
          </p:cNvSpPr>
          <p:nvPr>
            <p:ph type="body" sz="quarter" idx="1"/>
          </p:nvPr>
        </p:nvSpPr>
        <p:spPr>
          <a:prstGeom prst="rect">
            <a:avLst/>
          </a:prstGeom>
        </p:spPr>
        <p:txBody>
          <a:bodyPr/>
          <a:lstStyle/>
          <a:p>
            <a:pPr indent="127000" algn="just">
              <a:lnSpc>
                <a:spcPts val="1800"/>
              </a:lnSpc>
              <a:defRPr sz="1800"/>
            </a:pPr>
            <a:r>
              <a:rPr lang="en-US" altLang="zh-CN" dirty="0"/>
              <a:t>After finalizing the project direction, I conducted a </a:t>
            </a:r>
            <a:r>
              <a:rPr lang="en-US" altLang="zh-CN" b="1" dirty="0"/>
              <a:t>literature review</a:t>
            </a:r>
            <a:r>
              <a:rPr lang="en-US" altLang="zh-CN" dirty="0"/>
              <a:t>. I summarized previous works in a table, outlining the references, simulation tools, and AI technologies used. While previous works achieved high accuracy in predicting specific </a:t>
            </a:r>
            <a:r>
              <a:rPr lang="en-US" altLang="zh-CN" dirty="0" err="1"/>
              <a:t>NoC</a:t>
            </a:r>
            <a:r>
              <a:rPr lang="en-US" altLang="zh-CN" dirty="0"/>
              <a:t> parameters, they were often limited to specific </a:t>
            </a:r>
            <a:r>
              <a:rPr lang="en-US" altLang="zh-CN" dirty="0" err="1"/>
              <a:t>NoC</a:t>
            </a:r>
            <a:r>
              <a:rPr lang="en-US" altLang="zh-CN" dirty="0"/>
              <a:t> configurations and required significant computing resources. My project aimed to use a lightweight model to achieve higher prediction accuracy while including more evaluation indicators.</a:t>
            </a:r>
          </a:p>
          <a:p>
            <a:pPr indent="127000" algn="just">
              <a:lnSpc>
                <a:spcPts val="1800"/>
              </a:lnSpc>
              <a:defRPr sz="1800"/>
            </a:pPr>
            <a:endParaRPr lang="en-US" dirty="0">
              <a:latin typeface="等线"/>
              <a:ea typeface="等线"/>
              <a:cs typeface="等线"/>
              <a:sym typeface="等线"/>
            </a:endParaRPr>
          </a:p>
          <a:p>
            <a:pPr indent="127000" algn="just">
              <a:lnSpc>
                <a:spcPts val="1800"/>
              </a:lnSpc>
              <a:defRPr sz="1800"/>
            </a:pPr>
            <a:r>
              <a:rPr lang="en-US" altLang="zh-CN" dirty="0"/>
              <a:t>For simulations, I used </a:t>
            </a:r>
            <a:r>
              <a:rPr lang="en-US" altLang="zh-CN" b="1" dirty="0"/>
              <a:t>BookSim2</a:t>
            </a:r>
            <a:r>
              <a:rPr lang="en-US" altLang="zh-CN" dirty="0"/>
              <a:t>, a robust </a:t>
            </a:r>
            <a:r>
              <a:rPr lang="en-US" altLang="zh-CN" dirty="0" err="1"/>
              <a:t>NoC</a:t>
            </a:r>
            <a:r>
              <a:rPr lang="en-US" altLang="zh-CN" dirty="0"/>
              <a:t> simulator. It supports various network topologies, routing algorithms, and traffic patterns, allowing for large-scale network simulations. Users can customize parameters like traffic patterns and buffer sizes. BookSim2 was chosen because of its flexibility and wide usage in previous research.</a:t>
            </a:r>
            <a:endParaRPr dirty="0">
              <a:latin typeface="等线"/>
              <a:ea typeface="等线"/>
              <a:cs typeface="等线"/>
              <a:sym typeface="等线"/>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xfrm>
            <a:off x="381000" y="685800"/>
            <a:ext cx="6096000" cy="3429000"/>
          </a:xfrm>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lvl1pPr indent="127000" algn="just">
              <a:lnSpc>
                <a:spcPts val="1800"/>
              </a:lnSpc>
              <a:defRPr sz="1800"/>
            </a:lvl1pPr>
          </a:lstStyle>
          <a:p>
            <a:r>
              <a:rPr lang="en-US" dirty="0"/>
              <a:t>Before going further, </a:t>
            </a:r>
            <a:r>
              <a:rPr lang="en-US" altLang="zh-CN" b="1" dirty="0"/>
              <a:t>Network-on-Chip (</a:t>
            </a:r>
            <a:r>
              <a:rPr lang="en-US" altLang="zh-CN" b="1" dirty="0" err="1"/>
              <a:t>NoC</a:t>
            </a:r>
            <a:r>
              <a:rPr lang="en-US" altLang="zh-CN" b="1" dirty="0"/>
              <a:t>)</a:t>
            </a:r>
            <a:r>
              <a:rPr lang="en-US" altLang="zh-CN" dirty="0"/>
              <a:t>, the key concept in this project, is a crucial communication subsystem integrated into chips. It’s used primarily in system-on-chip designs. </a:t>
            </a:r>
            <a:r>
              <a:rPr lang="en-US" altLang="zh-CN" dirty="0" err="1"/>
              <a:t>NoC</a:t>
            </a:r>
            <a:r>
              <a:rPr lang="en-US" altLang="zh-CN" dirty="0"/>
              <a:t> comprises wires and routers arranged in a grid layout, and its </a:t>
            </a:r>
            <a:r>
              <a:rPr lang="en-US" altLang="zh-CN" b="1" dirty="0"/>
              <a:t>network interface</a:t>
            </a:r>
            <a:r>
              <a:rPr lang="en-US" altLang="zh-CN" dirty="0"/>
              <a:t> converts data packets from various IP blocks for efficient transmission. </a:t>
            </a:r>
            <a:r>
              <a:rPr lang="en-US" altLang="zh-CN" dirty="0" err="1"/>
              <a:t>NoC’s</a:t>
            </a:r>
            <a:r>
              <a:rPr lang="en-US" altLang="zh-CN" dirty="0"/>
              <a:t> scalability, high performance, low latency, power efficiency, and design flexibility drive its continuous development.</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noRot="1" noChangeAspect="1"/>
          </p:cNvSpPr>
          <p:nvPr>
            <p:ph type="sldImg"/>
          </p:nvPr>
        </p:nvSpPr>
        <p:spPr>
          <a:xfrm>
            <a:off x="381000" y="685800"/>
            <a:ext cx="6096000" cy="3429000"/>
          </a:xfrm>
          <a:prstGeom prst="rect">
            <a:avLst/>
          </a:prstGeom>
        </p:spPr>
        <p:txBody>
          <a:bodyPr/>
          <a:lstStyle/>
          <a:p>
            <a:endParaRPr/>
          </a:p>
        </p:txBody>
      </p:sp>
      <p:sp>
        <p:nvSpPr>
          <p:cNvPr id="160" name="Shape 160"/>
          <p:cNvSpPr>
            <a:spLocks noGrp="1"/>
          </p:cNvSpPr>
          <p:nvPr>
            <p:ph type="body" sz="quarter" idx="1"/>
          </p:nvPr>
        </p:nvSpPr>
        <p:spPr>
          <a:prstGeom prst="rect">
            <a:avLst/>
          </a:prstGeom>
        </p:spPr>
        <p:txBody>
          <a:bodyPr/>
          <a:lstStyle>
            <a:lvl1pPr>
              <a:defRPr sz="1800"/>
            </a:lvl1pPr>
          </a:lstStyle>
          <a:p>
            <a:r>
              <a:rPr lang="en-US" dirty="0"/>
              <a:t>Back to the whole project, </a:t>
            </a:r>
            <a:r>
              <a:rPr dirty="0"/>
              <a:t>Figure 3 outlines the prediction framework of my project, divided into Training and Testing Phases. The Training Phase involves generating data using BookSim2, recording results, data preprocessing, segmenting the dataset, selecting an AI algorithm, and training the model using linear regression. The Testing Phase involves utilizing the trained linear regression model, validating predictions against new simulations, and evaluating the results.</a:t>
            </a:r>
            <a:endParaRPr dirty="0">
              <a:latin typeface="等线"/>
              <a:ea typeface="等线"/>
              <a:cs typeface="等线"/>
              <a:sym typeface="等线"/>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a:spLocks noGrp="1" noRot="1" noChangeAspect="1"/>
          </p:cNvSpPr>
          <p:nvPr>
            <p:ph type="sldImg"/>
          </p:nvPr>
        </p:nvSpPr>
        <p:spPr>
          <a:xfrm>
            <a:off x="381000" y="685800"/>
            <a:ext cx="6096000" cy="3429000"/>
          </a:xfrm>
          <a:prstGeom prst="rect">
            <a:avLst/>
          </a:prstGeom>
        </p:spPr>
        <p:txBody>
          <a:bodyPr/>
          <a:lstStyle/>
          <a:p>
            <a:endParaRPr/>
          </a:p>
        </p:txBody>
      </p:sp>
      <p:sp>
        <p:nvSpPr>
          <p:cNvPr id="199" name="Shape 199"/>
          <p:cNvSpPr>
            <a:spLocks noGrp="1"/>
          </p:cNvSpPr>
          <p:nvPr>
            <p:ph type="body" sz="quarter" idx="1"/>
          </p:nvPr>
        </p:nvSpPr>
        <p:spPr>
          <a:prstGeom prst="rect">
            <a:avLst/>
          </a:prstGeom>
        </p:spPr>
        <p:txBody>
          <a:bodyPr/>
          <a:lstStyle>
            <a:lvl1pPr>
              <a:defRPr sz="1800"/>
            </a:lvl1pPr>
          </a:lstStyle>
          <a:p>
            <a:r>
              <a:rPr dirty="0"/>
              <a:t>For dataset preparation, I used BookSim2 to generate the required data. Figure 4 shows the configuration details, and Figure 5 illustrates the pseudocode for dataset generation.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a:spLocks noGrp="1" noRot="1" noChangeAspect="1"/>
          </p:cNvSpPr>
          <p:nvPr>
            <p:ph type="sldImg"/>
          </p:nvPr>
        </p:nvSpPr>
        <p:spPr>
          <a:xfrm>
            <a:off x="381000" y="685800"/>
            <a:ext cx="6096000" cy="3429000"/>
          </a:xfrm>
          <a:prstGeom prst="rect">
            <a:avLst/>
          </a:prstGeom>
        </p:spPr>
        <p:txBody>
          <a:bodyPr/>
          <a:lstStyle/>
          <a:p>
            <a:endParaRPr/>
          </a:p>
        </p:txBody>
      </p:sp>
      <p:sp>
        <p:nvSpPr>
          <p:cNvPr id="213" name="Shape 213"/>
          <p:cNvSpPr>
            <a:spLocks noGrp="1"/>
          </p:cNvSpPr>
          <p:nvPr>
            <p:ph type="body" sz="quarter" idx="1"/>
          </p:nvPr>
        </p:nvSpPr>
        <p:spPr>
          <a:prstGeom prst="rect">
            <a:avLst/>
          </a:prstGeom>
        </p:spPr>
        <p:txBody>
          <a:bodyPr/>
          <a:lstStyle>
            <a:lvl1pPr>
              <a:defRPr sz="1800"/>
            </a:lvl1pPr>
          </a:lstStyle>
          <a:p>
            <a:r>
              <a:t>Figures 6, 7, and 8 present examples of a configuration file, a result file, and part of the dataset abstracted from the result files, respectively.</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3" name="Picture 6" descr="Picture 6"/>
          <p:cNvPicPr>
            <a:picLocks noChangeAspect="1"/>
          </p:cNvPicPr>
          <p:nvPr/>
        </p:nvPicPr>
        <p:blipFill>
          <a:blip r:embed="rId2"/>
          <a:stretch>
            <a:fillRect/>
          </a:stretch>
        </p:blipFill>
        <p:spPr>
          <a:xfrm>
            <a:off x="0" y="0"/>
            <a:ext cx="9165129" cy="5143500"/>
          </a:xfrm>
          <a:prstGeom prst="rect">
            <a:avLst/>
          </a:prstGeom>
          <a:ln w="12700">
            <a:miter lim="400000"/>
          </a:ln>
        </p:spPr>
      </p:pic>
      <p:sp>
        <p:nvSpPr>
          <p:cNvPr id="14" name="Title Text"/>
          <p:cNvSpPr txBox="1">
            <a:spLocks noGrp="1"/>
          </p:cNvSpPr>
          <p:nvPr>
            <p:ph type="title"/>
          </p:nvPr>
        </p:nvSpPr>
        <p:spPr>
          <a:prstGeom prst="rect">
            <a:avLst/>
          </a:prstGeom>
        </p:spPr>
        <p:txBody>
          <a:bodyPr/>
          <a:lstStyle>
            <a:lvl1pPr>
              <a:defRPr sz="2600"/>
            </a:lvl1pPr>
          </a:lstStyle>
          <a:p>
            <a:r>
              <a:t>Title Text</a:t>
            </a:r>
          </a:p>
        </p:txBody>
      </p:sp>
      <p:sp>
        <p:nvSpPr>
          <p:cNvPr id="15" name="Body Level One…"/>
          <p:cNvSpPr txBox="1">
            <a:spLocks noGrp="1"/>
          </p:cNvSpPr>
          <p:nvPr>
            <p:ph type="body" sz="quarter" idx="1"/>
          </p:nvPr>
        </p:nvSpPr>
        <p:spPr>
          <a:xfrm>
            <a:off x="828675" y="3217049"/>
            <a:ext cx="7500939" cy="271351"/>
          </a:xfrm>
          <a:prstGeom prst="rect">
            <a:avLst/>
          </a:prstGeom>
        </p:spPr>
        <p:txBody>
          <a:bodyPr>
            <a:normAutofit/>
          </a:bodyPr>
          <a:lstStyle>
            <a:lvl1pPr>
              <a:defRPr b="0">
                <a:solidFill>
                  <a:srgbClr val="FFFFFF"/>
                </a:solidFill>
              </a:defRPr>
            </a:lvl1pPr>
            <a:lvl2pPr marL="0" indent="457200">
              <a:buSzTx/>
              <a:buNone/>
              <a:defRPr b="0">
                <a:solidFill>
                  <a:srgbClr val="FFFFFF"/>
                </a:solidFill>
              </a:defRPr>
            </a:lvl2pPr>
            <a:lvl3pPr marL="0" indent="914400">
              <a:buSzTx/>
              <a:buNone/>
              <a:defRPr b="0">
                <a:solidFill>
                  <a:srgbClr val="FFFFFF"/>
                </a:solidFill>
              </a:defRPr>
            </a:lvl3pPr>
            <a:lvl4pPr marL="0" indent="1371600">
              <a:buSzTx/>
              <a:buNone/>
              <a:defRPr b="0">
                <a:solidFill>
                  <a:srgbClr val="FFFFFF"/>
                </a:solidFill>
              </a:defRPr>
            </a:lvl4pPr>
            <a:lvl5pPr marL="0" indent="1828800">
              <a:buSzTx/>
              <a:buNone/>
              <a:defRPr b="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6" name="Text Placeholder 10"/>
          <p:cNvSpPr>
            <a:spLocks noGrp="1"/>
          </p:cNvSpPr>
          <p:nvPr>
            <p:ph type="body" sz="quarter" idx="21"/>
          </p:nvPr>
        </p:nvSpPr>
        <p:spPr>
          <a:xfrm>
            <a:off x="828688" y="4111318"/>
            <a:ext cx="4679325" cy="734532"/>
          </a:xfrm>
          <a:prstGeom prst="rect">
            <a:avLst/>
          </a:prstGeom>
        </p:spPr>
        <p:txBody>
          <a:bodyPr>
            <a:normAutofit/>
          </a:bodyPr>
          <a:lstStyle/>
          <a:p>
            <a:pPr>
              <a:spcBef>
                <a:spcPts val="0"/>
              </a:spcBef>
              <a:defRPr sz="1400">
                <a:solidFill>
                  <a:srgbClr val="FFFFFF"/>
                </a:solidFill>
              </a:defRPr>
            </a:pPr>
            <a:endParaRPr/>
          </a:p>
        </p:txBody>
      </p:sp>
      <p:pic>
        <p:nvPicPr>
          <p:cNvPr id="17" name="Picture 9" descr="Picture 9"/>
          <p:cNvPicPr>
            <a:picLocks noChangeAspect="1"/>
          </p:cNvPicPr>
          <p:nvPr/>
        </p:nvPicPr>
        <p:blipFill>
          <a:blip r:embed="rId3"/>
          <a:stretch>
            <a:fillRect/>
          </a:stretch>
        </p:blipFill>
        <p:spPr>
          <a:xfrm>
            <a:off x="820476" y="381654"/>
            <a:ext cx="3039744" cy="819372"/>
          </a:xfrm>
          <a:prstGeom prst="rect">
            <a:avLst/>
          </a:prstGeom>
          <a:ln w="12700">
            <a:miter lim="400000"/>
          </a:ln>
        </p:spPr>
      </p:pic>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Content 20pt">
    <p:spTree>
      <p:nvGrpSpPr>
        <p:cNvPr id="1" name=""/>
        <p:cNvGrpSpPr/>
        <p:nvPr/>
      </p:nvGrpSpPr>
      <p:grpSpPr>
        <a:xfrm>
          <a:off x="0" y="0"/>
          <a:ext cx="0" cy="0"/>
          <a:chOff x="0" y="0"/>
          <a:chExt cx="0" cy="0"/>
        </a:xfrm>
      </p:grpSpPr>
      <p:grpSp>
        <p:nvGrpSpPr>
          <p:cNvPr id="27" name="Rectangle 10"/>
          <p:cNvGrpSpPr/>
          <p:nvPr/>
        </p:nvGrpSpPr>
        <p:grpSpPr>
          <a:xfrm>
            <a:off x="0" y="4873499"/>
            <a:ext cx="9144000" cy="270001"/>
            <a:chOff x="0" y="0"/>
            <a:chExt cx="9144000" cy="269999"/>
          </a:xfrm>
        </p:grpSpPr>
        <p:sp>
          <p:nvSpPr>
            <p:cNvPr id="25" name="Rectangle"/>
            <p:cNvSpPr/>
            <p:nvPr/>
          </p:nvSpPr>
          <p:spPr>
            <a:xfrm>
              <a:off x="0" y="0"/>
              <a:ext cx="9144000" cy="270000"/>
            </a:xfrm>
            <a:prstGeom prst="rect">
              <a:avLst/>
            </a:prstGeom>
            <a:solidFill>
              <a:schemeClr val="accent2"/>
            </a:soli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26" name="Trinity College Dublin, The University of Dublin"/>
            <p:cNvSpPr txBox="1"/>
            <p:nvPr/>
          </p:nvSpPr>
          <p:spPr>
            <a:xfrm>
              <a:off x="45719" y="0"/>
              <a:ext cx="9052561" cy="22851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pPr indent="727075">
                <a:defRPr sz="1000" b="1">
                  <a:solidFill>
                    <a:srgbClr val="FFFFFF"/>
                  </a:solidFill>
                </a:defRPr>
              </a:pPr>
              <a:r>
                <a:t>Trinity College Dublin, </a:t>
              </a:r>
              <a:r>
                <a:rPr b="0"/>
                <a:t>The University of Dublin</a:t>
              </a:r>
            </a:p>
          </p:txBody>
        </p:sp>
      </p:grpSp>
      <p:sp>
        <p:nvSpPr>
          <p:cNvPr id="28" name="Straight Connector 5"/>
          <p:cNvSpPr/>
          <p:nvPr/>
        </p:nvSpPr>
        <p:spPr>
          <a:xfrm>
            <a:off x="0" y="1078705"/>
            <a:ext cx="9144000" cy="1"/>
          </a:xfrm>
          <a:prstGeom prst="line">
            <a:avLst/>
          </a:prstGeom>
          <a:ln>
            <a:solidFill>
              <a:schemeClr val="accent2"/>
            </a:solidFill>
          </a:ln>
        </p:spPr>
        <p:txBody>
          <a:bodyPr lIns="45719" rIns="45719"/>
          <a:lstStyle/>
          <a:p>
            <a:endParaRPr/>
          </a:p>
        </p:txBody>
      </p:sp>
      <p:sp>
        <p:nvSpPr>
          <p:cNvPr id="29" name="Title Text"/>
          <p:cNvSpPr txBox="1">
            <a:spLocks noGrp="1"/>
          </p:cNvSpPr>
          <p:nvPr>
            <p:ph type="title"/>
          </p:nvPr>
        </p:nvSpPr>
        <p:spPr>
          <a:xfrm>
            <a:off x="828686" y="269999"/>
            <a:ext cx="7500940" cy="421202"/>
          </a:xfrm>
          <a:prstGeom prst="rect">
            <a:avLst/>
          </a:prstGeom>
        </p:spPr>
        <p:txBody>
          <a:bodyPr/>
          <a:lstStyle>
            <a:lvl1pPr>
              <a:defRPr sz="2600">
                <a:solidFill>
                  <a:srgbClr val="000000"/>
                </a:solidFill>
              </a:defRPr>
            </a:lvl1pPr>
          </a:lstStyle>
          <a:p>
            <a:r>
              <a:t>Title Text</a:t>
            </a:r>
          </a:p>
        </p:txBody>
      </p:sp>
      <p:sp>
        <p:nvSpPr>
          <p:cNvPr id="30" name="Body Level One…"/>
          <p:cNvSpPr txBox="1">
            <a:spLocks noGrp="1"/>
          </p:cNvSpPr>
          <p:nvPr>
            <p:ph type="body" idx="1"/>
          </p:nvPr>
        </p:nvSpPr>
        <p:spPr>
          <a:xfrm>
            <a:off x="828675" y="1302190"/>
            <a:ext cx="7500939" cy="303014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31" name="Text Placeholder 5"/>
          <p:cNvSpPr>
            <a:spLocks noGrp="1"/>
          </p:cNvSpPr>
          <p:nvPr>
            <p:ph type="body" sz="quarter" idx="21"/>
          </p:nvPr>
        </p:nvSpPr>
        <p:spPr>
          <a:xfrm>
            <a:off x="828674" y="685806"/>
            <a:ext cx="7500940" cy="207169"/>
          </a:xfrm>
          <a:prstGeom prst="rect">
            <a:avLst/>
          </a:prstGeom>
        </p:spPr>
        <p:txBody>
          <a:bodyPr>
            <a:normAutofit/>
          </a:bodyPr>
          <a:lstStyle/>
          <a:p>
            <a:pPr>
              <a:defRPr b="0"/>
            </a:pPr>
            <a:endParaRPr/>
          </a:p>
        </p:txBody>
      </p:sp>
      <p:sp>
        <p:nvSpPr>
          <p:cNvPr id="32" name="Slide Number"/>
          <p:cNvSpPr txBox="1">
            <a:spLocks noGrp="1"/>
          </p:cNvSpPr>
          <p:nvPr>
            <p:ph type="sldNum" sz="quarter" idx="2"/>
          </p:nvPr>
        </p:nvSpPr>
        <p:spPr>
          <a:xfrm>
            <a:off x="8188176" y="4936039"/>
            <a:ext cx="141438" cy="13707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2 Column Content 20pt">
    <p:spTree>
      <p:nvGrpSpPr>
        <p:cNvPr id="1" name=""/>
        <p:cNvGrpSpPr/>
        <p:nvPr/>
      </p:nvGrpSpPr>
      <p:grpSpPr>
        <a:xfrm>
          <a:off x="0" y="0"/>
          <a:ext cx="0" cy="0"/>
          <a:chOff x="0" y="0"/>
          <a:chExt cx="0" cy="0"/>
        </a:xfrm>
      </p:grpSpPr>
      <p:sp>
        <p:nvSpPr>
          <p:cNvPr id="39" name="Rectangle 4"/>
          <p:cNvSpPr/>
          <p:nvPr/>
        </p:nvSpPr>
        <p:spPr>
          <a:xfrm>
            <a:off x="0" y="4545077"/>
            <a:ext cx="9144000" cy="597232"/>
          </a:xfrm>
          <a:prstGeom prst="rect">
            <a:avLst/>
          </a:prstGeom>
          <a:solidFill>
            <a:schemeClr val="accent2"/>
          </a:solidFill>
          <a:ln w="12700">
            <a:miter lim="400000"/>
          </a:ln>
        </p:spPr>
        <p:txBody>
          <a:bodyPr lIns="45719" rIns="45719"/>
          <a:lstStyle/>
          <a:p>
            <a:pPr>
              <a:defRPr sz="1000">
                <a:solidFill>
                  <a:srgbClr val="FFFFFF"/>
                </a:solidFill>
              </a:defRPr>
            </a:pPr>
            <a:endParaRPr/>
          </a:p>
        </p:txBody>
      </p:sp>
      <p:sp>
        <p:nvSpPr>
          <p:cNvPr id="40" name="Title Text"/>
          <p:cNvSpPr txBox="1">
            <a:spLocks noGrp="1"/>
          </p:cNvSpPr>
          <p:nvPr>
            <p:ph type="title"/>
          </p:nvPr>
        </p:nvSpPr>
        <p:spPr>
          <a:xfrm>
            <a:off x="828686" y="269999"/>
            <a:ext cx="7500940" cy="421202"/>
          </a:xfrm>
          <a:prstGeom prst="rect">
            <a:avLst/>
          </a:prstGeom>
        </p:spPr>
        <p:txBody>
          <a:bodyPr/>
          <a:lstStyle>
            <a:lvl1pPr>
              <a:defRPr sz="2600">
                <a:solidFill>
                  <a:srgbClr val="000000"/>
                </a:solidFill>
              </a:defRPr>
            </a:lvl1pPr>
          </a:lstStyle>
          <a:p>
            <a:r>
              <a:t>Title Text</a:t>
            </a:r>
          </a:p>
        </p:txBody>
      </p:sp>
      <p:sp>
        <p:nvSpPr>
          <p:cNvPr id="41" name="Body Level One…"/>
          <p:cNvSpPr txBox="1">
            <a:spLocks noGrp="1"/>
          </p:cNvSpPr>
          <p:nvPr>
            <p:ph type="body" sz="quarter" idx="1"/>
          </p:nvPr>
        </p:nvSpPr>
        <p:spPr>
          <a:xfrm>
            <a:off x="828675" y="685806"/>
            <a:ext cx="7500939" cy="207169"/>
          </a:xfrm>
          <a:prstGeom prst="rect">
            <a:avLst/>
          </a:prstGeom>
        </p:spPr>
        <p:txBody>
          <a:bodyPr>
            <a:normAutofit/>
          </a:bodyPr>
          <a:lstStyle>
            <a:lvl1pPr>
              <a:defRPr b="0"/>
            </a:lvl1pPr>
            <a:lvl2pPr>
              <a:defRPr b="0"/>
            </a:lvl2pPr>
            <a:lvl3pPr>
              <a:defRPr b="0"/>
            </a:lvl3pPr>
            <a:lvl4pPr>
              <a:defRPr b="0"/>
            </a:lvl4pPr>
            <a:lvl5pPr>
              <a:defRPr b="0"/>
            </a:lvl5pPr>
          </a:lstStyle>
          <a:p>
            <a:r>
              <a:t>Body Level One</a:t>
            </a:r>
          </a:p>
          <a:p>
            <a:pPr lvl="1"/>
            <a:r>
              <a:t>Body Level Two</a:t>
            </a:r>
          </a:p>
          <a:p>
            <a:pPr lvl="2"/>
            <a:r>
              <a:t>Body Level Three</a:t>
            </a:r>
          </a:p>
          <a:p>
            <a:pPr lvl="3"/>
            <a:r>
              <a:t>Body Level Four</a:t>
            </a:r>
          </a:p>
          <a:p>
            <a:pPr lvl="4"/>
            <a:r>
              <a:t>Body Level Five</a:t>
            </a:r>
          </a:p>
        </p:txBody>
      </p:sp>
      <p:sp>
        <p:nvSpPr>
          <p:cNvPr id="42" name="Straight Connector 5"/>
          <p:cNvSpPr/>
          <p:nvPr/>
        </p:nvSpPr>
        <p:spPr>
          <a:xfrm>
            <a:off x="0" y="1078705"/>
            <a:ext cx="9144000" cy="1"/>
          </a:xfrm>
          <a:prstGeom prst="line">
            <a:avLst/>
          </a:prstGeom>
          <a:ln>
            <a:solidFill>
              <a:schemeClr val="accent2"/>
            </a:solidFill>
          </a:ln>
        </p:spPr>
        <p:txBody>
          <a:bodyPr lIns="45719" rIns="45719"/>
          <a:lstStyle/>
          <a:p>
            <a:endParaRPr/>
          </a:p>
        </p:txBody>
      </p:sp>
      <p:sp>
        <p:nvSpPr>
          <p:cNvPr id="43" name="Text Placeholder 3"/>
          <p:cNvSpPr>
            <a:spLocks noGrp="1"/>
          </p:cNvSpPr>
          <p:nvPr>
            <p:ph type="body" idx="21"/>
          </p:nvPr>
        </p:nvSpPr>
        <p:spPr>
          <a:xfrm>
            <a:off x="828674" y="1302192"/>
            <a:ext cx="7500940" cy="2891981"/>
          </a:xfrm>
          <a:prstGeom prst="rect">
            <a:avLst/>
          </a:prstGeom>
        </p:spPr>
        <p:txBody>
          <a:bodyPr>
            <a:normAutofit/>
          </a:bodyPr>
          <a:lstStyle/>
          <a:p>
            <a:endParaRPr/>
          </a:p>
        </p:txBody>
      </p:sp>
      <p:pic>
        <p:nvPicPr>
          <p:cNvPr id="44" name="Picture 10" descr="Picture 10"/>
          <p:cNvPicPr>
            <a:picLocks noChangeAspect="1"/>
          </p:cNvPicPr>
          <p:nvPr/>
        </p:nvPicPr>
        <p:blipFill>
          <a:blip r:embed="rId2"/>
          <a:stretch>
            <a:fillRect/>
          </a:stretch>
        </p:blipFill>
        <p:spPr>
          <a:xfrm>
            <a:off x="820478" y="4642665"/>
            <a:ext cx="1585895" cy="427483"/>
          </a:xfrm>
          <a:prstGeom prst="rect">
            <a:avLst/>
          </a:prstGeom>
          <a:ln w="12700">
            <a:miter lim="400000"/>
          </a:ln>
        </p:spPr>
      </p:pic>
      <p:sp>
        <p:nvSpPr>
          <p:cNvPr id="45" name="Slide Number"/>
          <p:cNvSpPr txBox="1">
            <a:spLocks noGrp="1"/>
          </p:cNvSpPr>
          <p:nvPr>
            <p:ph type="sldNum" sz="quarter" idx="2"/>
          </p:nvPr>
        </p:nvSpPr>
        <p:spPr>
          <a:xfrm>
            <a:off x="8188176" y="4936039"/>
            <a:ext cx="141438" cy="13707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1_Title &amp; 2 Column Content 20pt">
    <p:spTree>
      <p:nvGrpSpPr>
        <p:cNvPr id="1" name=""/>
        <p:cNvGrpSpPr/>
        <p:nvPr/>
      </p:nvGrpSpPr>
      <p:grpSpPr>
        <a:xfrm>
          <a:off x="0" y="0"/>
          <a:ext cx="0" cy="0"/>
          <a:chOff x="0" y="0"/>
          <a:chExt cx="0" cy="0"/>
        </a:xfrm>
      </p:grpSpPr>
      <p:sp>
        <p:nvSpPr>
          <p:cNvPr id="52" name="Title Text"/>
          <p:cNvSpPr txBox="1">
            <a:spLocks noGrp="1"/>
          </p:cNvSpPr>
          <p:nvPr>
            <p:ph type="title"/>
          </p:nvPr>
        </p:nvSpPr>
        <p:spPr>
          <a:xfrm>
            <a:off x="828686" y="269999"/>
            <a:ext cx="7500940" cy="421202"/>
          </a:xfrm>
          <a:prstGeom prst="rect">
            <a:avLst/>
          </a:prstGeom>
        </p:spPr>
        <p:txBody>
          <a:bodyPr/>
          <a:lstStyle>
            <a:lvl1pPr>
              <a:defRPr sz="2600">
                <a:solidFill>
                  <a:srgbClr val="000000"/>
                </a:solidFill>
              </a:defRPr>
            </a:lvl1pPr>
          </a:lstStyle>
          <a:p>
            <a:r>
              <a:t>Title Text</a:t>
            </a:r>
          </a:p>
        </p:txBody>
      </p:sp>
      <p:sp>
        <p:nvSpPr>
          <p:cNvPr id="53" name="Body Level One…"/>
          <p:cNvSpPr txBox="1">
            <a:spLocks noGrp="1"/>
          </p:cNvSpPr>
          <p:nvPr>
            <p:ph type="body" sz="quarter" idx="1"/>
          </p:nvPr>
        </p:nvSpPr>
        <p:spPr>
          <a:xfrm>
            <a:off x="828675" y="1410807"/>
            <a:ext cx="3933825" cy="2372524"/>
          </a:xfrm>
          <a:prstGeom prst="rect">
            <a:avLst/>
          </a:prstGeom>
        </p:spPr>
        <p:txBody>
          <a:bodyPr>
            <a:normAutofit/>
          </a:bodyPr>
          <a:lstStyle>
            <a:lvl1pPr marL="276225" indent="-276225">
              <a:spcBef>
                <a:spcPts val="900"/>
              </a:spcBef>
              <a:buClr>
                <a:schemeClr val="accent6"/>
              </a:buClr>
              <a:buSzPct val="100000"/>
              <a:buFont typeface="Arial"/>
              <a:buChar char="‒"/>
              <a:defRPr sz="1600" b="0"/>
            </a:lvl1pPr>
            <a:lvl2pPr marL="625475" indent="-233363">
              <a:spcBef>
                <a:spcPts val="900"/>
              </a:spcBef>
              <a:buClr>
                <a:schemeClr val="accent6"/>
              </a:buClr>
              <a:buFont typeface="Arial"/>
              <a:buChar char="•"/>
              <a:defRPr sz="1600" b="0"/>
            </a:lvl2pPr>
            <a:lvl3pPr marL="912812">
              <a:spcBef>
                <a:spcPts val="900"/>
              </a:spcBef>
              <a:buClr>
                <a:schemeClr val="accent6"/>
              </a:buClr>
              <a:buFont typeface="Arial"/>
              <a:defRPr sz="1600" b="0"/>
            </a:lvl3pPr>
            <a:lvl4pPr marL="1128712" indent="-190500">
              <a:spcBef>
                <a:spcPts val="900"/>
              </a:spcBef>
              <a:buClr>
                <a:schemeClr val="accent6"/>
              </a:buClr>
              <a:buFont typeface="Arial"/>
              <a:defRPr sz="1600" b="0"/>
            </a:lvl4pPr>
            <a:lvl5pPr marL="1439862">
              <a:spcBef>
                <a:spcPts val="900"/>
              </a:spcBef>
              <a:buClr>
                <a:schemeClr val="accent6"/>
              </a:buClr>
              <a:buFont typeface="Arial"/>
              <a:defRPr sz="1600" b="0"/>
            </a:lvl5pPr>
          </a:lstStyle>
          <a:p>
            <a:r>
              <a:t>Body Level One</a:t>
            </a:r>
          </a:p>
          <a:p>
            <a:pPr lvl="1"/>
            <a:r>
              <a:t>Body Level Two</a:t>
            </a:r>
          </a:p>
          <a:p>
            <a:pPr lvl="2"/>
            <a:r>
              <a:t>Body Level Three</a:t>
            </a:r>
          </a:p>
          <a:p>
            <a:pPr lvl="3"/>
            <a:r>
              <a:t>Body Level Four</a:t>
            </a:r>
          </a:p>
          <a:p>
            <a:pPr lvl="4"/>
            <a:r>
              <a:t>Body Level Five</a:t>
            </a:r>
          </a:p>
        </p:txBody>
      </p:sp>
      <p:sp>
        <p:nvSpPr>
          <p:cNvPr id="54" name="Text Placeholder 5"/>
          <p:cNvSpPr>
            <a:spLocks noGrp="1"/>
          </p:cNvSpPr>
          <p:nvPr>
            <p:ph type="body" sz="quarter" idx="21"/>
          </p:nvPr>
        </p:nvSpPr>
        <p:spPr>
          <a:xfrm>
            <a:off x="828674" y="685806"/>
            <a:ext cx="7500940" cy="207169"/>
          </a:xfrm>
          <a:prstGeom prst="rect">
            <a:avLst/>
          </a:prstGeom>
        </p:spPr>
        <p:txBody>
          <a:bodyPr>
            <a:normAutofit/>
          </a:bodyPr>
          <a:lstStyle/>
          <a:p>
            <a:pPr>
              <a:defRPr b="0"/>
            </a:pPr>
            <a:endParaRPr/>
          </a:p>
        </p:txBody>
      </p:sp>
      <p:sp>
        <p:nvSpPr>
          <p:cNvPr id="55" name="Straight Connector 5"/>
          <p:cNvSpPr/>
          <p:nvPr/>
        </p:nvSpPr>
        <p:spPr>
          <a:xfrm>
            <a:off x="0" y="1078705"/>
            <a:ext cx="9144000" cy="1"/>
          </a:xfrm>
          <a:prstGeom prst="line">
            <a:avLst/>
          </a:prstGeom>
          <a:ln>
            <a:solidFill>
              <a:schemeClr val="accent2"/>
            </a:solidFill>
          </a:ln>
        </p:spPr>
        <p:txBody>
          <a:bodyPr lIns="45719" rIns="45719"/>
          <a:lstStyle/>
          <a:p>
            <a:endParaRPr/>
          </a:p>
        </p:txBody>
      </p:sp>
      <p:sp>
        <p:nvSpPr>
          <p:cNvPr id="56" name="Text Placeholder 3"/>
          <p:cNvSpPr>
            <a:spLocks noGrp="1"/>
          </p:cNvSpPr>
          <p:nvPr>
            <p:ph type="body" sz="quarter" idx="22"/>
          </p:nvPr>
        </p:nvSpPr>
        <p:spPr>
          <a:xfrm>
            <a:off x="4914901" y="1410807"/>
            <a:ext cx="3934801" cy="2372524"/>
          </a:xfrm>
          <a:prstGeom prst="rect">
            <a:avLst/>
          </a:prstGeom>
        </p:spPr>
        <p:txBody>
          <a:bodyPr>
            <a:normAutofit/>
          </a:bodyPr>
          <a:lstStyle/>
          <a:p>
            <a:pPr marL="276225" indent="-276225">
              <a:spcBef>
                <a:spcPts val="900"/>
              </a:spcBef>
              <a:buClr>
                <a:schemeClr val="accent6"/>
              </a:buClr>
              <a:buSzPct val="100000"/>
              <a:buFont typeface="Arial"/>
              <a:buChar char="‒"/>
              <a:defRPr sz="1600" b="0"/>
            </a:pPr>
            <a:endParaRPr/>
          </a:p>
        </p:txBody>
      </p:sp>
      <p:sp>
        <p:nvSpPr>
          <p:cNvPr id="57" name="Rectangle 12"/>
          <p:cNvSpPr/>
          <p:nvPr/>
        </p:nvSpPr>
        <p:spPr>
          <a:xfrm>
            <a:off x="0" y="4545077"/>
            <a:ext cx="9144000" cy="597232"/>
          </a:xfrm>
          <a:prstGeom prst="rect">
            <a:avLst/>
          </a:prstGeom>
          <a:solidFill>
            <a:schemeClr val="accent2"/>
          </a:solidFill>
          <a:ln w="12700">
            <a:miter lim="400000"/>
          </a:ln>
        </p:spPr>
        <p:txBody>
          <a:bodyPr lIns="45719" rIns="45719"/>
          <a:lstStyle/>
          <a:p>
            <a:pPr>
              <a:defRPr sz="1000">
                <a:solidFill>
                  <a:srgbClr val="FFFFFF"/>
                </a:solidFill>
              </a:defRPr>
            </a:pPr>
            <a:endParaRPr/>
          </a:p>
        </p:txBody>
      </p:sp>
      <p:pic>
        <p:nvPicPr>
          <p:cNvPr id="58" name="Picture 8" descr="Picture 8"/>
          <p:cNvPicPr>
            <a:picLocks noChangeAspect="1"/>
          </p:cNvPicPr>
          <p:nvPr/>
        </p:nvPicPr>
        <p:blipFill>
          <a:blip r:embed="rId2"/>
          <a:stretch>
            <a:fillRect/>
          </a:stretch>
        </p:blipFill>
        <p:spPr>
          <a:xfrm>
            <a:off x="820478" y="4642665"/>
            <a:ext cx="1585895" cy="427483"/>
          </a:xfrm>
          <a:prstGeom prst="rect">
            <a:avLst/>
          </a:prstGeom>
          <a:ln w="12700">
            <a:miter lim="400000"/>
          </a:ln>
        </p:spPr>
      </p:pic>
      <p:sp>
        <p:nvSpPr>
          <p:cNvPr id="59" name="Slide Number"/>
          <p:cNvSpPr txBox="1">
            <a:spLocks noGrp="1"/>
          </p:cNvSpPr>
          <p:nvPr>
            <p:ph type="sldNum" sz="quarter" idx="2"/>
          </p:nvPr>
        </p:nvSpPr>
        <p:spPr>
          <a:xfrm>
            <a:off x="8188176" y="4936039"/>
            <a:ext cx="141438" cy="13707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Content &amp; Image">
    <p:spTree>
      <p:nvGrpSpPr>
        <p:cNvPr id="1" name=""/>
        <p:cNvGrpSpPr/>
        <p:nvPr/>
      </p:nvGrpSpPr>
      <p:grpSpPr>
        <a:xfrm>
          <a:off x="0" y="0"/>
          <a:ext cx="0" cy="0"/>
          <a:chOff x="0" y="0"/>
          <a:chExt cx="0" cy="0"/>
        </a:xfrm>
      </p:grpSpPr>
      <p:sp>
        <p:nvSpPr>
          <p:cNvPr id="66" name="Picture Placeholder 4"/>
          <p:cNvSpPr>
            <a:spLocks noGrp="1"/>
          </p:cNvSpPr>
          <p:nvPr>
            <p:ph type="pic" sz="half" idx="21"/>
          </p:nvPr>
        </p:nvSpPr>
        <p:spPr>
          <a:xfrm>
            <a:off x="4939200" y="1078711"/>
            <a:ext cx="4204800" cy="3807621"/>
          </a:xfrm>
          <a:prstGeom prst="rect">
            <a:avLst/>
          </a:prstGeom>
        </p:spPr>
        <p:txBody>
          <a:bodyPr lIns="91439" tIns="45719" rIns="91439" bIns="45719"/>
          <a:lstStyle/>
          <a:p>
            <a:endParaRPr/>
          </a:p>
        </p:txBody>
      </p:sp>
      <p:sp>
        <p:nvSpPr>
          <p:cNvPr id="67" name="Title Text"/>
          <p:cNvSpPr txBox="1">
            <a:spLocks noGrp="1"/>
          </p:cNvSpPr>
          <p:nvPr>
            <p:ph type="title"/>
          </p:nvPr>
        </p:nvSpPr>
        <p:spPr>
          <a:xfrm>
            <a:off x="828686" y="269999"/>
            <a:ext cx="7500940" cy="421202"/>
          </a:xfrm>
          <a:prstGeom prst="rect">
            <a:avLst/>
          </a:prstGeom>
        </p:spPr>
        <p:txBody>
          <a:bodyPr/>
          <a:lstStyle>
            <a:lvl1pPr>
              <a:defRPr sz="2600">
                <a:solidFill>
                  <a:srgbClr val="000000"/>
                </a:solidFill>
              </a:defRPr>
            </a:lvl1pPr>
          </a:lstStyle>
          <a:p>
            <a:r>
              <a:t>Title Text</a:t>
            </a:r>
          </a:p>
        </p:txBody>
      </p:sp>
      <p:sp>
        <p:nvSpPr>
          <p:cNvPr id="68" name="Body Level One…"/>
          <p:cNvSpPr txBox="1">
            <a:spLocks noGrp="1"/>
          </p:cNvSpPr>
          <p:nvPr>
            <p:ph type="body" sz="half" idx="1"/>
          </p:nvPr>
        </p:nvSpPr>
        <p:spPr>
          <a:xfrm>
            <a:off x="828683" y="1428750"/>
            <a:ext cx="3819526" cy="2990767"/>
          </a:xfrm>
          <a:prstGeom prst="rect">
            <a:avLst/>
          </a:prstGeom>
        </p:spPr>
        <p:txBody>
          <a:bodyPr>
            <a:normAutofit/>
          </a:bodyPr>
          <a:lstStyle>
            <a:lvl1pPr marL="238125" indent="-238125">
              <a:spcBef>
                <a:spcPts val="800"/>
              </a:spcBef>
              <a:buClr>
                <a:schemeClr val="accent6"/>
              </a:buClr>
              <a:buSzPct val="100000"/>
              <a:buFont typeface="Calibri"/>
              <a:buChar char="–"/>
              <a:defRPr sz="1600" b="0"/>
            </a:lvl1pPr>
            <a:lvl2pPr marL="503237" indent="-207963">
              <a:spcBef>
                <a:spcPts val="800"/>
              </a:spcBef>
              <a:buClr>
                <a:schemeClr val="accent6"/>
              </a:buClr>
              <a:buFont typeface="Calibri"/>
              <a:defRPr sz="1600" b="0"/>
            </a:lvl2pPr>
            <a:lvl3pPr marL="600075" indent="-254000">
              <a:spcBef>
                <a:spcPts val="800"/>
              </a:spcBef>
              <a:buClr>
                <a:schemeClr val="accent6"/>
              </a:buClr>
              <a:buFont typeface="Calibri"/>
              <a:defRPr sz="1600" b="0"/>
            </a:lvl3pPr>
            <a:lvl4pPr marL="813026" indent="-230414">
              <a:spcBef>
                <a:spcPts val="800"/>
              </a:spcBef>
              <a:buClr>
                <a:schemeClr val="accent6"/>
              </a:buClr>
              <a:buFont typeface="Calibri"/>
              <a:defRPr sz="1600" b="0"/>
            </a:lvl4pPr>
            <a:lvl5pPr marL="1026659" indent="-212272">
              <a:spcBef>
                <a:spcPts val="800"/>
              </a:spcBef>
              <a:buClr>
                <a:schemeClr val="accent6"/>
              </a:buClr>
              <a:buFont typeface="Calibri"/>
              <a:defRPr sz="1600" b="0"/>
            </a:lvl5pPr>
          </a:lstStyle>
          <a:p>
            <a:r>
              <a:t>Body Level One</a:t>
            </a:r>
          </a:p>
          <a:p>
            <a:pPr lvl="1"/>
            <a:r>
              <a:t>Body Level Two</a:t>
            </a:r>
          </a:p>
          <a:p>
            <a:pPr lvl="2"/>
            <a:r>
              <a:t>Body Level Three</a:t>
            </a:r>
          </a:p>
          <a:p>
            <a:pPr lvl="3"/>
            <a:r>
              <a:t>Body Level Four</a:t>
            </a:r>
          </a:p>
          <a:p>
            <a:pPr lvl="4"/>
            <a:r>
              <a:t>Body Level Five</a:t>
            </a:r>
          </a:p>
        </p:txBody>
      </p:sp>
      <p:sp>
        <p:nvSpPr>
          <p:cNvPr id="69" name="Text Placeholder 5"/>
          <p:cNvSpPr>
            <a:spLocks noGrp="1"/>
          </p:cNvSpPr>
          <p:nvPr>
            <p:ph type="body" sz="quarter" idx="22"/>
          </p:nvPr>
        </p:nvSpPr>
        <p:spPr>
          <a:xfrm>
            <a:off x="828674" y="685806"/>
            <a:ext cx="7500940" cy="207169"/>
          </a:xfrm>
          <a:prstGeom prst="rect">
            <a:avLst/>
          </a:prstGeom>
        </p:spPr>
        <p:txBody>
          <a:bodyPr>
            <a:normAutofit/>
          </a:bodyPr>
          <a:lstStyle/>
          <a:p>
            <a:pPr>
              <a:defRPr b="0"/>
            </a:pPr>
            <a:endParaRPr/>
          </a:p>
        </p:txBody>
      </p:sp>
      <p:grpSp>
        <p:nvGrpSpPr>
          <p:cNvPr id="72" name="Rectangle 7"/>
          <p:cNvGrpSpPr/>
          <p:nvPr/>
        </p:nvGrpSpPr>
        <p:grpSpPr>
          <a:xfrm>
            <a:off x="0" y="4873499"/>
            <a:ext cx="9144000" cy="270001"/>
            <a:chOff x="0" y="0"/>
            <a:chExt cx="9144000" cy="269999"/>
          </a:xfrm>
        </p:grpSpPr>
        <p:sp>
          <p:nvSpPr>
            <p:cNvPr id="70" name="Rectangle"/>
            <p:cNvSpPr/>
            <p:nvPr/>
          </p:nvSpPr>
          <p:spPr>
            <a:xfrm>
              <a:off x="0" y="0"/>
              <a:ext cx="9144000" cy="270000"/>
            </a:xfrm>
            <a:prstGeom prst="rect">
              <a:avLst/>
            </a:prstGeom>
            <a:solidFill>
              <a:schemeClr val="accent2"/>
            </a:soli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71" name="Trinity College Dublin, The University of Dublin"/>
            <p:cNvSpPr txBox="1"/>
            <p:nvPr/>
          </p:nvSpPr>
          <p:spPr>
            <a:xfrm>
              <a:off x="45719" y="0"/>
              <a:ext cx="9052561" cy="22851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pPr indent="727075">
                <a:defRPr sz="1000" b="1">
                  <a:solidFill>
                    <a:srgbClr val="FFFFFF"/>
                  </a:solidFill>
                </a:defRPr>
              </a:pPr>
              <a:r>
                <a:t>Trinity College Dublin, </a:t>
              </a:r>
              <a:r>
                <a:rPr b="0"/>
                <a:t>The University of Dublin</a:t>
              </a:r>
            </a:p>
          </p:txBody>
        </p:sp>
      </p:grpSp>
      <p:sp>
        <p:nvSpPr>
          <p:cNvPr id="73" name="Straight Connector 6"/>
          <p:cNvSpPr/>
          <p:nvPr/>
        </p:nvSpPr>
        <p:spPr>
          <a:xfrm>
            <a:off x="0" y="1078705"/>
            <a:ext cx="9144000" cy="1"/>
          </a:xfrm>
          <a:prstGeom prst="line">
            <a:avLst/>
          </a:prstGeom>
          <a:ln>
            <a:solidFill>
              <a:schemeClr val="accent2"/>
            </a:solidFill>
          </a:ln>
        </p:spPr>
        <p:txBody>
          <a:bodyPr lIns="45719" rIns="45719"/>
          <a:lstStyle/>
          <a:p>
            <a:endParaRPr/>
          </a:p>
        </p:txBody>
      </p:sp>
      <p:sp>
        <p:nvSpPr>
          <p:cNvPr id="74" name="Slide Number"/>
          <p:cNvSpPr txBox="1">
            <a:spLocks noGrp="1"/>
          </p:cNvSpPr>
          <p:nvPr>
            <p:ph type="sldNum" sz="quarter" idx="2"/>
          </p:nvPr>
        </p:nvSpPr>
        <p:spPr>
          <a:xfrm>
            <a:off x="8188176" y="4936039"/>
            <a:ext cx="141438" cy="13707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amp; Image">
    <p:spTree>
      <p:nvGrpSpPr>
        <p:cNvPr id="1" name=""/>
        <p:cNvGrpSpPr/>
        <p:nvPr/>
      </p:nvGrpSpPr>
      <p:grpSpPr>
        <a:xfrm>
          <a:off x="0" y="0"/>
          <a:ext cx="0" cy="0"/>
          <a:chOff x="0" y="0"/>
          <a:chExt cx="0" cy="0"/>
        </a:xfrm>
      </p:grpSpPr>
      <p:sp>
        <p:nvSpPr>
          <p:cNvPr id="81" name="Picture Placeholder 4"/>
          <p:cNvSpPr>
            <a:spLocks noGrp="1"/>
          </p:cNvSpPr>
          <p:nvPr>
            <p:ph type="pic" idx="21"/>
          </p:nvPr>
        </p:nvSpPr>
        <p:spPr>
          <a:xfrm>
            <a:off x="0" y="1078711"/>
            <a:ext cx="9144000" cy="3807621"/>
          </a:xfrm>
          <a:prstGeom prst="rect">
            <a:avLst/>
          </a:prstGeom>
        </p:spPr>
        <p:txBody>
          <a:bodyPr lIns="91439" tIns="45719" rIns="91439" bIns="45719"/>
          <a:lstStyle/>
          <a:p>
            <a:endParaRPr/>
          </a:p>
        </p:txBody>
      </p:sp>
      <p:sp>
        <p:nvSpPr>
          <p:cNvPr id="82" name="Title Text"/>
          <p:cNvSpPr txBox="1">
            <a:spLocks noGrp="1"/>
          </p:cNvSpPr>
          <p:nvPr>
            <p:ph type="title"/>
          </p:nvPr>
        </p:nvSpPr>
        <p:spPr>
          <a:xfrm>
            <a:off x="828686" y="269999"/>
            <a:ext cx="7500940" cy="421202"/>
          </a:xfrm>
          <a:prstGeom prst="rect">
            <a:avLst/>
          </a:prstGeom>
        </p:spPr>
        <p:txBody>
          <a:bodyPr/>
          <a:lstStyle>
            <a:lvl1pPr>
              <a:defRPr sz="2600">
                <a:solidFill>
                  <a:srgbClr val="000000"/>
                </a:solidFill>
              </a:defRPr>
            </a:lvl1pPr>
          </a:lstStyle>
          <a:p>
            <a:r>
              <a:t>Title Text</a:t>
            </a:r>
          </a:p>
        </p:txBody>
      </p:sp>
      <p:sp>
        <p:nvSpPr>
          <p:cNvPr id="83" name="Body Level One…"/>
          <p:cNvSpPr txBox="1">
            <a:spLocks noGrp="1"/>
          </p:cNvSpPr>
          <p:nvPr>
            <p:ph type="body" sz="quarter" idx="1"/>
          </p:nvPr>
        </p:nvSpPr>
        <p:spPr>
          <a:xfrm>
            <a:off x="828675" y="685806"/>
            <a:ext cx="7500939" cy="207169"/>
          </a:xfrm>
          <a:prstGeom prst="rect">
            <a:avLst/>
          </a:prstGeom>
        </p:spPr>
        <p:txBody>
          <a:bodyPr>
            <a:normAutofit/>
          </a:bodyPr>
          <a:lstStyle>
            <a:lvl1pPr>
              <a:defRPr b="0"/>
            </a:lvl1pPr>
            <a:lvl2pPr>
              <a:defRPr b="0"/>
            </a:lvl2pPr>
            <a:lvl3pPr>
              <a:defRPr b="0"/>
            </a:lvl3pPr>
            <a:lvl4pPr>
              <a:defRPr b="0"/>
            </a:lvl4pPr>
            <a:lvl5pPr>
              <a:defRPr b="0"/>
            </a:lvl5pPr>
          </a:lstStyle>
          <a:p>
            <a:r>
              <a:t>Body Level One</a:t>
            </a:r>
          </a:p>
          <a:p>
            <a:pPr lvl="1"/>
            <a:r>
              <a:t>Body Level Two</a:t>
            </a:r>
          </a:p>
          <a:p>
            <a:pPr lvl="2"/>
            <a:r>
              <a:t>Body Level Three</a:t>
            </a:r>
          </a:p>
          <a:p>
            <a:pPr lvl="3"/>
            <a:r>
              <a:t>Body Level Four</a:t>
            </a:r>
          </a:p>
          <a:p>
            <a:pPr lvl="4"/>
            <a:r>
              <a:t>Body Level Five</a:t>
            </a:r>
          </a:p>
        </p:txBody>
      </p:sp>
      <p:grpSp>
        <p:nvGrpSpPr>
          <p:cNvPr id="86" name="Rectangle 7"/>
          <p:cNvGrpSpPr/>
          <p:nvPr/>
        </p:nvGrpSpPr>
        <p:grpSpPr>
          <a:xfrm>
            <a:off x="0" y="4873499"/>
            <a:ext cx="9144000" cy="270001"/>
            <a:chOff x="0" y="0"/>
            <a:chExt cx="9144000" cy="269999"/>
          </a:xfrm>
        </p:grpSpPr>
        <p:sp>
          <p:nvSpPr>
            <p:cNvPr id="84" name="Rectangle"/>
            <p:cNvSpPr/>
            <p:nvPr/>
          </p:nvSpPr>
          <p:spPr>
            <a:xfrm>
              <a:off x="0" y="0"/>
              <a:ext cx="9144000" cy="270000"/>
            </a:xfrm>
            <a:prstGeom prst="rect">
              <a:avLst/>
            </a:prstGeom>
            <a:solidFill>
              <a:schemeClr val="accent2"/>
            </a:soli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85" name="Trinity College Dublin, The University of Dublin"/>
            <p:cNvSpPr txBox="1"/>
            <p:nvPr/>
          </p:nvSpPr>
          <p:spPr>
            <a:xfrm>
              <a:off x="45719" y="0"/>
              <a:ext cx="9052561" cy="22851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pPr indent="727075">
                <a:defRPr sz="1000" b="1">
                  <a:solidFill>
                    <a:srgbClr val="FFFFFF"/>
                  </a:solidFill>
                </a:defRPr>
              </a:pPr>
              <a:r>
                <a:t>Trinity College Dublin, </a:t>
              </a:r>
              <a:r>
                <a:rPr b="0"/>
                <a:t>The University of Dublin</a:t>
              </a:r>
            </a:p>
          </p:txBody>
        </p:sp>
      </p:grpSp>
      <p:sp>
        <p:nvSpPr>
          <p:cNvPr id="87" name="Straight Connector 6"/>
          <p:cNvSpPr/>
          <p:nvPr/>
        </p:nvSpPr>
        <p:spPr>
          <a:xfrm>
            <a:off x="0" y="1078705"/>
            <a:ext cx="9144000" cy="1"/>
          </a:xfrm>
          <a:prstGeom prst="line">
            <a:avLst/>
          </a:prstGeom>
          <a:ln>
            <a:solidFill>
              <a:schemeClr val="accent2"/>
            </a:solidFill>
          </a:ln>
        </p:spPr>
        <p:txBody>
          <a:bodyPr lIns="45719" rIns="45719"/>
          <a:lstStyle/>
          <a:p>
            <a:endParaRPr/>
          </a:p>
        </p:txBody>
      </p:sp>
      <p:sp>
        <p:nvSpPr>
          <p:cNvPr id="88" name="Slide Number"/>
          <p:cNvSpPr txBox="1">
            <a:spLocks noGrp="1"/>
          </p:cNvSpPr>
          <p:nvPr>
            <p:ph type="sldNum" sz="quarter" idx="2"/>
          </p:nvPr>
        </p:nvSpPr>
        <p:spPr>
          <a:xfrm>
            <a:off x="8188176" y="4936039"/>
            <a:ext cx="141438" cy="13707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hank You">
    <p:spTree>
      <p:nvGrpSpPr>
        <p:cNvPr id="1" name=""/>
        <p:cNvGrpSpPr/>
        <p:nvPr/>
      </p:nvGrpSpPr>
      <p:grpSpPr>
        <a:xfrm>
          <a:off x="0" y="0"/>
          <a:ext cx="0" cy="0"/>
          <a:chOff x="0" y="0"/>
          <a:chExt cx="0" cy="0"/>
        </a:xfrm>
      </p:grpSpPr>
      <p:sp>
        <p:nvSpPr>
          <p:cNvPr id="95" name="Title Text"/>
          <p:cNvSpPr txBox="1">
            <a:spLocks noGrp="1"/>
          </p:cNvSpPr>
          <p:nvPr>
            <p:ph type="title"/>
          </p:nvPr>
        </p:nvSpPr>
        <p:spPr>
          <a:prstGeom prst="rect">
            <a:avLst/>
          </a:prstGeom>
        </p:spPr>
        <p:txBody>
          <a:bodyPr/>
          <a:lstStyle/>
          <a:p>
            <a:r>
              <a:t>Title Text</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grpSp>
        <p:nvGrpSpPr>
          <p:cNvPr id="105" name="Rectangle 10"/>
          <p:cNvGrpSpPr/>
          <p:nvPr/>
        </p:nvGrpSpPr>
        <p:grpSpPr>
          <a:xfrm>
            <a:off x="0" y="4873499"/>
            <a:ext cx="9144000" cy="270001"/>
            <a:chOff x="0" y="0"/>
            <a:chExt cx="9144000" cy="269999"/>
          </a:xfrm>
        </p:grpSpPr>
        <p:sp>
          <p:nvSpPr>
            <p:cNvPr id="103" name="Rectangle"/>
            <p:cNvSpPr/>
            <p:nvPr/>
          </p:nvSpPr>
          <p:spPr>
            <a:xfrm>
              <a:off x="0" y="0"/>
              <a:ext cx="9144000" cy="270000"/>
            </a:xfrm>
            <a:prstGeom prst="rect">
              <a:avLst/>
            </a:prstGeom>
            <a:solidFill>
              <a:schemeClr val="accent2"/>
            </a:solidFill>
            <a:ln w="12700" cap="flat">
              <a:noFill/>
              <a:miter lim="400000"/>
            </a:ln>
            <a:effectLst/>
          </p:spPr>
          <p:txBody>
            <a:bodyPr wrap="square" lIns="45719" tIns="45719" rIns="45719" bIns="45719" numCol="1" anchor="t">
              <a:noAutofit/>
            </a:bodyPr>
            <a:lstStyle/>
            <a:p>
              <a:pPr>
                <a:defRPr>
                  <a:solidFill>
                    <a:srgbClr val="FFFFFF"/>
                  </a:solidFill>
                </a:defRPr>
              </a:pPr>
              <a:endParaRPr/>
            </a:p>
          </p:txBody>
        </p:sp>
        <p:sp>
          <p:nvSpPr>
            <p:cNvPr id="104" name="Trinity College Dublin, The University of Dublin"/>
            <p:cNvSpPr txBox="1"/>
            <p:nvPr/>
          </p:nvSpPr>
          <p:spPr>
            <a:xfrm>
              <a:off x="45719" y="0"/>
              <a:ext cx="9052561" cy="22851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pPr indent="727075">
                <a:defRPr sz="1000" b="1">
                  <a:solidFill>
                    <a:srgbClr val="FFFFFF"/>
                  </a:solidFill>
                </a:defRPr>
              </a:pPr>
              <a:r>
                <a:t>Trinity College Dublin, </a:t>
              </a:r>
              <a:r>
                <a:rPr b="0"/>
                <a:t>The University of Dublin</a:t>
              </a:r>
            </a:p>
          </p:txBody>
        </p:sp>
      </p:grpSp>
      <p:sp>
        <p:nvSpPr>
          <p:cNvPr id="106" name="Straight Connector 5"/>
          <p:cNvSpPr/>
          <p:nvPr/>
        </p:nvSpPr>
        <p:spPr>
          <a:xfrm>
            <a:off x="0" y="1078705"/>
            <a:ext cx="9144000" cy="1"/>
          </a:xfrm>
          <a:prstGeom prst="line">
            <a:avLst/>
          </a:prstGeom>
          <a:ln>
            <a:solidFill>
              <a:schemeClr val="accent2"/>
            </a:solidFill>
          </a:ln>
        </p:spPr>
        <p:txBody>
          <a:bodyPr lIns="45719" rIns="45719"/>
          <a:lstStyle/>
          <a:p>
            <a:endParaRPr/>
          </a:p>
        </p:txBody>
      </p:sp>
      <p:sp>
        <p:nvSpPr>
          <p:cNvPr id="107" name="Title Text"/>
          <p:cNvSpPr txBox="1">
            <a:spLocks noGrp="1"/>
          </p:cNvSpPr>
          <p:nvPr>
            <p:ph type="title"/>
          </p:nvPr>
        </p:nvSpPr>
        <p:spPr>
          <a:xfrm>
            <a:off x="828686" y="269999"/>
            <a:ext cx="7500940" cy="421202"/>
          </a:xfrm>
          <a:prstGeom prst="rect">
            <a:avLst/>
          </a:prstGeom>
        </p:spPr>
        <p:txBody>
          <a:bodyPr/>
          <a:lstStyle>
            <a:lvl1pPr>
              <a:defRPr sz="2600">
                <a:solidFill>
                  <a:srgbClr val="000000"/>
                </a:solidFill>
              </a:defRPr>
            </a:lvl1pPr>
          </a:lstStyle>
          <a:p>
            <a:r>
              <a:t>Title Text</a:t>
            </a:r>
          </a:p>
        </p:txBody>
      </p:sp>
      <p:sp>
        <p:nvSpPr>
          <p:cNvPr id="108" name="Slide Number"/>
          <p:cNvSpPr txBox="1">
            <a:spLocks noGrp="1"/>
          </p:cNvSpPr>
          <p:nvPr>
            <p:ph type="sldNum" sz="quarter" idx="2"/>
          </p:nvPr>
        </p:nvSpPr>
        <p:spPr>
          <a:xfrm>
            <a:off x="8188176" y="4936039"/>
            <a:ext cx="141438" cy="13707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Slide Opt2">
    <p:spTree>
      <p:nvGrpSpPr>
        <p:cNvPr id="1" name=""/>
        <p:cNvGrpSpPr/>
        <p:nvPr/>
      </p:nvGrpSpPr>
      <p:grpSpPr>
        <a:xfrm>
          <a:off x="0" y="0"/>
          <a:ext cx="0" cy="0"/>
          <a:chOff x="0" y="0"/>
          <a:chExt cx="0" cy="0"/>
        </a:xfrm>
      </p:grpSpPr>
      <p:sp>
        <p:nvSpPr>
          <p:cNvPr id="115" name="Picture Placeholder 7"/>
          <p:cNvSpPr>
            <a:spLocks noGrp="1"/>
          </p:cNvSpPr>
          <p:nvPr>
            <p:ph type="pic" idx="21"/>
          </p:nvPr>
        </p:nvSpPr>
        <p:spPr>
          <a:xfrm>
            <a:off x="0" y="1"/>
            <a:ext cx="9144000" cy="5143499"/>
          </a:xfrm>
          <a:prstGeom prst="rect">
            <a:avLst/>
          </a:prstGeom>
        </p:spPr>
        <p:txBody>
          <a:bodyPr lIns="91439" tIns="45719" rIns="91439" bIns="45719"/>
          <a:lstStyle/>
          <a:p>
            <a:endParaRPr/>
          </a:p>
        </p:txBody>
      </p:sp>
      <p:sp>
        <p:nvSpPr>
          <p:cNvPr id="116" name="Title Text"/>
          <p:cNvSpPr txBox="1">
            <a:spLocks noGrp="1"/>
          </p:cNvSpPr>
          <p:nvPr>
            <p:ph type="title"/>
          </p:nvPr>
        </p:nvSpPr>
        <p:spPr>
          <a:xfrm>
            <a:off x="359568" y="2069476"/>
            <a:ext cx="7772401" cy="1102520"/>
          </a:xfrm>
          <a:prstGeom prst="rect">
            <a:avLst/>
          </a:prstGeom>
        </p:spPr>
        <p:txBody>
          <a:bodyPr/>
          <a:lstStyle>
            <a:lvl1pPr>
              <a:lnSpc>
                <a:spcPts val="4200"/>
              </a:lnSpc>
              <a:defRPr sz="4100"/>
            </a:lvl1pPr>
          </a:lstStyle>
          <a:p>
            <a:r>
              <a:t>Title Text</a:t>
            </a:r>
          </a:p>
        </p:txBody>
      </p:sp>
      <p:sp>
        <p:nvSpPr>
          <p:cNvPr id="117" name="Body Level One…"/>
          <p:cNvSpPr txBox="1">
            <a:spLocks noGrp="1"/>
          </p:cNvSpPr>
          <p:nvPr>
            <p:ph type="body" sz="quarter" idx="1"/>
          </p:nvPr>
        </p:nvSpPr>
        <p:spPr>
          <a:xfrm>
            <a:off x="359568" y="4310348"/>
            <a:ext cx="4212432" cy="574767"/>
          </a:xfrm>
          <a:prstGeom prst="rect">
            <a:avLst/>
          </a:prstGeom>
        </p:spPr>
        <p:txBody>
          <a:bodyPr>
            <a:normAutofit/>
          </a:bodyPr>
          <a:lstStyle>
            <a:lvl1pPr>
              <a:spcBef>
                <a:spcPts val="0"/>
              </a:spcBef>
              <a:defRPr>
                <a:solidFill>
                  <a:srgbClr val="FFFFFF"/>
                </a:solidFill>
              </a:defRPr>
            </a:lvl1pPr>
            <a:lvl2pPr marL="0" indent="0">
              <a:spcBef>
                <a:spcPts val="0"/>
              </a:spcBef>
              <a:buSzTx/>
              <a:buNone/>
              <a:defRPr>
                <a:solidFill>
                  <a:srgbClr val="FFFFFF"/>
                </a:solidFill>
              </a:defRPr>
            </a:lvl2pPr>
            <a:lvl3pPr marL="0" indent="685782">
              <a:spcBef>
                <a:spcPts val="0"/>
              </a:spcBef>
              <a:buSzTx/>
              <a:buNone/>
              <a:defRPr>
                <a:solidFill>
                  <a:srgbClr val="FFFFFF"/>
                </a:solidFill>
              </a:defRPr>
            </a:lvl3pPr>
            <a:lvl4pPr marL="0" indent="1028675">
              <a:spcBef>
                <a:spcPts val="0"/>
              </a:spcBef>
              <a:buSzTx/>
              <a:buNone/>
              <a:defRPr>
                <a:solidFill>
                  <a:srgbClr val="FFFFFF"/>
                </a:solidFill>
              </a:defRPr>
            </a:lvl4pPr>
            <a:lvl5pPr marL="0" indent="1371565">
              <a:spcBef>
                <a:spcPts val="0"/>
              </a:spcBef>
              <a:buSzTx/>
              <a:buNone/>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pic>
        <p:nvPicPr>
          <p:cNvPr id="118" name="Picture 9" descr="Picture 9"/>
          <p:cNvPicPr>
            <a:picLocks noChangeAspect="1"/>
          </p:cNvPicPr>
          <p:nvPr/>
        </p:nvPicPr>
        <p:blipFill>
          <a:blip r:embed="rId2"/>
          <a:stretch>
            <a:fillRect/>
          </a:stretch>
        </p:blipFill>
        <p:spPr>
          <a:xfrm>
            <a:off x="345813" y="343661"/>
            <a:ext cx="1959107" cy="525781"/>
          </a:xfrm>
          <a:prstGeom prst="rect">
            <a:avLst/>
          </a:prstGeom>
          <a:ln w="12700">
            <a:miter lim="400000"/>
          </a:ln>
        </p:spPr>
      </p:pic>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2" descr="Picture 2"/>
          <p:cNvPicPr>
            <a:picLocks noChangeAspect="1"/>
          </p:cNvPicPr>
          <p:nvPr/>
        </p:nvPicPr>
        <p:blipFill>
          <a:blip r:embed="rId11"/>
          <a:stretch>
            <a:fillRect/>
          </a:stretch>
        </p:blipFill>
        <p:spPr>
          <a:xfrm>
            <a:off x="-2" y="0"/>
            <a:ext cx="9171712" cy="5147196"/>
          </a:xfrm>
          <a:prstGeom prst="rect">
            <a:avLst/>
          </a:prstGeom>
          <a:ln w="12700">
            <a:miter lim="400000"/>
          </a:ln>
        </p:spPr>
      </p:pic>
      <p:sp>
        <p:nvSpPr>
          <p:cNvPr id="3" name="Title Text"/>
          <p:cNvSpPr txBox="1">
            <a:spLocks noGrp="1"/>
          </p:cNvSpPr>
          <p:nvPr>
            <p:ph type="title"/>
          </p:nvPr>
        </p:nvSpPr>
        <p:spPr>
          <a:xfrm>
            <a:off x="828686" y="2786400"/>
            <a:ext cx="7500940" cy="4161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a:bodyPr>
          <a:lstStyle/>
          <a:p>
            <a:r>
              <a:t>Title Text</a:t>
            </a:r>
          </a:p>
        </p:txBody>
      </p:sp>
      <p:pic>
        <p:nvPicPr>
          <p:cNvPr id="4" name="Picture 4" descr="Picture 4"/>
          <p:cNvPicPr>
            <a:picLocks noChangeAspect="1"/>
          </p:cNvPicPr>
          <p:nvPr/>
        </p:nvPicPr>
        <p:blipFill>
          <a:blip r:embed="rId12"/>
          <a:stretch>
            <a:fillRect/>
          </a:stretch>
        </p:blipFill>
        <p:spPr>
          <a:xfrm>
            <a:off x="820476" y="381654"/>
            <a:ext cx="3039744" cy="819372"/>
          </a:xfrm>
          <a:prstGeom prst="rect">
            <a:avLst/>
          </a:prstGeom>
          <a:ln w="12700">
            <a:miter lim="400000"/>
          </a:ln>
        </p:spPr>
      </p:pic>
      <p:sp>
        <p:nvSpPr>
          <p:cNvPr id="5" name="Body Level One…"/>
          <p:cNvSpPr txBox="1">
            <a:spLocks noGrp="1"/>
          </p:cNvSpPr>
          <p:nvPr>
            <p:ph type="body" idx="1"/>
          </p:nvPr>
        </p:nvSpPr>
        <p:spPr>
          <a:xfrm>
            <a:off x="457200" y="1200150"/>
            <a:ext cx="8229600" cy="33944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4419600" y="4487862"/>
            <a:ext cx="2133600" cy="279401"/>
          </a:xfrm>
          <a:prstGeom prst="rect">
            <a:avLst/>
          </a:prstGeom>
          <a:ln w="12700">
            <a:miter lim="400000"/>
          </a:ln>
        </p:spPr>
        <p:txBody>
          <a:bodyPr wrap="none" lIns="0" tIns="0" rIns="0" bIns="0" anchor="b">
            <a:spAutoFit/>
          </a:bodyPr>
          <a:lstStyle>
            <a:lvl1pPr algn="r">
              <a:defRPr sz="10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100000"/>
        </a:lnSpc>
        <a:spcBef>
          <a:spcPts val="0"/>
        </a:spcBef>
        <a:spcAft>
          <a:spcPts val="0"/>
        </a:spcAft>
        <a:buClrTx/>
        <a:buSzTx/>
        <a:buFontTx/>
        <a:buNone/>
        <a:tabLst/>
        <a:defRPr sz="4200" b="1" i="0" u="none" strike="noStrike" cap="none" spc="0" baseline="0">
          <a:solidFill>
            <a:srgbClr val="FFFFFF"/>
          </a:solidFill>
          <a:uFillTx/>
          <a:latin typeface="+mn-lt"/>
          <a:ea typeface="+mn-ea"/>
          <a:cs typeface="+mn-cs"/>
          <a:sym typeface="Calibri"/>
        </a:defRPr>
      </a:lvl1pPr>
      <a:lvl2pPr marL="0" marR="0" indent="0" algn="l" defTabSz="914400" rtl="0" latinLnBrk="0">
        <a:lnSpc>
          <a:spcPct val="100000"/>
        </a:lnSpc>
        <a:spcBef>
          <a:spcPts val="0"/>
        </a:spcBef>
        <a:spcAft>
          <a:spcPts val="0"/>
        </a:spcAft>
        <a:buClrTx/>
        <a:buSzTx/>
        <a:buFontTx/>
        <a:buNone/>
        <a:tabLst/>
        <a:defRPr sz="4200" b="1" i="0" u="none" strike="noStrike" cap="none" spc="0" baseline="0">
          <a:solidFill>
            <a:srgbClr val="FFFFFF"/>
          </a:solidFill>
          <a:uFillTx/>
          <a:latin typeface="+mn-lt"/>
          <a:ea typeface="+mn-ea"/>
          <a:cs typeface="+mn-cs"/>
          <a:sym typeface="Calibri"/>
        </a:defRPr>
      </a:lvl2pPr>
      <a:lvl3pPr marL="0" marR="0" indent="0" algn="l" defTabSz="914400" rtl="0" latinLnBrk="0">
        <a:lnSpc>
          <a:spcPct val="100000"/>
        </a:lnSpc>
        <a:spcBef>
          <a:spcPts val="0"/>
        </a:spcBef>
        <a:spcAft>
          <a:spcPts val="0"/>
        </a:spcAft>
        <a:buClrTx/>
        <a:buSzTx/>
        <a:buFontTx/>
        <a:buNone/>
        <a:tabLst/>
        <a:defRPr sz="4200" b="1" i="0" u="none" strike="noStrike" cap="none" spc="0" baseline="0">
          <a:solidFill>
            <a:srgbClr val="FFFFFF"/>
          </a:solidFill>
          <a:uFillTx/>
          <a:latin typeface="+mn-lt"/>
          <a:ea typeface="+mn-ea"/>
          <a:cs typeface="+mn-cs"/>
          <a:sym typeface="Calibri"/>
        </a:defRPr>
      </a:lvl3pPr>
      <a:lvl4pPr marL="0" marR="0" indent="0" algn="l" defTabSz="914400" rtl="0" latinLnBrk="0">
        <a:lnSpc>
          <a:spcPct val="100000"/>
        </a:lnSpc>
        <a:spcBef>
          <a:spcPts val="0"/>
        </a:spcBef>
        <a:spcAft>
          <a:spcPts val="0"/>
        </a:spcAft>
        <a:buClrTx/>
        <a:buSzTx/>
        <a:buFontTx/>
        <a:buNone/>
        <a:tabLst/>
        <a:defRPr sz="4200" b="1" i="0" u="none" strike="noStrike" cap="none" spc="0" baseline="0">
          <a:solidFill>
            <a:srgbClr val="FFFFFF"/>
          </a:solidFill>
          <a:uFillTx/>
          <a:latin typeface="+mn-lt"/>
          <a:ea typeface="+mn-ea"/>
          <a:cs typeface="+mn-cs"/>
          <a:sym typeface="Calibri"/>
        </a:defRPr>
      </a:lvl4pPr>
      <a:lvl5pPr marL="0" marR="0" indent="0" algn="l" defTabSz="914400" rtl="0" latinLnBrk="0">
        <a:lnSpc>
          <a:spcPct val="100000"/>
        </a:lnSpc>
        <a:spcBef>
          <a:spcPts val="0"/>
        </a:spcBef>
        <a:spcAft>
          <a:spcPts val="0"/>
        </a:spcAft>
        <a:buClrTx/>
        <a:buSzTx/>
        <a:buFontTx/>
        <a:buNone/>
        <a:tabLst/>
        <a:defRPr sz="4200" b="1" i="0" u="none" strike="noStrike" cap="none" spc="0" baseline="0">
          <a:solidFill>
            <a:srgbClr val="FFFFFF"/>
          </a:solidFill>
          <a:uFillTx/>
          <a:latin typeface="+mn-lt"/>
          <a:ea typeface="+mn-ea"/>
          <a:cs typeface="+mn-cs"/>
          <a:sym typeface="Calibri"/>
        </a:defRPr>
      </a:lvl5pPr>
      <a:lvl6pPr marL="0" marR="0" indent="0" algn="l" defTabSz="914400" rtl="0" latinLnBrk="0">
        <a:lnSpc>
          <a:spcPct val="100000"/>
        </a:lnSpc>
        <a:spcBef>
          <a:spcPts val="0"/>
        </a:spcBef>
        <a:spcAft>
          <a:spcPts val="0"/>
        </a:spcAft>
        <a:buClrTx/>
        <a:buSzTx/>
        <a:buFontTx/>
        <a:buNone/>
        <a:tabLst/>
        <a:defRPr sz="4200" b="1" i="0" u="none" strike="noStrike" cap="none" spc="0" baseline="0">
          <a:solidFill>
            <a:srgbClr val="FFFFFF"/>
          </a:solidFill>
          <a:uFillTx/>
          <a:latin typeface="+mn-lt"/>
          <a:ea typeface="+mn-ea"/>
          <a:cs typeface="+mn-cs"/>
          <a:sym typeface="Calibri"/>
        </a:defRPr>
      </a:lvl6pPr>
      <a:lvl7pPr marL="0" marR="0" indent="0" algn="l" defTabSz="914400" rtl="0" latinLnBrk="0">
        <a:lnSpc>
          <a:spcPct val="100000"/>
        </a:lnSpc>
        <a:spcBef>
          <a:spcPts val="0"/>
        </a:spcBef>
        <a:spcAft>
          <a:spcPts val="0"/>
        </a:spcAft>
        <a:buClrTx/>
        <a:buSzTx/>
        <a:buFontTx/>
        <a:buNone/>
        <a:tabLst/>
        <a:defRPr sz="4200" b="1" i="0" u="none" strike="noStrike" cap="none" spc="0" baseline="0">
          <a:solidFill>
            <a:srgbClr val="FFFFFF"/>
          </a:solidFill>
          <a:uFillTx/>
          <a:latin typeface="+mn-lt"/>
          <a:ea typeface="+mn-ea"/>
          <a:cs typeface="+mn-cs"/>
          <a:sym typeface="Calibri"/>
        </a:defRPr>
      </a:lvl7pPr>
      <a:lvl8pPr marL="0" marR="0" indent="0" algn="l" defTabSz="914400" rtl="0" latinLnBrk="0">
        <a:lnSpc>
          <a:spcPct val="100000"/>
        </a:lnSpc>
        <a:spcBef>
          <a:spcPts val="0"/>
        </a:spcBef>
        <a:spcAft>
          <a:spcPts val="0"/>
        </a:spcAft>
        <a:buClrTx/>
        <a:buSzTx/>
        <a:buFontTx/>
        <a:buNone/>
        <a:tabLst/>
        <a:defRPr sz="4200" b="1" i="0" u="none" strike="noStrike" cap="none" spc="0" baseline="0">
          <a:solidFill>
            <a:srgbClr val="FFFFFF"/>
          </a:solidFill>
          <a:uFillTx/>
          <a:latin typeface="+mn-lt"/>
          <a:ea typeface="+mn-ea"/>
          <a:cs typeface="+mn-cs"/>
          <a:sym typeface="Calibri"/>
        </a:defRPr>
      </a:lvl8pPr>
      <a:lvl9pPr marL="0" marR="0" indent="0" algn="l" defTabSz="914400" rtl="0" latinLnBrk="0">
        <a:lnSpc>
          <a:spcPct val="100000"/>
        </a:lnSpc>
        <a:spcBef>
          <a:spcPts val="0"/>
        </a:spcBef>
        <a:spcAft>
          <a:spcPts val="0"/>
        </a:spcAft>
        <a:buClrTx/>
        <a:buSzTx/>
        <a:buFontTx/>
        <a:buNone/>
        <a:tabLst/>
        <a:defRPr sz="4200" b="1" i="0" u="none" strike="noStrike" cap="none" spc="0" baseline="0">
          <a:solidFill>
            <a:srgbClr val="FFFFFF"/>
          </a:solidFill>
          <a:uFillTx/>
          <a:latin typeface="+mn-lt"/>
          <a:ea typeface="+mn-ea"/>
          <a:cs typeface="+mn-cs"/>
          <a:sym typeface="Calibri"/>
        </a:defRPr>
      </a:lvl9pPr>
    </p:titleStyle>
    <p:bodyStyle>
      <a:lvl1pPr marL="0" marR="0" indent="0" algn="l" defTabSz="914400" rtl="0" latinLnBrk="0">
        <a:lnSpc>
          <a:spcPct val="100000"/>
        </a:lnSpc>
        <a:spcBef>
          <a:spcPts val="1400"/>
        </a:spcBef>
        <a:spcAft>
          <a:spcPts val="0"/>
        </a:spcAft>
        <a:buClrTx/>
        <a:buSzTx/>
        <a:buFontTx/>
        <a:buNone/>
        <a:tabLst/>
        <a:defRPr sz="2000" b="1" i="0" u="none" strike="noStrike" cap="none" spc="0" baseline="0">
          <a:solidFill>
            <a:srgbClr val="000000"/>
          </a:solidFill>
          <a:uFillTx/>
          <a:latin typeface="+mn-lt"/>
          <a:ea typeface="+mn-ea"/>
          <a:cs typeface="+mn-cs"/>
          <a:sym typeface="Calibri"/>
        </a:defRPr>
      </a:lvl1pPr>
      <a:lvl2pPr marL="317500" marR="0" indent="-317500" algn="l" defTabSz="914400" rtl="0" latinLnBrk="0">
        <a:lnSpc>
          <a:spcPct val="100000"/>
        </a:lnSpc>
        <a:spcBef>
          <a:spcPts val="1400"/>
        </a:spcBef>
        <a:spcAft>
          <a:spcPts val="0"/>
        </a:spcAft>
        <a:buClrTx/>
        <a:buSzPct val="100000"/>
        <a:buFontTx/>
        <a:buChar char="–"/>
        <a:tabLst/>
        <a:defRPr sz="2000" b="1" i="0" u="none" strike="noStrike" cap="none" spc="0" baseline="0">
          <a:solidFill>
            <a:srgbClr val="000000"/>
          </a:solidFill>
          <a:uFillTx/>
          <a:latin typeface="+mn-lt"/>
          <a:ea typeface="+mn-ea"/>
          <a:cs typeface="+mn-cs"/>
          <a:sym typeface="Calibri"/>
        </a:defRPr>
      </a:lvl2pPr>
      <a:lvl3pPr marL="568325" marR="0" indent="-222250" algn="l" defTabSz="914400" rtl="0" latinLnBrk="0">
        <a:lnSpc>
          <a:spcPct val="100000"/>
        </a:lnSpc>
        <a:spcBef>
          <a:spcPts val="1400"/>
        </a:spcBef>
        <a:spcAft>
          <a:spcPts val="0"/>
        </a:spcAft>
        <a:buClrTx/>
        <a:buSzPct val="100000"/>
        <a:buFontTx/>
        <a:buChar char="•"/>
        <a:tabLst/>
        <a:defRPr sz="2000" b="1" i="0" u="none" strike="noStrike" cap="none" spc="0" baseline="0">
          <a:solidFill>
            <a:srgbClr val="000000"/>
          </a:solidFill>
          <a:uFillTx/>
          <a:latin typeface="+mn-lt"/>
          <a:ea typeface="+mn-ea"/>
          <a:cs typeface="+mn-cs"/>
          <a:sym typeface="Calibri"/>
        </a:defRPr>
      </a:lvl3pPr>
      <a:lvl4pPr marL="784225" marR="0" indent="-201612" algn="l" defTabSz="914400" rtl="0" latinLnBrk="0">
        <a:lnSpc>
          <a:spcPct val="100000"/>
        </a:lnSpc>
        <a:spcBef>
          <a:spcPts val="1400"/>
        </a:spcBef>
        <a:spcAft>
          <a:spcPts val="0"/>
        </a:spcAft>
        <a:buClrTx/>
        <a:buSzPct val="100000"/>
        <a:buFontTx/>
        <a:buChar char="‒"/>
        <a:tabLst/>
        <a:defRPr sz="2000" b="1" i="0" u="none" strike="noStrike" cap="none" spc="0" baseline="0">
          <a:solidFill>
            <a:srgbClr val="000000"/>
          </a:solidFill>
          <a:uFillTx/>
          <a:latin typeface="+mn-lt"/>
          <a:ea typeface="+mn-ea"/>
          <a:cs typeface="+mn-cs"/>
          <a:sym typeface="Calibri"/>
        </a:defRPr>
      </a:lvl4pPr>
      <a:lvl5pPr marL="1000125" marR="0" indent="-185737" algn="l" defTabSz="914400" rtl="0" latinLnBrk="0">
        <a:lnSpc>
          <a:spcPct val="100000"/>
        </a:lnSpc>
        <a:spcBef>
          <a:spcPts val="1400"/>
        </a:spcBef>
        <a:spcAft>
          <a:spcPts val="0"/>
        </a:spcAft>
        <a:buClrTx/>
        <a:buSzPct val="100000"/>
        <a:buFontTx/>
        <a:buChar char="»"/>
        <a:tabLst/>
        <a:defRPr sz="2000" b="1" i="0" u="none" strike="noStrike" cap="none" spc="0" baseline="0">
          <a:solidFill>
            <a:srgbClr val="000000"/>
          </a:solidFill>
          <a:uFillTx/>
          <a:latin typeface="+mn-lt"/>
          <a:ea typeface="+mn-ea"/>
          <a:cs typeface="+mn-cs"/>
          <a:sym typeface="Calibri"/>
        </a:defRPr>
      </a:lvl5pPr>
      <a:lvl6pPr marL="2514600" marR="0" indent="-228600" algn="l" defTabSz="914400" rtl="0" latinLnBrk="0">
        <a:lnSpc>
          <a:spcPct val="100000"/>
        </a:lnSpc>
        <a:spcBef>
          <a:spcPts val="1400"/>
        </a:spcBef>
        <a:spcAft>
          <a:spcPts val="0"/>
        </a:spcAft>
        <a:buClrTx/>
        <a:buSzPct val="100000"/>
        <a:buFontTx/>
        <a:buChar char="•"/>
        <a:tabLst/>
        <a:defRPr sz="2000" b="1" i="0" u="none" strike="noStrike" cap="none" spc="0" baseline="0">
          <a:solidFill>
            <a:srgbClr val="000000"/>
          </a:solidFill>
          <a:uFillTx/>
          <a:latin typeface="+mn-lt"/>
          <a:ea typeface="+mn-ea"/>
          <a:cs typeface="+mn-cs"/>
          <a:sym typeface="Calibri"/>
        </a:defRPr>
      </a:lvl6pPr>
      <a:lvl7pPr marL="2971800" marR="0" indent="-228600" algn="l" defTabSz="914400" rtl="0" latinLnBrk="0">
        <a:lnSpc>
          <a:spcPct val="100000"/>
        </a:lnSpc>
        <a:spcBef>
          <a:spcPts val="1400"/>
        </a:spcBef>
        <a:spcAft>
          <a:spcPts val="0"/>
        </a:spcAft>
        <a:buClrTx/>
        <a:buSzPct val="100000"/>
        <a:buFontTx/>
        <a:buChar char="•"/>
        <a:tabLst/>
        <a:defRPr sz="2000" b="1" i="0" u="none" strike="noStrike" cap="none" spc="0" baseline="0">
          <a:solidFill>
            <a:srgbClr val="000000"/>
          </a:solidFill>
          <a:uFillTx/>
          <a:latin typeface="+mn-lt"/>
          <a:ea typeface="+mn-ea"/>
          <a:cs typeface="+mn-cs"/>
          <a:sym typeface="Calibri"/>
        </a:defRPr>
      </a:lvl7pPr>
      <a:lvl8pPr marL="3429000" marR="0" indent="-228600" algn="l" defTabSz="914400" rtl="0" latinLnBrk="0">
        <a:lnSpc>
          <a:spcPct val="100000"/>
        </a:lnSpc>
        <a:spcBef>
          <a:spcPts val="1400"/>
        </a:spcBef>
        <a:spcAft>
          <a:spcPts val="0"/>
        </a:spcAft>
        <a:buClrTx/>
        <a:buSzPct val="100000"/>
        <a:buFontTx/>
        <a:buChar char="•"/>
        <a:tabLst/>
        <a:defRPr sz="2000" b="1" i="0" u="none" strike="noStrike" cap="none" spc="0" baseline="0">
          <a:solidFill>
            <a:srgbClr val="000000"/>
          </a:solidFill>
          <a:uFillTx/>
          <a:latin typeface="+mn-lt"/>
          <a:ea typeface="+mn-ea"/>
          <a:cs typeface="+mn-cs"/>
          <a:sym typeface="Calibri"/>
        </a:defRPr>
      </a:lvl8pPr>
      <a:lvl9pPr marL="3886200" marR="0" indent="-228600" algn="l" defTabSz="914400" rtl="0" latinLnBrk="0">
        <a:lnSpc>
          <a:spcPct val="100000"/>
        </a:lnSpc>
        <a:spcBef>
          <a:spcPts val="1400"/>
        </a:spcBef>
        <a:spcAft>
          <a:spcPts val="0"/>
        </a:spcAft>
        <a:buClrTx/>
        <a:buSzPct val="100000"/>
        <a:buFontTx/>
        <a:buChar char="•"/>
        <a:tabLst/>
        <a:defRPr sz="2000" b="1"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slide" Target="slide1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itle 1"/>
          <p:cNvSpPr txBox="1">
            <a:spLocks noGrp="1"/>
          </p:cNvSpPr>
          <p:nvPr>
            <p:ph type="ctrTitle"/>
          </p:nvPr>
        </p:nvSpPr>
        <p:spPr>
          <a:xfrm>
            <a:off x="828675" y="2144278"/>
            <a:ext cx="7559314" cy="840939"/>
          </a:xfrm>
          <a:prstGeom prst="rect">
            <a:avLst/>
          </a:prstGeom>
        </p:spPr>
        <p:txBody>
          <a:bodyPr/>
          <a:lstStyle>
            <a:lvl1pPr>
              <a:defRPr sz="3200"/>
            </a:lvl1pPr>
          </a:lstStyle>
          <a:p>
            <a:r>
              <a:rPr dirty="0"/>
              <a:t>PhD </a:t>
            </a:r>
            <a:r>
              <a:rPr lang="en-US" dirty="0"/>
              <a:t>Application</a:t>
            </a:r>
            <a:r>
              <a:rPr dirty="0"/>
              <a:t> </a:t>
            </a:r>
            <a:r>
              <a:rPr lang="en-US" dirty="0"/>
              <a:t>Report</a:t>
            </a:r>
            <a:endParaRPr dirty="0"/>
          </a:p>
        </p:txBody>
      </p:sp>
      <p:sp>
        <p:nvSpPr>
          <p:cNvPr id="129" name="Subtitle 2"/>
          <p:cNvSpPr txBox="1">
            <a:spLocks noGrp="1"/>
          </p:cNvSpPr>
          <p:nvPr>
            <p:ph type="subTitle" sz="quarter" idx="1"/>
          </p:nvPr>
        </p:nvSpPr>
        <p:spPr>
          <a:xfrm>
            <a:off x="828674" y="2985216"/>
            <a:ext cx="7500940" cy="271351"/>
          </a:xfrm>
          <a:prstGeom prst="rect">
            <a:avLst/>
          </a:prstGeom>
        </p:spPr>
        <p:txBody>
          <a:bodyPr>
            <a:normAutofit fontScale="92500" lnSpcReduction="10000"/>
          </a:bodyPr>
          <a:lstStyle/>
          <a:p>
            <a:r>
              <a:t>My Academic Journey and Future Aspirations</a:t>
            </a:r>
          </a:p>
        </p:txBody>
      </p:sp>
      <p:sp>
        <p:nvSpPr>
          <p:cNvPr id="130" name="Text Placeholder 5"/>
          <p:cNvSpPr>
            <a:spLocks noGrp="1"/>
          </p:cNvSpPr>
          <p:nvPr>
            <p:ph type="body" idx="21"/>
          </p:nvPr>
        </p:nvSpPr>
        <p:spPr>
          <a:xfrm>
            <a:off x="828675" y="3769188"/>
            <a:ext cx="4679325" cy="83691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chor="b"/>
          <a:lstStyle/>
          <a:p>
            <a:pPr>
              <a:spcBef>
                <a:spcPts val="0"/>
              </a:spcBef>
              <a:defRPr sz="1400">
                <a:solidFill>
                  <a:srgbClr val="FFFFFF"/>
                </a:solidFill>
              </a:defRPr>
            </a:pPr>
            <a:r>
              <a:t>Lingyu Gong</a:t>
            </a:r>
          </a:p>
          <a:p>
            <a:pPr marL="0" lvl="1" indent="0">
              <a:spcBef>
                <a:spcPts val="600"/>
              </a:spcBef>
              <a:buSzTx/>
              <a:buNone/>
              <a:defRPr sz="1400" b="0">
                <a:solidFill>
                  <a:srgbClr val="FFFFFF"/>
                </a:solidFill>
              </a:defRPr>
            </a:pPr>
            <a:r>
              <a:t>Trinity College Dublin</a:t>
            </a:r>
          </a:p>
          <a:p>
            <a:pPr marL="0" lvl="1" indent="0">
              <a:spcBef>
                <a:spcPts val="0"/>
              </a:spcBef>
              <a:buSzTx/>
              <a:buNone/>
              <a:defRPr sz="1400" b="0">
                <a:solidFill>
                  <a:srgbClr val="FFFFFF"/>
                </a:solidFill>
              </a:defRPr>
            </a:pPr>
            <a:r>
              <a:t>Date 25/09/2024</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 name="图片 5" descr="图片 5"/>
          <p:cNvPicPr>
            <a:picLocks noChangeAspect="1"/>
          </p:cNvPicPr>
          <p:nvPr/>
        </p:nvPicPr>
        <p:blipFill>
          <a:blip r:embed="rId3"/>
          <a:stretch>
            <a:fillRect/>
          </a:stretch>
        </p:blipFill>
        <p:spPr>
          <a:xfrm>
            <a:off x="0" y="971868"/>
            <a:ext cx="9144000" cy="212142"/>
          </a:xfrm>
          <a:prstGeom prst="rect">
            <a:avLst/>
          </a:prstGeom>
          <a:ln w="12700">
            <a:miter lim="400000"/>
          </a:ln>
        </p:spPr>
      </p:pic>
      <p:sp>
        <p:nvSpPr>
          <p:cNvPr id="216" name="Slide Number Placeholder 4"/>
          <p:cNvSpPr txBox="1">
            <a:spLocks noGrp="1"/>
          </p:cNvSpPr>
          <p:nvPr>
            <p:ph type="sldNum" sz="quarter" idx="2"/>
          </p:nvPr>
        </p:nvSpPr>
        <p:spPr>
          <a:xfrm>
            <a:off x="8188176" y="4936039"/>
            <a:ext cx="141438" cy="13707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
        <p:nvSpPr>
          <p:cNvPr id="217" name="Text Placeholder 16"/>
          <p:cNvSpPr txBox="1"/>
          <p:nvPr/>
        </p:nvSpPr>
        <p:spPr>
          <a:xfrm>
            <a:off x="6025269" y="4675806"/>
            <a:ext cx="2273075" cy="1342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lvl="1" indent="0" algn="ctr">
              <a:spcBef>
                <a:spcPts val="1100"/>
              </a:spcBef>
              <a:defRPr sz="1100"/>
            </a:pPr>
            <a:r>
              <a:t>Fig 9: Process of data preprocessing</a:t>
            </a:r>
          </a:p>
        </p:txBody>
      </p:sp>
      <p:sp>
        <p:nvSpPr>
          <p:cNvPr id="218" name="Text Placeholder 16"/>
          <p:cNvSpPr txBox="1"/>
          <p:nvPr/>
        </p:nvSpPr>
        <p:spPr>
          <a:xfrm>
            <a:off x="538573" y="463308"/>
            <a:ext cx="2468927" cy="2487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spcBef>
                <a:spcPts val="1400"/>
              </a:spcBef>
              <a:defRPr sz="2000"/>
            </a:lvl1pPr>
          </a:lstStyle>
          <a:p>
            <a:r>
              <a:rPr dirty="0"/>
              <a:t>Data preprocessing:</a:t>
            </a:r>
          </a:p>
        </p:txBody>
      </p:sp>
      <p:sp>
        <p:nvSpPr>
          <p:cNvPr id="219" name="Title 15"/>
          <p:cNvSpPr txBox="1"/>
          <p:nvPr/>
        </p:nvSpPr>
        <p:spPr>
          <a:xfrm>
            <a:off x="530953" y="143130"/>
            <a:ext cx="7500941" cy="3462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spAutoFit/>
          </a:bodyPr>
          <a:lstStyle>
            <a:lvl1pPr>
              <a:defRPr sz="2600" b="1"/>
            </a:lvl1pPr>
          </a:lstStyle>
          <a:p>
            <a:r>
              <a:rPr dirty="0"/>
              <a:t>Data preparation</a:t>
            </a:r>
          </a:p>
        </p:txBody>
      </p:sp>
      <p:sp>
        <p:nvSpPr>
          <p:cNvPr id="220" name="Text Placeholder 2"/>
          <p:cNvSpPr txBox="1"/>
          <p:nvPr/>
        </p:nvSpPr>
        <p:spPr>
          <a:xfrm>
            <a:off x="538573" y="792675"/>
            <a:ext cx="5646797" cy="42575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L="228600" indent="-228600">
              <a:spcBef>
                <a:spcPts val="1400"/>
              </a:spcBef>
              <a:buSzPct val="100000"/>
              <a:buAutoNum type="arabicPeriod"/>
              <a:defRPr sz="1200" b="1"/>
            </a:pPr>
            <a:r>
              <a:rPr dirty="0"/>
              <a:t>Loading Data</a:t>
            </a:r>
            <a:endParaRPr sz="2000" dirty="0"/>
          </a:p>
          <a:p>
            <a:pPr marL="488950" lvl="1" indent="-171450">
              <a:buClr>
                <a:schemeClr val="accent6"/>
              </a:buClr>
              <a:buSzPct val="100000"/>
              <a:buFont typeface="Arial"/>
              <a:buChar char="•"/>
              <a:defRPr sz="1200"/>
            </a:pPr>
            <a:r>
              <a:rPr dirty="0"/>
              <a:t>Read dataset from Excel file</a:t>
            </a:r>
            <a:endParaRPr sz="2000" dirty="0"/>
          </a:p>
          <a:p>
            <a:pPr marL="488950" lvl="1" indent="-171450">
              <a:buClr>
                <a:schemeClr val="accent6"/>
              </a:buClr>
              <a:buSzPct val="100000"/>
              <a:buFont typeface="Arial"/>
              <a:buChar char="•"/>
              <a:defRPr sz="1200"/>
            </a:pPr>
            <a:r>
              <a:rPr dirty="0"/>
              <a:t>Check data types</a:t>
            </a:r>
          </a:p>
          <a:p>
            <a:pPr marL="228600" indent="-228600">
              <a:spcBef>
                <a:spcPts val="1400"/>
              </a:spcBef>
              <a:buSzPct val="100000"/>
              <a:buAutoNum type="arabicPeriod"/>
              <a:defRPr sz="1200" b="1"/>
            </a:pPr>
            <a:r>
              <a:rPr dirty="0"/>
              <a:t>Defining and Encoding Categorical Columns</a:t>
            </a:r>
            <a:endParaRPr sz="2000" dirty="0"/>
          </a:p>
          <a:p>
            <a:pPr marL="488950" lvl="1" indent="-171450">
              <a:buClr>
                <a:schemeClr val="accent6"/>
              </a:buClr>
              <a:buSzPct val="100000"/>
              <a:buFont typeface="Arial"/>
              <a:buChar char="•"/>
              <a:defRPr sz="1200"/>
            </a:pPr>
            <a:r>
              <a:rPr dirty="0"/>
              <a:t>Identify categorical columns (topology, routing function, traffic patterns)</a:t>
            </a:r>
            <a:endParaRPr sz="2000" dirty="0"/>
          </a:p>
          <a:p>
            <a:pPr marL="488950" lvl="1" indent="-171450">
              <a:buClr>
                <a:schemeClr val="accent6"/>
              </a:buClr>
              <a:buSzPct val="100000"/>
              <a:buFont typeface="Arial"/>
              <a:buChar char="•"/>
              <a:defRPr sz="1200"/>
            </a:pPr>
            <a:r>
              <a:rPr dirty="0"/>
              <a:t>Convert categorical data using One-Hot Encoding</a:t>
            </a:r>
            <a:endParaRPr sz="2000" dirty="0"/>
          </a:p>
          <a:p>
            <a:pPr marL="228600" indent="-228600">
              <a:spcBef>
                <a:spcPts val="1400"/>
              </a:spcBef>
              <a:buSzPct val="100000"/>
              <a:buAutoNum type="arabicPeriod"/>
              <a:defRPr sz="1200" b="1"/>
            </a:pPr>
            <a:r>
              <a:rPr dirty="0"/>
              <a:t>Applying Column Transformer</a:t>
            </a:r>
            <a:endParaRPr sz="2000" dirty="0"/>
          </a:p>
          <a:p>
            <a:pPr marL="488950" lvl="1" indent="-171450">
              <a:buClr>
                <a:schemeClr val="accent6"/>
              </a:buClr>
              <a:buSzPct val="100000"/>
              <a:buFont typeface="Arial"/>
              <a:buChar char="•"/>
              <a:defRPr sz="1200"/>
            </a:pPr>
            <a:r>
              <a:rPr dirty="0"/>
              <a:t>Apply One-Hot Encoding to categorical columns</a:t>
            </a:r>
            <a:endParaRPr sz="2000" dirty="0"/>
          </a:p>
          <a:p>
            <a:pPr marL="488950" lvl="1" indent="-171450">
              <a:buClr>
                <a:schemeClr val="accent6"/>
              </a:buClr>
              <a:buSzPct val="100000"/>
              <a:buFont typeface="Arial"/>
              <a:buChar char="•"/>
              <a:defRPr sz="1200"/>
            </a:pPr>
            <a:r>
              <a:rPr dirty="0"/>
              <a:t>Keep numerical columns unchanged</a:t>
            </a:r>
            <a:endParaRPr lang="zh-CN" altLang="en-US" sz="2000" dirty="0"/>
          </a:p>
          <a:p>
            <a:pPr marL="317500" lvl="1" indent="0">
              <a:buClr>
                <a:schemeClr val="accent6"/>
              </a:buClr>
              <a:buSzPct val="100000"/>
              <a:defRPr sz="1200"/>
            </a:pPr>
            <a:endParaRPr lang="zh-CN" altLang="en-US" sz="1200" dirty="0"/>
          </a:p>
          <a:p>
            <a:pPr marL="228600" indent="-228600">
              <a:buSzPct val="100000"/>
              <a:buAutoNum type="arabicPeriod"/>
              <a:defRPr sz="1200" b="1"/>
            </a:pPr>
            <a:r>
              <a:rPr dirty="0"/>
              <a:t>Converting to </a:t>
            </a:r>
            <a:r>
              <a:rPr dirty="0" err="1"/>
              <a:t>DataFrame</a:t>
            </a:r>
            <a:endParaRPr dirty="0"/>
          </a:p>
          <a:p>
            <a:pPr marL="488950" lvl="1" indent="-171450">
              <a:buClr>
                <a:schemeClr val="accent6"/>
              </a:buClr>
              <a:buSzPct val="100000"/>
              <a:buFont typeface="Arial"/>
              <a:buChar char="•"/>
              <a:defRPr sz="1200"/>
            </a:pPr>
            <a:r>
              <a:rPr dirty="0"/>
              <a:t>Convert processed data to Pandas </a:t>
            </a:r>
            <a:r>
              <a:rPr dirty="0" err="1"/>
              <a:t>DataFrame</a:t>
            </a:r>
            <a:endParaRPr dirty="0"/>
          </a:p>
          <a:p>
            <a:pPr marL="488950" lvl="1" indent="-171450">
              <a:buClr>
                <a:schemeClr val="accent6"/>
              </a:buClr>
              <a:buSzPct val="100000"/>
              <a:buFont typeface="Arial"/>
              <a:buChar char="•"/>
              <a:defRPr sz="1200"/>
            </a:pPr>
            <a:r>
              <a:rPr dirty="0"/>
              <a:t>Verify encoded data types</a:t>
            </a:r>
            <a:endParaRPr sz="2000" dirty="0"/>
          </a:p>
          <a:p>
            <a:pPr marL="228600" indent="-228600">
              <a:spcBef>
                <a:spcPts val="1400"/>
              </a:spcBef>
              <a:buSzPct val="100000"/>
              <a:buAutoNum type="arabicPeriod" startAt="5"/>
              <a:defRPr sz="1200" b="1"/>
            </a:pPr>
            <a:r>
              <a:rPr dirty="0"/>
              <a:t>Data Splitting</a:t>
            </a:r>
            <a:endParaRPr sz="2000" dirty="0"/>
          </a:p>
          <a:p>
            <a:pPr marL="488950" lvl="1" indent="-171450">
              <a:buClr>
                <a:schemeClr val="accent6"/>
              </a:buClr>
              <a:buSzPct val="100000"/>
              <a:buFont typeface="Arial"/>
              <a:buChar char="•"/>
              <a:defRPr sz="1200"/>
            </a:pPr>
            <a:r>
              <a:rPr dirty="0"/>
              <a:t>Split dataset into training and testing sets based on </a:t>
            </a:r>
            <a:r>
              <a:rPr dirty="0" err="1"/>
              <a:t>remainder__k</a:t>
            </a:r>
            <a:r>
              <a:rPr dirty="0"/>
              <a:t> value</a:t>
            </a:r>
            <a:endParaRPr sz="2000" dirty="0"/>
          </a:p>
          <a:p>
            <a:pPr marL="228600" indent="-228600">
              <a:spcBef>
                <a:spcPts val="1400"/>
              </a:spcBef>
              <a:buSzPct val="100000"/>
              <a:buAutoNum type="arabicPeriod" startAt="5"/>
              <a:defRPr sz="1200" b="1"/>
            </a:pPr>
            <a:r>
              <a:rPr dirty="0"/>
              <a:t>Defining Feature Matrix and Target Vector</a:t>
            </a:r>
            <a:endParaRPr sz="2000" dirty="0"/>
          </a:p>
          <a:p>
            <a:pPr marL="488950" lvl="1" indent="-171450">
              <a:buClr>
                <a:schemeClr val="accent6"/>
              </a:buClr>
              <a:buSzPct val="100000"/>
              <a:buFont typeface="Arial"/>
              <a:buChar char="•"/>
              <a:defRPr sz="1200"/>
            </a:pPr>
            <a:r>
              <a:rPr dirty="0"/>
              <a:t>Feature Matrix (X): All columns except prediction targets</a:t>
            </a:r>
            <a:endParaRPr sz="2000" dirty="0"/>
          </a:p>
          <a:p>
            <a:pPr marL="488950" lvl="1" indent="-171450">
              <a:buClr>
                <a:schemeClr val="accent6"/>
              </a:buClr>
              <a:buSzPct val="100000"/>
              <a:buFont typeface="Arial"/>
              <a:buChar char="•"/>
              <a:defRPr sz="1200"/>
            </a:pPr>
            <a:r>
              <a:rPr dirty="0"/>
              <a:t>Target Vector (y): </a:t>
            </a:r>
            <a:r>
              <a:rPr dirty="0" err="1"/>
              <a:t>NoC</a:t>
            </a:r>
            <a:r>
              <a:rPr dirty="0"/>
              <a:t> performance parameters to be predicted</a:t>
            </a:r>
            <a:endParaRPr sz="2000" dirty="0"/>
          </a:p>
        </p:txBody>
      </p:sp>
      <p:sp>
        <p:nvSpPr>
          <p:cNvPr id="221" name="直接连接符 10"/>
          <p:cNvSpPr/>
          <p:nvPr/>
        </p:nvSpPr>
        <p:spPr>
          <a:xfrm>
            <a:off x="-15240" y="788999"/>
            <a:ext cx="9161376" cy="1"/>
          </a:xfrm>
          <a:prstGeom prst="line">
            <a:avLst/>
          </a:prstGeom>
          <a:ln>
            <a:solidFill>
              <a:srgbClr val="4A7EBB"/>
            </a:solidFill>
          </a:ln>
        </p:spPr>
        <p:txBody>
          <a:bodyPr lIns="45719" rIns="45719"/>
          <a:lstStyle/>
          <a:p>
            <a:endParaRPr/>
          </a:p>
        </p:txBody>
      </p:sp>
      <p:pic>
        <p:nvPicPr>
          <p:cNvPr id="222" name="图片 12" descr="图片 12"/>
          <p:cNvPicPr>
            <a:picLocks noChangeAspect="1"/>
          </p:cNvPicPr>
          <p:nvPr/>
        </p:nvPicPr>
        <p:blipFill>
          <a:blip r:embed="rId4"/>
          <a:stretch>
            <a:fillRect/>
          </a:stretch>
        </p:blipFill>
        <p:spPr>
          <a:xfrm>
            <a:off x="6185370" y="940660"/>
            <a:ext cx="1952875" cy="3728215"/>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itle 15"/>
          <p:cNvSpPr txBox="1">
            <a:spLocks noGrp="1"/>
          </p:cNvSpPr>
          <p:nvPr>
            <p:ph type="title"/>
          </p:nvPr>
        </p:nvSpPr>
        <p:spPr>
          <a:xfrm>
            <a:off x="821529" y="464399"/>
            <a:ext cx="7500941" cy="421201"/>
          </a:xfrm>
          <a:prstGeom prst="rect">
            <a:avLst/>
          </a:prstGeom>
        </p:spPr>
        <p:txBody>
          <a:bodyPr/>
          <a:lstStyle/>
          <a:p>
            <a:r>
              <a:t>AI Model Selection and Training</a:t>
            </a:r>
          </a:p>
        </p:txBody>
      </p:sp>
      <p:sp>
        <p:nvSpPr>
          <p:cNvPr id="227" name="Text Placeholder 16"/>
          <p:cNvSpPr txBox="1">
            <a:spLocks noGrp="1"/>
          </p:cNvSpPr>
          <p:nvPr>
            <p:ph type="body" sz="half" idx="1"/>
          </p:nvPr>
        </p:nvSpPr>
        <p:spPr>
          <a:xfrm>
            <a:off x="821529" y="1329389"/>
            <a:ext cx="4117671" cy="2940208"/>
          </a:xfrm>
          <a:prstGeom prst="rect">
            <a:avLst/>
          </a:prstGeom>
        </p:spPr>
        <p:txBody>
          <a:bodyPr/>
          <a:lstStyle/>
          <a:p>
            <a:pPr algn="just">
              <a:lnSpc>
                <a:spcPct val="150000"/>
              </a:lnSpc>
              <a:spcBef>
                <a:spcPts val="0"/>
              </a:spcBef>
              <a:defRPr sz="1600" b="1"/>
            </a:pPr>
            <a:r>
              <a:t>1. Model Selection</a:t>
            </a:r>
          </a:p>
          <a:p>
            <a:pPr algn="just">
              <a:lnSpc>
                <a:spcPct val="150000"/>
              </a:lnSpc>
              <a:spcBef>
                <a:spcPts val="0"/>
              </a:spcBef>
              <a:defRPr sz="1400" u="sng"/>
            </a:pPr>
            <a:r>
              <a:t>Linear Regression[1]:</a:t>
            </a:r>
            <a:endParaRPr b="1"/>
          </a:p>
          <a:p>
            <a:pPr marL="285750" indent="-285750" algn="just">
              <a:lnSpc>
                <a:spcPct val="150000"/>
              </a:lnSpc>
              <a:spcBef>
                <a:spcPts val="0"/>
              </a:spcBef>
              <a:buSzPct val="100000"/>
              <a:buFont typeface="Arial"/>
              <a:buChar char="•"/>
              <a:defRPr sz="1400"/>
            </a:pPr>
            <a:r>
              <a:t>Chosen for its simplicity and interpretability</a:t>
            </a:r>
            <a:endParaRPr b="1"/>
          </a:p>
          <a:p>
            <a:pPr marL="285750" indent="-285750" algn="just">
              <a:lnSpc>
                <a:spcPct val="150000"/>
              </a:lnSpc>
              <a:spcBef>
                <a:spcPts val="0"/>
              </a:spcBef>
              <a:buSzPct val="100000"/>
              <a:buFont typeface="Arial"/>
              <a:buChar char="•"/>
              <a:defRPr sz="1400"/>
            </a:pPr>
            <a:r>
              <a:t>Suitable for predicting continuous numerical values</a:t>
            </a:r>
            <a:endParaRPr b="1"/>
          </a:p>
          <a:p>
            <a:pPr algn="just">
              <a:lnSpc>
                <a:spcPct val="150000"/>
              </a:lnSpc>
              <a:spcBef>
                <a:spcPts val="0"/>
              </a:spcBef>
              <a:defRPr sz="1600" b="1"/>
            </a:pPr>
            <a:r>
              <a:t>2. Model Initialization and Training</a:t>
            </a:r>
          </a:p>
          <a:p>
            <a:pPr algn="just">
              <a:lnSpc>
                <a:spcPct val="150000"/>
              </a:lnSpc>
              <a:spcBef>
                <a:spcPts val="0"/>
              </a:spcBef>
              <a:defRPr sz="1400" u="sng"/>
            </a:pPr>
            <a:r>
              <a:t>MultiOutputRegressor with Linear Regression:</a:t>
            </a:r>
            <a:endParaRPr b="1"/>
          </a:p>
          <a:p>
            <a:pPr marL="285750" indent="-285750" algn="just">
              <a:lnSpc>
                <a:spcPct val="150000"/>
              </a:lnSpc>
              <a:spcBef>
                <a:spcPts val="0"/>
              </a:spcBef>
              <a:buSzPct val="100000"/>
              <a:buFont typeface="Arial"/>
              <a:buChar char="•"/>
              <a:defRPr sz="1400"/>
            </a:pPr>
            <a:r>
              <a:t>Handles multiple target variables simultaneously</a:t>
            </a:r>
            <a:endParaRPr b="1"/>
          </a:p>
          <a:p>
            <a:pPr marL="285750" indent="-285750" algn="just">
              <a:lnSpc>
                <a:spcPct val="150000"/>
              </a:lnSpc>
              <a:spcBef>
                <a:spcPts val="0"/>
              </a:spcBef>
              <a:buSzPct val="100000"/>
              <a:buFont typeface="Arial"/>
              <a:buChar char="•"/>
              <a:defRPr sz="1400"/>
            </a:pPr>
            <a:r>
              <a:t>Uses Linear Regression for each target variable</a:t>
            </a:r>
          </a:p>
        </p:txBody>
      </p:sp>
      <p:sp>
        <p:nvSpPr>
          <p:cNvPr id="228" name="Slide Number Placeholder 1"/>
          <p:cNvSpPr txBox="1">
            <a:spLocks noGrp="1"/>
          </p:cNvSpPr>
          <p:nvPr>
            <p:ph type="sldNum" sz="quarter" idx="2"/>
          </p:nvPr>
        </p:nvSpPr>
        <p:spPr>
          <a:xfrm>
            <a:off x="8188176" y="4936039"/>
            <a:ext cx="141438" cy="13707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pic>
        <p:nvPicPr>
          <p:cNvPr id="229" name="图片 4" descr="图片 4"/>
          <p:cNvPicPr>
            <a:picLocks noChangeAspect="1"/>
          </p:cNvPicPr>
          <p:nvPr/>
        </p:nvPicPr>
        <p:blipFill>
          <a:blip r:embed="rId3"/>
          <a:stretch>
            <a:fillRect/>
          </a:stretch>
        </p:blipFill>
        <p:spPr>
          <a:xfrm>
            <a:off x="5030287" y="1644861"/>
            <a:ext cx="3737183" cy="2309265"/>
          </a:xfrm>
          <a:prstGeom prst="rect">
            <a:avLst/>
          </a:prstGeom>
          <a:ln w="12700">
            <a:miter lim="400000"/>
          </a:ln>
        </p:spPr>
      </p:pic>
      <p:sp>
        <p:nvSpPr>
          <p:cNvPr id="230" name="文本框 3"/>
          <p:cNvSpPr txBox="1"/>
          <p:nvPr/>
        </p:nvSpPr>
        <p:spPr>
          <a:xfrm>
            <a:off x="3478467" y="4566477"/>
            <a:ext cx="5619813" cy="3456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just">
              <a:defRPr sz="900">
                <a:solidFill>
                  <a:srgbClr val="FFFFFF"/>
                </a:solidFill>
              </a:defRPr>
            </a:pPr>
            <a:r>
              <a:t>[1] Bhowmik B, Hazarika P, Kale P, et al. Ai technology for noc performance evaluation[J]. IEEE Transactions on Circuits and Systems II: Express Briefs, 2021, 68(12): 3483-3487.</a:t>
            </a:r>
          </a:p>
        </p:txBody>
      </p:sp>
      <p:sp>
        <p:nvSpPr>
          <p:cNvPr id="231" name="Text Placeholder 16"/>
          <p:cNvSpPr txBox="1"/>
          <p:nvPr/>
        </p:nvSpPr>
        <p:spPr>
          <a:xfrm>
            <a:off x="5567814" y="3955765"/>
            <a:ext cx="2662130" cy="1342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lvl="1" indent="0" algn="ctr">
              <a:spcBef>
                <a:spcPts val="1100"/>
              </a:spcBef>
              <a:defRPr sz="1100"/>
            </a:pPr>
            <a:r>
              <a:t>Fig 10: Linear Regression Training Model</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图片 2" descr="图片 2"/>
          <p:cNvPicPr>
            <a:picLocks noChangeAspect="1"/>
          </p:cNvPicPr>
          <p:nvPr/>
        </p:nvPicPr>
        <p:blipFill>
          <a:blip r:embed="rId3"/>
          <a:stretch>
            <a:fillRect/>
          </a:stretch>
        </p:blipFill>
        <p:spPr>
          <a:xfrm>
            <a:off x="0" y="1001566"/>
            <a:ext cx="9144000" cy="212142"/>
          </a:xfrm>
          <a:prstGeom prst="rect">
            <a:avLst/>
          </a:prstGeom>
          <a:ln w="12700">
            <a:miter lim="400000"/>
          </a:ln>
        </p:spPr>
      </p:pic>
      <p:sp>
        <p:nvSpPr>
          <p:cNvPr id="236" name="Slide Number Placeholder 4"/>
          <p:cNvSpPr txBox="1">
            <a:spLocks noGrp="1"/>
          </p:cNvSpPr>
          <p:nvPr>
            <p:ph type="sldNum" sz="quarter" idx="2"/>
          </p:nvPr>
        </p:nvSpPr>
        <p:spPr>
          <a:xfrm>
            <a:off x="8345573" y="4936039"/>
            <a:ext cx="141437" cy="13707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
        <p:nvSpPr>
          <p:cNvPr id="237" name="Title 15"/>
          <p:cNvSpPr txBox="1">
            <a:spLocks noGrp="1"/>
          </p:cNvSpPr>
          <p:nvPr>
            <p:ph type="title"/>
          </p:nvPr>
        </p:nvSpPr>
        <p:spPr>
          <a:xfrm>
            <a:off x="186215" y="178136"/>
            <a:ext cx="7500940" cy="421200"/>
          </a:xfrm>
          <a:prstGeom prst="rect">
            <a:avLst/>
          </a:prstGeom>
        </p:spPr>
        <p:txBody>
          <a:bodyPr/>
          <a:lstStyle/>
          <a:p>
            <a:r>
              <a:rPr dirty="0"/>
              <a:t> Model Evaluation Metrics</a:t>
            </a:r>
          </a:p>
        </p:txBody>
      </p:sp>
      <p:sp>
        <p:nvSpPr>
          <p:cNvPr id="238" name="Text Placeholder 16"/>
          <p:cNvSpPr txBox="1"/>
          <p:nvPr/>
        </p:nvSpPr>
        <p:spPr>
          <a:xfrm>
            <a:off x="186215" y="830620"/>
            <a:ext cx="8771570" cy="37394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just">
              <a:spcBef>
                <a:spcPts val="600"/>
              </a:spcBef>
              <a:defRPr sz="1400" b="1"/>
            </a:pPr>
            <a:r>
              <a:rPr lang="en-US" altLang="zh-CN" sz="1600" dirty="0"/>
              <a:t>1. Mean Squared Error (MSE)</a:t>
            </a:r>
            <a:endParaRPr lang="en-US" altLang="zh-CN" sz="2800" dirty="0"/>
          </a:p>
          <a:p>
            <a:pPr marL="285750" indent="-285750" algn="just">
              <a:spcBef>
                <a:spcPts val="600"/>
              </a:spcBef>
              <a:buSzPct val="100000"/>
              <a:buFont typeface="Arial"/>
              <a:buChar char="•"/>
              <a:defRPr sz="1200"/>
            </a:pPr>
            <a:r>
              <a:rPr lang="en-US" altLang="zh-CN" sz="1400" dirty="0"/>
              <a:t>Definition: Measures the average squared difference between actual and predicted values.</a:t>
            </a:r>
            <a:endParaRPr lang="en-US" altLang="zh-CN" sz="2800" b="1" dirty="0"/>
          </a:p>
          <a:p>
            <a:pPr marL="285750" indent="-285750" algn="just">
              <a:spcBef>
                <a:spcPts val="600"/>
              </a:spcBef>
              <a:buSzPct val="100000"/>
              <a:buFont typeface="Arial"/>
              <a:buChar char="•"/>
              <a:defRPr sz="1200"/>
            </a:pPr>
            <a:r>
              <a:rPr lang="en-US" altLang="zh-CN" sz="1400" dirty="0"/>
              <a:t>Formula:</a:t>
            </a:r>
            <a:endParaRPr lang="en-US" altLang="zh-CN" sz="2800" b="1" dirty="0"/>
          </a:p>
          <a:p>
            <a:pPr marL="285750" indent="-285750" algn="just">
              <a:spcBef>
                <a:spcPts val="600"/>
              </a:spcBef>
              <a:buSzPct val="100000"/>
              <a:buFont typeface="Arial"/>
              <a:buChar char="•"/>
              <a:defRPr sz="1200"/>
            </a:pPr>
            <a:r>
              <a:rPr lang="en-US" altLang="zh-CN" sz="1400" dirty="0"/>
              <a:t>Purpose: Indicates how close the predictions are to the actual values; lower values signify better model performance.</a:t>
            </a:r>
            <a:endParaRPr lang="en-US" sz="1400" dirty="0"/>
          </a:p>
          <a:p>
            <a:pPr algn="just">
              <a:spcBef>
                <a:spcPts val="600"/>
              </a:spcBef>
              <a:defRPr sz="1400" b="1"/>
            </a:pPr>
            <a:r>
              <a:rPr lang="en-US" sz="1600" dirty="0"/>
              <a:t>2</a:t>
            </a:r>
            <a:r>
              <a:rPr sz="1600" dirty="0"/>
              <a:t>. Variance</a:t>
            </a:r>
            <a:endParaRPr sz="2400" dirty="0"/>
          </a:p>
          <a:p>
            <a:pPr marL="285750" indent="-285750" algn="just">
              <a:spcBef>
                <a:spcPts val="600"/>
              </a:spcBef>
              <a:buSzPct val="100000"/>
              <a:buFont typeface="Arial"/>
              <a:buChar char="•"/>
              <a:defRPr sz="1200"/>
            </a:pPr>
            <a:r>
              <a:rPr sz="1400" dirty="0"/>
              <a:t>Definition: Measures the spread of the data points.</a:t>
            </a:r>
            <a:endParaRPr sz="2400" b="1" dirty="0"/>
          </a:p>
          <a:p>
            <a:pPr marL="285750" indent="-285750" algn="just">
              <a:spcBef>
                <a:spcPts val="600"/>
              </a:spcBef>
              <a:buSzPct val="100000"/>
              <a:buFont typeface="Arial"/>
              <a:buChar char="•"/>
              <a:defRPr sz="1200"/>
            </a:pPr>
            <a:r>
              <a:rPr sz="1400" dirty="0"/>
              <a:t>Formula:</a:t>
            </a:r>
            <a:endParaRPr sz="2400" b="1" dirty="0"/>
          </a:p>
          <a:p>
            <a:pPr marL="285750" indent="-285750" algn="just">
              <a:spcBef>
                <a:spcPts val="600"/>
              </a:spcBef>
              <a:buSzPct val="100000"/>
              <a:buFont typeface="Arial"/>
              <a:buChar char="•"/>
              <a:defRPr sz="1200"/>
            </a:pPr>
            <a:r>
              <a:rPr sz="1400" dirty="0"/>
              <a:t>Purpose: Indicates the extent to which data points differ from the mean value; used to assess the error’s variability.</a:t>
            </a:r>
            <a:endParaRPr sz="2400" b="1" dirty="0"/>
          </a:p>
          <a:p>
            <a:pPr algn="just">
              <a:spcBef>
                <a:spcPts val="600"/>
              </a:spcBef>
              <a:defRPr sz="1400" b="1"/>
            </a:pPr>
            <a:r>
              <a:rPr lang="en-US" sz="1600" dirty="0"/>
              <a:t>3</a:t>
            </a:r>
            <a:r>
              <a:rPr sz="1600" dirty="0"/>
              <a:t>. Accuracy</a:t>
            </a:r>
            <a:endParaRPr sz="2400" dirty="0"/>
          </a:p>
          <a:p>
            <a:pPr marL="285750" indent="-285750" algn="just">
              <a:spcBef>
                <a:spcPts val="600"/>
              </a:spcBef>
              <a:buSzPct val="100000"/>
              <a:buFont typeface="Arial"/>
              <a:buChar char="•"/>
              <a:defRPr sz="1200"/>
            </a:pPr>
            <a:r>
              <a:rPr sz="1400" dirty="0"/>
              <a:t>Definition: A measure of how close the predictions are to the actual values, often defined in various ways depending on context.</a:t>
            </a:r>
            <a:endParaRPr sz="2400" b="1" dirty="0"/>
          </a:p>
          <a:p>
            <a:pPr marL="285750" indent="-285750" algn="just">
              <a:spcBef>
                <a:spcPts val="600"/>
              </a:spcBef>
              <a:buSzPct val="100000"/>
              <a:buFont typeface="Arial"/>
              <a:buChar char="•"/>
              <a:defRPr sz="1200"/>
            </a:pPr>
            <a:r>
              <a:rPr sz="1400" dirty="0"/>
              <a:t>Formula:</a:t>
            </a:r>
            <a:endParaRPr sz="2400" b="1" dirty="0"/>
          </a:p>
          <a:p>
            <a:pPr marL="285750" indent="-285750" algn="just">
              <a:spcBef>
                <a:spcPts val="600"/>
              </a:spcBef>
              <a:buSzPct val="100000"/>
              <a:buFont typeface="Arial"/>
              <a:buChar char="•"/>
              <a:defRPr sz="1200"/>
            </a:pPr>
            <a:r>
              <a:rPr sz="1400" dirty="0"/>
              <a:t>Purpose: Provides a normalized measure of prediction quality; values closer to 1 imply higher accuracy.</a:t>
            </a:r>
          </a:p>
        </p:txBody>
      </p:sp>
      <p:pic>
        <p:nvPicPr>
          <p:cNvPr id="239" name="图片 13" descr="图片 13"/>
          <p:cNvPicPr>
            <a:picLocks noChangeAspect="1"/>
          </p:cNvPicPr>
          <p:nvPr/>
        </p:nvPicPr>
        <p:blipFill>
          <a:blip r:embed="rId4"/>
          <a:stretch>
            <a:fillRect/>
          </a:stretch>
        </p:blipFill>
        <p:spPr>
          <a:xfrm>
            <a:off x="1319866" y="2675810"/>
            <a:ext cx="2178628" cy="216096"/>
          </a:xfrm>
          <a:prstGeom prst="rect">
            <a:avLst/>
          </a:prstGeom>
          <a:ln w="12700">
            <a:miter lim="400000"/>
          </a:ln>
        </p:spPr>
      </p:pic>
      <p:pic>
        <p:nvPicPr>
          <p:cNvPr id="240" name="图片 15" descr="图片 15"/>
          <p:cNvPicPr>
            <a:picLocks noChangeAspect="1"/>
          </p:cNvPicPr>
          <p:nvPr/>
        </p:nvPicPr>
        <p:blipFill>
          <a:blip r:embed="rId5"/>
          <a:stretch>
            <a:fillRect/>
          </a:stretch>
        </p:blipFill>
        <p:spPr>
          <a:xfrm>
            <a:off x="1319866" y="4027895"/>
            <a:ext cx="1877085" cy="228077"/>
          </a:xfrm>
          <a:prstGeom prst="rect">
            <a:avLst/>
          </a:prstGeom>
          <a:ln w="12700">
            <a:miter lim="400000"/>
          </a:ln>
        </p:spPr>
      </p:pic>
      <p:sp>
        <p:nvSpPr>
          <p:cNvPr id="242" name="直接连接符 6"/>
          <p:cNvSpPr/>
          <p:nvPr/>
        </p:nvSpPr>
        <p:spPr>
          <a:xfrm>
            <a:off x="-8688" y="676430"/>
            <a:ext cx="9161376" cy="1"/>
          </a:xfrm>
          <a:prstGeom prst="line">
            <a:avLst/>
          </a:prstGeom>
          <a:ln>
            <a:solidFill>
              <a:srgbClr val="4A7EBB"/>
            </a:solidFill>
          </a:ln>
        </p:spPr>
        <p:txBody>
          <a:bodyPr lIns="45719" rIns="45719"/>
          <a:lstStyle/>
          <a:p>
            <a:endParaRPr/>
          </a:p>
        </p:txBody>
      </p:sp>
      <p:pic>
        <p:nvPicPr>
          <p:cNvPr id="243" name="图片 7" descr="图片 7"/>
          <p:cNvPicPr>
            <a:picLocks noChangeAspect="1"/>
          </p:cNvPicPr>
          <p:nvPr/>
        </p:nvPicPr>
        <p:blipFill>
          <a:blip r:embed="rId6"/>
          <a:stretch>
            <a:fillRect/>
          </a:stretch>
        </p:blipFill>
        <p:spPr>
          <a:xfrm>
            <a:off x="1319866" y="1449776"/>
            <a:ext cx="1945325" cy="217465"/>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itle 15"/>
          <p:cNvSpPr txBox="1">
            <a:spLocks noGrp="1"/>
          </p:cNvSpPr>
          <p:nvPr>
            <p:ph type="title"/>
          </p:nvPr>
        </p:nvSpPr>
        <p:spPr>
          <a:xfrm>
            <a:off x="417857" y="454503"/>
            <a:ext cx="7500941" cy="421201"/>
          </a:xfrm>
          <a:prstGeom prst="rect">
            <a:avLst/>
          </a:prstGeom>
        </p:spPr>
        <p:txBody>
          <a:bodyPr/>
          <a:lstStyle/>
          <a:p>
            <a:r>
              <a:t> Model Visualization</a:t>
            </a:r>
          </a:p>
        </p:txBody>
      </p:sp>
      <p:sp>
        <p:nvSpPr>
          <p:cNvPr id="249" name="Slide Number Placeholder 1"/>
          <p:cNvSpPr txBox="1">
            <a:spLocks noGrp="1"/>
          </p:cNvSpPr>
          <p:nvPr>
            <p:ph type="sldNum" sz="quarter" idx="2"/>
          </p:nvPr>
        </p:nvSpPr>
        <p:spPr>
          <a:xfrm>
            <a:off x="8188176" y="4936039"/>
            <a:ext cx="141438" cy="13707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
        <p:nvSpPr>
          <p:cNvPr id="250" name="Text Placeholder 16"/>
          <p:cNvSpPr txBox="1"/>
          <p:nvPr/>
        </p:nvSpPr>
        <p:spPr>
          <a:xfrm>
            <a:off x="509299" y="1089875"/>
            <a:ext cx="8125401" cy="32766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gn="just">
              <a:lnSpc>
                <a:spcPct val="150000"/>
              </a:lnSpc>
              <a:spcBef>
                <a:spcPts val="1400"/>
              </a:spcBef>
              <a:defRPr sz="1400" b="1" u="sng"/>
            </a:pPr>
            <a:r>
              <a:rPr>
                <a:uFill>
                  <a:solidFill>
                    <a:srgbClr val="000000"/>
                  </a:solidFill>
                </a:uFill>
                <a:hlinkClick r:id="rId3" action="ppaction://hlinksldjump"/>
              </a:rPr>
              <a:t>Actual vs. Predicted Values:</a:t>
            </a:r>
          </a:p>
          <a:p>
            <a:pPr marL="285750" indent="-285750" algn="just">
              <a:lnSpc>
                <a:spcPct val="150000"/>
              </a:lnSpc>
              <a:buSzPct val="100000"/>
              <a:buFont typeface="Arial"/>
              <a:buChar char="•"/>
              <a:defRPr sz="1400"/>
            </a:pPr>
            <a:r>
              <a:t>Line plots showing the comparison.</a:t>
            </a:r>
            <a:endParaRPr sz="2000" b="1"/>
          </a:p>
          <a:p>
            <a:pPr marL="285750" indent="-285750" algn="just">
              <a:lnSpc>
                <a:spcPct val="150000"/>
              </a:lnSpc>
              <a:buSzPct val="100000"/>
              <a:buFont typeface="Arial"/>
              <a:buChar char="•"/>
              <a:defRPr sz="1400"/>
            </a:pPr>
            <a:r>
              <a:t>Present a comprehensive visualization comparing the actual values with the predicted values for four different NoC (Network-on-Chip) performance metrics. Each subplot corresponds to a different performance metric, allowing for a clear and detailed comparison.</a:t>
            </a:r>
            <a:endParaRPr sz="2000" b="1"/>
          </a:p>
          <a:p>
            <a:pPr algn="just">
              <a:lnSpc>
                <a:spcPct val="150000"/>
              </a:lnSpc>
              <a:spcBef>
                <a:spcPts val="1400"/>
              </a:spcBef>
              <a:defRPr sz="1400" b="1" u="sng"/>
            </a:pPr>
            <a:r>
              <a:rPr>
                <a:uFill>
                  <a:solidFill>
                    <a:srgbClr val="000000"/>
                  </a:solidFill>
                </a:uFill>
                <a:hlinkClick r:id="rId4" action="ppaction://hlinksldjump"/>
              </a:rPr>
              <a:t>Error Distribution:</a:t>
            </a:r>
          </a:p>
          <a:p>
            <a:pPr marL="285750" indent="-285750" algn="just">
              <a:lnSpc>
                <a:spcPct val="150000"/>
              </a:lnSpc>
              <a:buSzPct val="100000"/>
              <a:buFont typeface="Arial"/>
              <a:buChar char="•"/>
              <a:defRPr sz="1400"/>
            </a:pPr>
            <a:r>
              <a:t>Histograms of errors for each target variable.</a:t>
            </a:r>
          </a:p>
          <a:p>
            <a:pPr marL="285750" indent="-285750" algn="just">
              <a:lnSpc>
                <a:spcPct val="150000"/>
              </a:lnSpc>
              <a:buSzPct val="100000"/>
              <a:buFont typeface="Arial"/>
              <a:buChar char="•"/>
              <a:defRPr sz="1400"/>
            </a:pPr>
            <a:r>
              <a:t>Visualize the distribution of prediction errors for four different NoC (Network-on-Chip) performance metrics. These histograms provide insights into the accuracy and reliability of the model's predictions by showing how the errors are distributed.</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图片 1" descr="图片 1"/>
          <p:cNvPicPr>
            <a:picLocks noChangeAspect="1"/>
          </p:cNvPicPr>
          <p:nvPr/>
        </p:nvPicPr>
        <p:blipFill>
          <a:blip r:embed="rId3"/>
          <a:stretch>
            <a:fillRect/>
          </a:stretch>
        </p:blipFill>
        <p:spPr>
          <a:xfrm>
            <a:off x="0" y="971868"/>
            <a:ext cx="9144000" cy="212142"/>
          </a:xfrm>
          <a:prstGeom prst="rect">
            <a:avLst/>
          </a:prstGeom>
          <a:ln w="12700">
            <a:miter lim="400000"/>
          </a:ln>
        </p:spPr>
      </p:pic>
      <p:sp>
        <p:nvSpPr>
          <p:cNvPr id="255" name="Slide Number Placeholder 4"/>
          <p:cNvSpPr txBox="1">
            <a:spLocks noGrp="1"/>
          </p:cNvSpPr>
          <p:nvPr>
            <p:ph type="sldNum" sz="quarter" idx="2"/>
          </p:nvPr>
        </p:nvSpPr>
        <p:spPr>
          <a:xfrm>
            <a:off x="8188176" y="4936039"/>
            <a:ext cx="141438" cy="13707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
        <p:nvSpPr>
          <p:cNvPr id="256" name="Title 15"/>
          <p:cNvSpPr txBox="1">
            <a:spLocks noGrp="1"/>
          </p:cNvSpPr>
          <p:nvPr>
            <p:ph type="title"/>
          </p:nvPr>
        </p:nvSpPr>
        <p:spPr>
          <a:xfrm>
            <a:off x="367929" y="71026"/>
            <a:ext cx="7500941" cy="421200"/>
          </a:xfrm>
          <a:prstGeom prst="rect">
            <a:avLst/>
          </a:prstGeom>
        </p:spPr>
        <p:txBody>
          <a:bodyPr/>
          <a:lstStyle/>
          <a:p>
            <a:r>
              <a:t>Projected results</a:t>
            </a:r>
          </a:p>
        </p:txBody>
      </p:sp>
      <p:pic>
        <p:nvPicPr>
          <p:cNvPr id="257" name="图片 9" descr="图片 9"/>
          <p:cNvPicPr>
            <a:picLocks noChangeAspect="1"/>
          </p:cNvPicPr>
          <p:nvPr/>
        </p:nvPicPr>
        <p:blipFill>
          <a:blip r:embed="rId4"/>
          <a:stretch>
            <a:fillRect/>
          </a:stretch>
        </p:blipFill>
        <p:spPr>
          <a:xfrm>
            <a:off x="61130" y="561600"/>
            <a:ext cx="4510871" cy="2253601"/>
          </a:xfrm>
          <a:prstGeom prst="rect">
            <a:avLst/>
          </a:prstGeom>
          <a:ln w="12700">
            <a:miter lim="400000"/>
          </a:ln>
        </p:spPr>
      </p:pic>
      <p:pic>
        <p:nvPicPr>
          <p:cNvPr id="258" name="图片 10" descr="图片 10"/>
          <p:cNvPicPr>
            <a:picLocks noChangeAspect="1"/>
          </p:cNvPicPr>
          <p:nvPr/>
        </p:nvPicPr>
        <p:blipFill>
          <a:blip r:embed="rId5"/>
          <a:stretch>
            <a:fillRect/>
          </a:stretch>
        </p:blipFill>
        <p:spPr>
          <a:xfrm>
            <a:off x="61130" y="2815200"/>
            <a:ext cx="4510871" cy="2257274"/>
          </a:xfrm>
          <a:prstGeom prst="rect">
            <a:avLst/>
          </a:prstGeom>
          <a:ln w="12700">
            <a:miter lim="400000"/>
          </a:ln>
        </p:spPr>
      </p:pic>
      <p:pic>
        <p:nvPicPr>
          <p:cNvPr id="259" name="图片 12" descr="图片 12"/>
          <p:cNvPicPr>
            <a:picLocks noChangeAspect="1"/>
          </p:cNvPicPr>
          <p:nvPr/>
        </p:nvPicPr>
        <p:blipFill>
          <a:blip r:embed="rId6"/>
          <a:stretch>
            <a:fillRect/>
          </a:stretch>
        </p:blipFill>
        <p:spPr>
          <a:xfrm>
            <a:off x="4633129" y="561600"/>
            <a:ext cx="4466961" cy="2253602"/>
          </a:xfrm>
          <a:prstGeom prst="rect">
            <a:avLst/>
          </a:prstGeom>
          <a:ln w="12700">
            <a:miter lim="400000"/>
          </a:ln>
        </p:spPr>
      </p:pic>
      <p:pic>
        <p:nvPicPr>
          <p:cNvPr id="260" name="图片 14" descr="图片 14"/>
          <p:cNvPicPr>
            <a:picLocks noChangeAspect="1"/>
          </p:cNvPicPr>
          <p:nvPr/>
        </p:nvPicPr>
        <p:blipFill>
          <a:blip r:embed="rId7"/>
          <a:stretch>
            <a:fillRect/>
          </a:stretch>
        </p:blipFill>
        <p:spPr>
          <a:xfrm>
            <a:off x="4596362" y="2815200"/>
            <a:ext cx="4540495" cy="2257275"/>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4" name="图片 1" descr="图片 1"/>
          <p:cNvPicPr>
            <a:picLocks noChangeAspect="1"/>
          </p:cNvPicPr>
          <p:nvPr/>
        </p:nvPicPr>
        <p:blipFill>
          <a:blip r:embed="rId3"/>
          <a:stretch>
            <a:fillRect/>
          </a:stretch>
        </p:blipFill>
        <p:spPr>
          <a:xfrm>
            <a:off x="0" y="971868"/>
            <a:ext cx="9144000" cy="212142"/>
          </a:xfrm>
          <a:prstGeom prst="rect">
            <a:avLst/>
          </a:prstGeom>
          <a:ln w="12700">
            <a:miter lim="400000"/>
          </a:ln>
        </p:spPr>
      </p:pic>
      <p:sp>
        <p:nvSpPr>
          <p:cNvPr id="265" name="Slide Number Placeholder 4"/>
          <p:cNvSpPr txBox="1">
            <a:spLocks noGrp="1"/>
          </p:cNvSpPr>
          <p:nvPr>
            <p:ph type="sldNum" sz="quarter" idx="2"/>
          </p:nvPr>
        </p:nvSpPr>
        <p:spPr>
          <a:xfrm>
            <a:off x="8188176" y="4936039"/>
            <a:ext cx="141438" cy="13707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sp>
        <p:nvSpPr>
          <p:cNvPr id="266" name="Title 15"/>
          <p:cNvSpPr txBox="1"/>
          <p:nvPr/>
        </p:nvSpPr>
        <p:spPr>
          <a:xfrm>
            <a:off x="849599" y="167972"/>
            <a:ext cx="7500940" cy="3462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spAutoFit/>
          </a:bodyPr>
          <a:lstStyle>
            <a:lvl1pPr>
              <a:defRPr sz="2600" b="1"/>
            </a:lvl1pPr>
          </a:lstStyle>
          <a:p>
            <a:r>
              <a:t>Error Analysis</a:t>
            </a:r>
          </a:p>
        </p:txBody>
      </p:sp>
      <p:pic>
        <p:nvPicPr>
          <p:cNvPr id="267" name="图片 7" descr="图片 7"/>
          <p:cNvPicPr>
            <a:picLocks noChangeAspect="1"/>
          </p:cNvPicPr>
          <p:nvPr/>
        </p:nvPicPr>
        <p:blipFill>
          <a:blip r:embed="rId4"/>
          <a:stretch>
            <a:fillRect/>
          </a:stretch>
        </p:blipFill>
        <p:spPr>
          <a:xfrm>
            <a:off x="849599" y="556134"/>
            <a:ext cx="3204000" cy="2126226"/>
          </a:xfrm>
          <a:prstGeom prst="rect">
            <a:avLst/>
          </a:prstGeom>
          <a:ln w="12700">
            <a:miter lim="400000"/>
          </a:ln>
        </p:spPr>
      </p:pic>
      <p:pic>
        <p:nvPicPr>
          <p:cNvPr id="268" name="图片 11" descr="图片 11"/>
          <p:cNvPicPr>
            <a:picLocks noChangeAspect="1"/>
          </p:cNvPicPr>
          <p:nvPr/>
        </p:nvPicPr>
        <p:blipFill>
          <a:blip r:embed="rId5"/>
          <a:stretch>
            <a:fillRect/>
          </a:stretch>
        </p:blipFill>
        <p:spPr>
          <a:xfrm>
            <a:off x="5090400" y="557522"/>
            <a:ext cx="3204001" cy="2124837"/>
          </a:xfrm>
          <a:prstGeom prst="rect">
            <a:avLst/>
          </a:prstGeom>
          <a:ln w="12700">
            <a:miter lim="400000"/>
          </a:ln>
        </p:spPr>
      </p:pic>
      <p:pic>
        <p:nvPicPr>
          <p:cNvPr id="269" name="图片 15" descr="图片 15"/>
          <p:cNvPicPr>
            <a:picLocks noChangeAspect="1"/>
          </p:cNvPicPr>
          <p:nvPr/>
        </p:nvPicPr>
        <p:blipFill>
          <a:blip r:embed="rId6"/>
          <a:stretch>
            <a:fillRect/>
          </a:stretch>
        </p:blipFill>
        <p:spPr>
          <a:xfrm>
            <a:off x="849599" y="2750997"/>
            <a:ext cx="3204001" cy="2115012"/>
          </a:xfrm>
          <a:prstGeom prst="rect">
            <a:avLst/>
          </a:prstGeom>
          <a:ln w="12700">
            <a:miter lim="400000"/>
          </a:ln>
        </p:spPr>
      </p:pic>
      <p:pic>
        <p:nvPicPr>
          <p:cNvPr id="270" name="图片 17" descr="图片 17"/>
          <p:cNvPicPr>
            <a:picLocks noChangeAspect="1"/>
          </p:cNvPicPr>
          <p:nvPr/>
        </p:nvPicPr>
        <p:blipFill>
          <a:blip r:embed="rId7"/>
          <a:stretch>
            <a:fillRect/>
          </a:stretch>
        </p:blipFill>
        <p:spPr>
          <a:xfrm>
            <a:off x="5090400" y="2710162"/>
            <a:ext cx="3204001" cy="2117460"/>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itle 15"/>
          <p:cNvSpPr txBox="1">
            <a:spLocks noGrp="1"/>
          </p:cNvSpPr>
          <p:nvPr>
            <p:ph type="title"/>
          </p:nvPr>
        </p:nvSpPr>
        <p:spPr>
          <a:xfrm>
            <a:off x="821529" y="464399"/>
            <a:ext cx="7500941" cy="421201"/>
          </a:xfrm>
          <a:prstGeom prst="rect">
            <a:avLst/>
          </a:prstGeom>
        </p:spPr>
        <p:txBody>
          <a:bodyPr/>
          <a:lstStyle/>
          <a:p>
            <a:r>
              <a:t>Summary of results achieved</a:t>
            </a:r>
          </a:p>
        </p:txBody>
      </p:sp>
      <p:sp>
        <p:nvSpPr>
          <p:cNvPr id="283" name="Slide Number Placeholder 1"/>
          <p:cNvSpPr txBox="1">
            <a:spLocks noGrp="1"/>
          </p:cNvSpPr>
          <p:nvPr>
            <p:ph type="sldNum" sz="quarter" idx="2"/>
          </p:nvPr>
        </p:nvSpPr>
        <p:spPr>
          <a:xfrm>
            <a:off x="8188176" y="4936039"/>
            <a:ext cx="141438" cy="13707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graphicFrame>
        <p:nvGraphicFramePr>
          <p:cNvPr id="284" name="表格 2"/>
          <p:cNvGraphicFramePr/>
          <p:nvPr>
            <p:extLst>
              <p:ext uri="{D42A27DB-BD31-4B8C-83A1-F6EECF244321}">
                <p14:modId xmlns:p14="http://schemas.microsoft.com/office/powerpoint/2010/main" val="3316746895"/>
              </p:ext>
            </p:extLst>
          </p:nvPr>
        </p:nvGraphicFramePr>
        <p:xfrm>
          <a:off x="821528" y="2394107"/>
          <a:ext cx="7500938" cy="1503066"/>
        </p:xfrm>
        <a:graphic>
          <a:graphicData uri="http://schemas.openxmlformats.org/drawingml/2006/table">
            <a:tbl>
              <a:tblPr firstRow="1">
                <a:tableStyleId>{68D230F3-CF80-4859-8CE7-A43EE81993B5}</a:tableStyleId>
              </a:tblPr>
              <a:tblGrid>
                <a:gridCol w="1184970">
                  <a:extLst>
                    <a:ext uri="{9D8B030D-6E8A-4147-A177-3AD203B41FA5}">
                      <a16:colId xmlns:a16="http://schemas.microsoft.com/office/drawing/2014/main" val="20000"/>
                    </a:ext>
                  </a:extLst>
                </a:gridCol>
                <a:gridCol w="1556404">
                  <a:extLst>
                    <a:ext uri="{9D8B030D-6E8A-4147-A177-3AD203B41FA5}">
                      <a16:colId xmlns:a16="http://schemas.microsoft.com/office/drawing/2014/main" val="20001"/>
                    </a:ext>
                  </a:extLst>
                </a:gridCol>
                <a:gridCol w="1750999">
                  <a:extLst>
                    <a:ext uri="{9D8B030D-6E8A-4147-A177-3AD203B41FA5}">
                      <a16:colId xmlns:a16="http://schemas.microsoft.com/office/drawing/2014/main" val="20002"/>
                    </a:ext>
                  </a:extLst>
                </a:gridCol>
                <a:gridCol w="1190506">
                  <a:extLst>
                    <a:ext uri="{9D8B030D-6E8A-4147-A177-3AD203B41FA5}">
                      <a16:colId xmlns:a16="http://schemas.microsoft.com/office/drawing/2014/main" val="20003"/>
                    </a:ext>
                  </a:extLst>
                </a:gridCol>
                <a:gridCol w="1818059">
                  <a:extLst>
                    <a:ext uri="{9D8B030D-6E8A-4147-A177-3AD203B41FA5}">
                      <a16:colId xmlns:a16="http://schemas.microsoft.com/office/drawing/2014/main" val="20004"/>
                    </a:ext>
                  </a:extLst>
                </a:gridCol>
              </a:tblGrid>
              <a:tr h="422043">
                <a:tc>
                  <a:txBody>
                    <a:bodyPr/>
                    <a:lstStyle/>
                    <a:p>
                      <a:pPr algn="l">
                        <a:defRPr sz="1800" b="0"/>
                      </a:pPr>
                      <a:r>
                        <a:rPr sz="1400" b="1"/>
                        <a:t>Metric</a:t>
                      </a:r>
                    </a:p>
                  </a:txBody>
                  <a:tcPr marL="7620" marR="7620" marT="7620" marB="7620" anchor="ctr" horzOverflow="overflow"/>
                </a:tc>
                <a:tc>
                  <a:txBody>
                    <a:bodyPr/>
                    <a:lstStyle/>
                    <a:p>
                      <a:pPr algn="l">
                        <a:defRPr sz="1800" b="0"/>
                      </a:pPr>
                      <a:r>
                        <a:rPr sz="1400" b="1"/>
                        <a:t>Packet Latency</a:t>
                      </a:r>
                    </a:p>
                  </a:txBody>
                  <a:tcPr marL="7620" marR="7620" marT="7620" marB="7620" anchor="ctr" horzOverflow="overflow"/>
                </a:tc>
                <a:tc>
                  <a:txBody>
                    <a:bodyPr/>
                    <a:lstStyle/>
                    <a:p>
                      <a:pPr algn="l">
                        <a:defRPr sz="1800" b="0"/>
                      </a:pPr>
                      <a:r>
                        <a:rPr sz="1400" b="1"/>
                        <a:t>Network Latency</a:t>
                      </a:r>
                    </a:p>
                  </a:txBody>
                  <a:tcPr marL="7620" marR="7620" marT="7620" marB="7620" anchor="ctr" horzOverflow="overflow"/>
                </a:tc>
                <a:tc>
                  <a:txBody>
                    <a:bodyPr/>
                    <a:lstStyle/>
                    <a:p>
                      <a:pPr algn="l">
                        <a:defRPr sz="1800" b="0"/>
                      </a:pPr>
                      <a:r>
                        <a:rPr sz="1400" b="1"/>
                        <a:t>Hops</a:t>
                      </a:r>
                    </a:p>
                  </a:txBody>
                  <a:tcPr marL="7620" marR="7620" marT="7620" marB="7620" anchor="ctr" horzOverflow="overflow"/>
                </a:tc>
                <a:tc>
                  <a:txBody>
                    <a:bodyPr/>
                    <a:lstStyle/>
                    <a:p>
                      <a:pPr algn="l">
                        <a:defRPr sz="1800" b="0"/>
                      </a:pPr>
                      <a:r>
                        <a:rPr sz="1400" b="1"/>
                        <a:t>Total Run Time</a:t>
                      </a:r>
                    </a:p>
                  </a:txBody>
                  <a:tcPr marL="7620" marR="7620" marT="7620" marB="7620" anchor="ctr" horzOverflow="overflow"/>
                </a:tc>
                <a:extLst>
                  <a:ext uri="{0D108BD9-81ED-4DB2-BD59-A6C34878D82A}">
                    <a16:rowId xmlns:a16="http://schemas.microsoft.com/office/drawing/2014/main" val="10000"/>
                  </a:ext>
                </a:extLst>
              </a:tr>
              <a:tr h="360341">
                <a:tc>
                  <a:txBody>
                    <a:bodyPr/>
                    <a:lstStyle/>
                    <a:p>
                      <a:pPr algn="l">
                        <a:defRPr sz="1800"/>
                      </a:pPr>
                      <a:r>
                        <a:rPr sz="1400"/>
                        <a:t>MSE</a:t>
                      </a:r>
                    </a:p>
                  </a:txBody>
                  <a:tcPr marL="7620" marR="7620" marT="7620" marB="7620" anchor="ctr" horzOverflow="overflow"/>
                </a:tc>
                <a:tc>
                  <a:txBody>
                    <a:bodyPr/>
                    <a:lstStyle/>
                    <a:p>
                      <a:pPr algn="l">
                        <a:defRPr sz="1800"/>
                      </a:pPr>
                      <a:r>
                        <a:rPr sz="1400" dirty="0"/>
                        <a:t>2202.17</a:t>
                      </a:r>
                    </a:p>
                  </a:txBody>
                  <a:tcPr marL="7620" marR="7620" marT="7620" marB="7620" anchor="ctr" horzOverflow="overflow"/>
                </a:tc>
                <a:tc>
                  <a:txBody>
                    <a:bodyPr/>
                    <a:lstStyle/>
                    <a:p>
                      <a:pPr algn="l">
                        <a:defRPr sz="1800"/>
                      </a:pPr>
                      <a:r>
                        <a:rPr sz="1400" dirty="0"/>
                        <a:t>244.83</a:t>
                      </a:r>
                    </a:p>
                  </a:txBody>
                  <a:tcPr marL="7620" marR="7620" marT="7620" marB="7620" anchor="ctr" horzOverflow="overflow"/>
                </a:tc>
                <a:tc>
                  <a:txBody>
                    <a:bodyPr/>
                    <a:lstStyle/>
                    <a:p>
                      <a:pPr algn="l">
                        <a:defRPr sz="1800"/>
                      </a:pPr>
                      <a:r>
                        <a:rPr sz="1400"/>
                        <a:t>2.24</a:t>
                      </a:r>
                    </a:p>
                  </a:txBody>
                  <a:tcPr marL="7620" marR="7620" marT="7620" marB="7620" anchor="ctr" horzOverflow="overflow"/>
                </a:tc>
                <a:tc>
                  <a:txBody>
                    <a:bodyPr/>
                    <a:lstStyle/>
                    <a:p>
                      <a:pPr algn="l">
                        <a:defRPr sz="1800"/>
                      </a:pPr>
                      <a:r>
                        <a:rPr sz="1400"/>
                        <a:t>3981.82</a:t>
                      </a:r>
                    </a:p>
                  </a:txBody>
                  <a:tcPr marL="7620" marR="7620" marT="7620" marB="7620" anchor="ctr" horzOverflow="overflow"/>
                </a:tc>
                <a:extLst>
                  <a:ext uri="{0D108BD9-81ED-4DB2-BD59-A6C34878D82A}">
                    <a16:rowId xmlns:a16="http://schemas.microsoft.com/office/drawing/2014/main" val="10001"/>
                  </a:ext>
                </a:extLst>
              </a:tr>
              <a:tr h="360341">
                <a:tc>
                  <a:txBody>
                    <a:bodyPr/>
                    <a:lstStyle/>
                    <a:p>
                      <a:pPr algn="l">
                        <a:defRPr sz="1800"/>
                      </a:pPr>
                      <a:r>
                        <a:rPr sz="1400" dirty="0"/>
                        <a:t>Variance</a:t>
                      </a:r>
                    </a:p>
                  </a:txBody>
                  <a:tcPr marL="7620" marR="7620" marT="7620" marB="7620" anchor="ctr" horzOverflow="overflow"/>
                </a:tc>
                <a:tc>
                  <a:txBody>
                    <a:bodyPr/>
                    <a:lstStyle/>
                    <a:p>
                      <a:pPr algn="l">
                        <a:defRPr sz="1800"/>
                      </a:pPr>
                      <a:r>
                        <a:rPr sz="1400" dirty="0"/>
                        <a:t>5264.54</a:t>
                      </a:r>
                    </a:p>
                  </a:txBody>
                  <a:tcPr marL="7620" marR="7620" marT="7620" marB="7620" anchor="ctr" horzOverflow="overflow"/>
                </a:tc>
                <a:tc>
                  <a:txBody>
                    <a:bodyPr/>
                    <a:lstStyle/>
                    <a:p>
                      <a:pPr algn="l">
                        <a:defRPr sz="1800"/>
                      </a:pPr>
                      <a:r>
                        <a:rPr sz="1400"/>
                        <a:t>960.24</a:t>
                      </a:r>
                    </a:p>
                  </a:txBody>
                  <a:tcPr marL="7620" marR="7620" marT="7620" marB="7620" anchor="ctr" horzOverflow="overflow"/>
                </a:tc>
                <a:tc>
                  <a:txBody>
                    <a:bodyPr/>
                    <a:lstStyle/>
                    <a:p>
                      <a:pPr algn="l">
                        <a:defRPr sz="1800"/>
                      </a:pPr>
                      <a:r>
                        <a:rPr sz="1400"/>
                        <a:t>5.89</a:t>
                      </a:r>
                    </a:p>
                  </a:txBody>
                  <a:tcPr marL="7620" marR="7620" marT="7620" marB="7620" anchor="ctr" horzOverflow="overflow"/>
                </a:tc>
                <a:tc>
                  <a:txBody>
                    <a:bodyPr/>
                    <a:lstStyle/>
                    <a:p>
                      <a:pPr algn="l">
                        <a:defRPr sz="1800"/>
                      </a:pPr>
                      <a:r>
                        <a:rPr sz="1400" dirty="0"/>
                        <a:t>2454.33</a:t>
                      </a:r>
                    </a:p>
                  </a:txBody>
                  <a:tcPr marL="7620" marR="7620" marT="7620" marB="7620" anchor="ctr" horzOverflow="overflow"/>
                </a:tc>
                <a:extLst>
                  <a:ext uri="{0D108BD9-81ED-4DB2-BD59-A6C34878D82A}">
                    <a16:rowId xmlns:a16="http://schemas.microsoft.com/office/drawing/2014/main" val="10003"/>
                  </a:ext>
                </a:extLst>
              </a:tr>
              <a:tr h="360341">
                <a:tc>
                  <a:txBody>
                    <a:bodyPr/>
                    <a:lstStyle/>
                    <a:p>
                      <a:pPr algn="l">
                        <a:defRPr sz="1800"/>
                      </a:pPr>
                      <a:r>
                        <a:rPr sz="1400" dirty="0"/>
                        <a:t>Accuracy</a:t>
                      </a:r>
                    </a:p>
                  </a:txBody>
                  <a:tcPr marL="7620" marR="7620" marT="7620" marB="7620" anchor="ctr" horzOverflow="overflow"/>
                </a:tc>
                <a:tc>
                  <a:txBody>
                    <a:bodyPr/>
                    <a:lstStyle/>
                    <a:p>
                      <a:pPr algn="l">
                        <a:defRPr sz="1800"/>
                      </a:pPr>
                      <a:r>
                        <a:rPr sz="1400"/>
                        <a:t>0.99</a:t>
                      </a:r>
                    </a:p>
                  </a:txBody>
                  <a:tcPr marL="7620" marR="7620" marT="7620" marB="7620" anchor="ctr" horzOverflow="overflow"/>
                </a:tc>
                <a:tc>
                  <a:txBody>
                    <a:bodyPr/>
                    <a:lstStyle/>
                    <a:p>
                      <a:pPr algn="l">
                        <a:defRPr sz="1800"/>
                      </a:pPr>
                      <a:r>
                        <a:rPr sz="1400"/>
                        <a:t>0.98</a:t>
                      </a:r>
                    </a:p>
                  </a:txBody>
                  <a:tcPr marL="7620" marR="7620" marT="7620" marB="7620" anchor="ctr" horzOverflow="overflow"/>
                </a:tc>
                <a:tc>
                  <a:txBody>
                    <a:bodyPr/>
                    <a:lstStyle/>
                    <a:p>
                      <a:pPr algn="l">
                        <a:defRPr sz="1800"/>
                      </a:pPr>
                      <a:r>
                        <a:rPr sz="1400" dirty="0"/>
                        <a:t>0.75</a:t>
                      </a:r>
                    </a:p>
                  </a:txBody>
                  <a:tcPr marL="7620" marR="7620" marT="7620" marB="7620" anchor="ctr" horzOverflow="overflow"/>
                </a:tc>
                <a:tc>
                  <a:txBody>
                    <a:bodyPr/>
                    <a:lstStyle/>
                    <a:p>
                      <a:pPr algn="l">
                        <a:defRPr sz="1800"/>
                      </a:pPr>
                      <a:r>
                        <a:rPr sz="1400" dirty="0"/>
                        <a:t>0.97</a:t>
                      </a:r>
                    </a:p>
                  </a:txBody>
                  <a:tcPr marL="7620" marR="7620" marT="7620" marB="7620" anchor="ctr" horzOverflow="overflow"/>
                </a:tc>
                <a:extLst>
                  <a:ext uri="{0D108BD9-81ED-4DB2-BD59-A6C34878D82A}">
                    <a16:rowId xmlns:a16="http://schemas.microsoft.com/office/drawing/2014/main" val="10004"/>
                  </a:ext>
                </a:extLst>
              </a:tr>
            </a:tbl>
          </a:graphicData>
        </a:graphic>
      </p:graphicFrame>
      <p:sp>
        <p:nvSpPr>
          <p:cNvPr id="285" name="文本框 9"/>
          <p:cNvSpPr txBox="1"/>
          <p:nvPr/>
        </p:nvSpPr>
        <p:spPr>
          <a:xfrm>
            <a:off x="741247" y="1301274"/>
            <a:ext cx="7661500" cy="8085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just">
              <a:defRPr sz="1600"/>
            </a:lvl1pPr>
          </a:lstStyle>
          <a:p>
            <a:r>
              <a:rPr dirty="0"/>
              <a:t>Overall, the model achieves high accuracy levels across most metrics, particularly excelling in network latency predictions. However, there is potential for improvement in predicting hops and total run time to achieve even better performance.</a:t>
            </a:r>
          </a:p>
        </p:txBody>
      </p:sp>
      <p:sp>
        <p:nvSpPr>
          <p:cNvPr id="286" name="Text Placeholder 16"/>
          <p:cNvSpPr txBox="1"/>
          <p:nvPr/>
        </p:nvSpPr>
        <p:spPr>
          <a:xfrm>
            <a:off x="3240931" y="4114278"/>
            <a:ext cx="2662131" cy="1342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lvl="1" indent="0" algn="ctr">
              <a:spcBef>
                <a:spcPts val="1100"/>
              </a:spcBef>
              <a:defRPr sz="1100"/>
            </a:pPr>
            <a:r>
              <a:rPr dirty="0"/>
              <a:t>Table 1: Summary of assessment metrics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 name="图片 2" descr="图片 2"/>
          <p:cNvPicPr>
            <a:picLocks noChangeAspect="1"/>
          </p:cNvPicPr>
          <p:nvPr/>
        </p:nvPicPr>
        <p:blipFill>
          <a:blip r:embed="rId3"/>
          <a:stretch>
            <a:fillRect/>
          </a:stretch>
        </p:blipFill>
        <p:spPr>
          <a:xfrm>
            <a:off x="0" y="971868"/>
            <a:ext cx="9144000" cy="212142"/>
          </a:xfrm>
          <a:prstGeom prst="rect">
            <a:avLst/>
          </a:prstGeom>
          <a:ln w="12700">
            <a:miter lim="400000"/>
          </a:ln>
        </p:spPr>
      </p:pic>
      <p:sp>
        <p:nvSpPr>
          <p:cNvPr id="275" name="Slide Number Placeholder 4"/>
          <p:cNvSpPr txBox="1">
            <a:spLocks noGrp="1"/>
          </p:cNvSpPr>
          <p:nvPr>
            <p:ph type="sldNum" sz="quarter" idx="2"/>
          </p:nvPr>
        </p:nvSpPr>
        <p:spPr>
          <a:xfrm>
            <a:off x="8188176" y="4936039"/>
            <a:ext cx="141438" cy="13707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
        <p:nvSpPr>
          <p:cNvPr id="276" name="直接连接符 5"/>
          <p:cNvSpPr/>
          <p:nvPr/>
        </p:nvSpPr>
        <p:spPr>
          <a:xfrm>
            <a:off x="-1" y="850506"/>
            <a:ext cx="9161376" cy="1"/>
          </a:xfrm>
          <a:prstGeom prst="line">
            <a:avLst/>
          </a:prstGeom>
          <a:ln>
            <a:solidFill>
              <a:srgbClr val="4A7EBB"/>
            </a:solidFill>
          </a:ln>
        </p:spPr>
        <p:txBody>
          <a:bodyPr lIns="45719" rIns="45719"/>
          <a:lstStyle/>
          <a:p>
            <a:endParaRPr/>
          </a:p>
        </p:txBody>
      </p:sp>
      <p:sp>
        <p:nvSpPr>
          <p:cNvPr id="277" name="Title 15"/>
          <p:cNvSpPr txBox="1">
            <a:spLocks noGrp="1"/>
          </p:cNvSpPr>
          <p:nvPr>
            <p:ph type="title"/>
          </p:nvPr>
        </p:nvSpPr>
        <p:spPr>
          <a:xfrm>
            <a:off x="980152" y="307944"/>
            <a:ext cx="6979672" cy="421200"/>
          </a:xfrm>
          <a:prstGeom prst="rect">
            <a:avLst/>
          </a:prstGeom>
        </p:spPr>
        <p:txBody>
          <a:bodyPr/>
          <a:lstStyle/>
          <a:p>
            <a:r>
              <a:t>Challenges and Responses</a:t>
            </a:r>
          </a:p>
        </p:txBody>
      </p:sp>
      <p:sp>
        <p:nvSpPr>
          <p:cNvPr id="278" name="Text Placeholder 16"/>
          <p:cNvSpPr txBox="1">
            <a:spLocks noGrp="1"/>
          </p:cNvSpPr>
          <p:nvPr>
            <p:ph type="body" idx="1"/>
          </p:nvPr>
        </p:nvSpPr>
        <p:spPr>
          <a:xfrm>
            <a:off x="980152" y="1077938"/>
            <a:ext cx="6083768" cy="3672658"/>
          </a:xfrm>
          <a:prstGeom prst="rect">
            <a:avLst/>
          </a:prstGeom>
        </p:spPr>
        <p:txBody>
          <a:bodyPr/>
          <a:lstStyle/>
          <a:p>
            <a:pPr marL="452627" indent="-452627" algn="just" defTabSz="905255">
              <a:spcBef>
                <a:spcPts val="1300"/>
              </a:spcBef>
              <a:buSzPct val="100000"/>
              <a:buAutoNum type="arabicPeriod"/>
              <a:defRPr sz="1782"/>
            </a:pPr>
            <a:r>
              <a:t>Learning the NoC Network Configuration</a:t>
            </a:r>
          </a:p>
          <a:p>
            <a:pPr marL="653795" lvl="1" indent="-339470" algn="just" defTabSz="905255">
              <a:spcBef>
                <a:spcPts val="0"/>
              </a:spcBef>
              <a:buClr>
                <a:schemeClr val="accent6"/>
              </a:buClr>
              <a:buFont typeface="Arial"/>
              <a:buChar char="•"/>
              <a:defRPr sz="1584" b="0"/>
            </a:pPr>
            <a:r>
              <a:t>Challenge: Booksim2 simulator, steep learning curve</a:t>
            </a:r>
          </a:p>
          <a:p>
            <a:pPr marL="653795" lvl="1" indent="-339470" algn="just" defTabSz="905255">
              <a:spcBef>
                <a:spcPts val="0"/>
              </a:spcBef>
              <a:buClr>
                <a:schemeClr val="accent6"/>
              </a:buClr>
              <a:buFont typeface="Arial"/>
              <a:buChar char="•"/>
              <a:defRPr sz="1584" b="0"/>
            </a:pPr>
            <a:r>
              <a:t>Response: Documentation, tutorials, practice simulations</a:t>
            </a:r>
          </a:p>
          <a:p>
            <a:pPr marL="452627" indent="-452627" algn="just" defTabSz="905255">
              <a:spcBef>
                <a:spcPts val="1300"/>
              </a:spcBef>
              <a:buSzPct val="100000"/>
              <a:buAutoNum type="arabicPeriod"/>
              <a:defRPr sz="1782"/>
            </a:pPr>
            <a:r>
              <a:t>Long Simulation Run Time</a:t>
            </a:r>
          </a:p>
          <a:p>
            <a:pPr marL="653795" lvl="1" indent="-339470" algn="just" defTabSz="905255">
              <a:spcBef>
                <a:spcPts val="0"/>
              </a:spcBef>
              <a:buClr>
                <a:schemeClr val="accent6"/>
              </a:buClr>
              <a:buFont typeface="Arial"/>
              <a:buChar char="•"/>
              <a:defRPr sz="1584" b="0"/>
            </a:pPr>
            <a:r>
              <a:t>Challenge: 4 days per simulation round, inefficiency</a:t>
            </a:r>
          </a:p>
          <a:p>
            <a:pPr marL="653795" lvl="1" indent="-339470" algn="just" defTabSz="905255">
              <a:spcBef>
                <a:spcPts val="0"/>
              </a:spcBef>
              <a:buClr>
                <a:schemeClr val="accent6"/>
              </a:buClr>
              <a:buFont typeface="Arial"/>
              <a:buChar char="•"/>
              <a:defRPr sz="1584" b="0"/>
            </a:pPr>
            <a:r>
              <a:t>Response: Optimize parameters, parallel processing</a:t>
            </a:r>
          </a:p>
          <a:p>
            <a:pPr marL="452627" indent="-452627" algn="just" defTabSz="905255">
              <a:spcBef>
                <a:spcPts val="1300"/>
              </a:spcBef>
              <a:buSzPct val="100000"/>
              <a:buAutoNum type="arabicPeriod"/>
              <a:defRPr sz="1782"/>
            </a:pPr>
            <a:r>
              <a:t>Problems with Data Collection and Integration</a:t>
            </a:r>
          </a:p>
          <a:p>
            <a:pPr marL="653795" lvl="1" indent="-339470" algn="just" defTabSz="905255">
              <a:spcBef>
                <a:spcPts val="0"/>
              </a:spcBef>
              <a:buClr>
                <a:schemeClr val="accent6"/>
              </a:buClr>
              <a:buFont typeface="Arial"/>
              <a:buChar char="•"/>
              <a:defRPr sz="1584" b="0"/>
            </a:pPr>
            <a:r>
              <a:t>Challenge: Data integration issues, organization</a:t>
            </a:r>
          </a:p>
          <a:p>
            <a:pPr marL="653795" lvl="1" indent="-339470" algn="just" defTabSz="905255">
              <a:spcBef>
                <a:spcPts val="0"/>
              </a:spcBef>
              <a:buClr>
                <a:schemeClr val="accent6"/>
              </a:buClr>
              <a:buFont typeface="Arial"/>
              <a:buChar char="•"/>
              <a:defRPr sz="1584" b="0"/>
            </a:pPr>
            <a:r>
              <a:t>Response: Python scripts, automation, Excel formatting</a:t>
            </a:r>
          </a:p>
          <a:p>
            <a:pPr marL="452627" indent="-452627" algn="just" defTabSz="905255">
              <a:spcBef>
                <a:spcPts val="1300"/>
              </a:spcBef>
              <a:buSzPct val="100000"/>
              <a:buAutoNum type="arabicPeriod"/>
              <a:defRPr sz="1782"/>
            </a:pPr>
            <a:r>
              <a:t>AI Model Application and Validation</a:t>
            </a:r>
          </a:p>
          <a:p>
            <a:pPr marL="653795" lvl="1" indent="-339470" algn="just" defTabSz="905255">
              <a:spcBef>
                <a:spcPts val="0"/>
              </a:spcBef>
              <a:buClr>
                <a:schemeClr val="accent6"/>
              </a:buClr>
              <a:buFont typeface="Arial"/>
              <a:buChar char="•"/>
              <a:defRPr sz="1584" b="0"/>
            </a:pPr>
            <a:r>
              <a:t>Challenge: New data application, validation vs. literature</a:t>
            </a:r>
          </a:p>
          <a:p>
            <a:pPr marL="653795" lvl="1" indent="-339470" algn="just" defTabSz="905255">
              <a:spcBef>
                <a:spcPts val="0"/>
              </a:spcBef>
              <a:buClr>
                <a:schemeClr val="accent6"/>
              </a:buClr>
              <a:buFont typeface="Arial"/>
              <a:buChar char="•"/>
              <a:defRPr sz="1584" b="0"/>
            </a:pPr>
            <a:r>
              <a:t>Response: Thorough testing, benchmark comparison, fine-tuning</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 name="图片 2" descr="图片 2"/>
          <p:cNvPicPr>
            <a:picLocks noChangeAspect="1"/>
          </p:cNvPicPr>
          <p:nvPr/>
        </p:nvPicPr>
        <p:blipFill>
          <a:blip r:embed="rId3"/>
          <a:stretch>
            <a:fillRect/>
          </a:stretch>
        </p:blipFill>
        <p:spPr>
          <a:xfrm>
            <a:off x="0" y="971868"/>
            <a:ext cx="9144000" cy="212142"/>
          </a:xfrm>
          <a:prstGeom prst="rect">
            <a:avLst/>
          </a:prstGeom>
          <a:ln w="12700">
            <a:miter lim="400000"/>
          </a:ln>
        </p:spPr>
      </p:pic>
      <p:sp>
        <p:nvSpPr>
          <p:cNvPr id="291" name="Slide Number Placeholder 4"/>
          <p:cNvSpPr txBox="1">
            <a:spLocks noGrp="1"/>
          </p:cNvSpPr>
          <p:nvPr>
            <p:ph type="sldNum" sz="quarter" idx="2"/>
          </p:nvPr>
        </p:nvSpPr>
        <p:spPr>
          <a:xfrm>
            <a:off x="8188176" y="4936039"/>
            <a:ext cx="141438" cy="13707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sp>
        <p:nvSpPr>
          <p:cNvPr id="292" name="直接连接符 5"/>
          <p:cNvSpPr/>
          <p:nvPr/>
        </p:nvSpPr>
        <p:spPr>
          <a:xfrm>
            <a:off x="-15240" y="968933"/>
            <a:ext cx="9161376" cy="1"/>
          </a:xfrm>
          <a:prstGeom prst="line">
            <a:avLst/>
          </a:prstGeom>
          <a:ln>
            <a:solidFill>
              <a:srgbClr val="4A7EBB"/>
            </a:solidFill>
          </a:ln>
        </p:spPr>
        <p:txBody>
          <a:bodyPr lIns="45719" rIns="45719"/>
          <a:lstStyle/>
          <a:p>
            <a:endParaRPr/>
          </a:p>
        </p:txBody>
      </p:sp>
      <p:sp>
        <p:nvSpPr>
          <p:cNvPr id="293" name="Title 15"/>
          <p:cNvSpPr txBox="1">
            <a:spLocks noGrp="1"/>
          </p:cNvSpPr>
          <p:nvPr>
            <p:ph type="title"/>
          </p:nvPr>
        </p:nvSpPr>
        <p:spPr>
          <a:xfrm>
            <a:off x="1208503" y="397815"/>
            <a:ext cx="6979672" cy="421200"/>
          </a:xfrm>
          <a:prstGeom prst="rect">
            <a:avLst/>
          </a:prstGeom>
        </p:spPr>
        <p:txBody>
          <a:bodyPr/>
          <a:lstStyle/>
          <a:p>
            <a:r>
              <a:rPr dirty="0"/>
              <a:t>Future Plan</a:t>
            </a:r>
          </a:p>
        </p:txBody>
      </p:sp>
      <p:sp>
        <p:nvSpPr>
          <p:cNvPr id="294" name="Text Placeholder 16"/>
          <p:cNvSpPr txBox="1">
            <a:spLocks noGrp="1"/>
          </p:cNvSpPr>
          <p:nvPr>
            <p:ph type="body" idx="1"/>
          </p:nvPr>
        </p:nvSpPr>
        <p:spPr>
          <a:xfrm>
            <a:off x="1301787" y="1305371"/>
            <a:ext cx="6386794" cy="3182739"/>
          </a:xfrm>
          <a:prstGeom prst="rect">
            <a:avLst/>
          </a:prstGeom>
        </p:spPr>
        <p:txBody>
          <a:bodyPr>
            <a:noAutofit/>
          </a:bodyPr>
          <a:lstStyle/>
          <a:p>
            <a:pPr marL="457200" indent="-457200" algn="just">
              <a:buSzPct val="100000"/>
              <a:buAutoNum type="arabicPeriod"/>
              <a:defRPr sz="1800"/>
            </a:pPr>
            <a:r>
              <a:rPr lang="en-GB" altLang="zh-CN" sz="1800" dirty="0"/>
              <a:t>Finish my PhD Study</a:t>
            </a:r>
          </a:p>
          <a:p>
            <a:pPr marL="660400" lvl="1" indent="-342900" algn="just">
              <a:spcBef>
                <a:spcPts val="0"/>
              </a:spcBef>
              <a:buClr>
                <a:schemeClr val="accent6"/>
              </a:buClr>
              <a:buFont typeface="Arial"/>
              <a:buChar char="•"/>
              <a:defRPr sz="1600" b="0"/>
            </a:pPr>
            <a:r>
              <a:rPr lang="en-US" altLang="zh-CN" sz="1800" dirty="0"/>
              <a:t>Focus on deep research in my field.</a:t>
            </a:r>
          </a:p>
          <a:p>
            <a:pPr marL="660400" lvl="1" indent="-342900" algn="just">
              <a:spcBef>
                <a:spcPts val="0"/>
              </a:spcBef>
              <a:buClr>
                <a:schemeClr val="accent6"/>
              </a:buClr>
              <a:buFont typeface="Arial"/>
              <a:buChar char="•"/>
              <a:defRPr sz="1600" b="0"/>
            </a:pPr>
            <a:r>
              <a:rPr lang="en-US" altLang="zh-CN" sz="1800" dirty="0"/>
              <a:t>Build a strong research portfolio with publications.</a:t>
            </a:r>
          </a:p>
          <a:p>
            <a:pPr marL="457200" indent="-457200" algn="just">
              <a:buSzPct val="100000"/>
              <a:buAutoNum type="arabicPeriod"/>
              <a:defRPr sz="1800"/>
            </a:pPr>
            <a:r>
              <a:rPr lang="en-GB" altLang="zh-CN" sz="1800" dirty="0"/>
              <a:t>Explore Industry</a:t>
            </a:r>
            <a:endParaRPr lang="en-US" sz="1800" dirty="0"/>
          </a:p>
          <a:p>
            <a:pPr marL="660400" lvl="1" indent="-342900" algn="just">
              <a:spcBef>
                <a:spcPts val="0"/>
              </a:spcBef>
              <a:buClr>
                <a:schemeClr val="accent6"/>
              </a:buClr>
              <a:buFont typeface="Arial"/>
              <a:buChar char="•"/>
              <a:defRPr sz="1600" b="0"/>
            </a:pPr>
            <a:r>
              <a:rPr lang="en-US" sz="1800" dirty="0"/>
              <a:t>Apply academic knowledge in open-source FPGA.</a:t>
            </a:r>
          </a:p>
          <a:p>
            <a:pPr marL="660400" lvl="1" indent="-342900" algn="just">
              <a:spcBef>
                <a:spcPts val="0"/>
              </a:spcBef>
              <a:buClr>
                <a:schemeClr val="accent6"/>
              </a:buClr>
              <a:buFont typeface="Arial"/>
              <a:buChar char="•"/>
              <a:defRPr sz="1600" b="0"/>
            </a:pPr>
            <a:r>
              <a:rPr lang="en-US" sz="1800" dirty="0"/>
              <a:t>Identify breakthrough opportunities in various industries (AI hardware, telecommunications, etc.). </a:t>
            </a:r>
          </a:p>
          <a:p>
            <a:pPr marL="457200" indent="-457200" algn="just">
              <a:buSzPct val="100000"/>
              <a:buAutoNum type="arabicPeriod"/>
              <a:defRPr sz="1800"/>
            </a:pPr>
            <a:r>
              <a:rPr lang="en-GB" altLang="zh-CN" sz="1800" dirty="0"/>
              <a:t>Continue Learning</a:t>
            </a:r>
            <a:endParaRPr lang="en-US" sz="1800" dirty="0"/>
          </a:p>
          <a:p>
            <a:pPr marL="660400" lvl="1" indent="-342900" algn="just">
              <a:spcBef>
                <a:spcPts val="0"/>
              </a:spcBef>
              <a:buClr>
                <a:schemeClr val="accent6"/>
              </a:buClr>
              <a:buFont typeface="Arial"/>
              <a:buChar char="•"/>
              <a:defRPr sz="1600" b="0"/>
            </a:pPr>
            <a:r>
              <a:rPr lang="en-US" sz="1800" dirty="0"/>
              <a:t>Address challenges in data integration and system design.</a:t>
            </a:r>
          </a:p>
          <a:p>
            <a:pPr marL="660400" lvl="1" indent="-342900" algn="just">
              <a:spcBef>
                <a:spcPts val="0"/>
              </a:spcBef>
              <a:buClr>
                <a:schemeClr val="accent6"/>
              </a:buClr>
              <a:buFont typeface="Arial"/>
              <a:buChar char="•"/>
              <a:defRPr sz="1600" b="0"/>
            </a:pPr>
            <a:r>
              <a:rPr lang="en-US" sz="1800" dirty="0"/>
              <a:t>Enhance skills in Python, automation, and FPGA design tools.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itle 1"/>
          <p:cNvSpPr txBox="1">
            <a:spLocks noGrp="1"/>
          </p:cNvSpPr>
          <p:nvPr>
            <p:ph type="title"/>
          </p:nvPr>
        </p:nvSpPr>
        <p:spPr>
          <a:prstGeom prst="rect">
            <a:avLst/>
          </a:prstGeom>
        </p:spPr>
        <p:txBody>
          <a:bodyPr>
            <a:normAutofit fontScale="90000"/>
          </a:bodyPr>
          <a:lstStyle>
            <a:lvl1pPr defTabSz="731520">
              <a:defRPr sz="3360"/>
            </a:lvl1pPr>
          </a:lstStyle>
          <a:p>
            <a:r>
              <a:t>Thank You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 name="Picture 2" descr="Picture 2"/>
          <p:cNvPicPr>
            <a:picLocks noChangeAspect="1"/>
          </p:cNvPicPr>
          <p:nvPr/>
        </p:nvPicPr>
        <p:blipFill>
          <a:blip r:embed="rId3"/>
          <a:stretch>
            <a:fillRect/>
          </a:stretch>
        </p:blipFill>
        <p:spPr>
          <a:xfrm>
            <a:off x="0" y="0"/>
            <a:ext cx="9144000" cy="5143500"/>
          </a:xfrm>
          <a:prstGeom prst="rect">
            <a:avLst/>
          </a:prstGeom>
          <a:ln w="12700">
            <a:miter lim="400000"/>
          </a:ln>
        </p:spPr>
      </p:pic>
      <p:sp>
        <p:nvSpPr>
          <p:cNvPr id="135" name="Rectangle 6"/>
          <p:cNvSpPr/>
          <p:nvPr/>
        </p:nvSpPr>
        <p:spPr>
          <a:xfrm>
            <a:off x="-1" y="0"/>
            <a:ext cx="9144001" cy="5143500"/>
          </a:xfrm>
          <a:prstGeom prst="rect">
            <a:avLst/>
          </a:prstGeom>
          <a:gradFill>
            <a:gsLst>
              <a:gs pos="60000">
                <a:srgbClr val="0569B9">
                  <a:alpha val="90158"/>
                </a:srgbClr>
              </a:gs>
              <a:gs pos="100000">
                <a:srgbClr val="00AACD">
                  <a:alpha val="90237"/>
                </a:srgbClr>
              </a:gs>
            </a:gsLst>
          </a:gradFill>
          <a:ln w="12700">
            <a:miter lim="400000"/>
          </a:ln>
        </p:spPr>
        <p:txBody>
          <a:bodyPr lIns="45719" rIns="45719" anchor="ctr"/>
          <a:lstStyle/>
          <a:p>
            <a:pPr algn="ctr">
              <a:defRPr sz="1300">
                <a:solidFill>
                  <a:srgbClr val="FFFFFF"/>
                </a:solidFill>
              </a:defRPr>
            </a:pPr>
            <a:endParaRPr/>
          </a:p>
        </p:txBody>
      </p:sp>
      <p:pic>
        <p:nvPicPr>
          <p:cNvPr id="136" name="Picture 7" descr="Picture 7"/>
          <p:cNvPicPr>
            <a:picLocks noChangeAspect="1"/>
          </p:cNvPicPr>
          <p:nvPr/>
        </p:nvPicPr>
        <p:blipFill>
          <a:blip r:embed="rId4"/>
          <a:stretch>
            <a:fillRect/>
          </a:stretch>
        </p:blipFill>
        <p:spPr>
          <a:xfrm>
            <a:off x="345813" y="343661"/>
            <a:ext cx="1959107" cy="525781"/>
          </a:xfrm>
          <a:prstGeom prst="rect">
            <a:avLst/>
          </a:prstGeom>
          <a:ln w="12700">
            <a:miter lim="400000"/>
          </a:ln>
        </p:spPr>
      </p:pic>
      <p:sp>
        <p:nvSpPr>
          <p:cNvPr id="137" name="矩形: 圆角 10"/>
          <p:cNvSpPr/>
          <p:nvPr/>
        </p:nvSpPr>
        <p:spPr>
          <a:xfrm>
            <a:off x="676798" y="1344981"/>
            <a:ext cx="7790401" cy="3028303"/>
          </a:xfrm>
          <a:prstGeom prst="roundRect">
            <a:avLst>
              <a:gd name="adj" fmla="val 16667"/>
            </a:avLst>
          </a:prstGeom>
          <a:solidFill>
            <a:schemeClr val="accent1">
              <a:alpha val="50000"/>
            </a:schemeClr>
          </a:solidFill>
          <a:ln w="12700">
            <a:miter lim="400000"/>
          </a:ln>
        </p:spPr>
        <p:txBody>
          <a:bodyPr lIns="45719" rIns="45719" anchor="ctr"/>
          <a:lstStyle/>
          <a:p>
            <a:pPr algn="ctr">
              <a:defRPr>
                <a:solidFill>
                  <a:srgbClr val="FFFFFF"/>
                </a:solidFill>
              </a:defRPr>
            </a:pPr>
            <a:endParaRPr/>
          </a:p>
        </p:txBody>
      </p:sp>
      <p:sp>
        <p:nvSpPr>
          <p:cNvPr id="138" name="Title 3"/>
          <p:cNvSpPr txBox="1">
            <a:spLocks noGrp="1"/>
          </p:cNvSpPr>
          <p:nvPr>
            <p:ph type="title"/>
          </p:nvPr>
        </p:nvSpPr>
        <p:spPr>
          <a:xfrm>
            <a:off x="1514758" y="2478365"/>
            <a:ext cx="2057401" cy="574767"/>
          </a:xfrm>
          <a:prstGeom prst="rect">
            <a:avLst/>
          </a:prstGeom>
        </p:spPr>
        <p:txBody>
          <a:bodyPr/>
          <a:lstStyle/>
          <a:p>
            <a:r>
              <a:t>Contents</a:t>
            </a:r>
          </a:p>
        </p:txBody>
      </p:sp>
      <p:sp>
        <p:nvSpPr>
          <p:cNvPr id="139" name="Subtitle 4"/>
          <p:cNvSpPr txBox="1"/>
          <p:nvPr/>
        </p:nvSpPr>
        <p:spPr>
          <a:xfrm>
            <a:off x="4144526" y="1653870"/>
            <a:ext cx="3902195" cy="16396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457200" indent="-457200">
              <a:lnSpc>
                <a:spcPct val="200000"/>
              </a:lnSpc>
              <a:buSzPct val="100000"/>
              <a:buAutoNum type="arabicPeriod"/>
              <a:defRPr sz="2400" b="1">
                <a:solidFill>
                  <a:srgbClr val="FFFFFF"/>
                </a:solidFill>
              </a:defRPr>
            </a:pPr>
            <a:r>
              <a:t>Self-Introduction</a:t>
            </a:r>
            <a:endParaRPr sz="2000"/>
          </a:p>
          <a:p>
            <a:pPr marL="457200" indent="-457200">
              <a:lnSpc>
                <a:spcPct val="200000"/>
              </a:lnSpc>
              <a:buSzPct val="100000"/>
              <a:buAutoNum type="arabicPeriod"/>
              <a:defRPr sz="2400" b="1">
                <a:solidFill>
                  <a:srgbClr val="FFFFFF"/>
                </a:solidFill>
              </a:defRPr>
            </a:pPr>
            <a:r>
              <a:t>Project Overview</a:t>
            </a:r>
            <a:endParaRPr sz="2000"/>
          </a:p>
          <a:p>
            <a:pPr marL="457200" indent="-457200">
              <a:lnSpc>
                <a:spcPct val="200000"/>
              </a:lnSpc>
              <a:buSzPct val="100000"/>
              <a:buAutoNum type="arabicPeriod"/>
              <a:defRPr sz="2400" b="1">
                <a:solidFill>
                  <a:srgbClr val="FFFFFF"/>
                </a:solidFill>
              </a:defRPr>
            </a:pPr>
            <a:r>
              <a:t>Future Plan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 name="图片 3" descr="图片 3"/>
          <p:cNvPicPr>
            <a:picLocks noChangeAspect="1"/>
          </p:cNvPicPr>
          <p:nvPr/>
        </p:nvPicPr>
        <p:blipFill>
          <a:blip r:embed="rId3"/>
          <a:stretch>
            <a:fillRect/>
          </a:stretch>
        </p:blipFill>
        <p:spPr>
          <a:xfrm>
            <a:off x="0" y="971868"/>
            <a:ext cx="9144000" cy="212142"/>
          </a:xfrm>
          <a:prstGeom prst="rect">
            <a:avLst/>
          </a:prstGeom>
          <a:ln w="12700">
            <a:miter lim="400000"/>
          </a:ln>
        </p:spPr>
      </p:pic>
      <p:sp>
        <p:nvSpPr>
          <p:cNvPr id="144" name="Title 1"/>
          <p:cNvSpPr txBox="1">
            <a:spLocks noGrp="1"/>
          </p:cNvSpPr>
          <p:nvPr>
            <p:ph type="title"/>
          </p:nvPr>
        </p:nvSpPr>
        <p:spPr>
          <a:xfrm>
            <a:off x="289612" y="113480"/>
            <a:ext cx="7500941" cy="421200"/>
          </a:xfrm>
          <a:prstGeom prst="rect">
            <a:avLst/>
          </a:prstGeom>
        </p:spPr>
        <p:txBody>
          <a:bodyPr/>
          <a:lstStyle/>
          <a:p>
            <a:r>
              <a:rPr dirty="0"/>
              <a:t>Self-Introduction</a:t>
            </a:r>
          </a:p>
        </p:txBody>
      </p:sp>
      <p:sp>
        <p:nvSpPr>
          <p:cNvPr id="145" name="Text Placeholder 2"/>
          <p:cNvSpPr txBox="1">
            <a:spLocks noGrp="1"/>
          </p:cNvSpPr>
          <p:nvPr>
            <p:ph type="body" idx="1"/>
          </p:nvPr>
        </p:nvSpPr>
        <p:spPr>
          <a:xfrm>
            <a:off x="4336078" y="865794"/>
            <a:ext cx="4508025" cy="1725938"/>
          </a:xfrm>
          <a:prstGeom prst="rect">
            <a:avLst/>
          </a:prstGeom>
        </p:spPr>
        <p:txBody>
          <a:bodyPr>
            <a:normAutofit/>
          </a:bodyPr>
          <a:lstStyle/>
          <a:p>
            <a:pPr algn="just" defTabSz="905255">
              <a:spcBef>
                <a:spcPts val="1300"/>
              </a:spcBef>
              <a:spcAft>
                <a:spcPts val="600"/>
              </a:spcAft>
              <a:buSzPct val="100000"/>
              <a:defRPr sz="1386"/>
            </a:pPr>
            <a:r>
              <a:rPr lang="en-US" sz="1400" dirty="0"/>
              <a:t>2. </a:t>
            </a:r>
            <a:r>
              <a:rPr sz="1400" dirty="0"/>
              <a:t>Project Experience:</a:t>
            </a:r>
          </a:p>
          <a:p>
            <a:pPr marL="0" lvl="1" indent="0" algn="just" defTabSz="905255">
              <a:spcBef>
                <a:spcPts val="0"/>
              </a:spcBef>
              <a:spcAft>
                <a:spcPts val="600"/>
              </a:spcAft>
              <a:buClr>
                <a:schemeClr val="accent6"/>
              </a:buClr>
              <a:buFont typeface="Arial"/>
              <a:buChar char="•"/>
              <a:defRPr sz="1188" b="0"/>
            </a:pPr>
            <a:r>
              <a:rPr lang="en-US" sz="1200" dirty="0">
                <a:latin typeface="+mn-ea"/>
              </a:rPr>
              <a:t>  Design &amp; Research of a 3D Modeling Course (Leader).</a:t>
            </a:r>
            <a:endParaRPr sz="1200" dirty="0">
              <a:latin typeface="+mn-ea"/>
            </a:endParaRPr>
          </a:p>
          <a:p>
            <a:pPr marL="0" lvl="1" indent="0" algn="just" defTabSz="905255">
              <a:spcBef>
                <a:spcPts val="0"/>
              </a:spcBef>
              <a:spcAft>
                <a:spcPts val="600"/>
              </a:spcAft>
              <a:buClr>
                <a:schemeClr val="accent6"/>
              </a:buClr>
              <a:buFont typeface="Arial"/>
              <a:buChar char="•"/>
              <a:defRPr sz="1188" b="0"/>
            </a:pPr>
            <a:r>
              <a:rPr lang="en-US" sz="1200" dirty="0">
                <a:latin typeface="+mn-ea"/>
              </a:rPr>
              <a:t>  Exploring Solutions for Data Restoration Using Protection Cards.</a:t>
            </a:r>
          </a:p>
          <a:p>
            <a:pPr marL="0" lvl="1" indent="0" algn="just" defTabSz="905255">
              <a:spcBef>
                <a:spcPts val="0"/>
              </a:spcBef>
              <a:spcAft>
                <a:spcPts val="600"/>
              </a:spcAft>
              <a:buClr>
                <a:schemeClr val="accent6"/>
              </a:buClr>
              <a:buFont typeface="Arial"/>
              <a:buChar char="•"/>
              <a:defRPr sz="1188" b="0"/>
            </a:pPr>
            <a:r>
              <a:rPr lang="en-US" sz="1200" dirty="0">
                <a:latin typeface="+mn-ea"/>
              </a:rPr>
              <a:t>  Research on Open Source Network-on-Chip (</a:t>
            </a:r>
            <a:r>
              <a:rPr lang="en-US" sz="1200" dirty="0" err="1">
                <a:latin typeface="+mn-ea"/>
              </a:rPr>
              <a:t>NoC</a:t>
            </a:r>
            <a:r>
              <a:rPr lang="en-US" sz="1200" dirty="0">
                <a:latin typeface="+mn-ea"/>
              </a:rPr>
              <a:t>) Based on Intelligent     Routing Algorithm.</a:t>
            </a:r>
          </a:p>
          <a:p>
            <a:pPr marL="0" lvl="1" indent="0" algn="just" defTabSz="905255">
              <a:spcBef>
                <a:spcPts val="0"/>
              </a:spcBef>
              <a:spcAft>
                <a:spcPts val="600"/>
              </a:spcAft>
              <a:buClr>
                <a:schemeClr val="accent6"/>
              </a:buClr>
              <a:buFont typeface="Arial"/>
              <a:buChar char="•"/>
              <a:defRPr sz="1188" b="0"/>
            </a:pPr>
            <a:r>
              <a:rPr lang="en-US" sz="1200" dirty="0">
                <a:latin typeface="+mn-ea"/>
              </a:rPr>
              <a:t>  Enhancing </a:t>
            </a:r>
            <a:r>
              <a:rPr lang="en-US" sz="1200" dirty="0" err="1">
                <a:latin typeface="+mn-ea"/>
              </a:rPr>
              <a:t>NoC</a:t>
            </a:r>
            <a:r>
              <a:rPr lang="en-US" sz="1200" dirty="0">
                <a:latin typeface="+mn-ea"/>
              </a:rPr>
              <a:t> Network Predictions with Advanced AI Techniques.</a:t>
            </a:r>
          </a:p>
        </p:txBody>
      </p:sp>
      <p:sp>
        <p:nvSpPr>
          <p:cNvPr id="146" name="Slide Number Placeholder 4"/>
          <p:cNvSpPr txBox="1">
            <a:spLocks noGrp="1"/>
          </p:cNvSpPr>
          <p:nvPr>
            <p:ph type="sldNum" sz="quarter" idx="2"/>
          </p:nvPr>
        </p:nvSpPr>
        <p:spPr>
          <a:xfrm>
            <a:off x="8202613" y="4936039"/>
            <a:ext cx="127001" cy="13707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
        <p:nvSpPr>
          <p:cNvPr id="147" name="直接连接符 5"/>
          <p:cNvSpPr/>
          <p:nvPr/>
        </p:nvSpPr>
        <p:spPr>
          <a:xfrm>
            <a:off x="-17376" y="536645"/>
            <a:ext cx="9161376" cy="1"/>
          </a:xfrm>
          <a:prstGeom prst="line">
            <a:avLst/>
          </a:prstGeom>
          <a:ln>
            <a:solidFill>
              <a:srgbClr val="4A7EBB"/>
            </a:solidFill>
          </a:ln>
        </p:spPr>
        <p:txBody>
          <a:bodyPr lIns="45719" rIns="45719"/>
          <a:lstStyle/>
          <a:p>
            <a:r>
              <a:rPr lang="en-US" dirty="0"/>
              <a:t> </a:t>
            </a:r>
            <a:endParaRPr dirty="0"/>
          </a:p>
        </p:txBody>
      </p:sp>
      <p:sp>
        <p:nvSpPr>
          <p:cNvPr id="4" name="Text Placeholder 2">
            <a:extLst>
              <a:ext uri="{FF2B5EF4-FFF2-40B4-BE49-F238E27FC236}">
                <a16:creationId xmlns:a16="http://schemas.microsoft.com/office/drawing/2014/main" id="{FF6EBBE7-79D4-14A8-639E-2893663127E1}"/>
              </a:ext>
            </a:extLst>
          </p:cNvPr>
          <p:cNvSpPr txBox="1">
            <a:spLocks/>
          </p:cNvSpPr>
          <p:nvPr/>
        </p:nvSpPr>
        <p:spPr>
          <a:xfrm>
            <a:off x="299897" y="845811"/>
            <a:ext cx="3414635" cy="17659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lnSpcReduction="10000"/>
          </a:bodyPr>
          <a:lstStyle>
            <a:lvl1pPr marL="0" marR="0" indent="0" algn="l" defTabSz="914400" rtl="0" latinLnBrk="0">
              <a:lnSpc>
                <a:spcPct val="100000"/>
              </a:lnSpc>
              <a:spcBef>
                <a:spcPts val="1400"/>
              </a:spcBef>
              <a:spcAft>
                <a:spcPts val="0"/>
              </a:spcAft>
              <a:buClrTx/>
              <a:buSzTx/>
              <a:buFontTx/>
              <a:buNone/>
              <a:tabLst/>
              <a:defRPr sz="2000" b="1" i="0" u="none" strike="noStrike" cap="none" spc="0" baseline="0">
                <a:solidFill>
                  <a:srgbClr val="000000"/>
                </a:solidFill>
                <a:uFillTx/>
                <a:latin typeface="+mn-lt"/>
                <a:ea typeface="+mn-ea"/>
                <a:cs typeface="+mn-cs"/>
                <a:sym typeface="Calibri"/>
              </a:defRPr>
            </a:lvl1pPr>
            <a:lvl2pPr marL="317500" marR="0" indent="-317500" algn="l" defTabSz="914400" rtl="0" latinLnBrk="0">
              <a:lnSpc>
                <a:spcPct val="100000"/>
              </a:lnSpc>
              <a:spcBef>
                <a:spcPts val="1400"/>
              </a:spcBef>
              <a:spcAft>
                <a:spcPts val="0"/>
              </a:spcAft>
              <a:buClrTx/>
              <a:buSzPct val="100000"/>
              <a:buFontTx/>
              <a:buChar char="–"/>
              <a:tabLst/>
              <a:defRPr sz="2000" b="1" i="0" u="none" strike="noStrike" cap="none" spc="0" baseline="0">
                <a:solidFill>
                  <a:srgbClr val="000000"/>
                </a:solidFill>
                <a:uFillTx/>
                <a:latin typeface="+mn-lt"/>
                <a:ea typeface="+mn-ea"/>
                <a:cs typeface="+mn-cs"/>
                <a:sym typeface="Calibri"/>
              </a:defRPr>
            </a:lvl2pPr>
            <a:lvl3pPr marL="568325" marR="0" indent="-222250" algn="l" defTabSz="914400" rtl="0" latinLnBrk="0">
              <a:lnSpc>
                <a:spcPct val="100000"/>
              </a:lnSpc>
              <a:spcBef>
                <a:spcPts val="1400"/>
              </a:spcBef>
              <a:spcAft>
                <a:spcPts val="0"/>
              </a:spcAft>
              <a:buClrTx/>
              <a:buSzPct val="100000"/>
              <a:buFontTx/>
              <a:buChar char="•"/>
              <a:tabLst/>
              <a:defRPr sz="2000" b="1" i="0" u="none" strike="noStrike" cap="none" spc="0" baseline="0">
                <a:solidFill>
                  <a:srgbClr val="000000"/>
                </a:solidFill>
                <a:uFillTx/>
                <a:latin typeface="+mn-lt"/>
                <a:ea typeface="+mn-ea"/>
                <a:cs typeface="+mn-cs"/>
                <a:sym typeface="Calibri"/>
              </a:defRPr>
            </a:lvl3pPr>
            <a:lvl4pPr marL="784225" marR="0" indent="-201612" algn="l" defTabSz="914400" rtl="0" latinLnBrk="0">
              <a:lnSpc>
                <a:spcPct val="100000"/>
              </a:lnSpc>
              <a:spcBef>
                <a:spcPts val="1400"/>
              </a:spcBef>
              <a:spcAft>
                <a:spcPts val="0"/>
              </a:spcAft>
              <a:buClrTx/>
              <a:buSzPct val="100000"/>
              <a:buFontTx/>
              <a:buChar char="‒"/>
              <a:tabLst/>
              <a:defRPr sz="2000" b="1" i="0" u="none" strike="noStrike" cap="none" spc="0" baseline="0">
                <a:solidFill>
                  <a:srgbClr val="000000"/>
                </a:solidFill>
                <a:uFillTx/>
                <a:latin typeface="+mn-lt"/>
                <a:ea typeface="+mn-ea"/>
                <a:cs typeface="+mn-cs"/>
                <a:sym typeface="Calibri"/>
              </a:defRPr>
            </a:lvl4pPr>
            <a:lvl5pPr marL="1000125" marR="0" indent="-185737" algn="l" defTabSz="914400" rtl="0" latinLnBrk="0">
              <a:lnSpc>
                <a:spcPct val="100000"/>
              </a:lnSpc>
              <a:spcBef>
                <a:spcPts val="1400"/>
              </a:spcBef>
              <a:spcAft>
                <a:spcPts val="0"/>
              </a:spcAft>
              <a:buClrTx/>
              <a:buSzPct val="100000"/>
              <a:buFontTx/>
              <a:buChar char="»"/>
              <a:tabLst/>
              <a:defRPr sz="2000" b="1" i="0" u="none" strike="noStrike" cap="none" spc="0" baseline="0">
                <a:solidFill>
                  <a:srgbClr val="000000"/>
                </a:solidFill>
                <a:uFillTx/>
                <a:latin typeface="+mn-lt"/>
                <a:ea typeface="+mn-ea"/>
                <a:cs typeface="+mn-cs"/>
                <a:sym typeface="Calibri"/>
              </a:defRPr>
            </a:lvl5pPr>
            <a:lvl6pPr marL="2514600" marR="0" indent="-228600" algn="l" defTabSz="914400" rtl="0" latinLnBrk="0">
              <a:lnSpc>
                <a:spcPct val="100000"/>
              </a:lnSpc>
              <a:spcBef>
                <a:spcPts val="1400"/>
              </a:spcBef>
              <a:spcAft>
                <a:spcPts val="0"/>
              </a:spcAft>
              <a:buClrTx/>
              <a:buSzPct val="100000"/>
              <a:buFontTx/>
              <a:buChar char="•"/>
              <a:tabLst/>
              <a:defRPr sz="2000" b="1" i="0" u="none" strike="noStrike" cap="none" spc="0" baseline="0">
                <a:solidFill>
                  <a:srgbClr val="000000"/>
                </a:solidFill>
                <a:uFillTx/>
                <a:latin typeface="+mn-lt"/>
                <a:ea typeface="+mn-ea"/>
                <a:cs typeface="+mn-cs"/>
                <a:sym typeface="Calibri"/>
              </a:defRPr>
            </a:lvl6pPr>
            <a:lvl7pPr marL="2971800" marR="0" indent="-228600" algn="l" defTabSz="914400" rtl="0" latinLnBrk="0">
              <a:lnSpc>
                <a:spcPct val="100000"/>
              </a:lnSpc>
              <a:spcBef>
                <a:spcPts val="1400"/>
              </a:spcBef>
              <a:spcAft>
                <a:spcPts val="0"/>
              </a:spcAft>
              <a:buClrTx/>
              <a:buSzPct val="100000"/>
              <a:buFontTx/>
              <a:buChar char="•"/>
              <a:tabLst/>
              <a:defRPr sz="2000" b="1" i="0" u="none" strike="noStrike" cap="none" spc="0" baseline="0">
                <a:solidFill>
                  <a:srgbClr val="000000"/>
                </a:solidFill>
                <a:uFillTx/>
                <a:latin typeface="+mn-lt"/>
                <a:ea typeface="+mn-ea"/>
                <a:cs typeface="+mn-cs"/>
                <a:sym typeface="Calibri"/>
              </a:defRPr>
            </a:lvl7pPr>
            <a:lvl8pPr marL="3429000" marR="0" indent="-228600" algn="l" defTabSz="914400" rtl="0" latinLnBrk="0">
              <a:lnSpc>
                <a:spcPct val="100000"/>
              </a:lnSpc>
              <a:spcBef>
                <a:spcPts val="1400"/>
              </a:spcBef>
              <a:spcAft>
                <a:spcPts val="0"/>
              </a:spcAft>
              <a:buClrTx/>
              <a:buSzPct val="100000"/>
              <a:buFontTx/>
              <a:buChar char="•"/>
              <a:tabLst/>
              <a:defRPr sz="2000" b="1" i="0" u="none" strike="noStrike" cap="none" spc="0" baseline="0">
                <a:solidFill>
                  <a:srgbClr val="000000"/>
                </a:solidFill>
                <a:uFillTx/>
                <a:latin typeface="+mn-lt"/>
                <a:ea typeface="+mn-ea"/>
                <a:cs typeface="+mn-cs"/>
                <a:sym typeface="Calibri"/>
              </a:defRPr>
            </a:lvl8pPr>
            <a:lvl9pPr marL="3886200" marR="0" indent="-228600" algn="l" defTabSz="914400" rtl="0" latinLnBrk="0">
              <a:lnSpc>
                <a:spcPct val="100000"/>
              </a:lnSpc>
              <a:spcBef>
                <a:spcPts val="1400"/>
              </a:spcBef>
              <a:spcAft>
                <a:spcPts val="0"/>
              </a:spcAft>
              <a:buClrTx/>
              <a:buSzPct val="100000"/>
              <a:buFontTx/>
              <a:buChar char="•"/>
              <a:tabLst/>
              <a:defRPr sz="2000" b="1" i="0" u="none" strike="noStrike" cap="none" spc="0" baseline="0">
                <a:solidFill>
                  <a:srgbClr val="000000"/>
                </a:solidFill>
                <a:uFillTx/>
                <a:latin typeface="+mn-lt"/>
                <a:ea typeface="+mn-ea"/>
                <a:cs typeface="+mn-cs"/>
                <a:sym typeface="Calibri"/>
              </a:defRPr>
            </a:lvl9pPr>
          </a:lstStyle>
          <a:p>
            <a:pPr algn="just" defTabSz="905255" hangingPunct="1">
              <a:spcBef>
                <a:spcPts val="1300"/>
              </a:spcBef>
              <a:buSzPct val="100000"/>
              <a:defRPr sz="1386"/>
            </a:pPr>
            <a:r>
              <a:rPr lang="en-US" sz="1400" dirty="0">
                <a:latin typeface="+mn-ea"/>
              </a:rPr>
              <a:t>1. Basic Information:</a:t>
            </a:r>
          </a:p>
          <a:p>
            <a:pPr marL="314325" lvl="1" indent="0" algn="just" defTabSz="905255" hangingPunct="1">
              <a:spcBef>
                <a:spcPts val="0"/>
              </a:spcBef>
              <a:buClr>
                <a:schemeClr val="accent6"/>
              </a:buClr>
              <a:buNone/>
              <a:defRPr sz="1188" b="0"/>
            </a:pPr>
            <a:r>
              <a:rPr lang="en-US" sz="1200" dirty="0">
                <a:latin typeface="+mn-ea"/>
              </a:rPr>
              <a:t>Undergraduate: </a:t>
            </a:r>
          </a:p>
          <a:p>
            <a:pPr marL="484060" lvl="1" indent="-169735" algn="just" defTabSz="905255" hangingPunct="1">
              <a:spcBef>
                <a:spcPts val="0"/>
              </a:spcBef>
              <a:buClr>
                <a:schemeClr val="accent6"/>
              </a:buClr>
              <a:buFont typeface="Arial"/>
              <a:buChar char="•"/>
              <a:defRPr sz="1188" b="0"/>
            </a:pPr>
            <a:r>
              <a:rPr lang="en-US" sz="1200" dirty="0">
                <a:latin typeface="+mn-ea"/>
              </a:rPr>
              <a:t>Capital Normal University  </a:t>
            </a:r>
          </a:p>
          <a:p>
            <a:pPr marL="484060" lvl="1" indent="-169735" algn="just" defTabSz="905255" hangingPunct="1">
              <a:spcBef>
                <a:spcPts val="0"/>
              </a:spcBef>
              <a:buClr>
                <a:schemeClr val="accent6"/>
              </a:buClr>
              <a:buFont typeface="Arial"/>
              <a:buChar char="•"/>
              <a:defRPr sz="1188" b="0"/>
            </a:pPr>
            <a:r>
              <a:rPr lang="en-US" sz="1200" dirty="0">
                <a:latin typeface="+mn-ea"/>
              </a:rPr>
              <a:t>GPA:</a:t>
            </a:r>
            <a:r>
              <a:rPr lang="en-US" altLang="zh-CN" sz="1200" dirty="0">
                <a:latin typeface="+mn-ea"/>
              </a:rPr>
              <a:t>3.51/5.0  </a:t>
            </a:r>
          </a:p>
          <a:p>
            <a:pPr marL="484060" lvl="1" indent="-169735" algn="just" defTabSz="905255" hangingPunct="1">
              <a:spcBef>
                <a:spcPts val="0"/>
              </a:spcBef>
              <a:buClr>
                <a:schemeClr val="accent6"/>
              </a:buClr>
              <a:buFont typeface="Arial"/>
              <a:buChar char="•"/>
              <a:defRPr sz="1188" b="0"/>
            </a:pPr>
            <a:r>
              <a:rPr lang="en-US" altLang="zh-CN" sz="1200" dirty="0">
                <a:latin typeface="+mn-ea"/>
              </a:rPr>
              <a:t>Major: </a:t>
            </a:r>
            <a:r>
              <a:rPr lang="en-US" sz="1200" dirty="0">
                <a:latin typeface="+mn-ea"/>
              </a:rPr>
              <a:t>Computer Science and technology</a:t>
            </a:r>
          </a:p>
          <a:p>
            <a:pPr marL="314325" lvl="1" indent="0" algn="just" defTabSz="905255" hangingPunct="1">
              <a:spcBef>
                <a:spcPts val="0"/>
              </a:spcBef>
              <a:buClr>
                <a:schemeClr val="accent6"/>
              </a:buClr>
              <a:buNone/>
              <a:defRPr sz="1188" b="0"/>
            </a:pPr>
            <a:endParaRPr lang="en-US" sz="1200" dirty="0">
              <a:latin typeface="+mn-ea"/>
            </a:endParaRPr>
          </a:p>
          <a:p>
            <a:pPr marL="314325" lvl="1" indent="0" algn="just" defTabSz="905255" hangingPunct="1">
              <a:spcBef>
                <a:spcPts val="0"/>
              </a:spcBef>
              <a:buClr>
                <a:schemeClr val="accent6"/>
              </a:buClr>
              <a:buNone/>
              <a:defRPr sz="1188" b="0"/>
            </a:pPr>
            <a:r>
              <a:rPr lang="en-US" sz="1200" dirty="0">
                <a:latin typeface="+mn-ea"/>
              </a:rPr>
              <a:t>Postgraduate: </a:t>
            </a:r>
          </a:p>
          <a:p>
            <a:pPr marL="484060" lvl="1" indent="-169735" algn="just" defTabSz="905255" hangingPunct="1">
              <a:spcBef>
                <a:spcPts val="0"/>
              </a:spcBef>
              <a:buClr>
                <a:schemeClr val="accent6"/>
              </a:buClr>
              <a:buFont typeface="Arial"/>
              <a:buChar char="•"/>
              <a:defRPr sz="1188" b="0"/>
            </a:pPr>
            <a:r>
              <a:rPr lang="en-US" sz="1200" dirty="0">
                <a:latin typeface="+mn-ea"/>
              </a:rPr>
              <a:t>Trinity College Dublin  </a:t>
            </a:r>
          </a:p>
          <a:p>
            <a:pPr marL="484060" lvl="1" indent="-169735" algn="just" defTabSz="905255" hangingPunct="1">
              <a:spcBef>
                <a:spcPts val="0"/>
              </a:spcBef>
              <a:buClr>
                <a:schemeClr val="accent6"/>
              </a:buClr>
              <a:buFont typeface="Arial"/>
              <a:buChar char="•"/>
              <a:defRPr sz="1188" b="0"/>
            </a:pPr>
            <a:r>
              <a:rPr lang="en-US" sz="1200" dirty="0">
                <a:latin typeface="+mn-ea"/>
              </a:rPr>
              <a:t>GPA: 66/100  </a:t>
            </a:r>
          </a:p>
          <a:p>
            <a:pPr marL="484060" lvl="1" indent="-169735" algn="just" defTabSz="905255" hangingPunct="1">
              <a:spcBef>
                <a:spcPts val="0"/>
              </a:spcBef>
              <a:buClr>
                <a:schemeClr val="accent6"/>
              </a:buClr>
              <a:buFont typeface="Arial"/>
              <a:buChar char="•"/>
              <a:defRPr sz="1188" b="0"/>
            </a:pPr>
            <a:r>
              <a:rPr lang="en-US" sz="1200" dirty="0">
                <a:latin typeface="+mn-ea"/>
              </a:rPr>
              <a:t>Major: Electronic Information and Engineering</a:t>
            </a:r>
          </a:p>
        </p:txBody>
      </p:sp>
      <p:sp>
        <p:nvSpPr>
          <p:cNvPr id="5" name="矩形: 圆角 4">
            <a:extLst>
              <a:ext uri="{FF2B5EF4-FFF2-40B4-BE49-F238E27FC236}">
                <a16:creationId xmlns:a16="http://schemas.microsoft.com/office/drawing/2014/main" id="{6735A1B7-C99C-D4A3-E49F-0222683C0F30}"/>
              </a:ext>
            </a:extLst>
          </p:cNvPr>
          <p:cNvSpPr/>
          <p:nvPr/>
        </p:nvSpPr>
        <p:spPr>
          <a:xfrm>
            <a:off x="171448" y="672233"/>
            <a:ext cx="3724822" cy="1939484"/>
          </a:xfrm>
          <a:prstGeom prst="roundRect">
            <a:avLst/>
          </a:prstGeom>
          <a:noFill/>
          <a:ln w="635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grpSp>
        <p:nvGrpSpPr>
          <p:cNvPr id="9" name="组合 8">
            <a:extLst>
              <a:ext uri="{FF2B5EF4-FFF2-40B4-BE49-F238E27FC236}">
                <a16:creationId xmlns:a16="http://schemas.microsoft.com/office/drawing/2014/main" id="{71A35B7A-F43E-0038-9AC9-ADC21BF51AD8}"/>
              </a:ext>
            </a:extLst>
          </p:cNvPr>
          <p:cNvGrpSpPr/>
          <p:nvPr/>
        </p:nvGrpSpPr>
        <p:grpSpPr>
          <a:xfrm>
            <a:off x="5247731" y="2805278"/>
            <a:ext cx="3724819" cy="1918572"/>
            <a:chOff x="171448" y="2826924"/>
            <a:chExt cx="3724819" cy="1918572"/>
          </a:xfrm>
        </p:grpSpPr>
        <p:sp>
          <p:nvSpPr>
            <p:cNvPr id="3" name="Text Placeholder 2">
              <a:extLst>
                <a:ext uri="{FF2B5EF4-FFF2-40B4-BE49-F238E27FC236}">
                  <a16:creationId xmlns:a16="http://schemas.microsoft.com/office/drawing/2014/main" id="{6235A78D-AA4F-4907-BCE1-71AA703AC1BF}"/>
                </a:ext>
              </a:extLst>
            </p:cNvPr>
            <p:cNvSpPr txBox="1">
              <a:spLocks/>
            </p:cNvSpPr>
            <p:nvPr/>
          </p:nvSpPr>
          <p:spPr>
            <a:xfrm>
              <a:off x="282687" y="3042073"/>
              <a:ext cx="3502340" cy="1599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marL="0" marR="0" indent="0" algn="l" defTabSz="914400" rtl="0" latinLnBrk="0">
                <a:lnSpc>
                  <a:spcPct val="100000"/>
                </a:lnSpc>
                <a:spcBef>
                  <a:spcPts val="1400"/>
                </a:spcBef>
                <a:spcAft>
                  <a:spcPts val="0"/>
                </a:spcAft>
                <a:buClrTx/>
                <a:buSzTx/>
                <a:buFontTx/>
                <a:buNone/>
                <a:tabLst/>
                <a:defRPr sz="2000" b="1" i="0" u="none" strike="noStrike" cap="none" spc="0" baseline="0">
                  <a:solidFill>
                    <a:srgbClr val="000000"/>
                  </a:solidFill>
                  <a:uFillTx/>
                  <a:latin typeface="+mn-lt"/>
                  <a:ea typeface="+mn-ea"/>
                  <a:cs typeface="+mn-cs"/>
                  <a:sym typeface="Calibri"/>
                </a:defRPr>
              </a:lvl1pPr>
              <a:lvl2pPr marL="317500" marR="0" indent="-317500" algn="l" defTabSz="914400" rtl="0" latinLnBrk="0">
                <a:lnSpc>
                  <a:spcPct val="100000"/>
                </a:lnSpc>
                <a:spcBef>
                  <a:spcPts val="1400"/>
                </a:spcBef>
                <a:spcAft>
                  <a:spcPts val="0"/>
                </a:spcAft>
                <a:buClrTx/>
                <a:buSzPct val="100000"/>
                <a:buFontTx/>
                <a:buChar char="–"/>
                <a:tabLst/>
                <a:defRPr sz="2000" b="1" i="0" u="none" strike="noStrike" cap="none" spc="0" baseline="0">
                  <a:solidFill>
                    <a:srgbClr val="000000"/>
                  </a:solidFill>
                  <a:uFillTx/>
                  <a:latin typeface="+mn-lt"/>
                  <a:ea typeface="+mn-ea"/>
                  <a:cs typeface="+mn-cs"/>
                  <a:sym typeface="Calibri"/>
                </a:defRPr>
              </a:lvl2pPr>
              <a:lvl3pPr marL="568325" marR="0" indent="-222250" algn="l" defTabSz="914400" rtl="0" latinLnBrk="0">
                <a:lnSpc>
                  <a:spcPct val="100000"/>
                </a:lnSpc>
                <a:spcBef>
                  <a:spcPts val="1400"/>
                </a:spcBef>
                <a:spcAft>
                  <a:spcPts val="0"/>
                </a:spcAft>
                <a:buClrTx/>
                <a:buSzPct val="100000"/>
                <a:buFontTx/>
                <a:buChar char="•"/>
                <a:tabLst/>
                <a:defRPr sz="2000" b="1" i="0" u="none" strike="noStrike" cap="none" spc="0" baseline="0">
                  <a:solidFill>
                    <a:srgbClr val="000000"/>
                  </a:solidFill>
                  <a:uFillTx/>
                  <a:latin typeface="+mn-lt"/>
                  <a:ea typeface="+mn-ea"/>
                  <a:cs typeface="+mn-cs"/>
                  <a:sym typeface="Calibri"/>
                </a:defRPr>
              </a:lvl3pPr>
              <a:lvl4pPr marL="784225" marR="0" indent="-201612" algn="l" defTabSz="914400" rtl="0" latinLnBrk="0">
                <a:lnSpc>
                  <a:spcPct val="100000"/>
                </a:lnSpc>
                <a:spcBef>
                  <a:spcPts val="1400"/>
                </a:spcBef>
                <a:spcAft>
                  <a:spcPts val="0"/>
                </a:spcAft>
                <a:buClrTx/>
                <a:buSzPct val="100000"/>
                <a:buFontTx/>
                <a:buChar char="‒"/>
                <a:tabLst/>
                <a:defRPr sz="2000" b="1" i="0" u="none" strike="noStrike" cap="none" spc="0" baseline="0">
                  <a:solidFill>
                    <a:srgbClr val="000000"/>
                  </a:solidFill>
                  <a:uFillTx/>
                  <a:latin typeface="+mn-lt"/>
                  <a:ea typeface="+mn-ea"/>
                  <a:cs typeface="+mn-cs"/>
                  <a:sym typeface="Calibri"/>
                </a:defRPr>
              </a:lvl4pPr>
              <a:lvl5pPr marL="1000125" marR="0" indent="-185737" algn="l" defTabSz="914400" rtl="0" latinLnBrk="0">
                <a:lnSpc>
                  <a:spcPct val="100000"/>
                </a:lnSpc>
                <a:spcBef>
                  <a:spcPts val="1400"/>
                </a:spcBef>
                <a:spcAft>
                  <a:spcPts val="0"/>
                </a:spcAft>
                <a:buClrTx/>
                <a:buSzPct val="100000"/>
                <a:buFontTx/>
                <a:buChar char="»"/>
                <a:tabLst/>
                <a:defRPr sz="2000" b="1" i="0" u="none" strike="noStrike" cap="none" spc="0" baseline="0">
                  <a:solidFill>
                    <a:srgbClr val="000000"/>
                  </a:solidFill>
                  <a:uFillTx/>
                  <a:latin typeface="+mn-lt"/>
                  <a:ea typeface="+mn-ea"/>
                  <a:cs typeface="+mn-cs"/>
                  <a:sym typeface="Calibri"/>
                </a:defRPr>
              </a:lvl5pPr>
              <a:lvl6pPr marL="2514600" marR="0" indent="-228600" algn="l" defTabSz="914400" rtl="0" latinLnBrk="0">
                <a:lnSpc>
                  <a:spcPct val="100000"/>
                </a:lnSpc>
                <a:spcBef>
                  <a:spcPts val="1400"/>
                </a:spcBef>
                <a:spcAft>
                  <a:spcPts val="0"/>
                </a:spcAft>
                <a:buClrTx/>
                <a:buSzPct val="100000"/>
                <a:buFontTx/>
                <a:buChar char="•"/>
                <a:tabLst/>
                <a:defRPr sz="2000" b="1" i="0" u="none" strike="noStrike" cap="none" spc="0" baseline="0">
                  <a:solidFill>
                    <a:srgbClr val="000000"/>
                  </a:solidFill>
                  <a:uFillTx/>
                  <a:latin typeface="+mn-lt"/>
                  <a:ea typeface="+mn-ea"/>
                  <a:cs typeface="+mn-cs"/>
                  <a:sym typeface="Calibri"/>
                </a:defRPr>
              </a:lvl6pPr>
              <a:lvl7pPr marL="2971800" marR="0" indent="-228600" algn="l" defTabSz="914400" rtl="0" latinLnBrk="0">
                <a:lnSpc>
                  <a:spcPct val="100000"/>
                </a:lnSpc>
                <a:spcBef>
                  <a:spcPts val="1400"/>
                </a:spcBef>
                <a:spcAft>
                  <a:spcPts val="0"/>
                </a:spcAft>
                <a:buClrTx/>
                <a:buSzPct val="100000"/>
                <a:buFontTx/>
                <a:buChar char="•"/>
                <a:tabLst/>
                <a:defRPr sz="2000" b="1" i="0" u="none" strike="noStrike" cap="none" spc="0" baseline="0">
                  <a:solidFill>
                    <a:srgbClr val="000000"/>
                  </a:solidFill>
                  <a:uFillTx/>
                  <a:latin typeface="+mn-lt"/>
                  <a:ea typeface="+mn-ea"/>
                  <a:cs typeface="+mn-cs"/>
                  <a:sym typeface="Calibri"/>
                </a:defRPr>
              </a:lvl7pPr>
              <a:lvl8pPr marL="3429000" marR="0" indent="-228600" algn="l" defTabSz="914400" rtl="0" latinLnBrk="0">
                <a:lnSpc>
                  <a:spcPct val="100000"/>
                </a:lnSpc>
                <a:spcBef>
                  <a:spcPts val="1400"/>
                </a:spcBef>
                <a:spcAft>
                  <a:spcPts val="0"/>
                </a:spcAft>
                <a:buClrTx/>
                <a:buSzPct val="100000"/>
                <a:buFontTx/>
                <a:buChar char="•"/>
                <a:tabLst/>
                <a:defRPr sz="2000" b="1" i="0" u="none" strike="noStrike" cap="none" spc="0" baseline="0">
                  <a:solidFill>
                    <a:srgbClr val="000000"/>
                  </a:solidFill>
                  <a:uFillTx/>
                  <a:latin typeface="+mn-lt"/>
                  <a:ea typeface="+mn-ea"/>
                  <a:cs typeface="+mn-cs"/>
                  <a:sym typeface="Calibri"/>
                </a:defRPr>
              </a:lvl8pPr>
              <a:lvl9pPr marL="3886200" marR="0" indent="-228600" algn="l" defTabSz="914400" rtl="0" latinLnBrk="0">
                <a:lnSpc>
                  <a:spcPct val="100000"/>
                </a:lnSpc>
                <a:spcBef>
                  <a:spcPts val="1400"/>
                </a:spcBef>
                <a:spcAft>
                  <a:spcPts val="0"/>
                </a:spcAft>
                <a:buClrTx/>
                <a:buSzPct val="100000"/>
                <a:buFontTx/>
                <a:buChar char="•"/>
                <a:tabLst/>
                <a:defRPr sz="2000" b="1" i="0" u="none" strike="noStrike" cap="none" spc="0" baseline="0">
                  <a:solidFill>
                    <a:srgbClr val="000000"/>
                  </a:solidFill>
                  <a:uFillTx/>
                  <a:latin typeface="+mn-lt"/>
                  <a:ea typeface="+mn-ea"/>
                  <a:cs typeface="+mn-cs"/>
                  <a:sym typeface="Calibri"/>
                </a:defRPr>
              </a:lvl9pPr>
            </a:lstStyle>
            <a:p>
              <a:pPr marL="0" lvl="1" indent="0" algn="just" defTabSz="905255" hangingPunct="1">
                <a:spcBef>
                  <a:spcPts val="0"/>
                </a:spcBef>
                <a:spcAft>
                  <a:spcPts val="600"/>
                </a:spcAft>
                <a:buNone/>
                <a:defRPr sz="1386"/>
              </a:pPr>
              <a:r>
                <a:rPr lang="en-US" altLang="zh-CN" sz="1400" dirty="0"/>
                <a:t>5. Selected Awards:</a:t>
              </a:r>
            </a:p>
            <a:p>
              <a:pPr marL="484060" lvl="1" indent="-169735" algn="just" defTabSz="905255" hangingPunct="1">
                <a:spcBef>
                  <a:spcPts val="0"/>
                </a:spcBef>
                <a:buClr>
                  <a:schemeClr val="accent6"/>
                </a:buClr>
                <a:buFont typeface="Arial"/>
                <a:buChar char="•"/>
                <a:defRPr sz="1188" b="0"/>
              </a:pPr>
              <a:r>
                <a:rPr lang="en-US" altLang="zh-CN" sz="1200" b="0" dirty="0"/>
                <a:t>Title of Outstanding Graduation Thesis, 2023</a:t>
              </a:r>
            </a:p>
            <a:p>
              <a:pPr marL="484060" lvl="1" indent="-169735" algn="just" defTabSz="905255" hangingPunct="1">
                <a:spcBef>
                  <a:spcPts val="0"/>
                </a:spcBef>
                <a:buClr>
                  <a:schemeClr val="accent6"/>
                </a:buClr>
                <a:buFont typeface="Arial"/>
                <a:buChar char="•"/>
                <a:defRPr sz="1188" b="0"/>
              </a:pPr>
              <a:r>
                <a:rPr lang="en-US" altLang="zh-CN" sz="1200" b="0" dirty="0"/>
                <a:t>Beijing Merit Student, 2021-2022</a:t>
              </a:r>
            </a:p>
            <a:p>
              <a:pPr marL="484060" lvl="1" indent="-169735" algn="just" defTabSz="905255" hangingPunct="1">
                <a:spcBef>
                  <a:spcPts val="0"/>
                </a:spcBef>
                <a:buClr>
                  <a:schemeClr val="accent6"/>
                </a:buClr>
                <a:buFont typeface="Arial"/>
                <a:buChar char="•"/>
                <a:defRPr sz="1188" b="0"/>
              </a:pPr>
              <a:r>
                <a:rPr lang="en-US" altLang="zh-CN" sz="1200" b="0" dirty="0"/>
                <a:t>University-level Merit Student, 2021-2022 </a:t>
              </a:r>
            </a:p>
            <a:p>
              <a:pPr marL="484060" lvl="1" indent="-169735" algn="just" defTabSz="905255" hangingPunct="1">
                <a:spcBef>
                  <a:spcPts val="0"/>
                </a:spcBef>
                <a:buClr>
                  <a:schemeClr val="accent6"/>
                </a:buClr>
                <a:buFont typeface="Arial"/>
                <a:buChar char="•"/>
                <a:defRPr sz="1188" b="0"/>
              </a:pPr>
              <a:r>
                <a:rPr lang="en-US" altLang="zh-CN" sz="1200" b="0" dirty="0"/>
                <a:t>Major First Class Scholarship, 2020-2023</a:t>
              </a:r>
            </a:p>
            <a:p>
              <a:pPr marL="484060" lvl="1" indent="-169735" algn="just" defTabSz="905255" hangingPunct="1">
                <a:spcBef>
                  <a:spcPts val="0"/>
                </a:spcBef>
                <a:buClr>
                  <a:schemeClr val="accent6"/>
                </a:buClr>
                <a:buFont typeface="Arial"/>
                <a:buChar char="•"/>
                <a:defRPr sz="1188" b="0"/>
              </a:pPr>
              <a:r>
                <a:rPr lang="en-US" altLang="zh-CN" sz="1200" b="0" dirty="0"/>
                <a:t>Major 2nd Class Scholarship, 2019-2020</a:t>
              </a:r>
            </a:p>
            <a:p>
              <a:pPr marL="484060" lvl="1" indent="-169735" algn="just" defTabSz="905255" hangingPunct="1">
                <a:spcBef>
                  <a:spcPts val="0"/>
                </a:spcBef>
                <a:buClr>
                  <a:schemeClr val="accent6"/>
                </a:buClr>
                <a:buFont typeface="Arial"/>
                <a:buChar char="•"/>
                <a:defRPr sz="1188" b="0"/>
              </a:pPr>
              <a:r>
                <a:rPr lang="en-GB" altLang="zh-CN" sz="1200" dirty="0"/>
                <a:t>Irish Badminton Cup/ League/ Intervarsity's Champions, 2023-2024</a:t>
              </a:r>
              <a:endParaRPr lang="en-US" altLang="zh-CN" sz="1200" b="0" dirty="0"/>
            </a:p>
          </p:txBody>
        </p:sp>
        <p:sp>
          <p:nvSpPr>
            <p:cNvPr id="6" name="矩形: 圆角 5">
              <a:extLst>
                <a:ext uri="{FF2B5EF4-FFF2-40B4-BE49-F238E27FC236}">
                  <a16:creationId xmlns:a16="http://schemas.microsoft.com/office/drawing/2014/main" id="{2880E671-4EAB-F639-16F4-C79E5787BB55}"/>
                </a:ext>
              </a:extLst>
            </p:cNvPr>
            <p:cNvSpPr/>
            <p:nvPr/>
          </p:nvSpPr>
          <p:spPr>
            <a:xfrm>
              <a:off x="171448" y="2826924"/>
              <a:ext cx="3724819" cy="1918572"/>
            </a:xfrm>
            <a:prstGeom prst="roundRect">
              <a:avLst/>
            </a:prstGeom>
            <a:noFill/>
            <a:ln w="635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grpSp>
      <p:sp>
        <p:nvSpPr>
          <p:cNvPr id="7" name="矩形: 圆角 6">
            <a:extLst>
              <a:ext uri="{FF2B5EF4-FFF2-40B4-BE49-F238E27FC236}">
                <a16:creationId xmlns:a16="http://schemas.microsoft.com/office/drawing/2014/main" id="{9F471CEF-C46F-D0C7-C0D6-A9EA3DE8023A}"/>
              </a:ext>
            </a:extLst>
          </p:cNvPr>
          <p:cNvSpPr/>
          <p:nvPr/>
        </p:nvSpPr>
        <p:spPr>
          <a:xfrm>
            <a:off x="4067718" y="672232"/>
            <a:ext cx="4904832" cy="1939484"/>
          </a:xfrm>
          <a:prstGeom prst="roundRect">
            <a:avLst/>
          </a:prstGeom>
          <a:noFill/>
          <a:ln w="635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grpSp>
        <p:nvGrpSpPr>
          <p:cNvPr id="10" name="组合 9">
            <a:extLst>
              <a:ext uri="{FF2B5EF4-FFF2-40B4-BE49-F238E27FC236}">
                <a16:creationId xmlns:a16="http://schemas.microsoft.com/office/drawing/2014/main" id="{A522E655-3E10-F1B7-06A6-4D46490E5796}"/>
              </a:ext>
            </a:extLst>
          </p:cNvPr>
          <p:cNvGrpSpPr/>
          <p:nvPr/>
        </p:nvGrpSpPr>
        <p:grpSpPr>
          <a:xfrm>
            <a:off x="171448" y="2805278"/>
            <a:ext cx="4931128" cy="1918572"/>
            <a:chOff x="4041422" y="2826924"/>
            <a:chExt cx="4931128" cy="1918572"/>
          </a:xfrm>
        </p:grpSpPr>
        <p:sp>
          <p:nvSpPr>
            <p:cNvPr id="2" name="Text Placeholder 2">
              <a:extLst>
                <a:ext uri="{FF2B5EF4-FFF2-40B4-BE49-F238E27FC236}">
                  <a16:creationId xmlns:a16="http://schemas.microsoft.com/office/drawing/2014/main" id="{637D6BC2-7A52-6116-7931-A88A21BB36E5}"/>
                </a:ext>
              </a:extLst>
            </p:cNvPr>
            <p:cNvSpPr txBox="1">
              <a:spLocks/>
            </p:cNvSpPr>
            <p:nvPr/>
          </p:nvSpPr>
          <p:spPr>
            <a:xfrm>
              <a:off x="4276495" y="2941749"/>
              <a:ext cx="4460982" cy="17573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fontScale="92500"/>
            </a:bodyPr>
            <a:lstStyle>
              <a:lvl1pPr marL="0" marR="0" indent="0" algn="l" defTabSz="914400" rtl="0" latinLnBrk="0">
                <a:lnSpc>
                  <a:spcPct val="100000"/>
                </a:lnSpc>
                <a:spcBef>
                  <a:spcPts val="1400"/>
                </a:spcBef>
                <a:spcAft>
                  <a:spcPts val="0"/>
                </a:spcAft>
                <a:buClrTx/>
                <a:buSzTx/>
                <a:buFontTx/>
                <a:buNone/>
                <a:tabLst/>
                <a:defRPr sz="2000" b="1" i="0" u="none" strike="noStrike" cap="none" spc="0" baseline="0">
                  <a:solidFill>
                    <a:srgbClr val="000000"/>
                  </a:solidFill>
                  <a:uFillTx/>
                  <a:latin typeface="+mn-lt"/>
                  <a:ea typeface="+mn-ea"/>
                  <a:cs typeface="+mn-cs"/>
                  <a:sym typeface="Calibri"/>
                </a:defRPr>
              </a:lvl1pPr>
              <a:lvl2pPr marL="317500" marR="0" indent="-317500" algn="l" defTabSz="914400" rtl="0" latinLnBrk="0">
                <a:lnSpc>
                  <a:spcPct val="100000"/>
                </a:lnSpc>
                <a:spcBef>
                  <a:spcPts val="1400"/>
                </a:spcBef>
                <a:spcAft>
                  <a:spcPts val="0"/>
                </a:spcAft>
                <a:buClrTx/>
                <a:buSzPct val="100000"/>
                <a:buFontTx/>
                <a:buChar char="–"/>
                <a:tabLst/>
                <a:defRPr sz="2000" b="1" i="0" u="none" strike="noStrike" cap="none" spc="0" baseline="0">
                  <a:solidFill>
                    <a:srgbClr val="000000"/>
                  </a:solidFill>
                  <a:uFillTx/>
                  <a:latin typeface="+mn-lt"/>
                  <a:ea typeface="+mn-ea"/>
                  <a:cs typeface="+mn-cs"/>
                  <a:sym typeface="Calibri"/>
                </a:defRPr>
              </a:lvl2pPr>
              <a:lvl3pPr marL="568325" marR="0" indent="-222250" algn="l" defTabSz="914400" rtl="0" latinLnBrk="0">
                <a:lnSpc>
                  <a:spcPct val="100000"/>
                </a:lnSpc>
                <a:spcBef>
                  <a:spcPts val="1400"/>
                </a:spcBef>
                <a:spcAft>
                  <a:spcPts val="0"/>
                </a:spcAft>
                <a:buClrTx/>
                <a:buSzPct val="100000"/>
                <a:buFontTx/>
                <a:buChar char="•"/>
                <a:tabLst/>
                <a:defRPr sz="2000" b="1" i="0" u="none" strike="noStrike" cap="none" spc="0" baseline="0">
                  <a:solidFill>
                    <a:srgbClr val="000000"/>
                  </a:solidFill>
                  <a:uFillTx/>
                  <a:latin typeface="+mn-lt"/>
                  <a:ea typeface="+mn-ea"/>
                  <a:cs typeface="+mn-cs"/>
                  <a:sym typeface="Calibri"/>
                </a:defRPr>
              </a:lvl3pPr>
              <a:lvl4pPr marL="784225" marR="0" indent="-201612" algn="l" defTabSz="914400" rtl="0" latinLnBrk="0">
                <a:lnSpc>
                  <a:spcPct val="100000"/>
                </a:lnSpc>
                <a:spcBef>
                  <a:spcPts val="1400"/>
                </a:spcBef>
                <a:spcAft>
                  <a:spcPts val="0"/>
                </a:spcAft>
                <a:buClrTx/>
                <a:buSzPct val="100000"/>
                <a:buFontTx/>
                <a:buChar char="‒"/>
                <a:tabLst/>
                <a:defRPr sz="2000" b="1" i="0" u="none" strike="noStrike" cap="none" spc="0" baseline="0">
                  <a:solidFill>
                    <a:srgbClr val="000000"/>
                  </a:solidFill>
                  <a:uFillTx/>
                  <a:latin typeface="+mn-lt"/>
                  <a:ea typeface="+mn-ea"/>
                  <a:cs typeface="+mn-cs"/>
                  <a:sym typeface="Calibri"/>
                </a:defRPr>
              </a:lvl4pPr>
              <a:lvl5pPr marL="1000125" marR="0" indent="-185737" algn="l" defTabSz="914400" rtl="0" latinLnBrk="0">
                <a:lnSpc>
                  <a:spcPct val="100000"/>
                </a:lnSpc>
                <a:spcBef>
                  <a:spcPts val="1400"/>
                </a:spcBef>
                <a:spcAft>
                  <a:spcPts val="0"/>
                </a:spcAft>
                <a:buClrTx/>
                <a:buSzPct val="100000"/>
                <a:buFontTx/>
                <a:buChar char="»"/>
                <a:tabLst/>
                <a:defRPr sz="2000" b="1" i="0" u="none" strike="noStrike" cap="none" spc="0" baseline="0">
                  <a:solidFill>
                    <a:srgbClr val="000000"/>
                  </a:solidFill>
                  <a:uFillTx/>
                  <a:latin typeface="+mn-lt"/>
                  <a:ea typeface="+mn-ea"/>
                  <a:cs typeface="+mn-cs"/>
                  <a:sym typeface="Calibri"/>
                </a:defRPr>
              </a:lvl5pPr>
              <a:lvl6pPr marL="2514600" marR="0" indent="-228600" algn="l" defTabSz="914400" rtl="0" latinLnBrk="0">
                <a:lnSpc>
                  <a:spcPct val="100000"/>
                </a:lnSpc>
                <a:spcBef>
                  <a:spcPts val="1400"/>
                </a:spcBef>
                <a:spcAft>
                  <a:spcPts val="0"/>
                </a:spcAft>
                <a:buClrTx/>
                <a:buSzPct val="100000"/>
                <a:buFontTx/>
                <a:buChar char="•"/>
                <a:tabLst/>
                <a:defRPr sz="2000" b="1" i="0" u="none" strike="noStrike" cap="none" spc="0" baseline="0">
                  <a:solidFill>
                    <a:srgbClr val="000000"/>
                  </a:solidFill>
                  <a:uFillTx/>
                  <a:latin typeface="+mn-lt"/>
                  <a:ea typeface="+mn-ea"/>
                  <a:cs typeface="+mn-cs"/>
                  <a:sym typeface="Calibri"/>
                </a:defRPr>
              </a:lvl6pPr>
              <a:lvl7pPr marL="2971800" marR="0" indent="-228600" algn="l" defTabSz="914400" rtl="0" latinLnBrk="0">
                <a:lnSpc>
                  <a:spcPct val="100000"/>
                </a:lnSpc>
                <a:spcBef>
                  <a:spcPts val="1400"/>
                </a:spcBef>
                <a:spcAft>
                  <a:spcPts val="0"/>
                </a:spcAft>
                <a:buClrTx/>
                <a:buSzPct val="100000"/>
                <a:buFontTx/>
                <a:buChar char="•"/>
                <a:tabLst/>
                <a:defRPr sz="2000" b="1" i="0" u="none" strike="noStrike" cap="none" spc="0" baseline="0">
                  <a:solidFill>
                    <a:srgbClr val="000000"/>
                  </a:solidFill>
                  <a:uFillTx/>
                  <a:latin typeface="+mn-lt"/>
                  <a:ea typeface="+mn-ea"/>
                  <a:cs typeface="+mn-cs"/>
                  <a:sym typeface="Calibri"/>
                </a:defRPr>
              </a:lvl7pPr>
              <a:lvl8pPr marL="3429000" marR="0" indent="-228600" algn="l" defTabSz="914400" rtl="0" latinLnBrk="0">
                <a:lnSpc>
                  <a:spcPct val="100000"/>
                </a:lnSpc>
                <a:spcBef>
                  <a:spcPts val="1400"/>
                </a:spcBef>
                <a:spcAft>
                  <a:spcPts val="0"/>
                </a:spcAft>
                <a:buClrTx/>
                <a:buSzPct val="100000"/>
                <a:buFontTx/>
                <a:buChar char="•"/>
                <a:tabLst/>
                <a:defRPr sz="2000" b="1" i="0" u="none" strike="noStrike" cap="none" spc="0" baseline="0">
                  <a:solidFill>
                    <a:srgbClr val="000000"/>
                  </a:solidFill>
                  <a:uFillTx/>
                  <a:latin typeface="+mn-lt"/>
                  <a:ea typeface="+mn-ea"/>
                  <a:cs typeface="+mn-cs"/>
                  <a:sym typeface="Calibri"/>
                </a:defRPr>
              </a:lvl8pPr>
              <a:lvl9pPr marL="3886200" marR="0" indent="-228600" algn="l" defTabSz="914400" rtl="0" latinLnBrk="0">
                <a:lnSpc>
                  <a:spcPct val="100000"/>
                </a:lnSpc>
                <a:spcBef>
                  <a:spcPts val="1400"/>
                </a:spcBef>
                <a:spcAft>
                  <a:spcPts val="0"/>
                </a:spcAft>
                <a:buClrTx/>
                <a:buSzPct val="100000"/>
                <a:buFontTx/>
                <a:buChar char="•"/>
                <a:tabLst/>
                <a:defRPr sz="2000" b="1" i="0" u="none" strike="noStrike" cap="none" spc="0" baseline="0">
                  <a:solidFill>
                    <a:srgbClr val="000000"/>
                  </a:solidFill>
                  <a:uFillTx/>
                  <a:latin typeface="+mn-lt"/>
                  <a:ea typeface="+mn-ea"/>
                  <a:cs typeface="+mn-cs"/>
                  <a:sym typeface="Calibri"/>
                </a:defRPr>
              </a:lvl9pPr>
            </a:lstStyle>
            <a:p>
              <a:pPr algn="just" defTabSz="905255" hangingPunct="1">
                <a:spcBef>
                  <a:spcPts val="0"/>
                </a:spcBef>
                <a:spcAft>
                  <a:spcPts val="600"/>
                </a:spcAft>
                <a:buSzPct val="100000"/>
                <a:defRPr sz="1386"/>
              </a:pPr>
              <a:r>
                <a:rPr lang="en-US" sz="1400" dirty="0"/>
                <a:t>3. Intern/ Working Experiences:</a:t>
              </a:r>
            </a:p>
            <a:p>
              <a:pPr marL="484060" lvl="1" indent="-169735" algn="just" defTabSz="905255" hangingPunct="1">
                <a:spcBef>
                  <a:spcPts val="0"/>
                </a:spcBef>
                <a:spcAft>
                  <a:spcPts val="600"/>
                </a:spcAft>
                <a:buClr>
                  <a:schemeClr val="accent6"/>
                </a:buClr>
                <a:buFont typeface="Arial"/>
                <a:buChar char="•"/>
                <a:defRPr sz="1188" b="0"/>
              </a:pPr>
              <a:r>
                <a:rPr lang="en-US" sz="1300" dirty="0"/>
                <a:t>Trainee IT Teacher, Capital Normal University High School, 2022</a:t>
              </a:r>
            </a:p>
            <a:p>
              <a:pPr marL="484060" lvl="1" indent="-169735" algn="just" defTabSz="905255" hangingPunct="1">
                <a:spcBef>
                  <a:spcPts val="0"/>
                </a:spcBef>
                <a:spcAft>
                  <a:spcPts val="600"/>
                </a:spcAft>
                <a:buClr>
                  <a:schemeClr val="accent6"/>
                </a:buClr>
                <a:buFont typeface="Arial"/>
                <a:buChar char="•"/>
                <a:defRPr sz="1188" b="0"/>
              </a:pPr>
              <a:r>
                <a:rPr lang="en-US" sz="1300" dirty="0"/>
                <a:t>Visiting Student, Chinese Academy of Sciences, 2022-2023</a:t>
              </a:r>
            </a:p>
            <a:p>
              <a:pPr marL="484060" lvl="1" indent="-169735" algn="just" defTabSz="905255" hangingPunct="1">
                <a:spcBef>
                  <a:spcPts val="0"/>
                </a:spcBef>
                <a:spcAft>
                  <a:spcPts val="600"/>
                </a:spcAft>
                <a:buClr>
                  <a:schemeClr val="accent6"/>
                </a:buClr>
                <a:buFont typeface="Arial"/>
                <a:buChar char="•"/>
                <a:defRPr sz="1188" b="0"/>
              </a:pPr>
              <a:r>
                <a:rPr lang="en-US" sz="1300" dirty="0"/>
                <a:t>Part-time Bartender, The Auld Dubliner, 2023-2024</a:t>
              </a:r>
            </a:p>
            <a:p>
              <a:pPr algn="just" defTabSz="905255" hangingPunct="1">
                <a:spcBef>
                  <a:spcPts val="0"/>
                </a:spcBef>
                <a:spcAft>
                  <a:spcPts val="600"/>
                </a:spcAft>
                <a:buSzPct val="100000"/>
                <a:defRPr sz="1386"/>
              </a:pPr>
              <a:r>
                <a:rPr lang="en-US" sz="1400" dirty="0"/>
                <a:t>4. Student Work:</a:t>
              </a:r>
            </a:p>
            <a:p>
              <a:pPr marL="484060" lvl="1" indent="-169735" algn="just" defTabSz="905255" hangingPunct="1">
                <a:spcBef>
                  <a:spcPts val="0"/>
                </a:spcBef>
                <a:spcAft>
                  <a:spcPts val="600"/>
                </a:spcAft>
                <a:buClr>
                  <a:schemeClr val="accent6"/>
                </a:buClr>
                <a:buFont typeface="Arial"/>
                <a:buChar char="•"/>
                <a:defRPr sz="1188" b="0"/>
              </a:pPr>
              <a:r>
                <a:rPr lang="en-US" sz="1200" b="0" dirty="0"/>
                <a:t>Beijing Winter Olympics Volunteer Regional Chief, 2022</a:t>
              </a:r>
            </a:p>
            <a:p>
              <a:pPr marL="484060" lvl="1" indent="-169735" algn="just" defTabSz="905255" hangingPunct="1">
                <a:spcBef>
                  <a:spcPts val="0"/>
                </a:spcBef>
                <a:spcAft>
                  <a:spcPts val="600"/>
                </a:spcAft>
                <a:buClr>
                  <a:schemeClr val="accent6"/>
                </a:buClr>
                <a:buFont typeface="Arial"/>
                <a:buChar char="•"/>
                <a:defRPr sz="1188" b="0"/>
              </a:pPr>
              <a:r>
                <a:rPr lang="en-US" sz="1200" b="0" dirty="0"/>
                <a:t>President of the Student Union, 2020-2023</a:t>
              </a:r>
            </a:p>
          </p:txBody>
        </p:sp>
        <p:sp>
          <p:nvSpPr>
            <p:cNvPr id="8" name="矩形: 圆角 7">
              <a:extLst>
                <a:ext uri="{FF2B5EF4-FFF2-40B4-BE49-F238E27FC236}">
                  <a16:creationId xmlns:a16="http://schemas.microsoft.com/office/drawing/2014/main" id="{38FD8EF6-76B6-9F9D-8368-4C5F4E7D1BDE}"/>
                </a:ext>
              </a:extLst>
            </p:cNvPr>
            <p:cNvSpPr/>
            <p:nvPr/>
          </p:nvSpPr>
          <p:spPr>
            <a:xfrm>
              <a:off x="4041422" y="2826924"/>
              <a:ext cx="4931128" cy="1918572"/>
            </a:xfrm>
            <a:prstGeom prst="roundRect">
              <a:avLst/>
            </a:prstGeom>
            <a:noFill/>
            <a:ln w="635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 name="图片 5" descr="图片 5"/>
          <p:cNvPicPr>
            <a:picLocks noChangeAspect="1"/>
          </p:cNvPicPr>
          <p:nvPr/>
        </p:nvPicPr>
        <p:blipFill>
          <a:blip r:embed="rId3"/>
          <a:stretch>
            <a:fillRect/>
          </a:stretch>
        </p:blipFill>
        <p:spPr>
          <a:xfrm>
            <a:off x="0" y="971868"/>
            <a:ext cx="9144000" cy="212142"/>
          </a:xfrm>
          <a:prstGeom prst="rect">
            <a:avLst/>
          </a:prstGeom>
          <a:ln w="12700">
            <a:miter lim="400000"/>
          </a:ln>
        </p:spPr>
      </p:pic>
      <p:sp>
        <p:nvSpPr>
          <p:cNvPr id="152" name="Title 2"/>
          <p:cNvSpPr txBox="1">
            <a:spLocks noGrp="1"/>
          </p:cNvSpPr>
          <p:nvPr>
            <p:ph type="title"/>
          </p:nvPr>
        </p:nvSpPr>
        <p:spPr>
          <a:xfrm>
            <a:off x="620388" y="51524"/>
            <a:ext cx="3448273" cy="421200"/>
          </a:xfrm>
          <a:prstGeom prst="rect">
            <a:avLst/>
          </a:prstGeom>
        </p:spPr>
        <p:txBody>
          <a:bodyPr>
            <a:noAutofit/>
          </a:bodyPr>
          <a:lstStyle/>
          <a:p>
            <a:pPr defTabSz="493776">
              <a:defRPr sz="1512"/>
            </a:pPr>
            <a:br>
              <a:rPr sz="2400" dirty="0"/>
            </a:br>
            <a:r>
              <a:rPr lang="en-US" sz="2400" dirty="0"/>
              <a:t>Selected Project Details</a:t>
            </a:r>
            <a:endParaRPr sz="2400" dirty="0"/>
          </a:p>
        </p:txBody>
      </p:sp>
      <p:sp>
        <p:nvSpPr>
          <p:cNvPr id="153" name="Slide Number Placeholder 4"/>
          <p:cNvSpPr txBox="1">
            <a:spLocks noGrp="1"/>
          </p:cNvSpPr>
          <p:nvPr>
            <p:ph type="sldNum" sz="quarter" idx="2"/>
          </p:nvPr>
        </p:nvSpPr>
        <p:spPr>
          <a:xfrm>
            <a:off x="8202613" y="4936039"/>
            <a:ext cx="127001" cy="13707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
        <p:nvSpPr>
          <p:cNvPr id="154" name="直接连接符 6"/>
          <p:cNvSpPr/>
          <p:nvPr/>
        </p:nvSpPr>
        <p:spPr>
          <a:xfrm>
            <a:off x="-17377" y="488155"/>
            <a:ext cx="9161376" cy="1"/>
          </a:xfrm>
          <a:prstGeom prst="line">
            <a:avLst/>
          </a:prstGeom>
          <a:ln>
            <a:solidFill>
              <a:srgbClr val="4A7EBB"/>
            </a:solidFill>
          </a:ln>
        </p:spPr>
        <p:txBody>
          <a:bodyPr lIns="45719" rIns="45719"/>
          <a:lstStyle/>
          <a:p>
            <a:endParaRPr dirty="0"/>
          </a:p>
        </p:txBody>
      </p:sp>
      <p:sp>
        <p:nvSpPr>
          <p:cNvPr id="3" name="文本框 2">
            <a:extLst>
              <a:ext uri="{FF2B5EF4-FFF2-40B4-BE49-F238E27FC236}">
                <a16:creationId xmlns:a16="http://schemas.microsoft.com/office/drawing/2014/main" id="{C1A1566C-8501-7645-ED2F-4D1E8701D82D}"/>
              </a:ext>
            </a:extLst>
          </p:cNvPr>
          <p:cNvSpPr txBox="1"/>
          <p:nvPr/>
        </p:nvSpPr>
        <p:spPr>
          <a:xfrm>
            <a:off x="620388" y="4327057"/>
            <a:ext cx="7903224" cy="369332"/>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dirty="0"/>
              <a:t>ENHANCING ON-CHIP NETWORK PREDICTIONS WITH ADVANCED AI TECHNIQUES</a:t>
            </a:r>
            <a:endParaRPr lang="zh-CN" altLang="en-US" dirty="0"/>
          </a:p>
        </p:txBody>
      </p:sp>
      <p:pic>
        <p:nvPicPr>
          <p:cNvPr id="12" name="图片 11">
            <a:extLst>
              <a:ext uri="{FF2B5EF4-FFF2-40B4-BE49-F238E27FC236}">
                <a16:creationId xmlns:a16="http://schemas.microsoft.com/office/drawing/2014/main" id="{25BB1655-AEE6-1B1D-2DB3-20D0A16A62C5}"/>
              </a:ext>
            </a:extLst>
          </p:cNvPr>
          <p:cNvPicPr>
            <a:picLocks noChangeAspect="1"/>
          </p:cNvPicPr>
          <p:nvPr/>
        </p:nvPicPr>
        <p:blipFill>
          <a:blip r:embed="rId4">
            <a:extLst>
              <a:ext uri="{28A0092B-C50C-407E-A947-70E740481C1C}">
                <a14:useLocalDpi xmlns:a14="http://schemas.microsoft.com/office/drawing/2010/main" val="0"/>
              </a:ext>
            </a:extLst>
          </a:blip>
          <a:srcRect t="766" b="-1"/>
          <a:stretch/>
        </p:blipFill>
        <p:spPr>
          <a:xfrm>
            <a:off x="1061674" y="510731"/>
            <a:ext cx="7003275" cy="3293656"/>
          </a:xfrm>
          <a:prstGeom prst="rect">
            <a:avLst/>
          </a:prstGeom>
        </p:spPr>
      </p:pic>
      <p:sp>
        <p:nvSpPr>
          <p:cNvPr id="13" name="箭头: 下 12">
            <a:extLst>
              <a:ext uri="{FF2B5EF4-FFF2-40B4-BE49-F238E27FC236}">
                <a16:creationId xmlns:a16="http://schemas.microsoft.com/office/drawing/2014/main" id="{A66C70FC-023F-90AA-FC30-CABBBBCA4608}"/>
              </a:ext>
            </a:extLst>
          </p:cNvPr>
          <p:cNvSpPr/>
          <p:nvPr/>
        </p:nvSpPr>
        <p:spPr>
          <a:xfrm>
            <a:off x="4476750" y="3972420"/>
            <a:ext cx="190499" cy="299007"/>
          </a:xfrm>
          <a:prstGeom prst="downArrow">
            <a:avLst/>
          </a:prstGeom>
          <a:solidFill>
            <a:schemeClr val="accent1"/>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Text Placeholder 16">
            <a:extLst>
              <a:ext uri="{FF2B5EF4-FFF2-40B4-BE49-F238E27FC236}">
                <a16:creationId xmlns:a16="http://schemas.microsoft.com/office/drawing/2014/main" id="{A32F3D48-4A0E-FB93-3041-5FEC2E5ABCC3}"/>
              </a:ext>
            </a:extLst>
          </p:cNvPr>
          <p:cNvSpPr txBox="1"/>
          <p:nvPr/>
        </p:nvSpPr>
        <p:spPr>
          <a:xfrm>
            <a:off x="1811823" y="3781851"/>
            <a:ext cx="5520354"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lvl="1" indent="0" algn="ctr">
              <a:spcBef>
                <a:spcPts val="1100"/>
              </a:spcBef>
              <a:defRPr sz="1200"/>
            </a:pPr>
            <a:r>
              <a:rPr dirty="0"/>
              <a:t>Fig 1: </a:t>
            </a:r>
            <a:r>
              <a:rPr lang="en-US" altLang="zh-CN" dirty="0"/>
              <a:t>Classification of studies related to the combination of AI and </a:t>
            </a:r>
            <a:r>
              <a:rPr lang="en-US" altLang="zh-CN" dirty="0" err="1"/>
              <a:t>NoC</a:t>
            </a:r>
            <a:endParaRPr dirty="0"/>
          </a:p>
        </p:txBody>
      </p:sp>
    </p:spTree>
    <p:extLst>
      <p:ext uri="{BB962C8B-B14F-4D97-AF65-F5344CB8AC3E}">
        <p14:creationId xmlns:p14="http://schemas.microsoft.com/office/powerpoint/2010/main" val="147720564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 name="图片 12" descr="图片 12"/>
          <p:cNvPicPr>
            <a:picLocks noChangeAspect="1"/>
          </p:cNvPicPr>
          <p:nvPr/>
        </p:nvPicPr>
        <p:blipFill>
          <a:blip r:embed="rId3"/>
          <a:stretch>
            <a:fillRect/>
          </a:stretch>
        </p:blipFill>
        <p:spPr>
          <a:xfrm>
            <a:off x="-8688" y="4850372"/>
            <a:ext cx="9144001" cy="293128"/>
          </a:xfrm>
          <a:prstGeom prst="rect">
            <a:avLst/>
          </a:prstGeom>
          <a:ln w="12700">
            <a:miter lim="400000"/>
          </a:ln>
        </p:spPr>
      </p:pic>
      <p:pic>
        <p:nvPicPr>
          <p:cNvPr id="170" name="图片 1" descr="图片 1"/>
          <p:cNvPicPr>
            <a:picLocks noChangeAspect="1"/>
          </p:cNvPicPr>
          <p:nvPr/>
        </p:nvPicPr>
        <p:blipFill>
          <a:blip r:embed="rId3"/>
          <a:stretch>
            <a:fillRect/>
          </a:stretch>
        </p:blipFill>
        <p:spPr>
          <a:xfrm>
            <a:off x="0" y="971868"/>
            <a:ext cx="9144000" cy="212142"/>
          </a:xfrm>
          <a:prstGeom prst="rect">
            <a:avLst/>
          </a:prstGeom>
          <a:ln w="12700">
            <a:miter lim="400000"/>
          </a:ln>
        </p:spPr>
      </p:pic>
      <p:sp>
        <p:nvSpPr>
          <p:cNvPr id="171" name="Slide Number Placeholder 4"/>
          <p:cNvSpPr txBox="1">
            <a:spLocks noGrp="1"/>
          </p:cNvSpPr>
          <p:nvPr>
            <p:ph type="sldNum" sz="quarter" idx="2"/>
          </p:nvPr>
        </p:nvSpPr>
        <p:spPr>
          <a:xfrm>
            <a:off x="8202613" y="4936039"/>
            <a:ext cx="127001" cy="13707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
        <p:nvSpPr>
          <p:cNvPr id="172" name="Title 15"/>
          <p:cNvSpPr txBox="1"/>
          <p:nvPr/>
        </p:nvSpPr>
        <p:spPr>
          <a:xfrm>
            <a:off x="145141" y="227386"/>
            <a:ext cx="7500941" cy="3462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spAutoFit/>
          </a:bodyPr>
          <a:lstStyle>
            <a:lvl1pPr>
              <a:defRPr sz="2600" b="1"/>
            </a:lvl1pPr>
          </a:lstStyle>
          <a:p>
            <a:r>
              <a:rPr dirty="0"/>
              <a:t>Existing technologies and Limitations</a:t>
            </a:r>
          </a:p>
        </p:txBody>
      </p:sp>
      <p:sp>
        <p:nvSpPr>
          <p:cNvPr id="173" name="Text Placeholder 16"/>
          <p:cNvSpPr txBox="1">
            <a:spLocks noGrp="1"/>
          </p:cNvSpPr>
          <p:nvPr>
            <p:ph type="body" sz="quarter" idx="1"/>
          </p:nvPr>
        </p:nvSpPr>
        <p:spPr>
          <a:xfrm>
            <a:off x="5017754" y="770422"/>
            <a:ext cx="3497944" cy="675437"/>
          </a:xfrm>
          <a:prstGeom prst="rect">
            <a:avLst/>
          </a:prstGeom>
        </p:spPr>
        <p:txBody>
          <a:bodyPr/>
          <a:lstStyle/>
          <a:p>
            <a:pPr marL="0" lvl="1" indent="0">
              <a:spcBef>
                <a:spcPts val="0"/>
              </a:spcBef>
              <a:buSzTx/>
              <a:buNone/>
              <a:defRPr sz="1400" b="0"/>
            </a:pPr>
            <a:r>
              <a:t>Limitations:</a:t>
            </a:r>
          </a:p>
          <a:p>
            <a:pPr lvl="1">
              <a:spcBef>
                <a:spcPts val="0"/>
              </a:spcBef>
              <a:buClr>
                <a:schemeClr val="accent6"/>
              </a:buClr>
              <a:buFont typeface="Arial"/>
              <a:buChar char="•"/>
              <a:defRPr sz="1400" b="0"/>
            </a:pPr>
            <a:r>
              <a:t>Limited to specific NoC configurations</a:t>
            </a:r>
          </a:p>
          <a:p>
            <a:pPr lvl="1">
              <a:spcBef>
                <a:spcPts val="0"/>
              </a:spcBef>
              <a:buClr>
                <a:schemeClr val="accent6"/>
              </a:buClr>
              <a:buFont typeface="Arial"/>
              <a:buChar char="•"/>
              <a:defRPr sz="1400" b="0"/>
            </a:pPr>
            <a:r>
              <a:t>High demand for computing resources</a:t>
            </a:r>
          </a:p>
        </p:txBody>
      </p:sp>
      <p:sp>
        <p:nvSpPr>
          <p:cNvPr id="174" name="Text Placeholder 16"/>
          <p:cNvSpPr txBox="1"/>
          <p:nvPr/>
        </p:nvSpPr>
        <p:spPr>
          <a:xfrm>
            <a:off x="224850" y="774364"/>
            <a:ext cx="3901399" cy="6465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lvl="1" indent="0">
              <a:defRPr sz="1400"/>
            </a:pPr>
            <a:r>
              <a:t>Advantages:</a:t>
            </a:r>
            <a:endParaRPr sz="2000"/>
          </a:p>
          <a:p>
            <a:pPr marL="317500" lvl="1" indent="-317500">
              <a:buClr>
                <a:schemeClr val="accent6"/>
              </a:buClr>
              <a:buSzPct val="100000"/>
              <a:buFont typeface="Arial"/>
              <a:buChar char="•"/>
              <a:defRPr sz="1400"/>
            </a:pPr>
            <a:r>
              <a:t>Achievement of high prediction accuracy (95%)</a:t>
            </a:r>
            <a:endParaRPr sz="2000"/>
          </a:p>
          <a:p>
            <a:pPr marL="317500" lvl="1" indent="-317500">
              <a:buClr>
                <a:schemeClr val="accent6"/>
              </a:buClr>
              <a:buSzPct val="100000"/>
              <a:buFont typeface="Arial"/>
              <a:buChar char="•"/>
              <a:defRPr sz="1400"/>
            </a:pPr>
            <a:r>
              <a:t>Significantly increase the speed of prediction</a:t>
            </a:r>
          </a:p>
        </p:txBody>
      </p:sp>
      <p:sp>
        <p:nvSpPr>
          <p:cNvPr id="175" name="直接连接符 18"/>
          <p:cNvSpPr/>
          <p:nvPr/>
        </p:nvSpPr>
        <p:spPr>
          <a:xfrm>
            <a:off x="-8688" y="605855"/>
            <a:ext cx="9161376" cy="1"/>
          </a:xfrm>
          <a:prstGeom prst="line">
            <a:avLst/>
          </a:prstGeom>
          <a:ln>
            <a:solidFill>
              <a:srgbClr val="4A7EBB"/>
            </a:solidFill>
          </a:ln>
        </p:spPr>
        <p:txBody>
          <a:bodyPr lIns="45719" rIns="45719"/>
          <a:lstStyle/>
          <a:p>
            <a:endParaRPr/>
          </a:p>
        </p:txBody>
      </p:sp>
      <p:pic>
        <p:nvPicPr>
          <p:cNvPr id="176" name="图片 7" descr="图片 7"/>
          <p:cNvPicPr>
            <a:picLocks noChangeAspect="1"/>
          </p:cNvPicPr>
          <p:nvPr/>
        </p:nvPicPr>
        <p:blipFill>
          <a:blip r:embed="rId4"/>
          <a:stretch>
            <a:fillRect/>
          </a:stretch>
        </p:blipFill>
        <p:spPr>
          <a:xfrm>
            <a:off x="104399" y="1491713"/>
            <a:ext cx="8935200" cy="2881365"/>
          </a:xfrm>
          <a:prstGeom prst="rect">
            <a:avLst/>
          </a:prstGeom>
          <a:ln w="12700">
            <a:miter lim="400000"/>
          </a:ln>
        </p:spPr>
      </p:pic>
      <p:sp>
        <p:nvSpPr>
          <p:cNvPr id="177" name="文本框 9"/>
          <p:cNvSpPr txBox="1"/>
          <p:nvPr/>
        </p:nvSpPr>
        <p:spPr>
          <a:xfrm>
            <a:off x="190861" y="4414989"/>
            <a:ext cx="9126319" cy="7576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just">
              <a:defRPr sz="700"/>
            </a:pPr>
            <a:r>
              <a:t>[1] Qian Z L, Juan D C, Bogdan P, et al. A support vector regression (SVR)-based latency model for network-on-chip (NoC) architectures[J]. IEEE Transactions on Computer-Aided Design of Integrated Circuits and Systems, 2015, 35(3): 471-484.</a:t>
            </a:r>
          </a:p>
          <a:p>
            <a:pPr algn="just">
              <a:defRPr sz="700"/>
            </a:pPr>
            <a:r>
              <a:t>[2] Kumar A, Talawar B. Machine learning based framework to predict performance evaluation of on-chip networks[C]//2018 Eleventh International Conference on Contemporary Computing (IC3). IEEE, 2018: 1-6.</a:t>
            </a:r>
          </a:p>
          <a:p>
            <a:pPr algn="just">
              <a:defRPr sz="700"/>
            </a:pPr>
            <a:r>
              <a:t>[3] Chen K C, Wang T Y. NN-noxim: High-level cycle-accurate NoC-based neural networks simulator[C]//2018 11th International workshop on network on chip architectures (NoCArc). IEEE, 2018: 1-5.</a:t>
            </a:r>
          </a:p>
          <a:p>
            <a:pPr algn="just">
              <a:defRPr sz="700"/>
            </a:pPr>
            <a:r>
              <a:t>[4] Hou J, Han Q, Radetzki M. A machine learning enabled long-term performance evaluation framework for NoCs[C]//2019 IEEE 13th International Symposium on Embedded Multicore/Many-core Systems-on-Chip (MCSoC). IEEE, 2019: 164-171.</a:t>
            </a:r>
          </a:p>
          <a:p>
            <a:pPr algn="just">
              <a:defRPr sz="700"/>
            </a:pPr>
            <a:r>
              <a:t>[5] Silva J, Kreutz M, Pereira M, et al. An investigation of latency prediction for NoC-based communication architectures using machine learning techniques[J]. The Journal of Supercomputing, 2019, 75(11): 7573-7591.</a:t>
            </a:r>
          </a:p>
          <a:p>
            <a:pPr algn="just">
              <a:defRPr sz="700"/>
            </a:pPr>
            <a:r>
              <a:t>[6] Bhowmik B, Hazarika P, Kale P, et al. Ai technology for noc performance evaluation[J]. IEEE Transactions on Circuits and Systems II: Express Briefs, 2021, 68(12): 3483-3487.</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itle 1"/>
          <p:cNvSpPr txBox="1">
            <a:spLocks noGrp="1"/>
          </p:cNvSpPr>
          <p:nvPr>
            <p:ph type="title"/>
          </p:nvPr>
        </p:nvSpPr>
        <p:spPr>
          <a:xfrm>
            <a:off x="496799" y="376691"/>
            <a:ext cx="4519818" cy="551297"/>
          </a:xfrm>
          <a:prstGeom prst="rect">
            <a:avLst/>
          </a:prstGeom>
        </p:spPr>
        <p:txBody>
          <a:bodyPr>
            <a:noAutofit/>
          </a:bodyPr>
          <a:lstStyle>
            <a:lvl1pPr>
              <a:lnSpc>
                <a:spcPct val="200000"/>
              </a:lnSpc>
              <a:defRPr sz="2800"/>
            </a:lvl1pPr>
          </a:lstStyle>
          <a:p>
            <a:r>
              <a:rPr lang="en-US" sz="2400" dirty="0"/>
              <a:t>Network-on-Chip Overview</a:t>
            </a:r>
            <a:endParaRPr lang="en-GB" sz="2400" dirty="0"/>
          </a:p>
        </p:txBody>
      </p:sp>
      <p:sp>
        <p:nvSpPr>
          <p:cNvPr id="182" name="Text Placeholder 2"/>
          <p:cNvSpPr txBox="1">
            <a:spLocks noGrp="1"/>
          </p:cNvSpPr>
          <p:nvPr>
            <p:ph type="body" sz="half" idx="1"/>
          </p:nvPr>
        </p:nvSpPr>
        <p:spPr>
          <a:xfrm>
            <a:off x="496799" y="1555524"/>
            <a:ext cx="3949366" cy="2919479"/>
          </a:xfrm>
          <a:prstGeom prst="rect">
            <a:avLst/>
          </a:prstGeom>
        </p:spPr>
        <p:txBody>
          <a:bodyPr/>
          <a:lstStyle/>
          <a:p>
            <a:pPr algn="just">
              <a:buFont typeface="Arial" panose="020B0604020202020204" pitchFamily="34" charset="0"/>
              <a:buChar char="•"/>
            </a:pPr>
            <a:r>
              <a:rPr dirty="0"/>
              <a:t>Network-on-Chip (</a:t>
            </a:r>
            <a:r>
              <a:rPr dirty="0" err="1"/>
              <a:t>NoC</a:t>
            </a:r>
            <a:r>
              <a:rPr dirty="0"/>
              <a:t>):  integrated circuits designed for network-based communication subsystems</a:t>
            </a:r>
          </a:p>
          <a:p>
            <a:pPr algn="just">
              <a:buFont typeface="Arial" panose="020B0604020202020204" pitchFamily="34" charset="0"/>
              <a:buChar char="•"/>
            </a:pPr>
            <a:r>
              <a:rPr dirty="0"/>
              <a:t>Consists of multiple sections of links and routers</a:t>
            </a:r>
          </a:p>
          <a:p>
            <a:pPr algn="just">
              <a:buFont typeface="Arial" panose="020B0604020202020204" pitchFamily="34" charset="0"/>
              <a:buChar char="•"/>
            </a:pPr>
            <a:r>
              <a:rPr dirty="0"/>
              <a:t>The Network Interface (NI) module converts data packets from various IP blocks for transmission across the network</a:t>
            </a:r>
          </a:p>
          <a:p>
            <a:pPr algn="just">
              <a:buFont typeface="Arial" panose="020B0604020202020204" pitchFamily="34" charset="0"/>
              <a:buChar char="•"/>
            </a:pPr>
            <a:r>
              <a:rPr dirty="0"/>
              <a:t>Scalability, High Performance, Low Latency, Power Efficiency, Design Flexibility</a:t>
            </a:r>
          </a:p>
        </p:txBody>
      </p:sp>
      <p:sp>
        <p:nvSpPr>
          <p:cNvPr id="183" name="Slide Number Placeholder 4"/>
          <p:cNvSpPr txBox="1">
            <a:spLocks noGrp="1"/>
          </p:cNvSpPr>
          <p:nvPr>
            <p:ph type="sldNum" sz="quarter" idx="2"/>
          </p:nvPr>
        </p:nvSpPr>
        <p:spPr>
          <a:xfrm>
            <a:off x="8202613" y="4936039"/>
            <a:ext cx="127001" cy="13707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pic>
        <p:nvPicPr>
          <p:cNvPr id="184" name="图片 10" descr="图片 10"/>
          <p:cNvPicPr>
            <a:picLocks noChangeAspect="1"/>
          </p:cNvPicPr>
          <p:nvPr/>
        </p:nvPicPr>
        <p:blipFill>
          <a:blip r:embed="rId3"/>
          <a:srcRect l="2374" r="1122"/>
          <a:stretch>
            <a:fillRect/>
          </a:stretch>
        </p:blipFill>
        <p:spPr>
          <a:xfrm>
            <a:off x="4857688" y="1446571"/>
            <a:ext cx="4219200" cy="2919479"/>
          </a:xfrm>
          <a:prstGeom prst="rect">
            <a:avLst/>
          </a:prstGeom>
          <a:ln w="12700">
            <a:miter lim="400000"/>
          </a:ln>
        </p:spPr>
      </p:pic>
      <p:sp>
        <p:nvSpPr>
          <p:cNvPr id="185" name="Text Placeholder 16"/>
          <p:cNvSpPr txBox="1"/>
          <p:nvPr/>
        </p:nvSpPr>
        <p:spPr>
          <a:xfrm>
            <a:off x="5830750" y="4366050"/>
            <a:ext cx="2273075"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lvl="1" indent="0" algn="ctr">
              <a:spcBef>
                <a:spcPts val="1100"/>
              </a:spcBef>
              <a:defRPr sz="1200"/>
            </a:pPr>
            <a:r>
              <a:rPr dirty="0"/>
              <a:t>Fig </a:t>
            </a:r>
            <a:r>
              <a:rPr lang="en-US" dirty="0"/>
              <a:t>2</a:t>
            </a:r>
            <a:r>
              <a:rPr dirty="0"/>
              <a:t>: </a:t>
            </a:r>
            <a:r>
              <a:rPr dirty="0" err="1"/>
              <a:t>NoC</a:t>
            </a:r>
            <a:r>
              <a:rPr dirty="0"/>
              <a:t> structure diagram</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 name="图片 5" descr="图片 5"/>
          <p:cNvPicPr>
            <a:picLocks noChangeAspect="1"/>
          </p:cNvPicPr>
          <p:nvPr/>
        </p:nvPicPr>
        <p:blipFill>
          <a:blip r:embed="rId3"/>
          <a:stretch>
            <a:fillRect/>
          </a:stretch>
        </p:blipFill>
        <p:spPr>
          <a:xfrm>
            <a:off x="0" y="971868"/>
            <a:ext cx="9144000" cy="212142"/>
          </a:xfrm>
          <a:prstGeom prst="rect">
            <a:avLst/>
          </a:prstGeom>
          <a:ln w="12700">
            <a:miter lim="400000"/>
          </a:ln>
        </p:spPr>
      </p:pic>
      <p:sp>
        <p:nvSpPr>
          <p:cNvPr id="152" name="Title 2"/>
          <p:cNvSpPr txBox="1">
            <a:spLocks noGrp="1"/>
          </p:cNvSpPr>
          <p:nvPr>
            <p:ph type="title"/>
          </p:nvPr>
        </p:nvSpPr>
        <p:spPr>
          <a:xfrm>
            <a:off x="460499" y="340593"/>
            <a:ext cx="7500940" cy="421200"/>
          </a:xfrm>
          <a:prstGeom prst="rect">
            <a:avLst/>
          </a:prstGeom>
        </p:spPr>
        <p:txBody>
          <a:bodyPr>
            <a:noAutofit/>
          </a:bodyPr>
          <a:lstStyle/>
          <a:p>
            <a:pPr defTabSz="493776">
              <a:defRPr sz="1512"/>
            </a:pPr>
            <a:br>
              <a:rPr sz="2400" dirty="0"/>
            </a:br>
            <a:r>
              <a:rPr sz="2400" dirty="0"/>
              <a:t>Prediction Framework</a:t>
            </a:r>
          </a:p>
        </p:txBody>
      </p:sp>
      <p:sp>
        <p:nvSpPr>
          <p:cNvPr id="153" name="Slide Number Placeholder 4"/>
          <p:cNvSpPr txBox="1">
            <a:spLocks noGrp="1"/>
          </p:cNvSpPr>
          <p:nvPr>
            <p:ph type="sldNum" sz="quarter" idx="2"/>
          </p:nvPr>
        </p:nvSpPr>
        <p:spPr>
          <a:xfrm>
            <a:off x="8202613" y="4936039"/>
            <a:ext cx="127001" cy="13707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
        <p:nvSpPr>
          <p:cNvPr id="154" name="直接连接符 6"/>
          <p:cNvSpPr/>
          <p:nvPr/>
        </p:nvSpPr>
        <p:spPr>
          <a:xfrm>
            <a:off x="-17375" y="855100"/>
            <a:ext cx="9161376" cy="1"/>
          </a:xfrm>
          <a:prstGeom prst="line">
            <a:avLst/>
          </a:prstGeom>
          <a:ln>
            <a:solidFill>
              <a:srgbClr val="4A7EBB"/>
            </a:solidFill>
          </a:ln>
        </p:spPr>
        <p:txBody>
          <a:bodyPr lIns="45719" rIns="45719"/>
          <a:lstStyle/>
          <a:p>
            <a:endParaRPr/>
          </a:p>
        </p:txBody>
      </p:sp>
      <p:sp>
        <p:nvSpPr>
          <p:cNvPr id="155" name="文本框 14"/>
          <p:cNvSpPr txBox="1"/>
          <p:nvPr/>
        </p:nvSpPr>
        <p:spPr>
          <a:xfrm>
            <a:off x="426390" y="1538992"/>
            <a:ext cx="4601436" cy="30463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just">
              <a:lnSpc>
                <a:spcPct val="150000"/>
              </a:lnSpc>
              <a:defRPr sz="1400"/>
            </a:pPr>
            <a:r>
              <a:t>1. Training Phase:</a:t>
            </a:r>
          </a:p>
          <a:p>
            <a:pPr marL="285750" indent="-285750" algn="just">
              <a:lnSpc>
                <a:spcPct val="150000"/>
              </a:lnSpc>
              <a:buSzPct val="100000"/>
              <a:buFont typeface="Arial"/>
              <a:buChar char="•"/>
              <a:defRPr sz="1200"/>
            </a:pPr>
            <a:r>
              <a:t>BookSim2 Simulation: Generate data.</a:t>
            </a:r>
          </a:p>
          <a:p>
            <a:pPr marL="285750" indent="-285750" algn="just">
              <a:lnSpc>
                <a:spcPct val="150000"/>
              </a:lnSpc>
              <a:buSzPct val="100000"/>
              <a:buFont typeface="Arial"/>
              <a:buChar char="•"/>
              <a:defRPr sz="1200"/>
            </a:pPr>
            <a:r>
              <a:t>Record Results: Collect performance metrics from simulations.</a:t>
            </a:r>
          </a:p>
          <a:p>
            <a:pPr marL="285750" indent="-285750" algn="just">
              <a:lnSpc>
                <a:spcPct val="150000"/>
              </a:lnSpc>
              <a:buSzPct val="100000"/>
              <a:buFont typeface="Arial"/>
              <a:buChar char="•"/>
              <a:defRPr sz="1200"/>
            </a:pPr>
            <a:r>
              <a:t>Data Preprocessing: Clean and preprocess the collected data.</a:t>
            </a:r>
          </a:p>
          <a:p>
            <a:pPr marL="285750" indent="-285750" algn="just">
              <a:lnSpc>
                <a:spcPct val="150000"/>
              </a:lnSpc>
              <a:buSzPct val="100000"/>
              <a:buFont typeface="Arial"/>
              <a:buChar char="•"/>
              <a:defRPr sz="1200"/>
            </a:pPr>
            <a:r>
              <a:t>Dataset Segmentation: Split the data </a:t>
            </a:r>
          </a:p>
          <a:p>
            <a:pPr marL="285750" indent="-285750" algn="just">
              <a:lnSpc>
                <a:spcPct val="150000"/>
              </a:lnSpc>
              <a:buSzPct val="100000"/>
              <a:buFont typeface="Arial"/>
              <a:buChar char="•"/>
              <a:defRPr sz="1200"/>
            </a:pPr>
            <a:r>
              <a:t>ML Algorithm Selection: Choose a machine learning algorithm.</a:t>
            </a:r>
          </a:p>
          <a:p>
            <a:pPr marL="285750" indent="-285750" algn="just">
              <a:lnSpc>
                <a:spcPct val="150000"/>
              </a:lnSpc>
              <a:buSzPct val="100000"/>
              <a:buFont typeface="Arial"/>
              <a:buChar char="•"/>
              <a:defRPr sz="1200"/>
            </a:pPr>
            <a:r>
              <a:t>Linear Regression Training: Train the model.</a:t>
            </a:r>
          </a:p>
          <a:p>
            <a:pPr algn="just">
              <a:lnSpc>
                <a:spcPct val="150000"/>
              </a:lnSpc>
              <a:defRPr sz="1400"/>
            </a:pPr>
            <a:r>
              <a:t>2. Testing Phase:</a:t>
            </a:r>
          </a:p>
          <a:p>
            <a:pPr marL="285750" indent="-285750" algn="just">
              <a:lnSpc>
                <a:spcPct val="150000"/>
              </a:lnSpc>
              <a:buSzPct val="100000"/>
              <a:buFont typeface="Arial"/>
              <a:buChar char="•"/>
              <a:defRPr sz="1200"/>
            </a:pPr>
            <a:r>
              <a:t>Trained LR Framework: Utilize the trained linear regression model.</a:t>
            </a:r>
          </a:p>
          <a:p>
            <a:pPr marL="285750" indent="-285750" algn="just">
              <a:lnSpc>
                <a:spcPct val="150000"/>
              </a:lnSpc>
              <a:buSzPct val="100000"/>
              <a:buFont typeface="Arial"/>
              <a:buChar char="•"/>
              <a:defRPr sz="1200"/>
            </a:pPr>
            <a:r>
              <a:t>Result Evaluation: Validate predictions against new simulations.</a:t>
            </a:r>
          </a:p>
          <a:p>
            <a:pPr marL="285750" indent="-285750" algn="just">
              <a:lnSpc>
                <a:spcPct val="150000"/>
              </a:lnSpc>
              <a:buSzPct val="100000"/>
              <a:buFont typeface="Arial"/>
              <a:buChar char="•"/>
              <a:defRPr sz="1200"/>
            </a:pPr>
            <a:r>
              <a:t>Validation: Predicted results vs Actual simulation outcomes</a:t>
            </a:r>
          </a:p>
        </p:txBody>
      </p:sp>
      <p:pic>
        <p:nvPicPr>
          <p:cNvPr id="156" name="图片 17" descr="图片 17"/>
          <p:cNvPicPr>
            <a:picLocks noChangeAspect="1"/>
          </p:cNvPicPr>
          <p:nvPr/>
        </p:nvPicPr>
        <p:blipFill>
          <a:blip r:embed="rId4"/>
          <a:stretch>
            <a:fillRect/>
          </a:stretch>
        </p:blipFill>
        <p:spPr>
          <a:xfrm>
            <a:off x="5193793" y="887774"/>
            <a:ext cx="3807384" cy="3854274"/>
          </a:xfrm>
          <a:prstGeom prst="rect">
            <a:avLst/>
          </a:prstGeom>
          <a:ln w="12700">
            <a:miter lim="400000"/>
          </a:ln>
        </p:spPr>
      </p:pic>
      <p:sp>
        <p:nvSpPr>
          <p:cNvPr id="157" name="Text Placeholder 16"/>
          <p:cNvSpPr txBox="1"/>
          <p:nvPr/>
        </p:nvSpPr>
        <p:spPr>
          <a:xfrm>
            <a:off x="6902976" y="4511695"/>
            <a:ext cx="2273075" cy="1568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lvl="1" indent="0" algn="ctr">
              <a:spcBef>
                <a:spcPts val="1100"/>
              </a:spcBef>
              <a:defRPr sz="1200"/>
            </a:pPr>
            <a:r>
              <a:t>Fig 3: Proposed LR Framework</a:t>
            </a:r>
          </a:p>
        </p:txBody>
      </p:sp>
      <p:sp>
        <p:nvSpPr>
          <p:cNvPr id="158" name="文本框 19"/>
          <p:cNvSpPr txBox="1"/>
          <p:nvPr/>
        </p:nvSpPr>
        <p:spPr>
          <a:xfrm>
            <a:off x="426390" y="860412"/>
            <a:ext cx="5022351" cy="6040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50000"/>
              </a:lnSpc>
              <a:defRPr sz="1400"/>
            </a:lvl1pPr>
          </a:lstStyle>
          <a:p>
            <a:r>
              <a:t>Figure 3 outlines the process used to develop the proposed predictive framework.</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 name="图片 5" descr="图片 5"/>
          <p:cNvPicPr>
            <a:picLocks noChangeAspect="1"/>
          </p:cNvPicPr>
          <p:nvPr/>
        </p:nvPicPr>
        <p:blipFill>
          <a:blip r:embed="rId3"/>
          <a:stretch>
            <a:fillRect/>
          </a:stretch>
        </p:blipFill>
        <p:spPr>
          <a:xfrm>
            <a:off x="0" y="971868"/>
            <a:ext cx="9144000" cy="212142"/>
          </a:xfrm>
          <a:prstGeom prst="rect">
            <a:avLst/>
          </a:prstGeom>
          <a:ln w="12700">
            <a:miter lim="400000"/>
          </a:ln>
        </p:spPr>
      </p:pic>
      <p:sp>
        <p:nvSpPr>
          <p:cNvPr id="190" name="Slide Number Placeholder 4"/>
          <p:cNvSpPr txBox="1">
            <a:spLocks noGrp="1"/>
          </p:cNvSpPr>
          <p:nvPr>
            <p:ph type="sldNum" sz="quarter" idx="2"/>
          </p:nvPr>
        </p:nvSpPr>
        <p:spPr>
          <a:xfrm>
            <a:off x="8202613" y="4936039"/>
            <a:ext cx="127001" cy="13707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
        <p:nvSpPr>
          <p:cNvPr id="191" name="Text Placeholder 16"/>
          <p:cNvSpPr txBox="1"/>
          <p:nvPr/>
        </p:nvSpPr>
        <p:spPr>
          <a:xfrm>
            <a:off x="5777326" y="4645683"/>
            <a:ext cx="2621727" cy="1568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lvl="1" indent="0" algn="ctr">
              <a:spcBef>
                <a:spcPts val="1100"/>
              </a:spcBef>
              <a:defRPr sz="1200"/>
            </a:pPr>
            <a:r>
              <a:t>Fig 5: Algorithm for dataset generation</a:t>
            </a:r>
          </a:p>
        </p:txBody>
      </p:sp>
      <p:sp>
        <p:nvSpPr>
          <p:cNvPr id="192" name="文本框 19"/>
          <p:cNvSpPr txBox="1"/>
          <p:nvPr/>
        </p:nvSpPr>
        <p:spPr>
          <a:xfrm>
            <a:off x="338419" y="922399"/>
            <a:ext cx="5022351" cy="509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400"/>
            </a:pPr>
            <a:r>
              <a:t>Figure 4 shows the configuration details</a:t>
            </a:r>
          </a:p>
          <a:p>
            <a:pPr>
              <a:defRPr sz="1400"/>
            </a:pPr>
            <a:r>
              <a:t>Figure 5 is the process for dataset generation</a:t>
            </a:r>
          </a:p>
        </p:txBody>
      </p:sp>
      <p:pic>
        <p:nvPicPr>
          <p:cNvPr id="193" name="图片 1" descr="图片 1"/>
          <p:cNvPicPr>
            <a:picLocks noChangeAspect="1"/>
          </p:cNvPicPr>
          <p:nvPr/>
        </p:nvPicPr>
        <p:blipFill>
          <a:blip r:embed="rId4"/>
          <a:stretch>
            <a:fillRect/>
          </a:stretch>
        </p:blipFill>
        <p:spPr>
          <a:xfrm>
            <a:off x="380670" y="1615202"/>
            <a:ext cx="4082975" cy="3032871"/>
          </a:xfrm>
          <a:prstGeom prst="rect">
            <a:avLst/>
          </a:prstGeom>
          <a:ln w="12700">
            <a:miter lim="400000"/>
          </a:ln>
        </p:spPr>
      </p:pic>
      <p:pic>
        <p:nvPicPr>
          <p:cNvPr id="194" name="图片 3" descr="图片 3"/>
          <p:cNvPicPr>
            <a:picLocks noChangeAspect="1"/>
          </p:cNvPicPr>
          <p:nvPr/>
        </p:nvPicPr>
        <p:blipFill>
          <a:blip r:embed="rId5"/>
          <a:stretch>
            <a:fillRect/>
          </a:stretch>
        </p:blipFill>
        <p:spPr>
          <a:xfrm>
            <a:off x="4736891" y="89454"/>
            <a:ext cx="4224482" cy="4554001"/>
          </a:xfrm>
          <a:prstGeom prst="rect">
            <a:avLst/>
          </a:prstGeom>
          <a:ln w="12700">
            <a:miter lim="400000"/>
          </a:ln>
        </p:spPr>
      </p:pic>
      <p:sp>
        <p:nvSpPr>
          <p:cNvPr id="195" name="Text Placeholder 16"/>
          <p:cNvSpPr txBox="1"/>
          <p:nvPr/>
        </p:nvSpPr>
        <p:spPr>
          <a:xfrm>
            <a:off x="1093602" y="4645683"/>
            <a:ext cx="2273075" cy="1568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lvl="1" indent="0" algn="ctr">
              <a:spcBef>
                <a:spcPts val="1100"/>
              </a:spcBef>
              <a:defRPr sz="1200"/>
            </a:pPr>
            <a:r>
              <a:t>Fig 4: The configuration details</a:t>
            </a:r>
          </a:p>
        </p:txBody>
      </p:sp>
      <p:sp>
        <p:nvSpPr>
          <p:cNvPr id="196" name="Title 15"/>
          <p:cNvSpPr txBox="1">
            <a:spLocks noGrp="1"/>
          </p:cNvSpPr>
          <p:nvPr>
            <p:ph type="title"/>
          </p:nvPr>
        </p:nvSpPr>
        <p:spPr>
          <a:xfrm>
            <a:off x="380669" y="119476"/>
            <a:ext cx="7500941" cy="421200"/>
          </a:xfrm>
          <a:prstGeom prst="rect">
            <a:avLst/>
          </a:prstGeom>
        </p:spPr>
        <p:txBody>
          <a:bodyPr/>
          <a:lstStyle/>
          <a:p>
            <a:r>
              <a:t>Data preparation</a:t>
            </a:r>
          </a:p>
        </p:txBody>
      </p:sp>
      <p:sp>
        <p:nvSpPr>
          <p:cNvPr id="197" name="Text Placeholder 16"/>
          <p:cNvSpPr txBox="1"/>
          <p:nvPr/>
        </p:nvSpPr>
        <p:spPr>
          <a:xfrm>
            <a:off x="380669" y="511401"/>
            <a:ext cx="2468927" cy="2487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spcBef>
                <a:spcPts val="1400"/>
              </a:spcBef>
              <a:defRPr sz="2000"/>
            </a:lvl1pPr>
          </a:lstStyle>
          <a:p>
            <a:r>
              <a:t>Dataset generation</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 name="图片 5" descr="图片 5"/>
          <p:cNvPicPr>
            <a:picLocks noChangeAspect="1"/>
          </p:cNvPicPr>
          <p:nvPr/>
        </p:nvPicPr>
        <p:blipFill>
          <a:blip r:embed="rId3"/>
          <a:stretch>
            <a:fillRect/>
          </a:stretch>
        </p:blipFill>
        <p:spPr>
          <a:xfrm>
            <a:off x="0" y="971868"/>
            <a:ext cx="9144000" cy="212142"/>
          </a:xfrm>
          <a:prstGeom prst="rect">
            <a:avLst/>
          </a:prstGeom>
          <a:ln w="12700">
            <a:miter lim="400000"/>
          </a:ln>
        </p:spPr>
      </p:pic>
      <p:sp>
        <p:nvSpPr>
          <p:cNvPr id="202" name="Slide Number Placeholder 4"/>
          <p:cNvSpPr txBox="1">
            <a:spLocks noGrp="1"/>
          </p:cNvSpPr>
          <p:nvPr>
            <p:ph type="sldNum" sz="quarter" idx="2"/>
          </p:nvPr>
        </p:nvSpPr>
        <p:spPr>
          <a:xfrm>
            <a:off x="8202613" y="4936039"/>
            <a:ext cx="127001" cy="137072"/>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
        <p:nvSpPr>
          <p:cNvPr id="203" name="Title 15"/>
          <p:cNvSpPr txBox="1">
            <a:spLocks noGrp="1"/>
          </p:cNvSpPr>
          <p:nvPr>
            <p:ph type="title"/>
          </p:nvPr>
        </p:nvSpPr>
        <p:spPr>
          <a:xfrm>
            <a:off x="228320" y="161229"/>
            <a:ext cx="7500941" cy="421200"/>
          </a:xfrm>
          <a:prstGeom prst="rect">
            <a:avLst/>
          </a:prstGeom>
        </p:spPr>
        <p:txBody>
          <a:bodyPr/>
          <a:lstStyle/>
          <a:p>
            <a:pPr>
              <a:defRPr b="0"/>
            </a:pPr>
            <a:r>
              <a:t>Data</a:t>
            </a:r>
            <a:r>
              <a:rPr b="1"/>
              <a:t> </a:t>
            </a:r>
            <a:r>
              <a:t>generation</a:t>
            </a:r>
          </a:p>
        </p:txBody>
      </p:sp>
      <p:pic>
        <p:nvPicPr>
          <p:cNvPr id="204" name="图片 6" descr="图片 6"/>
          <p:cNvPicPr>
            <a:picLocks noChangeAspect="1"/>
          </p:cNvPicPr>
          <p:nvPr/>
        </p:nvPicPr>
        <p:blipFill>
          <a:blip r:embed="rId4"/>
          <a:srcRect r="57612" b="40390"/>
          <a:stretch>
            <a:fillRect/>
          </a:stretch>
        </p:blipFill>
        <p:spPr>
          <a:xfrm>
            <a:off x="3978790" y="39406"/>
            <a:ext cx="2468927" cy="2009135"/>
          </a:xfrm>
          <a:prstGeom prst="rect">
            <a:avLst/>
          </a:prstGeom>
          <a:ln w="12700">
            <a:miter lim="400000"/>
          </a:ln>
        </p:spPr>
      </p:pic>
      <p:pic>
        <p:nvPicPr>
          <p:cNvPr id="205" name="图片 8" descr="图片 8"/>
          <p:cNvPicPr>
            <a:picLocks noChangeAspect="1"/>
          </p:cNvPicPr>
          <p:nvPr/>
        </p:nvPicPr>
        <p:blipFill>
          <a:blip r:embed="rId5"/>
          <a:srcRect t="26161" r="67358" b="22658"/>
          <a:stretch>
            <a:fillRect/>
          </a:stretch>
        </p:blipFill>
        <p:spPr>
          <a:xfrm>
            <a:off x="6230356" y="1077938"/>
            <a:ext cx="2798640" cy="3567274"/>
          </a:xfrm>
          <a:prstGeom prst="rect">
            <a:avLst/>
          </a:prstGeom>
          <a:ln w="12700">
            <a:miter lim="400000"/>
          </a:ln>
        </p:spPr>
      </p:pic>
      <p:sp>
        <p:nvSpPr>
          <p:cNvPr id="206" name="Text Placeholder 16"/>
          <p:cNvSpPr txBox="1"/>
          <p:nvPr/>
        </p:nvSpPr>
        <p:spPr>
          <a:xfrm>
            <a:off x="4076717" y="2076555"/>
            <a:ext cx="2273075" cy="1342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lvl="1" indent="0" algn="ctr">
              <a:spcBef>
                <a:spcPts val="1100"/>
              </a:spcBef>
              <a:defRPr sz="1100"/>
            </a:pPr>
            <a:r>
              <a:t>Fig 6: Example of a configuration file</a:t>
            </a:r>
          </a:p>
        </p:txBody>
      </p:sp>
      <p:pic>
        <p:nvPicPr>
          <p:cNvPr id="207" name="图片 11" descr="图片 11"/>
          <p:cNvPicPr>
            <a:picLocks noChangeAspect="1"/>
          </p:cNvPicPr>
          <p:nvPr/>
        </p:nvPicPr>
        <p:blipFill>
          <a:blip r:embed="rId6"/>
          <a:srcRect b="18273"/>
          <a:stretch>
            <a:fillRect/>
          </a:stretch>
        </p:blipFill>
        <p:spPr>
          <a:xfrm>
            <a:off x="230768" y="2317824"/>
            <a:ext cx="5665378" cy="2313018"/>
          </a:xfrm>
          <a:prstGeom prst="rect">
            <a:avLst/>
          </a:prstGeom>
          <a:ln w="12700">
            <a:miter lim="400000"/>
          </a:ln>
        </p:spPr>
      </p:pic>
      <p:sp>
        <p:nvSpPr>
          <p:cNvPr id="208" name="Text Placeholder 16"/>
          <p:cNvSpPr txBox="1"/>
          <p:nvPr/>
        </p:nvSpPr>
        <p:spPr>
          <a:xfrm>
            <a:off x="6488140" y="4662732"/>
            <a:ext cx="2273075" cy="1342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lvl="1" indent="0" algn="ctr">
              <a:spcBef>
                <a:spcPts val="1100"/>
              </a:spcBef>
              <a:defRPr sz="1100"/>
            </a:pPr>
            <a:r>
              <a:t>Fig 7: Example of a result file</a:t>
            </a:r>
          </a:p>
        </p:txBody>
      </p:sp>
      <p:sp>
        <p:nvSpPr>
          <p:cNvPr id="209" name="Text Placeholder 16"/>
          <p:cNvSpPr txBox="1"/>
          <p:nvPr/>
        </p:nvSpPr>
        <p:spPr>
          <a:xfrm>
            <a:off x="1926919" y="4663523"/>
            <a:ext cx="2273075" cy="1342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lvl="1" indent="0" algn="ctr">
              <a:spcBef>
                <a:spcPts val="1100"/>
              </a:spcBef>
              <a:defRPr sz="1100"/>
            </a:pPr>
            <a:r>
              <a:t>Fig 8: Part of datasets</a:t>
            </a:r>
          </a:p>
        </p:txBody>
      </p:sp>
      <p:sp>
        <p:nvSpPr>
          <p:cNvPr id="210" name="文本框 17"/>
          <p:cNvSpPr txBox="1"/>
          <p:nvPr/>
        </p:nvSpPr>
        <p:spPr>
          <a:xfrm>
            <a:off x="160723" y="1134626"/>
            <a:ext cx="3660597" cy="1195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just">
              <a:defRPr sz="1400"/>
            </a:pPr>
            <a:r>
              <a:t>Figure 6 illustrates an example of a configuration file used in one of the simulations. </a:t>
            </a:r>
          </a:p>
          <a:p>
            <a:pPr algn="just">
              <a:defRPr sz="1400"/>
            </a:pPr>
            <a:r>
              <a:t>Figure 7 provides an example of a result file</a:t>
            </a:r>
          </a:p>
          <a:p>
            <a:pPr algn="just">
              <a:defRPr sz="1400"/>
            </a:pPr>
            <a:r>
              <a:t>Figure 8 shows part of the dataset abstracted from all the result files</a:t>
            </a:r>
          </a:p>
        </p:txBody>
      </p:sp>
      <p:sp>
        <p:nvSpPr>
          <p:cNvPr id="211" name="文本框 20"/>
          <p:cNvSpPr txBox="1"/>
          <p:nvPr/>
        </p:nvSpPr>
        <p:spPr>
          <a:xfrm>
            <a:off x="160724" y="596075"/>
            <a:ext cx="3660597" cy="5545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b="1"/>
            </a:lvl1pPr>
          </a:lstStyle>
          <a:p>
            <a:r>
              <a:t>This page shows the detailed results achieved from the simulations.</a:t>
            </a:r>
          </a:p>
        </p:txBody>
      </p:sp>
    </p:spTree>
  </p:cSld>
  <p:clrMapOvr>
    <a:masterClrMapping/>
  </p:clrMapOvr>
  <p:transition spd="med"/>
</p:sld>
</file>

<file path=ppt/theme/theme1.xml><?xml version="1.0" encoding="utf-8"?>
<a:theme xmlns:a="http://schemas.openxmlformats.org/drawingml/2006/main" name="TCD_PPT_Calibri_Option1a">
  <a:themeElements>
    <a:clrScheme name="TCD_PPT_Calibri_Option1a">
      <a:dk1>
        <a:srgbClr val="000000"/>
      </a:dk1>
      <a:lt1>
        <a:srgbClr val="FFFFFF"/>
      </a:lt1>
      <a:dk2>
        <a:srgbClr val="A7A7A7"/>
      </a:dk2>
      <a:lt2>
        <a:srgbClr val="535353"/>
      </a:lt2>
      <a:accent1>
        <a:srgbClr val="4F81BD"/>
      </a:accent1>
      <a:accent2>
        <a:srgbClr val="0E73B9"/>
      </a:accent2>
      <a:accent3>
        <a:srgbClr val="7C7C7C"/>
      </a:accent3>
      <a:accent4>
        <a:srgbClr val="A6A6A6"/>
      </a:accent4>
      <a:accent5>
        <a:srgbClr val="2C486A"/>
      </a:accent5>
      <a:accent6>
        <a:srgbClr val="3E6DB2"/>
      </a:accent6>
      <a:hlink>
        <a:srgbClr val="0000FF"/>
      </a:hlink>
      <a:folHlink>
        <a:srgbClr val="FF00FF"/>
      </a:folHlink>
    </a:clrScheme>
    <a:fontScheme name="TCD_PPT_Calibri_Option1a">
      <a:majorFont>
        <a:latin typeface="Helvetica"/>
        <a:ea typeface="Helvetica"/>
        <a:cs typeface="Helvetica"/>
      </a:majorFont>
      <a:minorFont>
        <a:latin typeface="Calibri"/>
        <a:ea typeface="Calibri"/>
        <a:cs typeface="Calibri"/>
      </a:minorFont>
    </a:fontScheme>
    <a:fmtScheme name="TCD_PPT_Calibri_Option1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CD_PPT_Calibri_Option1a">
  <a:themeElements>
    <a:clrScheme name="TCD_PPT_Calibri_Option1a">
      <a:dk1>
        <a:srgbClr val="000000"/>
      </a:dk1>
      <a:lt1>
        <a:srgbClr val="FFFFFF"/>
      </a:lt1>
      <a:dk2>
        <a:srgbClr val="A7A7A7"/>
      </a:dk2>
      <a:lt2>
        <a:srgbClr val="535353"/>
      </a:lt2>
      <a:accent1>
        <a:srgbClr val="4F81BD"/>
      </a:accent1>
      <a:accent2>
        <a:srgbClr val="0E73B9"/>
      </a:accent2>
      <a:accent3>
        <a:srgbClr val="7C7C7C"/>
      </a:accent3>
      <a:accent4>
        <a:srgbClr val="A6A6A6"/>
      </a:accent4>
      <a:accent5>
        <a:srgbClr val="2C486A"/>
      </a:accent5>
      <a:accent6>
        <a:srgbClr val="3E6DB2"/>
      </a:accent6>
      <a:hlink>
        <a:srgbClr val="0000FF"/>
      </a:hlink>
      <a:folHlink>
        <a:srgbClr val="FF00FF"/>
      </a:folHlink>
    </a:clrScheme>
    <a:fontScheme name="TCD_PPT_Calibri_Option1a">
      <a:majorFont>
        <a:latin typeface="Helvetica"/>
        <a:ea typeface="Helvetica"/>
        <a:cs typeface="Helvetica"/>
      </a:majorFont>
      <a:minorFont>
        <a:latin typeface="Calibri"/>
        <a:ea typeface="Calibri"/>
        <a:cs typeface="Calibri"/>
      </a:minorFont>
    </a:fontScheme>
    <a:fmtScheme name="TCD_PPT_Calibri_Option1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1532</TotalTime>
  <Words>3193</Words>
  <Application>Microsoft Office PowerPoint</Application>
  <PresentationFormat>全屏显示(16:9)</PresentationFormat>
  <Paragraphs>259</Paragraphs>
  <Slides>19</Slides>
  <Notes>19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等线</vt:lpstr>
      <vt:lpstr>Arial</vt:lpstr>
      <vt:lpstr>Calibri</vt:lpstr>
      <vt:lpstr>TCD_PPT_Calibri_Option1a</vt:lpstr>
      <vt:lpstr>PhD Application Report</vt:lpstr>
      <vt:lpstr>Contents</vt:lpstr>
      <vt:lpstr>Self-Introduction</vt:lpstr>
      <vt:lpstr> Selected Project Details</vt:lpstr>
      <vt:lpstr>PowerPoint 演示文稿</vt:lpstr>
      <vt:lpstr>Network-on-Chip Overview</vt:lpstr>
      <vt:lpstr> Prediction Framework</vt:lpstr>
      <vt:lpstr>Data preparation</vt:lpstr>
      <vt:lpstr>Data generation</vt:lpstr>
      <vt:lpstr>PowerPoint 演示文稿</vt:lpstr>
      <vt:lpstr>AI Model Selection and Training</vt:lpstr>
      <vt:lpstr> Model Evaluation Metrics</vt:lpstr>
      <vt:lpstr> Model Visualization</vt:lpstr>
      <vt:lpstr>Projected results</vt:lpstr>
      <vt:lpstr>PowerPoint 演示文稿</vt:lpstr>
      <vt:lpstr>Summary of results achieved</vt:lpstr>
      <vt:lpstr>Challenges and Responses</vt:lpstr>
      <vt:lpstr>Future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Gonglingyu</dc:creator>
  <cp:lastModifiedBy>lingyu gong</cp:lastModifiedBy>
  <cp:revision>34</cp:revision>
  <dcterms:modified xsi:type="dcterms:W3CDTF">2024-09-25T11:40:17Z</dcterms:modified>
</cp:coreProperties>
</file>